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83"/>
  </p:notesMasterIdLst>
  <p:sldIdLst>
    <p:sldId id="256" r:id="rId2"/>
    <p:sldId id="259" r:id="rId3"/>
    <p:sldId id="335" r:id="rId4"/>
    <p:sldId id="258" r:id="rId5"/>
    <p:sldId id="260" r:id="rId6"/>
    <p:sldId id="263" r:id="rId7"/>
    <p:sldId id="269" r:id="rId8"/>
    <p:sldId id="264" r:id="rId9"/>
    <p:sldId id="265" r:id="rId10"/>
    <p:sldId id="266" r:id="rId11"/>
    <p:sldId id="267" r:id="rId12"/>
    <p:sldId id="257" r:id="rId13"/>
    <p:sldId id="262" r:id="rId14"/>
    <p:sldId id="270" r:id="rId15"/>
    <p:sldId id="328" r:id="rId16"/>
    <p:sldId id="271" r:id="rId17"/>
    <p:sldId id="273" r:id="rId18"/>
    <p:sldId id="329" r:id="rId19"/>
    <p:sldId id="330" r:id="rId20"/>
    <p:sldId id="331" r:id="rId21"/>
    <p:sldId id="332" r:id="rId22"/>
    <p:sldId id="333" r:id="rId23"/>
    <p:sldId id="334" r:id="rId24"/>
    <p:sldId id="272"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36" r:id="rId71"/>
    <p:sldId id="337" r:id="rId72"/>
    <p:sldId id="338" r:id="rId73"/>
    <p:sldId id="339" r:id="rId74"/>
    <p:sldId id="340" r:id="rId75"/>
    <p:sldId id="319" r:id="rId76"/>
    <p:sldId id="320" r:id="rId77"/>
    <p:sldId id="321" r:id="rId78"/>
    <p:sldId id="322" r:id="rId79"/>
    <p:sldId id="323" r:id="rId80"/>
    <p:sldId id="325" r:id="rId81"/>
    <p:sldId id="32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CD083-4DDD-450C-84F8-931E922CBC7B}"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D0D7A-E55C-460F-B6E0-3821F3A7EEA4}" type="slidenum">
              <a:rPr lang="en-US" smtClean="0"/>
              <a:t>‹#›</a:t>
            </a:fld>
            <a:endParaRPr lang="en-US"/>
          </a:p>
        </p:txBody>
      </p:sp>
    </p:spTree>
    <p:extLst>
      <p:ext uri="{BB962C8B-B14F-4D97-AF65-F5344CB8AC3E}">
        <p14:creationId xmlns:p14="http://schemas.microsoft.com/office/powerpoint/2010/main" val="305249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52</a:t>
            </a:fld>
            <a:endParaRPr lang="en-US"/>
          </a:p>
        </p:txBody>
      </p:sp>
    </p:spTree>
    <p:extLst>
      <p:ext uri="{BB962C8B-B14F-4D97-AF65-F5344CB8AC3E}">
        <p14:creationId xmlns:p14="http://schemas.microsoft.com/office/powerpoint/2010/main" val="2134260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61</a:t>
            </a:fld>
            <a:endParaRPr lang="en-US"/>
          </a:p>
        </p:txBody>
      </p:sp>
    </p:spTree>
    <p:extLst>
      <p:ext uri="{BB962C8B-B14F-4D97-AF65-F5344CB8AC3E}">
        <p14:creationId xmlns:p14="http://schemas.microsoft.com/office/powerpoint/2010/main" val="3192021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62</a:t>
            </a:fld>
            <a:endParaRPr lang="en-US"/>
          </a:p>
        </p:txBody>
      </p:sp>
    </p:spTree>
    <p:extLst>
      <p:ext uri="{BB962C8B-B14F-4D97-AF65-F5344CB8AC3E}">
        <p14:creationId xmlns:p14="http://schemas.microsoft.com/office/powerpoint/2010/main" val="329034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63</a:t>
            </a:fld>
            <a:endParaRPr lang="en-US"/>
          </a:p>
        </p:txBody>
      </p:sp>
    </p:spTree>
    <p:extLst>
      <p:ext uri="{BB962C8B-B14F-4D97-AF65-F5344CB8AC3E}">
        <p14:creationId xmlns:p14="http://schemas.microsoft.com/office/powerpoint/2010/main" val="107565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64</a:t>
            </a:fld>
            <a:endParaRPr lang="en-US"/>
          </a:p>
        </p:txBody>
      </p:sp>
    </p:spTree>
    <p:extLst>
      <p:ext uri="{BB962C8B-B14F-4D97-AF65-F5344CB8AC3E}">
        <p14:creationId xmlns:p14="http://schemas.microsoft.com/office/powerpoint/2010/main" val="1819754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65</a:t>
            </a:fld>
            <a:endParaRPr lang="en-US"/>
          </a:p>
        </p:txBody>
      </p:sp>
    </p:spTree>
    <p:extLst>
      <p:ext uri="{BB962C8B-B14F-4D97-AF65-F5344CB8AC3E}">
        <p14:creationId xmlns:p14="http://schemas.microsoft.com/office/powerpoint/2010/main" val="853245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66</a:t>
            </a:fld>
            <a:endParaRPr lang="en-US"/>
          </a:p>
        </p:txBody>
      </p:sp>
    </p:spTree>
    <p:extLst>
      <p:ext uri="{BB962C8B-B14F-4D97-AF65-F5344CB8AC3E}">
        <p14:creationId xmlns:p14="http://schemas.microsoft.com/office/powerpoint/2010/main" val="3988061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67</a:t>
            </a:fld>
            <a:endParaRPr lang="en-US"/>
          </a:p>
        </p:txBody>
      </p:sp>
    </p:spTree>
    <p:extLst>
      <p:ext uri="{BB962C8B-B14F-4D97-AF65-F5344CB8AC3E}">
        <p14:creationId xmlns:p14="http://schemas.microsoft.com/office/powerpoint/2010/main" val="2508619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68</a:t>
            </a:fld>
            <a:endParaRPr lang="en-US"/>
          </a:p>
        </p:txBody>
      </p:sp>
    </p:spTree>
    <p:extLst>
      <p:ext uri="{BB962C8B-B14F-4D97-AF65-F5344CB8AC3E}">
        <p14:creationId xmlns:p14="http://schemas.microsoft.com/office/powerpoint/2010/main" val="427487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69</a:t>
            </a:fld>
            <a:endParaRPr lang="en-US"/>
          </a:p>
        </p:txBody>
      </p:sp>
    </p:spTree>
    <p:extLst>
      <p:ext uri="{BB962C8B-B14F-4D97-AF65-F5344CB8AC3E}">
        <p14:creationId xmlns:p14="http://schemas.microsoft.com/office/powerpoint/2010/main" val="328814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75</a:t>
            </a:fld>
            <a:endParaRPr lang="en-US"/>
          </a:p>
        </p:txBody>
      </p:sp>
    </p:spTree>
    <p:extLst>
      <p:ext uri="{BB962C8B-B14F-4D97-AF65-F5344CB8AC3E}">
        <p14:creationId xmlns:p14="http://schemas.microsoft.com/office/powerpoint/2010/main" val="19057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53</a:t>
            </a:fld>
            <a:endParaRPr lang="en-US"/>
          </a:p>
        </p:txBody>
      </p:sp>
    </p:spTree>
    <p:extLst>
      <p:ext uri="{BB962C8B-B14F-4D97-AF65-F5344CB8AC3E}">
        <p14:creationId xmlns:p14="http://schemas.microsoft.com/office/powerpoint/2010/main" val="2751540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76</a:t>
            </a:fld>
            <a:endParaRPr lang="en-US"/>
          </a:p>
        </p:txBody>
      </p:sp>
    </p:spTree>
    <p:extLst>
      <p:ext uri="{BB962C8B-B14F-4D97-AF65-F5344CB8AC3E}">
        <p14:creationId xmlns:p14="http://schemas.microsoft.com/office/powerpoint/2010/main" val="249751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77</a:t>
            </a:fld>
            <a:endParaRPr lang="en-US"/>
          </a:p>
        </p:txBody>
      </p:sp>
    </p:spTree>
    <p:extLst>
      <p:ext uri="{BB962C8B-B14F-4D97-AF65-F5344CB8AC3E}">
        <p14:creationId xmlns:p14="http://schemas.microsoft.com/office/powerpoint/2010/main" val="4106939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78</a:t>
            </a:fld>
            <a:endParaRPr lang="en-US"/>
          </a:p>
        </p:txBody>
      </p:sp>
    </p:spTree>
    <p:extLst>
      <p:ext uri="{BB962C8B-B14F-4D97-AF65-F5344CB8AC3E}">
        <p14:creationId xmlns:p14="http://schemas.microsoft.com/office/powerpoint/2010/main" val="1434918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79</a:t>
            </a:fld>
            <a:endParaRPr lang="en-US"/>
          </a:p>
        </p:txBody>
      </p:sp>
    </p:spTree>
    <p:extLst>
      <p:ext uri="{BB962C8B-B14F-4D97-AF65-F5344CB8AC3E}">
        <p14:creationId xmlns:p14="http://schemas.microsoft.com/office/powerpoint/2010/main" val="3035453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80</a:t>
            </a:fld>
            <a:endParaRPr lang="en-US"/>
          </a:p>
        </p:txBody>
      </p:sp>
    </p:spTree>
    <p:extLst>
      <p:ext uri="{BB962C8B-B14F-4D97-AF65-F5344CB8AC3E}">
        <p14:creationId xmlns:p14="http://schemas.microsoft.com/office/powerpoint/2010/main" val="267569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81</a:t>
            </a:fld>
            <a:endParaRPr lang="en-US"/>
          </a:p>
        </p:txBody>
      </p:sp>
    </p:spTree>
    <p:extLst>
      <p:ext uri="{BB962C8B-B14F-4D97-AF65-F5344CB8AC3E}">
        <p14:creationId xmlns:p14="http://schemas.microsoft.com/office/powerpoint/2010/main" val="28162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54</a:t>
            </a:fld>
            <a:endParaRPr lang="en-US"/>
          </a:p>
        </p:txBody>
      </p:sp>
    </p:spTree>
    <p:extLst>
      <p:ext uri="{BB962C8B-B14F-4D97-AF65-F5344CB8AC3E}">
        <p14:creationId xmlns:p14="http://schemas.microsoft.com/office/powerpoint/2010/main" val="258255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55</a:t>
            </a:fld>
            <a:endParaRPr lang="en-US"/>
          </a:p>
        </p:txBody>
      </p:sp>
    </p:spTree>
    <p:extLst>
      <p:ext uri="{BB962C8B-B14F-4D97-AF65-F5344CB8AC3E}">
        <p14:creationId xmlns:p14="http://schemas.microsoft.com/office/powerpoint/2010/main" val="369913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56</a:t>
            </a:fld>
            <a:endParaRPr lang="en-US"/>
          </a:p>
        </p:txBody>
      </p:sp>
    </p:spTree>
    <p:extLst>
      <p:ext uri="{BB962C8B-B14F-4D97-AF65-F5344CB8AC3E}">
        <p14:creationId xmlns:p14="http://schemas.microsoft.com/office/powerpoint/2010/main" val="32186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57</a:t>
            </a:fld>
            <a:endParaRPr lang="en-US"/>
          </a:p>
        </p:txBody>
      </p:sp>
    </p:spTree>
    <p:extLst>
      <p:ext uri="{BB962C8B-B14F-4D97-AF65-F5344CB8AC3E}">
        <p14:creationId xmlns:p14="http://schemas.microsoft.com/office/powerpoint/2010/main" val="59612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58</a:t>
            </a:fld>
            <a:endParaRPr lang="en-US"/>
          </a:p>
        </p:txBody>
      </p:sp>
    </p:spTree>
    <p:extLst>
      <p:ext uri="{BB962C8B-B14F-4D97-AF65-F5344CB8AC3E}">
        <p14:creationId xmlns:p14="http://schemas.microsoft.com/office/powerpoint/2010/main" val="242285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59</a:t>
            </a:fld>
            <a:endParaRPr lang="en-US"/>
          </a:p>
        </p:txBody>
      </p:sp>
    </p:spTree>
    <p:extLst>
      <p:ext uri="{BB962C8B-B14F-4D97-AF65-F5344CB8AC3E}">
        <p14:creationId xmlns:p14="http://schemas.microsoft.com/office/powerpoint/2010/main" val="716105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2D0D7A-E55C-460F-B6E0-3821F3A7EEA4}" type="slidenum">
              <a:rPr lang="en-US" smtClean="0"/>
              <a:t>60</a:t>
            </a:fld>
            <a:endParaRPr lang="en-US"/>
          </a:p>
        </p:txBody>
      </p:sp>
    </p:spTree>
    <p:extLst>
      <p:ext uri="{BB962C8B-B14F-4D97-AF65-F5344CB8AC3E}">
        <p14:creationId xmlns:p14="http://schemas.microsoft.com/office/powerpoint/2010/main" val="24668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612-5BC6-4D88-9CAD-C044B7774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DCAC6-D3A3-483C-83E8-5B49D84FA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0F6ECA-6490-4E71-8FEF-13A71398209B}"/>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5" name="Footer Placeholder 4">
            <a:extLst>
              <a:ext uri="{FF2B5EF4-FFF2-40B4-BE49-F238E27FC236}">
                <a16:creationId xmlns:a16="http://schemas.microsoft.com/office/drawing/2014/main" id="{6DD6CEC6-713D-433D-9062-A40D8755C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99779-4158-4203-AD78-45B4EEEFE90F}"/>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223964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E41A-75D4-4C5E-8932-FD9ABBDD3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B3E3A-A9CF-4C3D-A0D4-ACDC922220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9BD0F-6196-499B-A451-2A01D279C3E4}"/>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5" name="Footer Placeholder 4">
            <a:extLst>
              <a:ext uri="{FF2B5EF4-FFF2-40B4-BE49-F238E27FC236}">
                <a16:creationId xmlns:a16="http://schemas.microsoft.com/office/drawing/2014/main" id="{237566C2-F46E-45CB-9D59-3390B4EAA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0D939-F275-4142-93C4-965B2BD3E59A}"/>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332481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BA976-443B-4301-996E-9CFBAB36D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574675-B1B4-41C6-B8F7-3B482DE0A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172F0-527D-4730-8A33-8E03EA62DA91}"/>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5" name="Footer Placeholder 4">
            <a:extLst>
              <a:ext uri="{FF2B5EF4-FFF2-40B4-BE49-F238E27FC236}">
                <a16:creationId xmlns:a16="http://schemas.microsoft.com/office/drawing/2014/main" id="{20CB227C-41F1-4D8F-A274-7B6687AB2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8A4D9-B3E2-439F-B3B5-6DF663D6CFA1}"/>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3368400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7D85A-DD10-405D-9024-FFB9AF162D71}"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204256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ACC6-DDCE-4EB3-B32E-721A387A64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C43AD-AD00-409A-876E-C2EEFE1F4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F7A8C-966E-419E-8012-DAF0ECD6D568}"/>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5" name="Footer Placeholder 4">
            <a:extLst>
              <a:ext uri="{FF2B5EF4-FFF2-40B4-BE49-F238E27FC236}">
                <a16:creationId xmlns:a16="http://schemas.microsoft.com/office/drawing/2014/main" id="{EEB51AFF-108F-41AB-84C6-ED7A8DED2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655A3-BC39-4C9A-9FD2-C7FA62BE646E}"/>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242051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0C3C-0EE4-4A4F-AA6F-878F2B09D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74EB97-424B-4CD6-A828-C5C047FEA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0A5D5D-9098-4325-8806-DAE14D24A686}"/>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5" name="Footer Placeholder 4">
            <a:extLst>
              <a:ext uri="{FF2B5EF4-FFF2-40B4-BE49-F238E27FC236}">
                <a16:creationId xmlns:a16="http://schemas.microsoft.com/office/drawing/2014/main" id="{C7F27D96-CC8D-48BF-AAA1-F6398BD19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3FBC3-E3EE-40C1-B915-1BBB324663A5}"/>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130458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A9A8-4C8F-4443-A0AF-0A8E829CE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2EC8C-2410-48DB-A601-9244B54A7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F0B9E-ED99-4E2E-84D8-2B3B8CED42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50626-F089-4205-8099-ACF645F4B170}"/>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6" name="Footer Placeholder 5">
            <a:extLst>
              <a:ext uri="{FF2B5EF4-FFF2-40B4-BE49-F238E27FC236}">
                <a16:creationId xmlns:a16="http://schemas.microsoft.com/office/drawing/2014/main" id="{C933BD13-13F9-47CC-AAD2-0029086FC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07E7B-D657-4C5D-AD48-8A14D8CC2C54}"/>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182337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861C-7BB5-4B85-B339-9CE26F068A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9EFAA5-F9B1-4740-90D7-9D6BDF321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7DDBD9-B6FA-4398-80BD-16667275AC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F7FE8-E4F5-473D-83B7-9A613119F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1B3F08-CDCE-47F9-921B-BEF603F8E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014245-6FC0-4EED-B76C-20CF2A9B89E7}"/>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8" name="Footer Placeholder 7">
            <a:extLst>
              <a:ext uri="{FF2B5EF4-FFF2-40B4-BE49-F238E27FC236}">
                <a16:creationId xmlns:a16="http://schemas.microsoft.com/office/drawing/2014/main" id="{100560CC-EDC5-4C30-806A-1EF54640C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954A2A-90BC-4617-9B54-B041871285CC}"/>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61659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EE1D-1000-4209-8082-08CF7AAF93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D7907C-8682-4596-8C26-8FF4CA4046C3}"/>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4" name="Footer Placeholder 3">
            <a:extLst>
              <a:ext uri="{FF2B5EF4-FFF2-40B4-BE49-F238E27FC236}">
                <a16:creationId xmlns:a16="http://schemas.microsoft.com/office/drawing/2014/main" id="{F106E1E1-F279-4828-9B62-D6C0A4D18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38C78-2C31-4E0E-97D2-4429BFEB6F9D}"/>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217181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B4273-4E1C-440C-B316-AC84DACA558A}"/>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3" name="Footer Placeholder 2">
            <a:extLst>
              <a:ext uri="{FF2B5EF4-FFF2-40B4-BE49-F238E27FC236}">
                <a16:creationId xmlns:a16="http://schemas.microsoft.com/office/drawing/2014/main" id="{3E3D1804-6711-4503-BD5D-48CC5ECCEF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53C8A-8DA5-4879-914E-8D34AD0DC161}"/>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78118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226F-B446-44EF-BF50-18D3A5AE3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AAC567-FB24-4B49-BF88-77161A644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69850A-8A58-405D-B895-27AEE6156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51E08-A914-4D2D-9481-7D3CC5152783}"/>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6" name="Footer Placeholder 5">
            <a:extLst>
              <a:ext uri="{FF2B5EF4-FFF2-40B4-BE49-F238E27FC236}">
                <a16:creationId xmlns:a16="http://schemas.microsoft.com/office/drawing/2014/main" id="{5C75CF6A-1C80-4C5C-8E67-5A9EA0372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6A34C-F5B1-43C6-83CF-C21CB1EF5E4A}"/>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42984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91CF-5105-42F3-AA20-7A7DFB2A2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D1A459-B482-4D1B-97B3-8E98AAF59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A1C7AC-E2EB-49C4-BFDB-6BFF3844B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C7D53-3965-4367-8F5F-F75CBC601216}"/>
              </a:ext>
            </a:extLst>
          </p:cNvPr>
          <p:cNvSpPr>
            <a:spLocks noGrp="1"/>
          </p:cNvSpPr>
          <p:nvPr>
            <p:ph type="dt" sz="half" idx="10"/>
          </p:nvPr>
        </p:nvSpPr>
        <p:spPr/>
        <p:txBody>
          <a:bodyPr/>
          <a:lstStyle/>
          <a:p>
            <a:fld id="{A3F7D85A-DD10-405D-9024-FFB9AF162D71}" type="datetimeFigureOut">
              <a:rPr lang="en-US" smtClean="0"/>
              <a:t>7/18/2022</a:t>
            </a:fld>
            <a:endParaRPr lang="en-US"/>
          </a:p>
        </p:txBody>
      </p:sp>
      <p:sp>
        <p:nvSpPr>
          <p:cNvPr id="6" name="Footer Placeholder 5">
            <a:extLst>
              <a:ext uri="{FF2B5EF4-FFF2-40B4-BE49-F238E27FC236}">
                <a16:creationId xmlns:a16="http://schemas.microsoft.com/office/drawing/2014/main" id="{8A9EA333-7C69-4F65-917F-11911B4D90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6A80E-BF41-4D42-93E9-FC2A52D570F9}"/>
              </a:ext>
            </a:extLst>
          </p:cNvPr>
          <p:cNvSpPr>
            <a:spLocks noGrp="1"/>
          </p:cNvSpPr>
          <p:nvPr>
            <p:ph type="sldNum" sz="quarter" idx="12"/>
          </p:nvPr>
        </p:nvSpPr>
        <p:spPr/>
        <p:txBody>
          <a:bodyPr/>
          <a:lstStyle/>
          <a:p>
            <a:fld id="{9C8E473B-3EC3-40C9-801B-76FE74D3CFC7}" type="slidenum">
              <a:rPr lang="en-US" smtClean="0"/>
              <a:t>‹#›</a:t>
            </a:fld>
            <a:endParaRPr lang="en-US"/>
          </a:p>
        </p:txBody>
      </p:sp>
    </p:spTree>
    <p:extLst>
      <p:ext uri="{BB962C8B-B14F-4D97-AF65-F5344CB8AC3E}">
        <p14:creationId xmlns:p14="http://schemas.microsoft.com/office/powerpoint/2010/main" val="367371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7B65A-1D74-47BB-BF93-D91FEC6A5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C69B77-F6A3-4D93-BF68-EBDFD9FAE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42761-8788-4E43-AF2A-B79BF3E8E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7D85A-DD10-405D-9024-FFB9AF162D71}" type="datetimeFigureOut">
              <a:rPr lang="en-US" smtClean="0"/>
              <a:t>7/18/2022</a:t>
            </a:fld>
            <a:endParaRPr lang="en-US"/>
          </a:p>
        </p:txBody>
      </p:sp>
      <p:sp>
        <p:nvSpPr>
          <p:cNvPr id="5" name="Footer Placeholder 4">
            <a:extLst>
              <a:ext uri="{FF2B5EF4-FFF2-40B4-BE49-F238E27FC236}">
                <a16:creationId xmlns:a16="http://schemas.microsoft.com/office/drawing/2014/main" id="{2F7157F5-9D7D-4005-A86F-E9170CE7E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613E-D8EF-4453-9ACC-078298CC1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E473B-3EC3-40C9-801B-76FE74D3CFC7}" type="slidenum">
              <a:rPr lang="en-US" smtClean="0"/>
              <a:t>‹#›</a:t>
            </a:fld>
            <a:endParaRPr lang="en-US"/>
          </a:p>
        </p:txBody>
      </p:sp>
    </p:spTree>
    <p:extLst>
      <p:ext uri="{BB962C8B-B14F-4D97-AF65-F5344CB8AC3E}">
        <p14:creationId xmlns:p14="http://schemas.microsoft.com/office/powerpoint/2010/main" val="907597834"/>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2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46D8-CB35-40A7-AACB-685F8EB27A7A}"/>
              </a:ext>
            </a:extLst>
          </p:cNvPr>
          <p:cNvSpPr>
            <a:spLocks noGrp="1"/>
          </p:cNvSpPr>
          <p:nvPr>
            <p:ph type="ctrTitle"/>
          </p:nvPr>
        </p:nvSpPr>
        <p:spPr>
          <a:xfrm>
            <a:off x="1638300" y="1464013"/>
            <a:ext cx="8915399" cy="2262781"/>
          </a:xfrm>
        </p:spPr>
        <p:txBody>
          <a:bodyPr/>
          <a:lstStyle/>
          <a:p>
            <a:pPr algn="ctr"/>
            <a:r>
              <a:rPr lang="en-US" b="1" dirty="0">
                <a:solidFill>
                  <a:srgbClr val="00B050"/>
                </a:solidFill>
                <a:latin typeface="Times" panose="02020603050405020304" pitchFamily="18" charset="0"/>
                <a:cs typeface="Times" panose="02020603050405020304" pitchFamily="18" charset="0"/>
              </a:rPr>
              <a:t>Chapter-4</a:t>
            </a:r>
            <a:br>
              <a:rPr lang="en-US" b="1" dirty="0">
                <a:latin typeface="Times" panose="02020603050405020304" pitchFamily="18" charset="0"/>
                <a:cs typeface="Times" panose="02020603050405020304" pitchFamily="18" charset="0"/>
              </a:rPr>
            </a:br>
            <a:r>
              <a:rPr lang="en-US" b="1" dirty="0">
                <a:solidFill>
                  <a:srgbClr val="7030A0"/>
                </a:solidFill>
                <a:latin typeface="Times" panose="02020603050405020304" pitchFamily="18" charset="0"/>
                <a:cs typeface="Times" panose="02020603050405020304" pitchFamily="18" charset="0"/>
              </a:rPr>
              <a:t>Digital Transmission</a:t>
            </a:r>
          </a:p>
        </p:txBody>
      </p:sp>
    </p:spTree>
    <p:extLst>
      <p:ext uri="{BB962C8B-B14F-4D97-AF65-F5344CB8AC3E}">
        <p14:creationId xmlns:p14="http://schemas.microsoft.com/office/powerpoint/2010/main" val="333723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endParaRPr lang="en-US" b="1" dirty="0"/>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92500" lnSpcReduction="10000"/>
          </a:bodyPr>
          <a:lstStyle/>
          <a:p>
            <a:pPr>
              <a:lnSpc>
                <a:spcPct val="150000"/>
              </a:lnSpc>
              <a:buFont typeface="Wingdings" panose="05000000000000000000" pitchFamily="2" charset="2"/>
              <a:buChar char="q"/>
            </a:pPr>
            <a:r>
              <a:rPr lang="en-US" sz="2200" b="1" dirty="0">
                <a:latin typeface="Times" panose="02020603050405020304" pitchFamily="18" charset="0"/>
                <a:cs typeface="Times" panose="02020603050405020304" pitchFamily="18" charset="0"/>
              </a:rPr>
              <a:t>Self Synchronization</a:t>
            </a:r>
          </a:p>
          <a:p>
            <a:pPr>
              <a:lnSpc>
                <a:spcPct val="150000"/>
              </a:lnSpc>
              <a:buFont typeface="Wingdings" panose="05000000000000000000" pitchFamily="2" charset="2"/>
              <a:buChar char="ü"/>
            </a:pPr>
            <a:r>
              <a:rPr lang="en-US" sz="2200" b="1" dirty="0">
                <a:latin typeface="Times" panose="02020603050405020304" pitchFamily="18" charset="0"/>
                <a:cs typeface="Times" panose="02020603050405020304" pitchFamily="18" charset="0"/>
              </a:rPr>
              <a:t>Example: </a:t>
            </a:r>
            <a:r>
              <a:rPr lang="en-US" altLang="en-US" sz="2200" baseline="0" dirty="0">
                <a:latin typeface="Times" panose="02020603050405020304" pitchFamily="18" charset="0"/>
                <a:cs typeface="Times" panose="02020603050405020304" pitchFamily="18" charset="0"/>
              </a:rPr>
              <a:t>In a digital transmission, the receiver clock is 0.1 percent faster than the sender clock. How many extra bits per second does the receiver receive if the data rate is 1 kbps? How many if the data rate is 1 Mbps?</a:t>
            </a:r>
          </a:p>
          <a:p>
            <a:pPr marL="0" indent="0">
              <a:lnSpc>
                <a:spcPct val="150000"/>
              </a:lnSpc>
              <a:buNone/>
            </a:pPr>
            <a:r>
              <a:rPr lang="en-US" sz="2200" b="1" dirty="0">
                <a:latin typeface="Times" panose="02020603050405020304" pitchFamily="18" charset="0"/>
                <a:cs typeface="Times" panose="02020603050405020304" pitchFamily="18" charset="0"/>
              </a:rPr>
              <a:t>      Solution: </a:t>
            </a:r>
          </a:p>
          <a:p>
            <a:pPr marL="0" indent="0">
              <a:lnSpc>
                <a:spcPct val="150000"/>
              </a:lnSpc>
              <a:buNone/>
            </a:pPr>
            <a:r>
              <a:rPr lang="en-US" sz="2200" b="1" dirty="0">
                <a:latin typeface="Times" panose="02020603050405020304" pitchFamily="18" charset="0"/>
                <a:cs typeface="Times" panose="02020603050405020304" pitchFamily="18" charset="0"/>
              </a:rPr>
              <a:t>      </a:t>
            </a:r>
            <a:r>
              <a:rPr lang="en-US" sz="2200" dirty="0">
                <a:solidFill>
                  <a:schemeClr val="tx1"/>
                </a:solidFill>
                <a:latin typeface="Times" panose="02020603050405020304" pitchFamily="18" charset="0"/>
                <a:cs typeface="Times" panose="02020603050405020304" pitchFamily="18" charset="0"/>
              </a:rPr>
              <a:t>100 …………… 0.1 extra bit</a:t>
            </a:r>
          </a:p>
          <a:p>
            <a:pPr marL="0" indent="0">
              <a:lnSpc>
                <a:spcPct val="150000"/>
              </a:lnSpc>
              <a:buNone/>
            </a:pPr>
            <a:r>
              <a:rPr lang="en-US" sz="2200" dirty="0">
                <a:solidFill>
                  <a:schemeClr val="tx1"/>
                </a:solidFill>
                <a:latin typeface="Times" panose="02020603050405020304" pitchFamily="18" charset="0"/>
                <a:cs typeface="Times" panose="02020603050405020304" pitchFamily="18" charset="0"/>
              </a:rPr>
              <a:t>      1………………. (0.1/100) extra bit</a:t>
            </a:r>
            <a:br>
              <a:rPr lang="en-US" sz="2200" dirty="0">
                <a:solidFill>
                  <a:schemeClr val="tx1"/>
                </a:solidFill>
                <a:latin typeface="Times" panose="02020603050405020304" pitchFamily="18" charset="0"/>
                <a:cs typeface="Times" panose="02020603050405020304" pitchFamily="18" charset="0"/>
              </a:rPr>
            </a:br>
            <a:r>
              <a:rPr lang="en-US" sz="2200" b="0" i="0" dirty="0">
                <a:solidFill>
                  <a:schemeClr val="tx1"/>
                </a:solidFill>
                <a:effectLst/>
                <a:latin typeface="Times" panose="02020603050405020304" pitchFamily="18" charset="0"/>
                <a:cs typeface="Times" panose="02020603050405020304" pitchFamily="18" charset="0"/>
              </a:rPr>
              <a:t>      1000…………….(0.1/100) * 1000 = 1 extra bit</a:t>
            </a:r>
            <a:br>
              <a:rPr lang="en-US" sz="2000" dirty="0"/>
            </a:b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7" name="Picture 13">
            <a:extLst>
              <a:ext uri="{FF2B5EF4-FFF2-40B4-BE49-F238E27FC236}">
                <a16:creationId xmlns:a16="http://schemas.microsoft.com/office/drawing/2014/main" id="{65CE9252-4FA7-4D56-8246-0F2A24F82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144" y="5393068"/>
            <a:ext cx="6542087" cy="3413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6">
            <a:extLst>
              <a:ext uri="{FF2B5EF4-FFF2-40B4-BE49-F238E27FC236}">
                <a16:creationId xmlns:a16="http://schemas.microsoft.com/office/drawing/2014/main" id="{721FADC4-26DC-4A62-B064-882C5ED50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420" y="6302639"/>
            <a:ext cx="7983537" cy="30638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99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endParaRPr lang="en-US" b="1" dirty="0"/>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7500" lnSpcReduction="20000"/>
          </a:bodyPr>
          <a:lstStyle/>
          <a:p>
            <a:pPr>
              <a:lnSpc>
                <a:spcPct val="160000"/>
              </a:lnSpc>
              <a:buFont typeface="Wingdings" panose="05000000000000000000" pitchFamily="2" charset="2"/>
              <a:buChar char="q"/>
            </a:pPr>
            <a:r>
              <a:rPr lang="en-US" sz="2600" b="1" i="0" dirty="0">
                <a:solidFill>
                  <a:srgbClr val="000000"/>
                </a:solidFill>
                <a:effectLst/>
                <a:latin typeface="Times New Roman" panose="02020603050405020304" pitchFamily="18" charset="0"/>
                <a:cs typeface="Times New Roman" panose="02020603050405020304" pitchFamily="18" charset="0"/>
              </a:rPr>
              <a:t>Built-in Error Detection:- </a:t>
            </a:r>
            <a:r>
              <a:rPr lang="en-US" sz="2600" b="0" i="0" dirty="0">
                <a:solidFill>
                  <a:srgbClr val="000000"/>
                </a:solidFill>
                <a:effectLst/>
                <a:latin typeface="Times New Roman" panose="02020603050405020304" pitchFamily="18" charset="0"/>
                <a:cs typeface="Times New Roman" panose="02020603050405020304" pitchFamily="18" charset="0"/>
              </a:rPr>
              <a:t>It is desirable to have a built-in error-detecting capability in the generated code to detect some of or all the errors that occurred during transmission. </a:t>
            </a:r>
          </a:p>
          <a:p>
            <a:pPr>
              <a:lnSpc>
                <a:spcPct val="160000"/>
              </a:lnSpc>
              <a:buFont typeface="Wingdings" panose="05000000000000000000" pitchFamily="2" charset="2"/>
              <a:buChar char="q"/>
            </a:pPr>
            <a:r>
              <a:rPr lang="en-US" sz="2600" b="1" i="0" dirty="0">
                <a:solidFill>
                  <a:srgbClr val="000000"/>
                </a:solidFill>
                <a:effectLst/>
                <a:latin typeface="Times New Roman" panose="02020603050405020304" pitchFamily="18" charset="0"/>
                <a:cs typeface="Times New Roman" panose="02020603050405020304" pitchFamily="18" charset="0"/>
              </a:rPr>
              <a:t>Immunity to Noise and Interference:- </a:t>
            </a:r>
            <a:r>
              <a:rPr lang="en-US" sz="2600" b="0" i="0" dirty="0">
                <a:solidFill>
                  <a:srgbClr val="000000"/>
                </a:solidFill>
                <a:effectLst/>
                <a:latin typeface="Times New Roman" panose="02020603050405020304" pitchFamily="18" charset="0"/>
                <a:cs typeface="Times New Roman" panose="02020603050405020304" pitchFamily="18" charset="0"/>
              </a:rPr>
              <a:t>Another desirable code characteristic is a code that is immune to noise and other interferences.</a:t>
            </a:r>
            <a:r>
              <a:rPr lang="en-US" sz="2600" dirty="0">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q"/>
            </a:pPr>
            <a:r>
              <a:rPr lang="en-US" sz="2600" b="1" i="0" dirty="0">
                <a:solidFill>
                  <a:srgbClr val="000000"/>
                </a:solidFill>
                <a:effectLst/>
                <a:latin typeface="Times New Roman" panose="02020603050405020304" pitchFamily="18" charset="0"/>
                <a:cs typeface="Times New Roman" panose="02020603050405020304" pitchFamily="18" charset="0"/>
              </a:rPr>
              <a:t>Complexity:- </a:t>
            </a:r>
            <a:r>
              <a:rPr lang="en-US" sz="2600" b="0" i="0" dirty="0">
                <a:solidFill>
                  <a:srgbClr val="000000"/>
                </a:solidFill>
                <a:effectLst/>
                <a:latin typeface="Times New Roman" panose="02020603050405020304" pitchFamily="18" charset="0"/>
                <a:cs typeface="Times New Roman" panose="02020603050405020304" pitchFamily="18" charset="0"/>
              </a:rPr>
              <a:t>A complex scheme is more costly to implement than a simple one. For example, a scheme that uses four signal levels is more difficult to interpret than one that uses only two levels.</a:t>
            </a:r>
            <a:r>
              <a:rPr lang="en-US" sz="2600" dirty="0">
                <a:latin typeface="Times New Roman" panose="02020603050405020304" pitchFamily="18" charset="0"/>
                <a:cs typeface="Times New Roman" panose="02020603050405020304" pitchFamily="18" charset="0"/>
              </a:rPr>
              <a:t> </a:t>
            </a:r>
            <a:br>
              <a:rPr lang="en-US" sz="2000" dirty="0"/>
            </a:br>
            <a:br>
              <a:rPr lang="en-US" sz="2000" dirty="0"/>
            </a:br>
            <a:br>
              <a:rPr lang="en-US" sz="2000" dirty="0"/>
            </a:br>
            <a:br>
              <a:rPr lang="en-US" sz="2000" dirty="0"/>
            </a:b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73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t>Digital to Digital Conversion</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lstStyle/>
          <a:p>
            <a:pPr>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Digital to digital conversion is used to represent </a:t>
            </a:r>
            <a:r>
              <a:rPr lang="en-US" sz="1900" dirty="0">
                <a:solidFill>
                  <a:srgbClr val="FF0000"/>
                </a:solidFill>
                <a:latin typeface="Times New Roman" panose="02020603050405020304" pitchFamily="18" charset="0"/>
                <a:cs typeface="Times New Roman" panose="02020603050405020304" pitchFamily="18" charset="0"/>
              </a:rPr>
              <a:t>digital data in digital signal</a:t>
            </a:r>
            <a:r>
              <a:rPr lang="en-US" sz="19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US" sz="1900" b="0" i="0" dirty="0">
                <a:solidFill>
                  <a:srgbClr val="000000"/>
                </a:solidFill>
                <a:effectLst/>
                <a:latin typeface="Times New Roman" panose="02020603050405020304" pitchFamily="18" charset="0"/>
                <a:cs typeface="Times New Roman" panose="02020603050405020304" pitchFamily="18" charset="0"/>
              </a:rPr>
              <a:t>The conversion involves three techniques: </a:t>
            </a:r>
            <a:r>
              <a:rPr lang="en-US" sz="1900" b="1" i="0" dirty="0">
                <a:solidFill>
                  <a:srgbClr val="000000"/>
                </a:solidFill>
                <a:effectLst/>
                <a:latin typeface="Times New Roman" panose="02020603050405020304" pitchFamily="18" charset="0"/>
                <a:cs typeface="Times New Roman" panose="02020603050405020304" pitchFamily="18" charset="0"/>
              </a:rPr>
              <a:t>line coding, block coding, and scrambling.</a:t>
            </a:r>
          </a:p>
          <a:p>
            <a:pPr>
              <a:lnSpc>
                <a:spcPct val="150000"/>
              </a:lnSpc>
              <a:buFont typeface="Wingdings" panose="05000000000000000000" pitchFamily="2" charset="2"/>
              <a:buChar char="q"/>
            </a:pPr>
            <a:r>
              <a:rPr lang="en-US" sz="1900" b="1" dirty="0">
                <a:solidFill>
                  <a:srgbClr val="000000"/>
                </a:solidFill>
                <a:latin typeface="Times New Roman" panose="02020603050405020304" pitchFamily="18" charset="0"/>
                <a:cs typeface="Times New Roman" panose="02020603050405020304" pitchFamily="18" charset="0"/>
              </a:rPr>
              <a:t>Line Coding</a:t>
            </a:r>
          </a:p>
          <a:p>
            <a:pPr>
              <a:lnSpc>
                <a:spcPct val="150000"/>
              </a:lnSpc>
              <a:buFont typeface="Wingdings" panose="05000000000000000000" pitchFamily="2" charset="2"/>
              <a:buChar char="ü"/>
            </a:pPr>
            <a:r>
              <a:rPr lang="en-US" sz="1900" b="0" i="0" dirty="0">
                <a:solidFill>
                  <a:srgbClr val="000000"/>
                </a:solidFill>
                <a:effectLst/>
                <a:latin typeface="Times New Roman" panose="02020603050405020304" pitchFamily="18" charset="0"/>
                <a:cs typeface="Times New Roman" panose="02020603050405020304" pitchFamily="18" charset="0"/>
              </a:rPr>
              <a:t>Line coding is the process of converting </a:t>
            </a:r>
            <a:r>
              <a:rPr lang="en-US" sz="1900" b="0" i="0" dirty="0">
                <a:solidFill>
                  <a:srgbClr val="FF0000"/>
                </a:solidFill>
                <a:effectLst/>
                <a:latin typeface="Times New Roman" panose="02020603050405020304" pitchFamily="18" charset="0"/>
                <a:cs typeface="Times New Roman" panose="02020603050405020304" pitchFamily="18" charset="0"/>
              </a:rPr>
              <a:t>digital data to digital signals</a:t>
            </a:r>
            <a:r>
              <a:rPr lang="en-US" sz="1900" b="0" i="0" dirty="0">
                <a:solidFill>
                  <a:srgbClr val="000000"/>
                </a:solidFill>
                <a:effectLst/>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ü"/>
            </a:pPr>
            <a:r>
              <a:rPr lang="en-US" sz="1900" b="0" i="0" dirty="0">
                <a:solidFill>
                  <a:srgbClr val="000000"/>
                </a:solidFill>
                <a:effectLst/>
                <a:latin typeface="Times New Roman" panose="02020603050405020304" pitchFamily="18" charset="0"/>
                <a:cs typeface="Times New Roman" panose="02020603050405020304" pitchFamily="18" charset="0"/>
              </a:rPr>
              <a:t>Line coding converts a </a:t>
            </a:r>
            <a:r>
              <a:rPr lang="en-US" sz="1900" b="0" i="0" dirty="0">
                <a:solidFill>
                  <a:srgbClr val="FF0000"/>
                </a:solidFill>
                <a:effectLst/>
                <a:latin typeface="Times New Roman" panose="02020603050405020304" pitchFamily="18" charset="0"/>
                <a:cs typeface="Times New Roman" panose="02020603050405020304" pitchFamily="18" charset="0"/>
              </a:rPr>
              <a:t>sequence of bits to a digital signal</a:t>
            </a:r>
            <a:r>
              <a:rPr lang="en-US" sz="1900" b="0" i="0" dirty="0">
                <a:solidFill>
                  <a:srgbClr val="000000"/>
                </a:solidFill>
                <a:effectLst/>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ü"/>
            </a:pPr>
            <a:r>
              <a:rPr lang="en-US" sz="1900" b="0" i="0" dirty="0">
                <a:solidFill>
                  <a:srgbClr val="000000"/>
                </a:solidFill>
                <a:effectLst/>
                <a:latin typeface="Times New Roman" panose="02020603050405020304" pitchFamily="18" charset="0"/>
                <a:cs typeface="Times New Roman" panose="02020603050405020304" pitchFamily="18" charset="0"/>
              </a:rPr>
              <a:t>At the sender, digital data are encoded into a digital signal.</a:t>
            </a:r>
          </a:p>
          <a:p>
            <a:pPr>
              <a:lnSpc>
                <a:spcPct val="150000"/>
              </a:lnSpc>
              <a:buFont typeface="Wingdings" panose="05000000000000000000" pitchFamily="2" charset="2"/>
              <a:buChar char="ü"/>
            </a:pPr>
            <a:r>
              <a:rPr lang="en-US" sz="1900" dirty="0">
                <a:solidFill>
                  <a:srgbClr val="000000"/>
                </a:solidFill>
                <a:latin typeface="Times New Roman" panose="02020603050405020304" pitchFamily="18" charset="0"/>
                <a:cs typeface="Times New Roman" panose="02020603050405020304" pitchFamily="18" charset="0"/>
              </a:rPr>
              <a:t>A</a:t>
            </a:r>
            <a:r>
              <a:rPr lang="en-US" sz="1900" b="0" i="0" dirty="0">
                <a:solidFill>
                  <a:srgbClr val="000000"/>
                </a:solidFill>
                <a:effectLst/>
                <a:latin typeface="Times New Roman" panose="02020603050405020304" pitchFamily="18" charset="0"/>
                <a:cs typeface="Times New Roman" panose="02020603050405020304" pitchFamily="18" charset="0"/>
              </a:rPr>
              <a:t>t the receiver, the digital data are recreated by decoding the digital signal.</a:t>
            </a:r>
            <a:r>
              <a:rPr lang="en-US" sz="1900" dirty="0">
                <a:latin typeface="Times New Roman" panose="02020603050405020304" pitchFamily="18" charset="0"/>
                <a:cs typeface="Times New Roman" panose="02020603050405020304" pitchFamily="18" charset="0"/>
              </a:rPr>
              <a:t> </a:t>
            </a: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313004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marL="0" indent="0">
              <a:lnSpc>
                <a:spcPct val="150000"/>
              </a:lnSpc>
              <a:buNone/>
            </a:pP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E0EF5B9C-6714-47BD-B584-848B9713E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7" y="2274660"/>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99A3CD0-FCD1-4F4A-9E05-0DEE76CF34AB}"/>
              </a:ext>
            </a:extLst>
          </p:cNvPr>
          <p:cNvSpPr txBox="1"/>
          <p:nvPr/>
        </p:nvSpPr>
        <p:spPr>
          <a:xfrm>
            <a:off x="383486" y="783465"/>
            <a:ext cx="9851936" cy="400110"/>
          </a:xfrm>
          <a:prstGeom prst="rect">
            <a:avLst/>
          </a:prstGeom>
          <a:noFill/>
        </p:spPr>
        <p:txBody>
          <a:bodyPr wrap="square" rtlCol="0">
            <a:spAutoFit/>
          </a:bodyPr>
          <a:lstStyle/>
          <a:p>
            <a:r>
              <a:rPr lang="en-US" sz="2000" b="1" dirty="0">
                <a:latin typeface="Times" panose="02020603050405020304" pitchFamily="18" charset="0"/>
                <a:cs typeface="Times" panose="02020603050405020304" pitchFamily="18" charset="0"/>
              </a:rPr>
              <a:t>Line coding is divided into five categories:-</a:t>
            </a:r>
          </a:p>
        </p:txBody>
      </p:sp>
    </p:spTree>
    <p:extLst>
      <p:ext uri="{BB962C8B-B14F-4D97-AF65-F5344CB8AC3E}">
        <p14:creationId xmlns:p14="http://schemas.microsoft.com/office/powerpoint/2010/main" val="70764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50000"/>
              </a:lnSpc>
              <a:buFont typeface="Wingdings" panose="05000000000000000000" pitchFamily="2" charset="2"/>
              <a:buChar char="q"/>
            </a:pPr>
            <a:r>
              <a:rPr lang="en-US" sz="2600" b="1" dirty="0">
                <a:solidFill>
                  <a:schemeClr val="tx1"/>
                </a:solidFill>
                <a:latin typeface="Times New Roman" panose="02020603050405020304" pitchFamily="18" charset="0"/>
                <a:cs typeface="Times New Roman" panose="02020603050405020304" pitchFamily="18" charset="0"/>
              </a:rPr>
              <a:t>Unipolar (Not-Return-to-Zero)</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Po</a:t>
            </a:r>
            <a:r>
              <a:rPr lang="en-US" sz="2600" b="0" i="0" dirty="0">
                <a:solidFill>
                  <a:schemeClr val="tx1"/>
                </a:solidFill>
                <a:effectLst/>
                <a:latin typeface="Times New Roman" panose="02020603050405020304" pitchFamily="18" charset="0"/>
                <a:cs typeface="Times New Roman" panose="02020603050405020304" pitchFamily="18" charset="0"/>
              </a:rPr>
              <a:t>sitive voltage defines bit 1 and the zero voltage defines bit 0.</a:t>
            </a:r>
          </a:p>
          <a:p>
            <a:pPr>
              <a:lnSpc>
                <a:spcPct val="150000"/>
              </a:lnSpc>
              <a:buFont typeface="Wingdings" panose="05000000000000000000" pitchFamily="2" charset="2"/>
              <a:buChar char="ü"/>
            </a:pPr>
            <a:r>
              <a:rPr lang="en-US" sz="2600" b="0" i="0" dirty="0">
                <a:solidFill>
                  <a:schemeClr val="tx1"/>
                </a:solidFill>
                <a:effectLst/>
                <a:latin typeface="Times New Roman" panose="02020603050405020304" pitchFamily="18" charset="0"/>
                <a:cs typeface="Times New Roman" panose="02020603050405020304" pitchFamily="18" charset="0"/>
              </a:rPr>
              <a:t>It is called NRZ because the signal does not return to zero at the middle of the bit. </a:t>
            </a: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8" name="Picture 7">
            <a:extLst>
              <a:ext uri="{FF2B5EF4-FFF2-40B4-BE49-F238E27FC236}">
                <a16:creationId xmlns:a16="http://schemas.microsoft.com/office/drawing/2014/main" id="{E188975D-60B3-41F6-158B-2B3C931FD6AA}"/>
              </a:ext>
            </a:extLst>
          </p:cNvPr>
          <p:cNvPicPr>
            <a:picLocks noChangeAspect="1"/>
          </p:cNvPicPr>
          <p:nvPr/>
        </p:nvPicPr>
        <p:blipFill>
          <a:blip r:embed="rId2"/>
          <a:stretch>
            <a:fillRect/>
          </a:stretch>
        </p:blipFill>
        <p:spPr>
          <a:xfrm>
            <a:off x="3509962" y="3355794"/>
            <a:ext cx="5172075" cy="2314575"/>
          </a:xfrm>
          <a:prstGeom prst="rect">
            <a:avLst/>
          </a:prstGeom>
        </p:spPr>
      </p:pic>
    </p:spTree>
    <p:extLst>
      <p:ext uri="{BB962C8B-B14F-4D97-AF65-F5344CB8AC3E}">
        <p14:creationId xmlns:p14="http://schemas.microsoft.com/office/powerpoint/2010/main" val="233010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62500" lnSpcReduction="20000"/>
          </a:bodyPr>
          <a:lstStyle/>
          <a:p>
            <a:pPr>
              <a:lnSpc>
                <a:spcPct val="150000"/>
              </a:lnSpc>
              <a:buFont typeface="Wingdings" panose="05000000000000000000" pitchFamily="2" charset="2"/>
              <a:buChar char="q"/>
            </a:pPr>
            <a:r>
              <a:rPr lang="en-US" sz="2600" b="1" dirty="0">
                <a:solidFill>
                  <a:schemeClr val="tx1"/>
                </a:solidFill>
                <a:latin typeface="Times New Roman" panose="02020603050405020304" pitchFamily="18" charset="0"/>
                <a:cs typeface="Times New Roman" panose="02020603050405020304" pitchFamily="18" charset="0"/>
              </a:rPr>
              <a:t>Advantages of Unipolar (Not-Return-to-Zero)</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Very simple.</a:t>
            </a:r>
          </a:p>
          <a:p>
            <a:pPr>
              <a:lnSpc>
                <a:spcPct val="150000"/>
              </a:lnSpc>
              <a:buFont typeface="Wingdings" panose="05000000000000000000" pitchFamily="2" charset="2"/>
              <a:buChar char="ü"/>
            </a:pPr>
            <a:r>
              <a:rPr lang="en-US" sz="2600" b="0" i="0" dirty="0">
                <a:solidFill>
                  <a:schemeClr val="tx1"/>
                </a:solidFill>
                <a:effectLst/>
                <a:latin typeface="Times New Roman" panose="02020603050405020304" pitchFamily="18" charset="0"/>
                <a:cs typeface="Times New Roman" panose="02020603050405020304" pitchFamily="18" charset="0"/>
              </a:rPr>
              <a:t>Occupies lesser bandwidth.</a:t>
            </a:r>
          </a:p>
          <a:p>
            <a:pPr>
              <a:lnSpc>
                <a:spcPct val="150000"/>
              </a:lnSpc>
              <a:buFont typeface="Wingdings" panose="05000000000000000000" pitchFamily="2" charset="2"/>
              <a:buChar char="q"/>
            </a:pPr>
            <a:r>
              <a:rPr lang="en-US" sz="2600" b="1" dirty="0">
                <a:solidFill>
                  <a:schemeClr val="tx1"/>
                </a:solidFill>
                <a:latin typeface="Times New Roman" panose="02020603050405020304" pitchFamily="18" charset="0"/>
                <a:cs typeface="Times New Roman" panose="02020603050405020304" pitchFamily="18" charset="0"/>
              </a:rPr>
              <a:t>Disadvantages of Unipolar NRZ</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It has DC component problem for 1’s.</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It suffers from baseline wandering problem for 1’s.</a:t>
            </a:r>
          </a:p>
          <a:p>
            <a:pPr>
              <a:lnSpc>
                <a:spcPct val="150000"/>
              </a:lnSpc>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No error correction done.</a:t>
            </a:r>
            <a:endParaRPr lang="en-US" sz="26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No self synchronization.</a:t>
            </a:r>
          </a:p>
          <a:p>
            <a:pPr>
              <a:lnSpc>
                <a:spcPct val="150000"/>
              </a:lnSpc>
              <a:buFont typeface="Wingdings" panose="05000000000000000000" pitchFamily="2" charset="2"/>
              <a:buChar char="ü"/>
            </a:pPr>
            <a:r>
              <a:rPr lang="en-US" sz="2600" dirty="0">
                <a:solidFill>
                  <a:schemeClr val="tx1"/>
                </a:solidFill>
                <a:latin typeface="Times New Roman" panose="02020603050405020304" pitchFamily="18" charset="0"/>
                <a:cs typeface="Times New Roman" panose="02020603050405020304" pitchFamily="18" charset="0"/>
              </a:rPr>
              <a:t>Greater normalized power.</a:t>
            </a: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33943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0000" lnSpcReduction="20000"/>
          </a:bodyPr>
          <a:lstStyle/>
          <a:p>
            <a:pPr>
              <a:lnSpc>
                <a:spcPct val="150000"/>
              </a:lnSpc>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Polar (NRZ-L)</a:t>
            </a:r>
          </a:p>
          <a:p>
            <a:pPr>
              <a:lnSpc>
                <a:spcPct val="120000"/>
              </a:lnSpc>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The level of voltage determines the values of bit.</a:t>
            </a:r>
          </a:p>
          <a:p>
            <a:pPr>
              <a:lnSpc>
                <a:spcPct val="120000"/>
              </a:lnSpc>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Bit 1</a:t>
            </a:r>
            <a:r>
              <a:rPr lang="en-US" sz="1800" b="0" i="0" dirty="0">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b="0" i="0" dirty="0">
                <a:solidFill>
                  <a:schemeClr val="tx1"/>
                </a:solidFill>
                <a:effectLst/>
                <a:latin typeface="Times New Roman" panose="02020603050405020304" pitchFamily="18" charset="0"/>
                <a:cs typeface="Times New Roman" panose="02020603050405020304" pitchFamily="18" charset="0"/>
              </a:rPr>
              <a:t> Negative Voltage, Bit</a:t>
            </a:r>
            <a:r>
              <a:rPr lang="en-US" sz="1800" b="0" i="0" dirty="0">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US" sz="1800" b="0" i="0" dirty="0">
                <a:solidFill>
                  <a:schemeClr val="tx1"/>
                </a:solidFill>
                <a:effectLst/>
                <a:latin typeface="Times New Roman" panose="02020603050405020304" pitchFamily="18" charset="0"/>
                <a:cs typeface="Times New Roman" panose="02020603050405020304" pitchFamily="18" charset="0"/>
              </a:rPr>
              <a:t>0 Positive Voltage.</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altLang="en-US" sz="1800" dirty="0">
                <a:solidFill>
                  <a:schemeClr val="tx1"/>
                </a:solidFill>
                <a:latin typeface="Times New Roman" panose="02020603050405020304" pitchFamily="18" charset="0"/>
                <a:cs typeface="Times New Roman" panose="02020603050405020304" pitchFamily="18" charset="0"/>
              </a:rPr>
              <a:t>The voltages are on both sides of the time axis.</a:t>
            </a:r>
          </a:p>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Polar (NRZ-I)</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Change or lack of change in the level of voltage determines the values of bit.</a:t>
            </a: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Bit 1</a:t>
            </a:r>
            <a:r>
              <a:rPr lang="en-US" sz="1800" dirty="0">
                <a:latin typeface="Times New Roman" panose="02020603050405020304" pitchFamily="18" charset="0"/>
                <a:cs typeface="Times New Roman" panose="02020603050405020304" pitchFamily="18" charset="0"/>
                <a:sym typeface="Wingdings" panose="05000000000000000000" pitchFamily="2" charset="2"/>
              </a:rPr>
              <a:t> Change, Bit 0No Change.</a:t>
            </a:r>
          </a:p>
          <a:p>
            <a:pPr>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Let us assume the last voltage level was positive.</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EBFCCBBE-30C4-F1BE-B8E5-5774DBF2A69D}"/>
              </a:ext>
            </a:extLst>
          </p:cNvPr>
          <p:cNvPicPr>
            <a:picLocks noChangeAspect="1"/>
          </p:cNvPicPr>
          <p:nvPr/>
        </p:nvPicPr>
        <p:blipFill>
          <a:blip r:embed="rId2"/>
          <a:stretch>
            <a:fillRect/>
          </a:stretch>
        </p:blipFill>
        <p:spPr>
          <a:xfrm>
            <a:off x="3167062" y="3827806"/>
            <a:ext cx="5857875" cy="2981325"/>
          </a:xfrm>
          <a:prstGeom prst="rect">
            <a:avLst/>
          </a:prstGeom>
        </p:spPr>
      </p:pic>
    </p:spTree>
    <p:extLst>
      <p:ext uri="{BB962C8B-B14F-4D97-AF65-F5344CB8AC3E}">
        <p14:creationId xmlns:p14="http://schemas.microsoft.com/office/powerpoint/2010/main" val="262001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32500" lnSpcReduction="20000"/>
              </a:bodyPr>
              <a:lstStyle/>
              <a:p>
                <a:pPr>
                  <a:lnSpc>
                    <a:spcPct val="170000"/>
                  </a:lnSpc>
                  <a:buFont typeface="Wingdings" panose="05000000000000000000" pitchFamily="2" charset="2"/>
                  <a:buChar char="q"/>
                </a:pPr>
                <a:r>
                  <a:rPr lang="en-US" sz="4500" b="1" dirty="0">
                    <a:solidFill>
                      <a:schemeClr val="tx1"/>
                    </a:solidFill>
                    <a:latin typeface="Times New Roman" panose="02020603050405020304" pitchFamily="18" charset="0"/>
                    <a:cs typeface="Times New Roman" panose="02020603050405020304" pitchFamily="18" charset="0"/>
                  </a:rPr>
                  <a:t>Average Signal Rate: </a:t>
                </a:r>
                <a14:m>
                  <m:oMath xmlns:m="http://schemas.openxmlformats.org/officeDocument/2006/math">
                    <m:sSub>
                      <m:sSubPr>
                        <m:ctrlPr>
                          <a:rPr lang="en-US" sz="4500" b="1" i="1" smtClean="0">
                            <a:solidFill>
                              <a:schemeClr val="tx1"/>
                            </a:solidFill>
                            <a:latin typeface="Cambria Math" panose="02040503050406030204" pitchFamily="18" charset="0"/>
                            <a:cs typeface="Times New Roman" panose="02020603050405020304" pitchFamily="18" charset="0"/>
                          </a:rPr>
                        </m:ctrlPr>
                      </m:sSubPr>
                      <m:e>
                        <m:r>
                          <a:rPr lang="en-US" sz="4500" b="1" i="1" smtClean="0">
                            <a:solidFill>
                              <a:schemeClr val="tx1"/>
                            </a:solidFill>
                            <a:latin typeface="Cambria Math" panose="02040503050406030204" pitchFamily="18" charset="0"/>
                            <a:cs typeface="Times New Roman" panose="02020603050405020304" pitchFamily="18" charset="0"/>
                          </a:rPr>
                          <m:t>𝑺</m:t>
                        </m:r>
                      </m:e>
                      <m:sub>
                        <m:r>
                          <a:rPr lang="en-US" sz="4500" b="1" i="1" smtClean="0">
                            <a:solidFill>
                              <a:schemeClr val="tx1"/>
                            </a:solidFill>
                            <a:latin typeface="Cambria Math" panose="02040503050406030204" pitchFamily="18" charset="0"/>
                            <a:cs typeface="Times New Roman" panose="02020603050405020304" pitchFamily="18" charset="0"/>
                          </a:rPr>
                          <m:t>𝒂𝒗𝒆𝒓𝒂𝒈𝒆</m:t>
                        </m:r>
                      </m:sub>
                    </m:sSub>
                    <m:r>
                      <a:rPr lang="en-US" sz="4500" b="1" i="1" smtClean="0">
                        <a:solidFill>
                          <a:schemeClr val="tx1"/>
                        </a:solidFill>
                        <a:latin typeface="Cambria Math" panose="02040503050406030204" pitchFamily="18" charset="0"/>
                        <a:cs typeface="Times New Roman" panose="02020603050405020304" pitchFamily="18" charset="0"/>
                      </a:rPr>
                      <m:t>=</m:t>
                    </m:r>
                    <m:r>
                      <a:rPr lang="en-US" sz="4500" b="1" i="1" smtClean="0">
                        <a:solidFill>
                          <a:schemeClr val="tx1"/>
                        </a:solidFill>
                        <a:latin typeface="Cambria Math" panose="02040503050406030204" pitchFamily="18" charset="0"/>
                        <a:cs typeface="Times New Roman" panose="02020603050405020304" pitchFamily="18" charset="0"/>
                      </a:rPr>
                      <m:t>𝒄</m:t>
                    </m:r>
                    <m:r>
                      <a:rPr lang="en-US" sz="4500" b="1" i="1" smtClean="0">
                        <a:solidFill>
                          <a:schemeClr val="tx1"/>
                        </a:solidFill>
                        <a:latin typeface="Cambria Math" panose="02040503050406030204" pitchFamily="18" charset="0"/>
                        <a:cs typeface="Times New Roman" panose="02020603050405020304" pitchFamily="18" charset="0"/>
                      </a:rPr>
                      <m:t>∗</m:t>
                    </m:r>
                    <m:r>
                      <a:rPr lang="en-US" sz="4500" b="1" i="1" smtClean="0">
                        <a:solidFill>
                          <a:schemeClr val="tx1"/>
                        </a:solidFill>
                        <a:latin typeface="Cambria Math" panose="02040503050406030204" pitchFamily="18" charset="0"/>
                        <a:cs typeface="Times New Roman" panose="02020603050405020304" pitchFamily="18" charset="0"/>
                      </a:rPr>
                      <m:t>𝑵</m:t>
                    </m:r>
                    <m:r>
                      <a:rPr lang="en-US" sz="4500" b="1" i="1" smtClean="0">
                        <a:solidFill>
                          <a:schemeClr val="tx1"/>
                        </a:solidFill>
                        <a:latin typeface="Cambria Math" panose="02040503050406030204" pitchFamily="18" charset="0"/>
                        <a:cs typeface="Times New Roman" panose="02020603050405020304" pitchFamily="18" charset="0"/>
                      </a:rPr>
                      <m:t>∗</m:t>
                    </m:r>
                    <m:f>
                      <m:fPr>
                        <m:ctrlPr>
                          <a:rPr lang="en-US" sz="4500" b="1" i="1" smtClean="0">
                            <a:solidFill>
                              <a:schemeClr val="tx1"/>
                            </a:solidFill>
                            <a:latin typeface="Cambria Math" panose="02040503050406030204" pitchFamily="18" charset="0"/>
                            <a:cs typeface="Times New Roman" panose="02020603050405020304" pitchFamily="18" charset="0"/>
                          </a:rPr>
                        </m:ctrlPr>
                      </m:fPr>
                      <m:num>
                        <m:r>
                          <a:rPr lang="en-US" sz="4500" b="1" i="1" smtClean="0">
                            <a:solidFill>
                              <a:schemeClr val="tx1"/>
                            </a:solidFill>
                            <a:latin typeface="Cambria Math" panose="02040503050406030204" pitchFamily="18" charset="0"/>
                            <a:cs typeface="Times New Roman" panose="02020603050405020304" pitchFamily="18" charset="0"/>
                          </a:rPr>
                          <m:t>𝟏</m:t>
                        </m:r>
                      </m:num>
                      <m:den>
                        <m:r>
                          <a:rPr lang="en-US" sz="4500" b="1" i="1" smtClean="0">
                            <a:solidFill>
                              <a:schemeClr val="tx1"/>
                            </a:solidFill>
                            <a:latin typeface="Cambria Math" panose="02040503050406030204" pitchFamily="18" charset="0"/>
                            <a:cs typeface="Times New Roman" panose="02020603050405020304" pitchFamily="18" charset="0"/>
                          </a:rPr>
                          <m:t>𝒓</m:t>
                        </m:r>
                      </m:den>
                    </m:f>
                  </m:oMath>
                </a14:m>
                <a:endParaRPr lang="en-US" sz="4500" b="1" dirty="0">
                  <a:solidFill>
                    <a:schemeClr val="tx1"/>
                  </a:solidFill>
                  <a:latin typeface="Times New Roman" panose="02020603050405020304" pitchFamily="18" charset="0"/>
                  <a:cs typeface="Times New Roman" panose="02020603050405020304" pitchFamily="18" charset="0"/>
                </a:endParaRPr>
              </a:p>
              <a:p>
                <a:pPr marL="0" indent="0">
                  <a:lnSpc>
                    <a:spcPct val="170000"/>
                  </a:lnSpc>
                  <a:buNone/>
                </a:pPr>
                <a:r>
                  <a:rPr lang="en-US" sz="4500" dirty="0">
                    <a:latin typeface="Times New Roman" panose="02020603050405020304" pitchFamily="18" charset="0"/>
                    <a:cs typeface="Times New Roman" panose="02020603050405020304" pitchFamily="18" charset="0"/>
                  </a:rPr>
                  <a:t>Here, for average signal rate, the case factor c=1/2 and N=data rate, </a:t>
                </a:r>
                <a14:m>
                  <m:oMath xmlns:m="http://schemas.openxmlformats.org/officeDocument/2006/math">
                    <m:r>
                      <a:rPr lang="en-US" sz="4500" b="0" i="1" smtClean="0">
                        <a:latin typeface="Cambria Math" panose="02040503050406030204" pitchFamily="18" charset="0"/>
                        <a:cs typeface="Times New Roman" panose="02020603050405020304" pitchFamily="18" charset="0"/>
                      </a:rPr>
                      <m:t>𝑟</m:t>
                    </m:r>
                    <m:r>
                      <a:rPr lang="en-US" sz="4500" b="0" i="1" smtClean="0">
                        <a:latin typeface="Cambria Math" panose="02040503050406030204" pitchFamily="18" charset="0"/>
                        <a:cs typeface="Times New Roman" panose="02020603050405020304" pitchFamily="18" charset="0"/>
                      </a:rPr>
                      <m:t>=</m:t>
                    </m:r>
                    <m:f>
                      <m:fPr>
                        <m:type m:val="skw"/>
                        <m:ctrlPr>
                          <a:rPr lang="en-US" sz="4500" b="0" i="1" smtClean="0">
                            <a:latin typeface="Cambria Math" panose="02040503050406030204" pitchFamily="18" charset="0"/>
                            <a:cs typeface="Times New Roman" panose="02020603050405020304" pitchFamily="18" charset="0"/>
                          </a:rPr>
                        </m:ctrlPr>
                      </m:fPr>
                      <m:num>
                        <m:r>
                          <a:rPr lang="en-US" sz="4500" b="0" i="1" smtClean="0">
                            <a:latin typeface="Cambria Math" panose="02040503050406030204" pitchFamily="18" charset="0"/>
                            <a:cs typeface="Times New Roman" panose="02020603050405020304" pitchFamily="18" charset="0"/>
                          </a:rPr>
                          <m:t>𝑑𝑎𝑡𝑎</m:t>
                        </m:r>
                        <m:r>
                          <a:rPr lang="en-US" sz="4500" b="0" i="1" smtClean="0">
                            <a:latin typeface="Cambria Math" panose="02040503050406030204" pitchFamily="18" charset="0"/>
                            <a:cs typeface="Times New Roman" panose="02020603050405020304" pitchFamily="18" charset="0"/>
                          </a:rPr>
                          <m:t> </m:t>
                        </m:r>
                        <m:r>
                          <a:rPr lang="en-US" sz="4500" b="0" i="1" smtClean="0">
                            <a:latin typeface="Cambria Math" panose="02040503050406030204" pitchFamily="18" charset="0"/>
                            <a:cs typeface="Times New Roman" panose="02020603050405020304" pitchFamily="18" charset="0"/>
                          </a:rPr>
                          <m:t>𝑒𝑙𝑒𝑚𝑒𝑛𝑡</m:t>
                        </m:r>
                      </m:num>
                      <m:den>
                        <m:r>
                          <a:rPr lang="en-US" sz="4500" b="0" i="1" smtClean="0">
                            <a:latin typeface="Cambria Math" panose="02040503050406030204" pitchFamily="18" charset="0"/>
                            <a:cs typeface="Times New Roman" panose="02020603050405020304" pitchFamily="18" charset="0"/>
                          </a:rPr>
                          <m:t>𝑠𝑖𝑔𝑛𝑎𝑙</m:t>
                        </m:r>
                        <m:r>
                          <a:rPr lang="en-US" sz="4500" b="0" i="1" smtClean="0">
                            <a:latin typeface="Cambria Math" panose="02040503050406030204" pitchFamily="18" charset="0"/>
                            <a:cs typeface="Times New Roman" panose="02020603050405020304" pitchFamily="18" charset="0"/>
                          </a:rPr>
                          <m:t> </m:t>
                        </m:r>
                        <m:r>
                          <a:rPr lang="en-US" sz="4500" b="0" i="1" smtClean="0">
                            <a:latin typeface="Cambria Math" panose="02040503050406030204" pitchFamily="18" charset="0"/>
                            <a:cs typeface="Times New Roman" panose="02020603050405020304" pitchFamily="18" charset="0"/>
                          </a:rPr>
                          <m:t>𝑒𝑙𝑒𝑚𝑒𝑛𝑡</m:t>
                        </m:r>
                      </m:den>
                    </m:f>
                    <m:r>
                      <a:rPr lang="en-US" sz="4500" b="0" i="1" smtClean="0">
                        <a:latin typeface="Cambria Math" panose="02040503050406030204" pitchFamily="18" charset="0"/>
                        <a:cs typeface="Times New Roman" panose="02020603050405020304" pitchFamily="18" charset="0"/>
                      </a:rPr>
                      <m:t>=</m:t>
                    </m:r>
                    <m:f>
                      <m:fPr>
                        <m:ctrlPr>
                          <a:rPr lang="en-US" sz="4500" b="0" i="1" smtClean="0">
                            <a:latin typeface="Cambria Math" panose="02040503050406030204" pitchFamily="18" charset="0"/>
                            <a:cs typeface="Times New Roman" panose="02020603050405020304" pitchFamily="18" charset="0"/>
                          </a:rPr>
                        </m:ctrlPr>
                      </m:fPr>
                      <m:num>
                        <m:r>
                          <a:rPr lang="en-US" sz="4500" b="0" i="1" smtClean="0">
                            <a:latin typeface="Cambria Math" panose="02040503050406030204" pitchFamily="18" charset="0"/>
                            <a:cs typeface="Times New Roman" panose="02020603050405020304" pitchFamily="18" charset="0"/>
                          </a:rPr>
                          <m:t>1</m:t>
                        </m:r>
                      </m:num>
                      <m:den>
                        <m:r>
                          <a:rPr lang="en-US" sz="4500" b="0" i="1" smtClean="0">
                            <a:latin typeface="Cambria Math" panose="02040503050406030204" pitchFamily="18" charset="0"/>
                            <a:cs typeface="Times New Roman" panose="02020603050405020304" pitchFamily="18" charset="0"/>
                          </a:rPr>
                          <m:t>1</m:t>
                        </m:r>
                      </m:den>
                    </m:f>
                    <m:r>
                      <a:rPr lang="en-US" sz="4500" b="0" i="1" smtClean="0">
                        <a:latin typeface="Cambria Math" panose="02040503050406030204" pitchFamily="18" charset="0"/>
                        <a:cs typeface="Times New Roman" panose="02020603050405020304" pitchFamily="18" charset="0"/>
                      </a:rPr>
                      <m:t>=1</m:t>
                    </m:r>
                  </m:oMath>
                </a14:m>
                <a:endParaRPr lang="en-US" sz="4500" b="0" dirty="0">
                  <a:latin typeface="Times New Roman" panose="02020603050405020304" pitchFamily="18" charset="0"/>
                  <a:cs typeface="Times New Roman" panose="020206030504050203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sSub>
                        <m:sSubPr>
                          <m:ctrlPr>
                            <a:rPr lang="en-US" sz="4500" i="1" smtClean="0">
                              <a:solidFill>
                                <a:schemeClr val="tx1"/>
                              </a:solidFill>
                              <a:latin typeface="Cambria Math" panose="02040503050406030204" pitchFamily="18" charset="0"/>
                              <a:cs typeface="Times New Roman" panose="02020603050405020304" pitchFamily="18" charset="0"/>
                            </a:rPr>
                          </m:ctrlPr>
                        </m:sSubPr>
                        <m:e>
                          <m:r>
                            <a:rPr lang="en-US" sz="4500" b="0" i="1" smtClean="0">
                              <a:solidFill>
                                <a:schemeClr val="tx1"/>
                              </a:solidFill>
                              <a:latin typeface="Cambria Math" panose="02040503050406030204" pitchFamily="18" charset="0"/>
                              <a:cs typeface="Times New Roman" panose="02020603050405020304" pitchFamily="18" charset="0"/>
                            </a:rPr>
                            <m:t>𝑆</m:t>
                          </m:r>
                        </m:e>
                        <m:sub>
                          <m:r>
                            <a:rPr lang="en-US" sz="4500" b="0" i="1" smtClean="0">
                              <a:solidFill>
                                <a:schemeClr val="tx1"/>
                              </a:solidFill>
                              <a:latin typeface="Cambria Math" panose="02040503050406030204" pitchFamily="18" charset="0"/>
                              <a:cs typeface="Times New Roman" panose="02020603050405020304" pitchFamily="18" charset="0"/>
                            </a:rPr>
                            <m:t>𝑎𝑣𝑒𝑟𝑎𝑔𝑒</m:t>
                          </m:r>
                        </m:sub>
                      </m:sSub>
                      <m:r>
                        <a:rPr lang="en-US" sz="4500" b="0" i="1" smtClean="0">
                          <a:solidFill>
                            <a:schemeClr val="tx1"/>
                          </a:solidFill>
                          <a:latin typeface="Cambria Math" panose="02040503050406030204" pitchFamily="18" charset="0"/>
                          <a:cs typeface="Times New Roman" panose="02020603050405020304" pitchFamily="18" charset="0"/>
                        </a:rPr>
                        <m:t>=</m:t>
                      </m:r>
                      <m:f>
                        <m:fPr>
                          <m:ctrlPr>
                            <a:rPr lang="en-US" sz="4500" b="0" i="1" smtClean="0">
                              <a:solidFill>
                                <a:schemeClr val="tx1"/>
                              </a:solidFill>
                              <a:latin typeface="Cambria Math" panose="02040503050406030204" pitchFamily="18" charset="0"/>
                              <a:cs typeface="Times New Roman" panose="02020603050405020304" pitchFamily="18" charset="0"/>
                            </a:rPr>
                          </m:ctrlPr>
                        </m:fPr>
                        <m:num>
                          <m:r>
                            <a:rPr lang="en-US" sz="4500" b="0" i="1" smtClean="0">
                              <a:solidFill>
                                <a:schemeClr val="tx1"/>
                              </a:solidFill>
                              <a:latin typeface="Cambria Math" panose="02040503050406030204" pitchFamily="18" charset="0"/>
                              <a:cs typeface="Times New Roman" panose="02020603050405020304" pitchFamily="18" charset="0"/>
                            </a:rPr>
                            <m:t>1</m:t>
                          </m:r>
                        </m:num>
                        <m:den>
                          <m:r>
                            <a:rPr lang="en-US" sz="4500" b="0" i="1" smtClean="0">
                              <a:solidFill>
                                <a:schemeClr val="tx1"/>
                              </a:solidFill>
                              <a:latin typeface="Cambria Math" panose="02040503050406030204" pitchFamily="18" charset="0"/>
                              <a:cs typeface="Times New Roman" panose="02020603050405020304" pitchFamily="18" charset="0"/>
                            </a:rPr>
                            <m:t>2</m:t>
                          </m:r>
                        </m:den>
                      </m:f>
                      <m:r>
                        <a:rPr lang="en-US" sz="4500" b="0" i="1" smtClean="0">
                          <a:solidFill>
                            <a:schemeClr val="tx1"/>
                          </a:solidFill>
                          <a:latin typeface="Cambria Math" panose="02040503050406030204" pitchFamily="18" charset="0"/>
                          <a:cs typeface="Times New Roman" panose="02020603050405020304" pitchFamily="18" charset="0"/>
                        </a:rPr>
                        <m:t>∗</m:t>
                      </m:r>
                      <m:r>
                        <a:rPr lang="en-US" sz="4500" b="0" i="1" smtClean="0">
                          <a:solidFill>
                            <a:schemeClr val="tx1"/>
                          </a:solidFill>
                          <a:latin typeface="Cambria Math" panose="02040503050406030204" pitchFamily="18" charset="0"/>
                          <a:cs typeface="Times New Roman" panose="02020603050405020304" pitchFamily="18" charset="0"/>
                        </a:rPr>
                        <m:t>𝑁</m:t>
                      </m:r>
                    </m:oMath>
                  </m:oMathPara>
                </a14:m>
                <a:endParaRPr lang="en-US" sz="4500" dirty="0">
                  <a:solidFill>
                    <a:schemeClr val="tx1"/>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endParaRPr lang="en-US" sz="4500" b="1" dirty="0">
                  <a:solidFill>
                    <a:schemeClr val="tx1"/>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US" sz="4500" b="1" dirty="0">
                    <a:solidFill>
                      <a:schemeClr val="tx1"/>
                    </a:solidFill>
                    <a:latin typeface="Times New Roman" panose="02020603050405020304" pitchFamily="18" charset="0"/>
                    <a:cs typeface="Times New Roman" panose="02020603050405020304" pitchFamily="18" charset="0"/>
                  </a:rPr>
                  <a:t>Example: </a:t>
                </a:r>
                <a:r>
                  <a:rPr lang="en-US" altLang="en-US" sz="4500" baseline="0" dirty="0">
                    <a:solidFill>
                      <a:schemeClr val="tx1"/>
                    </a:solidFill>
                    <a:latin typeface="Times New Roman" panose="02020603050405020304" pitchFamily="18" charset="0"/>
                    <a:cs typeface="Times New Roman" panose="02020603050405020304" pitchFamily="18" charset="0"/>
                  </a:rPr>
                  <a:t>A system is using NRZ-I to transfer 1-Mbps data. What are the average signal rate and minimum bandwidth?</a:t>
                </a:r>
              </a:p>
              <a:p>
                <a:pPr algn="just">
                  <a:lnSpc>
                    <a:spcPct val="170000"/>
                  </a:lnSpc>
                  <a:buFont typeface="Wingdings" panose="05000000000000000000" pitchFamily="2" charset="2"/>
                  <a:buChar char="ü"/>
                </a:pPr>
                <a:r>
                  <a:rPr lang="en-US" altLang="en-US" sz="4500" b="1" baseline="0" dirty="0">
                    <a:solidFill>
                      <a:schemeClr val="tx1"/>
                    </a:solidFill>
                    <a:latin typeface="Times New Roman" panose="02020603050405020304" pitchFamily="18" charset="0"/>
                    <a:cs typeface="Times New Roman" panose="02020603050405020304" pitchFamily="18" charset="0"/>
                  </a:rPr>
                  <a:t>Solution: </a:t>
                </a:r>
                <a:r>
                  <a:rPr lang="en-US" altLang="en-US" sz="4500" baseline="0" dirty="0">
                    <a:solidFill>
                      <a:schemeClr val="tx1"/>
                    </a:solidFill>
                    <a:latin typeface="Times New Roman" panose="02020603050405020304" pitchFamily="18" charset="0"/>
                    <a:cs typeface="Times New Roman" panose="02020603050405020304" pitchFamily="18" charset="0"/>
                  </a:rPr>
                  <a:t>The average signal rate is S= c x N x R = 1/2 x N x 1 = 500 kbaud. The minimum bandwidth for this average baud rate is B(</a:t>
                </a:r>
                <a:r>
                  <a:rPr lang="en-US" altLang="en-US" sz="4500" dirty="0">
                    <a:solidFill>
                      <a:schemeClr val="tx1"/>
                    </a:solidFill>
                    <a:latin typeface="Times New Roman" panose="02020603050405020304" pitchFamily="18" charset="0"/>
                    <a:cs typeface="Times New Roman" panose="02020603050405020304" pitchFamily="18" charset="0"/>
                  </a:rPr>
                  <a:t>min)</a:t>
                </a:r>
                <a:r>
                  <a:rPr lang="en-US" altLang="en-US" sz="4500" baseline="0" dirty="0">
                    <a:solidFill>
                      <a:schemeClr val="tx1"/>
                    </a:solidFill>
                    <a:latin typeface="Times New Roman" panose="02020603050405020304" pitchFamily="18" charset="0"/>
                    <a:cs typeface="Times New Roman" panose="02020603050405020304" pitchFamily="18" charset="0"/>
                  </a:rPr>
                  <a:t> = S = 500 kHz.</a:t>
                </a:r>
              </a:p>
              <a:p>
                <a:pPr marL="0" indent="0">
                  <a:lnSpc>
                    <a:spcPct val="150000"/>
                  </a:lnSpc>
                  <a:buNone/>
                </a:pP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F18615B-7E58-4209-B8D2-5EE64AA4A766}"/>
                  </a:ext>
                </a:extLst>
              </p:cNvPr>
              <p:cNvSpPr>
                <a:spLocks noGrp="1" noRot="1" noChangeAspect="1" noMove="1" noResize="1" noEditPoints="1" noAdjustHandles="1" noChangeArrowheads="1" noChangeShapeType="1" noTextEdit="1"/>
              </p:cNvSpPr>
              <p:nvPr>
                <p:ph sz="quarter" idx="13"/>
              </p:nvPr>
            </p:nvSpPr>
            <p:spPr>
              <a:xfrm>
                <a:off x="486382" y="797614"/>
                <a:ext cx="11705617" cy="6060385"/>
              </a:xfrm>
              <a:blipFill>
                <a:blip r:embed="rId2"/>
                <a:stretch>
                  <a:fillRect l="-208" r="-208"/>
                </a:stretch>
              </a:blipFill>
            </p:spPr>
            <p:txBody>
              <a:bodyPr/>
              <a:lstStyle/>
              <a:p>
                <a:r>
                  <a:rPr lang="en-US">
                    <a:noFill/>
                  </a:rPr>
                  <a:t> </a:t>
                </a:r>
              </a:p>
            </p:txBody>
          </p:sp>
        </mc:Fallback>
      </mc:AlternateContent>
    </p:spTree>
    <p:extLst>
      <p:ext uri="{BB962C8B-B14F-4D97-AF65-F5344CB8AC3E}">
        <p14:creationId xmlns:p14="http://schemas.microsoft.com/office/powerpoint/2010/main" val="423668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55000" lnSpcReduction="20000"/>
          </a:bodyPr>
          <a:lstStyle/>
          <a:p>
            <a:pPr>
              <a:lnSpc>
                <a:spcPct val="120000"/>
              </a:lnSpc>
              <a:buFont typeface="Wingdings" panose="05000000000000000000" pitchFamily="2" charset="2"/>
              <a:buChar char="q"/>
            </a:pPr>
            <a:r>
              <a:rPr lang="en-US" sz="2900" b="1" dirty="0">
                <a:solidFill>
                  <a:schemeClr val="tx1"/>
                </a:solidFill>
                <a:latin typeface="Times New Roman" panose="02020603050405020304" pitchFamily="18" charset="0"/>
                <a:cs typeface="Times New Roman" panose="02020603050405020304" pitchFamily="18" charset="0"/>
              </a:rPr>
              <a:t>Disadvantages of Polar (NRZ-L &amp; NRZ-I):</a:t>
            </a:r>
          </a:p>
          <a:p>
            <a:pPr>
              <a:lnSpc>
                <a:spcPct val="120000"/>
              </a:lnSpc>
              <a:buFont typeface="Wingdings" panose="05000000000000000000" pitchFamily="2" charset="2"/>
              <a:buChar char="ü"/>
            </a:pPr>
            <a:r>
              <a:rPr lang="en-US" sz="2900" dirty="0">
                <a:solidFill>
                  <a:schemeClr val="tx1"/>
                </a:solidFill>
                <a:latin typeface="Times New Roman" panose="02020603050405020304" pitchFamily="18" charset="0"/>
                <a:cs typeface="Times New Roman" panose="02020603050405020304" pitchFamily="18" charset="0"/>
              </a:rPr>
              <a:t>Baseline wandering problems for long 0’s and long 1’s (NRZ-L).</a:t>
            </a:r>
          </a:p>
          <a:p>
            <a:pPr>
              <a:lnSpc>
                <a:spcPct val="120000"/>
              </a:lnSpc>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Baseline wandering problems for long sequence of 0’s (NRZ-I).</a:t>
            </a: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endParaRPr lang="en-US" sz="2000"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7" name="Picture 6">
            <a:extLst>
              <a:ext uri="{FF2B5EF4-FFF2-40B4-BE49-F238E27FC236}">
                <a16:creationId xmlns:a16="http://schemas.microsoft.com/office/drawing/2014/main" id="{CB8640F2-9C53-CAB7-CA25-2C59B033A320}"/>
              </a:ext>
            </a:extLst>
          </p:cNvPr>
          <p:cNvPicPr>
            <a:picLocks noChangeAspect="1"/>
          </p:cNvPicPr>
          <p:nvPr/>
        </p:nvPicPr>
        <p:blipFill>
          <a:blip r:embed="rId2"/>
          <a:stretch>
            <a:fillRect/>
          </a:stretch>
        </p:blipFill>
        <p:spPr>
          <a:xfrm>
            <a:off x="950396" y="2335515"/>
            <a:ext cx="3009900" cy="3424262"/>
          </a:xfrm>
          <a:prstGeom prst="rect">
            <a:avLst/>
          </a:prstGeom>
        </p:spPr>
      </p:pic>
      <p:pic>
        <p:nvPicPr>
          <p:cNvPr id="9" name="Picture 8">
            <a:extLst>
              <a:ext uri="{FF2B5EF4-FFF2-40B4-BE49-F238E27FC236}">
                <a16:creationId xmlns:a16="http://schemas.microsoft.com/office/drawing/2014/main" id="{C5E837CF-0847-3B53-50B9-97CF5F600E81}"/>
              </a:ext>
            </a:extLst>
          </p:cNvPr>
          <p:cNvPicPr>
            <a:picLocks noChangeAspect="1"/>
          </p:cNvPicPr>
          <p:nvPr/>
        </p:nvPicPr>
        <p:blipFill>
          <a:blip r:embed="rId3"/>
          <a:stretch>
            <a:fillRect/>
          </a:stretch>
        </p:blipFill>
        <p:spPr>
          <a:xfrm>
            <a:off x="6096000" y="2222392"/>
            <a:ext cx="2962275" cy="3537385"/>
          </a:xfrm>
          <a:prstGeom prst="rect">
            <a:avLst/>
          </a:prstGeom>
        </p:spPr>
      </p:pic>
    </p:spTree>
    <p:extLst>
      <p:ext uri="{BB962C8B-B14F-4D97-AF65-F5344CB8AC3E}">
        <p14:creationId xmlns:p14="http://schemas.microsoft.com/office/powerpoint/2010/main" val="58057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wipe(left)">
                                      <p:cBhvr>
                                        <p:cTn id="22" dur="500"/>
                                        <p:tgtEl>
                                          <p:spTgt spid="3">
                                            <p:txEl>
                                              <p:pRg st="13" end="13"/>
                                            </p:txEl>
                                          </p:spTgt>
                                        </p:tgtEl>
                                      </p:cBhvr>
                                    </p:animEffect>
                                  </p:childTnLst>
                                  <p:subTnLst>
                                    <p:animClr clrSpc="rgb" dir="cw">
                                      <p:cBhvr override="childStyle">
                                        <p:cTn dur="1" fill="hold" display="0" masterRel="nextClick" afterEffect="1"/>
                                        <p:tgtEl>
                                          <p:spTgt spid="3">
                                            <p:txEl>
                                              <p:pRg st="13" end="13"/>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20000"/>
              </a:lnSpc>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Disadvantages of Polar (NRZ-L &amp; NRZ-I):</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Synchronization problem also exists in both NRZ-L and NRZ-I and like before the problem is more severe in NRZ-L.</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F1F88A78-7B8F-ABEB-257D-97946FA5031F}"/>
              </a:ext>
            </a:extLst>
          </p:cNvPr>
          <p:cNvPicPr>
            <a:picLocks noChangeAspect="1"/>
          </p:cNvPicPr>
          <p:nvPr/>
        </p:nvPicPr>
        <p:blipFill>
          <a:blip r:embed="rId2"/>
          <a:stretch>
            <a:fillRect/>
          </a:stretch>
        </p:blipFill>
        <p:spPr>
          <a:xfrm>
            <a:off x="2709862" y="2059953"/>
            <a:ext cx="6772275" cy="4076700"/>
          </a:xfrm>
          <a:prstGeom prst="rect">
            <a:avLst/>
          </a:prstGeom>
        </p:spPr>
      </p:pic>
    </p:spTree>
    <p:extLst>
      <p:ext uri="{BB962C8B-B14F-4D97-AF65-F5344CB8AC3E}">
        <p14:creationId xmlns:p14="http://schemas.microsoft.com/office/powerpoint/2010/main" val="408759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4" y="778552"/>
            <a:ext cx="11148890" cy="6060385"/>
          </a:xfrm>
        </p:spPr>
        <p:txBody>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Digital transmission mainly two types:</a:t>
            </a:r>
          </a:p>
          <a:p>
            <a:pPr marL="457200" indent="-457200">
              <a:buAutoNum type="arabicPeriod"/>
            </a:pPr>
            <a:r>
              <a:rPr lang="en-US" sz="2000" dirty="0">
                <a:latin typeface="Times New Roman" panose="02020603050405020304" pitchFamily="18" charset="0"/>
                <a:cs typeface="Times New Roman" panose="02020603050405020304" pitchFamily="18" charset="0"/>
              </a:rPr>
              <a:t>Digital data to Digital signal</a:t>
            </a:r>
          </a:p>
          <a:p>
            <a:pPr marL="457200" indent="-457200">
              <a:buAutoNum type="arabicPeriod"/>
            </a:pPr>
            <a:r>
              <a:rPr lang="en-US" sz="2000" dirty="0">
                <a:latin typeface="Times New Roman" panose="02020603050405020304" pitchFamily="18" charset="0"/>
                <a:cs typeface="Times New Roman" panose="02020603050405020304" pitchFamily="18" charset="0"/>
              </a:rPr>
              <a:t>Analog signal to Digital data</a:t>
            </a: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
        <p:nvSpPr>
          <p:cNvPr id="4" name="Rectangle 3">
            <a:extLst>
              <a:ext uri="{FF2B5EF4-FFF2-40B4-BE49-F238E27FC236}">
                <a16:creationId xmlns:a16="http://schemas.microsoft.com/office/drawing/2014/main" id="{3AE00957-73F1-463D-9892-DBCE92B8DD9F}"/>
              </a:ext>
            </a:extLst>
          </p:cNvPr>
          <p:cNvSpPr/>
          <p:nvPr/>
        </p:nvSpPr>
        <p:spPr>
          <a:xfrm>
            <a:off x="0" y="0"/>
            <a:ext cx="12192000" cy="7785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bg1"/>
                </a:solidFill>
                <a:latin typeface="Times" panose="02020603050405020304" pitchFamily="18" charset="0"/>
                <a:cs typeface="Times" panose="02020603050405020304" pitchFamily="18" charset="0"/>
              </a:rPr>
              <a:t>Digital Transmission</a:t>
            </a:r>
          </a:p>
        </p:txBody>
      </p:sp>
      <p:pic>
        <p:nvPicPr>
          <p:cNvPr id="5" name="Picture 6">
            <a:extLst>
              <a:ext uri="{FF2B5EF4-FFF2-40B4-BE49-F238E27FC236}">
                <a16:creationId xmlns:a16="http://schemas.microsoft.com/office/drawing/2014/main" id="{14D89DF7-5C70-96B9-75C2-27E785197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381" y="3309123"/>
            <a:ext cx="8663237"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24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20000"/>
              </a:lnSpc>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Disadvantages of Polar (NRZ-L &amp; NRZ-I):</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sz="1600" dirty="0">
                <a:solidFill>
                  <a:schemeClr val="tx1"/>
                </a:solidFill>
                <a:latin typeface="Times New Roman" panose="02020603050405020304" pitchFamily="18" charset="0"/>
                <a:cs typeface="Times New Roman" panose="02020603050405020304" pitchFamily="18" charset="0"/>
              </a:rPr>
              <a:t>Change of polarity in the system changes the interpretation of data in NRZ-L not in NRZ-I.</a:t>
            </a:r>
          </a:p>
          <a:p>
            <a:pPr marL="0" indent="0">
              <a:lnSpc>
                <a:spcPct val="150000"/>
              </a:lnSpc>
              <a:buNone/>
            </a:pP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166AD584-6966-5B4F-79D9-07CEA2017598}"/>
              </a:ext>
            </a:extLst>
          </p:cNvPr>
          <p:cNvPicPr>
            <a:picLocks noChangeAspect="1"/>
          </p:cNvPicPr>
          <p:nvPr/>
        </p:nvPicPr>
        <p:blipFill>
          <a:blip r:embed="rId2"/>
          <a:stretch>
            <a:fillRect/>
          </a:stretch>
        </p:blipFill>
        <p:spPr>
          <a:xfrm>
            <a:off x="2662237" y="1898420"/>
            <a:ext cx="6867525" cy="4324350"/>
          </a:xfrm>
          <a:prstGeom prst="rect">
            <a:avLst/>
          </a:prstGeom>
        </p:spPr>
      </p:pic>
    </p:spTree>
    <p:extLst>
      <p:ext uri="{BB962C8B-B14F-4D97-AF65-F5344CB8AC3E}">
        <p14:creationId xmlns:p14="http://schemas.microsoft.com/office/powerpoint/2010/main" val="306065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92500" lnSpcReduction="10000"/>
          </a:bodyPr>
          <a:lstStyle/>
          <a:p>
            <a:pPr>
              <a:lnSpc>
                <a:spcPct val="120000"/>
              </a:lnSpc>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Disadvantages of Polar (NRZ-L &amp; NRZ-I):</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DC component problems for 0’s and 1’s (NRZ-L).</a:t>
            </a:r>
          </a:p>
          <a:p>
            <a:pPr>
              <a:lnSpc>
                <a:spcPct val="12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DC component problems for 0’s (NRZ-I).</a:t>
            </a:r>
          </a:p>
          <a:p>
            <a:pPr marL="0" indent="0">
              <a:lnSpc>
                <a:spcPct val="150000"/>
              </a:lnSpc>
              <a:buNone/>
            </a:pP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46385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0000" lnSpcReduction="20000"/>
          </a:bodyPr>
          <a:lstStyle/>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100" dirty="0">
                <a:solidFill>
                  <a:srgbClr val="FF0000"/>
                </a:solidFill>
                <a:latin typeface="Times New Roman" panose="02020603050405020304" pitchFamily="18" charset="0"/>
                <a:cs typeface="Times New Roman" panose="02020603050405020304" pitchFamily="18" charset="0"/>
              </a:rPr>
              <a:t>Due to lack of synchronization in NRZ scheme, the receiver does not know when one bit has ended and next bit is starting.</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3957535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0000" lnSpcReduction="20000"/>
          </a:bodyPr>
          <a:lstStyle/>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3400" b="1" dirty="0">
                <a:solidFill>
                  <a:srgbClr val="00B050"/>
                </a:solidFill>
                <a:latin typeface="Times New Roman" panose="02020603050405020304" pitchFamily="18" charset="0"/>
                <a:cs typeface="Times New Roman" panose="02020603050405020304" pitchFamily="18" charset="0"/>
              </a:rPr>
              <a:t>Polar return to zero scheme solves the problem by marking the middle of the by a transition to zero.</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582303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0000" lnSpcReduction="20000"/>
          </a:bodyPr>
          <a:lstStyle/>
          <a:p>
            <a:pPr>
              <a:lnSpc>
                <a:spcPct val="120000"/>
              </a:lnSpc>
              <a:buFont typeface="Wingdings" panose="05000000000000000000" pitchFamily="2" charset="2"/>
              <a:buChar char="q"/>
            </a:pPr>
            <a:r>
              <a:rPr lang="en-US" sz="2300" b="1" dirty="0">
                <a:solidFill>
                  <a:schemeClr val="tx1"/>
                </a:solidFill>
                <a:latin typeface="Times" panose="02020603050405020304" pitchFamily="18" charset="0"/>
                <a:cs typeface="Times" panose="02020603050405020304" pitchFamily="18" charset="0"/>
              </a:rPr>
              <a:t>Polar (Return-to-Zero)</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It uses three voltage levels +V, 0 and –V.</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Negative voltage represents ‘0’ and positive voltage represents ‘1’.</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Always goes to zero at the middle of the bit and stays there until the start of the next bit.</a:t>
            </a:r>
          </a:p>
          <a:p>
            <a:pPr>
              <a:lnSpc>
                <a:spcPct val="120000"/>
              </a:lnSpc>
              <a:buFont typeface="Wingdings" panose="05000000000000000000" pitchFamily="2" charset="2"/>
              <a:buChar char="q"/>
            </a:pPr>
            <a:r>
              <a:rPr lang="en-US" sz="2300" b="1" dirty="0">
                <a:solidFill>
                  <a:schemeClr val="tx1"/>
                </a:solidFill>
                <a:latin typeface="Times New Roman" panose="02020603050405020304" pitchFamily="18" charset="0"/>
                <a:cs typeface="Times New Roman" panose="02020603050405020304" pitchFamily="18" charset="0"/>
              </a:rPr>
              <a:t>Advantages</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There is no DC component problem.</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Synchronization is possible.</a:t>
            </a:r>
          </a:p>
          <a:p>
            <a:pPr>
              <a:lnSpc>
                <a:spcPct val="120000"/>
              </a:lnSpc>
              <a:buFont typeface="Wingdings" panose="05000000000000000000" pitchFamily="2" charset="2"/>
              <a:buChar char="q"/>
            </a:pPr>
            <a:r>
              <a:rPr lang="en-US" sz="2300" b="1" dirty="0">
                <a:solidFill>
                  <a:schemeClr val="tx1"/>
                </a:solidFill>
                <a:latin typeface="Times New Roman" panose="02020603050405020304" pitchFamily="18" charset="0"/>
                <a:cs typeface="Times New Roman" panose="02020603050405020304" pitchFamily="18" charset="0"/>
              </a:rPr>
              <a:t>Disadvantages</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It uses three level of voltage and complex.</a:t>
            </a:r>
          </a:p>
          <a:p>
            <a:pPr>
              <a:lnSpc>
                <a:spcPct val="120000"/>
              </a:lnSpc>
              <a:buFont typeface="Wingdings" panose="05000000000000000000" pitchFamily="2" charset="2"/>
              <a:buChar char="ü"/>
            </a:pPr>
            <a:r>
              <a:rPr lang="en-US" sz="2300" dirty="0">
                <a:solidFill>
                  <a:schemeClr val="tx1"/>
                </a:solidFill>
                <a:latin typeface="Times New Roman" panose="02020603050405020304" pitchFamily="18" charset="0"/>
                <a:cs typeface="Times New Roman" panose="02020603050405020304" pitchFamily="18" charset="0"/>
              </a:rPr>
              <a:t>Signal rate is high.</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6" name="Picture 6">
            <a:extLst>
              <a:ext uri="{FF2B5EF4-FFF2-40B4-BE49-F238E27FC236}">
                <a16:creationId xmlns:a16="http://schemas.microsoft.com/office/drawing/2014/main" id="{8C176C78-A14E-4BFD-BF2C-348C113C5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309" y="4491025"/>
            <a:ext cx="7751762"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34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EE1212"/>
                                      </p:to>
                                    </p:animClr>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EE1212"/>
                                      </p:to>
                                    </p:animClr>
                                  </p:sub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92500" lnSpcReduction="10000"/>
          </a:bodyPr>
          <a:lstStyle/>
          <a:p>
            <a:pPr>
              <a:lnSpc>
                <a:spcPct val="150000"/>
              </a:lnSpc>
              <a:buFont typeface="Wingdings" panose="05000000000000000000" pitchFamily="2" charset="2"/>
              <a:buChar char="q"/>
            </a:pPr>
            <a:r>
              <a:rPr lang="en-US" sz="2000" b="1" dirty="0">
                <a:solidFill>
                  <a:schemeClr val="tx1"/>
                </a:solidFill>
                <a:latin typeface="Times" panose="02020603050405020304" pitchFamily="18" charset="0"/>
                <a:cs typeface="Times" panose="02020603050405020304" pitchFamily="18" charset="0"/>
              </a:rPr>
              <a:t>Polar Bi-phase (Manchester and Differential Manchester)</a:t>
            </a:r>
          </a:p>
          <a:p>
            <a:pPr>
              <a:lnSpc>
                <a:spcPct val="150000"/>
              </a:lnSpc>
              <a:buFont typeface="Wingdings" panose="05000000000000000000" pitchFamily="2" charset="2"/>
              <a:buChar char="ü"/>
            </a:pPr>
            <a:r>
              <a:rPr lang="en-US" altLang="en-US" sz="1700" dirty="0">
                <a:solidFill>
                  <a:schemeClr val="hlink"/>
                </a:solidFill>
                <a:latin typeface="Times" panose="02020603050405020304" pitchFamily="18" charset="0"/>
                <a:cs typeface="Times" panose="02020603050405020304" pitchFamily="18" charset="0"/>
              </a:rPr>
              <a:t>Manchester</a:t>
            </a:r>
            <a:r>
              <a:rPr lang="en-US" altLang="en-US" sz="1700" dirty="0">
                <a:latin typeface="Times" panose="02020603050405020304" pitchFamily="18" charset="0"/>
                <a:cs typeface="Times" panose="02020603050405020304" pitchFamily="18" charset="0"/>
              </a:rPr>
              <a:t> coding consists of </a:t>
            </a:r>
            <a:r>
              <a:rPr lang="en-US" altLang="en-US" sz="1700" dirty="0">
                <a:solidFill>
                  <a:srgbClr val="FF0000"/>
                </a:solidFill>
                <a:latin typeface="Times" panose="02020603050405020304" pitchFamily="18" charset="0"/>
                <a:cs typeface="Times" panose="02020603050405020304" pitchFamily="18" charset="0"/>
              </a:rPr>
              <a:t>combining the NRZ-L and RZ schemes</a:t>
            </a:r>
            <a:r>
              <a:rPr lang="en-US" altLang="en-US" sz="1700" dirty="0">
                <a:latin typeface="Times" panose="02020603050405020304" pitchFamily="18" charset="0"/>
                <a:cs typeface="Times" panose="02020603050405020304" pitchFamily="18" charset="0"/>
              </a:rPr>
              <a:t>.</a:t>
            </a:r>
          </a:p>
          <a:p>
            <a:pPr>
              <a:lnSpc>
                <a:spcPct val="150000"/>
              </a:lnSpc>
              <a:buFont typeface="Wingdings" panose="05000000000000000000" pitchFamily="2" charset="2"/>
              <a:buChar char="ü"/>
            </a:pPr>
            <a:r>
              <a:rPr lang="en-US" altLang="en-US" sz="1700" dirty="0">
                <a:solidFill>
                  <a:schemeClr val="hlink"/>
                </a:solidFill>
                <a:latin typeface="Times" panose="02020603050405020304" pitchFamily="18" charset="0"/>
                <a:cs typeface="Times" panose="02020603050405020304" pitchFamily="18" charset="0"/>
              </a:rPr>
              <a:t>Differential Manchester</a:t>
            </a:r>
            <a:r>
              <a:rPr lang="en-US" altLang="en-US" sz="1700" dirty="0">
                <a:latin typeface="Times" panose="02020603050405020304" pitchFamily="18" charset="0"/>
                <a:cs typeface="Times" panose="02020603050405020304" pitchFamily="18" charset="0"/>
              </a:rPr>
              <a:t> coding consists of combining the </a:t>
            </a:r>
            <a:r>
              <a:rPr lang="en-US" altLang="en-US" sz="1700" dirty="0">
                <a:solidFill>
                  <a:srgbClr val="FF0000"/>
                </a:solidFill>
                <a:latin typeface="Times" panose="02020603050405020304" pitchFamily="18" charset="0"/>
                <a:cs typeface="Times" panose="02020603050405020304" pitchFamily="18" charset="0"/>
              </a:rPr>
              <a:t>NRZ-I and RZ schemes</a:t>
            </a:r>
            <a:r>
              <a:rPr lang="en-US" altLang="en-US" sz="1700" dirty="0">
                <a:latin typeface="Times" panose="02020603050405020304" pitchFamily="18" charset="0"/>
                <a:cs typeface="Times" panose="02020603050405020304" pitchFamily="18" charset="0"/>
              </a:rPr>
              <a:t>. </a:t>
            </a:r>
          </a:p>
          <a:p>
            <a:pPr>
              <a:lnSpc>
                <a:spcPct val="150000"/>
              </a:lnSpc>
              <a:buFont typeface="Wingdings" panose="05000000000000000000" pitchFamily="2" charset="2"/>
              <a:buChar char="ü"/>
            </a:pPr>
            <a:r>
              <a:rPr lang="en-US" altLang="en-US" sz="1700" dirty="0">
                <a:latin typeface="Times" panose="02020603050405020304" pitchFamily="18" charset="0"/>
                <a:cs typeface="Times" panose="02020603050405020304" pitchFamily="18" charset="0"/>
              </a:rPr>
              <a:t>Let us assume last voltage level was positive. </a:t>
            </a:r>
            <a:endParaRPr lang="en-US" sz="1700" dirty="0">
              <a:solidFill>
                <a:schemeClr val="tx1"/>
              </a:solidFill>
              <a:latin typeface="Times" panose="02020603050405020304" pitchFamily="18" charset="0"/>
              <a:cs typeface="Times" panose="02020603050405020304" pitchFamily="18" charset="0"/>
            </a:endParaRPr>
          </a:p>
          <a:p>
            <a:pPr marL="0" indent="0">
              <a:lnSpc>
                <a:spcPct val="150000"/>
              </a:lnSpc>
              <a:buNone/>
            </a:pP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7">
            <a:extLst>
              <a:ext uri="{FF2B5EF4-FFF2-40B4-BE49-F238E27FC236}">
                <a16:creationId xmlns:a16="http://schemas.microsoft.com/office/drawing/2014/main" id="{65A0B62E-7F1D-4FD3-A026-0AC27032B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706" y="2752712"/>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3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77500" lnSpcReduction="20000"/>
          </a:bodyPr>
          <a:lstStyle/>
          <a:p>
            <a:pPr>
              <a:lnSpc>
                <a:spcPct val="150000"/>
              </a:lnSpc>
              <a:buFont typeface="Wingdings" panose="05000000000000000000" pitchFamily="2" charset="2"/>
              <a:buChar char="q"/>
            </a:pPr>
            <a:r>
              <a:rPr lang="en-US" sz="2300" b="1" dirty="0">
                <a:solidFill>
                  <a:schemeClr val="tx1"/>
                </a:solidFill>
                <a:latin typeface="Times" panose="02020603050405020304" pitchFamily="18" charset="0"/>
                <a:cs typeface="Times" panose="02020603050405020304" pitchFamily="18" charset="0"/>
              </a:rPr>
              <a:t>Advantages</a:t>
            </a:r>
          </a:p>
          <a:p>
            <a:pPr>
              <a:lnSpc>
                <a:spcPct val="150000"/>
              </a:lnSpc>
              <a:buFont typeface="Wingdings" panose="05000000000000000000" pitchFamily="2" charset="2"/>
              <a:buChar char="ü"/>
            </a:pPr>
            <a:r>
              <a:rPr lang="en-US" sz="2300" dirty="0">
                <a:solidFill>
                  <a:schemeClr val="tx1"/>
                </a:solidFill>
                <a:latin typeface="Times" panose="02020603050405020304" pitchFamily="18" charset="0"/>
                <a:cs typeface="Times" panose="02020603050405020304" pitchFamily="18" charset="0"/>
              </a:rPr>
              <a:t>There is no DC component problem.</a:t>
            </a:r>
          </a:p>
          <a:p>
            <a:pPr>
              <a:lnSpc>
                <a:spcPct val="150000"/>
              </a:lnSpc>
              <a:buFont typeface="Wingdings" panose="05000000000000000000" pitchFamily="2" charset="2"/>
              <a:buChar char="ü"/>
            </a:pPr>
            <a:r>
              <a:rPr lang="en-US" sz="2300" dirty="0">
                <a:solidFill>
                  <a:schemeClr val="tx1"/>
                </a:solidFill>
                <a:latin typeface="Times" panose="02020603050405020304" pitchFamily="18" charset="0"/>
                <a:cs typeface="Times" panose="02020603050405020304" pitchFamily="18" charset="0"/>
              </a:rPr>
              <a:t>Synchronization is possible.</a:t>
            </a:r>
          </a:p>
          <a:p>
            <a:pPr>
              <a:lnSpc>
                <a:spcPct val="150000"/>
              </a:lnSpc>
              <a:buFont typeface="Wingdings" panose="05000000000000000000" pitchFamily="2" charset="2"/>
              <a:buChar char="ü"/>
            </a:pPr>
            <a:r>
              <a:rPr lang="en-US" sz="2300" dirty="0">
                <a:solidFill>
                  <a:schemeClr val="tx1"/>
                </a:solidFill>
                <a:latin typeface="Times" panose="02020603050405020304" pitchFamily="18" charset="0"/>
                <a:cs typeface="Times" panose="02020603050405020304" pitchFamily="18" charset="0"/>
              </a:rPr>
              <a:t>There is no baseline wandering problem.</a:t>
            </a:r>
          </a:p>
          <a:p>
            <a:pPr>
              <a:lnSpc>
                <a:spcPct val="150000"/>
              </a:lnSpc>
              <a:buFont typeface="Wingdings" panose="05000000000000000000" pitchFamily="2" charset="2"/>
              <a:buChar char="q"/>
            </a:pPr>
            <a:r>
              <a:rPr lang="en-US" sz="2300" b="1" dirty="0">
                <a:solidFill>
                  <a:schemeClr val="tx1"/>
                </a:solidFill>
                <a:latin typeface="Times" panose="02020603050405020304" pitchFamily="18" charset="0"/>
                <a:cs typeface="Times" panose="02020603050405020304" pitchFamily="18" charset="0"/>
              </a:rPr>
              <a:t>Disadvantages</a:t>
            </a:r>
          </a:p>
          <a:p>
            <a:pPr>
              <a:lnSpc>
                <a:spcPct val="150000"/>
              </a:lnSpc>
              <a:buFont typeface="Wingdings" panose="05000000000000000000" pitchFamily="2" charset="2"/>
              <a:buChar char="ü"/>
            </a:pPr>
            <a:r>
              <a:rPr lang="en-US" sz="2300" dirty="0">
                <a:solidFill>
                  <a:schemeClr val="tx1"/>
                </a:solidFill>
                <a:latin typeface="Times" panose="02020603050405020304" pitchFamily="18" charset="0"/>
                <a:cs typeface="Times" panose="02020603050405020304" pitchFamily="18" charset="0"/>
              </a:rPr>
              <a:t>Signal rate is high.</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grpSp>
        <p:nvGrpSpPr>
          <p:cNvPr id="4" name="Group 12">
            <a:extLst>
              <a:ext uri="{FF2B5EF4-FFF2-40B4-BE49-F238E27FC236}">
                <a16:creationId xmlns:a16="http://schemas.microsoft.com/office/drawing/2014/main" id="{ECB1D98C-6C4F-49C3-9459-56A4ABBC41B6}"/>
              </a:ext>
            </a:extLst>
          </p:cNvPr>
          <p:cNvGrpSpPr>
            <a:grpSpLocks/>
          </p:cNvGrpSpPr>
          <p:nvPr/>
        </p:nvGrpSpPr>
        <p:grpSpPr bwMode="auto">
          <a:xfrm>
            <a:off x="5524500" y="4653762"/>
            <a:ext cx="1143000" cy="566738"/>
            <a:chOff x="1200" y="1248"/>
            <a:chExt cx="720" cy="357"/>
          </a:xfrm>
        </p:grpSpPr>
        <p:pic>
          <p:nvPicPr>
            <p:cNvPr id="5" name="Picture 13">
              <a:extLst>
                <a:ext uri="{FF2B5EF4-FFF2-40B4-BE49-F238E27FC236}">
                  <a16:creationId xmlns:a16="http://schemas.microsoft.com/office/drawing/2014/main" id="{ACC75E6E-26A8-42A8-A2F1-A21AD873F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4">
              <a:extLst>
                <a:ext uri="{FF2B5EF4-FFF2-40B4-BE49-F238E27FC236}">
                  <a16:creationId xmlns:a16="http://schemas.microsoft.com/office/drawing/2014/main" id="{464D8C06-D2AB-4DFC-AACD-3C99295762AC}"/>
                </a:ext>
              </a:extLst>
            </p:cNvPr>
            <p:cNvSpPr txBox="1">
              <a:spLocks noChangeArrowheads="1"/>
            </p:cNvSpPr>
            <p:nvPr/>
          </p:nvSpPr>
          <p:spPr bwMode="auto">
            <a:xfrm>
              <a:off x="1356" y="1310"/>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1800" b="1" baseline="0" dirty="0">
                  <a:solidFill>
                    <a:schemeClr val="hlink"/>
                  </a:solidFill>
                </a:rPr>
                <a:t>Note</a:t>
              </a:r>
              <a:endParaRPr lang="en-US" altLang="en-US" sz="1400" dirty="0"/>
            </a:p>
          </p:txBody>
        </p:sp>
      </p:grpSp>
      <p:sp>
        <p:nvSpPr>
          <p:cNvPr id="7" name="Rectangle 11">
            <a:extLst>
              <a:ext uri="{FF2B5EF4-FFF2-40B4-BE49-F238E27FC236}">
                <a16:creationId xmlns:a16="http://schemas.microsoft.com/office/drawing/2014/main" id="{1D589A92-CA11-4C12-8D40-F1F3312BA97B}"/>
              </a:ext>
            </a:extLst>
          </p:cNvPr>
          <p:cNvSpPr>
            <a:spLocks noChangeArrowheads="1"/>
          </p:cNvSpPr>
          <p:nvPr/>
        </p:nvSpPr>
        <p:spPr bwMode="auto">
          <a:xfrm>
            <a:off x="734031" y="5408968"/>
            <a:ext cx="11210318"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2400" b="1" baseline="0" dirty="0">
                <a:latin typeface="Times" panose="02020603050405020304" pitchFamily="18" charset="0"/>
                <a:cs typeface="Times" panose="02020603050405020304" pitchFamily="18" charset="0"/>
              </a:rPr>
              <a:t>In Manchester and differential Manchester encoding, the transition</a:t>
            </a:r>
          </a:p>
          <a:p>
            <a:pPr algn="ctr"/>
            <a:r>
              <a:rPr lang="en-US" altLang="en-US" sz="2400" b="1" baseline="0" dirty="0">
                <a:latin typeface="Times" panose="02020603050405020304" pitchFamily="18" charset="0"/>
                <a:cs typeface="Times" panose="02020603050405020304" pitchFamily="18" charset="0"/>
              </a:rPr>
              <a:t>at the middle of the bit is used for synchronization.</a:t>
            </a:r>
          </a:p>
        </p:txBody>
      </p:sp>
    </p:spTree>
    <p:extLst>
      <p:ext uri="{BB962C8B-B14F-4D97-AF65-F5344CB8AC3E}">
        <p14:creationId xmlns:p14="http://schemas.microsoft.com/office/powerpoint/2010/main" val="34604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20000"/>
              </a:lnSpc>
              <a:buFont typeface="Wingdings" panose="05000000000000000000" pitchFamily="2" charset="2"/>
              <a:buChar char="q"/>
            </a:pPr>
            <a:r>
              <a:rPr lang="en-US" sz="1600" b="1" i="0" dirty="0">
                <a:solidFill>
                  <a:srgbClr val="000000"/>
                </a:solidFill>
                <a:effectLst/>
                <a:latin typeface="Times New Roman" panose="02020603050405020304" pitchFamily="18" charset="0"/>
                <a:cs typeface="Times New Roman" panose="02020603050405020304" pitchFamily="18" charset="0"/>
              </a:rPr>
              <a:t>In bipolar encoding (</a:t>
            </a:r>
            <a:r>
              <a:rPr lang="en-US" sz="1600" b="1" i="1" dirty="0">
                <a:solidFill>
                  <a:srgbClr val="000000"/>
                </a:solidFill>
                <a:effectLst/>
                <a:latin typeface="Times New Roman" panose="02020603050405020304" pitchFamily="18" charset="0"/>
                <a:cs typeface="Times New Roman" panose="02020603050405020304" pitchFamily="18" charset="0"/>
              </a:rPr>
              <a:t>multilevel binary), </a:t>
            </a:r>
            <a:r>
              <a:rPr lang="en-US" sz="1600" b="0" i="0" dirty="0">
                <a:solidFill>
                  <a:srgbClr val="000000"/>
                </a:solidFill>
                <a:effectLst/>
                <a:latin typeface="Times New Roman" panose="02020603050405020304" pitchFamily="18" charset="0"/>
                <a:cs typeface="Times New Roman" panose="02020603050405020304" pitchFamily="18" charset="0"/>
              </a:rPr>
              <a:t>there are three voltage levels: positive, negative, and zero. </a:t>
            </a:r>
          </a:p>
          <a:p>
            <a:pPr>
              <a:lnSpc>
                <a:spcPct val="120000"/>
              </a:lnSpc>
              <a:buFont typeface="Wingdings" panose="05000000000000000000" pitchFamily="2" charset="2"/>
              <a:buChar char="q"/>
            </a:pPr>
            <a:r>
              <a:rPr lang="en-US" sz="1600" b="0" i="0" dirty="0">
                <a:solidFill>
                  <a:srgbClr val="000000"/>
                </a:solidFill>
                <a:effectLst/>
                <a:latin typeface="Times New Roman" panose="02020603050405020304" pitchFamily="18" charset="0"/>
                <a:cs typeface="Times New Roman" panose="02020603050405020304" pitchFamily="18" charset="0"/>
              </a:rPr>
              <a:t>The voltage level for one data element is at zero, while the voltage level for the other element alternates between positive and negative.</a:t>
            </a:r>
            <a:r>
              <a:rPr lang="en-US" sz="1600" dirty="0">
                <a:latin typeface="Times New Roman" panose="02020603050405020304" pitchFamily="18" charset="0"/>
                <a:cs typeface="Times New Roman" panose="02020603050405020304" pitchFamily="18" charset="0"/>
              </a:rPr>
              <a:t> </a:t>
            </a:r>
          </a:p>
          <a:p>
            <a:pPr>
              <a:lnSpc>
                <a:spcPct val="12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It has two types:</a:t>
            </a:r>
          </a:p>
          <a:p>
            <a:pPr marL="0" indent="0">
              <a:lnSpc>
                <a:spcPct val="120000"/>
              </a:lnSpc>
              <a:buNone/>
            </a:pPr>
            <a:r>
              <a:rPr lang="en-US" sz="1600" b="1" dirty="0">
                <a:latin typeface="Times New Roman" panose="02020603050405020304" pitchFamily="18" charset="0"/>
                <a:cs typeface="Times New Roman" panose="02020603050405020304" pitchFamily="18" charset="0"/>
              </a:rPr>
              <a:t>1. Alternative Mark Inversion (AMI): </a:t>
            </a:r>
            <a:r>
              <a:rPr lang="en-US" sz="1600" dirty="0">
                <a:latin typeface="Times New Roman" panose="02020603050405020304" pitchFamily="18" charset="0"/>
                <a:cs typeface="Times New Roman" panose="02020603050405020304" pitchFamily="18" charset="0"/>
              </a:rPr>
              <a:t>For AMI, bit 1</a:t>
            </a:r>
            <a:r>
              <a:rPr lang="en-US" sz="1600" dirty="0">
                <a:latin typeface="Times New Roman" panose="02020603050405020304" pitchFamily="18" charset="0"/>
                <a:cs typeface="Times New Roman" panose="02020603050405020304" pitchFamily="18" charset="0"/>
                <a:sym typeface="Wingdings" panose="05000000000000000000" pitchFamily="2" charset="2"/>
              </a:rPr>
              <a:t> alternate between +V and –V and bit 0Zero Voltage. Let’s assume last non-zero pulse was negative.</a:t>
            </a:r>
            <a:endParaRPr lang="en-US" sz="1600" b="1" dirty="0">
              <a:latin typeface="Times New Roman" panose="02020603050405020304" pitchFamily="18" charset="0"/>
              <a:cs typeface="Times New Roman" panose="02020603050405020304" pitchFamily="18" charset="0"/>
            </a:endParaRPr>
          </a:p>
          <a:p>
            <a:pPr marL="0" indent="0">
              <a:lnSpc>
                <a:spcPct val="120000"/>
              </a:lnSpc>
              <a:buNone/>
            </a:pPr>
            <a:r>
              <a:rPr lang="en-US" sz="1600" b="1" dirty="0">
                <a:latin typeface="Times New Roman" panose="02020603050405020304" pitchFamily="18" charset="0"/>
                <a:cs typeface="Times New Roman" panose="02020603050405020304" pitchFamily="18" charset="0"/>
              </a:rPr>
              <a:t>2. Pseudo-ternary: </a:t>
            </a:r>
            <a:r>
              <a:rPr lang="en-US" sz="1600" dirty="0">
                <a:latin typeface="Times New Roman" panose="02020603050405020304" pitchFamily="18" charset="0"/>
                <a:cs typeface="Times New Roman" panose="02020603050405020304" pitchFamily="18" charset="0"/>
              </a:rPr>
              <a:t>For AMI, bit 0</a:t>
            </a:r>
            <a:r>
              <a:rPr lang="en-US" sz="1600" dirty="0">
                <a:latin typeface="Times New Roman" panose="02020603050405020304" pitchFamily="18" charset="0"/>
                <a:cs typeface="Times New Roman" panose="02020603050405020304" pitchFamily="18" charset="0"/>
                <a:sym typeface="Wingdings" panose="05000000000000000000" pitchFamily="2" charset="2"/>
              </a:rPr>
              <a:t> alternate between +V and –V and bit 1Zero Voltage. Let’s assume last zero pulse was negative.</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8" name="Picture 7">
            <a:extLst>
              <a:ext uri="{FF2B5EF4-FFF2-40B4-BE49-F238E27FC236}">
                <a16:creationId xmlns:a16="http://schemas.microsoft.com/office/drawing/2014/main" id="{EF17464C-62D4-4C4C-A2D7-334223C97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87" y="3680724"/>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6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32500" lnSpcReduction="20000"/>
          </a:bodyPr>
          <a:lstStyle/>
          <a:p>
            <a:pPr>
              <a:lnSpc>
                <a:spcPct val="220000"/>
              </a:lnSpc>
              <a:buFont typeface="Wingdings" panose="05000000000000000000" pitchFamily="2" charset="2"/>
              <a:buChar char="q"/>
            </a:pPr>
            <a:r>
              <a:rPr lang="en-US" sz="4900" b="1" dirty="0">
                <a:latin typeface="Times" panose="02020603050405020304" pitchFamily="18" charset="0"/>
                <a:cs typeface="Times" panose="02020603050405020304" pitchFamily="18" charset="0"/>
              </a:rPr>
              <a:t>Advantages</a:t>
            </a:r>
          </a:p>
          <a:p>
            <a:pPr>
              <a:lnSpc>
                <a:spcPct val="220000"/>
              </a:lnSpc>
              <a:buFont typeface="Wingdings" panose="05000000000000000000" pitchFamily="2" charset="2"/>
              <a:buChar char="ü"/>
            </a:pPr>
            <a:r>
              <a:rPr lang="en-US" sz="4900" dirty="0">
                <a:latin typeface="Times" panose="02020603050405020304" pitchFamily="18" charset="0"/>
                <a:cs typeface="Times" panose="02020603050405020304" pitchFamily="18" charset="0"/>
              </a:rPr>
              <a:t>No baseline wandering</a:t>
            </a:r>
          </a:p>
          <a:p>
            <a:pPr>
              <a:lnSpc>
                <a:spcPct val="220000"/>
              </a:lnSpc>
              <a:buFont typeface="Wingdings" panose="05000000000000000000" pitchFamily="2" charset="2"/>
              <a:buChar char="ü"/>
            </a:pPr>
            <a:r>
              <a:rPr lang="en-US" sz="4900" dirty="0">
                <a:latin typeface="Times" panose="02020603050405020304" pitchFamily="18" charset="0"/>
                <a:cs typeface="Times" panose="02020603050405020304" pitchFamily="18" charset="0"/>
              </a:rPr>
              <a:t>No dc component problem</a:t>
            </a:r>
          </a:p>
          <a:p>
            <a:pPr>
              <a:lnSpc>
                <a:spcPct val="220000"/>
              </a:lnSpc>
              <a:buFont typeface="Wingdings" panose="05000000000000000000" pitchFamily="2" charset="2"/>
              <a:buChar char="q"/>
            </a:pPr>
            <a:r>
              <a:rPr lang="en-US" sz="4900" b="1" dirty="0">
                <a:latin typeface="Times" panose="02020603050405020304" pitchFamily="18" charset="0"/>
                <a:cs typeface="Times" panose="02020603050405020304" pitchFamily="18" charset="0"/>
              </a:rPr>
              <a:t>Disadvantages</a:t>
            </a:r>
          </a:p>
          <a:p>
            <a:pPr>
              <a:lnSpc>
                <a:spcPct val="220000"/>
              </a:lnSpc>
              <a:buFont typeface="Wingdings" panose="05000000000000000000" pitchFamily="2" charset="2"/>
              <a:buChar char="ü"/>
            </a:pPr>
            <a:r>
              <a:rPr lang="en-US" sz="4900" dirty="0">
                <a:latin typeface="Times" panose="02020603050405020304" pitchFamily="18" charset="0"/>
                <a:cs typeface="Times" panose="02020603050405020304" pitchFamily="18" charset="0"/>
              </a:rPr>
              <a:t>Synchronization problem</a:t>
            </a:r>
          </a:p>
          <a:p>
            <a:pPr>
              <a:lnSpc>
                <a:spcPct val="220000"/>
              </a:lnSpc>
              <a:buFont typeface="Wingdings" panose="05000000000000000000" pitchFamily="2" charset="2"/>
              <a:buChar char="q"/>
            </a:pPr>
            <a:r>
              <a:rPr lang="en-US" sz="4900" b="1" dirty="0">
                <a:latin typeface="Times" panose="02020603050405020304" pitchFamily="18" charset="0"/>
                <a:cs typeface="Times" panose="02020603050405020304" pitchFamily="18" charset="0"/>
              </a:rPr>
              <a:t>Uses: </a:t>
            </a:r>
            <a:r>
              <a:rPr lang="en-US" sz="4900" dirty="0">
                <a:latin typeface="Times" panose="02020603050405020304" pitchFamily="18" charset="0"/>
                <a:cs typeface="Times" panose="02020603050405020304" pitchFamily="18" charset="0"/>
              </a:rPr>
              <a:t>It is commonly used for long-distance communication.</a:t>
            </a: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9242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25000" lnSpcReduction="20000"/>
              </a:bodyPr>
              <a:lstStyle/>
              <a:p>
                <a:pPr algn="just">
                  <a:lnSpc>
                    <a:spcPct val="15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Multilevel Schemes</a:t>
                </a:r>
              </a:p>
              <a:p>
                <a:pPr algn="just">
                  <a:lnSpc>
                    <a:spcPct val="170000"/>
                  </a:lnSpc>
                  <a:buFont typeface="Wingdings" panose="05000000000000000000" pitchFamily="2" charset="2"/>
                  <a:buChar char="ü"/>
                </a:pPr>
                <a:r>
                  <a:rPr lang="en-US" sz="8000" dirty="0">
                    <a:solidFill>
                      <a:srgbClr val="000000"/>
                    </a:solidFill>
                    <a:effectLst/>
                    <a:latin typeface="Times" panose="02020603050405020304" pitchFamily="18" charset="0"/>
                    <a:cs typeface="Times" panose="02020603050405020304" pitchFamily="18" charset="0"/>
                  </a:rPr>
                  <a:t>If  we have m data elements then we can produce a combination of </a:t>
                </a:r>
                <a14:m>
                  <m:oMath xmlns:m="http://schemas.openxmlformats.org/officeDocument/2006/math">
                    <m:sSup>
                      <m:sSupPr>
                        <m:ctrlPr>
                          <a:rPr lang="en-US" sz="8000" i="1" smtClean="0">
                            <a:solidFill>
                              <a:srgbClr val="000000"/>
                            </a:solidFill>
                            <a:effectLst/>
                            <a:latin typeface="Cambria Math" panose="02040503050406030204" pitchFamily="18" charset="0"/>
                            <a:cs typeface="Times" panose="02020603050405020304" pitchFamily="18" charset="0"/>
                          </a:rPr>
                        </m:ctrlPr>
                      </m:sSupPr>
                      <m:e>
                        <m:r>
                          <a:rPr lang="en-US" sz="8000" b="0" i="0" smtClean="0">
                            <a:solidFill>
                              <a:srgbClr val="000000"/>
                            </a:solidFill>
                            <a:effectLst/>
                            <a:latin typeface="Cambria Math" panose="02040503050406030204" pitchFamily="18" charset="0"/>
                            <a:cs typeface="Times" panose="02020603050405020304" pitchFamily="18" charset="0"/>
                          </a:rPr>
                          <m:t>2</m:t>
                        </m:r>
                      </m:e>
                      <m:sup>
                        <m:r>
                          <m:rPr>
                            <m:sty m:val="p"/>
                          </m:rPr>
                          <a:rPr lang="en-US" sz="8000" b="0" i="0" smtClean="0">
                            <a:solidFill>
                              <a:srgbClr val="000000"/>
                            </a:solidFill>
                            <a:effectLst/>
                            <a:latin typeface="Cambria Math" panose="02040503050406030204" pitchFamily="18" charset="0"/>
                            <a:cs typeface="Times" panose="02020603050405020304" pitchFamily="18" charset="0"/>
                          </a:rPr>
                          <m:t>m</m:t>
                        </m:r>
                      </m:sup>
                    </m:sSup>
                  </m:oMath>
                </a14:m>
                <a:r>
                  <a:rPr lang="en-US" sz="8000" dirty="0">
                    <a:solidFill>
                      <a:srgbClr val="000000"/>
                    </a:solidFill>
                    <a:effectLst/>
                    <a:latin typeface="Times" panose="02020603050405020304" pitchFamily="18" charset="0"/>
                    <a:cs typeface="Times" panose="02020603050405020304" pitchFamily="18" charset="0"/>
                  </a:rPr>
                  <a:t>data patterns. </a:t>
                </a:r>
              </a:p>
              <a:p>
                <a:pPr algn="just">
                  <a:lnSpc>
                    <a:spcPct val="170000"/>
                  </a:lnSpc>
                  <a:buFont typeface="Wingdings" panose="05000000000000000000" pitchFamily="2" charset="2"/>
                  <a:buChar char="ü"/>
                </a:pPr>
                <a:r>
                  <a:rPr lang="en-US" sz="8000" dirty="0">
                    <a:solidFill>
                      <a:srgbClr val="000000"/>
                    </a:solidFill>
                    <a:effectLst/>
                    <a:latin typeface="Times" panose="02020603050405020304" pitchFamily="18" charset="0"/>
                    <a:cs typeface="Times" panose="02020603050405020304" pitchFamily="18" charset="0"/>
                  </a:rPr>
                  <a:t>If we have L different levels, then we can produce </a:t>
                </a:r>
                <a14:m>
                  <m:oMath xmlns:m="http://schemas.openxmlformats.org/officeDocument/2006/math">
                    <m:sSup>
                      <m:sSupPr>
                        <m:ctrlPr>
                          <a:rPr lang="en-US" sz="8000" i="1" smtClean="0">
                            <a:solidFill>
                              <a:srgbClr val="000000"/>
                            </a:solidFill>
                            <a:effectLst/>
                            <a:latin typeface="Cambria Math" panose="02040503050406030204" pitchFamily="18" charset="0"/>
                            <a:cs typeface="Times" panose="02020603050405020304" pitchFamily="18" charset="0"/>
                          </a:rPr>
                        </m:ctrlPr>
                      </m:sSupPr>
                      <m:e>
                        <m:r>
                          <m:rPr>
                            <m:sty m:val="p"/>
                          </m:rPr>
                          <a:rPr lang="en-US" sz="8000" b="0" i="0" smtClean="0">
                            <a:solidFill>
                              <a:srgbClr val="000000"/>
                            </a:solidFill>
                            <a:effectLst/>
                            <a:latin typeface="Cambria Math" panose="02040503050406030204" pitchFamily="18" charset="0"/>
                            <a:cs typeface="Times" panose="02020603050405020304" pitchFamily="18" charset="0"/>
                          </a:rPr>
                          <m:t>L</m:t>
                        </m:r>
                      </m:e>
                      <m:sup>
                        <m:r>
                          <m:rPr>
                            <m:sty m:val="p"/>
                          </m:rPr>
                          <a:rPr lang="en-US" sz="8000" b="0" i="0" smtClean="0">
                            <a:solidFill>
                              <a:srgbClr val="000000"/>
                            </a:solidFill>
                            <a:effectLst/>
                            <a:latin typeface="Cambria Math" panose="02040503050406030204" pitchFamily="18" charset="0"/>
                            <a:cs typeface="Times" panose="02020603050405020304" pitchFamily="18" charset="0"/>
                          </a:rPr>
                          <m:t>n</m:t>
                        </m:r>
                      </m:sup>
                    </m:sSup>
                  </m:oMath>
                </a14:m>
                <a:r>
                  <a:rPr lang="en-US" sz="8000" dirty="0">
                    <a:solidFill>
                      <a:srgbClr val="000000"/>
                    </a:solidFill>
                    <a:effectLst/>
                    <a:latin typeface="Times" panose="02020603050405020304" pitchFamily="18" charset="0"/>
                    <a:cs typeface="Times" panose="02020603050405020304" pitchFamily="18" charset="0"/>
                  </a:rPr>
                  <a:t> combinations of signal patterns.</a:t>
                </a:r>
                <a:r>
                  <a:rPr lang="en-US" sz="8000" dirty="0">
                    <a:latin typeface="Times" panose="02020603050405020304" pitchFamily="18" charset="0"/>
                    <a:cs typeface="Times" panose="02020603050405020304" pitchFamily="18" charset="0"/>
                  </a:rPr>
                  <a:t> </a:t>
                </a:r>
              </a:p>
              <a:p>
                <a:pPr algn="just">
                  <a:lnSpc>
                    <a:spcPct val="170000"/>
                  </a:lnSpc>
                  <a:buFont typeface="Wingdings" panose="05000000000000000000" pitchFamily="2" charset="2"/>
                  <a:buChar char="ü"/>
                </a:pPr>
                <a:r>
                  <a:rPr lang="en-US" sz="8000" dirty="0">
                    <a:solidFill>
                      <a:srgbClr val="000000"/>
                    </a:solidFill>
                    <a:effectLst/>
                    <a:latin typeface="Times" panose="02020603050405020304" pitchFamily="18" charset="0"/>
                    <a:cs typeface="Times" panose="02020603050405020304" pitchFamily="18" charset="0"/>
                  </a:rPr>
                  <a:t>If </a:t>
                </a:r>
                <a14:m>
                  <m:oMath xmlns:m="http://schemas.openxmlformats.org/officeDocument/2006/math">
                    <m:sSup>
                      <m:sSupPr>
                        <m:ctrlPr>
                          <a:rPr lang="en-US" sz="8000" i="1" smtClean="0">
                            <a:solidFill>
                              <a:srgbClr val="000000"/>
                            </a:solidFill>
                            <a:effectLst/>
                            <a:latin typeface="Cambria Math" panose="02040503050406030204" pitchFamily="18" charset="0"/>
                            <a:cs typeface="Times" panose="02020603050405020304" pitchFamily="18" charset="0"/>
                          </a:rPr>
                        </m:ctrlPr>
                      </m:sSupPr>
                      <m:e>
                        <m:r>
                          <a:rPr lang="en-US" sz="8000" b="0" i="0" smtClean="0">
                            <a:solidFill>
                              <a:srgbClr val="000000"/>
                            </a:solidFill>
                            <a:effectLst/>
                            <a:latin typeface="Cambria Math" panose="02040503050406030204" pitchFamily="18" charset="0"/>
                            <a:cs typeface="Times" panose="02020603050405020304" pitchFamily="18" charset="0"/>
                          </a:rPr>
                          <m:t>2</m:t>
                        </m:r>
                      </m:e>
                      <m:sup>
                        <m:r>
                          <m:rPr>
                            <m:sty m:val="p"/>
                          </m:rPr>
                          <a:rPr lang="en-US" sz="8000" b="0" i="0" smtClean="0">
                            <a:solidFill>
                              <a:srgbClr val="000000"/>
                            </a:solidFill>
                            <a:effectLst/>
                            <a:latin typeface="Cambria Math" panose="02040503050406030204" pitchFamily="18" charset="0"/>
                            <a:cs typeface="Times" panose="02020603050405020304" pitchFamily="18" charset="0"/>
                          </a:rPr>
                          <m:t>m</m:t>
                        </m:r>
                      </m:sup>
                    </m:sSup>
                  </m:oMath>
                </a14:m>
                <a:r>
                  <a:rPr lang="en-US" sz="8000" dirty="0">
                    <a:solidFill>
                      <a:srgbClr val="000000"/>
                    </a:solidFill>
                    <a:effectLst/>
                    <a:latin typeface="Times" panose="02020603050405020304" pitchFamily="18" charset="0"/>
                    <a:cs typeface="Times" panose="02020603050405020304" pitchFamily="18" charset="0"/>
                  </a:rPr>
                  <a:t> &lt; </a:t>
                </a:r>
                <a14:m>
                  <m:oMath xmlns:m="http://schemas.openxmlformats.org/officeDocument/2006/math">
                    <m:sSup>
                      <m:sSupPr>
                        <m:ctrlPr>
                          <a:rPr lang="en-US" sz="8000" i="1">
                            <a:solidFill>
                              <a:srgbClr val="000000"/>
                            </a:solidFill>
                            <a:latin typeface="Cambria Math" panose="02040503050406030204" pitchFamily="18" charset="0"/>
                            <a:cs typeface="Times" panose="02020603050405020304" pitchFamily="18" charset="0"/>
                          </a:rPr>
                        </m:ctrlPr>
                      </m:sSupPr>
                      <m:e>
                        <m:r>
                          <m:rPr>
                            <m:sty m:val="p"/>
                          </m:rPr>
                          <a:rPr lang="en-US" sz="8000" b="0" i="0">
                            <a:solidFill>
                              <a:srgbClr val="000000"/>
                            </a:solidFill>
                            <a:latin typeface="Cambria Math" panose="02040503050406030204" pitchFamily="18" charset="0"/>
                            <a:cs typeface="Times" panose="02020603050405020304" pitchFamily="18" charset="0"/>
                          </a:rPr>
                          <m:t>L</m:t>
                        </m:r>
                      </m:e>
                      <m:sup>
                        <m:r>
                          <m:rPr>
                            <m:sty m:val="p"/>
                          </m:rPr>
                          <a:rPr lang="en-US" sz="8000" b="0" i="0">
                            <a:solidFill>
                              <a:srgbClr val="000000"/>
                            </a:solidFill>
                            <a:latin typeface="Cambria Math" panose="02040503050406030204" pitchFamily="18" charset="0"/>
                            <a:cs typeface="Times" panose="02020603050405020304" pitchFamily="18" charset="0"/>
                          </a:rPr>
                          <m:t>n</m:t>
                        </m:r>
                      </m:sup>
                    </m:sSup>
                  </m:oMath>
                </a14:m>
                <a:r>
                  <a:rPr lang="en-US" sz="8000" dirty="0">
                    <a:solidFill>
                      <a:srgbClr val="000000"/>
                    </a:solidFill>
                    <a:effectLst/>
                    <a:latin typeface="Times" panose="02020603050405020304" pitchFamily="18" charset="0"/>
                    <a:cs typeface="Times" panose="02020603050405020304" pitchFamily="18" charset="0"/>
                  </a:rPr>
                  <a:t>, data patterns occupy only a subset of signal patterns. The subset can be carefully designed to prevent baseline wandering, to provide synchronization, and to detect errors that occurred during data transmission. </a:t>
                </a:r>
              </a:p>
              <a:p>
                <a:pPr algn="just">
                  <a:lnSpc>
                    <a:spcPct val="170000"/>
                  </a:lnSpc>
                  <a:buFont typeface="Wingdings" panose="05000000000000000000" pitchFamily="2" charset="2"/>
                  <a:buChar char="ü"/>
                </a:pPr>
                <a:r>
                  <a:rPr lang="en-US" sz="8000" dirty="0">
                    <a:solidFill>
                      <a:srgbClr val="000000"/>
                    </a:solidFill>
                    <a:effectLst/>
                    <a:latin typeface="Times" panose="02020603050405020304" pitchFamily="18" charset="0"/>
                    <a:cs typeface="Times" panose="02020603050405020304" pitchFamily="18" charset="0"/>
                  </a:rPr>
                  <a:t>Data encoding is not possible if </a:t>
                </a:r>
                <a14:m>
                  <m:oMath xmlns:m="http://schemas.openxmlformats.org/officeDocument/2006/math">
                    <m:sSup>
                      <m:sSupPr>
                        <m:ctrlPr>
                          <a:rPr lang="en-US" sz="8000" i="1" smtClean="0">
                            <a:solidFill>
                              <a:srgbClr val="000000"/>
                            </a:solidFill>
                            <a:effectLst/>
                            <a:latin typeface="Cambria Math" panose="02040503050406030204" pitchFamily="18" charset="0"/>
                            <a:cs typeface="Times" panose="02020603050405020304" pitchFamily="18" charset="0"/>
                          </a:rPr>
                        </m:ctrlPr>
                      </m:sSupPr>
                      <m:e>
                        <m:r>
                          <a:rPr lang="en-US" sz="8000" b="0" i="0" smtClean="0">
                            <a:solidFill>
                              <a:srgbClr val="000000"/>
                            </a:solidFill>
                            <a:effectLst/>
                            <a:latin typeface="Cambria Math" panose="02040503050406030204" pitchFamily="18" charset="0"/>
                            <a:cs typeface="Times" panose="02020603050405020304" pitchFamily="18" charset="0"/>
                          </a:rPr>
                          <m:t>2</m:t>
                        </m:r>
                      </m:e>
                      <m:sup>
                        <m:r>
                          <m:rPr>
                            <m:sty m:val="p"/>
                          </m:rPr>
                          <a:rPr lang="en-US" sz="8000" b="0" i="0" smtClean="0">
                            <a:solidFill>
                              <a:srgbClr val="000000"/>
                            </a:solidFill>
                            <a:effectLst/>
                            <a:latin typeface="Cambria Math" panose="02040503050406030204" pitchFamily="18" charset="0"/>
                            <a:cs typeface="Times" panose="02020603050405020304" pitchFamily="18" charset="0"/>
                          </a:rPr>
                          <m:t>m</m:t>
                        </m:r>
                      </m:sup>
                    </m:sSup>
                  </m:oMath>
                </a14:m>
                <a:r>
                  <a:rPr lang="en-US" sz="8000" dirty="0">
                    <a:solidFill>
                      <a:srgbClr val="000000"/>
                    </a:solidFill>
                    <a:effectLst/>
                    <a:latin typeface="Times" panose="02020603050405020304" pitchFamily="18" charset="0"/>
                    <a:cs typeface="Times" panose="02020603050405020304" pitchFamily="18" charset="0"/>
                  </a:rPr>
                  <a:t> </a:t>
                </a:r>
                <a:r>
                  <a:rPr lang="en-US" sz="8000" dirty="0">
                    <a:solidFill>
                      <a:srgbClr val="000000"/>
                    </a:solidFill>
                    <a:latin typeface="Times" panose="02020603050405020304" pitchFamily="18" charset="0"/>
                    <a:cs typeface="Times" panose="02020603050405020304" pitchFamily="18" charset="0"/>
                  </a:rPr>
                  <a:t>&gt; </a:t>
                </a:r>
                <a14:m>
                  <m:oMath xmlns:m="http://schemas.openxmlformats.org/officeDocument/2006/math">
                    <m:sSup>
                      <m:sSupPr>
                        <m:ctrlPr>
                          <a:rPr lang="en-US" sz="8000" i="1">
                            <a:solidFill>
                              <a:srgbClr val="000000"/>
                            </a:solidFill>
                            <a:latin typeface="Cambria Math" panose="02040503050406030204" pitchFamily="18" charset="0"/>
                            <a:cs typeface="Times" panose="02020603050405020304" pitchFamily="18" charset="0"/>
                          </a:rPr>
                        </m:ctrlPr>
                      </m:sSupPr>
                      <m:e>
                        <m:r>
                          <m:rPr>
                            <m:sty m:val="p"/>
                          </m:rPr>
                          <a:rPr lang="en-US" sz="8000" b="0" i="0">
                            <a:solidFill>
                              <a:srgbClr val="000000"/>
                            </a:solidFill>
                            <a:latin typeface="Cambria Math" panose="02040503050406030204" pitchFamily="18" charset="0"/>
                            <a:cs typeface="Times" panose="02020603050405020304" pitchFamily="18" charset="0"/>
                          </a:rPr>
                          <m:t>L</m:t>
                        </m:r>
                      </m:e>
                      <m:sup>
                        <m:r>
                          <m:rPr>
                            <m:sty m:val="p"/>
                          </m:rPr>
                          <a:rPr lang="en-US" sz="8000" b="0" i="0">
                            <a:solidFill>
                              <a:srgbClr val="000000"/>
                            </a:solidFill>
                            <a:latin typeface="Cambria Math" panose="02040503050406030204" pitchFamily="18" charset="0"/>
                            <a:cs typeface="Times" panose="02020603050405020304" pitchFamily="18" charset="0"/>
                          </a:rPr>
                          <m:t>n</m:t>
                        </m:r>
                      </m:sup>
                    </m:sSup>
                    <m:r>
                      <a:rPr lang="en-US" sz="8000" b="0" i="0">
                        <a:solidFill>
                          <a:srgbClr val="000000"/>
                        </a:solidFill>
                        <a:latin typeface="Cambria Math" panose="02040503050406030204" pitchFamily="18" charset="0"/>
                        <a:cs typeface="Times" panose="02020603050405020304" pitchFamily="18" charset="0"/>
                      </a:rPr>
                      <m:t> </m:t>
                    </m:r>
                  </m:oMath>
                </a14:m>
                <a:r>
                  <a:rPr lang="en-US" sz="8000" dirty="0">
                    <a:solidFill>
                      <a:srgbClr val="000000"/>
                    </a:solidFill>
                    <a:effectLst/>
                    <a:latin typeface="Times" panose="02020603050405020304" pitchFamily="18" charset="0"/>
                    <a:cs typeface="Times" panose="02020603050405020304" pitchFamily="18" charset="0"/>
                  </a:rPr>
                  <a:t>because some of the data patterns cannot be encoded.</a:t>
                </a:r>
                <a:r>
                  <a:rPr lang="en-US" sz="8000" dirty="0">
                    <a:latin typeface="Times" panose="02020603050405020304" pitchFamily="18" charset="0"/>
                    <a:cs typeface="Times" panose="02020603050405020304" pitchFamily="18" charset="0"/>
                  </a:rPr>
                  <a:t> </a:t>
                </a:r>
              </a:p>
              <a:p>
                <a:pPr algn="just">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These types of coding can be expressed as </a:t>
                </a:r>
                <a:r>
                  <a:rPr lang="en-US" sz="8000" b="1" i="1" dirty="0" err="1">
                    <a:solidFill>
                      <a:srgbClr val="000000"/>
                    </a:solidFill>
                    <a:effectLst/>
                    <a:latin typeface="Times" panose="02020603050405020304" pitchFamily="18" charset="0"/>
                    <a:cs typeface="Times" panose="02020603050405020304" pitchFamily="18" charset="0"/>
                  </a:rPr>
                  <a:t>mBnL</a:t>
                </a:r>
                <a:r>
                  <a:rPr lang="en-US" sz="8000" b="0" i="1" dirty="0">
                    <a:solidFill>
                      <a:srgbClr val="000000"/>
                    </a:solidFill>
                    <a:effectLst/>
                    <a:latin typeface="Times" panose="02020603050405020304" pitchFamily="18" charset="0"/>
                    <a:cs typeface="Times" panose="02020603050405020304" pitchFamily="18" charset="0"/>
                  </a:rPr>
                  <a:t>, </a:t>
                </a:r>
                <a:r>
                  <a:rPr lang="en-US" sz="8000" b="0" i="0" dirty="0">
                    <a:solidFill>
                      <a:srgbClr val="000000"/>
                    </a:solidFill>
                    <a:effectLst/>
                    <a:latin typeface="Times" panose="02020603050405020304" pitchFamily="18" charset="0"/>
                    <a:cs typeface="Times" panose="02020603050405020304" pitchFamily="18" charset="0"/>
                  </a:rPr>
                  <a:t>where </a:t>
                </a:r>
                <a:r>
                  <a:rPr lang="en-US" sz="8000" b="0" i="1" dirty="0">
                    <a:solidFill>
                      <a:srgbClr val="000000"/>
                    </a:solidFill>
                    <a:effectLst/>
                    <a:latin typeface="Times" panose="02020603050405020304" pitchFamily="18" charset="0"/>
                    <a:cs typeface="Times" panose="02020603050405020304" pitchFamily="18" charset="0"/>
                  </a:rPr>
                  <a:t>m </a:t>
                </a:r>
                <a:r>
                  <a:rPr lang="en-US" sz="8000" b="0" i="0" dirty="0">
                    <a:solidFill>
                      <a:srgbClr val="000000"/>
                    </a:solidFill>
                    <a:effectLst/>
                    <a:latin typeface="Times" panose="02020603050405020304" pitchFamily="18" charset="0"/>
                    <a:cs typeface="Times" panose="02020603050405020304" pitchFamily="18" charset="0"/>
                  </a:rPr>
                  <a:t>is the length of the binary pattern, </a:t>
                </a:r>
                <a:r>
                  <a:rPr lang="en-US" sz="8000" b="0" i="1" dirty="0">
                    <a:solidFill>
                      <a:srgbClr val="000000"/>
                    </a:solidFill>
                    <a:effectLst/>
                    <a:latin typeface="Times" panose="02020603050405020304" pitchFamily="18" charset="0"/>
                    <a:cs typeface="Times" panose="02020603050405020304" pitchFamily="18" charset="0"/>
                  </a:rPr>
                  <a:t>B </a:t>
                </a:r>
                <a:r>
                  <a:rPr lang="en-US" sz="8000" b="0" i="0" dirty="0">
                    <a:solidFill>
                      <a:srgbClr val="000000"/>
                    </a:solidFill>
                    <a:effectLst/>
                    <a:latin typeface="Times" panose="02020603050405020304" pitchFamily="18" charset="0"/>
                    <a:cs typeface="Times" panose="02020603050405020304" pitchFamily="18" charset="0"/>
                  </a:rPr>
                  <a:t>means binary data, </a:t>
                </a:r>
                <a:r>
                  <a:rPr lang="en-US" sz="8000" b="0" i="1" dirty="0">
                    <a:solidFill>
                      <a:srgbClr val="000000"/>
                    </a:solidFill>
                    <a:effectLst/>
                    <a:latin typeface="Times" panose="02020603050405020304" pitchFamily="18" charset="0"/>
                    <a:cs typeface="Times" panose="02020603050405020304" pitchFamily="18" charset="0"/>
                  </a:rPr>
                  <a:t>n </a:t>
                </a:r>
                <a:r>
                  <a:rPr lang="en-US" sz="8000" b="0" i="0" dirty="0">
                    <a:solidFill>
                      <a:srgbClr val="000000"/>
                    </a:solidFill>
                    <a:effectLst/>
                    <a:latin typeface="Times" panose="02020603050405020304" pitchFamily="18" charset="0"/>
                    <a:cs typeface="Times" panose="02020603050405020304" pitchFamily="18" charset="0"/>
                  </a:rPr>
                  <a:t>is the length of the signal pattern, and </a:t>
                </a:r>
                <a:r>
                  <a:rPr lang="en-US" sz="8000" b="0" i="1" dirty="0">
                    <a:solidFill>
                      <a:srgbClr val="000000"/>
                    </a:solidFill>
                    <a:effectLst/>
                    <a:latin typeface="Times" panose="02020603050405020304" pitchFamily="18" charset="0"/>
                    <a:cs typeface="Times" panose="02020603050405020304" pitchFamily="18" charset="0"/>
                  </a:rPr>
                  <a:t>L </a:t>
                </a:r>
                <a:r>
                  <a:rPr lang="en-US" sz="8000" b="0" i="0" dirty="0">
                    <a:solidFill>
                      <a:srgbClr val="000000"/>
                    </a:solidFill>
                    <a:effectLst/>
                    <a:latin typeface="Times" panose="02020603050405020304" pitchFamily="18" charset="0"/>
                    <a:cs typeface="Times" panose="02020603050405020304" pitchFamily="18" charset="0"/>
                  </a:rPr>
                  <a:t>is the number of levels in the signaling. A letter is often used in place of L: </a:t>
                </a:r>
                <a:r>
                  <a:rPr lang="en-US" sz="8000" b="0" i="1" dirty="0">
                    <a:solidFill>
                      <a:srgbClr val="000000"/>
                    </a:solidFill>
                    <a:effectLst/>
                    <a:latin typeface="Times" panose="02020603050405020304" pitchFamily="18" charset="0"/>
                    <a:cs typeface="Times" panose="02020603050405020304" pitchFamily="18" charset="0"/>
                  </a:rPr>
                  <a:t>B </a:t>
                </a:r>
                <a:r>
                  <a:rPr lang="en-US" sz="8000" b="0" i="0" dirty="0">
                    <a:solidFill>
                      <a:srgbClr val="000000"/>
                    </a:solidFill>
                    <a:effectLst/>
                    <a:latin typeface="Times" panose="02020603050405020304" pitchFamily="18" charset="0"/>
                    <a:cs typeface="Times" panose="02020603050405020304" pitchFamily="18" charset="0"/>
                  </a:rPr>
                  <a:t>(binary) for </a:t>
                </a:r>
                <a:r>
                  <a:rPr lang="en-US" sz="8000" b="0" i="1" dirty="0">
                    <a:solidFill>
                      <a:srgbClr val="000000"/>
                    </a:solidFill>
                    <a:effectLst/>
                    <a:latin typeface="Times" panose="02020603050405020304" pitchFamily="18" charset="0"/>
                    <a:cs typeface="Times" panose="02020603050405020304" pitchFamily="18" charset="0"/>
                  </a:rPr>
                  <a:t>L </a:t>
                </a:r>
                <a:r>
                  <a:rPr lang="en-US" sz="8000" b="0" i="0" dirty="0">
                    <a:solidFill>
                      <a:srgbClr val="000000"/>
                    </a:solidFill>
                    <a:effectLst/>
                    <a:latin typeface="Times" panose="02020603050405020304" pitchFamily="18" charset="0"/>
                    <a:cs typeface="Times" panose="02020603050405020304" pitchFamily="18" charset="0"/>
                  </a:rPr>
                  <a:t>=2, </a:t>
                </a:r>
                <a:r>
                  <a:rPr lang="en-US" sz="8000" b="0" i="1" dirty="0">
                    <a:solidFill>
                      <a:srgbClr val="000000"/>
                    </a:solidFill>
                    <a:effectLst/>
                    <a:latin typeface="Times" panose="02020603050405020304" pitchFamily="18" charset="0"/>
                    <a:cs typeface="Times" panose="02020603050405020304" pitchFamily="18" charset="0"/>
                  </a:rPr>
                  <a:t>T </a:t>
                </a:r>
                <a:r>
                  <a:rPr lang="en-US" sz="8000" b="0" i="0" dirty="0">
                    <a:solidFill>
                      <a:srgbClr val="000000"/>
                    </a:solidFill>
                    <a:effectLst/>
                    <a:latin typeface="Times" panose="02020603050405020304" pitchFamily="18" charset="0"/>
                    <a:cs typeface="Times" panose="02020603050405020304" pitchFamily="18" charset="0"/>
                  </a:rPr>
                  <a:t>(ternary) for </a:t>
                </a:r>
                <a:r>
                  <a:rPr lang="en-US" sz="8000" b="0" i="1" dirty="0">
                    <a:solidFill>
                      <a:srgbClr val="000000"/>
                    </a:solidFill>
                    <a:effectLst/>
                    <a:latin typeface="Times" panose="02020603050405020304" pitchFamily="18" charset="0"/>
                    <a:cs typeface="Times" panose="02020603050405020304" pitchFamily="18" charset="0"/>
                  </a:rPr>
                  <a:t>L </a:t>
                </a:r>
                <a:r>
                  <a:rPr lang="en-US" sz="8000" b="0" i="0" dirty="0">
                    <a:solidFill>
                      <a:srgbClr val="000000"/>
                    </a:solidFill>
                    <a:effectLst/>
                    <a:latin typeface="Times" panose="02020603050405020304" pitchFamily="18" charset="0"/>
                    <a:cs typeface="Times" panose="02020603050405020304" pitchFamily="18" charset="0"/>
                  </a:rPr>
                  <a:t>=3, and Q (quaternary) for </a:t>
                </a:r>
                <a:r>
                  <a:rPr lang="en-US" sz="8000" b="0" i="1" dirty="0">
                    <a:solidFill>
                      <a:srgbClr val="000000"/>
                    </a:solidFill>
                    <a:effectLst/>
                    <a:latin typeface="Times" panose="02020603050405020304" pitchFamily="18" charset="0"/>
                    <a:cs typeface="Times" panose="02020603050405020304" pitchFamily="18" charset="0"/>
                  </a:rPr>
                  <a:t>L </a:t>
                </a:r>
                <a:r>
                  <a:rPr lang="en-US" sz="8000" b="0" i="0" dirty="0">
                    <a:solidFill>
                      <a:srgbClr val="000000"/>
                    </a:solidFill>
                    <a:effectLst/>
                    <a:latin typeface="Times" panose="02020603050405020304" pitchFamily="18" charset="0"/>
                    <a:cs typeface="Times" panose="02020603050405020304" pitchFamily="18" charset="0"/>
                  </a:rPr>
                  <a:t>=4. Note that the first two letters define the data pattern, and the second two define the signal pattern.</a:t>
                </a:r>
                <a:r>
                  <a:rPr lang="en-US" sz="8000" dirty="0">
                    <a:latin typeface="Times" panose="02020603050405020304" pitchFamily="18" charset="0"/>
                    <a:cs typeface="Times" panose="02020603050405020304" pitchFamily="18" charset="0"/>
                  </a:rPr>
                  <a:t> </a:t>
                </a:r>
                <a:br>
                  <a:rPr lang="en-US" sz="8000" dirty="0">
                    <a:latin typeface="Times" panose="02020603050405020304" pitchFamily="18" charset="0"/>
                    <a:cs typeface="Times" panose="02020603050405020304" pitchFamily="18" charset="0"/>
                  </a:rPr>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F18615B-7E58-4209-B8D2-5EE64AA4A766}"/>
                  </a:ext>
                </a:extLst>
              </p:cNvPr>
              <p:cNvSpPr>
                <a:spLocks noGrp="1" noRot="1" noChangeAspect="1" noMove="1" noResize="1" noEditPoints="1" noAdjustHandles="1" noChangeArrowheads="1" noChangeShapeType="1" noTextEdit="1"/>
              </p:cNvSpPr>
              <p:nvPr>
                <p:ph sz="quarter" idx="13"/>
              </p:nvPr>
            </p:nvSpPr>
            <p:spPr>
              <a:xfrm>
                <a:off x="486382" y="797614"/>
                <a:ext cx="11705617" cy="6060385"/>
              </a:xfrm>
              <a:blipFill>
                <a:blip r:embed="rId2"/>
                <a:stretch>
                  <a:fillRect l="-469" r="-521"/>
                </a:stretch>
              </a:blipFill>
            </p:spPr>
            <p:txBody>
              <a:bodyPr/>
              <a:lstStyle/>
              <a:p>
                <a:r>
                  <a:rPr lang="en-US">
                    <a:noFill/>
                  </a:rPr>
                  <a:t> </a:t>
                </a:r>
              </a:p>
            </p:txBody>
          </p:sp>
        </mc:Fallback>
      </mc:AlternateContent>
    </p:spTree>
    <p:extLst>
      <p:ext uri="{BB962C8B-B14F-4D97-AF65-F5344CB8AC3E}">
        <p14:creationId xmlns:p14="http://schemas.microsoft.com/office/powerpoint/2010/main" val="39376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4" y="778552"/>
            <a:ext cx="11148890" cy="6060385"/>
          </a:xfrm>
        </p:spPr>
        <p:txBody>
          <a:bodyPr/>
          <a:lstStyle/>
          <a:p>
            <a:pPr algn="just">
              <a:lnSpc>
                <a:spcPct val="150000"/>
              </a:lnSpc>
              <a:buFont typeface="Wingdings" panose="05000000000000000000" pitchFamily="2" charset="2"/>
              <a:buChar char="ü"/>
            </a:pPr>
            <a:r>
              <a:rPr lang="en-US" sz="1800" dirty="0">
                <a:solidFill>
                  <a:srgbClr val="000000"/>
                </a:solidFill>
                <a:latin typeface="Times New Roman" panose="02020603050405020304" pitchFamily="18" charset="0"/>
                <a:cs typeface="Times New Roman" panose="02020603050405020304" pitchFamily="18" charset="0"/>
              </a:rPr>
              <a:t>D</a:t>
            </a:r>
            <a:r>
              <a:rPr lang="en-US" sz="1800" b="0" i="0" dirty="0">
                <a:solidFill>
                  <a:srgbClr val="000000"/>
                </a:solidFill>
                <a:effectLst/>
                <a:latin typeface="Times New Roman" panose="02020603050405020304" pitchFamily="18" charset="0"/>
                <a:cs typeface="Times New Roman" panose="02020603050405020304" pitchFamily="18" charset="0"/>
              </a:rPr>
              <a:t>ata elements are what we need to send; signal elements are what we can send. Data elements are being carried; signal elements are the carriers.</a:t>
            </a:r>
          </a:p>
          <a:p>
            <a:pPr algn="just">
              <a:lnSpc>
                <a:spcPct val="150000"/>
              </a:lnSpc>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Ratio</a:t>
            </a:r>
            <a:r>
              <a:rPr lang="en-US" sz="1800" dirty="0">
                <a:solidFill>
                  <a:srgbClr val="000000"/>
                </a:solidFill>
                <a:latin typeface="Times New Roman" panose="02020603050405020304" pitchFamily="18" charset="0"/>
                <a:cs typeface="Times New Roman" panose="02020603050405020304" pitchFamily="18" charset="0"/>
              </a:rPr>
              <a:t>, r = Data element/Signal element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6" name="Picture 6">
            <a:extLst>
              <a:ext uri="{FF2B5EF4-FFF2-40B4-BE49-F238E27FC236}">
                <a16:creationId xmlns:a16="http://schemas.microsoft.com/office/drawing/2014/main" id="{388CF66E-C709-4C04-B810-0DB63F233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7" y="2295727"/>
            <a:ext cx="6105525" cy="454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3AE00957-73F1-463D-9892-DBCE92B8DD9F}"/>
              </a:ext>
            </a:extLst>
          </p:cNvPr>
          <p:cNvSpPr/>
          <p:nvPr/>
        </p:nvSpPr>
        <p:spPr>
          <a:xfrm>
            <a:off x="0" y="0"/>
            <a:ext cx="12192000" cy="7785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bg1"/>
                </a:solidFill>
                <a:latin typeface="Times" panose="02020603050405020304" pitchFamily="18" charset="0"/>
                <a:cs typeface="Times" panose="02020603050405020304" pitchFamily="18" charset="0"/>
              </a:rPr>
              <a:t>Data Element vs Signal Element</a:t>
            </a:r>
          </a:p>
        </p:txBody>
      </p:sp>
    </p:spTree>
    <p:extLst>
      <p:ext uri="{BB962C8B-B14F-4D97-AF65-F5344CB8AC3E}">
        <p14:creationId xmlns:p14="http://schemas.microsoft.com/office/powerpoint/2010/main" val="139241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25000" lnSpcReduction="20000"/>
          </a:bodyPr>
          <a:lstStyle/>
          <a:p>
            <a:pPr>
              <a:lnSpc>
                <a:spcPct val="150000"/>
              </a:lnSpc>
              <a:buFont typeface="Wingdings" panose="05000000000000000000" pitchFamily="2" charset="2"/>
              <a:buChar char="q"/>
            </a:pPr>
            <a:r>
              <a:rPr lang="en-US" sz="8800" b="1" dirty="0">
                <a:latin typeface="Times" panose="02020603050405020304" pitchFamily="18" charset="0"/>
                <a:cs typeface="Times" panose="02020603050405020304" pitchFamily="18" charset="0"/>
              </a:rPr>
              <a:t>Multilevel Schemes</a:t>
            </a:r>
          </a:p>
          <a:p>
            <a:pPr>
              <a:lnSpc>
                <a:spcPct val="150000"/>
              </a:lnSpc>
              <a:buFont typeface="Wingdings" panose="05000000000000000000" pitchFamily="2" charset="2"/>
              <a:buChar char="q"/>
            </a:pPr>
            <a:r>
              <a:rPr lang="en-US" sz="8800" b="1" dirty="0">
                <a:latin typeface="Times" panose="02020603050405020304" pitchFamily="18" charset="0"/>
                <a:cs typeface="Times" panose="02020603050405020304" pitchFamily="18" charset="0"/>
              </a:rPr>
              <a:t>2B1Q</a:t>
            </a:r>
          </a:p>
          <a:p>
            <a:pPr>
              <a:lnSpc>
                <a:spcPct val="150000"/>
              </a:lnSpc>
              <a:buFont typeface="Wingdings" panose="05000000000000000000" pitchFamily="2" charset="2"/>
              <a:buChar char="ü"/>
            </a:pPr>
            <a:r>
              <a:rPr lang="en-US" sz="8800" b="0" i="0" dirty="0">
                <a:solidFill>
                  <a:srgbClr val="000000"/>
                </a:solidFill>
                <a:effectLst/>
                <a:latin typeface="Times" panose="02020603050405020304" pitchFamily="18" charset="0"/>
                <a:cs typeface="Times" panose="02020603050405020304" pitchFamily="18" charset="0"/>
              </a:rPr>
              <a:t>In this type of encoding </a:t>
            </a:r>
            <a:r>
              <a:rPr lang="en-US" sz="8800" b="0" i="1" dirty="0">
                <a:solidFill>
                  <a:srgbClr val="000000"/>
                </a:solidFill>
                <a:effectLst/>
                <a:latin typeface="Times" panose="02020603050405020304" pitchFamily="18" charset="0"/>
                <a:cs typeface="Times" panose="02020603050405020304" pitchFamily="18" charset="0"/>
              </a:rPr>
              <a:t>m </a:t>
            </a:r>
            <a:r>
              <a:rPr lang="en-US" sz="8800" b="0" i="0" dirty="0">
                <a:solidFill>
                  <a:srgbClr val="000000"/>
                </a:solidFill>
                <a:effectLst/>
                <a:latin typeface="Times" panose="02020603050405020304" pitchFamily="18" charset="0"/>
                <a:cs typeface="Times" panose="02020603050405020304" pitchFamily="18" charset="0"/>
              </a:rPr>
              <a:t>=2, </a:t>
            </a:r>
            <a:r>
              <a:rPr lang="en-US" sz="8800" b="0" i="1" dirty="0">
                <a:solidFill>
                  <a:srgbClr val="000000"/>
                </a:solidFill>
                <a:effectLst/>
                <a:latin typeface="Times" panose="02020603050405020304" pitchFamily="18" charset="0"/>
                <a:cs typeface="Times" panose="02020603050405020304" pitchFamily="18" charset="0"/>
              </a:rPr>
              <a:t>n </a:t>
            </a:r>
            <a:r>
              <a:rPr lang="en-US" sz="8800" b="0" i="0" dirty="0">
                <a:solidFill>
                  <a:srgbClr val="000000"/>
                </a:solidFill>
                <a:effectLst/>
                <a:latin typeface="Times" panose="02020603050405020304" pitchFamily="18" charset="0"/>
                <a:cs typeface="Times" panose="02020603050405020304" pitchFamily="18" charset="0"/>
              </a:rPr>
              <a:t>=1, and </a:t>
            </a:r>
            <a:r>
              <a:rPr lang="en-US" sz="8800" b="0" i="1" dirty="0">
                <a:solidFill>
                  <a:srgbClr val="000000"/>
                </a:solidFill>
                <a:effectLst/>
                <a:latin typeface="Times" panose="02020603050405020304" pitchFamily="18" charset="0"/>
                <a:cs typeface="Times" panose="02020603050405020304" pitchFamily="18" charset="0"/>
              </a:rPr>
              <a:t>L </a:t>
            </a:r>
            <a:r>
              <a:rPr lang="en-US" sz="8800" b="0" i="0" dirty="0">
                <a:solidFill>
                  <a:srgbClr val="000000"/>
                </a:solidFill>
                <a:effectLst/>
                <a:latin typeface="Times" panose="02020603050405020304" pitchFamily="18" charset="0"/>
                <a:cs typeface="Times" panose="02020603050405020304" pitchFamily="18" charset="0"/>
              </a:rPr>
              <a:t>=4 (quaternary).</a:t>
            </a:r>
          </a:p>
          <a:p>
            <a:pPr>
              <a:lnSpc>
                <a:spcPct val="150000"/>
              </a:lnSpc>
              <a:buFont typeface="Wingdings" panose="05000000000000000000" pitchFamily="2" charset="2"/>
              <a:buChar char="q"/>
            </a:pPr>
            <a:r>
              <a:rPr lang="en-US" sz="8800" b="1" dirty="0">
                <a:solidFill>
                  <a:srgbClr val="000000"/>
                </a:solidFill>
                <a:latin typeface="Times" panose="02020603050405020304" pitchFamily="18" charset="0"/>
                <a:cs typeface="Times" panose="02020603050405020304" pitchFamily="18" charset="0"/>
              </a:rPr>
              <a:t>Disadvantages:</a:t>
            </a:r>
          </a:p>
          <a:p>
            <a:pPr>
              <a:lnSpc>
                <a:spcPct val="150000"/>
              </a:lnSpc>
              <a:buFont typeface="Wingdings" panose="05000000000000000000" pitchFamily="2" charset="2"/>
              <a:buChar char="ü"/>
            </a:pPr>
            <a:r>
              <a:rPr lang="en-US" sz="8800" b="0" i="0" dirty="0">
                <a:solidFill>
                  <a:srgbClr val="000000"/>
                </a:solidFill>
                <a:effectLst/>
                <a:latin typeface="Times" panose="02020603050405020304" pitchFamily="18" charset="0"/>
                <a:cs typeface="Times" panose="02020603050405020304" pitchFamily="18" charset="0"/>
              </a:rPr>
              <a:t>No self synchronization.</a:t>
            </a:r>
          </a:p>
          <a:p>
            <a:pPr>
              <a:lnSpc>
                <a:spcPct val="150000"/>
              </a:lnSpc>
              <a:buFont typeface="Wingdings" panose="05000000000000000000" pitchFamily="2" charset="2"/>
              <a:buChar char="ü"/>
            </a:pPr>
            <a:r>
              <a:rPr lang="en-US" sz="8800" dirty="0">
                <a:solidFill>
                  <a:srgbClr val="000000"/>
                </a:solidFill>
                <a:latin typeface="Times" panose="02020603050405020304" pitchFamily="18" charset="0"/>
                <a:cs typeface="Times" panose="02020603050405020304" pitchFamily="18" charset="0"/>
              </a:rPr>
              <a:t>No error detection.</a:t>
            </a:r>
          </a:p>
          <a:p>
            <a:pPr>
              <a:lnSpc>
                <a:spcPct val="150000"/>
              </a:lnSpc>
              <a:buFont typeface="Wingdings" panose="05000000000000000000" pitchFamily="2" charset="2"/>
              <a:buChar char="ü"/>
            </a:pPr>
            <a:r>
              <a:rPr lang="en-US" sz="8800" b="0" i="0" dirty="0">
                <a:solidFill>
                  <a:srgbClr val="000000"/>
                </a:solidFill>
                <a:effectLst/>
                <a:latin typeface="Times" panose="02020603050405020304" pitchFamily="18" charset="0"/>
                <a:cs typeface="Times" panose="02020603050405020304" pitchFamily="18" charset="0"/>
              </a:rPr>
              <a:t>It has dc component problem.</a:t>
            </a:r>
          </a:p>
          <a:p>
            <a:pPr>
              <a:lnSpc>
                <a:spcPct val="150000"/>
              </a:lnSpc>
              <a:buFont typeface="Wingdings" panose="05000000000000000000" pitchFamily="2" charset="2"/>
              <a:buChar char="q"/>
            </a:pPr>
            <a:r>
              <a:rPr lang="en-US" sz="8800" b="1" dirty="0">
                <a:latin typeface="Times" panose="02020603050405020304" pitchFamily="18" charset="0"/>
                <a:cs typeface="Times" panose="02020603050405020304" pitchFamily="18" charset="0"/>
              </a:rPr>
              <a:t> Uses:</a:t>
            </a:r>
          </a:p>
          <a:p>
            <a:pPr>
              <a:lnSpc>
                <a:spcPct val="170000"/>
              </a:lnSpc>
              <a:buFont typeface="Wingdings" panose="05000000000000000000" pitchFamily="2" charset="2"/>
              <a:buChar char="ü"/>
            </a:pPr>
            <a:r>
              <a:rPr lang="en-US" sz="8800" b="0" i="0" dirty="0">
                <a:solidFill>
                  <a:srgbClr val="000000"/>
                </a:solidFill>
                <a:effectLst/>
                <a:latin typeface="Times" panose="02020603050405020304" pitchFamily="18" charset="0"/>
                <a:cs typeface="Times" panose="02020603050405020304" pitchFamily="18" charset="0"/>
              </a:rPr>
              <a:t>2BIQ is used in DSL (Digital Subscriber Line) technology to provide a high-speed connection to the Internet by using subscriber telephone lines.</a:t>
            </a:r>
            <a:r>
              <a:rPr lang="en-US" sz="8800" dirty="0">
                <a:latin typeface="Times" panose="02020603050405020304" pitchFamily="18" charset="0"/>
                <a:cs typeface="Times" panose="02020603050405020304" pitchFamily="18" charset="0"/>
              </a:rPr>
              <a:t> </a:t>
            </a:r>
            <a:br>
              <a:rPr lang="en-US" sz="8800" dirty="0">
                <a:latin typeface="Times" panose="02020603050405020304" pitchFamily="18" charset="0"/>
                <a:cs typeface="Times" panose="02020603050405020304" pitchFamily="18" charset="0"/>
              </a:rPr>
            </a:b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126087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55000" lnSpcReduction="20000"/>
          </a:bodyPr>
          <a:lstStyle/>
          <a:p>
            <a:pPr>
              <a:lnSpc>
                <a:spcPct val="150000"/>
              </a:lnSpc>
              <a:buFont typeface="Wingdings" panose="05000000000000000000" pitchFamily="2" charset="2"/>
              <a:buChar char="q"/>
            </a:pPr>
            <a:r>
              <a:rPr lang="en-US" sz="3800" b="1" dirty="0">
                <a:latin typeface="Times New Roman" panose="02020603050405020304" pitchFamily="18" charset="0"/>
                <a:cs typeface="Times New Roman" panose="02020603050405020304" pitchFamily="18" charset="0"/>
              </a:rPr>
              <a:t>2B1Q</a:t>
            </a: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015237C5-CBF7-48E9-B4C8-105E14811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346" y="1200493"/>
            <a:ext cx="7659687"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8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25000" lnSpcReduction="20000"/>
          </a:bodyPr>
          <a:lstStyle/>
          <a:p>
            <a:pPr>
              <a:lnSpc>
                <a:spcPct val="150000"/>
              </a:lnSpc>
              <a:buFont typeface="Wingdings" panose="05000000000000000000" pitchFamily="2" charset="2"/>
              <a:buChar char="q"/>
            </a:pPr>
            <a:r>
              <a:rPr lang="en-US" sz="8400" b="1" dirty="0">
                <a:solidFill>
                  <a:schemeClr val="tx1"/>
                </a:solidFill>
                <a:latin typeface="Times New Roman" panose="02020603050405020304" pitchFamily="18" charset="0"/>
                <a:cs typeface="Times New Roman" panose="02020603050405020304" pitchFamily="18" charset="0"/>
              </a:rPr>
              <a:t>8B6T</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Here, 8 bits are used as a pattern of 6 signal elements, where the signal has three levels (ternary). In this type of scheme, we can have 28 =256 different data patterns and 36 =478 different signal patterns.</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 There are 478 - 256 =222 redundant signal elements that provide synchronization and error detection.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Part of the redundancy is also used to provide DC balance.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Each signal pattern has a weight of 0 or +1 DC values.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This means that there is no pattern with the weight 1.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To make the whole stream Dc-balanced, the sender keeps track of the weight. </a:t>
            </a:r>
          </a:p>
          <a:p>
            <a:pPr algn="just">
              <a:lnSpc>
                <a:spcPct val="150000"/>
              </a:lnSpc>
              <a:buFont typeface="Wingdings" panose="05000000000000000000" pitchFamily="2" charset="2"/>
              <a:buChar char="ü"/>
            </a:pPr>
            <a:r>
              <a:rPr lang="en-US" sz="8400" b="0" i="0" dirty="0">
                <a:solidFill>
                  <a:srgbClr val="000000"/>
                </a:solidFill>
                <a:effectLst/>
                <a:latin typeface="Times New Roman" panose="02020603050405020304" pitchFamily="18" charset="0"/>
                <a:cs typeface="Times New Roman" panose="02020603050405020304" pitchFamily="18" charset="0"/>
              </a:rPr>
              <a:t>If two groups of weight 1 are encountered one after another, the first one is sent as is, while the next one is totally inverted to give a weight of -1.</a:t>
            </a: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8888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50000"/>
                  </a:lnSpc>
                  <a:buFont typeface="Wingdings" panose="05000000000000000000" pitchFamily="2" charset="2"/>
                  <a:buChar char="q"/>
                </a:pPr>
                <a:r>
                  <a:rPr lang="en-US" sz="8400" b="1" dirty="0">
                    <a:latin typeface="Times" panose="02020603050405020304" pitchFamily="18" charset="0"/>
                    <a:cs typeface="Times" panose="02020603050405020304" pitchFamily="18" charset="0"/>
                  </a:rPr>
                  <a:t>8B6T</a:t>
                </a:r>
              </a:p>
              <a:p>
                <a:pPr>
                  <a:lnSpc>
                    <a:spcPct val="170000"/>
                  </a:lnSpc>
                  <a:buFont typeface="Wingdings" panose="05000000000000000000" pitchFamily="2" charset="2"/>
                  <a:buChar char="ü"/>
                </a:pPr>
                <a:r>
                  <a:rPr lang="en-US" sz="8400" b="0" i="0" dirty="0">
                    <a:solidFill>
                      <a:srgbClr val="000000"/>
                    </a:solidFill>
                    <a:effectLst/>
                    <a:latin typeface="Times" panose="02020603050405020304" pitchFamily="18" charset="0"/>
                    <a:cs typeface="Times" panose="02020603050405020304" pitchFamily="18" charset="0"/>
                  </a:rPr>
                  <a:t>The three possible signal levels are represented as -,0, and +. The first 8-bit pattern 00010001 is encoded as the signal pattern -0-0++ with weight 0; </a:t>
                </a:r>
              </a:p>
              <a:p>
                <a:pPr>
                  <a:lnSpc>
                    <a:spcPct val="170000"/>
                  </a:lnSpc>
                  <a:buFont typeface="Wingdings" panose="05000000000000000000" pitchFamily="2" charset="2"/>
                  <a:buChar char="ü"/>
                </a:pPr>
                <a:r>
                  <a:rPr lang="en-US" sz="8400" dirty="0">
                    <a:solidFill>
                      <a:srgbClr val="000000"/>
                    </a:solidFill>
                    <a:latin typeface="Times" panose="02020603050405020304" pitchFamily="18" charset="0"/>
                    <a:cs typeface="Times" panose="02020603050405020304" pitchFamily="18" charset="0"/>
                  </a:rPr>
                  <a:t>T</a:t>
                </a:r>
                <a:r>
                  <a:rPr lang="en-US" sz="8400" b="0" i="0" dirty="0">
                    <a:solidFill>
                      <a:srgbClr val="000000"/>
                    </a:solidFill>
                    <a:effectLst/>
                    <a:latin typeface="Times" panose="02020603050405020304" pitchFamily="18" charset="0"/>
                    <a:cs typeface="Times" panose="02020603050405020304" pitchFamily="18" charset="0"/>
                  </a:rPr>
                  <a:t>he second 8-bit pattern 010 10011 is encoded as - + - + + 0 with weight +1.</a:t>
                </a:r>
              </a:p>
              <a:p>
                <a:pPr>
                  <a:lnSpc>
                    <a:spcPct val="170000"/>
                  </a:lnSpc>
                  <a:buFont typeface="Wingdings" panose="05000000000000000000" pitchFamily="2" charset="2"/>
                  <a:buChar char="ü"/>
                </a:pPr>
                <a:r>
                  <a:rPr lang="en-US" sz="8400" b="0" i="0" dirty="0">
                    <a:solidFill>
                      <a:srgbClr val="000000"/>
                    </a:solidFill>
                    <a:effectLst/>
                    <a:latin typeface="Times" panose="02020603050405020304" pitchFamily="18" charset="0"/>
                    <a:cs typeface="Times" panose="02020603050405020304" pitchFamily="18" charset="0"/>
                  </a:rPr>
                  <a:t>The third bit pattern should be encoded as + - - + 0 + with weight +1. </a:t>
                </a:r>
              </a:p>
              <a:p>
                <a:pPr>
                  <a:lnSpc>
                    <a:spcPct val="170000"/>
                  </a:lnSpc>
                  <a:buFont typeface="Wingdings" panose="05000000000000000000" pitchFamily="2" charset="2"/>
                  <a:buChar char="ü"/>
                </a:pPr>
                <a:r>
                  <a:rPr lang="en-US" sz="8400" b="0" i="0" dirty="0">
                    <a:solidFill>
                      <a:srgbClr val="000000"/>
                    </a:solidFill>
                    <a:effectLst/>
                    <a:latin typeface="Times" panose="02020603050405020304" pitchFamily="18" charset="0"/>
                    <a:cs typeface="Times" panose="02020603050405020304" pitchFamily="18" charset="0"/>
                  </a:rPr>
                  <a:t>To create DC balance, the sender inverts the actual signal. The receiver can easily recognize that this is an inverted pattern because the weight is -1.</a:t>
                </a:r>
              </a:p>
              <a:p>
                <a:pPr>
                  <a:lnSpc>
                    <a:spcPct val="170000"/>
                  </a:lnSpc>
                  <a:buFont typeface="Wingdings" panose="05000000000000000000" pitchFamily="2" charset="2"/>
                  <a:buChar char="ü"/>
                </a:pPr>
                <a:r>
                  <a:rPr lang="en-US" sz="8400" b="0" i="0" dirty="0">
                    <a:solidFill>
                      <a:srgbClr val="000000"/>
                    </a:solidFill>
                    <a:effectLst/>
                    <a:latin typeface="Times" panose="02020603050405020304" pitchFamily="18" charset="0"/>
                    <a:cs typeface="Times" panose="02020603050405020304" pitchFamily="18" charset="0"/>
                  </a:rPr>
                  <a:t>The pattern is inverted before decoding.</a:t>
                </a:r>
              </a:p>
              <a:p>
                <a:pPr>
                  <a:lnSpc>
                    <a:spcPct val="170000"/>
                  </a:lnSpc>
                  <a:buFont typeface="Wingdings" panose="05000000000000000000" pitchFamily="2" charset="2"/>
                  <a:buChar char="ü"/>
                </a:pPr>
                <a:r>
                  <a:rPr lang="en-US" sz="8400" dirty="0">
                    <a:solidFill>
                      <a:srgbClr val="000000"/>
                    </a:solidFill>
                    <a:latin typeface="Times" panose="02020603050405020304" pitchFamily="18" charset="0"/>
                    <a:cs typeface="Times" panose="02020603050405020304" pitchFamily="18" charset="0"/>
                  </a:rPr>
                  <a:t>The average signal of the scheme theoretically, </a:t>
                </a:r>
                <a14:m>
                  <m:oMath xmlns:m="http://schemas.openxmlformats.org/officeDocument/2006/math">
                    <m:sSub>
                      <m:sSubPr>
                        <m:ctrlPr>
                          <a:rPr lang="en-US" sz="8400" i="1" smtClean="0">
                            <a:solidFill>
                              <a:srgbClr val="000000"/>
                            </a:solidFill>
                            <a:latin typeface="Cambria Math" panose="02040503050406030204" pitchFamily="18" charset="0"/>
                            <a:cs typeface="Times" panose="02020603050405020304" pitchFamily="18" charset="0"/>
                          </a:rPr>
                        </m:ctrlPr>
                      </m:sSubPr>
                      <m:e>
                        <m:r>
                          <a:rPr lang="en-US" sz="8400" b="0" i="1" smtClean="0">
                            <a:solidFill>
                              <a:srgbClr val="000000"/>
                            </a:solidFill>
                            <a:latin typeface="Cambria Math" panose="02040503050406030204" pitchFamily="18" charset="0"/>
                            <a:cs typeface="Times" panose="02020603050405020304" pitchFamily="18" charset="0"/>
                          </a:rPr>
                          <m:t>𝑆</m:t>
                        </m:r>
                      </m:e>
                      <m:sub>
                        <m:r>
                          <a:rPr lang="en-US" sz="8400" b="0" i="1" smtClean="0">
                            <a:solidFill>
                              <a:srgbClr val="000000"/>
                            </a:solidFill>
                            <a:latin typeface="Cambria Math" panose="02040503050406030204" pitchFamily="18" charset="0"/>
                            <a:cs typeface="Times" panose="02020603050405020304" pitchFamily="18" charset="0"/>
                          </a:rPr>
                          <m:t>𝑎𝑣𝑔</m:t>
                        </m:r>
                      </m:sub>
                    </m:sSub>
                    <m:r>
                      <a:rPr lang="en-US" sz="8400" b="0" i="1" smtClean="0">
                        <a:solidFill>
                          <a:srgbClr val="000000"/>
                        </a:solidFill>
                        <a:latin typeface="Cambria Math" panose="02040503050406030204" pitchFamily="18" charset="0"/>
                        <a:cs typeface="Times" panose="02020603050405020304" pitchFamily="18" charset="0"/>
                      </a:rPr>
                      <m:t>=</m:t>
                    </m:r>
                    <m:f>
                      <m:fPr>
                        <m:ctrlPr>
                          <a:rPr lang="en-US" sz="8400" b="0" i="1" smtClean="0">
                            <a:solidFill>
                              <a:srgbClr val="000000"/>
                            </a:solidFill>
                            <a:latin typeface="Cambria Math" panose="02040503050406030204" pitchFamily="18" charset="0"/>
                            <a:cs typeface="Times" panose="02020603050405020304" pitchFamily="18" charset="0"/>
                          </a:rPr>
                        </m:ctrlPr>
                      </m:fPr>
                      <m:num>
                        <m:r>
                          <a:rPr lang="en-US" sz="8400" b="0" i="1" smtClean="0">
                            <a:solidFill>
                              <a:srgbClr val="000000"/>
                            </a:solidFill>
                            <a:latin typeface="Cambria Math" panose="02040503050406030204" pitchFamily="18" charset="0"/>
                            <a:cs typeface="Times" panose="02020603050405020304" pitchFamily="18" charset="0"/>
                          </a:rPr>
                          <m:t>1</m:t>
                        </m:r>
                      </m:num>
                      <m:den>
                        <m:r>
                          <a:rPr lang="en-US" sz="8400" b="0" i="1" smtClean="0">
                            <a:solidFill>
                              <a:srgbClr val="000000"/>
                            </a:solidFill>
                            <a:latin typeface="Cambria Math" panose="02040503050406030204" pitchFamily="18" charset="0"/>
                            <a:cs typeface="Times" panose="02020603050405020304" pitchFamily="18" charset="0"/>
                          </a:rPr>
                          <m:t>2</m:t>
                        </m:r>
                      </m:den>
                    </m:f>
                    <m:r>
                      <a:rPr lang="en-US" sz="8400" b="0" i="1" smtClean="0">
                        <a:solidFill>
                          <a:srgbClr val="000000"/>
                        </a:solidFill>
                        <a:latin typeface="Cambria Math" panose="02040503050406030204" pitchFamily="18" charset="0"/>
                        <a:cs typeface="Times" panose="02020603050405020304" pitchFamily="18" charset="0"/>
                      </a:rPr>
                      <m:t>∗</m:t>
                    </m:r>
                    <m:r>
                      <a:rPr lang="en-US" sz="8400" b="0" i="1" smtClean="0">
                        <a:solidFill>
                          <a:srgbClr val="000000"/>
                        </a:solidFill>
                        <a:latin typeface="Cambria Math" panose="02040503050406030204" pitchFamily="18" charset="0"/>
                        <a:cs typeface="Times" panose="02020603050405020304" pitchFamily="18" charset="0"/>
                      </a:rPr>
                      <m:t>𝑁</m:t>
                    </m:r>
                    <m:r>
                      <a:rPr lang="en-US" sz="8400" b="0" i="1" smtClean="0">
                        <a:solidFill>
                          <a:srgbClr val="000000"/>
                        </a:solidFill>
                        <a:latin typeface="Cambria Math" panose="02040503050406030204" pitchFamily="18" charset="0"/>
                        <a:cs typeface="Times" panose="02020603050405020304" pitchFamily="18" charset="0"/>
                      </a:rPr>
                      <m:t>∗</m:t>
                    </m:r>
                    <m:f>
                      <m:fPr>
                        <m:ctrlPr>
                          <a:rPr lang="en-US" sz="8400" b="0" i="1" smtClean="0">
                            <a:solidFill>
                              <a:srgbClr val="000000"/>
                            </a:solidFill>
                            <a:latin typeface="Cambria Math" panose="02040503050406030204" pitchFamily="18" charset="0"/>
                            <a:cs typeface="Times" panose="02020603050405020304" pitchFamily="18" charset="0"/>
                          </a:rPr>
                        </m:ctrlPr>
                      </m:fPr>
                      <m:num>
                        <m:r>
                          <a:rPr lang="en-US" sz="8400" b="0" i="1" smtClean="0">
                            <a:solidFill>
                              <a:srgbClr val="000000"/>
                            </a:solidFill>
                            <a:latin typeface="Cambria Math" panose="02040503050406030204" pitchFamily="18" charset="0"/>
                            <a:cs typeface="Times" panose="02020603050405020304" pitchFamily="18" charset="0"/>
                          </a:rPr>
                          <m:t>6</m:t>
                        </m:r>
                      </m:num>
                      <m:den>
                        <m:r>
                          <a:rPr lang="en-US" sz="8400" b="0" i="1" smtClean="0">
                            <a:solidFill>
                              <a:srgbClr val="000000"/>
                            </a:solidFill>
                            <a:latin typeface="Cambria Math" panose="02040503050406030204" pitchFamily="18" charset="0"/>
                            <a:cs typeface="Times" panose="02020603050405020304" pitchFamily="18" charset="0"/>
                          </a:rPr>
                          <m:t>8</m:t>
                        </m:r>
                      </m:den>
                    </m:f>
                    <m:r>
                      <a:rPr lang="en-US" sz="8400" b="0" i="1" smtClean="0">
                        <a:solidFill>
                          <a:srgbClr val="000000"/>
                        </a:solidFill>
                        <a:latin typeface="Cambria Math" panose="02040503050406030204" pitchFamily="18" charset="0"/>
                        <a:cs typeface="Times" panose="02020603050405020304" pitchFamily="18" charset="0"/>
                      </a:rPr>
                      <m:t>=</m:t>
                    </m:r>
                    <m:f>
                      <m:fPr>
                        <m:ctrlPr>
                          <a:rPr lang="en-US" sz="8400" b="0" i="1" smtClean="0">
                            <a:solidFill>
                              <a:srgbClr val="000000"/>
                            </a:solidFill>
                            <a:latin typeface="Cambria Math" panose="02040503050406030204" pitchFamily="18" charset="0"/>
                            <a:cs typeface="Times" panose="02020603050405020304" pitchFamily="18" charset="0"/>
                          </a:rPr>
                        </m:ctrlPr>
                      </m:fPr>
                      <m:num>
                        <m:r>
                          <a:rPr lang="en-US" sz="8400" b="0" i="1" smtClean="0">
                            <a:solidFill>
                              <a:srgbClr val="000000"/>
                            </a:solidFill>
                            <a:latin typeface="Cambria Math" panose="02040503050406030204" pitchFamily="18" charset="0"/>
                            <a:cs typeface="Times" panose="02020603050405020304" pitchFamily="18" charset="0"/>
                          </a:rPr>
                          <m:t>3</m:t>
                        </m:r>
                        <m:r>
                          <a:rPr lang="en-US" sz="8400" b="0" i="1" smtClean="0">
                            <a:solidFill>
                              <a:srgbClr val="000000"/>
                            </a:solidFill>
                            <a:latin typeface="Cambria Math" panose="02040503050406030204" pitchFamily="18" charset="0"/>
                            <a:cs typeface="Times" panose="02020603050405020304" pitchFamily="18" charset="0"/>
                          </a:rPr>
                          <m:t>𝑁</m:t>
                        </m:r>
                      </m:num>
                      <m:den>
                        <m:r>
                          <a:rPr lang="en-US" sz="8400" b="0" i="1" smtClean="0">
                            <a:solidFill>
                              <a:srgbClr val="000000"/>
                            </a:solidFill>
                            <a:latin typeface="Cambria Math" panose="02040503050406030204" pitchFamily="18" charset="0"/>
                            <a:cs typeface="Times" panose="02020603050405020304" pitchFamily="18" charset="0"/>
                          </a:rPr>
                          <m:t>8</m:t>
                        </m:r>
                      </m:den>
                    </m:f>
                  </m:oMath>
                </a14:m>
                <a:endParaRPr lang="en-US" sz="8400" b="0" dirty="0">
                  <a:solidFill>
                    <a:srgbClr val="000000"/>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r>
                  <a:rPr lang="en-US" sz="8400" dirty="0">
                    <a:solidFill>
                      <a:srgbClr val="000000"/>
                    </a:solidFill>
                    <a:latin typeface="Times" panose="02020603050405020304" pitchFamily="18" charset="0"/>
                    <a:cs typeface="Times" panose="02020603050405020304" pitchFamily="18" charset="0"/>
                  </a:rPr>
                  <a:t>In practice, the minimum bandwidth =</a:t>
                </a:r>
                <a:r>
                  <a:rPr lang="en-US" sz="8400" b="0" dirty="0">
                    <a:solidFill>
                      <a:srgbClr val="000000"/>
                    </a:solidFill>
                    <a:latin typeface="Times" panose="02020603050405020304" pitchFamily="18" charset="0"/>
                    <a:cs typeface="Times" panose="02020603050405020304" pitchFamily="18" charset="0"/>
                  </a:rPr>
                  <a:t> </a:t>
                </a:r>
                <a14:m>
                  <m:oMath xmlns:m="http://schemas.openxmlformats.org/officeDocument/2006/math">
                    <m:f>
                      <m:fPr>
                        <m:ctrlPr>
                          <a:rPr lang="en-US" sz="8400" b="0" i="1" smtClean="0">
                            <a:solidFill>
                              <a:srgbClr val="000000"/>
                            </a:solidFill>
                            <a:latin typeface="Cambria Math" panose="02040503050406030204" pitchFamily="18" charset="0"/>
                            <a:cs typeface="Times" panose="02020603050405020304" pitchFamily="18" charset="0"/>
                          </a:rPr>
                        </m:ctrlPr>
                      </m:fPr>
                      <m:num>
                        <m:r>
                          <a:rPr lang="en-US" sz="8400" b="0" i="1" smtClean="0">
                            <a:solidFill>
                              <a:srgbClr val="000000"/>
                            </a:solidFill>
                            <a:latin typeface="Cambria Math" panose="02040503050406030204" pitchFamily="18" charset="0"/>
                            <a:cs typeface="Times" panose="02020603050405020304" pitchFamily="18" charset="0"/>
                          </a:rPr>
                          <m:t>3</m:t>
                        </m:r>
                        <m:r>
                          <a:rPr lang="en-US" sz="8400" b="0" i="1" smtClean="0">
                            <a:solidFill>
                              <a:srgbClr val="000000"/>
                            </a:solidFill>
                            <a:latin typeface="Cambria Math" panose="02040503050406030204" pitchFamily="18" charset="0"/>
                            <a:cs typeface="Times" panose="02020603050405020304" pitchFamily="18" charset="0"/>
                          </a:rPr>
                          <m:t>𝑁</m:t>
                        </m:r>
                      </m:num>
                      <m:den>
                        <m:r>
                          <a:rPr lang="en-US" sz="8400" b="0" i="1" smtClean="0">
                            <a:solidFill>
                              <a:srgbClr val="000000"/>
                            </a:solidFill>
                            <a:latin typeface="Cambria Math" panose="02040503050406030204" pitchFamily="18" charset="0"/>
                            <a:cs typeface="Times" panose="02020603050405020304" pitchFamily="18" charset="0"/>
                          </a:rPr>
                          <m:t>8</m:t>
                        </m:r>
                      </m:den>
                    </m:f>
                  </m:oMath>
                </a14:m>
                <a:endParaRPr lang="en-US" sz="8400" b="0" i="0" dirty="0">
                  <a:solidFill>
                    <a:srgbClr val="000000"/>
                  </a:solidFill>
                  <a:effectLst/>
                  <a:latin typeface="Times" panose="02020603050405020304" pitchFamily="18" charset="0"/>
                  <a:cs typeface="Times" panose="02020603050405020304" pitchFamily="18" charset="0"/>
                </a:endParaRPr>
              </a:p>
              <a:p>
                <a:pPr marL="0" indent="0">
                  <a:lnSpc>
                    <a:spcPct val="170000"/>
                  </a:lnSpc>
                  <a:buNone/>
                </a:pPr>
                <a:r>
                  <a:rPr lang="en-US" sz="21600" dirty="0">
                    <a:latin typeface="Times" panose="02020603050405020304" pitchFamily="18" charset="0"/>
                    <a:cs typeface="Times" panose="02020603050405020304" pitchFamily="18" charset="0"/>
                  </a:rPr>
                  <a:t> </a:t>
                </a: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F18615B-7E58-4209-B8D2-5EE64AA4A766}"/>
                  </a:ext>
                </a:extLst>
              </p:cNvPr>
              <p:cNvSpPr>
                <a:spLocks noGrp="1" noRot="1" noChangeAspect="1" noMove="1" noResize="1" noEditPoints="1" noAdjustHandles="1" noChangeArrowheads="1" noChangeShapeType="1" noTextEdit="1"/>
              </p:cNvSpPr>
              <p:nvPr>
                <p:ph sz="quarter" idx="13"/>
              </p:nvPr>
            </p:nvSpPr>
            <p:spPr>
              <a:xfrm>
                <a:off x="486383" y="797615"/>
                <a:ext cx="11705617" cy="6060385"/>
              </a:xfrm>
              <a:blipFill>
                <a:blip r:embed="rId2"/>
                <a:stretch>
                  <a:fillRect l="-521" b="-905"/>
                </a:stretch>
              </a:blipFill>
            </p:spPr>
            <p:txBody>
              <a:bodyPr/>
              <a:lstStyle/>
              <a:p>
                <a:r>
                  <a:rPr lang="en-US">
                    <a:noFill/>
                  </a:rPr>
                  <a:t> </a:t>
                </a:r>
              </a:p>
            </p:txBody>
          </p:sp>
        </mc:Fallback>
      </mc:AlternateContent>
    </p:spTree>
    <p:extLst>
      <p:ext uri="{BB962C8B-B14F-4D97-AF65-F5344CB8AC3E}">
        <p14:creationId xmlns:p14="http://schemas.microsoft.com/office/powerpoint/2010/main" val="335216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50000"/>
              </a:lnSpc>
              <a:buFont typeface="Wingdings" panose="05000000000000000000" pitchFamily="2" charset="2"/>
              <a:buChar char="q"/>
            </a:pPr>
            <a:r>
              <a:rPr lang="en-US" sz="8000" b="1" dirty="0">
                <a:latin typeface="Times New Roman" panose="02020603050405020304" pitchFamily="18" charset="0"/>
                <a:cs typeface="Times New Roman" panose="02020603050405020304" pitchFamily="18" charset="0"/>
              </a:rPr>
              <a:t>Advantages of 8B6T</a:t>
            </a:r>
          </a:p>
          <a:p>
            <a:pPr>
              <a:lnSpc>
                <a:spcPct val="150000"/>
              </a:lnSpc>
              <a:buFont typeface="Wingdings" panose="05000000000000000000" pitchFamily="2" charset="2"/>
              <a:buChar char="ü"/>
            </a:pPr>
            <a:r>
              <a:rPr lang="en-US" sz="8000" dirty="0">
                <a:latin typeface="Times New Roman" panose="02020603050405020304" pitchFamily="18" charset="0"/>
                <a:cs typeface="Times New Roman" panose="02020603050405020304" pitchFamily="18" charset="0"/>
              </a:rPr>
              <a:t>No dc component problem.</a:t>
            </a:r>
          </a:p>
          <a:p>
            <a:pPr>
              <a:lnSpc>
                <a:spcPct val="150000"/>
              </a:lnSpc>
              <a:buFont typeface="Wingdings" panose="05000000000000000000" pitchFamily="2" charset="2"/>
              <a:buChar char="ü"/>
            </a:pPr>
            <a:r>
              <a:rPr lang="en-US" sz="8000" dirty="0">
                <a:latin typeface="Times New Roman" panose="02020603050405020304" pitchFamily="18" charset="0"/>
                <a:cs typeface="Times New Roman" panose="02020603050405020304" pitchFamily="18" charset="0"/>
              </a:rPr>
              <a:t>Synchronization is available.</a:t>
            </a:r>
          </a:p>
          <a:p>
            <a:pPr>
              <a:lnSpc>
                <a:spcPct val="150000"/>
              </a:lnSpc>
              <a:buFont typeface="Wingdings" panose="05000000000000000000" pitchFamily="2" charset="2"/>
              <a:buChar char="ü"/>
            </a:pPr>
            <a:r>
              <a:rPr lang="en-US" sz="8000" dirty="0">
                <a:latin typeface="Times New Roman" panose="02020603050405020304" pitchFamily="18" charset="0"/>
                <a:cs typeface="Times New Roman" panose="02020603050405020304" pitchFamily="18" charset="0"/>
              </a:rPr>
              <a:t>Error detection available.</a:t>
            </a:r>
          </a:p>
          <a:p>
            <a:pPr marL="0" indent="0">
              <a:lnSpc>
                <a:spcPct val="170000"/>
              </a:lnSpc>
              <a:buNone/>
            </a:pPr>
            <a:r>
              <a:rPr lang="en-US" sz="21600" dirty="0">
                <a:latin typeface="Times" panose="02020603050405020304" pitchFamily="18" charset="0"/>
                <a:cs typeface="Times" panose="02020603050405020304" pitchFamily="18" charset="0"/>
              </a:rPr>
              <a:t> </a:t>
            </a: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C3DAF2E9-F325-449F-BEDB-516C8CC22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316" y="3533678"/>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8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Multiline Transmission (MLT-3)</a:t>
            </a:r>
          </a:p>
          <a:p>
            <a:pPr>
              <a:lnSpc>
                <a:spcPct val="170000"/>
              </a:lnSpc>
              <a:buFont typeface="Wingdings" panose="05000000000000000000" pitchFamily="2" charset="2"/>
              <a:buChar char="ü"/>
            </a:pPr>
            <a:r>
              <a:rPr lang="en-US" sz="8000" b="0" i="0" dirty="0">
                <a:solidFill>
                  <a:srgbClr val="000000"/>
                </a:solidFill>
                <a:effectLst/>
                <a:latin typeface="Times New Roman" panose="02020603050405020304" pitchFamily="18" charset="0"/>
                <a:cs typeface="Times New Roman" panose="02020603050405020304" pitchFamily="18" charset="0"/>
              </a:rPr>
              <a:t>The multiline transmission, three level (MLT-3) scheme uses three levels (+</a:t>
            </a:r>
            <a:r>
              <a:rPr lang="en-US" sz="8000" b="0" i="1" dirty="0">
                <a:solidFill>
                  <a:srgbClr val="000000"/>
                </a:solidFill>
                <a:effectLst/>
                <a:latin typeface="Times New Roman" panose="02020603050405020304" pitchFamily="18" charset="0"/>
                <a:cs typeface="Times New Roman" panose="02020603050405020304" pitchFamily="18" charset="0"/>
              </a:rPr>
              <a:t>v, </a:t>
            </a:r>
            <a:r>
              <a:rPr lang="en-US" sz="8000" b="0" i="0" dirty="0">
                <a:solidFill>
                  <a:srgbClr val="000000"/>
                </a:solidFill>
                <a:effectLst/>
                <a:latin typeface="Times New Roman" panose="02020603050405020304" pitchFamily="18" charset="0"/>
                <a:cs typeface="Times New Roman" panose="02020603050405020304" pitchFamily="18" charset="0"/>
              </a:rPr>
              <a:t>0, and - </a:t>
            </a:r>
            <a:r>
              <a:rPr lang="en-US" sz="8000" b="0" i="1" dirty="0">
                <a:solidFill>
                  <a:srgbClr val="000000"/>
                </a:solidFill>
                <a:effectLst/>
                <a:latin typeface="Times New Roman" panose="02020603050405020304" pitchFamily="18" charset="0"/>
                <a:cs typeface="Times New Roman" panose="02020603050405020304" pitchFamily="18" charset="0"/>
              </a:rPr>
              <a:t>V) </a:t>
            </a:r>
            <a:r>
              <a:rPr lang="en-US" sz="8000" b="0" i="0" dirty="0">
                <a:solidFill>
                  <a:srgbClr val="000000"/>
                </a:solidFill>
                <a:effectLst/>
                <a:latin typeface="Times New Roman" panose="02020603050405020304" pitchFamily="18" charset="0"/>
                <a:cs typeface="Times New Roman" panose="02020603050405020304" pitchFamily="18" charset="0"/>
              </a:rPr>
              <a:t>and three transition rules to move between the levels.</a:t>
            </a:r>
            <a:br>
              <a:rPr lang="en-US" sz="8000" b="0" i="0" dirty="0">
                <a:solidFill>
                  <a:srgbClr val="000000"/>
                </a:solidFill>
                <a:effectLst/>
                <a:latin typeface="Times New Roman" panose="02020603050405020304" pitchFamily="18" charset="0"/>
                <a:cs typeface="Times New Roman" panose="02020603050405020304" pitchFamily="18" charset="0"/>
              </a:rPr>
            </a:br>
            <a:r>
              <a:rPr lang="en-US" sz="8000" b="0" i="0" dirty="0">
                <a:solidFill>
                  <a:srgbClr val="000000"/>
                </a:solidFill>
                <a:effectLst/>
                <a:latin typeface="Times New Roman" panose="02020603050405020304" pitchFamily="18" charset="0"/>
                <a:cs typeface="Times New Roman" panose="02020603050405020304" pitchFamily="18" charset="0"/>
              </a:rPr>
              <a:t>1. If the next bit is 0, there is no transition.</a:t>
            </a:r>
            <a:br>
              <a:rPr lang="en-US" sz="8000" b="0" i="0" dirty="0">
                <a:solidFill>
                  <a:srgbClr val="000000"/>
                </a:solidFill>
                <a:effectLst/>
                <a:latin typeface="Times New Roman" panose="02020603050405020304" pitchFamily="18" charset="0"/>
                <a:cs typeface="Times New Roman" panose="02020603050405020304" pitchFamily="18" charset="0"/>
              </a:rPr>
            </a:br>
            <a:r>
              <a:rPr lang="en-US" sz="8000" b="0" i="0" dirty="0">
                <a:solidFill>
                  <a:srgbClr val="000000"/>
                </a:solidFill>
                <a:effectLst/>
                <a:latin typeface="Times New Roman" panose="02020603050405020304" pitchFamily="18" charset="0"/>
                <a:cs typeface="Times New Roman" panose="02020603050405020304" pitchFamily="18" charset="0"/>
              </a:rPr>
              <a:t>2. If the next bit is 1 and the current level is not 0, the next level is 0.</a:t>
            </a:r>
            <a:br>
              <a:rPr lang="en-US" sz="8000" b="0" i="0" dirty="0">
                <a:solidFill>
                  <a:srgbClr val="000000"/>
                </a:solidFill>
                <a:effectLst/>
                <a:latin typeface="Times New Roman" panose="02020603050405020304" pitchFamily="18" charset="0"/>
                <a:cs typeface="Times New Roman" panose="02020603050405020304" pitchFamily="18" charset="0"/>
              </a:rPr>
            </a:br>
            <a:r>
              <a:rPr lang="en-US" sz="8000" b="0" i="0" dirty="0">
                <a:solidFill>
                  <a:srgbClr val="000000"/>
                </a:solidFill>
                <a:effectLst/>
                <a:latin typeface="Times New Roman" panose="02020603050405020304" pitchFamily="18" charset="0"/>
                <a:cs typeface="Times New Roman" panose="02020603050405020304" pitchFamily="18" charset="0"/>
              </a:rPr>
              <a:t>3. If the next bit is 1 and the current level is 0, the next level is the opposite of the last nonzero level.</a:t>
            </a: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22660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Line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q"/>
            </a:pPr>
            <a:r>
              <a:rPr lang="en-US" sz="7200" b="1" dirty="0">
                <a:latin typeface="Times New Roman" panose="02020603050405020304" pitchFamily="18" charset="0"/>
                <a:cs typeface="Times New Roman" panose="02020603050405020304" pitchFamily="18" charset="0"/>
              </a:rPr>
              <a:t>Multiline Transmission (MLT-3)</a:t>
            </a:r>
          </a:p>
          <a:p>
            <a:pPr marL="0" indent="0">
              <a:lnSpc>
                <a:spcPct val="170000"/>
              </a:lnSpc>
              <a:buNone/>
            </a:pP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9A978A0E-B5B5-4BA1-8930-EE07BE017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1775169"/>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8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ü"/>
            </a:pPr>
            <a:r>
              <a:rPr lang="en-US" sz="8000" dirty="0">
                <a:latin typeface="Times" panose="02020603050405020304" pitchFamily="18" charset="0"/>
                <a:cs typeface="Times" panose="02020603050405020304" pitchFamily="18" charset="0"/>
              </a:rPr>
              <a:t>Block coding is applied before line coding.</a:t>
            </a:r>
          </a:p>
          <a:p>
            <a:pPr>
              <a:lnSpc>
                <a:spcPct val="170000"/>
              </a:lnSpc>
              <a:buFont typeface="Wingdings" panose="05000000000000000000" pitchFamily="2" charset="2"/>
              <a:buChar char="ü"/>
            </a:pPr>
            <a:r>
              <a:rPr lang="en-US" sz="8000" dirty="0">
                <a:latin typeface="Times" panose="02020603050405020304" pitchFamily="18" charset="0"/>
                <a:cs typeface="Times" panose="02020603050405020304" pitchFamily="18" charset="0"/>
              </a:rPr>
              <a:t>It provides redundancy and improves the performance of line coding.</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In general, block coding changes a block of </a:t>
            </a:r>
            <a:r>
              <a:rPr lang="en-US" sz="8000" b="0" i="1" dirty="0">
                <a:solidFill>
                  <a:srgbClr val="000000"/>
                </a:solidFill>
                <a:effectLst/>
                <a:latin typeface="Times" panose="02020603050405020304" pitchFamily="18" charset="0"/>
                <a:cs typeface="Times" panose="02020603050405020304" pitchFamily="18" charset="0"/>
              </a:rPr>
              <a:t>m </a:t>
            </a:r>
            <a:r>
              <a:rPr lang="en-US" sz="8000" b="0" i="0" dirty="0">
                <a:solidFill>
                  <a:srgbClr val="000000"/>
                </a:solidFill>
                <a:effectLst/>
                <a:latin typeface="Times" panose="02020603050405020304" pitchFamily="18" charset="0"/>
                <a:cs typeface="Times" panose="02020603050405020304" pitchFamily="18" charset="0"/>
              </a:rPr>
              <a:t>bits into a block of </a:t>
            </a:r>
            <a:r>
              <a:rPr lang="en-US" sz="8000" b="0" i="1" dirty="0">
                <a:solidFill>
                  <a:srgbClr val="000000"/>
                </a:solidFill>
                <a:effectLst/>
                <a:latin typeface="Times" panose="02020603050405020304" pitchFamily="18" charset="0"/>
                <a:cs typeface="Times" panose="02020603050405020304" pitchFamily="18" charset="0"/>
              </a:rPr>
              <a:t>n </a:t>
            </a:r>
            <a:r>
              <a:rPr lang="en-US" sz="8000" b="0" i="0" dirty="0">
                <a:solidFill>
                  <a:srgbClr val="000000"/>
                </a:solidFill>
                <a:effectLst/>
                <a:latin typeface="Times" panose="02020603050405020304" pitchFamily="18" charset="0"/>
                <a:cs typeface="Times" panose="02020603050405020304" pitchFamily="18" charset="0"/>
              </a:rPr>
              <a:t>bits, where </a:t>
            </a:r>
            <a:r>
              <a:rPr lang="en-US" sz="8000" b="0" i="1" dirty="0">
                <a:solidFill>
                  <a:srgbClr val="000000"/>
                </a:solidFill>
                <a:effectLst/>
                <a:latin typeface="Times" panose="02020603050405020304" pitchFamily="18" charset="0"/>
                <a:cs typeface="Times" panose="02020603050405020304" pitchFamily="18" charset="0"/>
              </a:rPr>
              <a:t>n </a:t>
            </a:r>
            <a:r>
              <a:rPr lang="en-US" sz="8000" b="0" i="0" dirty="0">
                <a:solidFill>
                  <a:srgbClr val="000000"/>
                </a:solidFill>
                <a:effectLst/>
                <a:latin typeface="Times" panose="02020603050405020304" pitchFamily="18" charset="0"/>
                <a:cs typeface="Times" panose="02020603050405020304" pitchFamily="18" charset="0"/>
              </a:rPr>
              <a:t>is larger than </a:t>
            </a:r>
            <a:r>
              <a:rPr lang="en-US" sz="8000" b="0" i="1" dirty="0">
                <a:solidFill>
                  <a:srgbClr val="000000"/>
                </a:solidFill>
                <a:effectLst/>
                <a:latin typeface="Times" panose="02020603050405020304" pitchFamily="18" charset="0"/>
                <a:cs typeface="Times" panose="02020603050405020304" pitchFamily="18" charset="0"/>
              </a:rPr>
              <a:t>m. </a:t>
            </a:r>
            <a:r>
              <a:rPr lang="en-US" sz="8000" b="0" i="0" dirty="0">
                <a:solidFill>
                  <a:srgbClr val="000000"/>
                </a:solidFill>
                <a:effectLst/>
                <a:latin typeface="Times" panose="02020603050405020304" pitchFamily="18" charset="0"/>
                <a:cs typeface="Times" panose="02020603050405020304" pitchFamily="18" charset="0"/>
              </a:rPr>
              <a:t>Block coding is referred to as an </a:t>
            </a:r>
            <a:r>
              <a:rPr lang="en-US" sz="8000" b="0" i="1" dirty="0" err="1">
                <a:solidFill>
                  <a:srgbClr val="000000"/>
                </a:solidFill>
                <a:effectLst/>
                <a:latin typeface="Times" panose="02020603050405020304" pitchFamily="18" charset="0"/>
                <a:cs typeface="Times" panose="02020603050405020304" pitchFamily="18" charset="0"/>
              </a:rPr>
              <a:t>mB</a:t>
            </a:r>
            <a:r>
              <a:rPr lang="en-US" sz="8000" b="0" i="1" dirty="0">
                <a:solidFill>
                  <a:srgbClr val="000000"/>
                </a:solidFill>
                <a:effectLst/>
                <a:latin typeface="Times" panose="02020603050405020304" pitchFamily="18" charset="0"/>
                <a:cs typeface="Times" panose="02020603050405020304" pitchFamily="18" charset="0"/>
              </a:rPr>
              <a:t>/</a:t>
            </a:r>
            <a:r>
              <a:rPr lang="en-US" sz="8000" b="0" i="1" dirty="0" err="1">
                <a:solidFill>
                  <a:srgbClr val="000000"/>
                </a:solidFill>
                <a:effectLst/>
                <a:latin typeface="Times" panose="02020603050405020304" pitchFamily="18" charset="0"/>
                <a:cs typeface="Times" panose="02020603050405020304" pitchFamily="18" charset="0"/>
              </a:rPr>
              <a:t>nB</a:t>
            </a:r>
            <a:r>
              <a:rPr lang="en-US" sz="8000" b="0" i="1" dirty="0">
                <a:solidFill>
                  <a:srgbClr val="000000"/>
                </a:solidFill>
                <a:effectLst/>
                <a:latin typeface="Times" panose="02020603050405020304" pitchFamily="18" charset="0"/>
                <a:cs typeface="Times" panose="02020603050405020304" pitchFamily="18" charset="0"/>
              </a:rPr>
              <a:t> </a:t>
            </a:r>
            <a:r>
              <a:rPr lang="en-US" sz="8000" b="0" i="0" dirty="0">
                <a:solidFill>
                  <a:srgbClr val="000000"/>
                </a:solidFill>
                <a:effectLst/>
                <a:latin typeface="Times" panose="02020603050405020304" pitchFamily="18" charset="0"/>
                <a:cs typeface="Times" panose="02020603050405020304" pitchFamily="18" charset="0"/>
              </a:rPr>
              <a:t>encoding technique.</a:t>
            </a:r>
          </a:p>
          <a:p>
            <a:pPr>
              <a:lnSpc>
                <a:spcPct val="170000"/>
              </a:lnSpc>
              <a:buFont typeface="Wingdings" panose="05000000000000000000" pitchFamily="2" charset="2"/>
              <a:buChar char="ü"/>
            </a:pPr>
            <a:r>
              <a:rPr lang="en-US" sz="8000" dirty="0">
                <a:solidFill>
                  <a:srgbClr val="000000"/>
                </a:solidFill>
                <a:latin typeface="Times" panose="02020603050405020304" pitchFamily="18" charset="0"/>
                <a:cs typeface="Times" panose="02020603050405020304" pitchFamily="18" charset="0"/>
              </a:rPr>
              <a:t>It works in three steps: </a:t>
            </a:r>
            <a:r>
              <a:rPr lang="en-US" sz="8000" b="1" dirty="0">
                <a:solidFill>
                  <a:srgbClr val="000000"/>
                </a:solidFill>
                <a:latin typeface="Times" panose="02020603050405020304" pitchFamily="18" charset="0"/>
                <a:cs typeface="Times" panose="02020603050405020304" pitchFamily="18" charset="0"/>
              </a:rPr>
              <a:t>1. Division 2. Substitution 3. Combination</a:t>
            </a:r>
          </a:p>
          <a:p>
            <a:pPr>
              <a:lnSpc>
                <a:spcPct val="170000"/>
              </a:lnSpc>
              <a:buFont typeface="Wingdings" panose="05000000000000000000" pitchFamily="2" charset="2"/>
              <a:buChar char="ü"/>
            </a:pPr>
            <a:r>
              <a:rPr lang="en-US" sz="8000" b="0" i="0" dirty="0">
                <a:solidFill>
                  <a:srgbClr val="000000"/>
                </a:solidFill>
                <a:effectLst/>
                <a:latin typeface="Times-Roman"/>
              </a:rPr>
              <a:t>In the division step, a sequence of bits is divided into groups of </a:t>
            </a:r>
            <a:r>
              <a:rPr lang="en-US" sz="8000" b="0" i="1" dirty="0">
                <a:solidFill>
                  <a:srgbClr val="000000"/>
                </a:solidFill>
                <a:effectLst/>
                <a:latin typeface="Times-Italic"/>
              </a:rPr>
              <a:t>m </a:t>
            </a:r>
            <a:r>
              <a:rPr lang="en-US" sz="8000" b="0" i="0" dirty="0">
                <a:solidFill>
                  <a:srgbClr val="000000"/>
                </a:solidFill>
                <a:effectLst/>
                <a:latin typeface="Times-Roman"/>
              </a:rPr>
              <a:t>bits. </a:t>
            </a:r>
          </a:p>
          <a:p>
            <a:pPr>
              <a:lnSpc>
                <a:spcPct val="170000"/>
              </a:lnSpc>
              <a:buFont typeface="Wingdings" panose="05000000000000000000" pitchFamily="2" charset="2"/>
              <a:buChar char="ü"/>
            </a:pPr>
            <a:r>
              <a:rPr lang="en-US" sz="8000" dirty="0">
                <a:solidFill>
                  <a:srgbClr val="000000"/>
                </a:solidFill>
                <a:latin typeface="Times-Roman"/>
              </a:rPr>
              <a:t>In the substitution step, it </a:t>
            </a:r>
            <a:r>
              <a:rPr lang="en-US" sz="8000" b="0" i="0" dirty="0">
                <a:solidFill>
                  <a:srgbClr val="000000"/>
                </a:solidFill>
                <a:effectLst/>
                <a:latin typeface="Times-Roman"/>
              </a:rPr>
              <a:t>substitutes an m-bit group for an n-bit group.</a:t>
            </a:r>
            <a:r>
              <a:rPr lang="en-US" sz="8000" dirty="0"/>
              <a:t> </a:t>
            </a:r>
          </a:p>
          <a:p>
            <a:pPr>
              <a:lnSpc>
                <a:spcPct val="170000"/>
              </a:lnSpc>
              <a:buFont typeface="Wingdings" panose="05000000000000000000" pitchFamily="2" charset="2"/>
              <a:buChar char="ü"/>
            </a:pPr>
            <a:r>
              <a:rPr lang="en-US" sz="8000" b="0" i="0" dirty="0">
                <a:solidFill>
                  <a:srgbClr val="000000"/>
                </a:solidFill>
                <a:effectLst/>
                <a:latin typeface="Times-Roman"/>
              </a:rPr>
              <a:t>Finally, the n-bit groups are combined together to form a stream. </a:t>
            </a:r>
            <a:br>
              <a:rPr lang="en-US" sz="7200" dirty="0"/>
            </a:br>
            <a:br>
              <a:rPr lang="en-US" sz="7200" dirty="0"/>
            </a:b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25746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marL="0" indent="0">
              <a:lnSpc>
                <a:spcPct val="170000"/>
              </a:lnSpc>
              <a:buNone/>
            </a:pP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DEC75D56-80F0-42FE-901F-15C8FDA69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056" y="1635124"/>
            <a:ext cx="57038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9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4B/5B</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four binary/five binary (4B/5B) coding scheme was designed to be used in combination with NRZ-I and solve the synchronization problem of NRZ-I.</a:t>
            </a:r>
            <a:r>
              <a:rPr lang="en-US" sz="8000" dirty="0">
                <a:latin typeface="Times" panose="02020603050405020304" pitchFamily="18" charset="0"/>
                <a:cs typeface="Times" panose="02020603050405020304" pitchFamily="18" charset="0"/>
              </a:rPr>
              <a:t> </a:t>
            </a:r>
          </a:p>
          <a:p>
            <a:pPr>
              <a:lnSpc>
                <a:spcPct val="170000"/>
              </a:lnSpc>
              <a:buFont typeface="Wingdings" panose="05000000000000000000" pitchFamily="2" charset="2"/>
              <a:buChar char="ü"/>
            </a:pPr>
            <a:r>
              <a:rPr lang="en-US" sz="8000" dirty="0">
                <a:solidFill>
                  <a:schemeClr val="tx1"/>
                </a:solidFill>
                <a:latin typeface="Times" panose="02020603050405020304" pitchFamily="18" charset="0"/>
                <a:cs typeface="Times" panose="02020603050405020304" pitchFamily="18" charset="0"/>
              </a:rPr>
              <a:t>It replaces each block of 4 bits with a block of 5 bits </a:t>
            </a:r>
            <a:r>
              <a:rPr lang="en-US" sz="8000" b="0" i="0" dirty="0">
                <a:solidFill>
                  <a:srgbClr val="000000"/>
                </a:solidFill>
                <a:effectLst/>
                <a:latin typeface="Times" panose="02020603050405020304" pitchFamily="18" charset="0"/>
                <a:cs typeface="Times" panose="02020603050405020304" pitchFamily="18" charset="0"/>
              </a:rPr>
              <a:t>has no more than one leading zero (left bit) and no more than two trailing zeros (right bits).</a:t>
            </a:r>
            <a:endParaRPr lang="en-US" sz="80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A group of 4 bits can have only 16 different combinations while a group of 5 bits can have 32 different combinations.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This means that there are 16 groups that are not used for 4B/5B encoding.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Some of these unused groups are used for control purposes; the others are not used at all.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latter provide a kind of error detection. If a 5-bit group arrives that belongs to the unused portion of the table, the receiver knows that there is an error in the transmission.</a:t>
            </a:r>
            <a:r>
              <a:rPr lang="en-US" sz="8000" dirty="0">
                <a:latin typeface="Times" panose="02020603050405020304" pitchFamily="18" charset="0"/>
                <a:cs typeface="Times" panose="02020603050405020304" pitchFamily="18" charset="0"/>
              </a:rPr>
              <a:t> </a:t>
            </a: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32797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447471" cy="6060385"/>
          </a:xfrm>
        </p:spPr>
        <p:txBody>
          <a:bodyPr>
            <a:normAutofit fontScale="25000" lnSpcReduction="20000"/>
          </a:bodyPr>
          <a:lstStyle/>
          <a:p>
            <a:pPr algn="just">
              <a:lnSpc>
                <a:spcPct val="150000"/>
              </a:lnSpc>
              <a:buFont typeface="Wingdings" panose="05000000000000000000" pitchFamily="2" charset="2"/>
              <a:buChar char="q"/>
            </a:pPr>
            <a:r>
              <a:rPr lang="en-US" sz="8000" b="1" i="0" dirty="0">
                <a:solidFill>
                  <a:srgbClr val="000000"/>
                </a:solidFill>
                <a:effectLst/>
                <a:latin typeface="Times" panose="02020603050405020304" pitchFamily="18" charset="0"/>
                <a:cs typeface="Times" panose="02020603050405020304" pitchFamily="18" charset="0"/>
              </a:rPr>
              <a:t>Data Rate</a:t>
            </a:r>
          </a:p>
          <a:p>
            <a:pPr algn="just">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data rate defines the number of data elements (bits) sent in 1s. The unit is bits per second (bps). </a:t>
            </a:r>
          </a:p>
          <a:p>
            <a:pPr algn="just">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data rate is sometimes called the bit rate</a:t>
            </a:r>
            <a:r>
              <a:rPr lang="en-US" sz="8000" dirty="0">
                <a:solidFill>
                  <a:srgbClr val="000000"/>
                </a:solidFill>
                <a:latin typeface="Times" panose="02020603050405020304" pitchFamily="18" charset="0"/>
                <a:cs typeface="Times" panose="02020603050405020304" pitchFamily="18" charset="0"/>
              </a:rPr>
              <a:t>.</a:t>
            </a:r>
          </a:p>
          <a:p>
            <a:pPr algn="just">
              <a:lnSpc>
                <a:spcPct val="160000"/>
              </a:lnSpc>
              <a:buFont typeface="Wingdings" panose="05000000000000000000" pitchFamily="2" charset="2"/>
              <a:buChar char="q"/>
            </a:pPr>
            <a:r>
              <a:rPr lang="en-US" sz="8000" b="1" i="0" dirty="0">
                <a:solidFill>
                  <a:srgbClr val="000000"/>
                </a:solidFill>
                <a:effectLst/>
                <a:latin typeface="Times" panose="02020603050405020304" pitchFamily="18" charset="0"/>
                <a:cs typeface="Times" panose="02020603050405020304" pitchFamily="18" charset="0"/>
              </a:rPr>
              <a:t>Signal Rate</a:t>
            </a:r>
          </a:p>
          <a:p>
            <a:pPr algn="just">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signal rate is the number of signal elements sent in 1s. The unit is the baud.</a:t>
            </a:r>
          </a:p>
          <a:p>
            <a:pPr algn="just">
              <a:lnSpc>
                <a:spcPct val="160000"/>
              </a:lnSpc>
              <a:buFont typeface="Wingdings" panose="05000000000000000000" pitchFamily="2" charset="2"/>
              <a:buChar char="ü"/>
            </a:pPr>
            <a:r>
              <a:rPr lang="en-US" sz="8000" dirty="0">
                <a:solidFill>
                  <a:srgbClr val="000000"/>
                </a:solidFill>
                <a:latin typeface="Times" panose="02020603050405020304" pitchFamily="18" charset="0"/>
                <a:cs typeface="Times" panose="02020603050405020304" pitchFamily="18" charset="0"/>
              </a:rPr>
              <a:t>T</a:t>
            </a:r>
            <a:r>
              <a:rPr lang="en-US" sz="8000" b="0" i="0" dirty="0">
                <a:solidFill>
                  <a:srgbClr val="000000"/>
                </a:solidFill>
                <a:effectLst/>
                <a:latin typeface="Times" panose="02020603050405020304" pitchFamily="18" charset="0"/>
                <a:cs typeface="Times" panose="02020603050405020304" pitchFamily="18" charset="0"/>
              </a:rPr>
              <a:t>he signal rate is sometimes called the pulse rate, the modulation rate, or the baud rate.</a:t>
            </a:r>
            <a:r>
              <a:rPr lang="en-US" sz="8000" dirty="0">
                <a:latin typeface="Times" panose="02020603050405020304" pitchFamily="18" charset="0"/>
                <a:cs typeface="Times" panose="02020603050405020304" pitchFamily="18" charset="0"/>
              </a:rPr>
              <a:t> </a:t>
            </a:r>
          </a:p>
          <a:p>
            <a:pPr algn="just">
              <a:lnSpc>
                <a:spcPct val="160000"/>
              </a:lnSpc>
              <a:buFont typeface="Wingdings" panose="05000000000000000000" pitchFamily="2" charset="2"/>
              <a:buChar char="q"/>
            </a:pPr>
            <a:r>
              <a:rPr lang="en-US" sz="8000" b="1" i="0" dirty="0">
                <a:solidFill>
                  <a:srgbClr val="000000"/>
                </a:solidFill>
                <a:effectLst/>
                <a:latin typeface="Times" panose="02020603050405020304" pitchFamily="18" charset="0"/>
                <a:cs typeface="Times" panose="02020603050405020304" pitchFamily="18" charset="0"/>
              </a:rPr>
              <a:t>Goal of Data Communication</a:t>
            </a:r>
            <a:endParaRPr lang="en-US" sz="8000" b="1" dirty="0">
              <a:solidFill>
                <a:srgbClr val="000000"/>
              </a:solidFill>
              <a:latin typeface="Times" panose="02020603050405020304" pitchFamily="18" charset="0"/>
              <a:cs typeface="Times" panose="02020603050405020304" pitchFamily="18" charset="0"/>
            </a:endParaRPr>
          </a:p>
          <a:p>
            <a:pPr>
              <a:lnSpc>
                <a:spcPct val="160000"/>
              </a:lnSpc>
              <a:buFont typeface="Wingdings" panose="05000000000000000000" pitchFamily="2" charset="2"/>
              <a:buChar char="ü"/>
            </a:pPr>
            <a:r>
              <a:rPr lang="en-US" sz="8000" dirty="0">
                <a:solidFill>
                  <a:srgbClr val="000000"/>
                </a:solidFill>
                <a:latin typeface="Times" panose="02020603050405020304" pitchFamily="18" charset="0"/>
                <a:cs typeface="Times" panose="02020603050405020304" pitchFamily="18" charset="0"/>
              </a:rPr>
              <a:t>I</a:t>
            </a:r>
            <a:r>
              <a:rPr lang="en-US" sz="8000" b="0" i="0" dirty="0">
                <a:solidFill>
                  <a:srgbClr val="000000"/>
                </a:solidFill>
                <a:effectLst/>
                <a:latin typeface="Times" panose="02020603050405020304" pitchFamily="18" charset="0"/>
                <a:cs typeface="Times" panose="02020603050405020304" pitchFamily="18" charset="0"/>
              </a:rPr>
              <a:t>ncrease the data rate while decreasing the signal rate. </a:t>
            </a:r>
          </a:p>
          <a:p>
            <a:pPr>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Increasing the data rate increases the speed of transmission. </a:t>
            </a:r>
          </a:p>
          <a:p>
            <a:pPr>
              <a:lnSpc>
                <a:spcPct val="16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Decreasing the signal rate decreases the bandwidth requirement.</a:t>
            </a:r>
            <a:r>
              <a:rPr lang="en-US" sz="8000" dirty="0">
                <a:latin typeface="Times" panose="02020603050405020304" pitchFamily="18" charset="0"/>
                <a:cs typeface="Times" panose="02020603050405020304" pitchFamily="18" charset="0"/>
              </a:rPr>
              <a:t> </a:t>
            </a: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
        <p:nvSpPr>
          <p:cNvPr id="6" name="Rectangle 5">
            <a:extLst>
              <a:ext uri="{FF2B5EF4-FFF2-40B4-BE49-F238E27FC236}">
                <a16:creationId xmlns:a16="http://schemas.microsoft.com/office/drawing/2014/main" id="{BEDF5659-EB7F-450C-B62B-9BBB786D410F}"/>
              </a:ext>
            </a:extLst>
          </p:cNvPr>
          <p:cNvSpPr/>
          <p:nvPr/>
        </p:nvSpPr>
        <p:spPr>
          <a:xfrm>
            <a:off x="0" y="0"/>
            <a:ext cx="12192000" cy="7785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bg1"/>
                </a:solidFill>
                <a:latin typeface="Times" panose="02020603050405020304" pitchFamily="18" charset="0"/>
                <a:cs typeface="Times" panose="02020603050405020304" pitchFamily="18" charset="0"/>
              </a:rPr>
              <a:t>Data Rate vs Signal Rate</a:t>
            </a:r>
          </a:p>
        </p:txBody>
      </p:sp>
    </p:spTree>
    <p:extLst>
      <p:ext uri="{BB962C8B-B14F-4D97-AF65-F5344CB8AC3E}">
        <p14:creationId xmlns:p14="http://schemas.microsoft.com/office/powerpoint/2010/main" val="412914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EE121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EE121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EE1212"/>
                                      </p:to>
                                    </p:animClr>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97615"/>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4B/5B</a:t>
            </a: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6">
            <a:extLst>
              <a:ext uri="{FF2B5EF4-FFF2-40B4-BE49-F238E27FC236}">
                <a16:creationId xmlns:a16="http://schemas.microsoft.com/office/drawing/2014/main" id="{D5031CE2-8D14-473A-86A3-25E0FCC5F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472" y="2312014"/>
            <a:ext cx="8199437" cy="238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27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576381"/>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4B/5B Mapping Table</a:t>
            </a: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grpSp>
        <p:nvGrpSpPr>
          <p:cNvPr id="6" name="Group 7">
            <a:extLst>
              <a:ext uri="{FF2B5EF4-FFF2-40B4-BE49-F238E27FC236}">
                <a16:creationId xmlns:a16="http://schemas.microsoft.com/office/drawing/2014/main" id="{19B79B34-BAC9-4590-907D-5A561DFFC579}"/>
              </a:ext>
            </a:extLst>
          </p:cNvPr>
          <p:cNvGrpSpPr>
            <a:grpSpLocks/>
          </p:cNvGrpSpPr>
          <p:nvPr/>
        </p:nvGrpSpPr>
        <p:grpSpPr bwMode="auto">
          <a:xfrm>
            <a:off x="1744662" y="1126882"/>
            <a:ext cx="8710613" cy="5637504"/>
            <a:chOff x="134" y="493"/>
            <a:chExt cx="5487" cy="3899"/>
          </a:xfrm>
        </p:grpSpPr>
        <p:pic>
          <p:nvPicPr>
            <p:cNvPr id="7" name="Picture 5">
              <a:extLst>
                <a:ext uri="{FF2B5EF4-FFF2-40B4-BE49-F238E27FC236}">
                  <a16:creationId xmlns:a16="http://schemas.microsoft.com/office/drawing/2014/main" id="{E8216B8D-D677-4579-A774-BA64FDDE7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 y="493"/>
              <a:ext cx="548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a:extLst>
                <a:ext uri="{FF2B5EF4-FFF2-40B4-BE49-F238E27FC236}">
                  <a16:creationId xmlns:a16="http://schemas.microsoft.com/office/drawing/2014/main" id="{ABA19E34-C0A4-41F2-92DC-C0353C82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 y="2208"/>
              <a:ext cx="5465" cy="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2237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576381"/>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4B/5B</a:t>
            </a:r>
          </a:p>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Disadvantages</a:t>
            </a:r>
          </a:p>
          <a:p>
            <a:pPr>
              <a:lnSpc>
                <a:spcPct val="170000"/>
              </a:lnSpc>
              <a:buFont typeface="Wingdings" panose="05000000000000000000" pitchFamily="2" charset="2"/>
              <a:buChar char="ü"/>
            </a:pPr>
            <a:r>
              <a:rPr lang="en-US" sz="7200" dirty="0">
                <a:latin typeface="Times" panose="02020603050405020304" pitchFamily="18" charset="0"/>
                <a:cs typeface="Times" panose="02020603050405020304" pitchFamily="18" charset="0"/>
              </a:rPr>
              <a:t>It can’t solve the dc component problem of NRZ-I.</a:t>
            </a:r>
          </a:p>
          <a:p>
            <a:pPr>
              <a:lnSpc>
                <a:spcPct val="170000"/>
              </a:lnSpc>
              <a:buFont typeface="Wingdings" panose="05000000000000000000" pitchFamily="2" charset="2"/>
              <a:buChar char="ü"/>
            </a:pPr>
            <a:r>
              <a:rPr lang="en-US" sz="7200" dirty="0">
                <a:latin typeface="Times" panose="02020603050405020304" pitchFamily="18" charset="0"/>
                <a:cs typeface="Times" panose="02020603050405020304" pitchFamily="18" charset="0"/>
              </a:rPr>
              <a:t>It increases the signal rate of NRZ-I.</a:t>
            </a: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49130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576381"/>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8B/10B</a:t>
            </a:r>
          </a:p>
          <a:p>
            <a:pPr>
              <a:lnSpc>
                <a:spcPct val="170000"/>
              </a:lnSpc>
              <a:buFont typeface="Wingdings" panose="05000000000000000000" pitchFamily="2" charset="2"/>
              <a:buChar char="ü"/>
            </a:pPr>
            <a:r>
              <a:rPr lang="en-US" sz="7200" b="0" i="0" dirty="0">
                <a:solidFill>
                  <a:srgbClr val="000000"/>
                </a:solidFill>
                <a:effectLst/>
                <a:latin typeface="Times-Roman"/>
              </a:rPr>
              <a:t>A group of 8 bits of data is now substituted by a l0-bit code. </a:t>
            </a:r>
          </a:p>
          <a:p>
            <a:pPr>
              <a:lnSpc>
                <a:spcPct val="170000"/>
              </a:lnSpc>
              <a:buFont typeface="Wingdings" panose="05000000000000000000" pitchFamily="2" charset="2"/>
              <a:buChar char="ü"/>
            </a:pPr>
            <a:r>
              <a:rPr lang="en-US" sz="7200" b="0" i="0" dirty="0">
                <a:solidFill>
                  <a:srgbClr val="000000"/>
                </a:solidFill>
                <a:effectLst/>
                <a:latin typeface="Helvetica" panose="020B0604020202020204" pitchFamily="34" charset="0"/>
              </a:rPr>
              <a:t>It </a:t>
            </a:r>
            <a:r>
              <a:rPr lang="en-US" sz="7200" b="0" i="0" dirty="0">
                <a:solidFill>
                  <a:srgbClr val="000000"/>
                </a:solidFill>
                <a:effectLst/>
                <a:latin typeface="Times-Roman"/>
              </a:rPr>
              <a:t>provides greater error detection capability than 4B/5B. The 8BIlOB block coding is actually a combination of 5B/6B and 3B/4B encoding.</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most five significant bits of a 10-bit block is fed into the 5B/6B encoder; the least 3 significant bits is fed into a 3B/4B encoder.</a:t>
            </a:r>
            <a:r>
              <a:rPr lang="en-US" sz="8000" dirty="0">
                <a:latin typeface="Times" panose="02020603050405020304" pitchFamily="18" charset="0"/>
                <a:cs typeface="Times" panose="02020603050405020304" pitchFamily="18" charset="0"/>
              </a:rPr>
              <a:t> </a:t>
            </a: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E698510A-CC0B-4221-A615-212C15216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393" y="3847981"/>
            <a:ext cx="7669213"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40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8B/10B</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To prevent a long run of consecutive </a:t>
            </a:r>
            <a:r>
              <a:rPr lang="en-US" sz="8000" dirty="0">
                <a:solidFill>
                  <a:srgbClr val="000000"/>
                </a:solidFill>
                <a:latin typeface="Times" panose="02020603050405020304" pitchFamily="18" charset="0"/>
                <a:cs typeface="Times" panose="02020603050405020304" pitchFamily="18" charset="0"/>
              </a:rPr>
              <a:t>0’</a:t>
            </a:r>
            <a:r>
              <a:rPr lang="en-US" sz="8000" b="0" i="0" dirty="0">
                <a:solidFill>
                  <a:srgbClr val="000000"/>
                </a:solidFill>
                <a:effectLst/>
                <a:latin typeface="Times" panose="02020603050405020304" pitchFamily="18" charset="0"/>
                <a:cs typeface="Times" panose="02020603050405020304" pitchFamily="18" charset="0"/>
              </a:rPr>
              <a:t>s or 1’s, the code uses a disparity controller which keeps track of excess </a:t>
            </a:r>
            <a:r>
              <a:rPr lang="en-US" sz="8000" dirty="0">
                <a:solidFill>
                  <a:srgbClr val="000000"/>
                </a:solidFill>
                <a:latin typeface="Times" panose="02020603050405020304" pitchFamily="18" charset="0"/>
                <a:cs typeface="Times" panose="02020603050405020304" pitchFamily="18" charset="0"/>
              </a:rPr>
              <a:t>0’</a:t>
            </a:r>
            <a:r>
              <a:rPr lang="en-US" sz="8000" b="0" i="0" dirty="0">
                <a:solidFill>
                  <a:srgbClr val="000000"/>
                </a:solidFill>
                <a:effectLst/>
                <a:latin typeface="Times" panose="02020603050405020304" pitchFamily="18" charset="0"/>
                <a:cs typeface="Times" panose="02020603050405020304" pitchFamily="18" charset="0"/>
              </a:rPr>
              <a:t>s over 1’s (or 1’s over </a:t>
            </a:r>
            <a:r>
              <a:rPr lang="en-US" sz="8000" dirty="0">
                <a:solidFill>
                  <a:srgbClr val="000000"/>
                </a:solidFill>
                <a:latin typeface="Times" panose="02020603050405020304" pitchFamily="18" charset="0"/>
                <a:cs typeface="Times" panose="02020603050405020304" pitchFamily="18" charset="0"/>
              </a:rPr>
              <a:t>0’</a:t>
            </a:r>
            <a:r>
              <a:rPr lang="en-US" sz="8000" b="0" i="0" dirty="0">
                <a:solidFill>
                  <a:srgbClr val="000000"/>
                </a:solidFill>
                <a:effectLst/>
                <a:latin typeface="Times" panose="02020603050405020304" pitchFamily="18" charset="0"/>
                <a:cs typeface="Times" panose="02020603050405020304" pitchFamily="18" charset="0"/>
              </a:rPr>
              <a:t>s).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If the bits in the current block create a disparity that contributes to the previous disparity (either direction), then each bit in the code is complemented (a 0 is changed to a 1 and a 1 is changed to a 0).</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The coding has 210 - 28 = 768 redundant groups that can be used for disparity checking and error detection. </a:t>
            </a:r>
          </a:p>
          <a:p>
            <a:pPr>
              <a:lnSpc>
                <a:spcPct val="170000"/>
              </a:lnSpc>
              <a:buFont typeface="Wingdings" panose="05000000000000000000" pitchFamily="2" charset="2"/>
              <a:buChar char="ü"/>
            </a:pPr>
            <a:r>
              <a:rPr lang="en-US" sz="8000" b="0" i="0" dirty="0">
                <a:solidFill>
                  <a:srgbClr val="000000"/>
                </a:solidFill>
                <a:effectLst/>
                <a:latin typeface="Times" panose="02020603050405020304" pitchFamily="18" charset="0"/>
                <a:cs typeface="Times" panose="02020603050405020304" pitchFamily="18" charset="0"/>
              </a:rPr>
              <a:t>In general, the technique is superior to 4B/5B because of better built-in error-checking capability and better synchronization.</a:t>
            </a:r>
            <a:r>
              <a:rPr lang="en-US" sz="8000" dirty="0">
                <a:latin typeface="Times" panose="02020603050405020304" pitchFamily="18" charset="0"/>
                <a:cs typeface="Times" panose="02020603050405020304" pitchFamily="18" charset="0"/>
              </a:rPr>
              <a:t> </a:t>
            </a: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131245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a:lnSpc>
                <a:spcPct val="170000"/>
              </a:lnSpc>
              <a:buFont typeface="Wingdings" panose="05000000000000000000" pitchFamily="2" charset="2"/>
              <a:buChar char="q"/>
            </a:pPr>
            <a:r>
              <a:rPr lang="en-US" sz="9600" b="1" dirty="0">
                <a:solidFill>
                  <a:schemeClr val="tx1"/>
                </a:solidFill>
                <a:latin typeface="Times" panose="02020603050405020304" pitchFamily="18" charset="0"/>
                <a:cs typeface="Times" panose="02020603050405020304" pitchFamily="18" charset="0"/>
              </a:rPr>
              <a:t>Scrambling</a:t>
            </a:r>
          </a:p>
          <a:p>
            <a:pPr>
              <a:lnSpc>
                <a:spcPct val="170000"/>
              </a:lnSpc>
              <a:buFont typeface="Wingdings" panose="05000000000000000000" pitchFamily="2" charset="2"/>
              <a:buChar char="ü"/>
            </a:pPr>
            <a:r>
              <a:rPr lang="en-US" sz="8000" dirty="0">
                <a:solidFill>
                  <a:schemeClr val="tx1"/>
                </a:solidFill>
                <a:latin typeface="Times" panose="02020603050405020304" pitchFamily="18" charset="0"/>
                <a:cs typeface="Times" panose="02020603050405020304" pitchFamily="18" charset="0"/>
              </a:rPr>
              <a:t>Provide synchronization without increasing the number of bits.</a:t>
            </a:r>
          </a:p>
          <a:p>
            <a:pPr>
              <a:lnSpc>
                <a:spcPct val="170000"/>
              </a:lnSpc>
              <a:buFont typeface="Wingdings" panose="05000000000000000000" pitchFamily="2" charset="2"/>
              <a:buChar char="ü"/>
            </a:pPr>
            <a:r>
              <a:rPr lang="en-US" sz="8000" dirty="0">
                <a:solidFill>
                  <a:schemeClr val="tx1"/>
                </a:solidFill>
                <a:latin typeface="Times" panose="02020603050405020304" pitchFamily="18" charset="0"/>
                <a:cs typeface="Times" panose="02020603050405020304" pitchFamily="18" charset="0"/>
              </a:rPr>
              <a:t>Part of AMI rule is modified to include scrambling.</a:t>
            </a:r>
          </a:p>
          <a:p>
            <a:pPr>
              <a:lnSpc>
                <a:spcPct val="170000"/>
              </a:lnSpc>
              <a:buFont typeface="Wingdings" panose="05000000000000000000" pitchFamily="2" charset="2"/>
              <a:buChar char="ü"/>
            </a:pPr>
            <a:r>
              <a:rPr lang="en-US" sz="8000" dirty="0">
                <a:solidFill>
                  <a:schemeClr val="tx1"/>
                </a:solidFill>
                <a:latin typeface="Times" panose="02020603050405020304" pitchFamily="18" charset="0"/>
                <a:cs typeface="Times" panose="02020603050405020304" pitchFamily="18" charset="0"/>
              </a:rPr>
              <a:t>It is done as same time as line coding.</a:t>
            </a:r>
          </a:p>
          <a:p>
            <a:pPr>
              <a:lnSpc>
                <a:spcPct val="170000"/>
              </a:lnSpc>
              <a:buFont typeface="Wingdings" panose="05000000000000000000" pitchFamily="2" charset="2"/>
              <a:buChar char="ü"/>
            </a:pPr>
            <a:r>
              <a:rPr lang="en-US" sz="8000" b="0" i="0" dirty="0">
                <a:solidFill>
                  <a:schemeClr val="tx1"/>
                </a:solidFill>
                <a:effectLst/>
                <a:latin typeface="Times" panose="02020603050405020304" pitchFamily="18" charset="0"/>
                <a:cs typeface="Times" panose="02020603050405020304" pitchFamily="18" charset="0"/>
              </a:rPr>
              <a:t>Two common scrambling techniques are B8ZS and HDB3.</a:t>
            </a:r>
            <a:r>
              <a:rPr lang="en-US" sz="8000" dirty="0">
                <a:solidFill>
                  <a:schemeClr val="tx1"/>
                </a:solidFill>
                <a:latin typeface="Times" panose="02020603050405020304" pitchFamily="18" charset="0"/>
                <a:cs typeface="Times" panose="02020603050405020304" pitchFamily="18" charset="0"/>
              </a:rPr>
              <a:t> </a:t>
            </a:r>
            <a:br>
              <a:rPr lang="en-US" sz="7200" dirty="0"/>
            </a:b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4" name="Picture 6">
            <a:extLst>
              <a:ext uri="{FF2B5EF4-FFF2-40B4-BE49-F238E27FC236}">
                <a16:creationId xmlns:a16="http://schemas.microsoft.com/office/drawing/2014/main" id="{88FFB4B4-A0EC-4C50-80CC-4F8FEA7BB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350" y="4009186"/>
            <a:ext cx="786130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51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a:lnSpc>
                <a:spcPct val="170000"/>
              </a:lnSpc>
              <a:buFont typeface="Wingdings" panose="05000000000000000000" pitchFamily="2" charset="2"/>
              <a:buChar char="q"/>
            </a:pPr>
            <a:r>
              <a:rPr lang="en-US" sz="8000" b="1" dirty="0">
                <a:latin typeface="Times" panose="02020603050405020304" pitchFamily="18" charset="0"/>
                <a:cs typeface="Times" panose="02020603050405020304" pitchFamily="18" charset="0"/>
              </a:rPr>
              <a:t>Scrambling(B8ZS)</a:t>
            </a:r>
          </a:p>
          <a:p>
            <a:pPr>
              <a:lnSpc>
                <a:spcPct val="170000"/>
              </a:lnSpc>
              <a:buFont typeface="Wingdings" panose="05000000000000000000" pitchFamily="2" charset="2"/>
              <a:buChar char="ü"/>
            </a:pPr>
            <a:r>
              <a:rPr lang="en-US" sz="7200" dirty="0">
                <a:latin typeface="Times" panose="02020603050405020304" pitchFamily="18" charset="0"/>
                <a:cs typeface="Times" panose="02020603050405020304" pitchFamily="18" charset="0"/>
              </a:rPr>
              <a:t>It is known as Bipolar with 8 zero substitution.</a:t>
            </a:r>
          </a:p>
          <a:p>
            <a:pPr>
              <a:lnSpc>
                <a:spcPct val="170000"/>
              </a:lnSpc>
              <a:buFont typeface="Wingdings" panose="05000000000000000000" pitchFamily="2" charset="2"/>
              <a:buChar char="ü"/>
            </a:pPr>
            <a:r>
              <a:rPr lang="en-US" sz="7200" dirty="0">
                <a:latin typeface="Times" panose="02020603050405020304" pitchFamily="18" charset="0"/>
                <a:cs typeface="Times" panose="02020603050405020304" pitchFamily="18" charset="0"/>
              </a:rPr>
              <a:t>8 consecutive zeros are substituted by 000VB0VB.</a:t>
            </a:r>
          </a:p>
          <a:p>
            <a:pPr>
              <a:lnSpc>
                <a:spcPct val="170000"/>
              </a:lnSpc>
              <a:buFont typeface="Wingdings" panose="05000000000000000000" pitchFamily="2" charset="2"/>
              <a:buChar char="ü"/>
            </a:pPr>
            <a:r>
              <a:rPr lang="en-US" sz="7200" b="1" dirty="0">
                <a:latin typeface="Times" panose="02020603050405020304" pitchFamily="18" charset="0"/>
                <a:cs typeface="Times" panose="02020603050405020304" pitchFamily="18" charset="0"/>
              </a:rPr>
              <a:t>V (violation)- Same as last non-zero level</a:t>
            </a:r>
          </a:p>
          <a:p>
            <a:pPr>
              <a:lnSpc>
                <a:spcPct val="170000"/>
              </a:lnSpc>
              <a:buFont typeface="Wingdings" panose="05000000000000000000" pitchFamily="2" charset="2"/>
              <a:buChar char="ü"/>
            </a:pPr>
            <a:r>
              <a:rPr lang="en-US" sz="7200" b="1" dirty="0">
                <a:latin typeface="Times" panose="02020603050405020304" pitchFamily="18" charset="0"/>
                <a:cs typeface="Times" panose="02020603050405020304" pitchFamily="18" charset="0"/>
              </a:rPr>
              <a:t>B(Bipolar)- opposite to last non-zero level</a:t>
            </a: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5" name="Picture 6">
            <a:extLst>
              <a:ext uri="{FF2B5EF4-FFF2-40B4-BE49-F238E27FC236}">
                <a16:creationId xmlns:a16="http://schemas.microsoft.com/office/drawing/2014/main" id="{54609D60-D45B-4077-AD0D-7142CEAAC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3808744"/>
            <a:ext cx="882967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97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Block Coding</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a:lnSpc>
                <a:spcPct val="170000"/>
              </a:lnSpc>
              <a:buFont typeface="Wingdings" panose="05000000000000000000" pitchFamily="2" charset="2"/>
              <a:buChar char="q"/>
            </a:pPr>
            <a:r>
              <a:rPr lang="en-US" sz="6400" b="1" dirty="0">
                <a:latin typeface="Times" panose="02020603050405020304" pitchFamily="18" charset="0"/>
                <a:cs typeface="Times" panose="02020603050405020304" pitchFamily="18" charset="0"/>
              </a:rPr>
              <a:t>Scrambling(HDB3)</a:t>
            </a:r>
          </a:p>
          <a:p>
            <a:pPr>
              <a:lnSpc>
                <a:spcPct val="170000"/>
              </a:lnSpc>
              <a:buFont typeface="Wingdings" panose="05000000000000000000" pitchFamily="2" charset="2"/>
              <a:buChar char="ü"/>
            </a:pPr>
            <a:r>
              <a:rPr lang="en-US" sz="6400" dirty="0">
                <a:solidFill>
                  <a:srgbClr val="000000"/>
                </a:solidFill>
                <a:latin typeface="Times" panose="02020603050405020304" pitchFamily="18" charset="0"/>
                <a:cs typeface="Times" panose="02020603050405020304" pitchFamily="18" charset="0"/>
              </a:rPr>
              <a:t>F</a:t>
            </a:r>
            <a:r>
              <a:rPr lang="en-US" sz="6400" b="0" i="0" dirty="0">
                <a:solidFill>
                  <a:srgbClr val="000000"/>
                </a:solidFill>
                <a:effectLst/>
                <a:latin typeface="Times" panose="02020603050405020304" pitchFamily="18" charset="0"/>
                <a:cs typeface="Times" panose="02020603050405020304" pitchFamily="18" charset="0"/>
              </a:rPr>
              <a:t>our consecutive zero-level voltages are replaced with a sequence of 000V or B00V.</a:t>
            </a:r>
          </a:p>
          <a:p>
            <a:pPr>
              <a:lnSpc>
                <a:spcPct val="170000"/>
              </a:lnSpc>
              <a:buFont typeface="Wingdings" panose="05000000000000000000" pitchFamily="2" charset="2"/>
              <a:buChar char="ü"/>
            </a:pPr>
            <a:r>
              <a:rPr lang="en-US" sz="6400" b="1" i="0" dirty="0">
                <a:solidFill>
                  <a:srgbClr val="000000"/>
                </a:solidFill>
                <a:effectLst/>
                <a:latin typeface="Times" panose="02020603050405020304" pitchFamily="18" charset="0"/>
                <a:cs typeface="Times" panose="02020603050405020304" pitchFamily="18" charset="0"/>
              </a:rPr>
              <a:t>The two rules can be stated as follows:</a:t>
            </a:r>
            <a:br>
              <a:rPr lang="en-US" sz="6400" b="0" i="0" dirty="0">
                <a:solidFill>
                  <a:srgbClr val="000000"/>
                </a:solidFill>
                <a:effectLst/>
                <a:latin typeface="Times" panose="02020603050405020304" pitchFamily="18" charset="0"/>
                <a:cs typeface="Times" panose="02020603050405020304" pitchFamily="18" charset="0"/>
              </a:rPr>
            </a:br>
            <a:r>
              <a:rPr lang="en-US" sz="6400" b="0" i="0" dirty="0">
                <a:solidFill>
                  <a:srgbClr val="000000"/>
                </a:solidFill>
                <a:effectLst/>
                <a:latin typeface="Times" panose="02020603050405020304" pitchFamily="18" charset="0"/>
                <a:cs typeface="Times" panose="02020603050405020304" pitchFamily="18" charset="0"/>
              </a:rPr>
              <a:t>1. If the number of nonzero pulses after the last substitution is odd, the substitution pattern will be 000V, which makes the total number of nonzero pulses even.</a:t>
            </a:r>
            <a:br>
              <a:rPr lang="en-US" sz="6400" b="0" i="0" dirty="0">
                <a:solidFill>
                  <a:srgbClr val="000000"/>
                </a:solidFill>
                <a:effectLst/>
                <a:latin typeface="Times" panose="02020603050405020304" pitchFamily="18" charset="0"/>
                <a:cs typeface="Times" panose="02020603050405020304" pitchFamily="18" charset="0"/>
              </a:rPr>
            </a:br>
            <a:r>
              <a:rPr lang="en-US" sz="6400" b="0" i="0" dirty="0">
                <a:solidFill>
                  <a:srgbClr val="000000"/>
                </a:solidFill>
                <a:effectLst/>
                <a:latin typeface="Times" panose="02020603050405020304" pitchFamily="18" charset="0"/>
                <a:cs typeface="Times" panose="02020603050405020304" pitchFamily="18" charset="0"/>
              </a:rPr>
              <a:t>2. If the number of nonzero pulses after the last substitution is even, the substitution pattern will be B00V, which makes the total number of nonzero pulses even.</a:t>
            </a:r>
            <a:r>
              <a:rPr lang="en-US" sz="6400" dirty="0">
                <a:latin typeface="Times" panose="02020603050405020304" pitchFamily="18" charset="0"/>
                <a:cs typeface="Times" panose="02020603050405020304" pitchFamily="18" charset="0"/>
              </a:rPr>
              <a:t> </a:t>
            </a:r>
            <a:br>
              <a:rPr lang="en-US" sz="4800" dirty="0"/>
            </a:br>
            <a:br>
              <a:rPr lang="en-US" sz="7200" dirty="0"/>
            </a:b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pic>
        <p:nvPicPr>
          <p:cNvPr id="6" name="Picture 6">
            <a:extLst>
              <a:ext uri="{FF2B5EF4-FFF2-40B4-BE49-F238E27FC236}">
                <a16:creationId xmlns:a16="http://schemas.microsoft.com/office/drawing/2014/main" id="{6553F47D-6BF8-421D-88D3-2581370F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834" y="3429000"/>
            <a:ext cx="6462713" cy="340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0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3" y="778552"/>
            <a:ext cx="11705617" cy="6060385"/>
          </a:xfrm>
        </p:spPr>
        <p:txBody>
          <a:bodyPr>
            <a:normAutofit fontScale="25000" lnSpcReduction="20000"/>
          </a:bodyPr>
          <a:lstStyle/>
          <a:p>
            <a:pPr marL="0" indent="0">
              <a:lnSpc>
                <a:spcPct val="170000"/>
              </a:lnSpc>
              <a:buNone/>
            </a:pPr>
            <a:br>
              <a:rPr lang="en-US" sz="4800" dirty="0"/>
            </a:br>
            <a:br>
              <a:rPr lang="en-US" sz="7200" dirty="0"/>
            </a:br>
            <a:br>
              <a:rPr lang="en-US" sz="7200" dirty="0"/>
            </a:br>
            <a:br>
              <a:rPr lang="en-US" sz="8000" dirty="0"/>
            </a:br>
            <a:br>
              <a:rPr lang="en-US" sz="8000" dirty="0"/>
            </a:br>
            <a:endParaRPr lang="en-US" sz="8000" b="1" dirty="0">
              <a:latin typeface="Times" panose="02020603050405020304" pitchFamily="18" charset="0"/>
              <a:cs typeface="Times" panose="02020603050405020304" pitchFamily="18" charset="0"/>
            </a:endParaRPr>
          </a:p>
          <a:p>
            <a:pPr marL="0" indent="0">
              <a:lnSpc>
                <a:spcPct val="170000"/>
              </a:lnSpc>
              <a:buNone/>
            </a:pPr>
            <a:br>
              <a:rPr lang="en-US" sz="7200" dirty="0"/>
            </a:br>
            <a:endParaRPr lang="en-US" sz="7200" dirty="0">
              <a:solidFill>
                <a:schemeClr val="tx1"/>
              </a:solidFill>
              <a:latin typeface="Times" panose="02020603050405020304" pitchFamily="18" charset="0"/>
              <a:cs typeface="Times" panose="02020603050405020304" pitchFamily="18" charset="0"/>
            </a:endParaRPr>
          </a:p>
          <a:p>
            <a:pPr>
              <a:lnSpc>
                <a:spcPct val="170000"/>
              </a:lnSpc>
              <a:buFont typeface="Wingdings" panose="05000000000000000000" pitchFamily="2" charset="2"/>
              <a:buChar char="ü"/>
            </a:pPr>
            <a:endParaRPr lang="en-US" sz="7200" dirty="0">
              <a:solidFill>
                <a:schemeClr val="tx1"/>
              </a:solidFill>
              <a:latin typeface="Times" panose="02020603050405020304" pitchFamily="18" charset="0"/>
              <a:cs typeface="Times" panose="02020603050405020304" pitchFamily="18" charset="0"/>
            </a:endParaRPr>
          </a:p>
          <a:p>
            <a:pPr marL="0" indent="0">
              <a:lnSpc>
                <a:spcPct val="170000"/>
              </a:lnSpc>
              <a:buNone/>
            </a:pPr>
            <a:br>
              <a:rPr lang="en-US" sz="7200" dirty="0"/>
            </a:br>
            <a:br>
              <a:rPr lang="en-US" sz="7200" dirty="0"/>
            </a:br>
            <a:br>
              <a:rPr lang="en-US" sz="7200" dirty="0"/>
            </a:br>
            <a:br>
              <a:rPr lang="en-US" sz="7200" dirty="0"/>
            </a:br>
            <a:endParaRPr lang="en-US" sz="72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0" dirty="0">
                <a:latin typeface="Times New Roman" panose="02020603050405020304" pitchFamily="18" charset="0"/>
                <a:cs typeface="Times New Roman" panose="02020603050405020304" pitchFamily="18" charset="0"/>
              </a:rPr>
              <a:t> </a:t>
            </a:r>
            <a:br>
              <a:rPr lang="en-US" sz="4000" dirty="0"/>
            </a:br>
            <a:r>
              <a:rPr lang="en-US" sz="4000" dirty="0"/>
              <a:t> </a:t>
            </a:r>
            <a:br>
              <a:rPr lang="en-US" sz="4000" dirty="0"/>
            </a:br>
            <a:endParaRPr lang="en-US" sz="3800" b="1" dirty="0">
              <a:latin typeface="Times New Roman" panose="02020603050405020304" pitchFamily="18" charset="0"/>
              <a:cs typeface="Times New Roman" panose="02020603050405020304" pitchFamily="18" charset="0"/>
            </a:endParaRPr>
          </a:p>
          <a:p>
            <a:pPr marL="0" indent="0">
              <a:lnSpc>
                <a:spcPct val="150000"/>
              </a:lnSpc>
              <a:buNone/>
            </a:pPr>
            <a:br>
              <a:rPr lang="en-US" sz="6600" dirty="0"/>
            </a:br>
            <a:endParaRPr lang="en-US" sz="6400" b="1" dirty="0">
              <a:latin typeface="Times New Roman" panose="02020603050405020304" pitchFamily="18" charset="0"/>
              <a:cs typeface="Times New Roman" panose="02020603050405020304" pitchFamily="18" charset="0"/>
            </a:endParaRPr>
          </a:p>
          <a:p>
            <a:pPr marL="0" indent="0">
              <a:lnSpc>
                <a:spcPct val="150000"/>
              </a:lnSpc>
              <a:buNone/>
            </a:pPr>
            <a:br>
              <a:rPr lang="en-US" sz="3600" dirty="0"/>
            </a:br>
            <a:br>
              <a:rPr lang="en-US" sz="3300" dirty="0">
                <a:latin typeface="Times" panose="02020603050405020304" pitchFamily="18" charset="0"/>
                <a:cs typeface="Times" panose="02020603050405020304" pitchFamily="18" charset="0"/>
              </a:rPr>
            </a:br>
            <a:br>
              <a:rPr lang="en-US" dirty="0"/>
            </a:br>
            <a:br>
              <a:rPr lang="en-US" dirty="0"/>
            </a:b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C190E375-EEBF-48C5-9323-FA0B8A098288}"/>
              </a:ext>
            </a:extLst>
          </p:cNvPr>
          <p:cNvCxnSpPr>
            <a:cxnSpLocks/>
          </p:cNvCxnSpPr>
          <p:nvPr/>
        </p:nvCxnSpPr>
        <p:spPr>
          <a:xfrm flipV="1">
            <a:off x="505045" y="3808744"/>
            <a:ext cx="2182173" cy="1"/>
          </a:xfrm>
          <a:prstGeom prst="line">
            <a:avLst/>
          </a:prstGeom>
          <a:ln w="38100"/>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E23DAE30-7A41-4E14-AED4-22FFA4B8AE30}"/>
              </a:ext>
            </a:extLst>
          </p:cNvPr>
          <p:cNvSpPr/>
          <p:nvPr/>
        </p:nvSpPr>
        <p:spPr>
          <a:xfrm>
            <a:off x="475863" y="2817845"/>
            <a:ext cx="1101012" cy="1884783"/>
          </a:xfrm>
          <a:custGeom>
            <a:avLst/>
            <a:gdLst>
              <a:gd name="connsiteX0" fmla="*/ 0 w 1306285"/>
              <a:gd name="connsiteY0" fmla="*/ 1090414 h 2089900"/>
              <a:gd name="connsiteX1" fmla="*/ 307910 w 1306285"/>
              <a:gd name="connsiteY1" fmla="*/ 26724 h 2089900"/>
              <a:gd name="connsiteX2" fmla="*/ 933061 w 1306285"/>
              <a:gd name="connsiteY2" fmla="*/ 2070128 h 2089900"/>
              <a:gd name="connsiteX3" fmla="*/ 1306285 w 1306285"/>
              <a:gd name="connsiteY3" fmla="*/ 1118406 h 2089900"/>
              <a:gd name="connsiteX4" fmla="*/ 1306285 w 1306285"/>
              <a:gd name="connsiteY4" fmla="*/ 1118406 h 208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285" h="2089900">
                <a:moveTo>
                  <a:pt x="0" y="1090414"/>
                </a:moveTo>
                <a:cubicBezTo>
                  <a:pt x="76200" y="476926"/>
                  <a:pt x="152400" y="-136562"/>
                  <a:pt x="307910" y="26724"/>
                </a:cubicBezTo>
                <a:cubicBezTo>
                  <a:pt x="463420" y="190010"/>
                  <a:pt x="766665" y="1888181"/>
                  <a:pt x="933061" y="2070128"/>
                </a:cubicBezTo>
                <a:cubicBezTo>
                  <a:pt x="1099457" y="2252075"/>
                  <a:pt x="1306285" y="1118406"/>
                  <a:pt x="1306285" y="1118406"/>
                </a:cubicBezTo>
                <a:lnTo>
                  <a:pt x="1306285" y="1118406"/>
                </a:ln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E9C189E2-05EA-4F6B-AAFE-9CF4930EB8C1}"/>
              </a:ext>
            </a:extLst>
          </p:cNvPr>
          <p:cNvSpPr/>
          <p:nvPr/>
        </p:nvSpPr>
        <p:spPr>
          <a:xfrm>
            <a:off x="1586206" y="2817845"/>
            <a:ext cx="1101012" cy="1884783"/>
          </a:xfrm>
          <a:custGeom>
            <a:avLst/>
            <a:gdLst>
              <a:gd name="connsiteX0" fmla="*/ 0 w 1306285"/>
              <a:gd name="connsiteY0" fmla="*/ 1090414 h 2089900"/>
              <a:gd name="connsiteX1" fmla="*/ 307910 w 1306285"/>
              <a:gd name="connsiteY1" fmla="*/ 26724 h 2089900"/>
              <a:gd name="connsiteX2" fmla="*/ 933061 w 1306285"/>
              <a:gd name="connsiteY2" fmla="*/ 2070128 h 2089900"/>
              <a:gd name="connsiteX3" fmla="*/ 1306285 w 1306285"/>
              <a:gd name="connsiteY3" fmla="*/ 1118406 h 2089900"/>
              <a:gd name="connsiteX4" fmla="*/ 1306285 w 1306285"/>
              <a:gd name="connsiteY4" fmla="*/ 1118406 h 208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6285" h="2089900">
                <a:moveTo>
                  <a:pt x="0" y="1090414"/>
                </a:moveTo>
                <a:cubicBezTo>
                  <a:pt x="76200" y="476926"/>
                  <a:pt x="152400" y="-136562"/>
                  <a:pt x="307910" y="26724"/>
                </a:cubicBezTo>
                <a:cubicBezTo>
                  <a:pt x="463420" y="190010"/>
                  <a:pt x="766665" y="1888181"/>
                  <a:pt x="933061" y="2070128"/>
                </a:cubicBezTo>
                <a:cubicBezTo>
                  <a:pt x="1099457" y="2252075"/>
                  <a:pt x="1306285" y="1118406"/>
                  <a:pt x="1306285" y="1118406"/>
                </a:cubicBezTo>
                <a:lnTo>
                  <a:pt x="1306285" y="1118406"/>
                </a:ln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105A5A58-95B6-4C0C-B6C9-5F4C7B838CC6}"/>
              </a:ext>
            </a:extLst>
          </p:cNvPr>
          <p:cNvCxnSpPr>
            <a:cxnSpLocks/>
          </p:cNvCxnSpPr>
          <p:nvPr/>
        </p:nvCxnSpPr>
        <p:spPr>
          <a:xfrm>
            <a:off x="2985796" y="3808744"/>
            <a:ext cx="146661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819840A1-C712-4679-A810-3EEDB6ACD793}"/>
              </a:ext>
            </a:extLst>
          </p:cNvPr>
          <p:cNvSpPr txBox="1"/>
          <p:nvPr/>
        </p:nvSpPr>
        <p:spPr>
          <a:xfrm>
            <a:off x="4944919" y="3205286"/>
            <a:ext cx="1637676" cy="369332"/>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Digital Data</a:t>
            </a:r>
            <a:endParaRPr lang="en-US" dirty="0">
              <a:latin typeface="Times" panose="02020603050405020304" pitchFamily="18" charset="0"/>
              <a:cs typeface="Times" panose="02020603050405020304" pitchFamily="18" charset="0"/>
            </a:endParaRPr>
          </a:p>
        </p:txBody>
      </p:sp>
      <p:sp>
        <p:nvSpPr>
          <p:cNvPr id="32" name="TextBox 31">
            <a:extLst>
              <a:ext uri="{FF2B5EF4-FFF2-40B4-BE49-F238E27FC236}">
                <a16:creationId xmlns:a16="http://schemas.microsoft.com/office/drawing/2014/main" id="{D0D338F1-6083-453F-BE56-E1A7919D7041}"/>
              </a:ext>
            </a:extLst>
          </p:cNvPr>
          <p:cNvSpPr txBox="1"/>
          <p:nvPr/>
        </p:nvSpPr>
        <p:spPr>
          <a:xfrm>
            <a:off x="2971953" y="3817122"/>
            <a:ext cx="1637676" cy="369332"/>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Digitization</a:t>
            </a:r>
            <a:endParaRPr lang="en-US" dirty="0">
              <a:latin typeface="Times" panose="02020603050405020304" pitchFamily="18" charset="0"/>
              <a:cs typeface="Times" panose="02020603050405020304" pitchFamily="18" charset="0"/>
            </a:endParaRPr>
          </a:p>
        </p:txBody>
      </p:sp>
      <p:sp>
        <p:nvSpPr>
          <p:cNvPr id="33" name="Rectangle 32">
            <a:extLst>
              <a:ext uri="{FF2B5EF4-FFF2-40B4-BE49-F238E27FC236}">
                <a16:creationId xmlns:a16="http://schemas.microsoft.com/office/drawing/2014/main" id="{D9B8A4E2-6D47-4588-8E78-D329D812224E}"/>
              </a:ext>
            </a:extLst>
          </p:cNvPr>
          <p:cNvSpPr/>
          <p:nvPr/>
        </p:nvSpPr>
        <p:spPr>
          <a:xfrm>
            <a:off x="4618653" y="3624081"/>
            <a:ext cx="1826545" cy="3693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6CFDC33E-0F24-4C51-909E-726A3D975B6E}"/>
              </a:ext>
            </a:extLst>
          </p:cNvPr>
          <p:cNvSpPr txBox="1"/>
          <p:nvPr/>
        </p:nvSpPr>
        <p:spPr>
          <a:xfrm>
            <a:off x="4781786" y="3632456"/>
            <a:ext cx="1637676" cy="369332"/>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01010101100</a:t>
            </a:r>
            <a:endParaRPr lang="en-US" dirty="0">
              <a:latin typeface="Times" panose="02020603050405020304" pitchFamily="18" charset="0"/>
              <a:cs typeface="Times" panose="02020603050405020304" pitchFamily="18" charset="0"/>
            </a:endParaRPr>
          </a:p>
        </p:txBody>
      </p:sp>
      <p:cxnSp>
        <p:nvCxnSpPr>
          <p:cNvPr id="35" name="Straight Arrow Connector 34">
            <a:extLst>
              <a:ext uri="{FF2B5EF4-FFF2-40B4-BE49-F238E27FC236}">
                <a16:creationId xmlns:a16="http://schemas.microsoft.com/office/drawing/2014/main" id="{330FD018-10F3-48DE-8F6D-D3BD2018D150}"/>
              </a:ext>
            </a:extLst>
          </p:cNvPr>
          <p:cNvCxnSpPr>
            <a:cxnSpLocks/>
          </p:cNvCxnSpPr>
          <p:nvPr/>
        </p:nvCxnSpPr>
        <p:spPr>
          <a:xfrm>
            <a:off x="6711820" y="3746539"/>
            <a:ext cx="146661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27A6509-1F28-4929-98BC-7C9D0E897A6E}"/>
              </a:ext>
            </a:extLst>
          </p:cNvPr>
          <p:cNvSpPr txBox="1"/>
          <p:nvPr/>
        </p:nvSpPr>
        <p:spPr>
          <a:xfrm>
            <a:off x="6668126" y="3760236"/>
            <a:ext cx="1466614" cy="369332"/>
          </a:xfrm>
          <a:prstGeom prst="rect">
            <a:avLst/>
          </a:prstGeom>
          <a:noFill/>
        </p:spPr>
        <p:txBody>
          <a:bodyPr wrap="square" rtlCol="0">
            <a:spAutoFit/>
          </a:bodyPr>
          <a:lstStyle/>
          <a:p>
            <a:r>
              <a:rPr lang="en-US" sz="1800" dirty="0">
                <a:latin typeface="Times" panose="02020603050405020304" pitchFamily="18" charset="0"/>
                <a:cs typeface="Times" panose="02020603050405020304" pitchFamily="18" charset="0"/>
              </a:rPr>
              <a:t>Line Coding</a:t>
            </a:r>
            <a:endParaRPr lang="en-US" dirty="0">
              <a:latin typeface="Times" panose="02020603050405020304" pitchFamily="18" charset="0"/>
              <a:cs typeface="Times" panose="02020603050405020304" pitchFamily="18" charset="0"/>
            </a:endParaRPr>
          </a:p>
        </p:txBody>
      </p:sp>
      <p:cxnSp>
        <p:nvCxnSpPr>
          <p:cNvPr id="42" name="Connector: Elbow 41">
            <a:extLst>
              <a:ext uri="{FF2B5EF4-FFF2-40B4-BE49-F238E27FC236}">
                <a16:creationId xmlns:a16="http://schemas.microsoft.com/office/drawing/2014/main" id="{E1EA7402-81AB-42AE-897D-E6066C8CE9B3}"/>
              </a:ext>
            </a:extLst>
          </p:cNvPr>
          <p:cNvCxnSpPr>
            <a:cxnSpLocks/>
          </p:cNvCxnSpPr>
          <p:nvPr/>
        </p:nvCxnSpPr>
        <p:spPr>
          <a:xfrm>
            <a:off x="8357668" y="3389952"/>
            <a:ext cx="1103573" cy="632204"/>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6B8593D-E4A6-4C46-A661-06CC189CCD13}"/>
              </a:ext>
            </a:extLst>
          </p:cNvPr>
          <p:cNvCxnSpPr>
            <a:cxnSpLocks/>
          </p:cNvCxnSpPr>
          <p:nvPr/>
        </p:nvCxnSpPr>
        <p:spPr>
          <a:xfrm flipV="1">
            <a:off x="9461241" y="3389952"/>
            <a:ext cx="0" cy="611836"/>
          </a:xfrm>
          <a:prstGeom prst="line">
            <a:avLst/>
          </a:prstGeom>
          <a:ln w="38100"/>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42AEF2A3-7D4C-47BA-9D00-AF068AF1F424}"/>
              </a:ext>
            </a:extLst>
          </p:cNvPr>
          <p:cNvCxnSpPr>
            <a:cxnSpLocks/>
          </p:cNvCxnSpPr>
          <p:nvPr/>
        </p:nvCxnSpPr>
        <p:spPr>
          <a:xfrm>
            <a:off x="9492890" y="3382921"/>
            <a:ext cx="1103573" cy="632204"/>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58B2430-4062-405A-A822-F29174FC604E}"/>
              </a:ext>
            </a:extLst>
          </p:cNvPr>
          <p:cNvCxnSpPr>
            <a:cxnSpLocks/>
          </p:cNvCxnSpPr>
          <p:nvPr/>
        </p:nvCxnSpPr>
        <p:spPr>
          <a:xfrm flipV="1">
            <a:off x="10596463" y="3389952"/>
            <a:ext cx="0" cy="611836"/>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391709EF-2AE2-4740-A60F-D269ACA75D54}"/>
              </a:ext>
            </a:extLst>
          </p:cNvPr>
          <p:cNvCxnSpPr>
            <a:cxnSpLocks/>
          </p:cNvCxnSpPr>
          <p:nvPr/>
        </p:nvCxnSpPr>
        <p:spPr>
          <a:xfrm>
            <a:off x="10626258" y="3382921"/>
            <a:ext cx="1103573" cy="632204"/>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500E944-35D4-485D-8D02-3EF27BF35601}"/>
              </a:ext>
            </a:extLst>
          </p:cNvPr>
          <p:cNvCxnSpPr>
            <a:cxnSpLocks/>
          </p:cNvCxnSpPr>
          <p:nvPr/>
        </p:nvCxnSpPr>
        <p:spPr>
          <a:xfrm flipV="1">
            <a:off x="11729831" y="3379365"/>
            <a:ext cx="0" cy="611836"/>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2815855-1741-4F8C-BE4F-1502C5C06E8D}"/>
              </a:ext>
            </a:extLst>
          </p:cNvPr>
          <p:cNvCxnSpPr/>
          <p:nvPr/>
        </p:nvCxnSpPr>
        <p:spPr>
          <a:xfrm flipV="1">
            <a:off x="11729831" y="3360703"/>
            <a:ext cx="315989" cy="1058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853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left)">
                                      <p:cBhvr>
                                        <p:cTn id="47" dur="500"/>
                                        <p:tgtEl>
                                          <p:spTgt spid="42"/>
                                        </p:tgtEl>
                                      </p:cBhvr>
                                    </p:animEffect>
                                  </p:childTnLst>
                                </p:cTn>
                              </p:par>
                              <p:par>
                                <p:cTn id="48" presetID="22" presetClass="entr" presetSubtype="8"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500"/>
                                        <p:tgtEl>
                                          <p:spTgt spid="48"/>
                                        </p:tgtEl>
                                      </p:cBhvr>
                                    </p:animEffect>
                                  </p:childTnLst>
                                </p:cTn>
                              </p:par>
                              <p:par>
                                <p:cTn id="51" presetID="22" presetClass="entr" presetSubtype="8"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left)">
                                      <p:cBhvr>
                                        <p:cTn id="53" dur="500"/>
                                        <p:tgtEl>
                                          <p:spTgt spid="54"/>
                                        </p:tgtEl>
                                      </p:cBhvr>
                                    </p:animEffect>
                                  </p:childTnLst>
                                </p:cTn>
                              </p:par>
                              <p:par>
                                <p:cTn id="54" presetID="22" presetClass="entr" presetSubtype="8" fill="hold"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ipe(left)">
                                      <p:cBhvr>
                                        <p:cTn id="56" dur="500"/>
                                        <p:tgtEl>
                                          <p:spTgt spid="55"/>
                                        </p:tgtEl>
                                      </p:cBhvr>
                                    </p:animEffect>
                                  </p:childTnLst>
                                </p:cTn>
                              </p:par>
                              <p:par>
                                <p:cTn id="57" presetID="22" presetClass="entr" presetSubtype="8"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left)">
                                      <p:cBhvr>
                                        <p:cTn id="59" dur="500"/>
                                        <p:tgtEl>
                                          <p:spTgt spid="56"/>
                                        </p:tgtEl>
                                      </p:cBhvr>
                                    </p:animEffect>
                                  </p:childTnLst>
                                </p:cTn>
                              </p:par>
                              <p:par>
                                <p:cTn id="60" presetID="22" presetClass="entr" presetSubtype="8"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22" presetClass="entr" presetSubtype="8"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ipe(left)">
                                      <p:cBhvr>
                                        <p:cTn id="6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9" grpId="0"/>
      <p:bldP spid="32" grpId="0"/>
      <p:bldP spid="33" grpId="0" animBg="1"/>
      <p:bldP spid="34" grpId="0"/>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25586" y="0"/>
            <a:ext cx="11866414" cy="671804"/>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4" name="Content Placeholder 3">
            <a:extLst>
              <a:ext uri="{FF2B5EF4-FFF2-40B4-BE49-F238E27FC236}">
                <a16:creationId xmlns:a16="http://schemas.microsoft.com/office/drawing/2014/main" id="{66DFC9D5-2FE3-456C-A577-21CA68453763}"/>
              </a:ext>
            </a:extLst>
          </p:cNvPr>
          <p:cNvSpPr>
            <a:spLocks noGrp="1"/>
          </p:cNvSpPr>
          <p:nvPr>
            <p:ph sz="quarter" idx="13"/>
          </p:nvPr>
        </p:nvSpPr>
        <p:spPr>
          <a:xfrm>
            <a:off x="527180" y="831756"/>
            <a:ext cx="11664820" cy="6026244"/>
          </a:xfrm>
        </p:spPr>
        <p:txBody>
          <a:bodyPr>
            <a:normAutofit/>
          </a:bodyPr>
          <a:lstStyle/>
          <a:p>
            <a:pPr marL="0" indent="0" algn="ctr">
              <a:buNone/>
            </a:pPr>
            <a:endParaRPr lang="en-US" sz="3200" dirty="0">
              <a:latin typeface="Times" panose="02020603050405020304" pitchFamily="18" charset="0"/>
              <a:cs typeface="Times" panose="02020603050405020304" pitchFamily="18" charset="0"/>
            </a:endParaRPr>
          </a:p>
          <a:p>
            <a:pPr marL="0" indent="0" algn="ctr">
              <a:buNone/>
            </a:pPr>
            <a:r>
              <a:rPr lang="en-US" sz="3200" dirty="0">
                <a:latin typeface="Times" panose="02020603050405020304" pitchFamily="18" charset="0"/>
                <a:cs typeface="Times" panose="02020603050405020304" pitchFamily="18" charset="0"/>
              </a:rPr>
              <a:t>Pulse Code Modulation (PCM)</a:t>
            </a:r>
          </a:p>
          <a:p>
            <a:pPr marL="0" indent="0" algn="ctr">
              <a:buNone/>
            </a:pPr>
            <a:endParaRPr lang="en-US" sz="3200" dirty="0">
              <a:latin typeface="Times" panose="02020603050405020304" pitchFamily="18" charset="0"/>
              <a:cs typeface="Times" panose="02020603050405020304" pitchFamily="18" charset="0"/>
            </a:endParaRPr>
          </a:p>
          <a:p>
            <a:pPr marL="0" indent="0" algn="ctr">
              <a:buNone/>
            </a:pPr>
            <a:r>
              <a:rPr lang="en-US" sz="3200" dirty="0">
                <a:latin typeface="Times" panose="02020603050405020304" pitchFamily="18" charset="0"/>
                <a:cs typeface="Times" panose="02020603050405020304" pitchFamily="18" charset="0"/>
              </a:rPr>
              <a:t>Delta Modulation (DM)</a:t>
            </a:r>
          </a:p>
        </p:txBody>
      </p:sp>
    </p:spTree>
    <p:extLst>
      <p:ext uri="{BB962C8B-B14F-4D97-AF65-F5344CB8AC3E}">
        <p14:creationId xmlns:p14="http://schemas.microsoft.com/office/powerpoint/2010/main" val="248164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chemeClr val="accent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left)">
                                      <p:cBhvr>
                                        <p:cTn id="12"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lstStyle/>
          <a:p>
            <a:pPr>
              <a:lnSpc>
                <a:spcPct val="150000"/>
              </a:lnSpc>
              <a:buFont typeface="Wingdings" panose="05000000000000000000" pitchFamily="2" charset="2"/>
              <a:buChar char="ü"/>
            </a:pPr>
            <a:r>
              <a:rPr lang="en-US" sz="2200" b="1" dirty="0">
                <a:solidFill>
                  <a:schemeClr val="tx1"/>
                </a:solidFill>
                <a:latin typeface="Times" panose="02020603050405020304" pitchFamily="18" charset="0"/>
                <a:cs typeface="Times" panose="02020603050405020304" pitchFamily="18" charset="0"/>
              </a:rPr>
              <a:t>Relationship between data rate and signal rate: </a:t>
            </a:r>
            <a:br>
              <a:rPr lang="en-US" sz="2200" dirty="0">
                <a:solidFill>
                  <a:schemeClr val="tx1"/>
                </a:solidFill>
                <a:latin typeface="Times" panose="02020603050405020304" pitchFamily="18" charset="0"/>
                <a:cs typeface="Times" panose="02020603050405020304" pitchFamily="18" charset="0"/>
              </a:rPr>
            </a:br>
            <a:r>
              <a:rPr lang="en-US" altLang="en-US" sz="2200" dirty="0">
                <a:solidFill>
                  <a:schemeClr val="tx1"/>
                </a:solidFill>
                <a:latin typeface="Times" panose="02020603050405020304" pitchFamily="18" charset="0"/>
                <a:cs typeface="Times" panose="02020603050405020304" pitchFamily="18" charset="0"/>
              </a:rPr>
              <a:t>S = c * N * 1/r baud</a:t>
            </a:r>
          </a:p>
          <a:p>
            <a:pPr marL="0" indent="0">
              <a:lnSpc>
                <a:spcPct val="150000"/>
              </a:lnSpc>
              <a:buNone/>
            </a:pPr>
            <a:r>
              <a:rPr lang="en-US" sz="2200" dirty="0">
                <a:solidFill>
                  <a:schemeClr val="tx1"/>
                </a:solidFill>
                <a:latin typeface="Times" panose="02020603050405020304" pitchFamily="18" charset="0"/>
                <a:cs typeface="Times" panose="02020603050405020304" pitchFamily="18" charset="0"/>
              </a:rPr>
              <a:t>W</a:t>
            </a:r>
            <a:r>
              <a:rPr lang="en-US" sz="2200" b="0" i="0" dirty="0">
                <a:solidFill>
                  <a:schemeClr val="tx1"/>
                </a:solidFill>
                <a:effectLst/>
                <a:latin typeface="Times" panose="02020603050405020304" pitchFamily="18" charset="0"/>
                <a:cs typeface="Times" panose="02020603050405020304" pitchFamily="18" charset="0"/>
              </a:rPr>
              <a:t>here </a:t>
            </a:r>
            <a:r>
              <a:rPr lang="en-US" sz="2200" b="0" i="1" dirty="0">
                <a:solidFill>
                  <a:schemeClr val="tx1"/>
                </a:solidFill>
                <a:effectLst/>
                <a:latin typeface="Times" panose="02020603050405020304" pitchFamily="18" charset="0"/>
                <a:cs typeface="Times" panose="02020603050405020304" pitchFamily="18" charset="0"/>
              </a:rPr>
              <a:t>N </a:t>
            </a:r>
            <a:r>
              <a:rPr lang="en-US" sz="2200" b="0" i="0" dirty="0">
                <a:solidFill>
                  <a:schemeClr val="tx1"/>
                </a:solidFill>
                <a:effectLst/>
                <a:latin typeface="Times" panose="02020603050405020304" pitchFamily="18" charset="0"/>
                <a:cs typeface="Times" panose="02020603050405020304" pitchFamily="18" charset="0"/>
              </a:rPr>
              <a:t>is the data rate (bps); c is the case factor, which varies for each case; S is the number of signal elements; and </a:t>
            </a:r>
            <a:r>
              <a:rPr lang="en-US" sz="2200" b="0" i="1" dirty="0">
                <a:solidFill>
                  <a:schemeClr val="tx1"/>
                </a:solidFill>
                <a:effectLst/>
                <a:latin typeface="Times" panose="02020603050405020304" pitchFamily="18" charset="0"/>
                <a:cs typeface="Times" panose="02020603050405020304" pitchFamily="18" charset="0"/>
              </a:rPr>
              <a:t>r </a:t>
            </a:r>
            <a:r>
              <a:rPr lang="en-US" sz="2200" b="0" i="0" dirty="0">
                <a:solidFill>
                  <a:schemeClr val="tx1"/>
                </a:solidFill>
                <a:effectLst/>
                <a:latin typeface="Times" panose="02020603050405020304" pitchFamily="18" charset="0"/>
                <a:cs typeface="Times" panose="02020603050405020304" pitchFamily="18" charset="0"/>
              </a:rPr>
              <a:t>is the previously defined factor.</a:t>
            </a:r>
            <a:r>
              <a:rPr lang="en-US" sz="2200" dirty="0">
                <a:solidFill>
                  <a:schemeClr val="tx1"/>
                </a:solidFill>
                <a:latin typeface="Times" panose="02020603050405020304" pitchFamily="18" charset="0"/>
                <a:cs typeface="Times" panose="02020603050405020304" pitchFamily="18" charset="0"/>
              </a:rPr>
              <a:t> Here, c=1 worst case, c=0 best case and c=1/2 average case.</a:t>
            </a:r>
          </a:p>
          <a:p>
            <a:pPr marL="0" indent="0">
              <a:lnSpc>
                <a:spcPct val="150000"/>
              </a:lnSpc>
              <a:buNone/>
            </a:pPr>
            <a:br>
              <a:rPr lang="en-US" sz="2000" dirty="0"/>
            </a:br>
            <a:br>
              <a:rPr lang="en-US" sz="2000" dirty="0"/>
            </a:br>
            <a:br>
              <a:rPr lang="en-US" sz="2000" dirty="0"/>
            </a:br>
            <a:br>
              <a:rPr lang="en-US" sz="2000" dirty="0"/>
            </a:br>
            <a:r>
              <a:rPr lang="en-US" sz="2000" b="1" dirty="0">
                <a:latin typeface="+mj-lt"/>
              </a:rPr>
              <a:t> </a:t>
            </a:r>
            <a:br>
              <a:rPr lang="en-US" b="1" dirty="0"/>
            </a:br>
            <a:endParaRPr lang="en-US" b="1" dirty="0">
              <a:latin typeface="+mj-lt"/>
              <a:cs typeface="Times New Roman" panose="02020603050405020304" pitchFamily="18" charset="0"/>
            </a:endParaRPr>
          </a:p>
        </p:txBody>
      </p:sp>
      <p:sp>
        <p:nvSpPr>
          <p:cNvPr id="4" name="Rectangle 9">
            <a:extLst>
              <a:ext uri="{FF2B5EF4-FFF2-40B4-BE49-F238E27FC236}">
                <a16:creationId xmlns:a16="http://schemas.microsoft.com/office/drawing/2014/main" id="{AEEE9D65-FF62-41ED-B924-84B02B498FBD}"/>
              </a:ext>
            </a:extLst>
          </p:cNvPr>
          <p:cNvSpPr>
            <a:spLocks noChangeArrowheads="1"/>
          </p:cNvSpPr>
          <p:nvPr/>
        </p:nvSpPr>
        <p:spPr bwMode="auto">
          <a:xfrm>
            <a:off x="557917" y="3689693"/>
            <a:ext cx="11634083" cy="202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en-US" sz="2200" b="1" baseline="0" dirty="0">
                <a:latin typeface="Times" panose="02020603050405020304" pitchFamily="18" charset="0"/>
                <a:cs typeface="Times" panose="02020603050405020304" pitchFamily="18" charset="0"/>
              </a:rPr>
              <a:t>Example: </a:t>
            </a:r>
            <a:r>
              <a:rPr lang="en-US" altLang="en-US" sz="2200" baseline="0" dirty="0">
                <a:latin typeface="Times" panose="02020603050405020304" pitchFamily="18" charset="0"/>
                <a:cs typeface="Times" panose="02020603050405020304" pitchFamily="18" charset="0"/>
              </a:rPr>
              <a:t>A signal is carrying data in which one data element is encoded as one signal element ( r = 1). If the bit rate is 100 kbps, what is the average value of the baud rate if c is between 0 and 1?</a:t>
            </a:r>
            <a:endParaRPr lang="en-US" altLang="en-US" sz="2200" b="1" dirty="0">
              <a:latin typeface="Times" panose="02020603050405020304" pitchFamily="18" charset="0"/>
              <a:cs typeface="Times" panose="02020603050405020304" pitchFamily="18" charset="0"/>
            </a:endParaRPr>
          </a:p>
          <a:p>
            <a:pPr algn="just">
              <a:lnSpc>
                <a:spcPct val="150000"/>
              </a:lnSpc>
            </a:pPr>
            <a:r>
              <a:rPr lang="en-US" altLang="en-US" sz="2200" b="1" dirty="0">
                <a:latin typeface="Times" panose="02020603050405020304" pitchFamily="18" charset="0"/>
                <a:cs typeface="Times" panose="02020603050405020304" pitchFamily="18" charset="0"/>
              </a:rPr>
              <a:t>Solution: </a:t>
            </a:r>
            <a:r>
              <a:rPr lang="en-US" altLang="en-US" sz="2200" baseline="0" dirty="0">
                <a:latin typeface="Times" panose="02020603050405020304" pitchFamily="18" charset="0"/>
                <a:cs typeface="Times" panose="02020603050405020304" pitchFamily="18" charset="0"/>
              </a:rPr>
              <a:t>We assume that the average value of c is 1/2 . The baud rate is then</a:t>
            </a:r>
          </a:p>
          <a:p>
            <a:pPr algn="just">
              <a:lnSpc>
                <a:spcPct val="150000"/>
              </a:lnSpc>
            </a:pPr>
            <a:endParaRPr lang="en-US" altLang="en-US" sz="2000" b="1" baseline="0" dirty="0">
              <a:latin typeface="Times New Roman" panose="02020603050405020304" pitchFamily="18" charset="0"/>
              <a:cs typeface="Times New Roman" panose="02020603050405020304" pitchFamily="18" charset="0"/>
            </a:endParaRPr>
          </a:p>
        </p:txBody>
      </p:sp>
      <p:pic>
        <p:nvPicPr>
          <p:cNvPr id="5" name="Picture 11">
            <a:extLst>
              <a:ext uri="{FF2B5EF4-FFF2-40B4-BE49-F238E27FC236}">
                <a16:creationId xmlns:a16="http://schemas.microsoft.com/office/drawing/2014/main" id="{EEA9A9B7-78CB-493E-B721-3EE0E8704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837" y="5794579"/>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B3DF7EEF-D406-435E-8BFD-A59F8204FD38}"/>
              </a:ext>
            </a:extLst>
          </p:cNvPr>
          <p:cNvSpPr/>
          <p:nvPr/>
        </p:nvSpPr>
        <p:spPr>
          <a:xfrm>
            <a:off x="0" y="0"/>
            <a:ext cx="12192000" cy="7785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bg1"/>
                </a:solidFill>
                <a:latin typeface="Times" panose="02020603050405020304" pitchFamily="18" charset="0"/>
                <a:cs typeface="Times" panose="02020603050405020304" pitchFamily="18" charset="0"/>
              </a:rPr>
              <a:t>Data Rate vs Signal Rate</a:t>
            </a:r>
          </a:p>
        </p:txBody>
      </p:sp>
    </p:spTree>
    <p:extLst>
      <p:ext uri="{BB962C8B-B14F-4D97-AF65-F5344CB8AC3E}">
        <p14:creationId xmlns:p14="http://schemas.microsoft.com/office/powerpoint/2010/main" val="215681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25586" y="0"/>
            <a:ext cx="11866414" cy="671804"/>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4" name="Content Placeholder 3">
            <a:extLst>
              <a:ext uri="{FF2B5EF4-FFF2-40B4-BE49-F238E27FC236}">
                <a16:creationId xmlns:a16="http://schemas.microsoft.com/office/drawing/2014/main" id="{66DFC9D5-2FE3-456C-A577-21CA68453763}"/>
              </a:ext>
            </a:extLst>
          </p:cNvPr>
          <p:cNvSpPr>
            <a:spLocks noGrp="1"/>
          </p:cNvSpPr>
          <p:nvPr>
            <p:ph sz="quarter" idx="13"/>
          </p:nvPr>
        </p:nvSpPr>
        <p:spPr>
          <a:xfrm>
            <a:off x="527180" y="831756"/>
            <a:ext cx="11664820" cy="6026244"/>
          </a:xfrm>
        </p:spPr>
        <p:txBody>
          <a:bodyPr>
            <a:normAutofit/>
          </a:bodyPr>
          <a:lstStyle/>
          <a:p>
            <a:pPr>
              <a:buFont typeface="Wingdings" panose="05000000000000000000" pitchFamily="2" charset="2"/>
              <a:buChar char="q"/>
            </a:pPr>
            <a:r>
              <a:rPr lang="en-US" sz="2000" b="1" dirty="0">
                <a:latin typeface="Times" panose="02020603050405020304" pitchFamily="18" charset="0"/>
                <a:cs typeface="Times" panose="02020603050405020304" pitchFamily="18" charset="0"/>
              </a:rPr>
              <a:t>Pulse Code Modulation (PCM)</a:t>
            </a:r>
            <a:r>
              <a:rPr lang="en-US" sz="2000" dirty="0">
                <a:latin typeface="Times" panose="02020603050405020304" pitchFamily="18" charset="0"/>
                <a:cs typeface="Times" panose="02020603050405020304" pitchFamily="18" charset="0"/>
              </a:rPr>
              <a:t>:- </a:t>
            </a:r>
          </a:p>
          <a:p>
            <a:pPr>
              <a:buFont typeface="Wingdings" panose="05000000000000000000" pitchFamily="2" charset="2"/>
              <a:buChar char="ü"/>
            </a:pPr>
            <a:r>
              <a:rPr lang="en-US" sz="2000" dirty="0">
                <a:latin typeface="Times" panose="02020603050405020304" pitchFamily="18" charset="0"/>
                <a:cs typeface="Times" panose="02020603050405020304" pitchFamily="18" charset="0"/>
              </a:rPr>
              <a:t>It has three steps.</a:t>
            </a:r>
            <a:endParaRPr lang="en-US" sz="2000" b="1" dirty="0">
              <a:latin typeface="Times" panose="02020603050405020304" pitchFamily="18" charset="0"/>
              <a:cs typeface="Times" panose="02020603050405020304" pitchFamily="18" charset="0"/>
            </a:endParaRPr>
          </a:p>
        </p:txBody>
      </p:sp>
      <p:sp>
        <p:nvSpPr>
          <p:cNvPr id="3" name="Rectangle 2">
            <a:extLst>
              <a:ext uri="{FF2B5EF4-FFF2-40B4-BE49-F238E27FC236}">
                <a16:creationId xmlns:a16="http://schemas.microsoft.com/office/drawing/2014/main" id="{01C4F31B-E1B6-4BED-8961-479F034E3217}"/>
              </a:ext>
            </a:extLst>
          </p:cNvPr>
          <p:cNvSpPr/>
          <p:nvPr/>
        </p:nvSpPr>
        <p:spPr>
          <a:xfrm>
            <a:off x="4142792" y="2024743"/>
            <a:ext cx="3153747" cy="503853"/>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anose="02020603050405020304" pitchFamily="18" charset="0"/>
                <a:cs typeface="Times" panose="02020603050405020304" pitchFamily="18" charset="0"/>
              </a:rPr>
              <a:t>Sampling</a:t>
            </a:r>
          </a:p>
        </p:txBody>
      </p:sp>
      <p:sp>
        <p:nvSpPr>
          <p:cNvPr id="5" name="Rectangle 4">
            <a:extLst>
              <a:ext uri="{FF2B5EF4-FFF2-40B4-BE49-F238E27FC236}">
                <a16:creationId xmlns:a16="http://schemas.microsoft.com/office/drawing/2014/main" id="{BFCF6B76-6567-4E4F-85AB-FCF365C32237}"/>
              </a:ext>
            </a:extLst>
          </p:cNvPr>
          <p:cNvSpPr/>
          <p:nvPr/>
        </p:nvSpPr>
        <p:spPr>
          <a:xfrm>
            <a:off x="4782716" y="3217730"/>
            <a:ext cx="3153747" cy="50385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anose="02020603050405020304" pitchFamily="18" charset="0"/>
                <a:cs typeface="Times" panose="02020603050405020304" pitchFamily="18" charset="0"/>
              </a:rPr>
              <a:t>Quantizing</a:t>
            </a:r>
          </a:p>
        </p:txBody>
      </p:sp>
      <p:sp>
        <p:nvSpPr>
          <p:cNvPr id="6" name="Rectangle 5">
            <a:extLst>
              <a:ext uri="{FF2B5EF4-FFF2-40B4-BE49-F238E27FC236}">
                <a16:creationId xmlns:a16="http://schemas.microsoft.com/office/drawing/2014/main" id="{BBAF227D-8D70-42E7-AD40-911CF76C6DC1}"/>
              </a:ext>
            </a:extLst>
          </p:cNvPr>
          <p:cNvSpPr/>
          <p:nvPr/>
        </p:nvSpPr>
        <p:spPr>
          <a:xfrm>
            <a:off x="5719665" y="4410717"/>
            <a:ext cx="3153747" cy="50385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panose="02020603050405020304" pitchFamily="18" charset="0"/>
                <a:cs typeface="Times" panose="02020603050405020304" pitchFamily="18" charset="0"/>
              </a:rPr>
              <a:t>Encoding</a:t>
            </a:r>
          </a:p>
        </p:txBody>
      </p:sp>
    </p:spTree>
    <p:extLst>
      <p:ext uri="{BB962C8B-B14F-4D97-AF65-F5344CB8AC3E}">
        <p14:creationId xmlns:p14="http://schemas.microsoft.com/office/powerpoint/2010/main" val="385271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25586" y="0"/>
            <a:ext cx="11866414" cy="671804"/>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4" name="Content Placeholder 3">
            <a:extLst>
              <a:ext uri="{FF2B5EF4-FFF2-40B4-BE49-F238E27FC236}">
                <a16:creationId xmlns:a16="http://schemas.microsoft.com/office/drawing/2014/main" id="{66DFC9D5-2FE3-456C-A577-21CA68453763}"/>
              </a:ext>
            </a:extLst>
          </p:cNvPr>
          <p:cNvSpPr>
            <a:spLocks noGrp="1"/>
          </p:cNvSpPr>
          <p:nvPr>
            <p:ph sz="quarter" idx="13"/>
          </p:nvPr>
        </p:nvSpPr>
        <p:spPr>
          <a:xfrm>
            <a:off x="527180" y="831756"/>
            <a:ext cx="11664820" cy="6026244"/>
          </a:xfrm>
        </p:spPr>
        <p:txBody>
          <a:bodyPr>
            <a:normAutofit/>
          </a:bodyPr>
          <a:lstStyle/>
          <a:p>
            <a:pPr>
              <a:buFont typeface="Wingdings" panose="05000000000000000000" pitchFamily="2" charset="2"/>
              <a:buChar char="q"/>
            </a:pPr>
            <a:r>
              <a:rPr lang="en-US" sz="2000" b="1" dirty="0">
                <a:latin typeface="Times" panose="02020603050405020304" pitchFamily="18" charset="0"/>
                <a:cs typeface="Times" panose="02020603050405020304" pitchFamily="18" charset="0"/>
              </a:rPr>
              <a:t>Pulse Code Modulation (PCM)</a:t>
            </a:r>
          </a:p>
          <a:p>
            <a:pPr marL="0" indent="0">
              <a:buNone/>
            </a:pPr>
            <a:endParaRPr lang="en-US" sz="2000" b="1" dirty="0">
              <a:latin typeface="Times" panose="02020603050405020304" pitchFamily="18" charset="0"/>
              <a:cs typeface="Times" panose="02020603050405020304" pitchFamily="18" charset="0"/>
            </a:endParaRPr>
          </a:p>
        </p:txBody>
      </p:sp>
      <p:pic>
        <p:nvPicPr>
          <p:cNvPr id="7" name="Picture 6">
            <a:extLst>
              <a:ext uri="{FF2B5EF4-FFF2-40B4-BE49-F238E27FC236}">
                <a16:creationId xmlns:a16="http://schemas.microsoft.com/office/drawing/2014/main" id="{C9ED0E1D-BEC5-4967-883A-D0C55A527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131" y="1542176"/>
            <a:ext cx="8821737"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802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25586" y="0"/>
            <a:ext cx="11866414" cy="671804"/>
          </a:xfrm>
        </p:spPr>
        <p:txBody>
          <a:bodyPr>
            <a:normAutofit fontScale="90000"/>
          </a:bodyPr>
          <a:lstStyle/>
          <a:p>
            <a:r>
              <a:rPr lang="en-US" b="1" dirty="0">
                <a:latin typeface="Times" panose="02020603050405020304" pitchFamily="18" charset="0"/>
                <a:cs typeface="Times" panose="02020603050405020304" pitchFamily="18" charset="0"/>
              </a:rPr>
              <a:t>Analog to Digital Signal</a:t>
            </a:r>
          </a:p>
        </p:txBody>
      </p:sp>
      <p:sp>
        <p:nvSpPr>
          <p:cNvPr id="4" name="Content Placeholder 3">
            <a:extLst>
              <a:ext uri="{FF2B5EF4-FFF2-40B4-BE49-F238E27FC236}">
                <a16:creationId xmlns:a16="http://schemas.microsoft.com/office/drawing/2014/main" id="{66DFC9D5-2FE3-456C-A577-21CA68453763}"/>
              </a:ext>
            </a:extLst>
          </p:cNvPr>
          <p:cNvSpPr>
            <a:spLocks noGrp="1"/>
          </p:cNvSpPr>
          <p:nvPr>
            <p:ph sz="quarter" idx="13"/>
          </p:nvPr>
        </p:nvSpPr>
        <p:spPr>
          <a:xfrm>
            <a:off x="527180" y="831756"/>
            <a:ext cx="11664820" cy="6026244"/>
          </a:xfrm>
        </p:spPr>
        <p:txBody>
          <a:bodyPr>
            <a:normAutofit/>
          </a:body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Pulse Code Modulation (PCM)</a:t>
            </a:r>
          </a:p>
          <a:p>
            <a:pPr>
              <a:lnSpc>
                <a:spcPct val="150000"/>
              </a:lnSpc>
              <a:buFont typeface="Wingdings" panose="05000000000000000000" pitchFamily="2" charset="2"/>
              <a:buChar char="ü"/>
            </a:pPr>
            <a:r>
              <a:rPr lang="en-US" sz="2000" b="1" dirty="0">
                <a:latin typeface="Times" panose="02020603050405020304" pitchFamily="18" charset="0"/>
                <a:cs typeface="Times" panose="02020603050405020304" pitchFamily="18" charset="0"/>
              </a:rPr>
              <a:t>Sampling</a:t>
            </a:r>
          </a:p>
          <a:p>
            <a:pPr marL="0" indent="0">
              <a:buNone/>
            </a:pPr>
            <a:endParaRPr lang="en-US" sz="2000" b="1" dirty="0">
              <a:latin typeface="Times" panose="02020603050405020304" pitchFamily="18" charset="0"/>
              <a:cs typeface="Times" panose="02020603050405020304" pitchFamily="18" charset="0"/>
            </a:endParaRPr>
          </a:p>
          <a:p>
            <a:pPr marL="0" indent="0">
              <a:buNone/>
            </a:pPr>
            <a:endParaRPr lang="en-US" sz="2000" b="1" dirty="0">
              <a:latin typeface="Times" panose="02020603050405020304" pitchFamily="18" charset="0"/>
              <a:cs typeface="Times" panose="02020603050405020304" pitchFamily="18" charset="0"/>
            </a:endParaRPr>
          </a:p>
        </p:txBody>
      </p:sp>
      <p:cxnSp>
        <p:nvCxnSpPr>
          <p:cNvPr id="5" name="Straight Arrow Connector 4">
            <a:extLst>
              <a:ext uri="{FF2B5EF4-FFF2-40B4-BE49-F238E27FC236}">
                <a16:creationId xmlns:a16="http://schemas.microsoft.com/office/drawing/2014/main" id="{1381769B-E57D-445D-95AF-98B1193CAAB7}"/>
              </a:ext>
            </a:extLst>
          </p:cNvPr>
          <p:cNvCxnSpPr/>
          <p:nvPr/>
        </p:nvCxnSpPr>
        <p:spPr>
          <a:xfrm>
            <a:off x="3368350" y="3741577"/>
            <a:ext cx="40494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4939FC-39F6-4F07-A492-5DA116A6D2BA}"/>
              </a:ext>
            </a:extLst>
          </p:cNvPr>
          <p:cNvCxnSpPr/>
          <p:nvPr/>
        </p:nvCxnSpPr>
        <p:spPr>
          <a:xfrm flipV="1">
            <a:off x="3340359" y="1884784"/>
            <a:ext cx="0" cy="36016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3F2AB050-C6E5-45A4-A27D-7BF2F08443A8}"/>
              </a:ext>
            </a:extLst>
          </p:cNvPr>
          <p:cNvSpPr/>
          <p:nvPr/>
        </p:nvSpPr>
        <p:spPr>
          <a:xfrm>
            <a:off x="3349690" y="2392396"/>
            <a:ext cx="3536302" cy="2778892"/>
          </a:xfrm>
          <a:custGeom>
            <a:avLst/>
            <a:gdLst>
              <a:gd name="connsiteX0" fmla="*/ 0 w 3536302"/>
              <a:gd name="connsiteY0" fmla="*/ 1349180 h 2778892"/>
              <a:gd name="connsiteX1" fmla="*/ 933061 w 3536302"/>
              <a:gd name="connsiteY1" fmla="*/ 42894 h 2778892"/>
              <a:gd name="connsiteX2" fmla="*/ 2631232 w 3536302"/>
              <a:gd name="connsiteY2" fmla="*/ 2758102 h 2778892"/>
              <a:gd name="connsiteX3" fmla="*/ 3536302 w 3536302"/>
              <a:gd name="connsiteY3" fmla="*/ 1367841 h 2778892"/>
              <a:gd name="connsiteX4" fmla="*/ 3536302 w 3536302"/>
              <a:gd name="connsiteY4" fmla="*/ 1367841 h 2778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302" h="2778892">
                <a:moveTo>
                  <a:pt x="0" y="1349180"/>
                </a:moveTo>
                <a:cubicBezTo>
                  <a:pt x="247261" y="578627"/>
                  <a:pt x="494522" y="-191926"/>
                  <a:pt x="933061" y="42894"/>
                </a:cubicBezTo>
                <a:cubicBezTo>
                  <a:pt x="1371600" y="277714"/>
                  <a:pt x="2197359" y="2537278"/>
                  <a:pt x="2631232" y="2758102"/>
                </a:cubicBezTo>
                <a:cubicBezTo>
                  <a:pt x="3065106" y="2978927"/>
                  <a:pt x="3536302" y="1367841"/>
                  <a:pt x="3536302" y="1367841"/>
                </a:cubicBezTo>
                <a:lnTo>
                  <a:pt x="3536302" y="1367841"/>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5DA6CE2-9339-44A7-BEC1-126C59D5DE72}"/>
              </a:ext>
            </a:extLst>
          </p:cNvPr>
          <p:cNvCxnSpPr>
            <a:cxnSpLocks/>
          </p:cNvCxnSpPr>
          <p:nvPr/>
        </p:nvCxnSpPr>
        <p:spPr>
          <a:xfrm>
            <a:off x="3536302" y="3181739"/>
            <a:ext cx="0" cy="5691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500A01-AD89-4073-B023-8F99CB12EA6B}"/>
              </a:ext>
            </a:extLst>
          </p:cNvPr>
          <p:cNvCxnSpPr>
            <a:cxnSpLocks/>
          </p:cNvCxnSpPr>
          <p:nvPr/>
        </p:nvCxnSpPr>
        <p:spPr>
          <a:xfrm>
            <a:off x="3909527" y="2500604"/>
            <a:ext cx="0" cy="12503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BFA6F22-262C-4E57-8C27-5D1FC295869A}"/>
              </a:ext>
            </a:extLst>
          </p:cNvPr>
          <p:cNvCxnSpPr>
            <a:cxnSpLocks/>
            <a:stCxn id="12" idx="1"/>
          </p:cNvCxnSpPr>
          <p:nvPr/>
        </p:nvCxnSpPr>
        <p:spPr>
          <a:xfrm>
            <a:off x="4282751" y="2435290"/>
            <a:ext cx="0" cy="13156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F583D1-2D3C-42F7-A99D-D89816DC8DF8}"/>
              </a:ext>
            </a:extLst>
          </p:cNvPr>
          <p:cNvCxnSpPr>
            <a:cxnSpLocks/>
          </p:cNvCxnSpPr>
          <p:nvPr/>
        </p:nvCxnSpPr>
        <p:spPr>
          <a:xfrm>
            <a:off x="4590661" y="2771192"/>
            <a:ext cx="0" cy="9703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E08367-8C89-4305-B399-EEC709D1859F}"/>
              </a:ext>
            </a:extLst>
          </p:cNvPr>
          <p:cNvCxnSpPr/>
          <p:nvPr/>
        </p:nvCxnSpPr>
        <p:spPr>
          <a:xfrm>
            <a:off x="4851918" y="3247053"/>
            <a:ext cx="0" cy="5038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D07A-7614-42FE-B04B-5E79C938DD03}"/>
              </a:ext>
            </a:extLst>
          </p:cNvPr>
          <p:cNvCxnSpPr/>
          <p:nvPr/>
        </p:nvCxnSpPr>
        <p:spPr>
          <a:xfrm>
            <a:off x="5290457" y="3741577"/>
            <a:ext cx="0" cy="373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0CC9170-63FB-4157-A5E4-EE84B0D3F7CF}"/>
              </a:ext>
            </a:extLst>
          </p:cNvPr>
          <p:cNvCxnSpPr/>
          <p:nvPr/>
        </p:nvCxnSpPr>
        <p:spPr>
          <a:xfrm>
            <a:off x="5691673" y="3750907"/>
            <a:ext cx="0" cy="10543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AE5B57-2DE2-47E8-8BF7-B42087FA3FE6}"/>
              </a:ext>
            </a:extLst>
          </p:cNvPr>
          <p:cNvCxnSpPr/>
          <p:nvPr/>
        </p:nvCxnSpPr>
        <p:spPr>
          <a:xfrm>
            <a:off x="6096000" y="3741577"/>
            <a:ext cx="0" cy="14297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98BEB05-41D3-4E4E-BA27-5A35DA9E0B6B}"/>
              </a:ext>
            </a:extLst>
          </p:cNvPr>
          <p:cNvCxnSpPr>
            <a:cxnSpLocks/>
          </p:cNvCxnSpPr>
          <p:nvPr/>
        </p:nvCxnSpPr>
        <p:spPr>
          <a:xfrm>
            <a:off x="6419460" y="3750907"/>
            <a:ext cx="0" cy="11290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979C056-5073-40A3-9CFC-5B7788A5E74B}"/>
              </a:ext>
            </a:extLst>
          </p:cNvPr>
          <p:cNvCxnSpPr/>
          <p:nvPr/>
        </p:nvCxnSpPr>
        <p:spPr>
          <a:xfrm>
            <a:off x="6690048" y="3741577"/>
            <a:ext cx="0" cy="5318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3FDC0C2-EB78-4C3D-98E8-CBAF2E9CE154}"/>
              </a:ext>
            </a:extLst>
          </p:cNvPr>
          <p:cNvCxnSpPr/>
          <p:nvPr/>
        </p:nvCxnSpPr>
        <p:spPr>
          <a:xfrm>
            <a:off x="5691673" y="3629608"/>
            <a:ext cx="4043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E45412B-1A86-4A9A-85DC-3A2BDE6B9C2B}"/>
                  </a:ext>
                </a:extLst>
              </p:cNvPr>
              <p:cNvSpPr txBox="1"/>
              <p:nvPr/>
            </p:nvSpPr>
            <p:spPr>
              <a:xfrm>
                <a:off x="5582323" y="3277171"/>
                <a:ext cx="65780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𝐓</m:t>
                          </m:r>
                        </m:e>
                        <m:sub>
                          <m:r>
                            <a:rPr lang="en-US" sz="1600" b="1" i="0" smtClean="0">
                              <a:latin typeface="Cambria Math" panose="02040503050406030204" pitchFamily="18" charset="0"/>
                            </a:rPr>
                            <m:t>𝐬</m:t>
                          </m:r>
                        </m:sub>
                      </m:sSub>
                    </m:oMath>
                  </m:oMathPara>
                </a14:m>
                <a:endParaRPr lang="en-US" sz="1200" b="1"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EE45412B-1A86-4A9A-85DC-3A2BDE6B9C2B}"/>
                  </a:ext>
                </a:extLst>
              </p:cNvPr>
              <p:cNvSpPr txBox="1">
                <a:spLocks noRot="1" noChangeAspect="1" noMove="1" noResize="1" noEditPoints="1" noAdjustHandles="1" noChangeArrowheads="1" noChangeShapeType="1" noTextEdit="1"/>
              </p:cNvSpPr>
              <p:nvPr/>
            </p:nvSpPr>
            <p:spPr>
              <a:xfrm>
                <a:off x="5582323" y="3277171"/>
                <a:ext cx="657808" cy="338554"/>
              </a:xfrm>
              <a:prstGeom prst="rect">
                <a:avLst/>
              </a:prstGeom>
              <a:blipFill>
                <a:blip r:embed="rId3"/>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F977BFE-2978-4F0D-B392-6CB994E6401A}"/>
              </a:ext>
            </a:extLst>
          </p:cNvPr>
          <p:cNvSpPr txBox="1"/>
          <p:nvPr/>
        </p:nvSpPr>
        <p:spPr>
          <a:xfrm>
            <a:off x="5091793" y="2917609"/>
            <a:ext cx="2008413"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Sampling Interval</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9610A1-2D8F-477A-9679-C779C214876D}"/>
                  </a:ext>
                </a:extLst>
              </p:cNvPr>
              <p:cNvSpPr txBox="1"/>
              <p:nvPr/>
            </p:nvSpPr>
            <p:spPr>
              <a:xfrm>
                <a:off x="7977674" y="3241228"/>
                <a:ext cx="3984172" cy="873572"/>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Sampling rate / frequency,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𝑓</m:t>
                        </m:r>
                      </m:e>
                      <m:sub>
                        <m:r>
                          <a:rPr lang="en-US" sz="1800" b="0" i="1" smtClean="0">
                            <a:latin typeface="Cambria Math" panose="02040503050406030204" pitchFamily="18" charset="0"/>
                            <a:cs typeface="Times New Roman" panose="02020603050405020304" pitchFamily="18" charset="0"/>
                          </a:rPr>
                          <m:t>𝑠</m:t>
                        </m:r>
                      </m:sub>
                    </m:sSub>
                    <m:r>
                      <a:rPr lang="en-US" sz="1800" b="0" i="1" smtClean="0">
                        <a:latin typeface="Cambria Math" panose="02040503050406030204" pitchFamily="18" charset="0"/>
                        <a:cs typeface="Times New Roman" panose="02020603050405020304" pitchFamily="18" charset="0"/>
                      </a:rPr>
                      <m:t>=1/</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𝑇</m:t>
                        </m:r>
                      </m:e>
                      <m:sub>
                        <m:r>
                          <a:rPr lang="en-US" sz="1800" b="0" i="1" smtClean="0">
                            <a:latin typeface="Cambria Math" panose="02040503050406030204" pitchFamily="18" charset="0"/>
                            <a:cs typeface="Times New Roman" panose="02020603050405020304" pitchFamily="18" charset="0"/>
                          </a:rPr>
                          <m:t>𝑠</m:t>
                        </m:r>
                      </m:sub>
                    </m:sSub>
                  </m:oMath>
                </a14:m>
                <a:endParaRPr lang="en-US" sz="18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How many samples are taken in 1s.</a:t>
                </a:r>
                <a:endParaRPr lang="en-US" sz="1800"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4C9610A1-2D8F-477A-9679-C779C214876D}"/>
                  </a:ext>
                </a:extLst>
              </p:cNvPr>
              <p:cNvSpPr txBox="1">
                <a:spLocks noRot="1" noChangeAspect="1" noMove="1" noResize="1" noEditPoints="1" noAdjustHandles="1" noChangeArrowheads="1" noChangeShapeType="1" noTextEdit="1"/>
              </p:cNvSpPr>
              <p:nvPr/>
            </p:nvSpPr>
            <p:spPr>
              <a:xfrm>
                <a:off x="7977674" y="3241228"/>
                <a:ext cx="3984172" cy="873572"/>
              </a:xfrm>
              <a:prstGeom prst="rect">
                <a:avLst/>
              </a:prstGeom>
              <a:blipFill>
                <a:blip r:embed="rId4"/>
                <a:stretch>
                  <a:fillRect l="-1378" b="-1049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C425624-535D-45DE-BA66-B2361F3DC849}"/>
              </a:ext>
            </a:extLst>
          </p:cNvPr>
          <p:cNvSpPr txBox="1"/>
          <p:nvPr/>
        </p:nvSpPr>
        <p:spPr>
          <a:xfrm>
            <a:off x="2315549" y="5951923"/>
            <a:ext cx="7156574" cy="498663"/>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This process is also referred as Pulse Amplitude Modulation (PAM) </a:t>
            </a:r>
          </a:p>
        </p:txBody>
      </p:sp>
    </p:spTree>
    <p:extLst>
      <p:ext uri="{BB962C8B-B14F-4D97-AF65-F5344CB8AC3E}">
        <p14:creationId xmlns:p14="http://schemas.microsoft.com/office/powerpoint/2010/main" val="334740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down)">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down)">
                                      <p:cBhvr>
                                        <p:cTn id="53" dur="500"/>
                                        <p:tgtEl>
                                          <p:spTgt spid="5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down)">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2"/>
                                        </p:tgtEl>
                                      </p:cBhvr>
                                    </p:animEffect>
                                    <p:set>
                                      <p:cBhvr>
                                        <p:cTn id="68" dur="1" fill="hold">
                                          <p:stCondLst>
                                            <p:cond delay="499"/>
                                          </p:stCondLst>
                                        </p:cTn>
                                        <p:tgtEl>
                                          <p:spTgt spid="1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left)">
                                      <p:cBhvr>
                                        <p:cTn id="78" dur="500"/>
                                        <p:tgtEl>
                                          <p:spTgt spid="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500"/>
                                        <p:tgtEl>
                                          <p:spTgt spid="2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8" grpId="0"/>
      <p:bldP spid="23" grpId="0"/>
      <p:bldP spid="24" grpId="0"/>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Types of Sampling</a:t>
            </a:r>
            <a:endParaRPr lang="en-US" dirty="0">
              <a:latin typeface="Times New Roman" panose="02020603050405020304" pitchFamily="18" charset="0"/>
              <a:cs typeface="Times New Roman" panose="02020603050405020304" pitchFamily="18" charset="0"/>
            </a:endParaRPr>
          </a:p>
          <a:p>
            <a:pPr>
              <a:lnSpc>
                <a:spcPct val="2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Natural Sampling</a:t>
            </a:r>
          </a:p>
          <a:p>
            <a:pPr>
              <a:lnSpc>
                <a:spcPct val="2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Ideal Sampling</a:t>
            </a:r>
          </a:p>
          <a:p>
            <a:pPr>
              <a:lnSpc>
                <a:spcPct val="2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Flat-Top Sampling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330505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left)">
                                      <p:cBhvr>
                                        <p:cTn id="12"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831756"/>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buFont typeface="Arial" panose="020B0604020202020204" pitchFamily="34" charset="0"/>
              <a:buNone/>
            </a:pPr>
            <a:endParaRPr lang="en-US" sz="2000" b="1" dirty="0">
              <a:latin typeface="Times" panose="02020603050405020304" pitchFamily="18" charset="0"/>
              <a:cs typeface="Times" panose="02020603050405020304" pitchFamily="18" charset="0"/>
            </a:endParaRPr>
          </a:p>
        </p:txBody>
      </p:sp>
      <p:pic>
        <p:nvPicPr>
          <p:cNvPr id="28" name="Picture 6">
            <a:extLst>
              <a:ext uri="{FF2B5EF4-FFF2-40B4-BE49-F238E27FC236}">
                <a16:creationId xmlns:a16="http://schemas.microsoft.com/office/drawing/2014/main" id="{2F34D8C6-D621-46C8-893E-3F7801F42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53" y="1427909"/>
            <a:ext cx="884872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29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Nyquist Sampling Theorem</a:t>
            </a:r>
          </a:p>
          <a:p>
            <a:pPr>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sampling rate must be at least 2 times the highest frequency contained in the signal.</a:t>
            </a:r>
          </a:p>
          <a:p>
            <a:pPr>
              <a:lnSpc>
                <a:spcPct val="150000"/>
              </a:lnSpc>
              <a:buFont typeface="Wingdings" panose="05000000000000000000" pitchFamily="2" charset="2"/>
              <a:buChar char="ü"/>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pic>
        <p:nvPicPr>
          <p:cNvPr id="130" name="Picture 6">
            <a:extLst>
              <a:ext uri="{FF2B5EF4-FFF2-40B4-BE49-F238E27FC236}">
                <a16:creationId xmlns:a16="http://schemas.microsoft.com/office/drawing/2014/main" id="{3AC8CEAF-EE89-459C-B97D-7EED1371A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5" y="1945015"/>
            <a:ext cx="6407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60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wipe(left)">
                                      <p:cBhvr>
                                        <p:cTn id="1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Nyquist Sampling Theorem</a:t>
            </a:r>
          </a:p>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pic>
        <p:nvPicPr>
          <p:cNvPr id="6" name="Picture 6">
            <a:extLst>
              <a:ext uri="{FF2B5EF4-FFF2-40B4-BE49-F238E27FC236}">
                <a16:creationId xmlns:a16="http://schemas.microsoft.com/office/drawing/2014/main" id="{3C4A8F2F-E73D-40FE-88FF-AD31312D2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052" y="1948966"/>
            <a:ext cx="7331075"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5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Nyquist Sampling Theorem</a:t>
            </a:r>
          </a:p>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sp>
        <p:nvSpPr>
          <p:cNvPr id="7" name="Rectangle 9">
            <a:extLst>
              <a:ext uri="{FF2B5EF4-FFF2-40B4-BE49-F238E27FC236}">
                <a16:creationId xmlns:a16="http://schemas.microsoft.com/office/drawing/2014/main" id="{C7F33D91-E38C-41CF-8DCC-DD27811EE855}"/>
              </a:ext>
            </a:extLst>
          </p:cNvPr>
          <p:cNvSpPr>
            <a:spLocks noChangeArrowheads="1"/>
          </p:cNvSpPr>
          <p:nvPr/>
        </p:nvSpPr>
        <p:spPr bwMode="auto">
          <a:xfrm>
            <a:off x="629815" y="1394927"/>
            <a:ext cx="11481319" cy="96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b="1" baseline="0" dirty="0"/>
              <a:t>Example: </a:t>
            </a:r>
            <a:r>
              <a:rPr lang="en-US" altLang="en-US" baseline="0" dirty="0"/>
              <a:t>A complex low-pass signal has a bandwidth of 200 kHz. What is the minimum sampling rate for this signal?</a:t>
            </a:r>
          </a:p>
        </p:txBody>
      </p:sp>
      <p:sp>
        <p:nvSpPr>
          <p:cNvPr id="8" name="Rectangle 12">
            <a:extLst>
              <a:ext uri="{FF2B5EF4-FFF2-40B4-BE49-F238E27FC236}">
                <a16:creationId xmlns:a16="http://schemas.microsoft.com/office/drawing/2014/main" id="{8FDEFB39-95E8-4751-A036-0444A23E2AA4}"/>
              </a:ext>
            </a:extLst>
          </p:cNvPr>
          <p:cNvSpPr>
            <a:spLocks noChangeArrowheads="1"/>
          </p:cNvSpPr>
          <p:nvPr/>
        </p:nvSpPr>
        <p:spPr bwMode="auto">
          <a:xfrm>
            <a:off x="618930" y="2355255"/>
            <a:ext cx="11481319" cy="142199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b="1" baseline="0" dirty="0">
                <a:solidFill>
                  <a:schemeClr val="hlink"/>
                </a:solidFill>
              </a:rPr>
              <a:t>Solution: </a:t>
            </a:r>
            <a:r>
              <a:rPr lang="en-US" altLang="en-US" baseline="0" dirty="0">
                <a:latin typeface="Times" panose="02020603050405020304" pitchFamily="18" charset="0"/>
              </a:rPr>
              <a:t>The bandwidth of a low-pass signal is between 0 and f, where f is the maximum frequency in the signal. Therefore, we can sample this signal at 2 times the highest frequency (200 kHz). The sampling rate is therefore 400,000 samples per second.</a:t>
            </a:r>
          </a:p>
        </p:txBody>
      </p:sp>
      <p:sp>
        <p:nvSpPr>
          <p:cNvPr id="9" name="Rectangle 9">
            <a:extLst>
              <a:ext uri="{FF2B5EF4-FFF2-40B4-BE49-F238E27FC236}">
                <a16:creationId xmlns:a16="http://schemas.microsoft.com/office/drawing/2014/main" id="{1AC8D583-F0A2-453C-A219-48A4A3E56382}"/>
              </a:ext>
            </a:extLst>
          </p:cNvPr>
          <p:cNvSpPr>
            <a:spLocks noChangeArrowheads="1"/>
          </p:cNvSpPr>
          <p:nvPr/>
        </p:nvSpPr>
        <p:spPr bwMode="auto">
          <a:xfrm>
            <a:off x="629814" y="3972060"/>
            <a:ext cx="115621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b="1" baseline="0" dirty="0"/>
              <a:t>Example: </a:t>
            </a:r>
            <a:r>
              <a:rPr lang="en-US" altLang="en-US" sz="1800" baseline="0" dirty="0"/>
              <a:t>A complex bandpass signal has a bandwidth of 200 kHz. What is the minimum sampling rate for this signal?</a:t>
            </a:r>
            <a:endParaRPr lang="en-US" altLang="en-US" sz="2800" baseline="0" dirty="0"/>
          </a:p>
        </p:txBody>
      </p:sp>
      <p:sp>
        <p:nvSpPr>
          <p:cNvPr id="10" name="Rectangle 10">
            <a:extLst>
              <a:ext uri="{FF2B5EF4-FFF2-40B4-BE49-F238E27FC236}">
                <a16:creationId xmlns:a16="http://schemas.microsoft.com/office/drawing/2014/main" id="{6DEA1CDC-A2CC-488A-9966-F46351BFB0E5}"/>
              </a:ext>
            </a:extLst>
          </p:cNvPr>
          <p:cNvSpPr>
            <a:spLocks noChangeArrowheads="1"/>
          </p:cNvSpPr>
          <p:nvPr/>
        </p:nvSpPr>
        <p:spPr bwMode="auto">
          <a:xfrm>
            <a:off x="608045" y="4443872"/>
            <a:ext cx="11583954" cy="114499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b="1" baseline="0" dirty="0">
                <a:solidFill>
                  <a:schemeClr val="hlink"/>
                </a:solidFill>
              </a:rPr>
              <a:t>Solution:</a:t>
            </a:r>
            <a:r>
              <a:rPr lang="en-US" altLang="en-US" sz="2800" b="1" baseline="0" dirty="0">
                <a:solidFill>
                  <a:schemeClr val="hlink"/>
                </a:solidFill>
              </a:rPr>
              <a:t> </a:t>
            </a:r>
            <a:r>
              <a:rPr lang="en-US" altLang="en-US" baseline="0" dirty="0">
                <a:latin typeface="Times" panose="02020603050405020304" pitchFamily="18" charset="0"/>
              </a:rPr>
              <a:t>We cannot find the minimum sampling rate in this case because we do not know where the bandwidth starts or ends. We do not know the maximum frequency in the signal.</a:t>
            </a:r>
            <a:endParaRPr lang="en-US" altLang="en-US" sz="2800" baseline="0" dirty="0">
              <a:latin typeface="Times" panose="02020603050405020304" pitchFamily="18" charset="0"/>
            </a:endParaRPr>
          </a:p>
        </p:txBody>
      </p:sp>
    </p:spTree>
    <p:extLst>
      <p:ext uri="{BB962C8B-B14F-4D97-AF65-F5344CB8AC3E}">
        <p14:creationId xmlns:p14="http://schemas.microsoft.com/office/powerpoint/2010/main" val="840447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Sampling</a:t>
            </a:r>
          </a:p>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cxnSp>
        <p:nvCxnSpPr>
          <p:cNvPr id="3" name="Straight Arrow Connector 2">
            <a:extLst>
              <a:ext uri="{FF2B5EF4-FFF2-40B4-BE49-F238E27FC236}">
                <a16:creationId xmlns:a16="http://schemas.microsoft.com/office/drawing/2014/main" id="{53C1A262-96F5-4772-9730-583C981A4F5A}"/>
              </a:ext>
            </a:extLst>
          </p:cNvPr>
          <p:cNvCxnSpPr>
            <a:cxnSpLocks/>
          </p:cNvCxnSpPr>
          <p:nvPr/>
        </p:nvCxnSpPr>
        <p:spPr>
          <a:xfrm>
            <a:off x="1110343" y="3041780"/>
            <a:ext cx="2509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4BF23-DD3C-4521-9769-1E4F37EF6BC5}"/>
              </a:ext>
            </a:extLst>
          </p:cNvPr>
          <p:cNvCxnSpPr>
            <a:cxnSpLocks/>
          </p:cNvCxnSpPr>
          <p:nvPr/>
        </p:nvCxnSpPr>
        <p:spPr>
          <a:xfrm flipV="1">
            <a:off x="1119673" y="1791480"/>
            <a:ext cx="0" cy="2323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C5E1C462-4C89-4BFA-A6E9-7DF31B7A3099}"/>
              </a:ext>
            </a:extLst>
          </p:cNvPr>
          <p:cNvSpPr/>
          <p:nvPr/>
        </p:nvSpPr>
        <p:spPr>
          <a:xfrm>
            <a:off x="1129004" y="2248676"/>
            <a:ext cx="1623527" cy="783773"/>
          </a:xfrm>
          <a:custGeom>
            <a:avLst/>
            <a:gdLst>
              <a:gd name="connsiteX0" fmla="*/ 0 w 1623527"/>
              <a:gd name="connsiteY0" fmla="*/ 783773 h 783773"/>
              <a:gd name="connsiteX1" fmla="*/ 513184 w 1623527"/>
              <a:gd name="connsiteY1" fmla="*/ 2 h 783773"/>
              <a:gd name="connsiteX2" fmla="*/ 1623527 w 1623527"/>
              <a:gd name="connsiteY2" fmla="*/ 774442 h 783773"/>
              <a:gd name="connsiteX3" fmla="*/ 1623527 w 1623527"/>
              <a:gd name="connsiteY3" fmla="*/ 774442 h 783773"/>
              <a:gd name="connsiteX4" fmla="*/ 1614196 w 1623527"/>
              <a:gd name="connsiteY4" fmla="*/ 783773 h 783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527" h="783773">
                <a:moveTo>
                  <a:pt x="0" y="783773"/>
                </a:moveTo>
                <a:cubicBezTo>
                  <a:pt x="121298" y="392665"/>
                  <a:pt x="242596" y="1557"/>
                  <a:pt x="513184" y="2"/>
                </a:cubicBezTo>
                <a:cubicBezTo>
                  <a:pt x="783772" y="-1553"/>
                  <a:pt x="1623527" y="774442"/>
                  <a:pt x="1623527" y="774442"/>
                </a:cubicBezTo>
                <a:lnTo>
                  <a:pt x="1623527" y="774442"/>
                </a:lnTo>
                <a:lnTo>
                  <a:pt x="1614196" y="78377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83933731-26CB-4827-AC48-97B8D1E3DEAF}"/>
              </a:ext>
            </a:extLst>
          </p:cNvPr>
          <p:cNvSpPr/>
          <p:nvPr/>
        </p:nvSpPr>
        <p:spPr>
          <a:xfrm>
            <a:off x="3898629" y="2859835"/>
            <a:ext cx="615816" cy="34522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DBBE9145-BA3B-4B01-BB17-FC841EE0B003}"/>
              </a:ext>
            </a:extLst>
          </p:cNvPr>
          <p:cNvCxnSpPr>
            <a:cxnSpLocks/>
          </p:cNvCxnSpPr>
          <p:nvPr/>
        </p:nvCxnSpPr>
        <p:spPr>
          <a:xfrm>
            <a:off x="4935893" y="5113176"/>
            <a:ext cx="2108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B9586C-AC56-462A-948C-51EEFDC5AFA3}"/>
              </a:ext>
            </a:extLst>
          </p:cNvPr>
          <p:cNvCxnSpPr/>
          <p:nvPr/>
        </p:nvCxnSpPr>
        <p:spPr>
          <a:xfrm flipV="1">
            <a:off x="4926563" y="3853543"/>
            <a:ext cx="0" cy="219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A69594-A78E-473A-8FF6-47DB2E416151}"/>
              </a:ext>
            </a:extLst>
          </p:cNvPr>
          <p:cNvCxnSpPr/>
          <p:nvPr/>
        </p:nvCxnSpPr>
        <p:spPr>
          <a:xfrm flipV="1">
            <a:off x="5234473"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3E0E02A-CDEB-4C0D-AF8F-8F97BA3A272A}"/>
              </a:ext>
            </a:extLst>
          </p:cNvPr>
          <p:cNvCxnSpPr/>
          <p:nvPr/>
        </p:nvCxnSpPr>
        <p:spPr>
          <a:xfrm flipV="1">
            <a:off x="5498840"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29E5633-95D1-4350-85D1-C269F9949AF5}"/>
              </a:ext>
            </a:extLst>
          </p:cNvPr>
          <p:cNvCxnSpPr/>
          <p:nvPr/>
        </p:nvCxnSpPr>
        <p:spPr>
          <a:xfrm flipV="1">
            <a:off x="5987143"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8F94A7-9374-4C75-9864-871A09BF29ED}"/>
              </a:ext>
            </a:extLst>
          </p:cNvPr>
          <p:cNvCxnSpPr/>
          <p:nvPr/>
        </p:nvCxnSpPr>
        <p:spPr>
          <a:xfrm flipV="1">
            <a:off x="6240131"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5DF279-27D5-4D34-A7DF-99D57A9EF7DA}"/>
              </a:ext>
            </a:extLst>
          </p:cNvPr>
          <p:cNvCxnSpPr/>
          <p:nvPr/>
        </p:nvCxnSpPr>
        <p:spPr>
          <a:xfrm flipV="1">
            <a:off x="6478553" y="442271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44D7615-55E5-479C-A94E-91F00D8E2B53}"/>
              </a:ext>
            </a:extLst>
          </p:cNvPr>
          <p:cNvCxnSpPr/>
          <p:nvPr/>
        </p:nvCxnSpPr>
        <p:spPr>
          <a:xfrm flipV="1">
            <a:off x="5728996" y="4416490"/>
            <a:ext cx="0" cy="69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rrow: Up 30">
            <a:extLst>
              <a:ext uri="{FF2B5EF4-FFF2-40B4-BE49-F238E27FC236}">
                <a16:creationId xmlns:a16="http://schemas.microsoft.com/office/drawing/2014/main" id="{64AEE931-41A7-4733-80E4-50374A14BFA0}"/>
              </a:ext>
            </a:extLst>
          </p:cNvPr>
          <p:cNvSpPr/>
          <p:nvPr/>
        </p:nvSpPr>
        <p:spPr>
          <a:xfrm>
            <a:off x="5728996" y="3638941"/>
            <a:ext cx="393439" cy="540506"/>
          </a:xfrm>
          <a:prstGeom prst="up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43D3C5E-7598-4F83-99A1-81B5546FDC2C}"/>
              </a:ext>
            </a:extLst>
          </p:cNvPr>
          <p:cNvSpPr/>
          <p:nvPr/>
        </p:nvSpPr>
        <p:spPr>
          <a:xfrm>
            <a:off x="4795931" y="2645235"/>
            <a:ext cx="2174033" cy="61581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Sampler</a:t>
            </a:r>
          </a:p>
        </p:txBody>
      </p:sp>
      <p:sp>
        <p:nvSpPr>
          <p:cNvPr id="33" name="TextBox 32">
            <a:extLst>
              <a:ext uri="{FF2B5EF4-FFF2-40B4-BE49-F238E27FC236}">
                <a16:creationId xmlns:a16="http://schemas.microsoft.com/office/drawing/2014/main" id="{56ACAC96-98A1-4BDC-9251-B90FA076028E}"/>
              </a:ext>
            </a:extLst>
          </p:cNvPr>
          <p:cNvSpPr txBox="1"/>
          <p:nvPr/>
        </p:nvSpPr>
        <p:spPr>
          <a:xfrm>
            <a:off x="5372603" y="2115336"/>
            <a:ext cx="9869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Multiply</a:t>
            </a:r>
          </a:p>
        </p:txBody>
      </p:sp>
      <p:sp>
        <p:nvSpPr>
          <p:cNvPr id="34" name="Arrow: Right 33">
            <a:extLst>
              <a:ext uri="{FF2B5EF4-FFF2-40B4-BE49-F238E27FC236}">
                <a16:creationId xmlns:a16="http://schemas.microsoft.com/office/drawing/2014/main" id="{0DD9FAE1-1691-43D3-A52D-DBF0D2C940A4}"/>
              </a:ext>
            </a:extLst>
          </p:cNvPr>
          <p:cNvSpPr/>
          <p:nvPr/>
        </p:nvSpPr>
        <p:spPr>
          <a:xfrm>
            <a:off x="7392951" y="2761860"/>
            <a:ext cx="681135" cy="38255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0B5B0A4-D83A-454E-9A9B-59EB3FF571F4}"/>
              </a:ext>
            </a:extLst>
          </p:cNvPr>
          <p:cNvCxnSpPr>
            <a:cxnSpLocks/>
          </p:cNvCxnSpPr>
          <p:nvPr/>
        </p:nvCxnSpPr>
        <p:spPr>
          <a:xfrm>
            <a:off x="8472196" y="2953139"/>
            <a:ext cx="21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D73941-4999-4899-B999-0A40EBF9EA3F}"/>
              </a:ext>
            </a:extLst>
          </p:cNvPr>
          <p:cNvCxnSpPr/>
          <p:nvPr/>
        </p:nvCxnSpPr>
        <p:spPr>
          <a:xfrm flipV="1">
            <a:off x="8472196" y="1520890"/>
            <a:ext cx="0" cy="259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F8BFCB-A091-40B5-B279-1DFC1BA206E3}"/>
              </a:ext>
            </a:extLst>
          </p:cNvPr>
          <p:cNvCxnSpPr>
            <a:cxnSpLocks/>
          </p:cNvCxnSpPr>
          <p:nvPr/>
        </p:nvCxnSpPr>
        <p:spPr>
          <a:xfrm flipH="1" flipV="1">
            <a:off x="8696131" y="2351314"/>
            <a:ext cx="9330" cy="601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22B5D9C-637B-46A8-BCBA-366D66D21CD8}"/>
              </a:ext>
            </a:extLst>
          </p:cNvPr>
          <p:cNvCxnSpPr>
            <a:cxnSpLocks/>
          </p:cNvCxnSpPr>
          <p:nvPr/>
        </p:nvCxnSpPr>
        <p:spPr>
          <a:xfrm flipH="1" flipV="1">
            <a:off x="8979933" y="2169368"/>
            <a:ext cx="24108" cy="78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19F6D7-0455-49B9-8056-4FF175BE26DC}"/>
              </a:ext>
            </a:extLst>
          </p:cNvPr>
          <p:cNvCxnSpPr/>
          <p:nvPr/>
        </p:nvCxnSpPr>
        <p:spPr>
          <a:xfrm flipV="1">
            <a:off x="9278512" y="2300002"/>
            <a:ext cx="0" cy="65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FF6382-AF07-4E8D-BC06-ECE474F9F61F}"/>
              </a:ext>
            </a:extLst>
          </p:cNvPr>
          <p:cNvCxnSpPr/>
          <p:nvPr/>
        </p:nvCxnSpPr>
        <p:spPr>
          <a:xfrm flipV="1">
            <a:off x="9568543" y="2484668"/>
            <a:ext cx="0" cy="468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90DB64-0F33-4CEE-914B-CE7686FCA91B}"/>
              </a:ext>
            </a:extLst>
          </p:cNvPr>
          <p:cNvSpPr txBox="1"/>
          <p:nvPr/>
        </p:nvSpPr>
        <p:spPr>
          <a:xfrm>
            <a:off x="1216092" y="3382240"/>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Message Signal</a:t>
            </a:r>
          </a:p>
        </p:txBody>
      </p:sp>
      <p:sp>
        <p:nvSpPr>
          <p:cNvPr id="51" name="TextBox 50">
            <a:extLst>
              <a:ext uri="{FF2B5EF4-FFF2-40B4-BE49-F238E27FC236}">
                <a16:creationId xmlns:a16="http://schemas.microsoft.com/office/drawing/2014/main" id="{298FC550-E9DD-4ED3-B09A-B37ECC1718D6}"/>
              </a:ext>
            </a:extLst>
          </p:cNvPr>
          <p:cNvSpPr txBox="1"/>
          <p:nvPr/>
        </p:nvSpPr>
        <p:spPr>
          <a:xfrm>
            <a:off x="5054860" y="5341112"/>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Impulse Signal</a:t>
            </a:r>
          </a:p>
        </p:txBody>
      </p:sp>
      <p:sp>
        <p:nvSpPr>
          <p:cNvPr id="52" name="TextBox 51">
            <a:extLst>
              <a:ext uri="{FF2B5EF4-FFF2-40B4-BE49-F238E27FC236}">
                <a16:creationId xmlns:a16="http://schemas.microsoft.com/office/drawing/2014/main" id="{2700407E-181C-4F7D-92F5-D0F2246748C7}"/>
              </a:ext>
            </a:extLst>
          </p:cNvPr>
          <p:cNvSpPr txBox="1"/>
          <p:nvPr/>
        </p:nvSpPr>
        <p:spPr>
          <a:xfrm>
            <a:off x="8653362" y="3269609"/>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Sampled Signal</a:t>
            </a:r>
          </a:p>
        </p:txBody>
      </p:sp>
    </p:spTree>
    <p:extLst>
      <p:ext uri="{BB962C8B-B14F-4D97-AF65-F5344CB8AC3E}">
        <p14:creationId xmlns:p14="http://schemas.microsoft.com/office/powerpoint/2010/main" val="112703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par>
                                <p:cTn id="31" presetID="22" presetClass="entr" presetSubtype="8"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par>
                                <p:cTn id="34" presetID="22" presetClass="entr" presetSubtype="8"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left)">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500"/>
                                        <p:tgtEl>
                                          <p:spTgt spid="34"/>
                                        </p:tgtEl>
                                      </p:cBhvr>
                                    </p:animEffect>
                                  </p:childTnLst>
                                </p:cTn>
                              </p:par>
                              <p:par>
                                <p:cTn id="65" presetID="22" presetClass="entr" presetSubtype="8"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500"/>
                                        <p:tgtEl>
                                          <p:spTgt spid="38"/>
                                        </p:tgtEl>
                                      </p:cBhvr>
                                    </p:animEffect>
                                  </p:childTnLst>
                                </p:cTn>
                              </p:par>
                              <p:par>
                                <p:cTn id="68" presetID="22" presetClass="entr" presetSubtype="8"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par>
                                <p:cTn id="74" presetID="22" presetClass="entr" presetSubtype="8"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ipe(left)">
                                      <p:cBhvr>
                                        <p:cTn id="76" dur="500"/>
                                        <p:tgtEl>
                                          <p:spTgt spid="44"/>
                                        </p:tgtEl>
                                      </p:cBhvr>
                                    </p:animEffect>
                                  </p:childTnLst>
                                </p:cTn>
                              </p:par>
                              <p:par>
                                <p:cTn id="77" presetID="22" presetClass="entr" presetSubtype="8"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left)">
                                      <p:cBhvr>
                                        <p:cTn id="79" dur="500"/>
                                        <p:tgtEl>
                                          <p:spTgt spid="46"/>
                                        </p:tgtEl>
                                      </p:cBhvr>
                                    </p:animEffect>
                                  </p:childTnLst>
                                </p:cTn>
                              </p:par>
                              <p:par>
                                <p:cTn id="80" presetID="22" presetClass="entr" presetSubtype="8" fill="hold"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left)">
                                      <p:cBhvr>
                                        <p:cTn id="82" dur="500"/>
                                        <p:tgtEl>
                                          <p:spTgt spid="4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left)">
                                      <p:cBhvr>
                                        <p:cTn id="8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31" grpId="0" animBg="1"/>
      <p:bldP spid="32" grpId="0" animBg="1"/>
      <p:bldP spid="33" grpId="0"/>
      <p:bldP spid="34" grpId="0" animBg="1"/>
      <p:bldP spid="50" grpId="0"/>
      <p:bldP spid="51" grpId="0"/>
      <p:bldP spid="5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5" name="Content Placeholder 3">
            <a:extLst>
              <a:ext uri="{FF2B5EF4-FFF2-40B4-BE49-F238E27FC236}">
                <a16:creationId xmlns:a16="http://schemas.microsoft.com/office/drawing/2014/main" id="{B86238B1-C4AA-4E65-B751-FD883479C437}"/>
              </a:ext>
            </a:extLst>
          </p:cNvPr>
          <p:cNvSpPr txBox="1">
            <a:spLocks/>
          </p:cNvSpPr>
          <p:nvPr/>
        </p:nvSpPr>
        <p:spPr>
          <a:xfrm>
            <a:off x="527180" y="738450"/>
            <a:ext cx="11664820" cy="6026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b="1" dirty="0">
                <a:latin typeface="Times" panose="02020603050405020304" pitchFamily="18" charset="0"/>
                <a:cs typeface="Times" panose="02020603050405020304" pitchFamily="18" charset="0"/>
              </a:rPr>
              <a:t> Quantization</a:t>
            </a:r>
          </a:p>
          <a:p>
            <a:pPr marL="0" indent="0">
              <a:lnSpc>
                <a:spcPct val="150000"/>
              </a:lnSpc>
              <a:buNone/>
            </a:pPr>
            <a:endParaRPr lang="en-US" sz="2000" b="1" dirty="0">
              <a:latin typeface="Times" panose="02020603050405020304" pitchFamily="18" charset="0"/>
              <a:cs typeface="Times" panose="02020603050405020304" pitchFamily="18" charset="0"/>
            </a:endParaRPr>
          </a:p>
          <a:p>
            <a:pPr marL="0" indent="0">
              <a:lnSpc>
                <a:spcPct val="150000"/>
              </a:lnSpc>
              <a:buNone/>
            </a:pPr>
            <a:endParaRPr lang="en-US" sz="2000" b="1" dirty="0">
              <a:latin typeface="Times" panose="02020603050405020304" pitchFamily="18" charset="0"/>
              <a:cs typeface="Times" panose="02020603050405020304" pitchFamily="18" charset="0"/>
            </a:endParaRPr>
          </a:p>
        </p:txBody>
      </p:sp>
      <p:cxnSp>
        <p:nvCxnSpPr>
          <p:cNvPr id="3" name="Straight Arrow Connector 2">
            <a:extLst>
              <a:ext uri="{FF2B5EF4-FFF2-40B4-BE49-F238E27FC236}">
                <a16:creationId xmlns:a16="http://schemas.microsoft.com/office/drawing/2014/main" id="{53C1A262-96F5-4772-9730-583C981A4F5A}"/>
              </a:ext>
            </a:extLst>
          </p:cNvPr>
          <p:cNvCxnSpPr>
            <a:cxnSpLocks/>
          </p:cNvCxnSpPr>
          <p:nvPr/>
        </p:nvCxnSpPr>
        <p:spPr>
          <a:xfrm>
            <a:off x="1110343" y="3041780"/>
            <a:ext cx="2509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4BF23-DD3C-4521-9769-1E4F37EF6BC5}"/>
              </a:ext>
            </a:extLst>
          </p:cNvPr>
          <p:cNvCxnSpPr>
            <a:cxnSpLocks/>
          </p:cNvCxnSpPr>
          <p:nvPr/>
        </p:nvCxnSpPr>
        <p:spPr>
          <a:xfrm flipV="1">
            <a:off x="1119673" y="1791480"/>
            <a:ext cx="0" cy="2323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C5E1C462-4C89-4BFA-A6E9-7DF31B7A3099}"/>
              </a:ext>
            </a:extLst>
          </p:cNvPr>
          <p:cNvSpPr/>
          <p:nvPr/>
        </p:nvSpPr>
        <p:spPr>
          <a:xfrm>
            <a:off x="1129004" y="2248676"/>
            <a:ext cx="1623527" cy="783773"/>
          </a:xfrm>
          <a:custGeom>
            <a:avLst/>
            <a:gdLst>
              <a:gd name="connsiteX0" fmla="*/ 0 w 1623527"/>
              <a:gd name="connsiteY0" fmla="*/ 783773 h 783773"/>
              <a:gd name="connsiteX1" fmla="*/ 513184 w 1623527"/>
              <a:gd name="connsiteY1" fmla="*/ 2 h 783773"/>
              <a:gd name="connsiteX2" fmla="*/ 1623527 w 1623527"/>
              <a:gd name="connsiteY2" fmla="*/ 774442 h 783773"/>
              <a:gd name="connsiteX3" fmla="*/ 1623527 w 1623527"/>
              <a:gd name="connsiteY3" fmla="*/ 774442 h 783773"/>
              <a:gd name="connsiteX4" fmla="*/ 1614196 w 1623527"/>
              <a:gd name="connsiteY4" fmla="*/ 783773 h 783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527" h="783773">
                <a:moveTo>
                  <a:pt x="0" y="783773"/>
                </a:moveTo>
                <a:cubicBezTo>
                  <a:pt x="121298" y="392665"/>
                  <a:pt x="242596" y="1557"/>
                  <a:pt x="513184" y="2"/>
                </a:cubicBezTo>
                <a:cubicBezTo>
                  <a:pt x="783772" y="-1553"/>
                  <a:pt x="1623527" y="774442"/>
                  <a:pt x="1623527" y="774442"/>
                </a:cubicBezTo>
                <a:lnTo>
                  <a:pt x="1623527" y="774442"/>
                </a:lnTo>
                <a:lnTo>
                  <a:pt x="1614196" y="78377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83933731-26CB-4827-AC48-97B8D1E3DEAF}"/>
              </a:ext>
            </a:extLst>
          </p:cNvPr>
          <p:cNvSpPr/>
          <p:nvPr/>
        </p:nvSpPr>
        <p:spPr>
          <a:xfrm>
            <a:off x="3883871" y="2716376"/>
            <a:ext cx="949002" cy="65080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E90DB64-0F33-4CEE-914B-CE7686FCA91B}"/>
              </a:ext>
            </a:extLst>
          </p:cNvPr>
          <p:cNvSpPr txBox="1"/>
          <p:nvPr/>
        </p:nvSpPr>
        <p:spPr>
          <a:xfrm>
            <a:off x="1216092" y="3382240"/>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Message Signal</a:t>
            </a:r>
          </a:p>
        </p:txBody>
      </p:sp>
      <p:cxnSp>
        <p:nvCxnSpPr>
          <p:cNvPr id="30" name="Straight Arrow Connector 29">
            <a:extLst>
              <a:ext uri="{FF2B5EF4-FFF2-40B4-BE49-F238E27FC236}">
                <a16:creationId xmlns:a16="http://schemas.microsoft.com/office/drawing/2014/main" id="{41659F32-E638-41EE-9187-B1BFA3B9DC4F}"/>
              </a:ext>
            </a:extLst>
          </p:cNvPr>
          <p:cNvCxnSpPr>
            <a:cxnSpLocks/>
          </p:cNvCxnSpPr>
          <p:nvPr/>
        </p:nvCxnSpPr>
        <p:spPr>
          <a:xfrm>
            <a:off x="5603816" y="2943809"/>
            <a:ext cx="219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8EF81E9-B6E5-4CAD-AD12-334E040434A3}"/>
              </a:ext>
            </a:extLst>
          </p:cNvPr>
          <p:cNvCxnSpPr/>
          <p:nvPr/>
        </p:nvCxnSpPr>
        <p:spPr>
          <a:xfrm flipV="1">
            <a:off x="5603816" y="1511560"/>
            <a:ext cx="0" cy="259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7BA890-910E-4BD1-9597-1B47F29588E0}"/>
              </a:ext>
            </a:extLst>
          </p:cNvPr>
          <p:cNvCxnSpPr>
            <a:cxnSpLocks/>
          </p:cNvCxnSpPr>
          <p:nvPr/>
        </p:nvCxnSpPr>
        <p:spPr>
          <a:xfrm flipH="1" flipV="1">
            <a:off x="5827751" y="2341984"/>
            <a:ext cx="9330" cy="601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F8818F6-547D-4207-8BFC-DBA003B803E3}"/>
              </a:ext>
            </a:extLst>
          </p:cNvPr>
          <p:cNvCxnSpPr>
            <a:cxnSpLocks/>
          </p:cNvCxnSpPr>
          <p:nvPr/>
        </p:nvCxnSpPr>
        <p:spPr>
          <a:xfrm flipH="1" flipV="1">
            <a:off x="6111553" y="2160038"/>
            <a:ext cx="24108" cy="78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2F5817-3747-4F29-A8A8-3B184CB93F93}"/>
              </a:ext>
            </a:extLst>
          </p:cNvPr>
          <p:cNvCxnSpPr/>
          <p:nvPr/>
        </p:nvCxnSpPr>
        <p:spPr>
          <a:xfrm flipV="1">
            <a:off x="6410132" y="2290672"/>
            <a:ext cx="0" cy="65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F9A09B-8583-4A4A-85B4-7882E35359BF}"/>
              </a:ext>
            </a:extLst>
          </p:cNvPr>
          <p:cNvCxnSpPr/>
          <p:nvPr/>
        </p:nvCxnSpPr>
        <p:spPr>
          <a:xfrm flipV="1">
            <a:off x="6700163" y="2475338"/>
            <a:ext cx="0" cy="468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48F9E05-F55F-495D-8A42-5DE2D1306CA1}"/>
              </a:ext>
            </a:extLst>
          </p:cNvPr>
          <p:cNvSpPr txBox="1"/>
          <p:nvPr/>
        </p:nvSpPr>
        <p:spPr>
          <a:xfrm>
            <a:off x="5784982" y="3260279"/>
            <a:ext cx="1741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Sampled Signal</a:t>
            </a:r>
          </a:p>
        </p:txBody>
      </p:sp>
      <p:sp>
        <p:nvSpPr>
          <p:cNvPr id="2" name="TextBox 1">
            <a:extLst>
              <a:ext uri="{FF2B5EF4-FFF2-40B4-BE49-F238E27FC236}">
                <a16:creationId xmlns:a16="http://schemas.microsoft.com/office/drawing/2014/main" id="{20FE38FB-7CCA-480E-BB99-ED084012019E}"/>
              </a:ext>
            </a:extLst>
          </p:cNvPr>
          <p:cNvSpPr txBox="1"/>
          <p:nvPr/>
        </p:nvSpPr>
        <p:spPr>
          <a:xfrm>
            <a:off x="3751992" y="2252502"/>
            <a:ext cx="117099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Sampling</a:t>
            </a:r>
          </a:p>
        </p:txBody>
      </p:sp>
      <p:sp>
        <p:nvSpPr>
          <p:cNvPr id="45" name="Arrow: Right 44">
            <a:extLst>
              <a:ext uri="{FF2B5EF4-FFF2-40B4-BE49-F238E27FC236}">
                <a16:creationId xmlns:a16="http://schemas.microsoft.com/office/drawing/2014/main" id="{DB359CDD-32DE-46A4-A41A-43C0B3ADA987}"/>
              </a:ext>
            </a:extLst>
          </p:cNvPr>
          <p:cNvSpPr/>
          <p:nvPr/>
        </p:nvSpPr>
        <p:spPr>
          <a:xfrm>
            <a:off x="8165091" y="2589637"/>
            <a:ext cx="991350" cy="70834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3179D6D-9235-4519-B86F-661A16AABE34}"/>
              </a:ext>
            </a:extLst>
          </p:cNvPr>
          <p:cNvSpPr txBox="1"/>
          <p:nvPr/>
        </p:nvSpPr>
        <p:spPr>
          <a:xfrm>
            <a:off x="7998281" y="2181540"/>
            <a:ext cx="151467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Quantizing</a:t>
            </a:r>
          </a:p>
        </p:txBody>
      </p:sp>
      <p:sp>
        <p:nvSpPr>
          <p:cNvPr id="49" name="TextBox 48">
            <a:extLst>
              <a:ext uri="{FF2B5EF4-FFF2-40B4-BE49-F238E27FC236}">
                <a16:creationId xmlns:a16="http://schemas.microsoft.com/office/drawing/2014/main" id="{E3A3CF36-0EFC-4EC3-AF0C-256E94514497}"/>
              </a:ext>
            </a:extLst>
          </p:cNvPr>
          <p:cNvSpPr txBox="1"/>
          <p:nvPr/>
        </p:nvSpPr>
        <p:spPr>
          <a:xfrm>
            <a:off x="858419" y="4328144"/>
            <a:ext cx="2761859" cy="87331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sym typeface="Wingdings" panose="05000000000000000000" pitchFamily="2" charset="2"/>
              </a:rPr>
              <a:t> Continuous</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Amplitude  Continuous</a:t>
            </a:r>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B397A22F-691E-4EE3-B923-E03679F82E10}"/>
              </a:ext>
            </a:extLst>
          </p:cNvPr>
          <p:cNvSpPr txBox="1"/>
          <p:nvPr/>
        </p:nvSpPr>
        <p:spPr>
          <a:xfrm>
            <a:off x="5498843" y="4261748"/>
            <a:ext cx="2761859" cy="87331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sym typeface="Wingdings" panose="05000000000000000000" pitchFamily="2" charset="2"/>
              </a:rPr>
              <a:t> Discrete</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Amplitude  Continuous</a:t>
            </a:r>
            <a:endParaRPr lang="en-US"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65795BE5-6712-4CD4-A8C4-6B56BB1FA7BE}"/>
              </a:ext>
            </a:extLst>
          </p:cNvPr>
          <p:cNvSpPr txBox="1"/>
          <p:nvPr/>
        </p:nvSpPr>
        <p:spPr>
          <a:xfrm>
            <a:off x="9567376" y="2388570"/>
            <a:ext cx="2761859" cy="87331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sym typeface="Wingdings" panose="05000000000000000000" pitchFamily="2" charset="2"/>
              </a:rPr>
              <a:t> Discrete</a:t>
            </a:r>
          </a:p>
          <a:p>
            <a:pPr>
              <a:lnSpc>
                <a:spcPct val="150000"/>
              </a:lnSpc>
            </a:pPr>
            <a:r>
              <a:rPr lang="en-US" dirty="0">
                <a:latin typeface="Times New Roman" panose="02020603050405020304" pitchFamily="18" charset="0"/>
                <a:cs typeface="Times New Roman" panose="02020603050405020304" pitchFamily="18" charset="0"/>
                <a:sym typeface="Wingdings" panose="05000000000000000000" pitchFamily="2" charset="2"/>
              </a:rPr>
              <a:t>Amplitude  Discrete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08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par>
                                <p:cTn id="25" presetID="22" presetClass="entr" presetSubtype="8"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par>
                                <p:cTn id="28" presetID="22" presetClass="entr" presetSubtype="8"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par>
                                <p:cTn id="31" presetID="22" presetClass="entr" presetSubtype="8"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par>
                                <p:cTn id="34" presetID="22" presetClass="entr" presetSubtype="8"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par>
                                <p:cTn id="37" presetID="22" presetClass="entr" presetSubtype="8"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lef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50" grpId="0"/>
      <p:bldP spid="43" grpId="0"/>
      <p:bldP spid="2" grpId="0"/>
      <p:bldP spid="45" grpId="0" animBg="1"/>
      <p:bldP spid="47" grpId="0"/>
      <p:bldP spid="49"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299511" y="153802"/>
            <a:ext cx="11774301"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92500" lnSpcReduction="20000"/>
          </a:bodyPr>
          <a:lstStyle/>
          <a:p>
            <a:pPr>
              <a:lnSpc>
                <a:spcPct val="150000"/>
              </a:lnSpc>
              <a:buFont typeface="Wingdings" panose="05000000000000000000" pitchFamily="2" charset="2"/>
              <a:buChar char="q"/>
            </a:pPr>
            <a:r>
              <a:rPr lang="en-US" sz="2400" b="1" dirty="0">
                <a:solidFill>
                  <a:srgbClr val="000000"/>
                </a:solidFill>
                <a:effectLst/>
                <a:latin typeface="Times" panose="02020603050405020304" pitchFamily="18" charset="0"/>
                <a:cs typeface="Times" panose="02020603050405020304" pitchFamily="18" charset="0"/>
              </a:rPr>
              <a:t> Baseline Wandering</a:t>
            </a:r>
          </a:p>
          <a:p>
            <a:pPr>
              <a:lnSpc>
                <a:spcPct val="150000"/>
              </a:lnSpc>
              <a:buFont typeface="Wingdings" panose="05000000000000000000" pitchFamily="2" charset="2"/>
              <a:buChar char="ü"/>
            </a:pPr>
            <a:r>
              <a:rPr lang="en-US" sz="2400" b="0" dirty="0">
                <a:solidFill>
                  <a:srgbClr val="000000"/>
                </a:solidFill>
                <a:effectLst/>
                <a:latin typeface="Times" panose="02020603050405020304" pitchFamily="18" charset="0"/>
                <a:cs typeface="Times" panose="02020603050405020304" pitchFamily="18" charset="0"/>
              </a:rPr>
              <a:t>In </a:t>
            </a:r>
            <a:r>
              <a:rPr lang="en-US" sz="2400" b="0" dirty="0">
                <a:solidFill>
                  <a:schemeClr val="accent2">
                    <a:lumMod val="75000"/>
                  </a:schemeClr>
                </a:solidFill>
                <a:effectLst/>
                <a:latin typeface="Times" panose="02020603050405020304" pitchFamily="18" charset="0"/>
                <a:cs typeface="Times" panose="02020603050405020304" pitchFamily="18" charset="0"/>
              </a:rPr>
              <a:t>decoding a digital signal</a:t>
            </a:r>
            <a:r>
              <a:rPr lang="en-US" sz="2400" b="0" dirty="0">
                <a:solidFill>
                  <a:srgbClr val="000000"/>
                </a:solidFill>
                <a:effectLst/>
                <a:latin typeface="Times" panose="02020603050405020304" pitchFamily="18" charset="0"/>
                <a:cs typeface="Times" panose="02020603050405020304" pitchFamily="18" charset="0"/>
              </a:rPr>
              <a:t>, the receiver calculates a running </a:t>
            </a:r>
            <a:r>
              <a:rPr lang="en-US" sz="2400" b="0" dirty="0">
                <a:solidFill>
                  <a:srgbClr val="C00000"/>
                </a:solidFill>
                <a:effectLst/>
                <a:latin typeface="Times" panose="02020603050405020304" pitchFamily="18" charset="0"/>
                <a:cs typeface="Times" panose="02020603050405020304" pitchFamily="18" charset="0"/>
              </a:rPr>
              <a:t>average of the received signal power </a:t>
            </a:r>
            <a:r>
              <a:rPr lang="en-US" sz="2400" b="0" dirty="0">
                <a:solidFill>
                  <a:srgbClr val="000000"/>
                </a:solidFill>
                <a:effectLst/>
                <a:latin typeface="Times" panose="02020603050405020304" pitchFamily="18" charset="0"/>
                <a:cs typeface="Times" panose="02020603050405020304" pitchFamily="18" charset="0"/>
              </a:rPr>
              <a:t>(voltage or amplitude). </a:t>
            </a:r>
          </a:p>
          <a:p>
            <a:pPr>
              <a:lnSpc>
                <a:spcPct val="150000"/>
              </a:lnSpc>
              <a:buFont typeface="Wingdings" panose="05000000000000000000" pitchFamily="2" charset="2"/>
              <a:buChar char="ü"/>
            </a:pPr>
            <a:r>
              <a:rPr lang="en-US" sz="2400" b="0" dirty="0">
                <a:solidFill>
                  <a:srgbClr val="000000"/>
                </a:solidFill>
                <a:effectLst/>
                <a:latin typeface="Times" panose="02020603050405020304" pitchFamily="18" charset="0"/>
                <a:cs typeface="Times" panose="02020603050405020304" pitchFamily="18" charset="0"/>
              </a:rPr>
              <a:t>This average is called the </a:t>
            </a:r>
            <a:r>
              <a:rPr lang="en-US" sz="2400" b="1" dirty="0">
                <a:solidFill>
                  <a:srgbClr val="000000"/>
                </a:solidFill>
                <a:effectLst/>
                <a:latin typeface="Times" panose="02020603050405020304" pitchFamily="18" charset="0"/>
                <a:cs typeface="Times" panose="02020603050405020304" pitchFamily="18" charset="0"/>
              </a:rPr>
              <a:t>baseline. </a:t>
            </a:r>
          </a:p>
          <a:p>
            <a:pPr>
              <a:lnSpc>
                <a:spcPct val="150000"/>
              </a:lnSpc>
              <a:buFont typeface="Wingdings" panose="05000000000000000000" pitchFamily="2" charset="2"/>
              <a:buChar char="ü"/>
            </a:pPr>
            <a:r>
              <a:rPr lang="en-US" sz="2400" b="0" dirty="0">
                <a:solidFill>
                  <a:srgbClr val="000000"/>
                </a:solidFill>
                <a:effectLst/>
                <a:latin typeface="Times" panose="02020603050405020304" pitchFamily="18" charset="0"/>
                <a:cs typeface="Times" panose="02020603050405020304" pitchFamily="18" charset="0"/>
              </a:rPr>
              <a:t>The incoming signal power is evaluated against this baseline to determine the value of the data element. </a:t>
            </a:r>
          </a:p>
          <a:p>
            <a:pPr>
              <a:lnSpc>
                <a:spcPct val="150000"/>
              </a:lnSpc>
              <a:buFont typeface="Wingdings" panose="05000000000000000000" pitchFamily="2" charset="2"/>
              <a:buChar char="ü"/>
            </a:pPr>
            <a:r>
              <a:rPr lang="en-US" sz="2400" b="0" dirty="0">
                <a:solidFill>
                  <a:srgbClr val="000000"/>
                </a:solidFill>
                <a:effectLst/>
                <a:latin typeface="Times" panose="02020603050405020304" pitchFamily="18" charset="0"/>
                <a:cs typeface="Times" panose="02020603050405020304" pitchFamily="18" charset="0"/>
              </a:rPr>
              <a:t>A long string of </a:t>
            </a:r>
            <a:r>
              <a:rPr lang="en-US" sz="2400" dirty="0">
                <a:solidFill>
                  <a:srgbClr val="000000"/>
                </a:solidFill>
                <a:latin typeface="Times" panose="02020603050405020304" pitchFamily="18" charset="0"/>
                <a:cs typeface="Times" panose="02020603050405020304" pitchFamily="18" charset="0"/>
              </a:rPr>
              <a:t>0’</a:t>
            </a:r>
            <a:r>
              <a:rPr lang="en-US" sz="2400" b="0" dirty="0">
                <a:solidFill>
                  <a:srgbClr val="000000"/>
                </a:solidFill>
                <a:effectLst/>
                <a:latin typeface="Times" panose="02020603050405020304" pitchFamily="18" charset="0"/>
                <a:cs typeface="Times" panose="02020603050405020304" pitchFamily="18" charset="0"/>
              </a:rPr>
              <a:t>s or 1’s can cause a drift in the baseline (baseline wandering) and make it difficult for the receiver to decode correctly.</a:t>
            </a:r>
            <a:r>
              <a:rPr lang="en-US" sz="2400" dirty="0">
                <a:latin typeface="Times" panose="02020603050405020304" pitchFamily="18" charset="0"/>
                <a:cs typeface="Times" panose="02020603050405020304" pitchFamily="18" charset="0"/>
              </a:rPr>
              <a:t> </a:t>
            </a: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23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Quantization</a:t>
            </a:r>
          </a:p>
          <a:p>
            <a:pPr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Sampling results in a series of pulses of varying amplitude values ranging between two limits: </a:t>
            </a:r>
            <a:r>
              <a:rPr lang="en-US" sz="2000" b="1" dirty="0">
                <a:latin typeface="Times New Roman" panose="02020603050405020304" pitchFamily="18" charset="0"/>
                <a:cs typeface="Times New Roman" panose="02020603050405020304" pitchFamily="18" charset="0"/>
              </a:rPr>
              <a:t>maximum amplitude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minimum amplitude.</a:t>
            </a:r>
          </a:p>
          <a:p>
            <a:pPr algn="just">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amplitude values are infinite between these two limits.</a:t>
            </a:r>
          </a:p>
          <a:p>
            <a:pPr algn="just">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Quantization process maps these infinite amplitude values onto a finite set of known values.</a:t>
            </a:r>
            <a:endParaRPr lang="en-US" sz="2400" b="1" dirty="0">
              <a:latin typeface="Times New Roman" panose="02020603050405020304" pitchFamily="18" charset="0"/>
              <a:cs typeface="Times New Roman" panose="02020603050405020304" pitchFamily="18" charset="0"/>
            </a:endParaRP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247406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left)">
                                      <p:cBhvr>
                                        <p:cTn id="12"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 Steps of Quantization</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original analog signal has amplitude values between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𝑚𝑖𝑛</m:t>
                        </m:r>
                      </m:sub>
                    </m:sSub>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and</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𝑚𝑎𝑥</m:t>
                        </m:r>
                      </m:sub>
                    </m:sSub>
                  </m:oMath>
                </a14:m>
                <a:r>
                  <a:rPr lang="en-US" sz="2400" dirty="0">
                    <a:latin typeface="Times New Roman" panose="02020603050405020304" pitchFamily="18" charset="0"/>
                    <a:cs typeface="Times New Roman" panose="02020603050405020304" pitchFamily="18" charset="0"/>
                  </a:rPr>
                  <a:t> and the range is divided into L zones where each of height is delta,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𝑚𝑎𝑥</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𝑚𝑖𝑛</m:t>
                            </m:r>
                          </m:sub>
                        </m:sSub>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𝐿</m:t>
                        </m:r>
                      </m:den>
                    </m:f>
                  </m:oMath>
                </a14:m>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altLang="en-US" sz="2400" dirty="0">
                    <a:latin typeface="Times New Roman" panose="02020603050405020304" pitchFamily="18" charset="0"/>
                    <a:cs typeface="Times New Roman" panose="02020603050405020304" pitchFamily="18" charset="0"/>
                  </a:rPr>
                  <a:t>The midpoint of each zone is assigned a value from 0 to L-1 (resulting in L values).</a:t>
                </a:r>
              </a:p>
              <a:p>
                <a:pPr marL="457200" indent="-457200" algn="just">
                  <a:lnSpc>
                    <a:spcPct val="150000"/>
                  </a:lnSpc>
                  <a:buFont typeface="+mj-lt"/>
                  <a:buAutoNum type="arabicPeriod"/>
                </a:pPr>
                <a:r>
                  <a:rPr lang="en-US" altLang="en-US" sz="2400" dirty="0">
                    <a:latin typeface="Times New Roman" panose="02020603050405020304" pitchFamily="18" charset="0"/>
                    <a:cs typeface="Times New Roman" panose="02020603050405020304" pitchFamily="18" charset="0"/>
                  </a:rPr>
                  <a:t>Each sample falling in a zone is then approximated to the value of the midpoint. </a:t>
                </a:r>
              </a:p>
              <a:p>
                <a:pPr marL="457200" indent="-4572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E0712848-C81A-4688-B3A4-A771A74A2F4F}"/>
                  </a:ext>
                </a:extLst>
              </p:cNvPr>
              <p:cNvSpPr>
                <a:spLocks noGrp="1" noRot="1" noChangeAspect="1" noMove="1" noResize="1" noEditPoints="1" noAdjustHandles="1" noChangeArrowheads="1" noChangeShapeType="1" noTextEdit="1"/>
              </p:cNvSpPr>
              <p:nvPr>
                <p:ph sz="quarter" idx="13"/>
              </p:nvPr>
            </p:nvSpPr>
            <p:spPr>
              <a:xfrm>
                <a:off x="657808" y="821094"/>
                <a:ext cx="11434665" cy="6036906"/>
              </a:xfrm>
              <a:blipFill>
                <a:blip r:embed="rId3"/>
                <a:stretch>
                  <a:fillRect l="-746" t="-1414" r="-800"/>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23097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left)">
                                      <p:cBhvr>
                                        <p:cTn id="12"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Quantization</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pic>
        <p:nvPicPr>
          <p:cNvPr id="4" name="Picture 7">
            <a:extLst>
              <a:ext uri="{FF2B5EF4-FFF2-40B4-BE49-F238E27FC236}">
                <a16:creationId xmlns:a16="http://schemas.microsoft.com/office/drawing/2014/main" id="{1483D351-B4F7-40C7-8D9C-E1C93B9AD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04" y="1392498"/>
            <a:ext cx="7116864" cy="546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712EA9F-FE98-40EB-BA76-4D9AD2DF53E9}"/>
                  </a:ext>
                </a:extLst>
              </p:cNvPr>
              <p:cNvSpPr txBox="1"/>
              <p:nvPr/>
            </p:nvSpPr>
            <p:spPr>
              <a:xfrm>
                <a:off x="6841671" y="1609282"/>
                <a:ext cx="5712307" cy="1345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𝑵𝒐𝒓𝒎𝒂𝒍𝒊𝒛𝒆𝒅</m:t>
                      </m:r>
                      <m:r>
                        <a:rPr lang="en-US" sz="1200" b="1" i="1" smtClean="0">
                          <a:latin typeface="Cambria Math" panose="02040503050406030204" pitchFamily="18" charset="0"/>
                        </a:rPr>
                        <m:t> </m:t>
                      </m:r>
                      <m:r>
                        <a:rPr lang="en-US" sz="1200" b="1" i="1" smtClean="0">
                          <a:latin typeface="Cambria Math" panose="02040503050406030204" pitchFamily="18" charset="0"/>
                        </a:rPr>
                        <m:t>𝑷𝑨𝑴</m:t>
                      </m:r>
                      <m:r>
                        <a:rPr lang="en-US" sz="1200" b="1" i="1" smtClean="0">
                          <a:latin typeface="Cambria Math" panose="02040503050406030204" pitchFamily="18" charset="0"/>
                        </a:rPr>
                        <m:t> </m:t>
                      </m:r>
                      <m:r>
                        <a:rPr lang="en-US" sz="1200" b="1" i="1" smtClean="0">
                          <a:latin typeface="Cambria Math" panose="02040503050406030204" pitchFamily="18" charset="0"/>
                        </a:rPr>
                        <m:t>𝒗𝒂𝒍𝒖𝒆</m:t>
                      </m:r>
                      <m:r>
                        <a:rPr lang="en-US" sz="1200" b="1" i="1" smtClean="0">
                          <a:latin typeface="Cambria Math" panose="02040503050406030204" pitchFamily="18" charset="0"/>
                        </a:rPr>
                        <m:t>=</m:t>
                      </m:r>
                      <m:f>
                        <m:fPr>
                          <m:ctrlPr>
                            <a:rPr lang="en-US" sz="1200" b="1" i="1" smtClean="0">
                              <a:latin typeface="Cambria Math" panose="02040503050406030204" pitchFamily="18" charset="0"/>
                            </a:rPr>
                          </m:ctrlPr>
                        </m:fPr>
                        <m:num>
                          <m:r>
                            <a:rPr lang="en-US" sz="1200" b="1" i="1" smtClean="0">
                              <a:latin typeface="Cambria Math" panose="02040503050406030204" pitchFamily="18" charset="0"/>
                            </a:rPr>
                            <m:t>𝑨𝒄𝒕𝒖𝒂𝒍</m:t>
                          </m:r>
                          <m:r>
                            <a:rPr lang="en-US" sz="1200" b="1" i="1" smtClean="0">
                              <a:latin typeface="Cambria Math" panose="02040503050406030204" pitchFamily="18" charset="0"/>
                            </a:rPr>
                            <m:t> </m:t>
                          </m:r>
                          <m:r>
                            <a:rPr lang="en-US" sz="1200" b="1" i="1" smtClean="0">
                              <a:latin typeface="Cambria Math" panose="02040503050406030204" pitchFamily="18" charset="0"/>
                            </a:rPr>
                            <m:t>𝑨𝒎𝒑𝒍𝒊𝒕𝒖𝒅𝒆</m:t>
                          </m:r>
                        </m:num>
                        <m:den>
                          <m:r>
                            <a:rPr lang="en-US" sz="1200" i="1">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1200" b="1" i="1" dirty="0"/>
              </a:p>
              <a:p>
                <a:endParaRPr lang="en-US" sz="12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𝑵𝒐𝒓𝒎𝒂𝒍𝒊𝒛𝒆𝒅</m:t>
                      </m:r>
                      <m:r>
                        <a:rPr lang="en-US" sz="1200" b="1" i="1" smtClean="0">
                          <a:latin typeface="Cambria Math" panose="02040503050406030204" pitchFamily="18" charset="0"/>
                        </a:rPr>
                        <m:t> </m:t>
                      </m:r>
                      <m:r>
                        <a:rPr lang="en-US" sz="1200" b="1" i="1" smtClean="0">
                          <a:latin typeface="Cambria Math" panose="02040503050406030204" pitchFamily="18" charset="0"/>
                        </a:rPr>
                        <m:t>𝑸𝒖𝒂𝒏𝒕𝒊𝒛𝒆𝒅</m:t>
                      </m:r>
                      <m:r>
                        <a:rPr lang="en-US" sz="1200" b="1" i="1" smtClean="0">
                          <a:latin typeface="Cambria Math" panose="02040503050406030204" pitchFamily="18" charset="0"/>
                        </a:rPr>
                        <m:t> </m:t>
                      </m:r>
                      <m:r>
                        <a:rPr lang="en-US" sz="1200" b="1" i="1" smtClean="0">
                          <a:latin typeface="Cambria Math" panose="02040503050406030204" pitchFamily="18" charset="0"/>
                        </a:rPr>
                        <m:t>𝒗𝒂𝒍𝒖𝒆</m:t>
                      </m:r>
                      <m:r>
                        <a:rPr lang="en-US" sz="1200" b="1" i="1" smtClean="0">
                          <a:latin typeface="Cambria Math" panose="02040503050406030204" pitchFamily="18" charset="0"/>
                        </a:rPr>
                        <m:t>=</m:t>
                      </m:r>
                      <m:f>
                        <m:fPr>
                          <m:ctrlPr>
                            <a:rPr lang="en-US" sz="1200" b="1" i="1" smtClean="0">
                              <a:latin typeface="Cambria Math" panose="02040503050406030204" pitchFamily="18" charset="0"/>
                            </a:rPr>
                          </m:ctrlPr>
                        </m:fPr>
                        <m:num>
                          <m:r>
                            <a:rPr lang="en-US" sz="1200" b="1" i="1" smtClean="0">
                              <a:latin typeface="Cambria Math" panose="02040503050406030204" pitchFamily="18" charset="0"/>
                            </a:rPr>
                            <m:t>𝑸𝒖𝒂𝒏𝒕𝒊𝒛𝒂𝒕𝒊𝒐𝒏</m:t>
                          </m:r>
                          <m:r>
                            <a:rPr lang="en-US" sz="1200" b="1" i="1" smtClean="0">
                              <a:latin typeface="Cambria Math" panose="02040503050406030204" pitchFamily="18" charset="0"/>
                            </a:rPr>
                            <m:t> </m:t>
                          </m:r>
                          <m:r>
                            <a:rPr lang="en-US" sz="1200" b="1" i="1" smtClean="0">
                              <a:latin typeface="Cambria Math" panose="02040503050406030204" pitchFamily="18" charset="0"/>
                            </a:rPr>
                            <m:t>𝑽𝒂𝒍𝒖𝒆</m:t>
                          </m:r>
                        </m:num>
                        <m:den>
                          <m:r>
                            <a:rPr lang="en-US" sz="1200" i="1">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1200" b="1" i="1" dirty="0">
                  <a:latin typeface="Times" panose="02020603050405020304" pitchFamily="18" charset="0"/>
                  <a:cs typeface="Times" panose="02020603050405020304" pitchFamily="18" charset="0"/>
                </a:endParaRPr>
              </a:p>
              <a:p>
                <a:endParaRPr lang="en-US" sz="1200" b="1" i="1" dirty="0">
                  <a:latin typeface="Times" panose="02020603050405020304" pitchFamily="18" charset="0"/>
                  <a:cs typeface="Times"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𝑵𝒐𝒓𝒎𝒂𝒍𝒊𝒛𝒆𝒅</m:t>
                      </m:r>
                      <m:r>
                        <a:rPr lang="en-US" sz="1200" b="1" i="1" smtClean="0">
                          <a:latin typeface="Cambria Math" panose="02040503050406030204" pitchFamily="18" charset="0"/>
                        </a:rPr>
                        <m:t> </m:t>
                      </m:r>
                      <m:r>
                        <a:rPr lang="en-US" sz="1200" b="1" i="1" smtClean="0">
                          <a:latin typeface="Cambria Math" panose="02040503050406030204" pitchFamily="18" charset="0"/>
                        </a:rPr>
                        <m:t>𝒆𝒓𝒓𝒐𝒓</m:t>
                      </m:r>
                      <m:r>
                        <a:rPr lang="en-US" sz="1200" b="1" i="1" smtClean="0">
                          <a:latin typeface="Cambria Math" panose="02040503050406030204" pitchFamily="18" charset="0"/>
                        </a:rPr>
                        <m:t>=</m:t>
                      </m:r>
                      <m:r>
                        <a:rPr lang="en-US" sz="1200" b="1" i="1" smtClean="0">
                          <a:latin typeface="Cambria Math" panose="02040503050406030204" pitchFamily="18" charset="0"/>
                        </a:rPr>
                        <m:t>𝑵</m:t>
                      </m:r>
                      <m:r>
                        <a:rPr lang="en-US" sz="1200" b="1" i="1" smtClean="0">
                          <a:latin typeface="Cambria Math" panose="02040503050406030204" pitchFamily="18" charset="0"/>
                        </a:rPr>
                        <m:t>. </m:t>
                      </m:r>
                      <m:r>
                        <a:rPr lang="en-US" sz="1200" b="1" i="1" smtClean="0">
                          <a:latin typeface="Cambria Math" panose="02040503050406030204" pitchFamily="18" charset="0"/>
                        </a:rPr>
                        <m:t>𝑸𝒖𝒂𝒏𝒕𝒊𝒛𝒆𝒅</m:t>
                      </m:r>
                      <m:r>
                        <a:rPr lang="en-US" sz="1200" b="1" i="1" smtClean="0">
                          <a:latin typeface="Cambria Math" panose="02040503050406030204" pitchFamily="18" charset="0"/>
                        </a:rPr>
                        <m:t>−</m:t>
                      </m:r>
                      <m:r>
                        <a:rPr lang="en-US" sz="1200" b="1" i="1" smtClean="0">
                          <a:latin typeface="Cambria Math" panose="02040503050406030204" pitchFamily="18" charset="0"/>
                        </a:rPr>
                        <m:t>𝑵</m:t>
                      </m:r>
                      <m:r>
                        <a:rPr lang="en-US" sz="1200" b="1" i="1" smtClean="0">
                          <a:latin typeface="Cambria Math" panose="02040503050406030204" pitchFamily="18" charset="0"/>
                        </a:rPr>
                        <m:t>. </m:t>
                      </m:r>
                      <m:r>
                        <a:rPr lang="en-US" sz="1200" b="1" i="1" smtClean="0">
                          <a:latin typeface="Cambria Math" panose="02040503050406030204" pitchFamily="18" charset="0"/>
                        </a:rPr>
                        <m:t>𝑷𝑨𝑴</m:t>
                      </m:r>
                    </m:oMath>
                  </m:oMathPara>
                </a14:m>
                <a:endParaRPr lang="en-US" sz="1200" b="1" i="1" dirty="0"/>
              </a:p>
            </p:txBody>
          </p:sp>
        </mc:Choice>
        <mc:Fallback xmlns="">
          <p:sp>
            <p:nvSpPr>
              <p:cNvPr id="2" name="TextBox 1">
                <a:extLst>
                  <a:ext uri="{FF2B5EF4-FFF2-40B4-BE49-F238E27FC236}">
                    <a16:creationId xmlns:a16="http://schemas.microsoft.com/office/drawing/2014/main" id="{E712EA9F-FE98-40EB-BA76-4D9AD2DF53E9}"/>
                  </a:ext>
                </a:extLst>
              </p:cNvPr>
              <p:cNvSpPr txBox="1">
                <a:spLocks noRot="1" noChangeAspect="1" noMove="1" noResize="1" noEditPoints="1" noAdjustHandles="1" noChangeArrowheads="1" noChangeShapeType="1" noTextEdit="1"/>
              </p:cNvSpPr>
              <p:nvPr/>
            </p:nvSpPr>
            <p:spPr>
              <a:xfrm>
                <a:off x="6841671" y="1609282"/>
                <a:ext cx="5712307" cy="13453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84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Quantization Error</a:t>
                </a:r>
              </a:p>
              <a:p>
                <a:pPr algn="just">
                  <a:lnSpc>
                    <a:spcPct val="150000"/>
                  </a:lnSpc>
                  <a:buFont typeface="Wingdings" panose="05000000000000000000" pitchFamily="2" charset="2"/>
                  <a:buChar char="ü"/>
                </a:pPr>
                <a:r>
                  <a:rPr lang="en-US" sz="1800" b="0" i="0" dirty="0">
                    <a:solidFill>
                      <a:srgbClr val="1B2935"/>
                    </a:solidFill>
                    <a:effectLst/>
                    <a:latin typeface="Times" panose="02020603050405020304" pitchFamily="18" charset="0"/>
                    <a:cs typeface="Times" panose="02020603050405020304" pitchFamily="18" charset="0"/>
                  </a:rPr>
                  <a:t>Quantization error is the difference between the analog signal and the closest available digital value at each sampling instant.</a:t>
                </a:r>
              </a:p>
              <a:p>
                <a:pPr algn="just">
                  <a:lnSpc>
                    <a:spcPct val="150000"/>
                  </a:lnSpc>
                  <a:buFont typeface="Wingdings" panose="05000000000000000000" pitchFamily="2" charset="2"/>
                  <a:buChar char="ü"/>
                </a:pPr>
                <a:r>
                  <a:rPr lang="en-US" sz="1800" b="0" i="0" dirty="0">
                    <a:solidFill>
                      <a:srgbClr val="1B2935"/>
                    </a:solidFill>
                    <a:effectLst/>
                    <a:latin typeface="Times" panose="02020603050405020304" pitchFamily="18" charset="0"/>
                    <a:cs typeface="Times" panose="02020603050405020304" pitchFamily="18" charset="0"/>
                  </a:rPr>
                  <a:t>Quantization error also introduces noise, called quantization noise, to the sample signal which in turn changes the signal to noise ratio.</a:t>
                </a: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panose="02020603050405020304" pitchFamily="18" charset="0"/>
                            </a:rPr>
                          </m:ctrlPr>
                        </m:sSubPr>
                        <m:e>
                          <m:r>
                            <a:rPr lang="en-US" sz="2400" b="0" i="1" smtClean="0">
                              <a:latin typeface="Cambria Math" panose="02040503050406030204" pitchFamily="18" charset="0"/>
                              <a:cs typeface="Times" panose="02020603050405020304" pitchFamily="18" charset="0"/>
                            </a:rPr>
                            <m:t>𝑆𝑁𝑅</m:t>
                          </m:r>
                        </m:e>
                        <m:sub>
                          <m:r>
                            <a:rPr lang="en-US" sz="2400" b="0" i="1" smtClean="0">
                              <a:latin typeface="Cambria Math" panose="02040503050406030204" pitchFamily="18" charset="0"/>
                              <a:cs typeface="Times" panose="02020603050405020304" pitchFamily="18" charset="0"/>
                            </a:rPr>
                            <m:t>𝐷𝐵</m:t>
                          </m:r>
                        </m:sub>
                      </m:sSub>
                      <m:r>
                        <a:rPr lang="en-US" sz="2400" b="0" i="1" smtClean="0">
                          <a:latin typeface="Cambria Math" panose="02040503050406030204" pitchFamily="18" charset="0"/>
                          <a:cs typeface="Times" panose="02020603050405020304" pitchFamily="18" charset="0"/>
                        </a:rPr>
                        <m:t>=6.02</m:t>
                      </m:r>
                      <m:sSub>
                        <m:sSubPr>
                          <m:ctrlPr>
                            <a:rPr lang="en-US" sz="2400" b="0" i="1" smtClean="0">
                              <a:latin typeface="Cambria Math" panose="02040503050406030204" pitchFamily="18" charset="0"/>
                              <a:cs typeface="Times" panose="02020603050405020304" pitchFamily="18" charset="0"/>
                            </a:rPr>
                          </m:ctrlPr>
                        </m:sSubPr>
                        <m:e>
                          <m:r>
                            <a:rPr lang="en-US" sz="2400" b="0" i="1" smtClean="0">
                              <a:latin typeface="Cambria Math" panose="02040503050406030204" pitchFamily="18" charset="0"/>
                              <a:cs typeface="Times" panose="02020603050405020304" pitchFamily="18" charset="0"/>
                            </a:rPr>
                            <m:t>𝑛</m:t>
                          </m:r>
                        </m:e>
                        <m:sub>
                          <m:r>
                            <a:rPr lang="en-US" sz="2400" b="0" i="1" smtClean="0">
                              <a:latin typeface="Cambria Math" panose="02040503050406030204" pitchFamily="18" charset="0"/>
                              <a:cs typeface="Times" panose="02020603050405020304" pitchFamily="18" charset="0"/>
                            </a:rPr>
                            <m:t>𝑏</m:t>
                          </m:r>
                        </m:sub>
                      </m:sSub>
                      <m:r>
                        <a:rPr lang="en-US" sz="2400" b="0" i="0" smtClean="0">
                          <a:latin typeface="Cambria Math" panose="02040503050406030204" pitchFamily="18" charset="0"/>
                          <a:cs typeface="Times" panose="02020603050405020304" pitchFamily="18" charset="0"/>
                        </a:rPr>
                        <m:t>+1.76 </m:t>
                      </m:r>
                      <m:r>
                        <m:rPr>
                          <m:sty m:val="p"/>
                        </m:rPr>
                        <a:rPr lang="en-US" sz="2400" b="0" i="0" smtClean="0">
                          <a:latin typeface="Cambria Math" panose="02040503050406030204" pitchFamily="18" charset="0"/>
                          <a:cs typeface="Times" panose="02020603050405020304" pitchFamily="18" charset="0"/>
                        </a:rPr>
                        <m:t>DB</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E0712848-C81A-4688-B3A4-A771A74A2F4F}"/>
                  </a:ext>
                </a:extLst>
              </p:cNvPr>
              <p:cNvSpPr>
                <a:spLocks noGrp="1" noRot="1" noChangeAspect="1" noMove="1" noResize="1" noEditPoints="1" noAdjustHandles="1" noChangeArrowheads="1" noChangeShapeType="1" noTextEdit="1"/>
              </p:cNvSpPr>
              <p:nvPr>
                <p:ph sz="quarter" idx="13"/>
              </p:nvPr>
            </p:nvSpPr>
            <p:spPr>
              <a:xfrm>
                <a:off x="657808" y="821094"/>
                <a:ext cx="11434665" cy="6036906"/>
              </a:xfrm>
              <a:blipFill>
                <a:blip r:embed="rId3"/>
                <a:stretch>
                  <a:fillRect l="-480" t="-1111" r="-426"/>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245970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wipe(left)">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left)">
                                      <p:cBhvr>
                                        <p:cTn id="12"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left)">
                                      <p:cBhvr>
                                        <p:cTn id="17"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Quantization Levels</a:t>
            </a:r>
          </a:p>
          <a:p>
            <a:pPr marL="0" indent="0">
              <a:lnSpc>
                <a:spcPct val="150000"/>
              </a:lnSpc>
              <a:buNone/>
            </a:pPr>
            <a:r>
              <a:rPr lang="en-US" sz="2000" dirty="0">
                <a:latin typeface="Times New Roman" panose="02020603050405020304" pitchFamily="18" charset="0"/>
                <a:cs typeface="Times New Roman" panose="02020603050405020304" pitchFamily="18" charset="0"/>
              </a:rPr>
              <a:t>The quantization level mainly depends on-</a:t>
            </a: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
        <p:nvSpPr>
          <p:cNvPr id="2" name="Rectangle 1">
            <a:extLst>
              <a:ext uri="{FF2B5EF4-FFF2-40B4-BE49-F238E27FC236}">
                <a16:creationId xmlns:a16="http://schemas.microsoft.com/office/drawing/2014/main" id="{114A1723-E2B3-4E04-B114-E93C90A6A39B}"/>
              </a:ext>
            </a:extLst>
          </p:cNvPr>
          <p:cNvSpPr/>
          <p:nvPr/>
        </p:nvSpPr>
        <p:spPr>
          <a:xfrm>
            <a:off x="2911073" y="2428240"/>
            <a:ext cx="6598687" cy="6299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Times New Roman" panose="02020603050405020304" pitchFamily="18" charset="0"/>
              <a:cs typeface="Times New Roman" panose="02020603050405020304" pitchFamily="18" charset="0"/>
            </a:endParaRPr>
          </a:p>
          <a:p>
            <a:pPr algn="ctr"/>
            <a:r>
              <a:rPr lang="en-US" sz="2000" b="1" dirty="0">
                <a:solidFill>
                  <a:schemeClr val="tx1"/>
                </a:solidFill>
                <a:latin typeface="Times New Roman" panose="02020603050405020304" pitchFamily="18" charset="0"/>
                <a:cs typeface="Times New Roman" panose="02020603050405020304" pitchFamily="18" charset="0"/>
              </a:rPr>
              <a:t>The ranges of amplitudes of the analog signal</a:t>
            </a:r>
          </a:p>
          <a:p>
            <a:pPr algn="ctr"/>
            <a:endParaRPr lang="en-US" dirty="0"/>
          </a:p>
        </p:txBody>
      </p:sp>
      <p:sp>
        <p:nvSpPr>
          <p:cNvPr id="3" name="Rectangle 2">
            <a:extLst>
              <a:ext uri="{FF2B5EF4-FFF2-40B4-BE49-F238E27FC236}">
                <a16:creationId xmlns:a16="http://schemas.microsoft.com/office/drawing/2014/main" id="{F6F68E42-386C-4C29-8E9D-C189605BE571}"/>
              </a:ext>
            </a:extLst>
          </p:cNvPr>
          <p:cNvSpPr/>
          <p:nvPr/>
        </p:nvSpPr>
        <p:spPr>
          <a:xfrm>
            <a:off x="2911073" y="3667760"/>
            <a:ext cx="6695440" cy="6299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solidFill>
                  <a:schemeClr val="tx1"/>
                </a:solidFill>
                <a:latin typeface="Times New Roman" panose="02020603050405020304" pitchFamily="18" charset="0"/>
                <a:cs typeface="Times New Roman" panose="02020603050405020304" pitchFamily="18" charset="0"/>
              </a:rPr>
              <a:t>How accurate we need to recover the signal</a:t>
            </a:r>
          </a:p>
        </p:txBody>
      </p:sp>
    </p:spTree>
    <p:extLst>
      <p:ext uri="{BB962C8B-B14F-4D97-AF65-F5344CB8AC3E}">
        <p14:creationId xmlns:p14="http://schemas.microsoft.com/office/powerpoint/2010/main" val="183871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lnSpcReduction="10000"/>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Transmission Bandwidth</a:t>
                </a:r>
              </a:p>
              <a:p>
                <a:pPr marL="0" indent="0">
                  <a:lnSpc>
                    <a:spcPct val="150000"/>
                  </a:lnSpc>
                  <a:buNone/>
                </a:pPr>
                <a:r>
                  <a:rPr lang="en-US" sz="2000" dirty="0">
                    <a:latin typeface="Times New Roman" panose="02020603050405020304" pitchFamily="18" charset="0"/>
                    <a:cs typeface="Times New Roman" panose="02020603050405020304" pitchFamily="18" charset="0"/>
                  </a:rPr>
                  <a:t>Bit rate =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𝑛</m:t>
                        </m:r>
                      </m:e>
                      <m:sub>
                        <m:r>
                          <a:rPr lang="en-US" sz="2000" b="0" i="1" smtClean="0">
                            <a:latin typeface="Cambria Math" panose="02040503050406030204" pitchFamily="18" charset="0"/>
                            <a:cs typeface="Times New Roman" panose="02020603050405020304" pitchFamily="18" charset="0"/>
                          </a:rPr>
                          <m:t>𝑏</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𝑛𝑜</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𝑜𝑓</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𝑏𝑖𝑡𝑠</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𝑝𝑒𝑟</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𝑠𝑎𝑚𝑝𝑙𝑒</m:t>
                        </m:r>
                      </m:e>
                    </m:d>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𝑓</m:t>
                        </m:r>
                      </m:e>
                      <m:sub>
                        <m:r>
                          <a:rPr lang="en-US" sz="2000" b="0" i="1" smtClean="0">
                            <a:latin typeface="Cambria Math" panose="02040503050406030204" pitchFamily="18" charset="0"/>
                            <a:cs typeface="Times New Roman" panose="02020603050405020304" pitchFamily="18" charset="0"/>
                          </a:rPr>
                          <m:t>𝑠</m:t>
                        </m:r>
                      </m:sub>
                    </m:sSub>
                    <m:r>
                      <a:rPr lang="en-US" sz="2000" b="0" i="1" smtClean="0">
                        <a:latin typeface="Cambria Math" panose="02040503050406030204" pitchFamily="18" charset="0"/>
                        <a:cs typeface="Times New Roman" panose="02020603050405020304" pitchFamily="18" charset="0"/>
                      </a:rPr>
                      <m:t> </m:t>
                    </m:r>
                    <m:r>
                      <a:rPr lang="en-US" sz="2000" b="0" i="0"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𝑠𝑎𝑚𝑝𝑙𝑖𝑛𝑔</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𝑟𝑎𝑡𝑒</m:t>
                    </m:r>
                    <m:r>
                      <a:rPr lang="en-US" sz="2000" b="0" i="0" smtClean="0">
                        <a:latin typeface="Cambria Math" panose="020405030504060302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Bandwidth = c * N * 1/r</a:t>
                </a:r>
              </a:p>
              <a:p>
                <a:pPr marL="0" indent="0">
                  <a:lnSpc>
                    <a:spcPct val="150000"/>
                  </a:lnSpc>
                  <a:buNone/>
                </a:pPr>
                <a:r>
                  <a:rPr lang="en-US" sz="2000" dirty="0">
                    <a:latin typeface="Times New Roman" panose="02020603050405020304" pitchFamily="18" charset="0"/>
                    <a:cs typeface="Times New Roman" panose="02020603050405020304" pitchFamily="18" charset="0"/>
                  </a:rPr>
                  <a:t>                   = c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𝑠</m:t>
                        </m:r>
                      </m:sub>
                    </m:sSub>
                    <m:r>
                      <a:rPr lang="en-US" sz="2000" i="1">
                        <a:latin typeface="Cambria Math" panose="02040503050406030204" pitchFamily="18" charset="0"/>
                        <a:cs typeface="Times New Roman" panose="02020603050405020304" pitchFamily="18" charset="0"/>
                      </a:rPr>
                      <m:t> </m:t>
                    </m:r>
                    <m:r>
                      <a:rPr lang="en-US" sz="2000" b="0" i="0" smtClean="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1/r</a:t>
                </a:r>
              </a:p>
              <a:p>
                <a:pPr marL="0" indent="0">
                  <a:lnSpc>
                    <a:spcPct val="150000"/>
                  </a:lnSpc>
                  <a:buNone/>
                </a:pPr>
                <a:r>
                  <a:rPr lang="en-US" sz="2000" dirty="0">
                    <a:latin typeface="Times New Roman" panose="02020603050405020304" pitchFamily="18" charset="0"/>
                    <a:cs typeface="Times New Roman" panose="02020603050405020304" pitchFamily="18" charset="0"/>
                  </a:rPr>
                  <a:t>If r =1 and c=1/2</a:t>
                </a:r>
              </a:p>
              <a:p>
                <a:pPr marL="0" indent="0">
                  <a:lnSpc>
                    <a:spcPct val="150000"/>
                  </a:lnSpc>
                  <a:buNone/>
                </a:pPr>
                <a:r>
                  <a:rPr lang="en-US" sz="2000" dirty="0">
                    <a:latin typeface="Times New Roman" panose="02020603050405020304" pitchFamily="18" charset="0"/>
                    <a:cs typeface="Times New Roman" panose="02020603050405020304" pitchFamily="18" charset="0"/>
                  </a:rPr>
                  <a:t>Minimum Bandwidth = ½*</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a:t>
                </a:r>
                <a:r>
                  <a:rPr lang="en-US" sz="2000" dirty="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𝑠</m:t>
                        </m:r>
                      </m:sub>
                    </m:sSub>
                    <m:r>
                      <a:rPr lang="en-US" sz="2000" i="1">
                        <a:latin typeface="Cambria Math" panose="02040503050406030204" pitchFamily="18" charset="0"/>
                        <a:cs typeface="Times New Roman" panose="02020603050405020304" pitchFamily="18" charset="0"/>
                      </a:rPr>
                      <m:t> </m:t>
                    </m:r>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 ½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 2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b="0" i="1" smtClean="0">
                            <a:latin typeface="Cambria Math" panose="02040503050406030204" pitchFamily="18" charset="0"/>
                            <a:cs typeface="Times New Roman" panose="02020603050405020304" pitchFamily="18" charset="0"/>
                          </a:rPr>
                          <m:t>𝑚𝑎𝑥</m:t>
                        </m:r>
                      </m:sub>
                    </m:sSub>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𝑚𝑎𝑥</m:t>
                        </m:r>
                      </m:sub>
                    </m:sSub>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If the analog signal is low pass signal then we Bandwidth =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𝑓</m:t>
                        </m:r>
                      </m:e>
                      <m:sub>
                        <m:r>
                          <a:rPr lang="en-US" sz="2000" b="0" i="1" smtClean="0">
                            <a:latin typeface="Cambria Math" panose="02040503050406030204" pitchFamily="18" charset="0"/>
                            <a:cs typeface="Times New Roman" panose="02020603050405020304" pitchFamily="18" charset="0"/>
                          </a:rPr>
                          <m:t>𝑚𝑎𝑥</m:t>
                        </m:r>
                      </m:sub>
                    </m:sSub>
                    <m:r>
                      <a:rPr lang="en-US" sz="2000" b="0" i="1" smtClean="0">
                        <a:latin typeface="Cambria Math" panose="02040503050406030204" pitchFamily="18" charset="0"/>
                        <a:cs typeface="Times New Roman" panose="02020603050405020304" pitchFamily="18" charset="0"/>
                      </a:rPr>
                      <m:t>−</m:t>
                    </m:r>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𝑓</m:t>
                        </m:r>
                      </m:e>
                      <m:sub>
                        <m:r>
                          <a:rPr lang="en-US" sz="2000" b="0" i="1" smtClean="0">
                            <a:latin typeface="Cambria Math" panose="02040503050406030204" pitchFamily="18" charset="0"/>
                            <a:cs typeface="Times New Roman" panose="02020603050405020304" pitchFamily="18" charset="0"/>
                          </a:rPr>
                          <m:t>𝑚𝑖𝑛</m:t>
                        </m:r>
                      </m:sub>
                    </m:sSub>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𝑚𝑖𝑛</m:t>
                        </m:r>
                      </m:sub>
                    </m:sSub>
                  </m:oMath>
                </a14:m>
                <a:r>
                  <a:rPr lang="en-US" sz="2000" dirty="0">
                    <a:latin typeface="Times New Roman" panose="02020603050405020304" pitchFamily="18" charset="0"/>
                    <a:cs typeface="Times New Roman" panose="02020603050405020304" pitchFamily="18" charset="0"/>
                  </a:rPr>
                  <a:t>= 0, so bandwidth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𝑓</m:t>
                        </m:r>
                      </m:e>
                      <m:sub>
                        <m:r>
                          <a:rPr lang="en-US" sz="2000" i="1">
                            <a:latin typeface="Cambria Math" panose="02040503050406030204" pitchFamily="18" charset="0"/>
                            <a:cs typeface="Times New Roman" panose="02020603050405020304" pitchFamily="18" charset="0"/>
                          </a:rPr>
                          <m:t>𝑚𝑎𝑥</m:t>
                        </m:r>
                      </m:sub>
                    </m:sSub>
                  </m:oMath>
                </a14:m>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Minimum Bandwidth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𝑛</m:t>
                        </m:r>
                      </m:e>
                      <m:sub>
                        <m:r>
                          <a:rPr lang="en-US" sz="2000" i="1">
                            <a:latin typeface="Cambria Math" panose="02040503050406030204" pitchFamily="18" charset="0"/>
                            <a:cs typeface="Times New Roman" panose="02020603050405020304" pitchFamily="18" charset="0"/>
                          </a:rPr>
                          <m:t>𝑏</m:t>
                        </m:r>
                      </m:sub>
                    </m:sSub>
                  </m:oMath>
                </a14:m>
                <a:r>
                  <a:rPr lang="en-US" sz="20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𝐵</m:t>
                        </m:r>
                      </m:e>
                      <m:sub>
                        <m:r>
                          <a:rPr lang="en-US" sz="2000" b="0" i="1" smtClean="0">
                            <a:latin typeface="Cambria Math" panose="02040503050406030204" pitchFamily="18" charset="0"/>
                            <a:cs typeface="Times New Roman" panose="02020603050405020304" pitchFamily="18" charset="0"/>
                          </a:rPr>
                          <m:t>𝑎𝑛𝑎𝑙𝑜𝑔</m:t>
                        </m:r>
                      </m:sub>
                    </m:sSub>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E0712848-C81A-4688-B3A4-A771A74A2F4F}"/>
                  </a:ext>
                </a:extLst>
              </p:cNvPr>
              <p:cNvSpPr>
                <a:spLocks noGrp="1" noRot="1" noChangeAspect="1" noMove="1" noResize="1" noEditPoints="1" noAdjustHandles="1" noChangeArrowheads="1" noChangeShapeType="1" noTextEdit="1"/>
              </p:cNvSpPr>
              <p:nvPr>
                <p:ph sz="quarter" idx="13"/>
              </p:nvPr>
            </p:nvSpPr>
            <p:spPr>
              <a:xfrm>
                <a:off x="657808" y="821094"/>
                <a:ext cx="11434665" cy="6036906"/>
              </a:xfrm>
              <a:blipFill>
                <a:blip r:embed="rId3"/>
                <a:stretch>
                  <a:fillRect l="-586" t="-1616"/>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spTree>
    <p:extLst>
      <p:ext uri="{BB962C8B-B14F-4D97-AF65-F5344CB8AC3E}">
        <p14:creationId xmlns:p14="http://schemas.microsoft.com/office/powerpoint/2010/main" val="6996235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0712848-C81A-4688-B3A4-A771A74A2F4F}"/>
              </a:ext>
            </a:extLst>
          </p:cNvPr>
          <p:cNvSpPr>
            <a:spLocks noGrp="1"/>
          </p:cNvSpPr>
          <p:nvPr>
            <p:ph sz="quarter" idx="13"/>
          </p:nvPr>
        </p:nvSpPr>
        <p:spPr>
          <a:xfrm>
            <a:off x="657808" y="821094"/>
            <a:ext cx="11434665" cy="6036906"/>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Delta Modulation (DM)</a:t>
            </a:r>
          </a:p>
          <a:p>
            <a:pPr>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builds a second signal that resembles as staircase signal.</a:t>
            </a:r>
          </a:p>
        </p:txBody>
      </p:sp>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p:cxnSp>
        <p:nvCxnSpPr>
          <p:cNvPr id="3" name="Connector: Elbow 2">
            <a:extLst>
              <a:ext uri="{FF2B5EF4-FFF2-40B4-BE49-F238E27FC236}">
                <a16:creationId xmlns:a16="http://schemas.microsoft.com/office/drawing/2014/main" id="{F8A9E0F1-688A-4E08-ACF3-8A0139523B63}"/>
              </a:ext>
            </a:extLst>
          </p:cNvPr>
          <p:cNvCxnSpPr/>
          <p:nvPr/>
        </p:nvCxnSpPr>
        <p:spPr>
          <a:xfrm rot="5400000" flipH="1" flipV="1">
            <a:off x="2230120" y="4078307"/>
            <a:ext cx="1046480" cy="568960"/>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701E3304-7E45-46F4-99CA-B6F46C04E009}"/>
              </a:ext>
            </a:extLst>
          </p:cNvPr>
          <p:cNvCxnSpPr>
            <a:cxnSpLocks/>
          </p:cNvCxnSpPr>
          <p:nvPr/>
        </p:nvCxnSpPr>
        <p:spPr>
          <a:xfrm flipV="1">
            <a:off x="3037840" y="3230880"/>
            <a:ext cx="1066800" cy="608668"/>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29D2DC1-638F-43D7-A63E-668267CC4B12}"/>
              </a:ext>
            </a:extLst>
          </p:cNvPr>
          <p:cNvCxnSpPr/>
          <p:nvPr/>
        </p:nvCxnSpPr>
        <p:spPr>
          <a:xfrm>
            <a:off x="3434080" y="3230880"/>
            <a:ext cx="0" cy="60866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9A0274E-8FB9-491A-BBA0-82AA4F782AE5}"/>
                  </a:ext>
                </a:extLst>
              </p:cNvPr>
              <p:cNvSpPr txBox="1"/>
              <p:nvPr/>
            </p:nvSpPr>
            <p:spPr>
              <a:xfrm>
                <a:off x="2117435" y="3350547"/>
                <a:ext cx="13166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Size,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99A0274E-8FB9-491A-BBA0-82AA4F782AE5}"/>
                  </a:ext>
                </a:extLst>
              </p:cNvPr>
              <p:cNvSpPr txBox="1">
                <a:spLocks noRot="1" noChangeAspect="1" noMove="1" noResize="1" noEditPoints="1" noAdjustHandles="1" noChangeArrowheads="1" noChangeShapeType="1" noTextEdit="1"/>
              </p:cNvSpPr>
              <p:nvPr/>
            </p:nvSpPr>
            <p:spPr>
              <a:xfrm>
                <a:off x="2117435" y="3350547"/>
                <a:ext cx="1316645" cy="369332"/>
              </a:xfrm>
              <a:prstGeom prst="rect">
                <a:avLst/>
              </a:prstGeom>
              <a:blipFill>
                <a:blip r:embed="rId3"/>
                <a:stretch>
                  <a:fillRect l="-3704" t="-10000" b="-26667"/>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1240958-5429-4CBB-8061-C114BDF3EC4E}"/>
              </a:ext>
            </a:extLst>
          </p:cNvPr>
          <p:cNvCxnSpPr/>
          <p:nvPr/>
        </p:nvCxnSpPr>
        <p:spPr>
          <a:xfrm flipV="1">
            <a:off x="4104640" y="2570480"/>
            <a:ext cx="0" cy="660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996742-35FF-4702-B15A-63E0A2602DCD}"/>
              </a:ext>
            </a:extLst>
          </p:cNvPr>
          <p:cNvCxnSpPr/>
          <p:nvPr/>
        </p:nvCxnSpPr>
        <p:spPr>
          <a:xfrm>
            <a:off x="4104640" y="258064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510DE2-F986-4899-A64F-056193782525}"/>
              </a:ext>
            </a:extLst>
          </p:cNvPr>
          <p:cNvCxnSpPr/>
          <p:nvPr/>
        </p:nvCxnSpPr>
        <p:spPr>
          <a:xfrm>
            <a:off x="4714240" y="2580640"/>
            <a:ext cx="0" cy="650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B08450-6237-4755-B28E-0132794323F0}"/>
              </a:ext>
            </a:extLst>
          </p:cNvPr>
          <p:cNvCxnSpPr/>
          <p:nvPr/>
        </p:nvCxnSpPr>
        <p:spPr>
          <a:xfrm>
            <a:off x="4714240" y="3230880"/>
            <a:ext cx="5689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1516A1-64EC-4693-A537-FF79FD88F77D}"/>
              </a:ext>
            </a:extLst>
          </p:cNvPr>
          <p:cNvCxnSpPr/>
          <p:nvPr/>
        </p:nvCxnSpPr>
        <p:spPr>
          <a:xfrm>
            <a:off x="5273040" y="3230880"/>
            <a:ext cx="0" cy="608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39F073-F5D8-4EE9-95E3-F9F461A09D27}"/>
              </a:ext>
            </a:extLst>
          </p:cNvPr>
          <p:cNvCxnSpPr/>
          <p:nvPr/>
        </p:nvCxnSpPr>
        <p:spPr>
          <a:xfrm>
            <a:off x="5262880" y="3839547"/>
            <a:ext cx="7416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968CC01-7070-4BB3-9EEE-0D76360B2967}"/>
              </a:ext>
            </a:extLst>
          </p:cNvPr>
          <p:cNvCxnSpPr/>
          <p:nvPr/>
        </p:nvCxnSpPr>
        <p:spPr>
          <a:xfrm flipV="1">
            <a:off x="6004560" y="3249542"/>
            <a:ext cx="0" cy="60866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96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par>
                                <p:cTn id="20" presetID="22" presetClass="entr" presetSubtype="8"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8"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par>
                                <p:cTn id="29" presetID="22" presetClass="entr" presetSubtype="8"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8"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par>
                                <p:cTn id="35" presetID="22" presetClass="entr" presetSubtype="8"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1704569"/>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each sampling interval, compares the value of the analog signal with the last value of the gradually made staircase signal.</a:t>
                </a:r>
              </a:p>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If analog signal &gt; staircase signal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(+1)</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If analog signal &lt; staircase signal</a:t>
                </a:r>
                <a:r>
                  <a:rPr lang="en-US" dirty="0">
                    <a:latin typeface="Times New Roman" panose="02020603050405020304" pitchFamily="18" charset="0"/>
                    <a:cs typeface="Times New Roman" panose="02020603050405020304" pitchFamily="18" charset="0"/>
                    <a:sym typeface="Wingdings" panose="05000000000000000000" pitchFamily="2" charset="2"/>
                  </a:rPr>
                  <a:t> -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(-0)</a:t>
                </a:r>
                <a:endParaRPr lang="en-US" sz="18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0F90E97A-0F7C-4E97-B6F0-8E3B1D3B5D0E}"/>
                  </a:ext>
                </a:extLst>
              </p:cNvPr>
              <p:cNvSpPr txBox="1">
                <a:spLocks noRot="1" noChangeAspect="1" noMove="1" noResize="1" noEditPoints="1" noAdjustHandles="1" noChangeArrowheads="1" noChangeShapeType="1" noTextEdit="1"/>
              </p:cNvSpPr>
              <p:nvPr/>
            </p:nvSpPr>
            <p:spPr>
              <a:xfrm>
                <a:off x="325586" y="768517"/>
                <a:ext cx="11720234" cy="1704569"/>
              </a:xfrm>
              <a:prstGeom prst="rect">
                <a:avLst/>
              </a:prstGeom>
              <a:blipFill>
                <a:blip r:embed="rId3"/>
                <a:stretch>
                  <a:fillRect l="-416" r="-416" b="-4643"/>
                </a:stretch>
              </a:blipFill>
            </p:spPr>
            <p:txBody>
              <a:bodyPr/>
              <a:lstStyle/>
              <a:p>
                <a:r>
                  <a:rPr lang="en-US">
                    <a:noFill/>
                  </a:rPr>
                  <a:t> </a:t>
                </a:r>
              </a:p>
            </p:txBody>
          </p:sp>
        </mc:Fallback>
      </mc:AlternateContent>
      <p:pic>
        <p:nvPicPr>
          <p:cNvPr id="18" name="Picture 6">
            <a:extLst>
              <a:ext uri="{FF2B5EF4-FFF2-40B4-BE49-F238E27FC236}">
                <a16:creationId xmlns:a16="http://schemas.microsoft.com/office/drawing/2014/main" id="{E606104B-6AB7-4568-B194-20011F454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84" y="3112534"/>
            <a:ext cx="8428037" cy="25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27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Analog to Digital Signal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873316"/>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If analog signal &gt; staircase signal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(+1)</a:t>
                </a:r>
              </a:p>
              <a:p>
                <a:pPr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If analog signal &lt; staircase signal</a:t>
                </a:r>
                <a:r>
                  <a:rPr lang="en-US" dirty="0">
                    <a:latin typeface="Times New Roman" panose="02020603050405020304" pitchFamily="18" charset="0"/>
                    <a:cs typeface="Times New Roman" panose="02020603050405020304" pitchFamily="18" charset="0"/>
                    <a:sym typeface="Wingdings" panose="05000000000000000000" pitchFamily="2" charset="2"/>
                  </a:rPr>
                  <a:t> -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(-0)</a:t>
                </a:r>
                <a:endParaRPr lang="en-US" sz="18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0F90E97A-0F7C-4E97-B6F0-8E3B1D3B5D0E}"/>
                  </a:ext>
                </a:extLst>
              </p:cNvPr>
              <p:cNvSpPr txBox="1">
                <a:spLocks noRot="1" noChangeAspect="1" noMove="1" noResize="1" noEditPoints="1" noAdjustHandles="1" noChangeArrowheads="1" noChangeShapeType="1" noTextEdit="1"/>
              </p:cNvSpPr>
              <p:nvPr/>
            </p:nvSpPr>
            <p:spPr>
              <a:xfrm>
                <a:off x="325586" y="768517"/>
                <a:ext cx="11720234" cy="873316"/>
              </a:xfrm>
              <a:prstGeom prst="rect">
                <a:avLst/>
              </a:prstGeom>
              <a:blipFill>
                <a:blip r:embed="rId3"/>
                <a:stretch>
                  <a:fillRect l="-312" b="-10490"/>
                </a:stretch>
              </a:blipFill>
            </p:spPr>
            <p:txBody>
              <a:bodyPr/>
              <a:lstStyle/>
              <a:p>
                <a:r>
                  <a:rPr lang="en-US">
                    <a:noFill/>
                  </a:rPr>
                  <a:t> </a:t>
                </a:r>
              </a:p>
            </p:txBody>
          </p:sp>
        </mc:Fallback>
      </mc:AlternateContent>
      <p:pic>
        <p:nvPicPr>
          <p:cNvPr id="5" name="Picture 6">
            <a:extLst>
              <a:ext uri="{FF2B5EF4-FFF2-40B4-BE49-F238E27FC236}">
                <a16:creationId xmlns:a16="http://schemas.microsoft.com/office/drawing/2014/main" id="{766FBAF1-9D36-4814-840A-5D767B9DB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7" y="2666055"/>
            <a:ext cx="7870825" cy="30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757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325586" y="768517"/>
            <a:ext cx="11720234" cy="458074"/>
          </a:xfrm>
          <a:prstGeom prst="rect">
            <a:avLst/>
          </a:prstGeom>
          <a:noFill/>
        </p:spPr>
        <p:txBody>
          <a:bodyPr wrap="square">
            <a:spAutoFit/>
          </a:bodyPr>
          <a:lstStyle/>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9598BC16-67F4-4A2E-BEE5-50CEFE034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2" y="1746121"/>
            <a:ext cx="841057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47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50000"/>
              </a:lnSpc>
              <a:buFont typeface="Wingdings" panose="05000000000000000000" pitchFamily="2" charset="2"/>
              <a:buChar char="q"/>
            </a:pPr>
            <a:r>
              <a:rPr lang="en-US" sz="2000" b="1" dirty="0">
                <a:solidFill>
                  <a:srgbClr val="000000"/>
                </a:solidFill>
                <a:effectLst/>
                <a:latin typeface="Times" panose="02020603050405020304" pitchFamily="18" charset="0"/>
                <a:cs typeface="Times" panose="02020603050405020304" pitchFamily="18" charset="0"/>
              </a:rPr>
              <a:t>DC Components Problem</a:t>
            </a:r>
          </a:p>
          <a:p>
            <a:pPr>
              <a:lnSpc>
                <a:spcPct val="150000"/>
              </a:lnSpc>
              <a:buFont typeface="Wingdings" panose="05000000000000000000" pitchFamily="2" charset="2"/>
              <a:buChar char="ü"/>
            </a:pPr>
            <a:r>
              <a:rPr lang="en-US" sz="2000" dirty="0">
                <a:solidFill>
                  <a:srgbClr val="000000"/>
                </a:solidFill>
                <a:effectLst/>
                <a:latin typeface="Times" panose="02020603050405020304" pitchFamily="18" charset="0"/>
                <a:cs typeface="Times" panose="02020603050405020304" pitchFamily="18" charset="0"/>
              </a:rPr>
              <a:t>When the voltage level in a digital signal is constant for a while, the spectrum creates very low frequencies.</a:t>
            </a:r>
          </a:p>
          <a:p>
            <a:pPr>
              <a:lnSpc>
                <a:spcPct val="150000"/>
              </a:lnSpc>
              <a:buFont typeface="Wingdings" panose="05000000000000000000" pitchFamily="2" charset="2"/>
              <a:buChar char="ü"/>
            </a:pPr>
            <a:r>
              <a:rPr lang="en-US" sz="2000" dirty="0">
                <a:solidFill>
                  <a:srgbClr val="000000"/>
                </a:solidFill>
                <a:effectLst/>
                <a:latin typeface="Times" panose="02020603050405020304" pitchFamily="18" charset="0"/>
                <a:cs typeface="Times" panose="02020603050405020304" pitchFamily="18" charset="0"/>
              </a:rPr>
              <a:t>These frequencies around zero, called DC (direct-current) components</a:t>
            </a:r>
            <a:r>
              <a:rPr lang="en-US" sz="2000" i="1" dirty="0">
                <a:solidFill>
                  <a:srgbClr val="000000"/>
                </a:solidFill>
                <a:latin typeface="Times" panose="02020603050405020304" pitchFamily="18" charset="0"/>
                <a:cs typeface="Times" panose="02020603050405020304" pitchFamily="18" charset="0"/>
              </a:rPr>
              <a:t>.</a:t>
            </a:r>
          </a:p>
          <a:p>
            <a:pPr>
              <a:lnSpc>
                <a:spcPct val="150000"/>
              </a:lnSpc>
              <a:buFont typeface="Wingdings" panose="05000000000000000000" pitchFamily="2" charset="2"/>
              <a:buChar char="ü"/>
            </a:pPr>
            <a:r>
              <a:rPr lang="en-US" sz="2000" b="0" i="0" dirty="0">
                <a:solidFill>
                  <a:srgbClr val="000000"/>
                </a:solidFill>
                <a:effectLst/>
                <a:latin typeface="Times" panose="02020603050405020304" pitchFamily="18" charset="0"/>
                <a:cs typeface="Times" panose="02020603050405020304" pitchFamily="18" charset="0"/>
              </a:rPr>
              <a:t>For example, a telephone line cannot pass frequencies below 200 Hz.</a:t>
            </a:r>
            <a:r>
              <a:rPr lang="en-US" sz="2000" dirty="0">
                <a:latin typeface="Times" panose="02020603050405020304" pitchFamily="18" charset="0"/>
                <a:cs typeface="Times" panose="02020603050405020304" pitchFamily="18" charset="0"/>
              </a:rPr>
              <a:t> </a:t>
            </a:r>
            <a:br>
              <a:rPr lang="en-US" sz="2000" dirty="0"/>
            </a:br>
            <a:endParaRPr lang="en-US" sz="2000" b="1" dirty="0">
              <a:solidFill>
                <a:srgbClr val="000000"/>
              </a:solidFill>
              <a:effectLst/>
              <a:latin typeface="Times" panose="02020603050405020304" pitchFamily="18" charset="0"/>
              <a:cs typeface="Times" panose="02020603050405020304" pitchFamily="18" charset="0"/>
            </a:endParaRPr>
          </a:p>
          <a:p>
            <a:pPr marL="0" indent="0">
              <a:lnSpc>
                <a:spcPct val="150000"/>
              </a:lnSpc>
              <a:buNone/>
            </a:pP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10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0213-DCFE-431E-903C-4E82A4FB3D4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F496235-7791-45B5-8EF7-21727EC23D4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21870" y="365125"/>
            <a:ext cx="5370507" cy="5682866"/>
          </a:xfrm>
        </p:spPr>
      </p:pic>
      <p:pic>
        <p:nvPicPr>
          <p:cNvPr id="13" name="Picture 12">
            <a:extLst>
              <a:ext uri="{FF2B5EF4-FFF2-40B4-BE49-F238E27FC236}">
                <a16:creationId xmlns:a16="http://schemas.microsoft.com/office/drawing/2014/main" id="{7928EAB7-901E-47B8-BEB5-206F6E606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869" y="2193845"/>
            <a:ext cx="4018132" cy="2182846"/>
          </a:xfrm>
          <a:prstGeom prst="rect">
            <a:avLst/>
          </a:prstGeom>
        </p:spPr>
      </p:pic>
    </p:spTree>
    <p:extLst>
      <p:ext uri="{BB962C8B-B14F-4D97-AF65-F5344CB8AC3E}">
        <p14:creationId xmlns:p14="http://schemas.microsoft.com/office/powerpoint/2010/main" val="10633018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5826-DFE9-4358-BAA3-5D641CEC976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86ED596-53A2-49FE-A972-B9A8DF1C0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619" y="192580"/>
            <a:ext cx="5332368" cy="5213921"/>
          </a:xfrm>
          <a:prstGeom prst="rect">
            <a:avLst/>
          </a:prstGeom>
        </p:spPr>
      </p:pic>
      <p:pic>
        <p:nvPicPr>
          <p:cNvPr id="5" name="Content Placeholder 4">
            <a:extLst>
              <a:ext uri="{FF2B5EF4-FFF2-40B4-BE49-F238E27FC236}">
                <a16:creationId xmlns:a16="http://schemas.microsoft.com/office/drawing/2014/main" id="{B558B58D-E605-4689-8766-C1E84E4F1E7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889038" y="365125"/>
            <a:ext cx="5386343" cy="4443583"/>
          </a:xfrm>
          <a:prstGeom prst="rect">
            <a:avLst/>
          </a:prstGeom>
        </p:spPr>
      </p:pic>
    </p:spTree>
    <p:extLst>
      <p:ext uri="{BB962C8B-B14F-4D97-AF65-F5344CB8AC3E}">
        <p14:creationId xmlns:p14="http://schemas.microsoft.com/office/powerpoint/2010/main" val="2671467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736F-5DC1-4061-B774-E96A5B17152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AD6A3F0-F8E9-41B9-998B-E89BAC7CE93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80797" y="221942"/>
            <a:ext cx="5141440" cy="2829952"/>
          </a:xfrm>
        </p:spPr>
      </p:pic>
      <p:pic>
        <p:nvPicPr>
          <p:cNvPr id="7" name="Picture 6">
            <a:extLst>
              <a:ext uri="{FF2B5EF4-FFF2-40B4-BE49-F238E27FC236}">
                <a16:creationId xmlns:a16="http://schemas.microsoft.com/office/drawing/2014/main" id="{DB67DB58-9915-48A1-A580-BC23F6A90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797" y="3051894"/>
            <a:ext cx="3971484" cy="3339082"/>
          </a:xfrm>
          <a:prstGeom prst="rect">
            <a:avLst/>
          </a:prstGeom>
        </p:spPr>
      </p:pic>
      <p:pic>
        <p:nvPicPr>
          <p:cNvPr id="9" name="Picture 8">
            <a:extLst>
              <a:ext uri="{FF2B5EF4-FFF2-40B4-BE49-F238E27FC236}">
                <a16:creationId xmlns:a16="http://schemas.microsoft.com/office/drawing/2014/main" id="{B29A9901-342F-4D5F-BEDA-F7DF00F00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273" y="435005"/>
            <a:ext cx="4544391" cy="4660777"/>
          </a:xfrm>
          <a:prstGeom prst="rect">
            <a:avLst/>
          </a:prstGeom>
        </p:spPr>
      </p:pic>
    </p:spTree>
    <p:extLst>
      <p:ext uri="{BB962C8B-B14F-4D97-AF65-F5344CB8AC3E}">
        <p14:creationId xmlns:p14="http://schemas.microsoft.com/office/powerpoint/2010/main" val="25190874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54C9-5AB7-4F06-9023-103B4245E24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B50EBEF-0C37-4CC1-9723-4B279649111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2856" y="365125"/>
            <a:ext cx="3110194" cy="2261663"/>
          </a:xfrm>
        </p:spPr>
      </p:pic>
      <p:pic>
        <p:nvPicPr>
          <p:cNvPr id="7" name="Picture 6">
            <a:extLst>
              <a:ext uri="{FF2B5EF4-FFF2-40B4-BE49-F238E27FC236}">
                <a16:creationId xmlns:a16="http://schemas.microsoft.com/office/drawing/2014/main" id="{97FB8430-AC39-47B9-AEE9-C4EE82EEB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877" y="2626788"/>
            <a:ext cx="4175877" cy="3605074"/>
          </a:xfrm>
          <a:prstGeom prst="rect">
            <a:avLst/>
          </a:prstGeom>
        </p:spPr>
      </p:pic>
      <p:pic>
        <p:nvPicPr>
          <p:cNvPr id="9" name="Picture 8">
            <a:extLst>
              <a:ext uri="{FF2B5EF4-FFF2-40B4-BE49-F238E27FC236}">
                <a16:creationId xmlns:a16="http://schemas.microsoft.com/office/drawing/2014/main" id="{C7C51B70-53F7-4B15-AFFF-C8791095D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0092" y="622577"/>
            <a:ext cx="4717719" cy="4467456"/>
          </a:xfrm>
          <a:prstGeom prst="rect">
            <a:avLst/>
          </a:prstGeom>
        </p:spPr>
      </p:pic>
    </p:spTree>
    <p:extLst>
      <p:ext uri="{BB962C8B-B14F-4D97-AF65-F5344CB8AC3E}">
        <p14:creationId xmlns:p14="http://schemas.microsoft.com/office/powerpoint/2010/main" val="3850744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03AC-8016-44AB-BF89-A060240A054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4642D21-6811-4331-95DD-9400CF7FAE9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365125"/>
            <a:ext cx="2763081" cy="2387631"/>
          </a:xfrm>
        </p:spPr>
      </p:pic>
      <p:pic>
        <p:nvPicPr>
          <p:cNvPr id="7" name="Picture 6">
            <a:extLst>
              <a:ext uri="{FF2B5EF4-FFF2-40B4-BE49-F238E27FC236}">
                <a16:creationId xmlns:a16="http://schemas.microsoft.com/office/drawing/2014/main" id="{2A241D7E-7163-4E5A-872E-68C131512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89" y="2556976"/>
            <a:ext cx="5174688" cy="3935899"/>
          </a:xfrm>
          <a:prstGeom prst="rect">
            <a:avLst/>
          </a:prstGeom>
        </p:spPr>
      </p:pic>
      <p:pic>
        <p:nvPicPr>
          <p:cNvPr id="9" name="Picture 8">
            <a:extLst>
              <a:ext uri="{FF2B5EF4-FFF2-40B4-BE49-F238E27FC236}">
                <a16:creationId xmlns:a16="http://schemas.microsoft.com/office/drawing/2014/main" id="{88B42D55-95AF-4CE0-AFD5-3226808F69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6067" y="724302"/>
            <a:ext cx="5174688" cy="2799061"/>
          </a:xfrm>
          <a:prstGeom prst="rect">
            <a:avLst/>
          </a:prstGeom>
        </p:spPr>
      </p:pic>
    </p:spTree>
    <p:extLst>
      <p:ext uri="{BB962C8B-B14F-4D97-AF65-F5344CB8AC3E}">
        <p14:creationId xmlns:p14="http://schemas.microsoft.com/office/powerpoint/2010/main" val="19936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71766" y="671804"/>
            <a:ext cx="11720234" cy="5028556"/>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Parallel Transmission</a:t>
            </a:r>
          </a:p>
          <a:p>
            <a:pPr marL="285750" indent="-285750" algn="just">
              <a:lnSpc>
                <a:spcPct val="150000"/>
              </a:lnSpc>
              <a:buFont typeface="Wingdings" panose="05000000000000000000" pitchFamily="2" charset="2"/>
              <a:buChar char="ü"/>
            </a:pPr>
            <a:r>
              <a:rPr lang="en-US" sz="1800" b="0" i="0" dirty="0">
                <a:solidFill>
                  <a:srgbClr val="000000"/>
                </a:solidFill>
                <a:effectLst/>
                <a:latin typeface="Times-Roman"/>
              </a:rPr>
              <a:t>Use </a:t>
            </a:r>
            <a:r>
              <a:rPr lang="en-US" sz="1800" b="0" i="1" dirty="0">
                <a:solidFill>
                  <a:srgbClr val="000000"/>
                </a:solidFill>
                <a:effectLst/>
                <a:latin typeface="Times-Italic"/>
              </a:rPr>
              <a:t>n </a:t>
            </a:r>
            <a:r>
              <a:rPr lang="en-US" sz="1800" b="0" i="0" dirty="0">
                <a:solidFill>
                  <a:srgbClr val="000000"/>
                </a:solidFill>
                <a:effectLst/>
                <a:latin typeface="Times-Roman"/>
              </a:rPr>
              <a:t>wires to send </a:t>
            </a:r>
            <a:r>
              <a:rPr lang="en-US" sz="1800" b="0" i="1" dirty="0">
                <a:solidFill>
                  <a:srgbClr val="000000"/>
                </a:solidFill>
                <a:effectLst/>
                <a:latin typeface="Times-Italic"/>
              </a:rPr>
              <a:t>n </a:t>
            </a:r>
            <a:r>
              <a:rPr lang="en-US" sz="1800" b="0" i="0" dirty="0">
                <a:solidFill>
                  <a:srgbClr val="000000"/>
                </a:solidFill>
                <a:effectLst/>
                <a:latin typeface="Times-Roman"/>
              </a:rPr>
              <a:t>bits at one time.</a:t>
            </a:r>
          </a:p>
          <a:p>
            <a:pPr marL="285750" indent="-285750" algn="just">
              <a:lnSpc>
                <a:spcPct val="150000"/>
              </a:lnSpc>
              <a:buFont typeface="Wingdings" panose="05000000000000000000" pitchFamily="2" charset="2"/>
              <a:buChar char="q"/>
            </a:pPr>
            <a:r>
              <a:rPr lang="en-US" b="1" dirty="0">
                <a:solidFill>
                  <a:srgbClr val="000000"/>
                </a:solidFill>
                <a:latin typeface="Times-Roman"/>
              </a:rPr>
              <a:t>Advantages </a:t>
            </a:r>
          </a:p>
          <a:p>
            <a:pPr marL="285750" indent="-285750" algn="just">
              <a:lnSpc>
                <a:spcPct val="150000"/>
              </a:lnSpc>
              <a:buFont typeface="Wingdings" panose="05000000000000000000" pitchFamily="2" charset="2"/>
              <a:buChar char="ü"/>
            </a:pPr>
            <a:r>
              <a:rPr lang="en-US" dirty="0">
                <a:solidFill>
                  <a:srgbClr val="000000"/>
                </a:solidFill>
                <a:latin typeface="Times-Roman"/>
              </a:rPr>
              <a:t>Speed is high, a</a:t>
            </a:r>
            <a:r>
              <a:rPr lang="en-US" sz="1800" b="0" i="0" dirty="0">
                <a:solidFill>
                  <a:srgbClr val="000000"/>
                </a:solidFill>
                <a:effectLst/>
                <a:latin typeface="Times-Roman"/>
              </a:rPr>
              <a:t>ll else being equal, parallel transmission can increase the transfer speed by a factor of </a:t>
            </a:r>
            <a:r>
              <a:rPr lang="en-US" sz="1800" b="0" i="1" dirty="0">
                <a:solidFill>
                  <a:srgbClr val="000000"/>
                </a:solidFill>
                <a:effectLst/>
                <a:latin typeface="Times-Italic"/>
              </a:rPr>
              <a:t>n </a:t>
            </a:r>
            <a:r>
              <a:rPr lang="en-US" sz="1800" b="0" i="0" dirty="0">
                <a:solidFill>
                  <a:srgbClr val="000000"/>
                </a:solidFill>
                <a:effectLst/>
                <a:latin typeface="Times-Roman"/>
              </a:rPr>
              <a:t>over serial transmission.</a:t>
            </a:r>
          </a:p>
          <a:p>
            <a:pPr marL="285750" indent="-285750" algn="just">
              <a:lnSpc>
                <a:spcPct val="150000"/>
              </a:lnSpc>
              <a:buFont typeface="Wingdings" panose="05000000000000000000" pitchFamily="2" charset="2"/>
              <a:buChar char="q"/>
            </a:pPr>
            <a:r>
              <a:rPr lang="en-US" b="1" dirty="0">
                <a:solidFill>
                  <a:srgbClr val="000000"/>
                </a:solidFill>
                <a:latin typeface="Times-Roman"/>
              </a:rPr>
              <a:t>Disadvantages</a:t>
            </a:r>
          </a:p>
          <a:p>
            <a:pPr marL="285750" indent="-285750" algn="just">
              <a:lnSpc>
                <a:spcPct val="150000"/>
              </a:lnSpc>
              <a:buFont typeface="Wingdings" panose="05000000000000000000" pitchFamily="2" charset="2"/>
              <a:buChar char="ü"/>
            </a:pPr>
            <a:r>
              <a:rPr lang="en-US" dirty="0"/>
              <a:t> </a:t>
            </a:r>
            <a:r>
              <a:rPr lang="en-US" sz="1800" b="0" i="0" dirty="0">
                <a:solidFill>
                  <a:srgbClr val="000000"/>
                </a:solidFill>
                <a:effectLst/>
                <a:latin typeface="Times-Roman"/>
              </a:rPr>
              <a:t>Parallel transmission requires </a:t>
            </a:r>
            <a:r>
              <a:rPr lang="en-US" sz="1800" b="0" i="1" dirty="0">
                <a:solidFill>
                  <a:srgbClr val="000000"/>
                </a:solidFill>
                <a:effectLst/>
                <a:latin typeface="Times-Italic"/>
              </a:rPr>
              <a:t>n </a:t>
            </a:r>
            <a:r>
              <a:rPr lang="en-US" sz="1800" b="0" i="0" dirty="0">
                <a:solidFill>
                  <a:srgbClr val="000000"/>
                </a:solidFill>
                <a:effectLst/>
                <a:latin typeface="Times-Roman"/>
              </a:rPr>
              <a:t>communication lines. Because this is expensive, parallel transmission is usually limited to short distances.</a:t>
            </a:r>
          </a:p>
          <a:p>
            <a:pPr marL="285750" indent="-285750" algn="just">
              <a:lnSpc>
                <a:spcPct val="150000"/>
              </a:lnSpc>
              <a:buFont typeface="Wingdings" panose="05000000000000000000" pitchFamily="2" charset="2"/>
              <a:buChar char="ü"/>
            </a:pPr>
            <a:r>
              <a:rPr lang="en-US" dirty="0"/>
              <a:t> </a:t>
            </a: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pic>
        <p:nvPicPr>
          <p:cNvPr id="5" name="Picture 6">
            <a:extLst>
              <a:ext uri="{FF2B5EF4-FFF2-40B4-BE49-F238E27FC236}">
                <a16:creationId xmlns:a16="http://schemas.microsoft.com/office/drawing/2014/main" id="{D4EAEF2B-4159-4F5B-A198-5A9FD3276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447" y="3816219"/>
            <a:ext cx="5878512" cy="302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362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71766" y="671804"/>
            <a:ext cx="11720234" cy="2951064"/>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Serial Transmission</a:t>
            </a:r>
          </a:p>
          <a:p>
            <a:pPr marL="285750" indent="-285750" algn="just">
              <a:lnSpc>
                <a:spcPct val="150000"/>
              </a:lnSpc>
              <a:buFont typeface="Wingdings" panose="05000000000000000000" pitchFamily="2" charset="2"/>
              <a:buChar char="ü"/>
            </a:pPr>
            <a:r>
              <a:rPr lang="en-US" sz="1800" b="0" i="0" dirty="0">
                <a:solidFill>
                  <a:srgbClr val="000000"/>
                </a:solidFill>
                <a:effectLst/>
                <a:latin typeface="Times-Roman"/>
              </a:rPr>
              <a:t>In serial transmission one bit follows another, so we need only one communication channel rather than </a:t>
            </a:r>
            <a:r>
              <a:rPr lang="en-US" sz="1800" b="0" i="1" dirty="0">
                <a:solidFill>
                  <a:srgbClr val="000000"/>
                </a:solidFill>
                <a:effectLst/>
                <a:latin typeface="Times-Italic"/>
              </a:rPr>
              <a:t>n </a:t>
            </a:r>
            <a:r>
              <a:rPr lang="en-US" sz="1800" b="0" i="0" dirty="0">
                <a:solidFill>
                  <a:srgbClr val="000000"/>
                </a:solidFill>
                <a:effectLst/>
                <a:latin typeface="Times-Roman"/>
              </a:rPr>
              <a:t>to transmit data between two communicating devices.</a:t>
            </a:r>
          </a:p>
          <a:p>
            <a:pPr algn="just">
              <a:lnSpc>
                <a:spcPct val="150000"/>
              </a:lnSpc>
            </a:pP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07DEE302-41A3-41E3-BD19-1A3BB8D38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1618" y="2953914"/>
            <a:ext cx="660876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584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71766" y="671804"/>
            <a:ext cx="11720234" cy="447455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b="1" dirty="0">
                <a:solidFill>
                  <a:srgbClr val="000000"/>
                </a:solidFill>
                <a:latin typeface="Times-Roman"/>
              </a:rPr>
              <a:t>Advantages of Serial Transmission</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The advantage of serial over parallel transmission is that with only one communication channel, serial transmission reduces the cost of transmission over parallel by roughly a factor of </a:t>
            </a:r>
            <a:r>
              <a:rPr lang="en-US" sz="1800" b="0" i="1" dirty="0">
                <a:solidFill>
                  <a:srgbClr val="000000"/>
                </a:solidFill>
                <a:effectLst/>
                <a:latin typeface="Times-Italic"/>
              </a:rPr>
              <a:t>n.</a:t>
            </a:r>
          </a:p>
          <a:p>
            <a:pPr marL="285750" indent="-285750" algn="just">
              <a:lnSpc>
                <a:spcPct val="200000"/>
              </a:lnSpc>
              <a:buFont typeface="Wingdings" panose="05000000000000000000" pitchFamily="2" charset="2"/>
              <a:buChar char="q"/>
            </a:pPr>
            <a:r>
              <a:rPr lang="en-US" dirty="0"/>
              <a:t> </a:t>
            </a:r>
            <a:r>
              <a:rPr lang="en-US" b="1" dirty="0">
                <a:solidFill>
                  <a:srgbClr val="000000"/>
                </a:solidFill>
                <a:latin typeface="Times-Roman"/>
              </a:rPr>
              <a:t>Disadvantages of Serial Transmission</a:t>
            </a:r>
          </a:p>
          <a:p>
            <a:pPr marL="285750" indent="-285750" algn="just">
              <a:lnSpc>
                <a:spcPct val="200000"/>
              </a:lnSpc>
              <a:buFont typeface="Wingdings" panose="05000000000000000000" pitchFamily="2" charset="2"/>
              <a:buChar char="ü"/>
            </a:pPr>
            <a:r>
              <a:rPr lang="en-US" dirty="0"/>
              <a:t> </a:t>
            </a:r>
            <a:r>
              <a:rPr lang="en-US" dirty="0">
                <a:latin typeface="Times New Roman" panose="02020603050405020304" pitchFamily="18" charset="0"/>
                <a:cs typeface="Times New Roman" panose="02020603050405020304" pitchFamily="18" charset="0"/>
              </a:rPr>
              <a:t>Speed comparatively slower than parallel transmission.</a:t>
            </a:r>
          </a:p>
          <a:p>
            <a:pPr algn="just">
              <a:lnSpc>
                <a:spcPct val="150000"/>
              </a:lnSpc>
            </a:pP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1058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71765" y="671804"/>
            <a:ext cx="11639369" cy="887191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Asynchronous Transmission</a:t>
            </a:r>
          </a:p>
          <a:p>
            <a:pPr marL="285750" indent="-285750" algn="just">
              <a:lnSpc>
                <a:spcPct val="150000"/>
              </a:lnSpc>
              <a:buFont typeface="Wingdings" panose="05000000000000000000" pitchFamily="2" charset="2"/>
              <a:buChar char="ü"/>
            </a:pPr>
            <a:r>
              <a:rPr lang="en-US" sz="1600" dirty="0">
                <a:solidFill>
                  <a:srgbClr val="000000"/>
                </a:solidFill>
                <a:latin typeface="Times New Roman" panose="02020603050405020304" pitchFamily="18" charset="0"/>
                <a:cs typeface="Times New Roman" panose="02020603050405020304" pitchFamily="18" charset="0"/>
              </a:rPr>
              <a:t>T</a:t>
            </a:r>
            <a:r>
              <a:rPr lang="en-US" sz="1600" b="0" i="0" dirty="0">
                <a:solidFill>
                  <a:srgbClr val="000000"/>
                </a:solidFill>
                <a:effectLst/>
                <a:latin typeface="Times New Roman" panose="02020603050405020304" pitchFamily="18" charset="0"/>
                <a:cs typeface="Times New Roman" panose="02020603050405020304" pitchFamily="18" charset="0"/>
              </a:rPr>
              <a:t>he timing of a signal is unimportant.</a:t>
            </a:r>
          </a:p>
          <a:p>
            <a:pPr marL="285750" indent="-28575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Instead, information is received and translated by agreed upon patterns. As long as those patterns are followed, the receiving device can retrieve the information without regard to the rhythm in which it is sent.</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In asynchronous transmission, we send 1 start bit (0) at the beginning and 1 or more stop bits (Is) at the end of each byte. There may be a gap between each byte.</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The start and stop bits and the gap alert the receiver to the beginning and end of each byte and allow it to synchronize with the data stream. </a:t>
            </a:r>
          </a:p>
          <a:p>
            <a:pPr algn="just">
              <a:lnSpc>
                <a:spcPct val="200000"/>
              </a:lnSpc>
            </a:pP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pic>
        <p:nvPicPr>
          <p:cNvPr id="4" name="Picture 6">
            <a:extLst>
              <a:ext uri="{FF2B5EF4-FFF2-40B4-BE49-F238E27FC236}">
                <a16:creationId xmlns:a16="http://schemas.microsoft.com/office/drawing/2014/main" id="{3ED3749F-02AF-0435-D24F-BC1FA763C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90" y="3654810"/>
            <a:ext cx="78057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833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39108" y="793102"/>
            <a:ext cx="11639369" cy="627505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Asynchronous Transmission</a:t>
            </a:r>
          </a:p>
          <a:p>
            <a:pPr marL="285750" indent="-285750" algn="just">
              <a:lnSpc>
                <a:spcPct val="150000"/>
              </a:lnSpc>
              <a:buFont typeface="Wingdings" panose="05000000000000000000" pitchFamily="2" charset="2"/>
              <a:buChar char="q"/>
            </a:pPr>
            <a:r>
              <a:rPr lang="en-US" b="1" dirty="0">
                <a:solidFill>
                  <a:srgbClr val="000000"/>
                </a:solidFill>
                <a:latin typeface="Times New Roman" panose="02020603050405020304" pitchFamily="18" charset="0"/>
                <a:cs typeface="Times New Roman" panose="02020603050405020304" pitchFamily="18" charset="0"/>
              </a:rPr>
              <a:t>Advantages</a:t>
            </a:r>
          </a:p>
          <a:p>
            <a:pPr marL="285750" indent="-285750" algn="just">
              <a:lnSpc>
                <a:spcPct val="150000"/>
              </a:lnSpc>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But it is cheap and effective, two advantages that make it an attractive choice for situations such as low-speed communication.</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Uses</a:t>
            </a:r>
          </a:p>
          <a:p>
            <a:pPr marL="285750" indent="-285750" algn="just">
              <a:lnSpc>
                <a:spcPct val="150000"/>
              </a:lnSpc>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For example, the connection of a keyboard to a computer is a natural application for asynchronous transmission.</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88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endParaRPr lang="en-US" b="1" dirty="0"/>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fontScale="32500" lnSpcReduction="20000"/>
          </a:bodyPr>
          <a:lstStyle/>
          <a:p>
            <a:pPr>
              <a:lnSpc>
                <a:spcPct val="150000"/>
              </a:lnSpc>
              <a:buFont typeface="Wingdings" panose="05000000000000000000" pitchFamily="2" charset="2"/>
              <a:buChar char="q"/>
            </a:pPr>
            <a:r>
              <a:rPr lang="en-US" sz="6200" b="1" dirty="0">
                <a:solidFill>
                  <a:srgbClr val="000000"/>
                </a:solidFill>
                <a:effectLst/>
                <a:latin typeface="Times New Roman" panose="02020603050405020304" pitchFamily="18" charset="0"/>
                <a:cs typeface="Times New Roman" panose="02020603050405020304" pitchFamily="18" charset="0"/>
              </a:rPr>
              <a:t>Self Synchronization</a:t>
            </a:r>
          </a:p>
          <a:p>
            <a:pPr algn="just">
              <a:lnSpc>
                <a:spcPct val="150000"/>
              </a:lnSpc>
              <a:buFont typeface="Wingdings" panose="05000000000000000000" pitchFamily="2" charset="2"/>
              <a:buChar char="ü"/>
            </a:pPr>
            <a:r>
              <a:rPr lang="en-US" sz="6200" b="0" i="0" dirty="0">
                <a:solidFill>
                  <a:srgbClr val="000000"/>
                </a:solidFill>
                <a:effectLst/>
                <a:latin typeface="Times New Roman" panose="02020603050405020304" pitchFamily="18" charset="0"/>
                <a:cs typeface="Times New Roman" panose="02020603050405020304" pitchFamily="18" charset="0"/>
              </a:rPr>
              <a:t>To correctly interpret the signals received from the sender, the receiver's bit intervals must correspond exactly to the sender's bit intervals. </a:t>
            </a:r>
          </a:p>
          <a:p>
            <a:pPr algn="just">
              <a:lnSpc>
                <a:spcPct val="150000"/>
              </a:lnSpc>
              <a:buFont typeface="Wingdings" panose="05000000000000000000" pitchFamily="2" charset="2"/>
              <a:buChar char="ü"/>
            </a:pPr>
            <a:r>
              <a:rPr lang="en-US" sz="6200" b="0" i="0" dirty="0">
                <a:solidFill>
                  <a:srgbClr val="000000"/>
                </a:solidFill>
                <a:effectLst/>
                <a:latin typeface="Times New Roman" panose="02020603050405020304" pitchFamily="18" charset="0"/>
                <a:cs typeface="Times New Roman" panose="02020603050405020304" pitchFamily="18" charset="0"/>
              </a:rPr>
              <a:t>If the receiver clock is faster or slower, the bit intervals are not matched and the receiver might misinterpret the signals.</a:t>
            </a:r>
          </a:p>
          <a:p>
            <a:pPr algn="just">
              <a:lnSpc>
                <a:spcPct val="150000"/>
              </a:lnSpc>
              <a:buFont typeface="Wingdings" panose="05000000000000000000" pitchFamily="2" charset="2"/>
              <a:buChar char="ü"/>
            </a:pPr>
            <a:r>
              <a:rPr lang="en-US" sz="6200" b="0" i="0" dirty="0">
                <a:solidFill>
                  <a:srgbClr val="000000"/>
                </a:solidFill>
                <a:effectLst/>
                <a:latin typeface="Times New Roman" panose="02020603050405020304" pitchFamily="18" charset="0"/>
                <a:cs typeface="Times New Roman" panose="02020603050405020304" pitchFamily="18" charset="0"/>
              </a:rPr>
              <a:t>A self-synchronizing digital signal includes timing information in the data being transmitted. </a:t>
            </a:r>
          </a:p>
          <a:p>
            <a:pPr algn="just">
              <a:lnSpc>
                <a:spcPct val="150000"/>
              </a:lnSpc>
              <a:buFont typeface="Wingdings" panose="05000000000000000000" pitchFamily="2" charset="2"/>
              <a:buChar char="ü"/>
            </a:pPr>
            <a:r>
              <a:rPr lang="en-US" sz="6200" b="0" i="0" dirty="0">
                <a:solidFill>
                  <a:srgbClr val="000000"/>
                </a:solidFill>
                <a:effectLst/>
                <a:latin typeface="Times New Roman" panose="02020603050405020304" pitchFamily="18" charset="0"/>
                <a:cs typeface="Times New Roman" panose="02020603050405020304" pitchFamily="18" charset="0"/>
              </a:rPr>
              <a:t>This can be achieved if there are transitions in the signal that alert the receiver to the beginning, middle, or end of the pulse.</a:t>
            </a:r>
          </a:p>
          <a:p>
            <a:pPr algn="just">
              <a:lnSpc>
                <a:spcPct val="150000"/>
              </a:lnSpc>
              <a:buFont typeface="Wingdings" panose="05000000000000000000" pitchFamily="2" charset="2"/>
              <a:buChar char="ü"/>
            </a:pPr>
            <a:r>
              <a:rPr lang="en-US" sz="6200" b="1" dirty="0">
                <a:solidFill>
                  <a:srgbClr val="00B050"/>
                </a:solidFill>
                <a:latin typeface="Times New Roman" panose="02020603050405020304" pitchFamily="18" charset="0"/>
                <a:cs typeface="Times New Roman" panose="02020603050405020304" pitchFamily="18" charset="0"/>
              </a:rPr>
              <a:t>Notes: If receiver faster than sender than extra bit will be added to the receiver. If receiver is slower than the sender than the receiver might loss some bits.</a:t>
            </a:r>
          </a:p>
          <a:p>
            <a:pPr marL="0" indent="0" algn="just">
              <a:lnSpc>
                <a:spcPct val="150000"/>
              </a:lnSpc>
              <a:buNone/>
            </a:pP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16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EE121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EE121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EE121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EE121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EE121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EE121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39108" y="755779"/>
            <a:ext cx="11639369" cy="9229706"/>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Synchronous Transmission</a:t>
            </a:r>
          </a:p>
          <a:p>
            <a:pPr marL="342900" indent="-342900" algn="just">
              <a:lnSpc>
                <a:spcPct val="150000"/>
              </a:lnSpc>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In </a:t>
            </a:r>
            <a:r>
              <a:rPr lang="en-US" sz="1600" b="0" i="0" dirty="0">
                <a:solidFill>
                  <a:srgbClr val="000000"/>
                </a:solidFill>
                <a:effectLst/>
                <a:latin typeface="Times New Roman" panose="02020603050405020304" pitchFamily="18" charset="0"/>
                <a:cs typeface="Times New Roman" panose="02020603050405020304" pitchFamily="18" charset="0"/>
              </a:rPr>
              <a:t>synchronous transmission, we send bits one after another without start or stop bits or gaps. It is the responsibility of the receiver to group the bits.</a:t>
            </a:r>
            <a:r>
              <a:rPr lang="en-US" sz="16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Timing becomes very important, therefore, because the accuracy of the received information is completely dependent on the ability of the receiving device.</a:t>
            </a:r>
          </a:p>
          <a:p>
            <a:pPr marL="342900" indent="-34290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The advantage of synchronous transmission is speed. With no extra bits or gaps to introduce at the sending end and remove at the receiving end, and, by extension, with fewer bits to move across the link, synchronous transmission is faster than asynchronous transmission. </a:t>
            </a:r>
          </a:p>
          <a:p>
            <a:pPr marL="342900" indent="-342900" algn="just">
              <a:lnSpc>
                <a:spcPct val="150000"/>
              </a:lnSpc>
              <a:buFont typeface="Wingdings" panose="05000000000000000000" pitchFamily="2" charset="2"/>
              <a:buChar char="ü"/>
            </a:pPr>
            <a:r>
              <a:rPr lang="en-US" sz="1600" b="0" i="0" dirty="0">
                <a:solidFill>
                  <a:srgbClr val="000000"/>
                </a:solidFill>
                <a:effectLst/>
                <a:latin typeface="Times New Roman" panose="02020603050405020304" pitchFamily="18" charset="0"/>
                <a:cs typeface="Times New Roman" panose="02020603050405020304" pitchFamily="18" charset="0"/>
              </a:rPr>
              <a:t>For this reason, it is more useful for high-speed applications such as the transmission of data from one computer to another. Byte synchronization is accomplished in the data link layer</a:t>
            </a:r>
            <a:r>
              <a:rPr lang="en-US" sz="1600" dirty="0">
                <a:solidFill>
                  <a:srgbClr val="000000"/>
                </a:solidFill>
                <a:latin typeface="Times New Roman" panose="02020603050405020304" pitchFamily="18" charset="0"/>
                <a:cs typeface="Times New Roman" panose="02020603050405020304" pitchFamily="18" charset="0"/>
              </a:rPr>
              <a:t>.</a:t>
            </a:r>
          </a:p>
          <a:p>
            <a:pPr algn="just">
              <a:lnSpc>
                <a:spcPct val="150000"/>
              </a:lnSpc>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pic>
        <p:nvPicPr>
          <p:cNvPr id="4" name="Picture 7">
            <a:extLst>
              <a:ext uri="{FF2B5EF4-FFF2-40B4-BE49-F238E27FC236}">
                <a16:creationId xmlns:a16="http://schemas.microsoft.com/office/drawing/2014/main" id="{4E387AC5-3B65-AF74-10A8-90318E4C3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892" y="4746976"/>
            <a:ext cx="77978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318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ED9C471-7AB7-4492-8F2D-BC887A46C3AB}"/>
              </a:ext>
            </a:extLst>
          </p:cNvPr>
          <p:cNvSpPr txBox="1">
            <a:spLocks/>
          </p:cNvSpPr>
          <p:nvPr/>
        </p:nvSpPr>
        <p:spPr>
          <a:xfrm>
            <a:off x="325586" y="0"/>
            <a:ext cx="11866414" cy="671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panose="02020603050405020304" pitchFamily="18" charset="0"/>
                <a:cs typeface="Times" panose="02020603050405020304" pitchFamily="18" charset="0"/>
              </a:rPr>
              <a:t>Transmission Modes (Digital Transmission)</a:t>
            </a:r>
          </a:p>
        </p:txBody>
      </p:sp>
      <p:sp>
        <p:nvSpPr>
          <p:cNvPr id="16" name="TextBox 15">
            <a:extLst>
              <a:ext uri="{FF2B5EF4-FFF2-40B4-BE49-F238E27FC236}">
                <a16:creationId xmlns:a16="http://schemas.microsoft.com/office/drawing/2014/main" id="{0F90E97A-0F7C-4E97-B6F0-8E3B1D3B5D0E}"/>
              </a:ext>
            </a:extLst>
          </p:cNvPr>
          <p:cNvSpPr txBox="1"/>
          <p:nvPr/>
        </p:nvSpPr>
        <p:spPr>
          <a:xfrm>
            <a:off x="439108" y="755779"/>
            <a:ext cx="11639369" cy="8629542"/>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Isochronous Transmission</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In real-time audio and video, in which uneven delays between frames are not acceptable, synchronous transmission fails.</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For example, TV images are broadcast at the rate of 30 images per second; they must be viewed at the same rate. </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If each image is sent by using one or more frames, there should be no delays between frames. </a:t>
            </a:r>
          </a:p>
          <a:p>
            <a:pPr marL="285750" indent="-285750" algn="just">
              <a:lnSpc>
                <a:spcPct val="200000"/>
              </a:lnSpc>
              <a:buFont typeface="Wingdings" panose="05000000000000000000" pitchFamily="2" charset="2"/>
              <a:buChar char="ü"/>
            </a:pPr>
            <a:r>
              <a:rPr lang="en-US" sz="1800" b="0" i="0" dirty="0">
                <a:solidFill>
                  <a:srgbClr val="000000"/>
                </a:solidFill>
                <a:effectLst/>
                <a:latin typeface="Times-Roman"/>
              </a:rPr>
              <a:t>For this type of application, synchronization between characters is not enough; the entire stream of bits must be synchronized. The isochronous transmission guarantees that the data arrive at a fixed rate.</a:t>
            </a:r>
          </a:p>
          <a:p>
            <a:pPr algn="just">
              <a:lnSpc>
                <a:spcPct val="150000"/>
              </a:lnSpc>
            </a:pP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22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208A-D1E6-40BA-B152-9CBFE9F1F905}"/>
              </a:ext>
            </a:extLst>
          </p:cNvPr>
          <p:cNvSpPr>
            <a:spLocks noGrp="1"/>
          </p:cNvSpPr>
          <p:nvPr>
            <p:ph type="title"/>
          </p:nvPr>
        </p:nvSpPr>
        <p:spPr>
          <a:xfrm>
            <a:off x="383486" y="19063"/>
            <a:ext cx="10638453" cy="643812"/>
          </a:xfrm>
        </p:spPr>
        <p:txBody>
          <a:bodyPr>
            <a:normAutofit fontScale="90000"/>
          </a:bodyPr>
          <a:lstStyle/>
          <a:p>
            <a:r>
              <a:rPr lang="en-US" b="1" dirty="0">
                <a:latin typeface="Times New Roman" panose="02020603050405020304" pitchFamily="18" charset="0"/>
                <a:cs typeface="Times New Roman" panose="02020603050405020304" pitchFamily="18" charset="0"/>
              </a:rPr>
              <a:t>Basic Terminologies for Line Coding Scheme</a:t>
            </a:r>
            <a:endParaRPr lang="en-US" b="1" dirty="0"/>
          </a:p>
        </p:txBody>
      </p:sp>
      <p:sp>
        <p:nvSpPr>
          <p:cNvPr id="3" name="Content Placeholder 2">
            <a:extLst>
              <a:ext uri="{FF2B5EF4-FFF2-40B4-BE49-F238E27FC236}">
                <a16:creationId xmlns:a16="http://schemas.microsoft.com/office/drawing/2014/main" id="{DF18615B-7E58-4209-B8D2-5EE64AA4A766}"/>
              </a:ext>
            </a:extLst>
          </p:cNvPr>
          <p:cNvSpPr>
            <a:spLocks noGrp="1"/>
          </p:cNvSpPr>
          <p:nvPr>
            <p:ph sz="quarter" idx="13"/>
          </p:nvPr>
        </p:nvSpPr>
        <p:spPr>
          <a:xfrm>
            <a:off x="486382" y="797614"/>
            <a:ext cx="11705617" cy="6060385"/>
          </a:xfrm>
        </p:spPr>
        <p:txBody>
          <a:bodyPr>
            <a:normAutofit/>
          </a:bodyPr>
          <a:lstStyle/>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Self Synchronization</a:t>
            </a:r>
            <a:br>
              <a:rPr lang="en-US" dirty="0"/>
            </a:br>
            <a:r>
              <a:rPr lang="en-US" sz="1800" b="0" i="0" dirty="0">
                <a:solidFill>
                  <a:srgbClr val="000000"/>
                </a:solidFill>
                <a:effectLst/>
                <a:latin typeface="Times-Roman"/>
              </a:rPr>
              <a:t> </a:t>
            </a:r>
            <a:br>
              <a:rPr lang="en-US" sz="2000" dirty="0"/>
            </a:br>
            <a:br>
              <a:rPr lang="en-US" sz="2000" dirty="0"/>
            </a:br>
            <a:br>
              <a:rPr lang="en-US" sz="2000" dirty="0"/>
            </a:br>
            <a:br>
              <a:rPr lang="en-US" sz="2000" dirty="0"/>
            </a:br>
            <a:br>
              <a:rPr lang="en-US" dirty="0"/>
            </a:br>
            <a:r>
              <a:rPr lang="en-US"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6">
            <a:extLst>
              <a:ext uri="{FF2B5EF4-FFF2-40B4-BE49-F238E27FC236}">
                <a16:creationId xmlns:a16="http://schemas.microsoft.com/office/drawing/2014/main" id="{A8A83E7A-EF84-428B-862D-56E8B7BC7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284" y="1590870"/>
            <a:ext cx="6627812"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DD6EA11-8194-4B0B-B3A5-EAB9D01427A9}"/>
              </a:ext>
            </a:extLst>
          </p:cNvPr>
          <p:cNvSpPr txBox="1"/>
          <p:nvPr/>
        </p:nvSpPr>
        <p:spPr>
          <a:xfrm>
            <a:off x="4336710" y="6060386"/>
            <a:ext cx="4004960" cy="369332"/>
          </a:xfrm>
          <a:prstGeom prst="rect">
            <a:avLst/>
          </a:prstGeom>
          <a:noFill/>
        </p:spPr>
        <p:txBody>
          <a:bodyPr wrap="square">
            <a:spAutoFit/>
          </a:bodyPr>
          <a:lstStyle/>
          <a:p>
            <a:r>
              <a:rPr lang="en-US" altLang="en-US" b="1" baseline="0" dirty="0">
                <a:latin typeface="Times New Roman" panose="02020603050405020304" pitchFamily="18" charset="0"/>
                <a:cs typeface="Times New Roman" panose="02020603050405020304" pitchFamily="18" charset="0"/>
              </a:rPr>
              <a:t>Figure: </a:t>
            </a:r>
            <a:r>
              <a:rPr lang="en-US" altLang="en-US" baseline="0" dirty="0">
                <a:latin typeface="Times New Roman" panose="02020603050405020304" pitchFamily="18" charset="0"/>
                <a:cs typeface="Times New Roman" panose="02020603050405020304" pitchFamily="18" charset="0"/>
              </a:rPr>
              <a:t>Effect of lack of synchronization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09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2285</TotalTime>
  <Words>5166</Words>
  <Application>Microsoft Office PowerPoint</Application>
  <PresentationFormat>Widescreen</PresentationFormat>
  <Paragraphs>552</Paragraphs>
  <Slides>81</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81</vt:i4>
      </vt:variant>
    </vt:vector>
  </HeadingPairs>
  <TitlesOfParts>
    <vt:vector size="92" baseType="lpstr">
      <vt:lpstr>Arial</vt:lpstr>
      <vt:lpstr>Calibri</vt:lpstr>
      <vt:lpstr>Calibri Light</vt:lpstr>
      <vt:lpstr>Cambria Math</vt:lpstr>
      <vt:lpstr>Helvetica</vt:lpstr>
      <vt:lpstr>Times</vt:lpstr>
      <vt:lpstr>Times New Roman</vt:lpstr>
      <vt:lpstr>Times-Italic</vt:lpstr>
      <vt:lpstr>Times-Roman</vt:lpstr>
      <vt:lpstr>Wingdings</vt:lpstr>
      <vt:lpstr>Office Theme</vt:lpstr>
      <vt:lpstr>Chapter-4 Digital Transmission</vt:lpstr>
      <vt:lpstr>PowerPoint Presentation</vt:lpstr>
      <vt:lpstr>PowerPoint Presentation</vt:lpstr>
      <vt:lpstr>PowerPoint Presentation</vt:lpstr>
      <vt:lpstr>PowerPoint Presentation</vt:lpstr>
      <vt:lpstr>Basic Terminologies for Line Coding Scheme</vt:lpstr>
      <vt:lpstr>Basic Terminologies for Line Coding Scheme</vt:lpstr>
      <vt:lpstr>Basic Terminologies for Line Coding Scheme</vt:lpstr>
      <vt:lpstr>Basic Terminologies for Line Coding Scheme</vt:lpstr>
      <vt:lpstr>Basic Terminologies for Line Coding Scheme</vt:lpstr>
      <vt:lpstr>Basic Terminologies for Line Coding Scheme</vt:lpstr>
      <vt:lpstr>Digital to Digital Conversion</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Line Coding</vt:lpstr>
      <vt:lpstr>Block Coding</vt:lpstr>
      <vt:lpstr>Block Coding</vt:lpstr>
      <vt:lpstr>Block Coding</vt:lpstr>
      <vt:lpstr>Block Coding</vt:lpstr>
      <vt:lpstr>Block Coding</vt:lpstr>
      <vt:lpstr>Block Coding</vt:lpstr>
      <vt:lpstr>Block Coding</vt:lpstr>
      <vt:lpstr>Block Coding</vt:lpstr>
      <vt:lpstr>Block Coding</vt:lpstr>
      <vt:lpstr>Block Coding</vt:lpstr>
      <vt:lpstr>Block Coding</vt:lpstr>
      <vt:lpstr>Analog to Digital Signal</vt:lpstr>
      <vt:lpstr>Analog to Digital Signal</vt:lpstr>
      <vt:lpstr>Analog to Digital Signal</vt:lpstr>
      <vt:lpstr>Analog to Digital Signal</vt:lpstr>
      <vt:lpstr>Analog to Digital Signal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 Digital Transmission</dc:title>
  <dc:creator>Mahedy Hasan</dc:creator>
  <cp:lastModifiedBy>User</cp:lastModifiedBy>
  <cp:revision>133</cp:revision>
  <dcterms:created xsi:type="dcterms:W3CDTF">2020-12-06T01:05:43Z</dcterms:created>
  <dcterms:modified xsi:type="dcterms:W3CDTF">2022-07-17T19:57:06Z</dcterms:modified>
</cp:coreProperties>
</file>