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0" r:id="rId4"/>
    <p:sldId id="261" r:id="rId5"/>
    <p:sldId id="262" r:id="rId6"/>
    <p:sldId id="263" r:id="rId7"/>
    <p:sldId id="277" r:id="rId8"/>
    <p:sldId id="264" r:id="rId9"/>
    <p:sldId id="265" r:id="rId10"/>
    <p:sldId id="266" r:id="rId11"/>
    <p:sldId id="267" r:id="rId12"/>
    <p:sldId id="272" r:id="rId13"/>
    <p:sldId id="273" r:id="rId14"/>
    <p:sldId id="275" r:id="rId15"/>
    <p:sldId id="274" r:id="rId16"/>
    <p:sldId id="268" r:id="rId17"/>
    <p:sldId id="269"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esktop\DOE\Rodos%20Data_APi%20and%20excipinets.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MAPAP</a:t>
            </a:r>
          </a:p>
        </c:rich>
      </c:tx>
      <c:layout>
        <c:manualLayout>
          <c:xMode val="edge"/>
          <c:yMode val="edge"/>
          <c:x val="0.40722796240845532"/>
          <c:y val="5.0925925925925902E-2"/>
        </c:manualLayout>
      </c:layout>
      <c:overlay val="0"/>
    </c:title>
    <c:autoTitleDeleted val="0"/>
    <c:plotArea>
      <c:layout>
        <c:manualLayout>
          <c:layoutTarget val="inner"/>
          <c:xMode val="edge"/>
          <c:yMode val="edge"/>
          <c:x val="0.128931616822545"/>
          <c:y val="5.1400554097404495E-2"/>
          <c:w val="0.82705429867042179"/>
          <c:h val="0.74634988334791863"/>
        </c:manualLayout>
      </c:layout>
      <c:scatterChart>
        <c:scatterStyle val="lineMarker"/>
        <c:varyColors val="0"/>
        <c:ser>
          <c:idx val="0"/>
          <c:order val="0"/>
          <c:tx>
            <c:v>Uncoated</c:v>
          </c:tx>
          <c:spPr>
            <a:ln w="28575">
              <a:solidFill>
                <a:schemeClr val="tx1"/>
              </a:solidFill>
            </a:ln>
          </c:spPr>
          <c:marker>
            <c:symbol val="diamond"/>
            <c:size val="9"/>
            <c:spPr>
              <a:noFill/>
              <a:ln w="12700">
                <a:solidFill>
                  <a:prstClr val="black"/>
                </a:solidFill>
              </a:ln>
            </c:spPr>
          </c:marker>
          <c:xVal>
            <c:numRef>
              <c:f>Sheet3!$A$24:$A$28</c:f>
              <c:numCache>
                <c:formatCode>General</c:formatCode>
                <c:ptCount val="5"/>
                <c:pt idx="0">
                  <c:v>0.2</c:v>
                </c:pt>
                <c:pt idx="1">
                  <c:v>0.5</c:v>
                </c:pt>
                <c:pt idx="2">
                  <c:v>1</c:v>
                </c:pt>
                <c:pt idx="3">
                  <c:v>2</c:v>
                </c:pt>
                <c:pt idx="4">
                  <c:v>3</c:v>
                </c:pt>
              </c:numCache>
            </c:numRef>
          </c:xVal>
          <c:yVal>
            <c:numRef>
              <c:f>Sheet3!$B$24:$B$28</c:f>
              <c:numCache>
                <c:formatCode>General</c:formatCode>
                <c:ptCount val="5"/>
                <c:pt idx="0">
                  <c:v>11</c:v>
                </c:pt>
                <c:pt idx="1">
                  <c:v>11</c:v>
                </c:pt>
                <c:pt idx="2">
                  <c:v>10</c:v>
                </c:pt>
                <c:pt idx="3">
                  <c:v>9</c:v>
                </c:pt>
                <c:pt idx="4">
                  <c:v>9</c:v>
                </c:pt>
              </c:numCache>
            </c:numRef>
          </c:yVal>
          <c:smooth val="0"/>
          <c:extLst>
            <c:ext xmlns:c16="http://schemas.microsoft.com/office/drawing/2014/chart" uri="{C3380CC4-5D6E-409C-BE32-E72D297353CC}">
              <c16:uniqueId val="{00000000-2E94-4193-B060-712F394DE2EC}"/>
            </c:ext>
          </c:extLst>
        </c:ser>
        <c:ser>
          <c:idx val="1"/>
          <c:order val="1"/>
          <c:tx>
            <c:v>0.5:1 magnet ratio</c:v>
          </c:tx>
          <c:spPr>
            <a:ln w="28575">
              <a:solidFill>
                <a:prstClr val="black"/>
              </a:solidFill>
              <a:prstDash val="sysDot"/>
            </a:ln>
          </c:spPr>
          <c:marker>
            <c:symbol val="square"/>
            <c:size val="9"/>
            <c:spPr>
              <a:solidFill>
                <a:schemeClr val="tx1"/>
              </a:solidFill>
              <a:ln w="12700">
                <a:solidFill>
                  <a:prstClr val="black"/>
                </a:solidFill>
              </a:ln>
            </c:spPr>
          </c:marker>
          <c:xVal>
            <c:numRef>
              <c:f>Sheet3!$A$24:$A$28</c:f>
              <c:numCache>
                <c:formatCode>General</c:formatCode>
                <c:ptCount val="5"/>
                <c:pt idx="0">
                  <c:v>0.2</c:v>
                </c:pt>
                <c:pt idx="1">
                  <c:v>0.5</c:v>
                </c:pt>
                <c:pt idx="2">
                  <c:v>1</c:v>
                </c:pt>
                <c:pt idx="3">
                  <c:v>2</c:v>
                </c:pt>
                <c:pt idx="4">
                  <c:v>3</c:v>
                </c:pt>
              </c:numCache>
            </c:numRef>
          </c:xVal>
          <c:yVal>
            <c:numRef>
              <c:f>Sheet3!$C$24:$C$28</c:f>
              <c:numCache>
                <c:formatCode>General</c:formatCode>
                <c:ptCount val="5"/>
                <c:pt idx="0">
                  <c:v>9</c:v>
                </c:pt>
                <c:pt idx="1">
                  <c:v>9</c:v>
                </c:pt>
                <c:pt idx="2">
                  <c:v>9</c:v>
                </c:pt>
                <c:pt idx="3">
                  <c:v>8</c:v>
                </c:pt>
                <c:pt idx="4">
                  <c:v>7</c:v>
                </c:pt>
              </c:numCache>
            </c:numRef>
          </c:yVal>
          <c:smooth val="0"/>
          <c:extLst>
            <c:ext xmlns:c16="http://schemas.microsoft.com/office/drawing/2014/chart" uri="{C3380CC4-5D6E-409C-BE32-E72D297353CC}">
              <c16:uniqueId val="{00000001-2E94-4193-B060-712F394DE2EC}"/>
            </c:ext>
          </c:extLst>
        </c:ser>
        <c:ser>
          <c:idx val="2"/>
          <c:order val="2"/>
          <c:tx>
            <c:v>1:1 magnet ratio</c:v>
          </c:tx>
          <c:spPr>
            <a:ln w="28575">
              <a:solidFill>
                <a:prstClr val="black"/>
              </a:solidFill>
              <a:prstDash val="lgDash"/>
            </a:ln>
          </c:spPr>
          <c:marker>
            <c:symbol val="circle"/>
            <c:size val="9"/>
            <c:spPr>
              <a:noFill/>
              <a:ln w="12700">
                <a:solidFill>
                  <a:prstClr val="black"/>
                </a:solidFill>
              </a:ln>
            </c:spPr>
          </c:marker>
          <c:xVal>
            <c:numRef>
              <c:f>Sheet3!$A$24:$A$28</c:f>
              <c:numCache>
                <c:formatCode>General</c:formatCode>
                <c:ptCount val="5"/>
                <c:pt idx="0">
                  <c:v>0.2</c:v>
                </c:pt>
                <c:pt idx="1">
                  <c:v>0.5</c:v>
                </c:pt>
                <c:pt idx="2">
                  <c:v>1</c:v>
                </c:pt>
                <c:pt idx="3">
                  <c:v>2</c:v>
                </c:pt>
                <c:pt idx="4">
                  <c:v>3</c:v>
                </c:pt>
              </c:numCache>
            </c:numRef>
          </c:xVal>
          <c:yVal>
            <c:numRef>
              <c:f>Sheet3!$D$24:$D$28</c:f>
              <c:numCache>
                <c:formatCode>General</c:formatCode>
                <c:ptCount val="5"/>
                <c:pt idx="0">
                  <c:v>7</c:v>
                </c:pt>
                <c:pt idx="1">
                  <c:v>7</c:v>
                </c:pt>
                <c:pt idx="2">
                  <c:v>7</c:v>
                </c:pt>
                <c:pt idx="3">
                  <c:v>7</c:v>
                </c:pt>
                <c:pt idx="4">
                  <c:v>6</c:v>
                </c:pt>
              </c:numCache>
            </c:numRef>
          </c:yVal>
          <c:smooth val="0"/>
          <c:extLst>
            <c:ext xmlns:c16="http://schemas.microsoft.com/office/drawing/2014/chart" uri="{C3380CC4-5D6E-409C-BE32-E72D297353CC}">
              <c16:uniqueId val="{00000002-2E94-4193-B060-712F394DE2EC}"/>
            </c:ext>
          </c:extLst>
        </c:ser>
        <c:ser>
          <c:idx val="3"/>
          <c:order val="3"/>
          <c:tx>
            <c:v>2:1 magnet ratio</c:v>
          </c:tx>
          <c:spPr>
            <a:ln w="28575">
              <a:solidFill>
                <a:prstClr val="black"/>
              </a:solidFill>
              <a:prstDash val="sysDash"/>
            </a:ln>
          </c:spPr>
          <c:marker>
            <c:symbol val="x"/>
            <c:size val="9"/>
            <c:spPr>
              <a:noFill/>
              <a:ln w="12700">
                <a:solidFill>
                  <a:prstClr val="black"/>
                </a:solidFill>
              </a:ln>
            </c:spPr>
          </c:marker>
          <c:xVal>
            <c:numRef>
              <c:f>Sheet3!$A$24:$A$28</c:f>
              <c:numCache>
                <c:formatCode>General</c:formatCode>
                <c:ptCount val="5"/>
                <c:pt idx="0">
                  <c:v>0.2</c:v>
                </c:pt>
                <c:pt idx="1">
                  <c:v>0.5</c:v>
                </c:pt>
                <c:pt idx="2">
                  <c:v>1</c:v>
                </c:pt>
                <c:pt idx="3">
                  <c:v>2</c:v>
                </c:pt>
                <c:pt idx="4">
                  <c:v>3</c:v>
                </c:pt>
              </c:numCache>
            </c:numRef>
          </c:xVal>
          <c:yVal>
            <c:numRef>
              <c:f>Sheet3!$E$24:$E$28</c:f>
              <c:numCache>
                <c:formatCode>General</c:formatCode>
                <c:ptCount val="5"/>
                <c:pt idx="0">
                  <c:v>6</c:v>
                </c:pt>
                <c:pt idx="1">
                  <c:v>6</c:v>
                </c:pt>
                <c:pt idx="2">
                  <c:v>6</c:v>
                </c:pt>
                <c:pt idx="3">
                  <c:v>5</c:v>
                </c:pt>
                <c:pt idx="4">
                  <c:v>5</c:v>
                </c:pt>
              </c:numCache>
            </c:numRef>
          </c:yVal>
          <c:smooth val="0"/>
          <c:extLst>
            <c:ext xmlns:c16="http://schemas.microsoft.com/office/drawing/2014/chart" uri="{C3380CC4-5D6E-409C-BE32-E72D297353CC}">
              <c16:uniqueId val="{00000003-2E94-4193-B060-712F394DE2EC}"/>
            </c:ext>
          </c:extLst>
        </c:ser>
        <c:dLbls>
          <c:showLegendKey val="0"/>
          <c:showVal val="0"/>
          <c:showCatName val="0"/>
          <c:showSerName val="0"/>
          <c:showPercent val="0"/>
          <c:showBubbleSize val="0"/>
        </c:dLbls>
        <c:axId val="76558272"/>
        <c:axId val="78308480"/>
      </c:scatterChart>
      <c:valAx>
        <c:axId val="76558272"/>
        <c:scaling>
          <c:orientation val="minMax"/>
          <c:max val="3.5"/>
        </c:scaling>
        <c:delete val="0"/>
        <c:axPos val="b"/>
        <c:title>
          <c:tx>
            <c:rich>
              <a:bodyPr/>
              <a:lstStyle/>
              <a:p>
                <a:pPr>
                  <a:defRPr/>
                </a:pPr>
                <a:r>
                  <a:rPr lang="en-US"/>
                  <a:t>Dispersion Pressure (bar)</a:t>
                </a:r>
              </a:p>
            </c:rich>
          </c:tx>
          <c:overlay val="0"/>
        </c:title>
        <c:numFmt formatCode="General" sourceLinked="1"/>
        <c:majorTickMark val="in"/>
        <c:minorTickMark val="none"/>
        <c:tickLblPos val="nextTo"/>
        <c:txPr>
          <a:bodyPr rot="0" vert="horz"/>
          <a:lstStyle/>
          <a:p>
            <a:pPr>
              <a:defRPr/>
            </a:pPr>
            <a:endParaRPr lang="en-US"/>
          </a:p>
        </c:txPr>
        <c:crossAx val="78308480"/>
        <c:crosses val="autoZero"/>
        <c:crossBetween val="midCat"/>
        <c:majorUnit val="0.5"/>
      </c:valAx>
      <c:valAx>
        <c:axId val="78308480"/>
        <c:scaling>
          <c:orientation val="minMax"/>
        </c:scaling>
        <c:delete val="0"/>
        <c:axPos val="l"/>
        <c:title>
          <c:tx>
            <c:rich>
              <a:bodyPr rot="-5400000" vert="horz"/>
              <a:lstStyle/>
              <a:p>
                <a:pPr>
                  <a:defRPr/>
                </a:pPr>
                <a:r>
                  <a:rPr lang="en-US"/>
                  <a:t>Mean Particle Size (</a:t>
                </a:r>
                <a:r>
                  <a:rPr lang="el-GR"/>
                  <a:t>μ</a:t>
                </a:r>
                <a:r>
                  <a:rPr lang="en-US"/>
                  <a:t>m)</a:t>
                </a:r>
              </a:p>
            </c:rich>
          </c:tx>
          <c:overlay val="0"/>
        </c:title>
        <c:numFmt formatCode="General" sourceLinked="1"/>
        <c:majorTickMark val="in"/>
        <c:minorTickMark val="none"/>
        <c:tickLblPos val="nextTo"/>
        <c:crossAx val="76558272"/>
        <c:crosses val="autoZero"/>
        <c:crossBetween val="midCat"/>
      </c:valAx>
      <c:spPr>
        <a:ln w="12700">
          <a:solidFill>
            <a:prstClr val="black"/>
          </a:solidFill>
        </a:ln>
      </c:spPr>
    </c:plotArea>
    <c:legend>
      <c:legendPos val="r"/>
      <c:layout>
        <c:manualLayout>
          <c:xMode val="edge"/>
          <c:yMode val="edge"/>
          <c:x val="0.12918936042619242"/>
          <c:y val="0.50309419655876764"/>
          <c:w val="0.52847887118570303"/>
          <c:h val="0.27621901428988038"/>
        </c:manualLayout>
      </c:layout>
      <c:overlay val="0"/>
    </c:legend>
    <c:plotVisOnly val="1"/>
    <c:dispBlanksAs val="gap"/>
    <c:showDLblsOverMax val="0"/>
  </c:chart>
  <c:spPr>
    <a:ln w="15875">
      <a:noFill/>
    </a:ln>
  </c:spPr>
  <c:txPr>
    <a:bodyPr/>
    <a:lstStyle/>
    <a:p>
      <a:pPr>
        <a:defRPr sz="1200">
          <a:latin typeface="Times New Roman" pitchFamily="18" charset="0"/>
          <a:cs typeface="Times New Roman" pitchFamily="18"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286AE-6E84-459A-BA9A-6D1BE78E3966}" type="datetimeFigureOut">
              <a:rPr lang="en-US" smtClean="0"/>
              <a:t>5/29/2022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BF2816-F03D-42B9-8216-DB9492F8F45E}" type="slidenum">
              <a:rPr lang="en-US" smtClean="0"/>
              <a:t>‹#›</a:t>
            </a:fld>
            <a:endParaRPr lang="en-US" dirty="0"/>
          </a:p>
        </p:txBody>
      </p:sp>
    </p:spTree>
    <p:extLst>
      <p:ext uri="{BB962C8B-B14F-4D97-AF65-F5344CB8AC3E}">
        <p14:creationId xmlns:p14="http://schemas.microsoft.com/office/powerpoint/2010/main" val="437564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F2816-F03D-42B9-8216-DB9492F8F45E}" type="slidenum">
              <a:rPr lang="en-US" smtClean="0"/>
              <a:t>3</a:t>
            </a:fld>
            <a:endParaRPr lang="en-US" dirty="0"/>
          </a:p>
        </p:txBody>
      </p:sp>
    </p:spTree>
    <p:extLst>
      <p:ext uri="{BB962C8B-B14F-4D97-AF65-F5344CB8AC3E}">
        <p14:creationId xmlns:p14="http://schemas.microsoft.com/office/powerpoint/2010/main" val="171978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F2816-F03D-42B9-8216-DB9492F8F45E}" type="slidenum">
              <a:rPr lang="en-US" smtClean="0"/>
              <a:t>14</a:t>
            </a:fld>
            <a:endParaRPr lang="en-US" dirty="0"/>
          </a:p>
        </p:txBody>
      </p:sp>
    </p:spTree>
    <p:extLst>
      <p:ext uri="{BB962C8B-B14F-4D97-AF65-F5344CB8AC3E}">
        <p14:creationId xmlns:p14="http://schemas.microsoft.com/office/powerpoint/2010/main" val="336929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86B991-164A-43F1-9407-C75CE9810AED}"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96070A-3E9B-4CEA-980A-AA1656A675F7}"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8A58D7-7DAF-4F13-A105-EEC12603EB43}"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E8B4B3-6074-4251-8970-2B6434E43833}"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F6F054-D07C-47AD-BC96-0FF2BA6FE535}"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7A2E5B-8444-48CE-A58C-D01F465488EA}"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F45577-35C9-431F-B380-92CCD16ECEB4}" type="datetime1">
              <a:rPr lang="en-US" smtClean="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889681-A57E-46A2-A749-AB2653EB4FDB}" type="datetime1">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6A605-DECC-4302-9D63-AE50B6363B6B}" type="datetime1">
              <a:rPr lang="en-US" smtClean="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32E3EB-7D18-4752-B8D7-7B474CE452F9}"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9A472C-C1CB-4039-A204-980E5912011E}"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7BFB0-C92B-4EF9-86B0-56AEBC1082B3}" type="datetime1">
              <a:rPr lang="en-US" smtClean="0"/>
              <a:t>5/29/2022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technical-writing-course.com/type-of-technical-report.html" TargetMode="External"/><Relationship Id="rId2" Type="http://schemas.openxmlformats.org/officeDocument/2006/relationships/hyperlink" Target="http://www.clet.ait.ac.th/el21open.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b="1" dirty="0"/>
              <a:t>Writing Engineering Reports</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260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C00000"/>
                </a:solidFill>
              </a:rPr>
              <a:t>Discussion</a:t>
            </a:r>
          </a:p>
          <a:p>
            <a:pPr lvl="1"/>
            <a:r>
              <a:rPr lang="en-US" dirty="0">
                <a:solidFill>
                  <a:srgbClr val="C00000"/>
                </a:solidFill>
              </a:rPr>
              <a:t>Why did you </a:t>
            </a:r>
            <a:r>
              <a:rPr lang="en-US" dirty="0"/>
              <a:t>observed </a:t>
            </a:r>
            <a:r>
              <a:rPr lang="en-US" dirty="0">
                <a:solidFill>
                  <a:srgbClr val="C00000"/>
                </a:solidFill>
              </a:rPr>
              <a:t>what you </a:t>
            </a:r>
            <a:r>
              <a:rPr lang="en-US" dirty="0"/>
              <a:t>observed?</a:t>
            </a:r>
          </a:p>
          <a:p>
            <a:pPr lvl="1"/>
            <a:r>
              <a:rPr lang="en-US" dirty="0"/>
              <a:t>Explanation for Results:</a:t>
            </a:r>
          </a:p>
          <a:p>
            <a:pPr lvl="2"/>
            <a:r>
              <a:rPr lang="en-US" dirty="0"/>
              <a:t>Comments on unexpected results, offering hypothesis for them</a:t>
            </a:r>
          </a:p>
          <a:p>
            <a:pPr lvl="1"/>
            <a:r>
              <a:rPr lang="en-US" dirty="0"/>
              <a:t>Comparison to literature</a:t>
            </a:r>
          </a:p>
          <a:p>
            <a:pPr lvl="2"/>
            <a:r>
              <a:rPr lang="en-US" dirty="0">
                <a:solidFill>
                  <a:srgbClr val="C00000"/>
                </a:solidFill>
              </a:rPr>
              <a:t>Does your research confirm previous studies</a:t>
            </a:r>
            <a:r>
              <a:rPr lang="en-US" dirty="0"/>
              <a:t>? Deviate from them?</a:t>
            </a:r>
          </a:p>
          <a:p>
            <a:pPr lvl="2"/>
            <a:endParaRPr lang="en-US" dirty="0"/>
          </a:p>
        </p:txBody>
      </p:sp>
      <p:sp>
        <p:nvSpPr>
          <p:cNvPr id="5" name="Title 1"/>
          <p:cNvSpPr>
            <a:spLocks noGrp="1"/>
          </p:cNvSpPr>
          <p:nvPr>
            <p:ph type="title"/>
          </p:nvPr>
        </p:nvSpPr>
        <p:spPr/>
        <p:txBody>
          <a:bodyPr/>
          <a:lstStyle/>
          <a:p>
            <a:r>
              <a:rPr lang="en-US" dirty="0"/>
              <a:t>Report Format and Organization</a:t>
            </a:r>
          </a:p>
        </p:txBody>
      </p:sp>
      <p:sp>
        <p:nvSpPr>
          <p:cNvPr id="6" name="Footer Placeholder 3"/>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71439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Conclusion</a:t>
            </a:r>
          </a:p>
          <a:p>
            <a:pPr lvl="1"/>
            <a:r>
              <a:rPr lang="en-US" dirty="0"/>
              <a:t>Discusses:</a:t>
            </a:r>
          </a:p>
          <a:p>
            <a:pPr lvl="2"/>
            <a:r>
              <a:rPr lang="en-US" dirty="0"/>
              <a:t>What was </a:t>
            </a:r>
            <a:r>
              <a:rPr lang="en-US" dirty="0">
                <a:solidFill>
                  <a:srgbClr val="C00000"/>
                </a:solidFill>
              </a:rPr>
              <a:t>learned</a:t>
            </a:r>
            <a:r>
              <a:rPr lang="en-US" dirty="0"/>
              <a:t> through research</a:t>
            </a:r>
          </a:p>
          <a:p>
            <a:pPr lvl="2"/>
            <a:r>
              <a:rPr lang="en-US" dirty="0">
                <a:solidFill>
                  <a:srgbClr val="C00000"/>
                </a:solidFill>
              </a:rPr>
              <a:t>Strengths and weakness </a:t>
            </a:r>
            <a:r>
              <a:rPr lang="en-US" dirty="0"/>
              <a:t>of study</a:t>
            </a:r>
          </a:p>
          <a:p>
            <a:pPr lvl="2"/>
            <a:r>
              <a:rPr lang="en-US" dirty="0"/>
              <a:t>Possible applications of study (</a:t>
            </a:r>
            <a:r>
              <a:rPr lang="en-US" dirty="0">
                <a:solidFill>
                  <a:srgbClr val="C00000"/>
                </a:solidFill>
              </a:rPr>
              <a:t>how it can be used</a:t>
            </a:r>
            <a:r>
              <a:rPr lang="en-US" dirty="0"/>
              <a:t>)</a:t>
            </a:r>
          </a:p>
          <a:p>
            <a:pPr lvl="2"/>
            <a:r>
              <a:rPr lang="en-US" dirty="0"/>
              <a:t>Recommendations</a:t>
            </a:r>
          </a:p>
          <a:p>
            <a:r>
              <a:rPr lang="en-US" dirty="0"/>
              <a:t>Recommendation</a:t>
            </a:r>
          </a:p>
          <a:p>
            <a:pPr lvl="1"/>
            <a:r>
              <a:rPr lang="en-US" dirty="0"/>
              <a:t>What would you do </a:t>
            </a:r>
            <a:r>
              <a:rPr lang="en-US" dirty="0">
                <a:solidFill>
                  <a:srgbClr val="C00000"/>
                </a:solidFill>
              </a:rPr>
              <a:t>differently</a:t>
            </a:r>
            <a:r>
              <a:rPr lang="en-US" dirty="0"/>
              <a:t>?</a:t>
            </a:r>
          </a:p>
          <a:p>
            <a:pPr lvl="1"/>
            <a:r>
              <a:rPr lang="en-US" dirty="0"/>
              <a:t>Any changes would you </a:t>
            </a:r>
            <a:r>
              <a:rPr lang="en-US" dirty="0">
                <a:solidFill>
                  <a:srgbClr val="C00000"/>
                </a:solidFill>
              </a:rPr>
              <a:t>recommend</a:t>
            </a:r>
            <a:r>
              <a:rPr lang="en-US" dirty="0"/>
              <a:t> for the experiment </a:t>
            </a:r>
          </a:p>
          <a:p>
            <a:pPr lvl="2"/>
            <a:endParaRPr lang="en-US" dirty="0"/>
          </a:p>
        </p:txBody>
      </p:sp>
      <p:sp>
        <p:nvSpPr>
          <p:cNvPr id="5" name="Title 1"/>
          <p:cNvSpPr>
            <a:spLocks noGrp="1"/>
          </p:cNvSpPr>
          <p:nvPr>
            <p:ph type="title"/>
          </p:nvPr>
        </p:nvSpPr>
        <p:spPr/>
        <p:txBody>
          <a:bodyPr/>
          <a:lstStyle/>
          <a:p>
            <a:r>
              <a:rPr lang="en-US" dirty="0"/>
              <a:t>Report Format and Organization</a:t>
            </a:r>
          </a:p>
        </p:txBody>
      </p:sp>
      <p:sp>
        <p:nvSpPr>
          <p:cNvPr id="6" name="Footer Placeholder 3"/>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347885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Design</a:t>
            </a:r>
          </a:p>
        </p:txBody>
      </p:sp>
      <p:sp>
        <p:nvSpPr>
          <p:cNvPr id="3" name="Content Placeholder 2"/>
          <p:cNvSpPr>
            <a:spLocks noGrp="1"/>
          </p:cNvSpPr>
          <p:nvPr>
            <p:ph idx="1"/>
          </p:nvPr>
        </p:nvSpPr>
        <p:spPr/>
        <p:txBody>
          <a:bodyPr/>
          <a:lstStyle/>
          <a:p>
            <a:r>
              <a:rPr lang="en-US" dirty="0"/>
              <a:t>Graphics</a:t>
            </a:r>
          </a:p>
          <a:p>
            <a:pPr lvl="1"/>
            <a:r>
              <a:rPr lang="en-US" dirty="0"/>
              <a:t>Should be used to illustrate specific points</a:t>
            </a:r>
          </a:p>
          <a:p>
            <a:pPr lvl="1"/>
            <a:r>
              <a:rPr lang="en-US" dirty="0"/>
              <a:t>Should be incorporated in a way that is natural to report’s content/context</a:t>
            </a:r>
          </a:p>
          <a:p>
            <a:pPr lvl="1"/>
            <a:r>
              <a:rPr lang="en-US" dirty="0"/>
              <a:t>Should be explained fully in text using references such as “Fig. 1 shows….” </a:t>
            </a:r>
          </a:p>
          <a:p>
            <a:pPr lvl="1"/>
            <a:r>
              <a:rPr lang="en-US" dirty="0"/>
              <a:t>Should be cited if taken from a source</a:t>
            </a:r>
          </a:p>
          <a:p>
            <a:pPr lvl="1"/>
            <a:r>
              <a:rPr lang="en-US" dirty="0"/>
              <a:t>Textual information should come before graphics</a:t>
            </a:r>
          </a:p>
          <a:p>
            <a:pPr marL="457200" lvl="1" indent="0">
              <a:buNone/>
            </a:pPr>
            <a:endParaRPr lang="en-US" dirty="0"/>
          </a:p>
        </p:txBody>
      </p:sp>
      <p:sp>
        <p:nvSpPr>
          <p:cNvPr id="5" name="Footer Placeholder 3"/>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150731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506" y="152400"/>
            <a:ext cx="8229600" cy="868362"/>
          </a:xfrm>
        </p:spPr>
        <p:txBody>
          <a:bodyPr/>
          <a:lstStyle/>
          <a:p>
            <a:r>
              <a:rPr lang="en-US" dirty="0"/>
              <a:t>Visual Design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66619701"/>
              </p:ext>
            </p:extLst>
          </p:nvPr>
        </p:nvGraphicFramePr>
        <p:xfrm>
          <a:off x="990600" y="2057400"/>
          <a:ext cx="6934200" cy="3291840"/>
        </p:xfrm>
        <a:graphic>
          <a:graphicData uri="http://schemas.openxmlformats.org/drawingml/2006/table">
            <a:tbl>
              <a:tblPr firstRow="1" firstCol="1" lastRow="1" lastCol="1" bandRow="1" bandCol="1">
                <a:tableStyleId>{5940675A-B579-460E-94D1-54222C63F5DA}</a:tableStyleId>
              </a:tblPr>
              <a:tblGrid>
                <a:gridCol w="1733550">
                  <a:extLst>
                    <a:ext uri="{9D8B030D-6E8A-4147-A177-3AD203B41FA5}">
                      <a16:colId xmlns:a16="http://schemas.microsoft.com/office/drawing/2014/main" val="20000"/>
                    </a:ext>
                  </a:extLst>
                </a:gridCol>
                <a:gridCol w="1733550">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733550">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b="1" dirty="0">
                          <a:effectLst/>
                        </a:rPr>
                        <a:t>Material</a:t>
                      </a:r>
                      <a:endParaRPr lang="en-US" sz="1800" b="1"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b="1" dirty="0">
                          <a:effectLst/>
                        </a:rPr>
                        <a:t>Density</a:t>
                      </a:r>
                    </a:p>
                    <a:p>
                      <a:pPr marL="0" marR="0" algn="just">
                        <a:spcBef>
                          <a:spcPts val="0"/>
                        </a:spcBef>
                        <a:spcAft>
                          <a:spcPts val="0"/>
                        </a:spcAft>
                      </a:pPr>
                      <a:r>
                        <a:rPr lang="en-US" sz="1800" b="1" dirty="0">
                          <a:effectLst/>
                        </a:rPr>
                        <a:t> (g/ml)</a:t>
                      </a:r>
                      <a:endParaRPr lang="en-US" sz="1800" b="1"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b="1" dirty="0">
                          <a:effectLst/>
                        </a:rPr>
                        <a:t>Mean Particle </a:t>
                      </a:r>
                    </a:p>
                    <a:p>
                      <a:pPr marL="0" marR="0" algn="just">
                        <a:spcBef>
                          <a:spcPts val="0"/>
                        </a:spcBef>
                        <a:spcAft>
                          <a:spcPts val="0"/>
                        </a:spcAft>
                      </a:pPr>
                      <a:r>
                        <a:rPr lang="en-US" sz="1800" b="1" dirty="0">
                          <a:effectLst/>
                        </a:rPr>
                        <a:t>Size </a:t>
                      </a:r>
                      <a:endParaRPr lang="en-US" sz="1800" b="1"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b="1" dirty="0">
                          <a:effectLst/>
                        </a:rPr>
                        <a:t>Function</a:t>
                      </a:r>
                      <a:endParaRPr lang="en-US" sz="1800" b="1"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pt-BR" sz="1800">
                          <a:effectLst/>
                        </a:rPr>
                        <a:t>Aluminum H-5 batch 1</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9.44 um</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pt-BR" sz="1800">
                          <a:effectLst/>
                        </a:rPr>
                        <a:t>Host</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pt-BR" sz="1800">
                          <a:effectLst/>
                        </a:rPr>
                        <a:t>Aluminum H-5 batch 2        </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9.09 um</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pt-BR" sz="1800">
                          <a:effectLst/>
                        </a:rPr>
                        <a:t>Host</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en-US" sz="1800">
                          <a:effectLst/>
                        </a:rPr>
                        <a:t>Silica</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2.65</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20 nm</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Guest</a:t>
                      </a:r>
                    </a:p>
                    <a:p>
                      <a:pPr marL="0" marR="0" algn="ctr">
                        <a:spcBef>
                          <a:spcPts val="0"/>
                        </a:spcBef>
                        <a:spcAft>
                          <a:spcPts val="0"/>
                        </a:spcAft>
                      </a:pPr>
                      <a:r>
                        <a:rPr lang="en-US" sz="1800">
                          <a:effectLst/>
                        </a:rPr>
                        <a:t> </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spcBef>
                          <a:spcPts val="0"/>
                        </a:spcBef>
                        <a:spcAft>
                          <a:spcPts val="0"/>
                        </a:spcAft>
                      </a:pPr>
                      <a:r>
                        <a:rPr lang="en-US" sz="1800">
                          <a:effectLst/>
                        </a:rPr>
                        <a:t>Carbon black</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2.00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50 nm</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Guest</a:t>
                      </a:r>
                    </a:p>
                    <a:p>
                      <a:pPr marL="0" marR="0" algn="ctr">
                        <a:spcBef>
                          <a:spcPts val="0"/>
                        </a:spcBef>
                        <a:spcAft>
                          <a:spcPts val="0"/>
                        </a:spcAft>
                      </a:pPr>
                      <a:r>
                        <a:rPr lang="en-US" sz="1800">
                          <a:effectLst/>
                        </a:rPr>
                        <a:t> </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spcBef>
                          <a:spcPts val="0"/>
                        </a:spcBef>
                        <a:spcAft>
                          <a:spcPts val="0"/>
                        </a:spcAft>
                      </a:pPr>
                      <a:r>
                        <a:rPr lang="en-US" sz="1800">
                          <a:effectLst/>
                        </a:rPr>
                        <a:t>Titania</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4.23</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21 nm</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Guest</a:t>
                      </a:r>
                    </a:p>
                    <a:p>
                      <a:pPr marL="0" marR="0" algn="ctr">
                        <a:spcBef>
                          <a:spcPts val="0"/>
                        </a:spcBef>
                        <a:spcAft>
                          <a:spcPts val="0"/>
                        </a:spcAft>
                      </a:pPr>
                      <a:r>
                        <a:rPr lang="en-US" sz="1800" dirty="0">
                          <a:effectLst/>
                        </a:rPr>
                        <a:t> </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838200" y="1600200"/>
            <a:ext cx="43097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Table 1</a:t>
            </a:r>
            <a:r>
              <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 Properties of the Raw Materials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0973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1143000"/>
          </a:xfrm>
        </p:spPr>
        <p:txBody>
          <a:bodyPr/>
          <a:lstStyle/>
          <a:p>
            <a:r>
              <a:rPr lang="en-US" dirty="0"/>
              <a:t>Visual Design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88823853"/>
              </p:ext>
            </p:extLst>
          </p:nvPr>
        </p:nvGraphicFramePr>
        <p:xfrm>
          <a:off x="457200" y="10668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0" y="5638800"/>
            <a:ext cx="9982200" cy="646331"/>
          </a:xfrm>
          <a:prstGeom prst="rect">
            <a:avLst/>
          </a:prstGeom>
          <a:noFill/>
        </p:spPr>
        <p:txBody>
          <a:bodyPr wrap="square" rtlCol="0">
            <a:spAutoFit/>
          </a:bodyPr>
          <a:lstStyle/>
          <a:p>
            <a:r>
              <a:rPr lang="en-US" b="1" dirty="0"/>
              <a:t>Figure 1:</a:t>
            </a:r>
            <a:r>
              <a:rPr lang="en-US" dirty="0"/>
              <a:t> show the mean particle size of uncoated and surface modified Micronized APAP as a </a:t>
            </a:r>
          </a:p>
          <a:p>
            <a:r>
              <a:rPr lang="en-US" dirty="0"/>
              <a:t>function of dispersion pressure. The plot shows the effects of magnet ratio on attrition.</a:t>
            </a:r>
          </a:p>
        </p:txBody>
      </p:sp>
    </p:spTree>
    <p:extLst>
      <p:ext uri="{BB962C8B-B14F-4D97-AF65-F5344CB8AC3E}">
        <p14:creationId xmlns:p14="http://schemas.microsoft.com/office/powerpoint/2010/main" val="207921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096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Visual Design</a:t>
            </a:r>
          </a:p>
        </p:txBody>
      </p:sp>
      <p:pic>
        <p:nvPicPr>
          <p:cNvPr id="6" name="Content Placeholder 5"/>
          <p:cNvPicPr>
            <a:picLocks noGrp="1"/>
          </p:cNvPicPr>
          <p:nvPr>
            <p:ph idx="1"/>
          </p:nvPr>
        </p:nvPicPr>
        <p:blipFill>
          <a:blip r:embed="rId2" cstate="print"/>
          <a:srcRect/>
          <a:stretch>
            <a:fillRect/>
          </a:stretch>
        </p:blipFill>
        <p:spPr bwMode="auto">
          <a:xfrm>
            <a:off x="838200" y="1143000"/>
            <a:ext cx="6986251" cy="4488750"/>
          </a:xfrm>
          <a:prstGeom prst="rect">
            <a:avLst/>
          </a:prstGeom>
          <a:noFill/>
          <a:ln w="9525">
            <a:noFill/>
            <a:miter lim="800000"/>
            <a:headEnd/>
            <a:tailEnd/>
          </a:ln>
        </p:spPr>
      </p:pic>
      <p:sp>
        <p:nvSpPr>
          <p:cNvPr id="8" name="TextBox 7"/>
          <p:cNvSpPr txBox="1"/>
          <p:nvPr/>
        </p:nvSpPr>
        <p:spPr>
          <a:xfrm>
            <a:off x="152400" y="5486400"/>
            <a:ext cx="8991600" cy="1477328"/>
          </a:xfrm>
          <a:prstGeom prst="rect">
            <a:avLst/>
          </a:prstGeom>
          <a:noFill/>
        </p:spPr>
        <p:txBody>
          <a:bodyPr wrap="square" rtlCol="0">
            <a:spAutoFit/>
          </a:bodyPr>
          <a:lstStyle/>
          <a:p>
            <a:r>
              <a:rPr lang="en-US" b="1" dirty="0"/>
              <a:t>Figure 6.6:</a:t>
            </a:r>
            <a:r>
              <a:rPr lang="en-US" dirty="0"/>
              <a:t> The relationship between the AOR and basicity/acidity ratio of the surface of the particles. The plot indicates that the more basic the surface of the aluminum powders, the lower the angle of repose which may correlate to better flowability.  Note that the abscissa is plotted in a descending order so as to show the similarity with Figure 6.4. </a:t>
            </a:r>
          </a:p>
          <a:p>
            <a:endParaRPr lang="en-US" dirty="0"/>
          </a:p>
        </p:txBody>
      </p:sp>
    </p:spTree>
    <p:extLst>
      <p:ext uri="{BB962C8B-B14F-4D97-AF65-F5344CB8AC3E}">
        <p14:creationId xmlns:p14="http://schemas.microsoft.com/office/powerpoint/2010/main" val="111620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Reports should be easily accessible</a:t>
            </a:r>
          </a:p>
          <a:p>
            <a:pPr lvl="1"/>
            <a:r>
              <a:rPr lang="en-US" dirty="0"/>
              <a:t>Be straightforward and concise</a:t>
            </a:r>
          </a:p>
          <a:p>
            <a:pPr lvl="1"/>
            <a:r>
              <a:rPr lang="en-US" dirty="0"/>
              <a:t>Use simple terms, not jargon </a:t>
            </a:r>
          </a:p>
          <a:p>
            <a:pPr lvl="1"/>
            <a:r>
              <a:rPr lang="en-US" dirty="0"/>
              <a:t>Keep sentences </a:t>
            </a:r>
            <a:r>
              <a:rPr lang="en-US" dirty="0">
                <a:solidFill>
                  <a:srgbClr val="C00000"/>
                </a:solidFill>
              </a:rPr>
              <a:t>short</a:t>
            </a:r>
            <a:r>
              <a:rPr lang="en-US" dirty="0"/>
              <a:t> and simple (20 words max)</a:t>
            </a:r>
          </a:p>
          <a:p>
            <a:pPr lvl="1"/>
            <a:r>
              <a:rPr lang="en-US" dirty="0"/>
              <a:t>No common phases (be technical)</a:t>
            </a:r>
          </a:p>
          <a:p>
            <a:pPr lvl="2"/>
            <a:r>
              <a:rPr lang="en-US" dirty="0"/>
              <a:t>“in the ballpark”</a:t>
            </a:r>
          </a:p>
          <a:p>
            <a:pPr lvl="1"/>
            <a:r>
              <a:rPr lang="en-US" dirty="0"/>
              <a:t>Be specific and not general</a:t>
            </a:r>
          </a:p>
          <a:p>
            <a:pPr lvl="2"/>
            <a:r>
              <a:rPr lang="en-US" dirty="0"/>
              <a:t>Not “close” or “like” or “pretty” or “roughly”</a:t>
            </a:r>
          </a:p>
          <a:p>
            <a:pPr marL="914400" lvl="2" indent="0">
              <a:buNone/>
            </a:pPr>
            <a:endParaRPr lang="en-US" dirty="0"/>
          </a:p>
        </p:txBody>
      </p:sp>
      <p:sp>
        <p:nvSpPr>
          <p:cNvPr id="5" name="Title 1"/>
          <p:cNvSpPr>
            <a:spLocks noGrp="1"/>
          </p:cNvSpPr>
          <p:nvPr>
            <p:ph type="title"/>
          </p:nvPr>
        </p:nvSpPr>
        <p:spPr/>
        <p:txBody>
          <a:bodyPr/>
          <a:lstStyle/>
          <a:p>
            <a:r>
              <a:rPr lang="en-US" dirty="0"/>
              <a:t>Language and Vocabulary</a:t>
            </a:r>
          </a:p>
        </p:txBody>
      </p:sp>
      <p:sp>
        <p:nvSpPr>
          <p:cNvPr id="6" name="Footer Placeholder 3"/>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Courtesy: Purdue Writing Lab</a:t>
            </a:r>
          </a:p>
        </p:txBody>
      </p:sp>
    </p:spTree>
    <p:extLst>
      <p:ext uri="{BB962C8B-B14F-4D97-AF65-F5344CB8AC3E}">
        <p14:creationId xmlns:p14="http://schemas.microsoft.com/office/powerpoint/2010/main" val="136478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Documentation</a:t>
            </a:r>
          </a:p>
        </p:txBody>
      </p:sp>
      <p:sp>
        <p:nvSpPr>
          <p:cNvPr id="3" name="Content Placeholder 2"/>
          <p:cNvSpPr>
            <a:spLocks noGrp="1"/>
          </p:cNvSpPr>
          <p:nvPr>
            <p:ph idx="1"/>
          </p:nvPr>
        </p:nvSpPr>
        <p:spPr/>
        <p:txBody>
          <a:bodyPr>
            <a:normAutofit fontScale="92500" lnSpcReduction="20000"/>
          </a:bodyPr>
          <a:lstStyle/>
          <a:p>
            <a:r>
              <a:rPr lang="en-US" dirty="0">
                <a:solidFill>
                  <a:srgbClr val="C00000"/>
                </a:solidFill>
              </a:rPr>
              <a:t>Cite sources </a:t>
            </a:r>
            <a:r>
              <a:rPr lang="en-US" dirty="0"/>
              <a:t>whenever you are quoting, paraphrasing, or summarizing work that is not your own</a:t>
            </a:r>
          </a:p>
          <a:p>
            <a:pPr lvl="1"/>
            <a:r>
              <a:rPr lang="en-US" dirty="0"/>
              <a:t>Quote directly is discouraged</a:t>
            </a:r>
          </a:p>
          <a:p>
            <a:pPr lvl="1"/>
            <a:r>
              <a:rPr lang="en-US" dirty="0"/>
              <a:t>DO NOT COPY</a:t>
            </a:r>
          </a:p>
          <a:p>
            <a:r>
              <a:rPr lang="en-US" dirty="0"/>
              <a:t>Sources include:</a:t>
            </a:r>
          </a:p>
          <a:p>
            <a:pPr lvl="1"/>
            <a:r>
              <a:rPr lang="en-US" dirty="0"/>
              <a:t>Books</a:t>
            </a:r>
          </a:p>
          <a:p>
            <a:pPr lvl="1"/>
            <a:r>
              <a:rPr lang="en-US" dirty="0"/>
              <a:t>Journal, magazine, or newspaper articles</a:t>
            </a:r>
          </a:p>
          <a:p>
            <a:pPr lvl="1"/>
            <a:r>
              <a:rPr lang="en-US" dirty="0"/>
              <a:t>Interviews</a:t>
            </a:r>
          </a:p>
          <a:p>
            <a:pPr lvl="1"/>
            <a:r>
              <a:rPr lang="en-US" dirty="0"/>
              <a:t>Conference Proceedings</a:t>
            </a:r>
          </a:p>
          <a:p>
            <a:pPr lvl="1"/>
            <a:r>
              <a:rPr lang="en-US" dirty="0"/>
              <a:t>Lectures</a:t>
            </a:r>
          </a:p>
        </p:txBody>
      </p:sp>
      <p:sp>
        <p:nvSpPr>
          <p:cNvPr id="5" name="Footer Placeholder 3"/>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405921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Documentation</a:t>
            </a:r>
          </a:p>
        </p:txBody>
      </p:sp>
      <p:sp>
        <p:nvSpPr>
          <p:cNvPr id="3" name="Content Placeholder 2"/>
          <p:cNvSpPr>
            <a:spLocks noGrp="1"/>
          </p:cNvSpPr>
          <p:nvPr>
            <p:ph idx="1"/>
          </p:nvPr>
        </p:nvSpPr>
        <p:spPr/>
        <p:txBody>
          <a:bodyPr/>
          <a:lstStyle/>
          <a:p>
            <a:r>
              <a:rPr lang="en-US" dirty="0"/>
              <a:t>Citing</a:t>
            </a:r>
          </a:p>
          <a:p>
            <a:pPr lvl="1"/>
            <a:r>
              <a:rPr lang="en-US" dirty="0"/>
              <a:t>Shows your credibility as a researcher</a:t>
            </a:r>
          </a:p>
          <a:p>
            <a:pPr lvl="1"/>
            <a:r>
              <a:rPr lang="en-US" dirty="0">
                <a:solidFill>
                  <a:srgbClr val="C00000"/>
                </a:solidFill>
              </a:rPr>
              <a:t>Gives proper credit </a:t>
            </a:r>
            <a:r>
              <a:rPr lang="en-US" dirty="0"/>
              <a:t>to authors and researchers</a:t>
            </a:r>
          </a:p>
          <a:p>
            <a:pPr lvl="1"/>
            <a:r>
              <a:rPr lang="en-US" dirty="0"/>
              <a:t>Protects you from accusations of </a:t>
            </a:r>
            <a:r>
              <a:rPr lang="en-US" dirty="0">
                <a:solidFill>
                  <a:srgbClr val="C00000"/>
                </a:solidFill>
              </a:rPr>
              <a:t>plagiarism</a:t>
            </a:r>
          </a:p>
        </p:txBody>
      </p:sp>
      <p:sp>
        <p:nvSpPr>
          <p:cNvPr id="5" name="Footer Placeholder 3"/>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45198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Footer Placeholder 3"/>
          <p:cNvSpPr>
            <a:spLocks noGrp="1"/>
          </p:cNvSpPr>
          <p:nvPr>
            <p:ph type="ftr" sz="quarter" idx="11"/>
          </p:nvPr>
        </p:nvSpPr>
        <p:spPr>
          <a:xfrm>
            <a:off x="3124200" y="6492875"/>
            <a:ext cx="2895600" cy="365125"/>
          </a:xfrm>
        </p:spPr>
        <p:txBody>
          <a:bodyPr/>
          <a:lstStyle/>
          <a:p>
            <a:r>
              <a:rPr lang="en-US" dirty="0"/>
              <a:t>Courtesy: Purdue Writing Lab</a:t>
            </a:r>
          </a:p>
        </p:txBody>
      </p:sp>
      <p:sp>
        <p:nvSpPr>
          <p:cNvPr id="5" name="Rectangle 3"/>
          <p:cNvSpPr>
            <a:spLocks noGrp="1" noChangeArrowheads="1"/>
          </p:cNvSpPr>
          <p:nvPr>
            <p:ph idx="1"/>
          </p:nvPr>
        </p:nvSpPr>
        <p:spPr/>
        <p:txBody>
          <a:bodyPr/>
          <a:lstStyle/>
          <a:p>
            <a:pPr eaLnBrk="1" hangingPunct="1"/>
            <a:r>
              <a:rPr lang="en-US" sz="1800" dirty="0"/>
              <a:t>Asian Institute of Technology Language Center.  (2003). </a:t>
            </a:r>
            <a:r>
              <a:rPr lang="en-US" sz="1800" i="1" dirty="0"/>
              <a:t>Writing Up Research Guidebook.  </a:t>
            </a:r>
            <a:r>
              <a:rPr lang="en-US" sz="1800" dirty="0"/>
              <a:t>Asian Institute of Technology.  Retrieved June 9, 2005 from </a:t>
            </a:r>
            <a:r>
              <a:rPr lang="en-US" sz="1800" u="sng" dirty="0">
                <a:hlinkClick r:id="rId2"/>
              </a:rPr>
              <a:t>http://www.clet.ait.ac.th/el21open.htm</a:t>
            </a:r>
            <a:endParaRPr lang="en-US" sz="1800" u="sng" dirty="0"/>
          </a:p>
          <a:p>
            <a:pPr eaLnBrk="1" hangingPunct="1"/>
            <a:r>
              <a:rPr lang="en-US" sz="1800" dirty="0"/>
              <a:t>Chan, S.L., </a:t>
            </a:r>
            <a:r>
              <a:rPr lang="en-US" sz="1800" dirty="0" err="1"/>
              <a:t>Kitipornchai</a:t>
            </a:r>
            <a:r>
              <a:rPr lang="en-US" sz="1800" dirty="0"/>
              <a:t>, S., and Al-</a:t>
            </a:r>
            <a:r>
              <a:rPr lang="en-US" sz="1800" dirty="0" err="1"/>
              <a:t>Bermani</a:t>
            </a:r>
            <a:r>
              <a:rPr lang="en-US" sz="1800" dirty="0"/>
              <a:t>, F.G.A. (1991).  </a:t>
            </a:r>
            <a:r>
              <a:rPr lang="en-US" sz="1800" dirty="0" err="1"/>
              <a:t>Elasto</a:t>
            </a:r>
            <a:r>
              <a:rPr lang="en-US" sz="1800" dirty="0"/>
              <a:t>-plastic analysis of box-beam-columns including local buckling effects.  </a:t>
            </a:r>
            <a:r>
              <a:rPr lang="en-US" sz="1800" i="1" dirty="0"/>
              <a:t>Journal of Structural Engineering</a:t>
            </a:r>
            <a:r>
              <a:rPr lang="en-US" sz="1800" dirty="0"/>
              <a:t>, 117, 1946-1978.</a:t>
            </a:r>
          </a:p>
          <a:p>
            <a:pPr eaLnBrk="1" hangingPunct="1"/>
            <a:r>
              <a:rPr lang="en-US" sz="1800" dirty="0" err="1"/>
              <a:t>Halligan</a:t>
            </a:r>
            <a:r>
              <a:rPr lang="en-US" sz="1800" dirty="0"/>
              <a:t>, N. (2004).  A short course on writing technical reports.  </a:t>
            </a:r>
            <a:r>
              <a:rPr lang="en-US" sz="1800" i="1" dirty="0"/>
              <a:t>Technical Writing. </a:t>
            </a:r>
            <a:r>
              <a:rPr lang="en-US" sz="1800" dirty="0"/>
              <a:t>Retrieved June 9, 2005 from </a:t>
            </a:r>
            <a:r>
              <a:rPr lang="en-US" sz="1800" dirty="0">
                <a:hlinkClick r:id="rId3"/>
              </a:rPr>
              <a:t>http://www.technical-writing-course.com/type-of-technical-report.html</a:t>
            </a:r>
            <a:endParaRPr lang="en-US" sz="1800" dirty="0"/>
          </a:p>
          <a:p>
            <a:pPr eaLnBrk="1" hangingPunct="1"/>
            <a:r>
              <a:rPr lang="en-US" sz="1800" dirty="0" err="1"/>
              <a:t>Kvam</a:t>
            </a:r>
            <a:r>
              <a:rPr lang="en-US" sz="1800" dirty="0"/>
              <a:t>, E.  (Personal communication, June 11 2005).</a:t>
            </a:r>
          </a:p>
        </p:txBody>
      </p:sp>
    </p:spTree>
    <p:extLst>
      <p:ext uri="{BB962C8B-B14F-4D97-AF65-F5344CB8AC3E}">
        <p14:creationId xmlns:p14="http://schemas.microsoft.com/office/powerpoint/2010/main" val="57261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Overview</a:t>
            </a:r>
          </a:p>
        </p:txBody>
      </p:sp>
      <p:sp>
        <p:nvSpPr>
          <p:cNvPr id="3" name="Content Placeholder 2"/>
          <p:cNvSpPr>
            <a:spLocks noGrp="1"/>
          </p:cNvSpPr>
          <p:nvPr>
            <p:ph idx="1"/>
          </p:nvPr>
        </p:nvSpPr>
        <p:spPr>
          <a:xfrm>
            <a:off x="457200" y="1219200"/>
            <a:ext cx="8229600" cy="4906963"/>
          </a:xfrm>
        </p:spPr>
        <p:txBody>
          <a:bodyPr/>
          <a:lstStyle/>
          <a:p>
            <a:r>
              <a:rPr lang="en-US" dirty="0"/>
              <a:t>This presentation will cover:</a:t>
            </a:r>
          </a:p>
          <a:p>
            <a:pPr lvl="1">
              <a:buFont typeface="Wingdings" pitchFamily="2" charset="2"/>
              <a:buChar char="§"/>
            </a:pPr>
            <a:r>
              <a:rPr lang="en-US" dirty="0"/>
              <a:t>Report format and organization</a:t>
            </a:r>
          </a:p>
          <a:p>
            <a:pPr lvl="1">
              <a:buFont typeface="Wingdings" pitchFamily="2" charset="2"/>
              <a:buChar char="§"/>
            </a:pPr>
            <a:r>
              <a:rPr lang="en-US" dirty="0"/>
              <a:t>Visual design</a:t>
            </a:r>
          </a:p>
          <a:p>
            <a:pPr lvl="1">
              <a:buFont typeface="Wingdings" pitchFamily="2" charset="2"/>
              <a:buChar char="§"/>
            </a:pPr>
            <a:r>
              <a:rPr lang="en-US" dirty="0"/>
              <a:t>Language</a:t>
            </a:r>
          </a:p>
          <a:p>
            <a:pPr lvl="1">
              <a:buFont typeface="Wingdings" pitchFamily="2" charset="2"/>
              <a:buChar char="§"/>
            </a:pPr>
            <a:r>
              <a:rPr lang="en-US" dirty="0"/>
              <a:t>Source documentation</a:t>
            </a:r>
          </a:p>
        </p:txBody>
      </p:sp>
      <p:sp>
        <p:nvSpPr>
          <p:cNvPr id="5" name="Footer Placeholder 3"/>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401364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Format and Organization</a:t>
            </a:r>
          </a:p>
        </p:txBody>
      </p:sp>
      <p:sp>
        <p:nvSpPr>
          <p:cNvPr id="3" name="Content Placeholder 2"/>
          <p:cNvSpPr>
            <a:spLocks noGrp="1"/>
          </p:cNvSpPr>
          <p:nvPr>
            <p:ph idx="1"/>
          </p:nvPr>
        </p:nvSpPr>
        <p:spPr/>
        <p:txBody>
          <a:bodyPr>
            <a:normAutofit fontScale="92500" lnSpcReduction="10000"/>
          </a:bodyPr>
          <a:lstStyle/>
          <a:p>
            <a:r>
              <a:rPr lang="en-US" dirty="0"/>
              <a:t>Report generally include these sections in this order:</a:t>
            </a:r>
          </a:p>
          <a:p>
            <a:pPr lvl="1"/>
            <a:r>
              <a:rPr lang="en-US" dirty="0"/>
              <a:t>Abstract </a:t>
            </a:r>
          </a:p>
          <a:p>
            <a:pPr lvl="1"/>
            <a:r>
              <a:rPr lang="en-US" dirty="0"/>
              <a:t>Introduction/Objective</a:t>
            </a:r>
          </a:p>
          <a:p>
            <a:pPr lvl="1"/>
            <a:r>
              <a:rPr lang="en-US" dirty="0"/>
              <a:t>Background</a:t>
            </a:r>
          </a:p>
          <a:p>
            <a:pPr lvl="1"/>
            <a:r>
              <a:rPr lang="en-US" dirty="0"/>
              <a:t>Methodology/Procedure</a:t>
            </a:r>
          </a:p>
          <a:p>
            <a:pPr lvl="1"/>
            <a:r>
              <a:rPr lang="en-US" dirty="0"/>
              <a:t>Results</a:t>
            </a:r>
          </a:p>
          <a:p>
            <a:pPr lvl="1"/>
            <a:r>
              <a:rPr lang="en-US" dirty="0"/>
              <a:t>Discussion</a:t>
            </a:r>
          </a:p>
          <a:p>
            <a:pPr lvl="1"/>
            <a:r>
              <a:rPr lang="en-US" dirty="0"/>
              <a:t>Conclusion</a:t>
            </a:r>
          </a:p>
          <a:p>
            <a:pPr lvl="1"/>
            <a:r>
              <a:rPr lang="en-US" dirty="0"/>
              <a:t>Recommendations</a:t>
            </a:r>
          </a:p>
          <a:p>
            <a:pPr lvl="1"/>
            <a:endParaRPr lang="en-US" dirty="0"/>
          </a:p>
        </p:txBody>
      </p:sp>
    </p:spTree>
    <p:extLst>
      <p:ext uri="{BB962C8B-B14F-4D97-AF65-F5344CB8AC3E}">
        <p14:creationId xmlns:p14="http://schemas.microsoft.com/office/powerpoint/2010/main" val="360529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Format and Organization</a:t>
            </a:r>
          </a:p>
        </p:txBody>
      </p:sp>
      <p:sp>
        <p:nvSpPr>
          <p:cNvPr id="3" name="Content Placeholder 2"/>
          <p:cNvSpPr>
            <a:spLocks noGrp="1"/>
          </p:cNvSpPr>
          <p:nvPr>
            <p:ph idx="1"/>
          </p:nvPr>
        </p:nvSpPr>
        <p:spPr/>
        <p:txBody>
          <a:bodyPr/>
          <a:lstStyle/>
          <a:p>
            <a:r>
              <a:rPr lang="en-US" dirty="0"/>
              <a:t>Abstract/Executive Summary </a:t>
            </a:r>
          </a:p>
          <a:p>
            <a:pPr lvl="1"/>
            <a:r>
              <a:rPr lang="en-US" sz="2400" dirty="0"/>
              <a:t>Always comes first</a:t>
            </a:r>
          </a:p>
          <a:p>
            <a:pPr lvl="1"/>
            <a:r>
              <a:rPr lang="en-US" sz="2400" dirty="0"/>
              <a:t>Is brief (one paragraph-one page)</a:t>
            </a:r>
          </a:p>
          <a:p>
            <a:pPr lvl="2"/>
            <a:r>
              <a:rPr lang="en-US" sz="2000" dirty="0"/>
              <a:t>Past tense</a:t>
            </a:r>
          </a:p>
          <a:p>
            <a:pPr lvl="1"/>
            <a:r>
              <a:rPr lang="en-US" sz="2400" dirty="0"/>
              <a:t>Content:</a:t>
            </a:r>
          </a:p>
          <a:p>
            <a:pPr lvl="2"/>
            <a:r>
              <a:rPr lang="en-US" sz="2000" dirty="0"/>
              <a:t>States research problem or main objective</a:t>
            </a:r>
          </a:p>
          <a:p>
            <a:pPr lvl="2"/>
            <a:r>
              <a:rPr lang="en-US" sz="2000" dirty="0"/>
              <a:t>Indicate the methodology used</a:t>
            </a:r>
          </a:p>
          <a:p>
            <a:pPr lvl="2"/>
            <a:r>
              <a:rPr lang="en-US" sz="2000" dirty="0"/>
              <a:t>Presents the main findings and conclusions</a:t>
            </a:r>
          </a:p>
        </p:txBody>
      </p:sp>
    </p:spTree>
    <p:extLst>
      <p:ext uri="{BB962C8B-B14F-4D97-AF65-F5344CB8AC3E}">
        <p14:creationId xmlns:p14="http://schemas.microsoft.com/office/powerpoint/2010/main" val="26654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Example</a:t>
            </a:r>
          </a:p>
        </p:txBody>
      </p:sp>
      <p:sp>
        <p:nvSpPr>
          <p:cNvPr id="3" name="Content Placeholder 2"/>
          <p:cNvSpPr>
            <a:spLocks noGrp="1"/>
          </p:cNvSpPr>
          <p:nvPr>
            <p:ph idx="1"/>
          </p:nvPr>
        </p:nvSpPr>
        <p:spPr>
          <a:xfrm>
            <a:off x="457200" y="1600200"/>
            <a:ext cx="8229600" cy="4983162"/>
          </a:xfrm>
        </p:spPr>
        <p:txBody>
          <a:bodyPr>
            <a:normAutofit fontScale="25000" lnSpcReduction="20000"/>
          </a:bodyPr>
          <a:lstStyle/>
          <a:p>
            <a:pPr marL="514350" indent="-514350" algn="just">
              <a:buAutoNum type="arabicPeriod"/>
            </a:pPr>
            <a:r>
              <a:rPr lang="en-US" sz="8800" dirty="0"/>
              <a:t>Finding a subspace which consists of the most informative features for reliable hyperspectral image classification is a challenging task. Feature reduction can achieve this via feature selection and/or feature extraction techniques. </a:t>
            </a:r>
          </a:p>
          <a:p>
            <a:pPr marL="514350" indent="-514350" algn="just">
              <a:buAutoNum type="arabicPeriod"/>
            </a:pPr>
            <a:r>
              <a:rPr lang="en-US" sz="8800" dirty="0"/>
              <a:t>In this letter, a hybrid approach which combines both treatments is proposed. </a:t>
            </a:r>
          </a:p>
          <a:p>
            <a:pPr marL="514350" indent="-514350" algn="just">
              <a:buAutoNum type="arabicPeriod"/>
            </a:pPr>
            <a:r>
              <a:rPr lang="en-US" sz="8800" dirty="0"/>
              <a:t>Principal Component Analysis (PCA) is applied as a feature extraction step so that each of the new features is generated from the complete set of the original spectral bands. Feature selection is then performed effectively using a normalized Mutual Information (</a:t>
            </a:r>
            <a:r>
              <a:rPr lang="en-US" sz="8800" dirty="0" err="1"/>
              <a:t>nMI</a:t>
            </a:r>
            <a:r>
              <a:rPr lang="en-US" sz="8800" dirty="0"/>
              <a:t>) measure with two constraints to maximize general relevance and minimize redundancy in the selected subspace. </a:t>
            </a:r>
          </a:p>
          <a:p>
            <a:pPr marL="514350" indent="-514350" algn="just">
              <a:buAutoNum type="arabicPeriod"/>
            </a:pPr>
            <a:r>
              <a:rPr lang="en-US" sz="8800" dirty="0"/>
              <a:t>The proposed algorithm (PCA-</a:t>
            </a:r>
            <a:r>
              <a:rPr lang="en-US" sz="8800" dirty="0" err="1"/>
              <a:t>nMI</a:t>
            </a:r>
            <a:r>
              <a:rPr lang="en-US" sz="8800" dirty="0"/>
              <a:t>) is tested on hyperspectral images and the experimental results show that the modifications give highest improvement (i.e., 96% accuracy) in classification.</a:t>
            </a:r>
          </a:p>
          <a:p>
            <a:pPr marL="0" indent="0" algn="just">
              <a:buNone/>
            </a:pPr>
            <a:br>
              <a:rPr lang="en-US" dirty="0"/>
            </a:br>
            <a:endParaRPr lang="en-US" dirty="0"/>
          </a:p>
        </p:txBody>
      </p:sp>
    </p:spTree>
    <p:extLst>
      <p:ext uri="{BB962C8B-B14F-4D97-AF65-F5344CB8AC3E}">
        <p14:creationId xmlns:p14="http://schemas.microsoft.com/office/powerpoint/2010/main" val="65035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Format and Organization</a:t>
            </a:r>
          </a:p>
        </p:txBody>
      </p:sp>
      <p:sp>
        <p:nvSpPr>
          <p:cNvPr id="3" name="Content Placeholder 2"/>
          <p:cNvSpPr>
            <a:spLocks noGrp="1"/>
          </p:cNvSpPr>
          <p:nvPr>
            <p:ph idx="1"/>
          </p:nvPr>
        </p:nvSpPr>
        <p:spPr/>
        <p:txBody>
          <a:bodyPr/>
          <a:lstStyle/>
          <a:p>
            <a:r>
              <a:rPr lang="en-US" sz="3600" dirty="0"/>
              <a:t>Introduction/Objective</a:t>
            </a:r>
          </a:p>
          <a:p>
            <a:pPr lvl="1"/>
            <a:r>
              <a:rPr lang="en-US" dirty="0"/>
              <a:t>Explains the research problem and its context</a:t>
            </a:r>
          </a:p>
          <a:p>
            <a:pPr lvl="2"/>
            <a:r>
              <a:rPr lang="en-US" dirty="0"/>
              <a:t>Explains importance of the problem (why does it matter?)</a:t>
            </a:r>
          </a:p>
          <a:p>
            <a:pPr lvl="2"/>
            <a:r>
              <a:rPr lang="en-US" dirty="0"/>
              <a:t>Applications of the experiment or theory</a:t>
            </a:r>
          </a:p>
          <a:p>
            <a:pPr lvl="2"/>
            <a:r>
              <a:rPr lang="en-US" dirty="0"/>
              <a:t>Explains reason and goals for study</a:t>
            </a:r>
          </a:p>
          <a:p>
            <a:pPr lvl="2"/>
            <a:r>
              <a:rPr lang="en-US" dirty="0">
                <a:solidFill>
                  <a:srgbClr val="C00000"/>
                </a:solidFill>
              </a:rPr>
              <a:t>Motivation</a:t>
            </a:r>
          </a:p>
          <a:p>
            <a:pPr marL="914400" lvl="2" indent="0">
              <a:buNone/>
            </a:pPr>
            <a:endParaRPr lang="en-US" dirty="0"/>
          </a:p>
          <a:p>
            <a:pPr marL="914400" lvl="2" indent="0">
              <a:buNone/>
            </a:pPr>
            <a:endParaRPr lang="en-US" dirty="0"/>
          </a:p>
        </p:txBody>
      </p:sp>
      <p:sp>
        <p:nvSpPr>
          <p:cNvPr id="5" name="Footer Placeholder 3"/>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228641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Format and Organization</a:t>
            </a:r>
          </a:p>
        </p:txBody>
      </p:sp>
      <p:sp>
        <p:nvSpPr>
          <p:cNvPr id="3" name="Content Placeholder 2"/>
          <p:cNvSpPr>
            <a:spLocks noGrp="1"/>
          </p:cNvSpPr>
          <p:nvPr>
            <p:ph idx="1"/>
          </p:nvPr>
        </p:nvSpPr>
        <p:spPr/>
        <p:txBody>
          <a:bodyPr/>
          <a:lstStyle/>
          <a:p>
            <a:r>
              <a:rPr lang="en-US" sz="3600" dirty="0"/>
              <a:t>Background</a:t>
            </a:r>
          </a:p>
          <a:p>
            <a:pPr lvl="1"/>
            <a:r>
              <a:rPr lang="en-US" dirty="0"/>
              <a:t>Includes the </a:t>
            </a:r>
            <a:r>
              <a:rPr lang="en-US" dirty="0">
                <a:solidFill>
                  <a:srgbClr val="C00000"/>
                </a:solidFill>
              </a:rPr>
              <a:t>theory</a:t>
            </a:r>
            <a:r>
              <a:rPr lang="en-US" dirty="0"/>
              <a:t> for the experiments</a:t>
            </a:r>
          </a:p>
          <a:p>
            <a:pPr lvl="1"/>
            <a:r>
              <a:rPr lang="en-US" dirty="0"/>
              <a:t>Any equations required for the calculations</a:t>
            </a:r>
          </a:p>
          <a:p>
            <a:pPr lvl="2"/>
            <a:r>
              <a:rPr lang="en-US" dirty="0"/>
              <a:t>Each equation should be numbers</a:t>
            </a:r>
          </a:p>
          <a:p>
            <a:pPr lvl="1"/>
            <a:r>
              <a:rPr lang="en-US" dirty="0"/>
              <a:t>Included references </a:t>
            </a:r>
          </a:p>
          <a:p>
            <a:pPr lvl="1"/>
            <a:endParaRPr lang="en-US" dirty="0"/>
          </a:p>
          <a:p>
            <a:pPr marL="914400" lvl="2" indent="0">
              <a:buNone/>
            </a:pPr>
            <a:endParaRPr lang="en-US" dirty="0"/>
          </a:p>
        </p:txBody>
      </p:sp>
      <p:sp>
        <p:nvSpPr>
          <p:cNvPr id="5" name="Footer Placeholder 3"/>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368001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Methodology/Procedure</a:t>
            </a:r>
          </a:p>
          <a:p>
            <a:pPr lvl="1"/>
            <a:r>
              <a:rPr lang="en-US" dirty="0"/>
              <a:t>Is in past tense and passive voice (3</a:t>
            </a:r>
            <a:r>
              <a:rPr lang="en-US" baseline="30000" dirty="0"/>
              <a:t>rd</a:t>
            </a:r>
            <a:r>
              <a:rPr lang="en-US" dirty="0"/>
              <a:t> person)</a:t>
            </a:r>
          </a:p>
          <a:p>
            <a:pPr lvl="2"/>
            <a:r>
              <a:rPr lang="en-US" dirty="0">
                <a:solidFill>
                  <a:srgbClr val="C00000"/>
                </a:solidFill>
              </a:rPr>
              <a:t>Do not use “We”, “I”, or “You”</a:t>
            </a:r>
          </a:p>
          <a:p>
            <a:pPr lvl="1"/>
            <a:r>
              <a:rPr lang="en-US" dirty="0"/>
              <a:t>Describes the </a:t>
            </a:r>
            <a:r>
              <a:rPr lang="en-US" dirty="0">
                <a:solidFill>
                  <a:srgbClr val="C00000"/>
                </a:solidFill>
              </a:rPr>
              <a:t>experimental procedure </a:t>
            </a:r>
            <a:r>
              <a:rPr lang="en-US" dirty="0"/>
              <a:t>and data collection</a:t>
            </a:r>
          </a:p>
          <a:p>
            <a:pPr lvl="1"/>
            <a:r>
              <a:rPr lang="en-US" dirty="0"/>
              <a:t>Included a </a:t>
            </a:r>
            <a:r>
              <a:rPr lang="en-US" dirty="0">
                <a:solidFill>
                  <a:srgbClr val="C00000"/>
                </a:solidFill>
              </a:rPr>
              <a:t>schematic/diagram </a:t>
            </a:r>
            <a:r>
              <a:rPr lang="en-US" dirty="0"/>
              <a:t>of the apparatus</a:t>
            </a:r>
          </a:p>
          <a:p>
            <a:pPr lvl="1"/>
            <a:r>
              <a:rPr lang="en-US" dirty="0"/>
              <a:t>Write in complete sentence</a:t>
            </a:r>
          </a:p>
          <a:p>
            <a:pPr lvl="1"/>
            <a:r>
              <a:rPr lang="en-US" dirty="0"/>
              <a:t>“</a:t>
            </a:r>
            <a:r>
              <a:rPr lang="en-US" dirty="0">
                <a:solidFill>
                  <a:srgbClr val="00B050"/>
                </a:solidFill>
              </a:rPr>
              <a:t>The tank was filled with 5 L of water</a:t>
            </a:r>
            <a:r>
              <a:rPr lang="en-US" dirty="0"/>
              <a:t>”</a:t>
            </a:r>
          </a:p>
          <a:p>
            <a:pPr lvl="1"/>
            <a:r>
              <a:rPr lang="en-US" b="1" dirty="0"/>
              <a:t>NOT </a:t>
            </a:r>
            <a:r>
              <a:rPr lang="en-US" dirty="0"/>
              <a:t>“</a:t>
            </a:r>
            <a:r>
              <a:rPr lang="en-US" dirty="0">
                <a:solidFill>
                  <a:srgbClr val="C00000"/>
                </a:solidFill>
              </a:rPr>
              <a:t>Fill tank with 5L of water</a:t>
            </a:r>
            <a:r>
              <a:rPr lang="en-US" dirty="0"/>
              <a:t>”</a:t>
            </a:r>
          </a:p>
          <a:p>
            <a:pPr lvl="2"/>
            <a:r>
              <a:rPr lang="en-US" dirty="0"/>
              <a:t>Incomplete sentence and present tense</a:t>
            </a:r>
          </a:p>
          <a:p>
            <a:pPr marL="457200" lvl="1" indent="0">
              <a:buNone/>
            </a:pPr>
            <a:endParaRPr lang="en-US" dirty="0"/>
          </a:p>
        </p:txBody>
      </p:sp>
      <p:sp>
        <p:nvSpPr>
          <p:cNvPr id="5" name="Title 1"/>
          <p:cNvSpPr>
            <a:spLocks noGrp="1"/>
          </p:cNvSpPr>
          <p:nvPr>
            <p:ph type="title"/>
          </p:nvPr>
        </p:nvSpPr>
        <p:spPr/>
        <p:txBody>
          <a:bodyPr/>
          <a:lstStyle/>
          <a:p>
            <a:r>
              <a:rPr lang="en-US" dirty="0"/>
              <a:t>Report Format and Organization</a:t>
            </a:r>
          </a:p>
        </p:txBody>
      </p:sp>
      <p:sp>
        <p:nvSpPr>
          <p:cNvPr id="6" name="Footer Placeholder 3"/>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172579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Results</a:t>
            </a:r>
          </a:p>
          <a:p>
            <a:pPr lvl="1"/>
            <a:r>
              <a:rPr lang="en-US" dirty="0">
                <a:solidFill>
                  <a:srgbClr val="C00000"/>
                </a:solidFill>
              </a:rPr>
              <a:t>State the results in the text </a:t>
            </a:r>
            <a:r>
              <a:rPr lang="en-US" dirty="0"/>
              <a:t>before presenting any graphs, figures or tables. </a:t>
            </a:r>
          </a:p>
          <a:p>
            <a:pPr lvl="2"/>
            <a:r>
              <a:rPr lang="en-US" dirty="0"/>
              <a:t>Text points out the most significant portions of research findings</a:t>
            </a:r>
          </a:p>
          <a:p>
            <a:pPr lvl="2"/>
            <a:r>
              <a:rPr lang="en-US" dirty="0"/>
              <a:t>Indicates key trends or relationships</a:t>
            </a:r>
          </a:p>
          <a:p>
            <a:pPr lvl="2"/>
            <a:r>
              <a:rPr lang="en-US" dirty="0">
                <a:solidFill>
                  <a:srgbClr val="C00000"/>
                </a:solidFill>
              </a:rPr>
              <a:t>Highlights expected and/or unexpected findings</a:t>
            </a:r>
          </a:p>
          <a:p>
            <a:pPr lvl="1"/>
            <a:r>
              <a:rPr lang="en-US" dirty="0"/>
              <a:t>Visual representation of results:</a:t>
            </a:r>
          </a:p>
          <a:p>
            <a:pPr lvl="2"/>
            <a:r>
              <a:rPr lang="en-US" dirty="0">
                <a:solidFill>
                  <a:srgbClr val="C00000"/>
                </a:solidFill>
              </a:rPr>
              <a:t>Graphs</a:t>
            </a:r>
            <a:r>
              <a:rPr lang="en-US" dirty="0"/>
              <a:t>, tables or figures</a:t>
            </a:r>
          </a:p>
          <a:p>
            <a:pPr lvl="2"/>
            <a:r>
              <a:rPr lang="en-US" dirty="0"/>
              <a:t>Included error analysis</a:t>
            </a:r>
          </a:p>
          <a:p>
            <a:pPr lvl="1"/>
            <a:r>
              <a:rPr lang="en-US" dirty="0"/>
              <a:t>Past tense (these are results you </a:t>
            </a:r>
            <a:r>
              <a:rPr lang="en-US" u="sng" dirty="0">
                <a:solidFill>
                  <a:srgbClr val="C00000"/>
                </a:solidFill>
              </a:rPr>
              <a:t>measured</a:t>
            </a:r>
            <a:r>
              <a:rPr lang="en-US" u="sng" dirty="0"/>
              <a:t>, calculated</a:t>
            </a:r>
            <a:r>
              <a:rPr lang="en-US" dirty="0"/>
              <a:t> or </a:t>
            </a:r>
            <a:r>
              <a:rPr lang="en-US" u="sng" dirty="0"/>
              <a:t>observed</a:t>
            </a:r>
            <a:r>
              <a:rPr lang="en-US" dirty="0"/>
              <a:t>)</a:t>
            </a:r>
          </a:p>
          <a:p>
            <a:endParaRPr lang="en-US" dirty="0"/>
          </a:p>
        </p:txBody>
      </p:sp>
      <p:sp>
        <p:nvSpPr>
          <p:cNvPr id="5" name="Title 1"/>
          <p:cNvSpPr>
            <a:spLocks noGrp="1"/>
          </p:cNvSpPr>
          <p:nvPr>
            <p:ph type="title"/>
          </p:nvPr>
        </p:nvSpPr>
        <p:spPr/>
        <p:txBody>
          <a:bodyPr/>
          <a:lstStyle/>
          <a:p>
            <a:r>
              <a:rPr lang="en-US" dirty="0"/>
              <a:t>Report Format and Organization</a:t>
            </a:r>
          </a:p>
        </p:txBody>
      </p:sp>
      <p:sp>
        <p:nvSpPr>
          <p:cNvPr id="6" name="Footer Placeholder 3"/>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988026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1061</Words>
  <Application>Microsoft Office PowerPoint</Application>
  <PresentationFormat>On-screen Show (4:3)</PresentationFormat>
  <Paragraphs>171</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Writing Engineering Reports</vt:lpstr>
      <vt:lpstr>Overview</vt:lpstr>
      <vt:lpstr>Report Format and Organization</vt:lpstr>
      <vt:lpstr>Report Format and Organization</vt:lpstr>
      <vt:lpstr>Abstract Example</vt:lpstr>
      <vt:lpstr>Report Format and Organization</vt:lpstr>
      <vt:lpstr>Report Format and Organization</vt:lpstr>
      <vt:lpstr>Report Format and Organization</vt:lpstr>
      <vt:lpstr>Report Format and Organization</vt:lpstr>
      <vt:lpstr>Report Format and Organization</vt:lpstr>
      <vt:lpstr>Report Format and Organization</vt:lpstr>
      <vt:lpstr>Visual Design</vt:lpstr>
      <vt:lpstr>Visual Design</vt:lpstr>
      <vt:lpstr>Visual Design</vt:lpstr>
      <vt:lpstr>PowerPoint Presentation</vt:lpstr>
      <vt:lpstr>Language and Vocabulary</vt:lpstr>
      <vt:lpstr>Source Documentation</vt:lpstr>
      <vt:lpstr>Source Documentation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Laila J. Jallo</dc:creator>
  <cp:lastModifiedBy>PCC</cp:lastModifiedBy>
  <cp:revision>42</cp:revision>
  <dcterms:created xsi:type="dcterms:W3CDTF">2006-08-16T00:00:00Z</dcterms:created>
  <dcterms:modified xsi:type="dcterms:W3CDTF">2022-05-29T17:33:54Z</dcterms:modified>
</cp:coreProperties>
</file>