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embeddedFontLst>
    <p:embeddedFont>
      <p:font typeface="Corbel"/>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z/Ch6XK0HNoozdRt9SZrjYidJ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Corbel-bold.fntdata"/><Relationship Id="rId45"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orbel-boldItalic.fntdata"/><Relationship Id="rId47" Type="http://schemas.openxmlformats.org/officeDocument/2006/relationships/font" Target="fonts/Corbel-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4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2"/>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4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5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9" name="Google Shape;79;p5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5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5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5" name="Google Shape;85;p5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8" name="Google Shape;28;p4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4" name="Google Shape;34;p4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4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4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4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4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4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4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sp>
        <p:nvSpPr>
          <p:cNvPr id="59" name="Google Shape;59;p4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4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5" name="Google Shape;65;p4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6" name="Google Shape;66;p4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5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0"/>
          <p:cNvSpPr/>
          <p:nvPr>
            <p:ph idx="2" type="pic"/>
          </p:nvPr>
        </p:nvSpPr>
        <p:spPr>
          <a:xfrm>
            <a:off x="3570644" y="767419"/>
            <a:ext cx="8115230" cy="5330952"/>
          </a:xfrm>
          <a:prstGeom prst="rect">
            <a:avLst/>
          </a:prstGeom>
          <a:solidFill>
            <a:srgbClr val="BFBFBF"/>
          </a:solidFill>
          <a:ln>
            <a:noFill/>
          </a:ln>
        </p:spPr>
      </p:sp>
      <p:sp>
        <p:nvSpPr>
          <p:cNvPr id="72" name="Google Shape;72;p5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73" name="Google Shape;73;p5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4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4" name="Google Shape;14;p4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4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4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07170" y="2696921"/>
            <a:ext cx="7315200" cy="914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900"/>
              <a:buFont typeface="Times New Roman"/>
              <a:buNone/>
            </a:pPr>
            <a:r>
              <a:rPr b="1" lang="en-US">
                <a:latin typeface="Times New Roman"/>
                <a:ea typeface="Times New Roman"/>
                <a:cs typeface="Times New Roman"/>
                <a:sym typeface="Times New Roman"/>
              </a:rPr>
              <a:t>Transmission Media</a:t>
            </a:r>
            <a:endParaRPr/>
          </a:p>
        </p:txBody>
      </p:sp>
      <p:sp>
        <p:nvSpPr>
          <p:cNvPr id="93" name="Google Shape;93;p1"/>
          <p:cNvSpPr txBox="1"/>
          <p:nvPr>
            <p:ph idx="1" type="subTitle"/>
          </p:nvPr>
        </p:nvSpPr>
        <p:spPr>
          <a:xfrm>
            <a:off x="1107170" y="2146415"/>
            <a:ext cx="7315200" cy="55050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800"/>
              <a:buNone/>
            </a:pPr>
            <a:r>
              <a:rPr b="1" lang="en-US" sz="2800">
                <a:latin typeface="Times New Roman"/>
                <a:ea typeface="Times New Roman"/>
                <a:cs typeface="Times New Roman"/>
                <a:sym typeface="Times New Roman"/>
              </a:rPr>
              <a:t>Chapter-7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Uses of Twisted Pair Cable </a:t>
            </a:r>
            <a:endParaRPr/>
          </a:p>
        </p:txBody>
      </p:sp>
      <p:sp>
        <p:nvSpPr>
          <p:cNvPr id="166" name="Google Shape;166;p10"/>
          <p:cNvSpPr txBox="1"/>
          <p:nvPr>
            <p:ph idx="1" type="body"/>
          </p:nvPr>
        </p:nvSpPr>
        <p:spPr>
          <a:xfrm>
            <a:off x="3458721" y="2845837"/>
            <a:ext cx="8325842" cy="2649895"/>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70000"/>
              </a:lnSpc>
              <a:spcBef>
                <a:spcPts val="0"/>
              </a:spcBef>
              <a:spcAft>
                <a:spcPts val="0"/>
              </a:spcAft>
              <a:buSzPct val="100000"/>
              <a:buFont typeface="Noto Sans Symbols"/>
              <a:buChar char="❖"/>
            </a:pPr>
            <a:r>
              <a:rPr b="0" i="0" lang="en-US" sz="8000">
                <a:solidFill>
                  <a:srgbClr val="000000"/>
                </a:solidFill>
                <a:latin typeface="Times New Roman"/>
                <a:ea typeface="Times New Roman"/>
                <a:cs typeface="Times New Roman"/>
                <a:sym typeface="Times New Roman"/>
              </a:rPr>
              <a:t>Twisted-pair cables are used in telephone lines to provide voice and data channels. </a:t>
            </a:r>
            <a:endParaRPr/>
          </a:p>
          <a:p>
            <a:pPr indent="-182880" lvl="0" marL="182880" rtl="0" algn="just">
              <a:lnSpc>
                <a:spcPct val="170000"/>
              </a:lnSpc>
              <a:spcBef>
                <a:spcPts val="1200"/>
              </a:spcBef>
              <a:spcAft>
                <a:spcPts val="0"/>
              </a:spcAft>
              <a:buSzPct val="100000"/>
              <a:buFont typeface="Noto Sans Symbols"/>
              <a:buChar char="❖"/>
            </a:pPr>
            <a:r>
              <a:rPr b="0" i="0" lang="en-US" sz="8000">
                <a:solidFill>
                  <a:srgbClr val="000000"/>
                </a:solidFill>
                <a:latin typeface="Times New Roman"/>
                <a:ea typeface="Times New Roman"/>
                <a:cs typeface="Times New Roman"/>
                <a:sym typeface="Times New Roman"/>
              </a:rPr>
              <a:t>The</a:t>
            </a:r>
            <a:r>
              <a:rPr lang="en-US" sz="8000">
                <a:solidFill>
                  <a:srgbClr val="000000"/>
                </a:solidFill>
                <a:latin typeface="Times New Roman"/>
                <a:ea typeface="Times New Roman"/>
                <a:cs typeface="Times New Roman"/>
                <a:sym typeface="Times New Roman"/>
              </a:rPr>
              <a:t> </a:t>
            </a:r>
            <a:r>
              <a:rPr b="0" i="0" lang="en-US" sz="8000">
                <a:solidFill>
                  <a:srgbClr val="000000"/>
                </a:solidFill>
                <a:latin typeface="Times New Roman"/>
                <a:ea typeface="Times New Roman"/>
                <a:cs typeface="Times New Roman"/>
                <a:sym typeface="Times New Roman"/>
              </a:rPr>
              <a:t>local loop-the line that connects subscribers to the central telephone office commonly consists of unshielded twisted-pair cables. </a:t>
            </a:r>
            <a:endParaRPr/>
          </a:p>
          <a:p>
            <a:pPr indent="-182880" lvl="0" marL="182880" rtl="0" algn="just">
              <a:lnSpc>
                <a:spcPct val="170000"/>
              </a:lnSpc>
              <a:spcBef>
                <a:spcPts val="1200"/>
              </a:spcBef>
              <a:spcAft>
                <a:spcPts val="0"/>
              </a:spcAft>
              <a:buSzPct val="100000"/>
              <a:buFont typeface="Noto Sans Symbols"/>
              <a:buChar char="❖"/>
            </a:pPr>
            <a:r>
              <a:rPr b="0" i="0" lang="en-US" sz="8000">
                <a:solidFill>
                  <a:srgbClr val="000000"/>
                </a:solidFill>
                <a:latin typeface="Times New Roman"/>
                <a:ea typeface="Times New Roman"/>
                <a:cs typeface="Times New Roman"/>
                <a:sym typeface="Times New Roman"/>
              </a:rPr>
              <a:t>The DSL lines that are used by the telephone companies to provide high-data rate</a:t>
            </a:r>
            <a:r>
              <a:rPr lang="en-US" sz="8000">
                <a:solidFill>
                  <a:srgbClr val="000000"/>
                </a:solidFill>
                <a:latin typeface="Times New Roman"/>
                <a:ea typeface="Times New Roman"/>
                <a:cs typeface="Times New Roman"/>
                <a:sym typeface="Times New Roman"/>
              </a:rPr>
              <a:t> </a:t>
            </a:r>
            <a:r>
              <a:rPr b="0" i="0" lang="en-US" sz="8000">
                <a:solidFill>
                  <a:srgbClr val="000000"/>
                </a:solidFill>
                <a:latin typeface="Times New Roman"/>
                <a:ea typeface="Times New Roman"/>
                <a:cs typeface="Times New Roman"/>
                <a:sym typeface="Times New Roman"/>
              </a:rPr>
              <a:t>connections also use the high-bandwidth capability of unshielded twisted-pair cables. </a:t>
            </a:r>
            <a:endParaRPr/>
          </a:p>
          <a:p>
            <a:pPr indent="-182880" lvl="0" marL="182880" rtl="0" algn="just">
              <a:lnSpc>
                <a:spcPct val="170000"/>
              </a:lnSpc>
              <a:spcBef>
                <a:spcPts val="1200"/>
              </a:spcBef>
              <a:spcAft>
                <a:spcPts val="0"/>
              </a:spcAft>
              <a:buSzPct val="100000"/>
              <a:buFont typeface="Noto Sans Symbols"/>
              <a:buChar char="❖"/>
            </a:pPr>
            <a:r>
              <a:rPr b="0" i="0" lang="en-US" sz="8000">
                <a:solidFill>
                  <a:srgbClr val="000000"/>
                </a:solidFill>
                <a:latin typeface="Times New Roman"/>
                <a:ea typeface="Times New Roman"/>
                <a:cs typeface="Times New Roman"/>
                <a:sym typeface="Times New Roman"/>
              </a:rPr>
              <a:t>Local-area networks, such as l0Base-T and l00Base-T, also use twisted-pair cables.</a:t>
            </a:r>
            <a:endParaRPr/>
          </a:p>
          <a:p>
            <a:pPr indent="0" lvl="0" marL="0" rtl="0" algn="just">
              <a:lnSpc>
                <a:spcPct val="150000"/>
              </a:lnSpc>
              <a:spcBef>
                <a:spcPts val="1200"/>
              </a:spcBef>
              <a:spcAft>
                <a:spcPts val="0"/>
              </a:spcAft>
              <a:buSzPct val="100000"/>
              <a:buNone/>
            </a:pPr>
            <a:r>
              <a:rPr lang="en-US" sz="8000">
                <a:latin typeface="Times New Roman"/>
                <a:ea typeface="Times New Roman"/>
                <a:cs typeface="Times New Roman"/>
                <a:sym typeface="Times New Roman"/>
              </a:rPr>
              <a:t> </a:t>
            </a:r>
            <a:br>
              <a:rPr lang="en-US" sz="6400">
                <a:latin typeface="Times New Roman"/>
                <a:ea typeface="Times New Roman"/>
                <a:cs typeface="Times New Roman"/>
                <a:sym typeface="Times New Roman"/>
              </a:rPr>
            </a:br>
            <a:endParaRPr b="0" i="0" sz="6400">
              <a:solidFill>
                <a:srgbClr val="000000"/>
              </a:solidFill>
              <a:latin typeface="Times New Roman"/>
              <a:ea typeface="Times New Roman"/>
              <a:cs typeface="Times New Roman"/>
              <a:sym typeface="Times New Roman"/>
            </a:endParaRPr>
          </a:p>
          <a:p>
            <a:pPr indent="0" lvl="0" marL="0" rtl="0" algn="just">
              <a:lnSpc>
                <a:spcPct val="220000"/>
              </a:lnSpc>
              <a:spcBef>
                <a:spcPts val="1200"/>
              </a:spcBef>
              <a:spcAft>
                <a:spcPts val="0"/>
              </a:spcAft>
              <a:buSzPct val="100000"/>
              <a:buNone/>
            </a:pP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5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500"/>
                                        <p:tgtEl>
                                          <p:spTgt spid="16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Coaxial Cable </a:t>
            </a:r>
            <a:endParaRPr/>
          </a:p>
        </p:txBody>
      </p:sp>
      <p:sp>
        <p:nvSpPr>
          <p:cNvPr id="173" name="Google Shape;173;p11"/>
          <p:cNvSpPr txBox="1"/>
          <p:nvPr>
            <p:ph idx="1" type="body"/>
          </p:nvPr>
        </p:nvSpPr>
        <p:spPr>
          <a:xfrm>
            <a:off x="3772846" y="605047"/>
            <a:ext cx="7952618" cy="4476000"/>
          </a:xfrm>
          <a:prstGeom prst="rect">
            <a:avLst/>
          </a:prstGeom>
          <a:noFill/>
          <a:ln>
            <a:noFill/>
          </a:ln>
        </p:spPr>
        <p:txBody>
          <a:bodyPr anchorCtr="0" anchor="ctr" bIns="45700" lIns="91425" spcFirstLastPara="1" rIns="91425" wrap="square" tIns="45700">
            <a:normAutofit fontScale="47500" lnSpcReduction="20000"/>
          </a:bodyPr>
          <a:lstStyle/>
          <a:p>
            <a:pPr indent="-182880" lvl="0" marL="182880" rtl="0" algn="just">
              <a:lnSpc>
                <a:spcPct val="150000"/>
              </a:lnSpc>
              <a:spcBef>
                <a:spcPts val="0"/>
              </a:spcBef>
              <a:spcAft>
                <a:spcPts val="0"/>
              </a:spcAft>
              <a:buSzPct val="100000"/>
              <a:buFont typeface="Noto Sans Symbols"/>
              <a:buChar char="❖"/>
            </a:pPr>
            <a:r>
              <a:rPr lang="en-US" sz="3200">
                <a:solidFill>
                  <a:srgbClr val="000000"/>
                </a:solidFill>
                <a:latin typeface="Times New Roman"/>
                <a:ea typeface="Times New Roman"/>
                <a:cs typeface="Times New Roman"/>
                <a:sym typeface="Times New Roman"/>
              </a:rPr>
              <a:t>Coaxial cable (or coax) carries signals of higher frequency ranges than those in twisted pair cable.</a:t>
            </a:r>
            <a:endParaRPr/>
          </a:p>
          <a:p>
            <a:pPr indent="-182880" lvl="0" marL="182880" rtl="0" algn="just">
              <a:lnSpc>
                <a:spcPct val="150000"/>
              </a:lnSpc>
              <a:spcBef>
                <a:spcPts val="1200"/>
              </a:spcBef>
              <a:spcAft>
                <a:spcPts val="0"/>
              </a:spcAft>
              <a:buSzPct val="100000"/>
              <a:buFont typeface="Noto Sans Symbols"/>
              <a:buChar char="❖"/>
            </a:pPr>
            <a:r>
              <a:rPr lang="en-US" sz="3200">
                <a:solidFill>
                  <a:srgbClr val="000000"/>
                </a:solidFill>
                <a:latin typeface="Times New Roman"/>
                <a:ea typeface="Times New Roman"/>
                <a:cs typeface="Times New Roman"/>
                <a:sym typeface="Times New Roman"/>
              </a:rPr>
              <a:t>It has a central core conductor of solid or stranded wire (usually copper) enclosed in an insulating sheath, which is, in turn, encased in an outer conductor of metal foil, braid, or a combination of the two.</a:t>
            </a:r>
            <a:endParaRPr/>
          </a:p>
          <a:p>
            <a:pPr indent="-182880" lvl="0" marL="182880" rtl="0" algn="just">
              <a:lnSpc>
                <a:spcPct val="150000"/>
              </a:lnSpc>
              <a:spcBef>
                <a:spcPts val="1200"/>
              </a:spcBef>
              <a:spcAft>
                <a:spcPts val="0"/>
              </a:spcAft>
              <a:buSzPct val="100000"/>
              <a:buFont typeface="Noto Sans Symbols"/>
              <a:buChar char="❖"/>
            </a:pPr>
            <a:r>
              <a:rPr lang="en-US" sz="3200">
                <a:solidFill>
                  <a:srgbClr val="000000"/>
                </a:solidFill>
                <a:latin typeface="Times New Roman"/>
                <a:ea typeface="Times New Roman"/>
                <a:cs typeface="Times New Roman"/>
                <a:sym typeface="Times New Roman"/>
              </a:rPr>
              <a:t> The outer metallic wrapping serves both as a shield against noise and as the second conductor, which completes the circuit. </a:t>
            </a:r>
            <a:endParaRPr/>
          </a:p>
          <a:p>
            <a:pPr indent="-182880" lvl="0" marL="182880" rtl="0" algn="just">
              <a:lnSpc>
                <a:spcPct val="150000"/>
              </a:lnSpc>
              <a:spcBef>
                <a:spcPts val="1200"/>
              </a:spcBef>
              <a:spcAft>
                <a:spcPts val="0"/>
              </a:spcAft>
              <a:buSzPct val="100000"/>
              <a:buFont typeface="Noto Sans Symbols"/>
              <a:buChar char="❖"/>
            </a:pPr>
            <a:r>
              <a:rPr lang="en-US" sz="3200">
                <a:solidFill>
                  <a:srgbClr val="000000"/>
                </a:solidFill>
                <a:latin typeface="Times New Roman"/>
                <a:ea typeface="Times New Roman"/>
                <a:cs typeface="Times New Roman"/>
                <a:sym typeface="Times New Roman"/>
              </a:rPr>
              <a:t>This outer conductor is also enclosed in an insulating sheath, and the whole cable is protected by a plastic cover.</a:t>
            </a:r>
            <a:endParaRPr/>
          </a:p>
          <a:p>
            <a:pPr indent="-104457" lvl="0" marL="182880" rtl="0" algn="just">
              <a:lnSpc>
                <a:spcPct val="150000"/>
              </a:lnSpc>
              <a:spcBef>
                <a:spcPts val="1200"/>
              </a:spcBef>
              <a:spcAft>
                <a:spcPts val="0"/>
              </a:spcAft>
              <a:buSzPct val="100000"/>
              <a:buFont typeface="Noto Sans Symbols"/>
              <a:buNone/>
            </a:pPr>
            <a:r>
              <a:t/>
            </a:r>
            <a:endParaRPr sz="26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100000"/>
              <a:buNone/>
            </a:pPr>
            <a:br>
              <a:rPr lang="en-US"/>
            </a:br>
            <a:br>
              <a:rPr lang="en-US"/>
            </a:br>
            <a:br>
              <a:rPr lang="en-US"/>
            </a:br>
            <a:endParaRPr/>
          </a:p>
        </p:txBody>
      </p:sp>
      <p:pic>
        <p:nvPicPr>
          <p:cNvPr id="174" name="Google Shape;174;p11"/>
          <p:cNvPicPr preferRelativeResize="0"/>
          <p:nvPr/>
        </p:nvPicPr>
        <p:blipFill rotWithShape="1">
          <a:blip r:embed="rId3">
            <a:alphaModFix/>
          </a:blip>
          <a:srcRect b="0" l="0" r="0" t="0"/>
          <a:stretch/>
        </p:blipFill>
        <p:spPr>
          <a:xfrm>
            <a:off x="3676424" y="3789575"/>
            <a:ext cx="8145462" cy="23408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5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5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5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5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Coaxial Cable </a:t>
            </a:r>
            <a:endParaRPr/>
          </a:p>
        </p:txBody>
      </p:sp>
      <p:sp>
        <p:nvSpPr>
          <p:cNvPr id="181" name="Google Shape;181;p12"/>
          <p:cNvSpPr txBox="1"/>
          <p:nvPr>
            <p:ph idx="1" type="body"/>
          </p:nvPr>
        </p:nvSpPr>
        <p:spPr>
          <a:xfrm>
            <a:off x="3869268" y="864108"/>
            <a:ext cx="7952618" cy="5120640"/>
          </a:xfrm>
          <a:prstGeom prst="rect">
            <a:avLst/>
          </a:prstGeom>
          <a:noFill/>
          <a:ln>
            <a:noFill/>
          </a:ln>
        </p:spPr>
        <p:txBody>
          <a:bodyPr anchorCtr="0" anchor="ctr" bIns="45700" lIns="91425" spcFirstLastPara="1" rIns="91425" wrap="square" tIns="45700">
            <a:normAutofit fontScale="55000" lnSpcReduction="20000"/>
          </a:bodyPr>
          <a:lstStyle/>
          <a:p>
            <a:pPr indent="-182880" lvl="0" marL="182880" rtl="0" algn="just">
              <a:lnSpc>
                <a:spcPct val="150000"/>
              </a:lnSpc>
              <a:spcBef>
                <a:spcPts val="0"/>
              </a:spcBef>
              <a:spcAft>
                <a:spcPts val="0"/>
              </a:spcAft>
              <a:buSzPct val="100000"/>
              <a:buFont typeface="Noto Sans Symbols"/>
              <a:buChar char="❖"/>
            </a:pPr>
            <a:r>
              <a:rPr lang="en-US" sz="3800">
                <a:solidFill>
                  <a:schemeClr val="dk1"/>
                </a:solidFill>
                <a:latin typeface="Times New Roman"/>
                <a:ea typeface="Times New Roman"/>
                <a:cs typeface="Times New Roman"/>
                <a:sym typeface="Times New Roman"/>
              </a:rPr>
              <a:t> </a:t>
            </a:r>
            <a:r>
              <a:rPr b="1" lang="en-US" sz="3800">
                <a:solidFill>
                  <a:schemeClr val="dk1"/>
                </a:solidFill>
                <a:latin typeface="Times New Roman"/>
                <a:ea typeface="Times New Roman"/>
                <a:cs typeface="Times New Roman"/>
                <a:sym typeface="Times New Roman"/>
              </a:rPr>
              <a:t>Advantages</a:t>
            </a:r>
            <a:endParaRPr/>
          </a:p>
          <a:p>
            <a:pPr indent="-457200" lvl="0" marL="457200" rtl="0" algn="just">
              <a:lnSpc>
                <a:spcPct val="150000"/>
              </a:lnSpc>
              <a:spcBef>
                <a:spcPts val="1200"/>
              </a:spcBef>
              <a:spcAft>
                <a:spcPts val="0"/>
              </a:spcAft>
              <a:buSzPct val="100000"/>
              <a:buFont typeface="Corbel"/>
              <a:buAutoNum type="arabicPeriod"/>
            </a:pPr>
            <a:r>
              <a:rPr lang="en-US" sz="3800">
                <a:solidFill>
                  <a:schemeClr val="dk1"/>
                </a:solidFill>
                <a:latin typeface="Times New Roman"/>
                <a:ea typeface="Times New Roman"/>
                <a:cs typeface="Times New Roman"/>
                <a:sym typeface="Times New Roman"/>
              </a:rPr>
              <a:t>High bandwidth.</a:t>
            </a:r>
            <a:endParaRPr/>
          </a:p>
          <a:p>
            <a:pPr indent="-457200" lvl="0" marL="457200" rtl="0" algn="just">
              <a:lnSpc>
                <a:spcPct val="150000"/>
              </a:lnSpc>
              <a:spcBef>
                <a:spcPts val="1200"/>
              </a:spcBef>
              <a:spcAft>
                <a:spcPts val="0"/>
              </a:spcAft>
              <a:buSzPct val="100000"/>
              <a:buFont typeface="Corbel"/>
              <a:buAutoNum type="arabicPeriod"/>
            </a:pPr>
            <a:r>
              <a:rPr lang="en-US" sz="3800">
                <a:solidFill>
                  <a:schemeClr val="dk1"/>
                </a:solidFill>
                <a:latin typeface="Times New Roman"/>
                <a:ea typeface="Times New Roman"/>
                <a:cs typeface="Times New Roman"/>
                <a:sym typeface="Times New Roman"/>
              </a:rPr>
              <a:t>Better noise immunity.</a:t>
            </a:r>
            <a:endParaRPr/>
          </a:p>
          <a:p>
            <a:pPr indent="-457200" lvl="0" marL="457200" rtl="0" algn="just">
              <a:lnSpc>
                <a:spcPct val="150000"/>
              </a:lnSpc>
              <a:spcBef>
                <a:spcPts val="1200"/>
              </a:spcBef>
              <a:spcAft>
                <a:spcPts val="0"/>
              </a:spcAft>
              <a:buSzPct val="100000"/>
              <a:buFont typeface="Corbel"/>
              <a:buAutoNum type="arabicPeriod"/>
            </a:pPr>
            <a:r>
              <a:rPr lang="en-US" sz="3800">
                <a:solidFill>
                  <a:schemeClr val="dk1"/>
                </a:solidFill>
                <a:latin typeface="Times New Roman"/>
                <a:ea typeface="Times New Roman"/>
                <a:cs typeface="Times New Roman"/>
                <a:sym typeface="Times New Roman"/>
              </a:rPr>
              <a:t>Easy to install.</a:t>
            </a:r>
            <a:endParaRPr/>
          </a:p>
          <a:p>
            <a:pPr indent="-457200" lvl="0" marL="457200" rtl="0" algn="just">
              <a:lnSpc>
                <a:spcPct val="150000"/>
              </a:lnSpc>
              <a:spcBef>
                <a:spcPts val="1200"/>
              </a:spcBef>
              <a:spcAft>
                <a:spcPts val="0"/>
              </a:spcAft>
              <a:buSzPct val="100000"/>
              <a:buFont typeface="Corbel"/>
              <a:buAutoNum type="arabicPeriod"/>
            </a:pPr>
            <a:r>
              <a:rPr lang="en-US" sz="3800">
                <a:solidFill>
                  <a:schemeClr val="dk1"/>
                </a:solidFill>
                <a:latin typeface="Times New Roman"/>
                <a:ea typeface="Times New Roman"/>
                <a:cs typeface="Times New Roman"/>
                <a:sym typeface="Times New Roman"/>
              </a:rPr>
              <a:t>Inexpensive.</a:t>
            </a:r>
            <a:endParaRPr/>
          </a:p>
          <a:p>
            <a:pPr indent="-182880" lvl="0" marL="182880" rtl="0" algn="just">
              <a:lnSpc>
                <a:spcPct val="150000"/>
              </a:lnSpc>
              <a:spcBef>
                <a:spcPts val="1200"/>
              </a:spcBef>
              <a:spcAft>
                <a:spcPts val="0"/>
              </a:spcAft>
              <a:buSzPct val="100000"/>
              <a:buFont typeface="Noto Sans Symbols"/>
              <a:buChar char="❖"/>
            </a:pPr>
            <a:r>
              <a:rPr lang="en-US" sz="3800">
                <a:solidFill>
                  <a:schemeClr val="dk1"/>
                </a:solidFill>
                <a:latin typeface="Times New Roman"/>
                <a:ea typeface="Times New Roman"/>
                <a:cs typeface="Times New Roman"/>
                <a:sym typeface="Times New Roman"/>
              </a:rPr>
              <a:t> </a:t>
            </a:r>
            <a:r>
              <a:rPr b="1" lang="en-US" sz="3800">
                <a:solidFill>
                  <a:schemeClr val="dk1"/>
                </a:solidFill>
                <a:latin typeface="Times New Roman"/>
                <a:ea typeface="Times New Roman"/>
                <a:cs typeface="Times New Roman"/>
                <a:sym typeface="Times New Roman"/>
              </a:rPr>
              <a:t>Disadvantages</a:t>
            </a:r>
            <a:endParaRPr/>
          </a:p>
          <a:p>
            <a:pPr indent="-457200" lvl="0" marL="457200" rtl="0" algn="just">
              <a:lnSpc>
                <a:spcPct val="150000"/>
              </a:lnSpc>
              <a:spcBef>
                <a:spcPts val="1200"/>
              </a:spcBef>
              <a:spcAft>
                <a:spcPts val="0"/>
              </a:spcAft>
              <a:buSzPct val="100000"/>
              <a:buFont typeface="Corbel"/>
              <a:buAutoNum type="arabicPeriod"/>
            </a:pPr>
            <a:r>
              <a:rPr lang="en-US" sz="3800">
                <a:solidFill>
                  <a:schemeClr val="dk1"/>
                </a:solidFill>
                <a:latin typeface="Times New Roman"/>
                <a:ea typeface="Times New Roman"/>
                <a:cs typeface="Times New Roman"/>
                <a:sym typeface="Times New Roman"/>
              </a:rPr>
              <a:t>Single cable failure can disrupt the network.</a:t>
            </a:r>
            <a:endParaRPr/>
          </a:p>
          <a:p>
            <a:pPr indent="0" lvl="0" marL="0" rtl="0" algn="just">
              <a:lnSpc>
                <a:spcPct val="150000"/>
              </a:lnSpc>
              <a:spcBef>
                <a:spcPts val="1200"/>
              </a:spcBef>
              <a:spcAft>
                <a:spcPts val="0"/>
              </a:spcAft>
              <a:buSzPct val="100000"/>
              <a:buNone/>
            </a:pPr>
            <a:br>
              <a:rPr lang="en-US"/>
            </a:br>
            <a:br>
              <a:rPr lang="en-US"/>
            </a:b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5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5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5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5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5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5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500"/>
                                        <p:tgtEl>
                                          <p:spTgt spid="18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Coaxial Cable Connector</a:t>
            </a:r>
            <a:endParaRPr/>
          </a:p>
        </p:txBody>
      </p:sp>
      <p:sp>
        <p:nvSpPr>
          <p:cNvPr id="188" name="Google Shape;188;p13"/>
          <p:cNvSpPr txBox="1"/>
          <p:nvPr>
            <p:ph idx="1" type="body"/>
          </p:nvPr>
        </p:nvSpPr>
        <p:spPr>
          <a:xfrm>
            <a:off x="3677903" y="746449"/>
            <a:ext cx="7705619" cy="4318311"/>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50000"/>
              </a:lnSpc>
              <a:spcBef>
                <a:spcPts val="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 To connect coaxial cable to devices, we need coaxial connectors. The most common type of connector used today is the Bayone-Neill-Concelman (BNC) connector. </a:t>
            </a:r>
            <a:endParaRPr/>
          </a:p>
          <a:p>
            <a:pPr indent="-182880" lvl="0" marL="182880" rtl="0" algn="just">
              <a:lnSpc>
                <a:spcPct val="15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 Three popular types of these connectors: </a:t>
            </a:r>
            <a:endParaRPr/>
          </a:p>
          <a:p>
            <a:pPr indent="-457200" lvl="0" marL="457200" rtl="0" algn="just">
              <a:lnSpc>
                <a:spcPct val="150000"/>
              </a:lnSpc>
              <a:spcBef>
                <a:spcPts val="1200"/>
              </a:spcBef>
              <a:spcAft>
                <a:spcPts val="0"/>
              </a:spcAft>
              <a:buSzPct val="100000"/>
              <a:buFont typeface="Corbel"/>
              <a:buAutoNum type="arabicPeriod"/>
            </a:pPr>
            <a:r>
              <a:rPr b="1" lang="en-US" sz="7200">
                <a:solidFill>
                  <a:schemeClr val="dk1"/>
                </a:solidFill>
                <a:latin typeface="Times New Roman"/>
                <a:ea typeface="Times New Roman"/>
                <a:cs typeface="Times New Roman"/>
                <a:sym typeface="Times New Roman"/>
              </a:rPr>
              <a:t>BNC connector </a:t>
            </a:r>
            <a:endParaRPr/>
          </a:p>
          <a:p>
            <a:pPr indent="-457200" lvl="0" marL="457200" rtl="0" algn="just">
              <a:lnSpc>
                <a:spcPct val="150000"/>
              </a:lnSpc>
              <a:spcBef>
                <a:spcPts val="1200"/>
              </a:spcBef>
              <a:spcAft>
                <a:spcPts val="0"/>
              </a:spcAft>
              <a:buSzPct val="100000"/>
              <a:buFont typeface="Corbel"/>
              <a:buAutoNum type="arabicPeriod"/>
            </a:pPr>
            <a:r>
              <a:rPr b="1" lang="en-US" sz="7200">
                <a:solidFill>
                  <a:schemeClr val="dk1"/>
                </a:solidFill>
                <a:latin typeface="Times New Roman"/>
                <a:ea typeface="Times New Roman"/>
                <a:cs typeface="Times New Roman"/>
                <a:sym typeface="Times New Roman"/>
              </a:rPr>
              <a:t>BNC T connector</a:t>
            </a:r>
            <a:endParaRPr/>
          </a:p>
          <a:p>
            <a:pPr indent="-457200" lvl="0" marL="457200" rtl="0" algn="just">
              <a:lnSpc>
                <a:spcPct val="150000"/>
              </a:lnSpc>
              <a:spcBef>
                <a:spcPts val="1200"/>
              </a:spcBef>
              <a:spcAft>
                <a:spcPts val="0"/>
              </a:spcAft>
              <a:buSzPct val="100000"/>
              <a:buFont typeface="Corbel"/>
              <a:buAutoNum type="arabicPeriod"/>
            </a:pPr>
            <a:r>
              <a:rPr b="1" lang="en-US" sz="7200">
                <a:solidFill>
                  <a:schemeClr val="dk1"/>
                </a:solidFill>
                <a:latin typeface="Times New Roman"/>
                <a:ea typeface="Times New Roman"/>
                <a:cs typeface="Times New Roman"/>
                <a:sym typeface="Times New Roman"/>
              </a:rPr>
              <a:t>BNC terminator</a:t>
            </a:r>
            <a:endParaRPr/>
          </a:p>
          <a:p>
            <a:pPr indent="0" lvl="0" marL="0" rtl="0" algn="just">
              <a:lnSpc>
                <a:spcPct val="150000"/>
              </a:lnSpc>
              <a:spcBef>
                <a:spcPts val="1200"/>
              </a:spcBef>
              <a:spcAft>
                <a:spcPts val="0"/>
              </a:spcAft>
              <a:buSzPct val="100000"/>
              <a:buNone/>
            </a:pPr>
            <a:br>
              <a:rPr lang="en-US"/>
            </a:br>
            <a:endParaRPr/>
          </a:p>
          <a:p>
            <a:pPr indent="0" lvl="0" marL="0" rtl="0" algn="just">
              <a:lnSpc>
                <a:spcPct val="150000"/>
              </a:lnSpc>
              <a:spcBef>
                <a:spcPts val="1200"/>
              </a:spcBef>
              <a:spcAft>
                <a:spcPts val="0"/>
              </a:spcAft>
              <a:buSzPct val="100000"/>
              <a:buNone/>
            </a:pPr>
            <a:r>
              <a:rPr lang="en-US"/>
              <a:t> </a:t>
            </a:r>
            <a:br>
              <a:rPr lang="en-US"/>
            </a:br>
            <a:endParaRPr/>
          </a:p>
          <a:p>
            <a:pPr indent="0" lvl="0" marL="0" rtl="0" algn="just">
              <a:lnSpc>
                <a:spcPct val="150000"/>
              </a:lnSpc>
              <a:spcBef>
                <a:spcPts val="1200"/>
              </a:spcBef>
              <a:spcAft>
                <a:spcPts val="0"/>
              </a:spcAft>
              <a:buSzPct val="100000"/>
              <a:buNone/>
            </a:pPr>
            <a:br>
              <a:rPr lang="en-US"/>
            </a:br>
            <a:br>
              <a:rPr lang="en-US"/>
            </a:br>
            <a:br>
              <a:rPr lang="en-US"/>
            </a:br>
            <a:br>
              <a:rPr lang="en-US"/>
            </a:br>
            <a:endParaRPr/>
          </a:p>
        </p:txBody>
      </p:sp>
      <p:pic>
        <p:nvPicPr>
          <p:cNvPr id="189" name="Google Shape;189;p13"/>
          <p:cNvPicPr preferRelativeResize="0"/>
          <p:nvPr/>
        </p:nvPicPr>
        <p:blipFill rotWithShape="1">
          <a:blip r:embed="rId3">
            <a:alphaModFix/>
          </a:blip>
          <a:srcRect b="0" l="0" r="0" t="0"/>
          <a:stretch/>
        </p:blipFill>
        <p:spPr>
          <a:xfrm>
            <a:off x="3677903" y="4056698"/>
            <a:ext cx="7924800" cy="17853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5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5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500"/>
                                        <p:tgtEl>
                                          <p:spTgt spid="1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Coaxial Cable Connector</a:t>
            </a:r>
            <a:endParaRPr/>
          </a:p>
        </p:txBody>
      </p:sp>
      <p:sp>
        <p:nvSpPr>
          <p:cNvPr id="196" name="Google Shape;196;p14"/>
          <p:cNvSpPr txBox="1"/>
          <p:nvPr>
            <p:ph idx="1" type="body"/>
          </p:nvPr>
        </p:nvSpPr>
        <p:spPr>
          <a:xfrm>
            <a:off x="3704252" y="3119121"/>
            <a:ext cx="7557797" cy="2032000"/>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50000"/>
              </a:lnSpc>
              <a:spcBef>
                <a:spcPts val="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The </a:t>
            </a:r>
            <a:r>
              <a:rPr b="1" lang="en-US" sz="7200">
                <a:solidFill>
                  <a:schemeClr val="accent1"/>
                </a:solidFill>
                <a:latin typeface="Times New Roman"/>
                <a:ea typeface="Times New Roman"/>
                <a:cs typeface="Times New Roman"/>
                <a:sym typeface="Times New Roman"/>
              </a:rPr>
              <a:t>BNC</a:t>
            </a:r>
            <a:r>
              <a:rPr lang="en-US" sz="7200">
                <a:solidFill>
                  <a:schemeClr val="dk1"/>
                </a:solidFill>
                <a:latin typeface="Times New Roman"/>
                <a:ea typeface="Times New Roman"/>
                <a:cs typeface="Times New Roman"/>
                <a:sym typeface="Times New Roman"/>
              </a:rPr>
              <a:t> connector is used to connect the end of the cable to a device, such as a TV set. </a:t>
            </a:r>
            <a:endParaRPr/>
          </a:p>
          <a:p>
            <a:pPr indent="-182880" lvl="0" marL="182880" rtl="0" algn="just">
              <a:lnSpc>
                <a:spcPct val="15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The </a:t>
            </a:r>
            <a:r>
              <a:rPr b="1" lang="en-US" sz="7200">
                <a:solidFill>
                  <a:schemeClr val="accent1"/>
                </a:solidFill>
                <a:latin typeface="Times New Roman"/>
                <a:ea typeface="Times New Roman"/>
                <a:cs typeface="Times New Roman"/>
                <a:sym typeface="Times New Roman"/>
              </a:rPr>
              <a:t>BNC T</a:t>
            </a:r>
            <a:r>
              <a:rPr lang="en-US" sz="7200">
                <a:solidFill>
                  <a:schemeClr val="dk1"/>
                </a:solidFill>
                <a:latin typeface="Times New Roman"/>
                <a:ea typeface="Times New Roman"/>
                <a:cs typeface="Times New Roman"/>
                <a:sym typeface="Times New Roman"/>
              </a:rPr>
              <a:t> connector is used in Ethernet networks to branch out to a connection to a computer or other device.</a:t>
            </a:r>
            <a:endParaRPr/>
          </a:p>
          <a:p>
            <a:pPr indent="-182880" lvl="0" marL="182880" rtl="0" algn="just">
              <a:lnSpc>
                <a:spcPct val="15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The </a:t>
            </a:r>
            <a:r>
              <a:rPr b="1" lang="en-US" sz="7200">
                <a:solidFill>
                  <a:schemeClr val="accent1"/>
                </a:solidFill>
                <a:latin typeface="Times New Roman"/>
                <a:ea typeface="Times New Roman"/>
                <a:cs typeface="Times New Roman"/>
                <a:sym typeface="Times New Roman"/>
              </a:rPr>
              <a:t>BNC terminator </a:t>
            </a:r>
            <a:r>
              <a:rPr lang="en-US" sz="7200">
                <a:solidFill>
                  <a:schemeClr val="dk1"/>
                </a:solidFill>
                <a:latin typeface="Times New Roman"/>
                <a:ea typeface="Times New Roman"/>
                <a:cs typeface="Times New Roman"/>
                <a:sym typeface="Times New Roman"/>
              </a:rPr>
              <a:t>is used at the end of the cable to prevent the reflection of the signal. </a:t>
            </a:r>
            <a:endParaRPr/>
          </a:p>
          <a:p>
            <a:pPr indent="0" lvl="0" marL="0" rtl="0" algn="just">
              <a:lnSpc>
                <a:spcPct val="150000"/>
              </a:lnSpc>
              <a:spcBef>
                <a:spcPts val="1200"/>
              </a:spcBef>
              <a:spcAft>
                <a:spcPts val="0"/>
              </a:spcAft>
              <a:buSzPct val="100000"/>
              <a:buNone/>
            </a:pPr>
            <a:br>
              <a:rPr lang="en-US"/>
            </a:br>
            <a:endParaRPr/>
          </a:p>
          <a:p>
            <a:pPr indent="0" lvl="0" marL="0" rtl="0" algn="just">
              <a:lnSpc>
                <a:spcPct val="150000"/>
              </a:lnSpc>
              <a:spcBef>
                <a:spcPts val="1200"/>
              </a:spcBef>
              <a:spcAft>
                <a:spcPts val="0"/>
              </a:spcAft>
              <a:buSzPct val="100000"/>
              <a:buNone/>
            </a:pPr>
            <a:r>
              <a:rPr lang="en-US"/>
              <a:t> </a:t>
            </a:r>
            <a:br>
              <a:rPr lang="en-US"/>
            </a:br>
            <a:endParaRPr/>
          </a:p>
          <a:p>
            <a:pPr indent="0" lvl="0" marL="0" rtl="0" algn="just">
              <a:lnSpc>
                <a:spcPct val="150000"/>
              </a:lnSpc>
              <a:spcBef>
                <a:spcPts val="1200"/>
              </a:spcBef>
              <a:spcAft>
                <a:spcPts val="0"/>
              </a:spcAft>
              <a:buSzPct val="100000"/>
              <a:buNone/>
            </a:pPr>
            <a:br>
              <a:rPr lang="en-US"/>
            </a:br>
            <a:br>
              <a:rPr lang="en-US"/>
            </a:br>
            <a:br>
              <a:rPr lang="en-US"/>
            </a:b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500"/>
                                        <p:tgtEl>
                                          <p:spTgt spid="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500"/>
                                        <p:tgtEl>
                                          <p:spTgt spid="19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0" y="746449"/>
            <a:ext cx="3424335"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Nature of Light</a:t>
            </a:r>
            <a:endParaRPr/>
          </a:p>
        </p:txBody>
      </p:sp>
      <p:sp>
        <p:nvSpPr>
          <p:cNvPr id="203" name="Google Shape;203;p1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47500" lnSpcReduction="20000"/>
          </a:bodyPr>
          <a:lstStyle/>
          <a:p>
            <a:pPr indent="-128587" lvl="0" marL="182880" rtl="0" algn="just">
              <a:lnSpc>
                <a:spcPct val="150000"/>
              </a:lnSpc>
              <a:spcBef>
                <a:spcPts val="0"/>
              </a:spcBef>
              <a:spcAft>
                <a:spcPts val="0"/>
              </a:spcAft>
              <a:buSzPct val="100000"/>
              <a:buFont typeface="Noto Sans Symbols"/>
              <a:buNone/>
            </a:pPr>
            <a:r>
              <a:t/>
            </a:r>
            <a:endParaRPr b="0" i="0" sz="1800">
              <a:solidFill>
                <a:srgbClr val="000000"/>
              </a:solidFill>
              <a:latin typeface="Times"/>
              <a:ea typeface="Times"/>
              <a:cs typeface="Times"/>
              <a:sym typeface="Times"/>
            </a:endParaRPr>
          </a:p>
          <a:p>
            <a:pPr indent="-128587" lvl="0" marL="182880" rtl="0" algn="just">
              <a:lnSpc>
                <a:spcPct val="150000"/>
              </a:lnSpc>
              <a:spcBef>
                <a:spcPts val="1200"/>
              </a:spcBef>
              <a:spcAft>
                <a:spcPts val="0"/>
              </a:spcAft>
              <a:buSzPct val="100000"/>
              <a:buFont typeface="Noto Sans Symbols"/>
              <a:buNone/>
            </a:pPr>
            <a:r>
              <a:t/>
            </a:r>
            <a:endParaRPr sz="1800">
              <a:solidFill>
                <a:srgbClr val="000000"/>
              </a:solidFill>
              <a:latin typeface="Times"/>
              <a:ea typeface="Times"/>
              <a:cs typeface="Times"/>
              <a:sym typeface="Times"/>
            </a:endParaRPr>
          </a:p>
          <a:p>
            <a:pPr indent="-128587" lvl="0" marL="182880" rtl="0" algn="just">
              <a:lnSpc>
                <a:spcPct val="150000"/>
              </a:lnSpc>
              <a:spcBef>
                <a:spcPts val="1200"/>
              </a:spcBef>
              <a:spcAft>
                <a:spcPts val="0"/>
              </a:spcAft>
              <a:buSzPct val="100000"/>
              <a:buFont typeface="Noto Sans Symbols"/>
              <a:buNone/>
            </a:pPr>
            <a:r>
              <a:t/>
            </a:r>
            <a:endParaRPr b="0" i="0" sz="1800">
              <a:solidFill>
                <a:srgbClr val="000000"/>
              </a:solidFill>
              <a:latin typeface="Times"/>
              <a:ea typeface="Times"/>
              <a:cs typeface="Times"/>
              <a:sym typeface="Times"/>
            </a:endParaRPr>
          </a:p>
          <a:p>
            <a:pPr indent="-56197" lvl="0" marL="182880" rtl="0" algn="just">
              <a:lnSpc>
                <a:spcPct val="170000"/>
              </a:lnSpc>
              <a:spcBef>
                <a:spcPts val="1200"/>
              </a:spcBef>
              <a:spcAft>
                <a:spcPts val="0"/>
              </a:spcAft>
              <a:buSzPct val="100000"/>
              <a:buFont typeface="Noto Sans Symbols"/>
              <a:buNone/>
            </a:pPr>
            <a:r>
              <a:t/>
            </a:r>
            <a:endParaRPr b="0" i="0" sz="4200">
              <a:solidFill>
                <a:srgbClr val="000000"/>
              </a:solidFill>
              <a:latin typeface="Times New Roman"/>
              <a:ea typeface="Times New Roman"/>
              <a:cs typeface="Times New Roman"/>
              <a:sym typeface="Times New Roman"/>
            </a:endParaRPr>
          </a:p>
          <a:p>
            <a:pPr indent="-182880" lvl="0" marL="182880" rtl="0" algn="just">
              <a:lnSpc>
                <a:spcPct val="170000"/>
              </a:lnSpc>
              <a:spcBef>
                <a:spcPts val="1200"/>
              </a:spcBef>
              <a:spcAft>
                <a:spcPts val="0"/>
              </a:spcAft>
              <a:buSzPct val="100000"/>
              <a:buFont typeface="Noto Sans Symbols"/>
              <a:buChar char="❖"/>
            </a:pPr>
            <a:r>
              <a:rPr b="0" i="0" lang="en-US" sz="4200">
                <a:solidFill>
                  <a:srgbClr val="000000"/>
                </a:solidFill>
                <a:latin typeface="Times New Roman"/>
                <a:ea typeface="Times New Roman"/>
                <a:cs typeface="Times New Roman"/>
                <a:sym typeface="Times New Roman"/>
              </a:rPr>
              <a:t>Light travels in a straight line as long as it is moving through a single uniform substance.</a:t>
            </a:r>
            <a:endParaRPr/>
          </a:p>
          <a:p>
            <a:pPr indent="-182880" lvl="0" marL="182880" rtl="0" algn="just">
              <a:lnSpc>
                <a:spcPct val="170000"/>
              </a:lnSpc>
              <a:spcBef>
                <a:spcPts val="1200"/>
              </a:spcBef>
              <a:spcAft>
                <a:spcPts val="0"/>
              </a:spcAft>
              <a:buSzPct val="100000"/>
              <a:buFont typeface="Noto Sans Symbols"/>
              <a:buChar char="❖"/>
            </a:pPr>
            <a:r>
              <a:rPr b="0" i="0" lang="en-US" sz="4200">
                <a:solidFill>
                  <a:srgbClr val="000000"/>
                </a:solidFill>
                <a:latin typeface="Times New Roman"/>
                <a:ea typeface="Times New Roman"/>
                <a:cs typeface="Times New Roman"/>
                <a:sym typeface="Times New Roman"/>
              </a:rPr>
              <a:t> If a ray of light traveling through one substance suddenly enters another substance (of a different density), the ray changes direction.</a:t>
            </a:r>
            <a:endParaRPr/>
          </a:p>
          <a:p>
            <a:pPr indent="0" lvl="0" marL="0" rtl="0" algn="just">
              <a:lnSpc>
                <a:spcPct val="150000"/>
              </a:lnSpc>
              <a:spcBef>
                <a:spcPts val="1200"/>
              </a:spcBef>
              <a:spcAft>
                <a:spcPts val="0"/>
              </a:spcAft>
              <a:buSzPct val="100000"/>
              <a:buNone/>
            </a:pPr>
            <a:r>
              <a:rPr b="0" i="0" lang="en-US" sz="1800">
                <a:solidFill>
                  <a:srgbClr val="000000"/>
                </a:solidFill>
                <a:latin typeface="Times"/>
                <a:ea typeface="Times"/>
                <a:cs typeface="Times"/>
                <a:sym typeface="Times"/>
              </a:rPr>
              <a:t> </a:t>
            </a: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Nature of Light</a:t>
            </a:r>
            <a:endParaRPr/>
          </a:p>
        </p:txBody>
      </p:sp>
      <p:sp>
        <p:nvSpPr>
          <p:cNvPr id="210" name="Google Shape;210;p16"/>
          <p:cNvSpPr txBox="1"/>
          <p:nvPr>
            <p:ph idx="1" type="body"/>
          </p:nvPr>
        </p:nvSpPr>
        <p:spPr>
          <a:xfrm>
            <a:off x="3973373" y="355082"/>
            <a:ext cx="7315200" cy="5337110"/>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70000"/>
              </a:lnSpc>
              <a:spcBef>
                <a:spcPts val="0"/>
              </a:spcBef>
              <a:spcAft>
                <a:spcPts val="0"/>
              </a:spcAft>
              <a:buSzPct val="100000"/>
              <a:buFont typeface="Noto Sans Symbols"/>
              <a:buChar char="❖"/>
            </a:pPr>
            <a:r>
              <a:rPr lang="en-US" sz="6000">
                <a:solidFill>
                  <a:srgbClr val="000000"/>
                </a:solidFill>
                <a:latin typeface="Times New Roman"/>
                <a:ea typeface="Times New Roman"/>
                <a:cs typeface="Times New Roman"/>
                <a:sym typeface="Times New Roman"/>
              </a:rPr>
              <a:t>A</a:t>
            </a:r>
            <a:r>
              <a:rPr b="0" i="0" lang="en-US" sz="6000">
                <a:solidFill>
                  <a:srgbClr val="000000"/>
                </a:solidFill>
                <a:latin typeface="Times New Roman"/>
                <a:ea typeface="Times New Roman"/>
                <a:cs typeface="Times New Roman"/>
                <a:sym typeface="Times New Roman"/>
              </a:rPr>
              <a:t> ray of light changes direction when going from a more dense to a less dense substance.</a:t>
            </a:r>
            <a:endParaRPr/>
          </a:p>
          <a:p>
            <a:pPr indent="-457200" lvl="0" marL="457200" rtl="0" algn="just">
              <a:lnSpc>
                <a:spcPct val="170000"/>
              </a:lnSpc>
              <a:spcBef>
                <a:spcPts val="1200"/>
              </a:spcBef>
              <a:spcAft>
                <a:spcPts val="0"/>
              </a:spcAft>
              <a:buSzPct val="100000"/>
              <a:buFont typeface="Corbel"/>
              <a:buAutoNum type="arabicPeriod"/>
            </a:pPr>
            <a:r>
              <a:rPr lang="en-US" sz="6000">
                <a:solidFill>
                  <a:srgbClr val="000000"/>
                </a:solidFill>
                <a:latin typeface="Times New Roman"/>
                <a:ea typeface="Times New Roman"/>
                <a:cs typeface="Times New Roman"/>
                <a:sym typeface="Times New Roman"/>
              </a:rPr>
              <a:t>I</a:t>
            </a:r>
            <a:r>
              <a:rPr b="0" i="0" lang="en-US" sz="6000">
                <a:solidFill>
                  <a:srgbClr val="000000"/>
                </a:solidFill>
                <a:latin typeface="Times New Roman"/>
                <a:ea typeface="Times New Roman"/>
                <a:cs typeface="Times New Roman"/>
                <a:sym typeface="Times New Roman"/>
              </a:rPr>
              <a:t>f the angle of incidence </a:t>
            </a:r>
            <a:r>
              <a:rPr b="0" i="1" lang="en-US" sz="6000">
                <a:solidFill>
                  <a:srgbClr val="000000"/>
                </a:solidFill>
                <a:latin typeface="Times New Roman"/>
                <a:ea typeface="Times New Roman"/>
                <a:cs typeface="Times New Roman"/>
                <a:sym typeface="Times New Roman"/>
              </a:rPr>
              <a:t>I </a:t>
            </a:r>
            <a:r>
              <a:rPr b="0" i="0" lang="en-US" sz="6000">
                <a:solidFill>
                  <a:srgbClr val="000000"/>
                </a:solidFill>
                <a:latin typeface="Times New Roman"/>
                <a:ea typeface="Times New Roman"/>
                <a:cs typeface="Times New Roman"/>
                <a:sym typeface="Times New Roman"/>
              </a:rPr>
              <a:t>(</a:t>
            </a:r>
            <a:r>
              <a:rPr b="1" i="0" lang="en-US" sz="6000">
                <a:solidFill>
                  <a:srgbClr val="000000"/>
                </a:solidFill>
                <a:latin typeface="Times New Roman"/>
                <a:ea typeface="Times New Roman"/>
                <a:cs typeface="Times New Roman"/>
                <a:sym typeface="Times New Roman"/>
              </a:rPr>
              <a:t>the angle the ray makes with the line perpendicular to the interface between the two substances</a:t>
            </a:r>
            <a:r>
              <a:rPr b="0" i="0" lang="en-US" sz="6000">
                <a:solidFill>
                  <a:srgbClr val="000000"/>
                </a:solidFill>
                <a:latin typeface="Times New Roman"/>
                <a:ea typeface="Times New Roman"/>
                <a:cs typeface="Times New Roman"/>
                <a:sym typeface="Times New Roman"/>
              </a:rPr>
              <a:t>) is less than the critical angle, the ray refracts and moves closer to the surface.</a:t>
            </a:r>
            <a:endParaRPr/>
          </a:p>
          <a:p>
            <a:pPr indent="-457200" lvl="0" marL="457200" rtl="0" algn="just">
              <a:lnSpc>
                <a:spcPct val="170000"/>
              </a:lnSpc>
              <a:spcBef>
                <a:spcPts val="1200"/>
              </a:spcBef>
              <a:spcAft>
                <a:spcPts val="0"/>
              </a:spcAft>
              <a:buSzPct val="100000"/>
              <a:buFont typeface="Corbel"/>
              <a:buAutoNum type="arabicPeriod"/>
            </a:pPr>
            <a:r>
              <a:rPr b="0" i="0" lang="en-US" sz="6000">
                <a:solidFill>
                  <a:srgbClr val="000000"/>
                </a:solidFill>
                <a:latin typeface="Times New Roman"/>
                <a:ea typeface="Times New Roman"/>
                <a:cs typeface="Times New Roman"/>
                <a:sym typeface="Times New Roman"/>
              </a:rPr>
              <a:t>If the angle of incidence is equal to the critical angle, the light bends along the interface.</a:t>
            </a:r>
            <a:endParaRPr/>
          </a:p>
          <a:p>
            <a:pPr indent="-457200" lvl="0" marL="457200" rtl="0" algn="just">
              <a:lnSpc>
                <a:spcPct val="170000"/>
              </a:lnSpc>
              <a:spcBef>
                <a:spcPts val="1200"/>
              </a:spcBef>
              <a:spcAft>
                <a:spcPts val="0"/>
              </a:spcAft>
              <a:buSzPct val="100000"/>
              <a:buFont typeface="Corbel"/>
              <a:buAutoNum type="arabicPeriod"/>
            </a:pPr>
            <a:r>
              <a:rPr b="0" i="0" lang="en-US" sz="6000">
                <a:solidFill>
                  <a:srgbClr val="000000"/>
                </a:solidFill>
                <a:latin typeface="Times New Roman"/>
                <a:ea typeface="Times New Roman"/>
                <a:cs typeface="Times New Roman"/>
                <a:sym typeface="Times New Roman"/>
              </a:rPr>
              <a:t>If the angle is greater than the critical angle, the ray reflects (makes a turn) and travels again in the denser substance.</a:t>
            </a:r>
            <a:endParaRPr/>
          </a:p>
          <a:p>
            <a:pPr indent="0" lvl="0" marL="0" rtl="0" algn="just">
              <a:lnSpc>
                <a:spcPct val="170000"/>
              </a:lnSpc>
              <a:spcBef>
                <a:spcPts val="1200"/>
              </a:spcBef>
              <a:spcAft>
                <a:spcPts val="0"/>
              </a:spcAft>
              <a:buSzPct val="100000"/>
              <a:buNone/>
            </a:pPr>
            <a:r>
              <a:rPr b="0" i="0" lang="en-US" sz="2600">
                <a:solidFill>
                  <a:srgbClr val="000000"/>
                </a:solidFill>
                <a:latin typeface="Times New Roman"/>
                <a:ea typeface="Times New Roman"/>
                <a:cs typeface="Times New Roman"/>
                <a:sym typeface="Times New Roman"/>
              </a:rPr>
              <a:t> </a:t>
            </a:r>
            <a:br>
              <a:rPr lang="en-US" sz="2600">
                <a:latin typeface="Times New Roman"/>
                <a:ea typeface="Times New Roman"/>
                <a:cs typeface="Times New Roman"/>
                <a:sym typeface="Times New Roman"/>
              </a:rPr>
            </a:br>
            <a:r>
              <a:rPr b="0" i="0" lang="en-US" sz="1800">
                <a:solidFill>
                  <a:srgbClr val="000000"/>
                </a:solidFill>
                <a:latin typeface="Times"/>
                <a:ea typeface="Times"/>
                <a:cs typeface="Times"/>
                <a:sym typeface="Times"/>
              </a:rPr>
              <a:t> </a:t>
            </a:r>
            <a:br>
              <a:rPr lang="en-US"/>
            </a:br>
            <a:r>
              <a:rPr lang="en-US"/>
              <a:t> </a:t>
            </a:r>
            <a:br>
              <a:rPr lang="en-US"/>
            </a:br>
            <a:endParaRPr b="0" i="0">
              <a:solidFill>
                <a:srgbClr val="000000"/>
              </a:solidFill>
              <a:latin typeface="Times"/>
              <a:ea typeface="Times"/>
              <a:cs typeface="Times"/>
              <a:sym typeface="Times"/>
            </a:endParaRPr>
          </a:p>
          <a:p>
            <a:pPr indent="0" lvl="0" marL="0" rtl="0" algn="just">
              <a:lnSpc>
                <a:spcPct val="170000"/>
              </a:lnSpc>
              <a:spcBef>
                <a:spcPts val="1200"/>
              </a:spcBef>
              <a:spcAft>
                <a:spcPts val="0"/>
              </a:spcAft>
              <a:buSzPct val="100000"/>
              <a:buNone/>
            </a:pPr>
            <a:br>
              <a:rPr lang="en-US" sz="1400"/>
            </a:b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pic>
        <p:nvPicPr>
          <p:cNvPr id="211" name="Google Shape;211;p16"/>
          <p:cNvPicPr preferRelativeResize="0"/>
          <p:nvPr/>
        </p:nvPicPr>
        <p:blipFill rotWithShape="1">
          <a:blip r:embed="rId3">
            <a:alphaModFix/>
          </a:blip>
          <a:srcRect b="0" l="0" r="0" t="0"/>
          <a:stretch/>
        </p:blipFill>
        <p:spPr>
          <a:xfrm>
            <a:off x="3869268" y="4047723"/>
            <a:ext cx="7523410" cy="22748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5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5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5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5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5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5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Fiber Optic Cable</a:t>
            </a:r>
            <a:endParaRPr/>
          </a:p>
        </p:txBody>
      </p:sp>
      <p:sp>
        <p:nvSpPr>
          <p:cNvPr id="218" name="Google Shape;218;p17"/>
          <p:cNvSpPr txBox="1"/>
          <p:nvPr>
            <p:ph idx="1" type="body"/>
          </p:nvPr>
        </p:nvSpPr>
        <p:spPr>
          <a:xfrm>
            <a:off x="3993502" y="653661"/>
            <a:ext cx="7315200" cy="5337110"/>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70000"/>
              </a:lnSpc>
              <a:spcBef>
                <a:spcPts val="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A fiber-optic cable is made of glass or plastic and transmits signals in the form of light.</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 A glass or plastic core (which has more density) is surrounded by a cladding of less dense glass or plastic.</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 The difference in density of the two materials must be such that a beam of light moving through the core is reflected off the cladding instead of being refracted into it.</a:t>
            </a:r>
            <a:endParaRPr/>
          </a:p>
          <a:p>
            <a:pPr indent="-182880" lvl="0" marL="182880" rtl="0" algn="just">
              <a:lnSpc>
                <a:spcPct val="170000"/>
              </a:lnSpc>
              <a:spcBef>
                <a:spcPts val="1200"/>
              </a:spcBef>
              <a:spcAft>
                <a:spcPts val="0"/>
              </a:spcAft>
              <a:buSzPct val="100000"/>
              <a:buFont typeface="Noto Sans Symbols"/>
              <a:buChar char="❖"/>
            </a:pPr>
            <a:r>
              <a:rPr lang="en-US"/>
              <a:t> </a:t>
            </a:r>
            <a:br>
              <a:rPr lang="en-US" sz="2800"/>
            </a:br>
            <a:br>
              <a:rPr lang="en-US" sz="2800"/>
            </a:br>
            <a:br>
              <a:rPr lang="en-US" sz="2800"/>
            </a:br>
            <a:r>
              <a:rPr b="0" i="0" lang="en-US" sz="2600">
                <a:solidFill>
                  <a:srgbClr val="000000"/>
                </a:solidFill>
                <a:latin typeface="Times New Roman"/>
                <a:ea typeface="Times New Roman"/>
                <a:cs typeface="Times New Roman"/>
                <a:sym typeface="Times New Roman"/>
              </a:rPr>
              <a:t> </a:t>
            </a:r>
            <a:br>
              <a:rPr lang="en-US" sz="2600">
                <a:latin typeface="Times New Roman"/>
                <a:ea typeface="Times New Roman"/>
                <a:cs typeface="Times New Roman"/>
                <a:sym typeface="Times New Roman"/>
              </a:rPr>
            </a:br>
            <a:r>
              <a:rPr b="0" i="0" lang="en-US" sz="1800">
                <a:solidFill>
                  <a:srgbClr val="000000"/>
                </a:solidFill>
                <a:latin typeface="Times"/>
                <a:ea typeface="Times"/>
                <a:cs typeface="Times"/>
                <a:sym typeface="Times"/>
              </a:rPr>
              <a:t> </a:t>
            </a:r>
            <a:br>
              <a:rPr lang="en-US"/>
            </a:br>
            <a:r>
              <a:rPr lang="en-US"/>
              <a:t> </a:t>
            </a:r>
            <a:br>
              <a:rPr lang="en-US"/>
            </a:br>
            <a:endParaRPr b="0" i="0">
              <a:solidFill>
                <a:srgbClr val="000000"/>
              </a:solidFill>
              <a:latin typeface="Times"/>
              <a:ea typeface="Times"/>
              <a:cs typeface="Times"/>
              <a:sym typeface="Times"/>
            </a:endParaRPr>
          </a:p>
          <a:p>
            <a:pPr indent="0" lvl="0" marL="0" rtl="0" algn="just">
              <a:lnSpc>
                <a:spcPct val="170000"/>
              </a:lnSpc>
              <a:spcBef>
                <a:spcPts val="1200"/>
              </a:spcBef>
              <a:spcAft>
                <a:spcPts val="0"/>
              </a:spcAft>
              <a:buSzPct val="100000"/>
              <a:buNone/>
            </a:pPr>
            <a:br>
              <a:rPr lang="en-US" sz="1400"/>
            </a:b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pic>
        <p:nvPicPr>
          <p:cNvPr id="219" name="Google Shape;219;p17"/>
          <p:cNvPicPr preferRelativeResize="0"/>
          <p:nvPr/>
        </p:nvPicPr>
        <p:blipFill rotWithShape="1">
          <a:blip r:embed="rId3">
            <a:alphaModFix/>
          </a:blip>
          <a:srcRect b="0" l="0" r="0" t="0"/>
          <a:stretch/>
        </p:blipFill>
        <p:spPr>
          <a:xfrm>
            <a:off x="3806890" y="4499234"/>
            <a:ext cx="7688424" cy="158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500"/>
                                        <p:tgtEl>
                                          <p:spTgt spid="2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Modes of Optical Channels</a:t>
            </a:r>
            <a:endParaRPr/>
          </a:p>
        </p:txBody>
      </p:sp>
      <p:sp>
        <p:nvSpPr>
          <p:cNvPr id="226" name="Google Shape;226;p18"/>
          <p:cNvSpPr txBox="1"/>
          <p:nvPr>
            <p:ph idx="1" type="body"/>
          </p:nvPr>
        </p:nvSpPr>
        <p:spPr>
          <a:xfrm>
            <a:off x="3993502" y="653661"/>
            <a:ext cx="7315200" cy="533711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just">
              <a:lnSpc>
                <a:spcPct val="170000"/>
              </a:lnSpc>
              <a:spcBef>
                <a:spcPts val="0"/>
              </a:spcBef>
              <a:spcAft>
                <a:spcPts val="0"/>
              </a:spcAft>
              <a:buSzPct val="100000"/>
              <a:buNone/>
            </a:pPr>
            <a:r>
              <a:rPr lang="en-US"/>
              <a:t> </a:t>
            </a:r>
            <a:br>
              <a:rPr lang="en-US" sz="2800"/>
            </a:br>
            <a:br>
              <a:rPr lang="en-US" sz="2800"/>
            </a:br>
            <a:br>
              <a:rPr lang="en-US" sz="2800"/>
            </a:br>
            <a:r>
              <a:rPr b="0" i="0" lang="en-US" sz="2600">
                <a:solidFill>
                  <a:srgbClr val="000000"/>
                </a:solidFill>
                <a:latin typeface="Times New Roman"/>
                <a:ea typeface="Times New Roman"/>
                <a:cs typeface="Times New Roman"/>
                <a:sym typeface="Times New Roman"/>
              </a:rPr>
              <a:t> </a:t>
            </a:r>
            <a:br>
              <a:rPr lang="en-US" sz="2600">
                <a:latin typeface="Times New Roman"/>
                <a:ea typeface="Times New Roman"/>
                <a:cs typeface="Times New Roman"/>
                <a:sym typeface="Times New Roman"/>
              </a:rPr>
            </a:br>
            <a:r>
              <a:rPr b="0" i="0" lang="en-US" sz="1800">
                <a:solidFill>
                  <a:srgbClr val="000000"/>
                </a:solidFill>
                <a:latin typeface="Times"/>
                <a:ea typeface="Times"/>
                <a:cs typeface="Times"/>
                <a:sym typeface="Times"/>
              </a:rPr>
              <a:t> </a:t>
            </a:r>
            <a:br>
              <a:rPr lang="en-US"/>
            </a:br>
            <a:r>
              <a:rPr lang="en-US"/>
              <a:t> </a:t>
            </a:r>
            <a:br>
              <a:rPr lang="en-US"/>
            </a:br>
            <a:endParaRPr b="0" i="0">
              <a:solidFill>
                <a:srgbClr val="000000"/>
              </a:solidFill>
              <a:latin typeface="Times"/>
              <a:ea typeface="Times"/>
              <a:cs typeface="Times"/>
              <a:sym typeface="Times"/>
            </a:endParaRPr>
          </a:p>
          <a:p>
            <a:pPr indent="0" lvl="0" marL="0" rtl="0" algn="just">
              <a:lnSpc>
                <a:spcPct val="170000"/>
              </a:lnSpc>
              <a:spcBef>
                <a:spcPts val="1200"/>
              </a:spcBef>
              <a:spcAft>
                <a:spcPts val="0"/>
              </a:spcAft>
              <a:buSzPct val="100000"/>
              <a:buNone/>
            </a:pPr>
            <a:br>
              <a:rPr lang="en-US" sz="1400"/>
            </a:b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pic>
        <p:nvPicPr>
          <p:cNvPr id="227" name="Google Shape;227;p18"/>
          <p:cNvPicPr preferRelativeResize="0"/>
          <p:nvPr/>
        </p:nvPicPr>
        <p:blipFill rotWithShape="1">
          <a:blip r:embed="rId3">
            <a:alphaModFix/>
          </a:blip>
          <a:srcRect b="0" l="0" r="0" t="0"/>
          <a:stretch/>
        </p:blipFill>
        <p:spPr>
          <a:xfrm>
            <a:off x="3834752" y="1752600"/>
            <a:ext cx="7632700" cy="335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Multimode</a:t>
            </a:r>
            <a:endParaRPr/>
          </a:p>
        </p:txBody>
      </p:sp>
      <p:sp>
        <p:nvSpPr>
          <p:cNvPr id="234" name="Google Shape;234;p19"/>
          <p:cNvSpPr txBox="1"/>
          <p:nvPr>
            <p:ph idx="1" type="body"/>
          </p:nvPr>
        </p:nvSpPr>
        <p:spPr>
          <a:xfrm>
            <a:off x="3993502" y="653661"/>
            <a:ext cx="7315200" cy="5337110"/>
          </a:xfrm>
          <a:prstGeom prst="rect">
            <a:avLst/>
          </a:prstGeom>
          <a:noFill/>
          <a:ln>
            <a:noFill/>
          </a:ln>
        </p:spPr>
        <p:txBody>
          <a:bodyPr anchorCtr="0" anchor="ctr" bIns="45700" lIns="91425" spcFirstLastPara="1" rIns="91425" wrap="square" tIns="45700">
            <a:normAutofit fontScale="32500" lnSpcReduction="20000"/>
          </a:bodyPr>
          <a:lstStyle/>
          <a:p>
            <a:pPr indent="0" lvl="0" marL="0" rtl="0" algn="just">
              <a:lnSpc>
                <a:spcPct val="170000"/>
              </a:lnSpc>
              <a:spcBef>
                <a:spcPts val="0"/>
              </a:spcBef>
              <a:spcAft>
                <a:spcPts val="0"/>
              </a:spcAft>
              <a:buSzPct val="100000"/>
              <a:buNone/>
            </a:pPr>
            <a:r>
              <a:t/>
            </a:r>
            <a:endParaRPr/>
          </a:p>
          <a:p>
            <a:pPr indent="-129222" lvl="0" marL="182880" rtl="0" algn="just">
              <a:lnSpc>
                <a:spcPct val="170000"/>
              </a:lnSpc>
              <a:spcBef>
                <a:spcPts val="1200"/>
              </a:spcBef>
              <a:spcAft>
                <a:spcPts val="0"/>
              </a:spcAft>
              <a:buSzPct val="100000"/>
              <a:buFont typeface="Noto Sans Symbols"/>
              <a:buNone/>
            </a:pPr>
            <a:r>
              <a:t/>
            </a:r>
            <a:endParaRPr sz="2600">
              <a:latin typeface="Times New Roman"/>
              <a:ea typeface="Times New Roman"/>
              <a:cs typeface="Times New Roman"/>
              <a:sym typeface="Times New Roman"/>
            </a:endParaRPr>
          </a:p>
          <a:p>
            <a:pPr indent="-129222" lvl="0" marL="182880" rtl="0" algn="just">
              <a:lnSpc>
                <a:spcPct val="170000"/>
              </a:lnSpc>
              <a:spcBef>
                <a:spcPts val="1200"/>
              </a:spcBef>
              <a:spcAft>
                <a:spcPts val="0"/>
              </a:spcAft>
              <a:buSzPct val="100000"/>
              <a:buFont typeface="Noto Sans Symbols"/>
              <a:buNone/>
            </a:pPr>
            <a:r>
              <a:t/>
            </a:r>
            <a:endParaRPr sz="2600">
              <a:latin typeface="Times New Roman"/>
              <a:ea typeface="Times New Roman"/>
              <a:cs typeface="Times New Roman"/>
              <a:sym typeface="Times New Roman"/>
            </a:endParaRPr>
          </a:p>
          <a:p>
            <a:pPr indent="-129222" lvl="0" marL="182880" rtl="0" algn="just">
              <a:lnSpc>
                <a:spcPct val="170000"/>
              </a:lnSpc>
              <a:spcBef>
                <a:spcPts val="1200"/>
              </a:spcBef>
              <a:spcAft>
                <a:spcPts val="0"/>
              </a:spcAft>
              <a:buSzPct val="100000"/>
              <a:buFont typeface="Noto Sans Symbols"/>
              <a:buNone/>
            </a:pPr>
            <a:r>
              <a:t/>
            </a:r>
            <a:endParaRPr sz="2600">
              <a:latin typeface="Times New Roman"/>
              <a:ea typeface="Times New Roman"/>
              <a:cs typeface="Times New Roman"/>
              <a:sym typeface="Times New Roman"/>
            </a:endParaRPr>
          </a:p>
          <a:p>
            <a:pPr indent="-129222" lvl="0" marL="182880" rtl="0" algn="just">
              <a:lnSpc>
                <a:spcPct val="170000"/>
              </a:lnSpc>
              <a:spcBef>
                <a:spcPts val="1200"/>
              </a:spcBef>
              <a:spcAft>
                <a:spcPts val="0"/>
              </a:spcAft>
              <a:buSzPct val="100000"/>
              <a:buFont typeface="Noto Sans Symbols"/>
              <a:buNone/>
            </a:pPr>
            <a:r>
              <a:t/>
            </a:r>
            <a:endParaRPr sz="2600">
              <a:latin typeface="Times New Roman"/>
              <a:ea typeface="Times New Roman"/>
              <a:cs typeface="Times New Roman"/>
              <a:sym typeface="Times New Roman"/>
            </a:endParaRPr>
          </a:p>
          <a:p>
            <a:pPr indent="-129222" lvl="0" marL="182880" rtl="0" algn="just">
              <a:lnSpc>
                <a:spcPct val="170000"/>
              </a:lnSpc>
              <a:spcBef>
                <a:spcPts val="1200"/>
              </a:spcBef>
              <a:spcAft>
                <a:spcPts val="0"/>
              </a:spcAft>
              <a:buSzPct val="100000"/>
              <a:buFont typeface="Noto Sans Symbols"/>
              <a:buNone/>
            </a:pPr>
            <a:r>
              <a:t/>
            </a:r>
            <a:endParaRPr sz="2600">
              <a:latin typeface="Times New Roman"/>
              <a:ea typeface="Times New Roman"/>
              <a:cs typeface="Times New Roman"/>
              <a:sym typeface="Times New Roman"/>
            </a:endParaRPr>
          </a:p>
          <a:p>
            <a:pPr indent="-182911" lvl="0" marL="182880" rtl="0" algn="just">
              <a:lnSpc>
                <a:spcPct val="170000"/>
              </a:lnSpc>
              <a:spcBef>
                <a:spcPts val="1200"/>
              </a:spcBef>
              <a:spcAft>
                <a:spcPts val="0"/>
              </a:spcAft>
              <a:buSzPct val="100000"/>
              <a:buFont typeface="Noto Sans Symbols"/>
              <a:buChar char="❖"/>
            </a:pPr>
            <a:r>
              <a:rPr lang="en-US" sz="5500">
                <a:solidFill>
                  <a:schemeClr val="dk1"/>
                </a:solidFill>
                <a:latin typeface="Times New Roman"/>
                <a:ea typeface="Times New Roman"/>
                <a:cs typeface="Times New Roman"/>
                <a:sym typeface="Times New Roman"/>
              </a:rPr>
              <a:t>Multimode is so named because multiple beams from a light source move through the core in different paths.</a:t>
            </a:r>
            <a:endParaRPr/>
          </a:p>
          <a:p>
            <a:pPr indent="0" lvl="0" marL="0" rtl="0" algn="just">
              <a:lnSpc>
                <a:spcPct val="170000"/>
              </a:lnSpc>
              <a:spcBef>
                <a:spcPts val="1200"/>
              </a:spcBef>
              <a:spcAft>
                <a:spcPts val="0"/>
              </a:spcAft>
              <a:buSzPct val="100000"/>
              <a:buNone/>
            </a:pPr>
            <a:r>
              <a:rPr lang="en-US" sz="2800"/>
              <a:t> </a:t>
            </a:r>
            <a:br>
              <a:rPr lang="en-US" sz="2800"/>
            </a:br>
            <a:r>
              <a:rPr b="0" i="0" lang="en-US" sz="2600">
                <a:solidFill>
                  <a:srgbClr val="000000"/>
                </a:solidFill>
                <a:latin typeface="Times New Roman"/>
                <a:ea typeface="Times New Roman"/>
                <a:cs typeface="Times New Roman"/>
                <a:sym typeface="Times New Roman"/>
              </a:rPr>
              <a:t> </a:t>
            </a:r>
            <a:br>
              <a:rPr lang="en-US" sz="2600">
                <a:latin typeface="Times New Roman"/>
                <a:ea typeface="Times New Roman"/>
                <a:cs typeface="Times New Roman"/>
                <a:sym typeface="Times New Roman"/>
              </a:rPr>
            </a:br>
            <a:r>
              <a:rPr b="0" i="0" lang="en-US" sz="1800">
                <a:solidFill>
                  <a:srgbClr val="000000"/>
                </a:solidFill>
                <a:latin typeface="Times"/>
                <a:ea typeface="Times"/>
                <a:cs typeface="Times"/>
                <a:sym typeface="Times"/>
              </a:rPr>
              <a:t> </a:t>
            </a:r>
            <a:br>
              <a:rPr lang="en-US"/>
            </a:br>
            <a:r>
              <a:rPr lang="en-US"/>
              <a:t> </a:t>
            </a:r>
            <a:br>
              <a:rPr lang="en-US"/>
            </a:br>
            <a:endParaRPr b="0" i="0">
              <a:solidFill>
                <a:srgbClr val="000000"/>
              </a:solidFill>
              <a:latin typeface="Times"/>
              <a:ea typeface="Times"/>
              <a:cs typeface="Times"/>
              <a:sym typeface="Times"/>
            </a:endParaRPr>
          </a:p>
          <a:p>
            <a:pPr indent="0" lvl="0" marL="0" rtl="0" algn="just">
              <a:lnSpc>
                <a:spcPct val="170000"/>
              </a:lnSpc>
              <a:spcBef>
                <a:spcPts val="1200"/>
              </a:spcBef>
              <a:spcAft>
                <a:spcPts val="0"/>
              </a:spcAft>
              <a:buSzPct val="100000"/>
              <a:buNone/>
            </a:pPr>
            <a:br>
              <a:rPr lang="en-US" sz="1400"/>
            </a:b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Transmission Medium</a:t>
            </a:r>
            <a:endParaRPr/>
          </a:p>
        </p:txBody>
      </p:sp>
      <p:sp>
        <p:nvSpPr>
          <p:cNvPr id="99" name="Google Shape;99;p2"/>
          <p:cNvSpPr txBox="1"/>
          <p:nvPr>
            <p:ph idx="1" type="body"/>
          </p:nvPr>
        </p:nvSpPr>
        <p:spPr>
          <a:xfrm>
            <a:off x="3458721" y="746449"/>
            <a:ext cx="8325842" cy="1418253"/>
          </a:xfrm>
          <a:prstGeom prst="rect">
            <a:avLst/>
          </a:prstGeom>
          <a:noFill/>
          <a:ln>
            <a:noFill/>
          </a:ln>
        </p:spPr>
        <p:txBody>
          <a:bodyPr anchorCtr="0" anchor="ctr" bIns="45700" lIns="91425" spcFirstLastPara="1" rIns="91425" wrap="square" tIns="45700">
            <a:normAutofit fontScale="25000" lnSpcReduction="20000"/>
          </a:bodyPr>
          <a:lstStyle/>
          <a:p>
            <a:pPr indent="-154305"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182880" lvl="0" marL="182880" rtl="0" algn="just">
              <a:lnSpc>
                <a:spcPct val="220000"/>
              </a:lnSpc>
              <a:spcBef>
                <a:spcPts val="1200"/>
              </a:spcBef>
              <a:spcAft>
                <a:spcPts val="0"/>
              </a:spcAft>
              <a:buSzPct val="100000"/>
              <a:buFont typeface="Noto Sans Symbols"/>
              <a:buChar char="❖"/>
            </a:pPr>
            <a:r>
              <a:rPr b="0" i="0" lang="en-US" sz="9600">
                <a:solidFill>
                  <a:srgbClr val="000000"/>
                </a:solidFill>
                <a:latin typeface="Times"/>
                <a:ea typeface="Times"/>
                <a:cs typeface="Times"/>
                <a:sym typeface="Times"/>
              </a:rPr>
              <a:t>A </a:t>
            </a:r>
            <a:r>
              <a:rPr b="1" i="0" lang="en-US" sz="9600">
                <a:solidFill>
                  <a:srgbClr val="7030A0"/>
                </a:solidFill>
                <a:latin typeface="Times"/>
                <a:ea typeface="Times"/>
                <a:cs typeface="Times"/>
                <a:sym typeface="Times"/>
              </a:rPr>
              <a:t>transmission </a:t>
            </a:r>
            <a:r>
              <a:rPr b="1" i="0" lang="en-US" sz="9600">
                <a:solidFill>
                  <a:srgbClr val="7030A0"/>
                </a:solidFill>
                <a:latin typeface="Times"/>
                <a:ea typeface="Times"/>
                <a:cs typeface="Times"/>
                <a:sym typeface="Times"/>
              </a:rPr>
              <a:t>medium </a:t>
            </a:r>
            <a:r>
              <a:rPr b="0" i="0" lang="en-US" sz="9600">
                <a:solidFill>
                  <a:srgbClr val="000000"/>
                </a:solidFill>
                <a:latin typeface="Times"/>
                <a:ea typeface="Times"/>
                <a:cs typeface="Times"/>
                <a:sym typeface="Times"/>
              </a:rPr>
              <a:t>can be broadly defined as anything that can carry information from a source to a destination.</a:t>
            </a:r>
            <a:endParaRPr/>
          </a:p>
          <a:p>
            <a:pPr indent="0" lvl="0" marL="0" rtl="0" algn="just">
              <a:lnSpc>
                <a:spcPct val="150000"/>
              </a:lnSpc>
              <a:spcBef>
                <a:spcPts val="1200"/>
              </a:spcBef>
              <a:spcAft>
                <a:spcPts val="0"/>
              </a:spcAft>
              <a:buSzPct val="100000"/>
              <a:buNone/>
            </a:pPr>
            <a:r>
              <a:rPr lang="en-US" sz="1800"/>
              <a:t> </a:t>
            </a:r>
            <a:br>
              <a:rPr lang="en-US"/>
            </a:br>
            <a:endParaRPr/>
          </a:p>
        </p:txBody>
      </p:sp>
      <p:pic>
        <p:nvPicPr>
          <p:cNvPr id="100" name="Google Shape;100;p2"/>
          <p:cNvPicPr preferRelativeResize="0"/>
          <p:nvPr/>
        </p:nvPicPr>
        <p:blipFill rotWithShape="1">
          <a:blip r:embed="rId3">
            <a:alphaModFix/>
          </a:blip>
          <a:srcRect b="0" l="0" r="0" t="0"/>
          <a:stretch/>
        </p:blipFill>
        <p:spPr>
          <a:xfrm>
            <a:off x="3535428" y="2659095"/>
            <a:ext cx="8249135" cy="252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Multimode Step Index</a:t>
            </a:r>
            <a:endParaRPr/>
          </a:p>
        </p:txBody>
      </p:sp>
      <p:sp>
        <p:nvSpPr>
          <p:cNvPr id="241" name="Google Shape;241;p20"/>
          <p:cNvSpPr txBox="1"/>
          <p:nvPr>
            <p:ph idx="1" type="body"/>
          </p:nvPr>
        </p:nvSpPr>
        <p:spPr>
          <a:xfrm>
            <a:off x="4002832" y="1044925"/>
            <a:ext cx="7315200" cy="5337110"/>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70000"/>
              </a:lnSpc>
              <a:spcBef>
                <a:spcPts val="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Multimode step-index fiber, the density of the core remains constant from the center to the edges. </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A beam of light moves through this constant density in a straight line until it reaches the interface of the core and the cladding. </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At the interface, there is an abrupt change due to a lower density; this alters the angle of the beam's motion. </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The term </a:t>
            </a:r>
            <a:r>
              <a:rPr i="1" lang="en-US" sz="7200">
                <a:solidFill>
                  <a:schemeClr val="dk1"/>
                </a:solidFill>
                <a:latin typeface="Times New Roman"/>
                <a:ea typeface="Times New Roman"/>
                <a:cs typeface="Times New Roman"/>
                <a:sym typeface="Times New Roman"/>
              </a:rPr>
              <a:t>step index </a:t>
            </a:r>
            <a:r>
              <a:rPr lang="en-US" sz="7200">
                <a:solidFill>
                  <a:schemeClr val="dk1"/>
                </a:solidFill>
                <a:latin typeface="Times New Roman"/>
                <a:ea typeface="Times New Roman"/>
                <a:cs typeface="Times New Roman"/>
                <a:sym typeface="Times New Roman"/>
              </a:rPr>
              <a:t>refers to the suddenness of this change, which contributes to the distortion of the signal as it passes through the fiber.</a:t>
            </a:r>
            <a:endParaRPr/>
          </a:p>
          <a:p>
            <a:pPr indent="0" lvl="0" marL="0" rtl="0" algn="just">
              <a:lnSpc>
                <a:spcPct val="170000"/>
              </a:lnSpc>
              <a:spcBef>
                <a:spcPts val="1200"/>
              </a:spcBef>
              <a:spcAft>
                <a:spcPts val="0"/>
              </a:spcAft>
              <a:buSzPct val="100000"/>
              <a:buNone/>
            </a:pPr>
            <a:br>
              <a:rPr lang="en-US"/>
            </a:br>
            <a:br>
              <a:rPr lang="en-US"/>
            </a:br>
            <a:r>
              <a:rPr lang="en-US"/>
              <a:t> </a:t>
            </a:r>
            <a:br>
              <a:rPr lang="en-US" sz="2800"/>
            </a:br>
            <a:br>
              <a:rPr lang="en-US" sz="2800"/>
            </a:br>
            <a:br>
              <a:rPr lang="en-US" sz="2800"/>
            </a:br>
            <a:br>
              <a:rPr lang="en-US" sz="2800"/>
            </a:br>
            <a:r>
              <a:rPr b="0" i="0" lang="en-US" sz="2600">
                <a:solidFill>
                  <a:srgbClr val="000000"/>
                </a:solidFill>
                <a:latin typeface="Times New Roman"/>
                <a:ea typeface="Times New Roman"/>
                <a:cs typeface="Times New Roman"/>
                <a:sym typeface="Times New Roman"/>
              </a:rPr>
              <a:t> </a:t>
            </a:r>
            <a:br>
              <a:rPr lang="en-US" sz="2600">
                <a:latin typeface="Times New Roman"/>
                <a:ea typeface="Times New Roman"/>
                <a:cs typeface="Times New Roman"/>
                <a:sym typeface="Times New Roman"/>
              </a:rPr>
            </a:br>
            <a:r>
              <a:rPr b="0" i="0" lang="en-US" sz="1800">
                <a:solidFill>
                  <a:srgbClr val="000000"/>
                </a:solidFill>
                <a:latin typeface="Times"/>
                <a:ea typeface="Times"/>
                <a:cs typeface="Times"/>
                <a:sym typeface="Times"/>
              </a:rPr>
              <a:t> </a:t>
            </a:r>
            <a:br>
              <a:rPr lang="en-US"/>
            </a:br>
            <a:r>
              <a:rPr lang="en-US"/>
              <a:t> </a:t>
            </a:r>
            <a:br>
              <a:rPr lang="en-US"/>
            </a:br>
            <a:endParaRPr b="0" i="0">
              <a:solidFill>
                <a:srgbClr val="000000"/>
              </a:solidFill>
              <a:latin typeface="Times"/>
              <a:ea typeface="Times"/>
              <a:cs typeface="Times"/>
              <a:sym typeface="Times"/>
            </a:endParaRPr>
          </a:p>
          <a:p>
            <a:pPr indent="0" lvl="0" marL="0" rtl="0" algn="just">
              <a:lnSpc>
                <a:spcPct val="170000"/>
              </a:lnSpc>
              <a:spcBef>
                <a:spcPts val="1200"/>
              </a:spcBef>
              <a:spcAft>
                <a:spcPts val="0"/>
              </a:spcAft>
              <a:buSzPct val="100000"/>
              <a:buNone/>
            </a:pPr>
            <a:br>
              <a:rPr lang="en-US" sz="1400"/>
            </a:b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pic>
        <p:nvPicPr>
          <p:cNvPr id="242" name="Google Shape;242;p20"/>
          <p:cNvPicPr preferRelativeResize="0"/>
          <p:nvPr/>
        </p:nvPicPr>
        <p:blipFill rotWithShape="1">
          <a:blip r:embed="rId3">
            <a:alphaModFix/>
          </a:blip>
          <a:srcRect b="0" l="0" r="0" t="0"/>
          <a:stretch/>
        </p:blipFill>
        <p:spPr>
          <a:xfrm>
            <a:off x="4307632" y="4610385"/>
            <a:ext cx="6705600" cy="177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5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5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500"/>
                                        <p:tgtEl>
                                          <p:spTgt spid="2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500"/>
                                        <p:tgtEl>
                                          <p:spTgt spid="2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500"/>
                                        <p:tgtEl>
                                          <p:spTgt spid="2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animEffect filter="fade" transition="in">
                                      <p:cBhvr>
                                        <p:cTn dur="500"/>
                                        <p:tgtEl>
                                          <p:spTgt spid="2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Multimode Graded Index</a:t>
            </a:r>
            <a:endParaRPr/>
          </a:p>
        </p:txBody>
      </p:sp>
      <p:sp>
        <p:nvSpPr>
          <p:cNvPr id="249" name="Google Shape;249;p21"/>
          <p:cNvSpPr txBox="1"/>
          <p:nvPr>
            <p:ph idx="1" type="body"/>
          </p:nvPr>
        </p:nvSpPr>
        <p:spPr>
          <a:xfrm>
            <a:off x="4002831" y="1047828"/>
            <a:ext cx="7315200" cy="5337110"/>
          </a:xfrm>
          <a:prstGeom prst="rect">
            <a:avLst/>
          </a:prstGeom>
          <a:noFill/>
          <a:ln>
            <a:noFill/>
          </a:ln>
        </p:spPr>
        <p:txBody>
          <a:bodyPr anchorCtr="0" anchor="ctr" bIns="45700" lIns="91425" spcFirstLastPara="1" rIns="91425" wrap="square" tIns="45700">
            <a:normAutofit fontScale="25000" lnSpcReduction="20000"/>
          </a:bodyPr>
          <a:lstStyle/>
          <a:p>
            <a:pPr indent="-182880" lvl="0" marL="182880" rtl="0" algn="just">
              <a:lnSpc>
                <a:spcPct val="170000"/>
              </a:lnSpc>
              <a:spcBef>
                <a:spcPts val="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A second type of fiber, called multimode graded-index fiber, decreases this distortion of the signal through the cable. </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The word </a:t>
            </a:r>
            <a:r>
              <a:rPr i="1" lang="en-US" sz="7200">
                <a:solidFill>
                  <a:schemeClr val="dk1"/>
                </a:solidFill>
                <a:latin typeface="Times New Roman"/>
                <a:ea typeface="Times New Roman"/>
                <a:cs typeface="Times New Roman"/>
                <a:sym typeface="Times New Roman"/>
              </a:rPr>
              <a:t>index </a:t>
            </a:r>
            <a:r>
              <a:rPr lang="en-US" sz="7200">
                <a:solidFill>
                  <a:schemeClr val="dk1"/>
                </a:solidFill>
                <a:latin typeface="Times New Roman"/>
                <a:ea typeface="Times New Roman"/>
                <a:cs typeface="Times New Roman"/>
                <a:sym typeface="Times New Roman"/>
              </a:rPr>
              <a:t>here refers to the index of refraction. As we saw above, the index of refraction is related to density. </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A graded-index fiber, therefore, is one with varying densities. </a:t>
            </a:r>
            <a:endParaRPr/>
          </a:p>
          <a:p>
            <a:pPr indent="-182880" lvl="0" marL="182880" rtl="0" algn="just">
              <a:lnSpc>
                <a:spcPct val="170000"/>
              </a:lnSpc>
              <a:spcBef>
                <a:spcPts val="1200"/>
              </a:spcBef>
              <a:spcAft>
                <a:spcPts val="0"/>
              </a:spcAft>
              <a:buSzPct val="100000"/>
              <a:buFont typeface="Noto Sans Symbols"/>
              <a:buChar char="❖"/>
            </a:pPr>
            <a:r>
              <a:rPr lang="en-US" sz="7200">
                <a:solidFill>
                  <a:schemeClr val="dk1"/>
                </a:solidFill>
                <a:latin typeface="Times New Roman"/>
                <a:ea typeface="Times New Roman"/>
                <a:cs typeface="Times New Roman"/>
                <a:sym typeface="Times New Roman"/>
              </a:rPr>
              <a:t>Density is highest at the center of the core and decreases gradually to its lowest at the edge.</a:t>
            </a:r>
            <a:endParaRPr/>
          </a:p>
          <a:p>
            <a:pPr indent="0" lvl="0" marL="0" rtl="0" algn="just">
              <a:lnSpc>
                <a:spcPct val="170000"/>
              </a:lnSpc>
              <a:spcBef>
                <a:spcPts val="1200"/>
              </a:spcBef>
              <a:spcAft>
                <a:spcPts val="0"/>
              </a:spcAft>
              <a:buSzPct val="100000"/>
              <a:buNone/>
            </a:pPr>
            <a:r>
              <a:rPr lang="en-US" sz="6400">
                <a:solidFill>
                  <a:schemeClr val="dk1"/>
                </a:solidFill>
                <a:latin typeface="Times New Roman"/>
                <a:ea typeface="Times New Roman"/>
                <a:cs typeface="Times New Roman"/>
                <a:sym typeface="Times New Roman"/>
              </a:rPr>
              <a:t> </a:t>
            </a:r>
            <a:br>
              <a:rPr lang="en-US" sz="6600"/>
            </a:br>
            <a:br>
              <a:rPr lang="en-US"/>
            </a:br>
            <a:br>
              <a:rPr lang="en-US"/>
            </a:br>
            <a:r>
              <a:rPr lang="en-US"/>
              <a:t> </a:t>
            </a:r>
            <a:br>
              <a:rPr lang="en-US" sz="2800"/>
            </a:br>
            <a:br>
              <a:rPr lang="en-US" sz="2800"/>
            </a:br>
            <a:br>
              <a:rPr lang="en-US" sz="2800"/>
            </a:br>
            <a:br>
              <a:rPr lang="en-US" sz="2800"/>
            </a:br>
            <a:r>
              <a:rPr b="0" i="0" lang="en-US" sz="2600">
                <a:solidFill>
                  <a:srgbClr val="000000"/>
                </a:solidFill>
                <a:latin typeface="Times New Roman"/>
                <a:ea typeface="Times New Roman"/>
                <a:cs typeface="Times New Roman"/>
                <a:sym typeface="Times New Roman"/>
              </a:rPr>
              <a:t> </a:t>
            </a:r>
            <a:br>
              <a:rPr lang="en-US" sz="2600">
                <a:latin typeface="Times New Roman"/>
                <a:ea typeface="Times New Roman"/>
                <a:cs typeface="Times New Roman"/>
                <a:sym typeface="Times New Roman"/>
              </a:rPr>
            </a:br>
            <a:r>
              <a:rPr b="0" i="0" lang="en-US" sz="1800">
                <a:solidFill>
                  <a:srgbClr val="000000"/>
                </a:solidFill>
                <a:latin typeface="Times"/>
                <a:ea typeface="Times"/>
                <a:cs typeface="Times"/>
                <a:sym typeface="Times"/>
              </a:rPr>
              <a:t> </a:t>
            </a:r>
            <a:br>
              <a:rPr lang="en-US"/>
            </a:br>
            <a:r>
              <a:rPr lang="en-US"/>
              <a:t> </a:t>
            </a:r>
            <a:br>
              <a:rPr lang="en-US"/>
            </a:br>
            <a:endParaRPr b="0" i="0">
              <a:solidFill>
                <a:srgbClr val="000000"/>
              </a:solidFill>
              <a:latin typeface="Times"/>
              <a:ea typeface="Times"/>
              <a:cs typeface="Times"/>
              <a:sym typeface="Times"/>
            </a:endParaRPr>
          </a:p>
          <a:p>
            <a:pPr indent="0" lvl="0" marL="0" rtl="0" algn="just">
              <a:lnSpc>
                <a:spcPct val="170000"/>
              </a:lnSpc>
              <a:spcBef>
                <a:spcPts val="1200"/>
              </a:spcBef>
              <a:spcAft>
                <a:spcPts val="0"/>
              </a:spcAft>
              <a:buSzPct val="100000"/>
              <a:buNone/>
            </a:pPr>
            <a:br>
              <a:rPr lang="en-US" sz="1400"/>
            </a:br>
            <a:br>
              <a:rPr lang="en-US" sz="1600"/>
            </a:br>
            <a:endParaRPr b="0" i="0" sz="1800">
              <a:solidFill>
                <a:srgbClr val="000000"/>
              </a:solidFill>
              <a:latin typeface="Times"/>
              <a:ea typeface="Times"/>
              <a:cs typeface="Times"/>
              <a:sym typeface="Times"/>
            </a:endParaRPr>
          </a:p>
          <a:p>
            <a:pPr indent="0" lvl="0" marL="0" rtl="0" algn="just">
              <a:lnSpc>
                <a:spcPct val="150000"/>
              </a:lnSpc>
              <a:spcBef>
                <a:spcPts val="1200"/>
              </a:spcBef>
              <a:spcAft>
                <a:spcPts val="0"/>
              </a:spcAft>
              <a:buSzPct val="100000"/>
              <a:buNone/>
            </a:pPr>
            <a:r>
              <a:rPr lang="en-US"/>
              <a:t> </a:t>
            </a:r>
            <a:br>
              <a:rPr lang="en-US"/>
            </a:br>
            <a:r>
              <a:rPr lang="en-US"/>
              <a:t> </a:t>
            </a:r>
            <a:br>
              <a:rPr lang="en-US"/>
            </a:br>
            <a:endParaRPr/>
          </a:p>
        </p:txBody>
      </p:sp>
      <p:pic>
        <p:nvPicPr>
          <p:cNvPr id="250" name="Google Shape;250;p21"/>
          <p:cNvPicPr preferRelativeResize="0"/>
          <p:nvPr/>
        </p:nvPicPr>
        <p:blipFill rotWithShape="1">
          <a:blip r:embed="rId3">
            <a:alphaModFix/>
          </a:blip>
          <a:srcRect b="0" l="0" r="0" t="0"/>
          <a:stretch/>
        </p:blipFill>
        <p:spPr>
          <a:xfrm>
            <a:off x="4617194" y="4547248"/>
            <a:ext cx="6086475" cy="16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5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5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5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5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Effect filter="fade" transition="in">
                                      <p:cBhvr>
                                        <p:cTn dur="500"/>
                                        <p:tgtEl>
                                          <p:spTgt spid="2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animEffect filter="fade" transition="in">
                                      <p:cBhvr>
                                        <p:cTn dur="500"/>
                                        <p:tgtEl>
                                          <p:spTgt spid="2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animEffect filter="fade" transition="in">
                                      <p:cBhvr>
                                        <p:cTn dur="500"/>
                                        <p:tgtEl>
                                          <p:spTgt spid="2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Single Mode</a:t>
            </a:r>
            <a:endParaRPr/>
          </a:p>
        </p:txBody>
      </p:sp>
      <p:pic>
        <p:nvPicPr>
          <p:cNvPr id="257" name="Google Shape;257;p22"/>
          <p:cNvPicPr preferRelativeResize="0"/>
          <p:nvPr/>
        </p:nvPicPr>
        <p:blipFill rotWithShape="1">
          <a:blip r:embed="rId3">
            <a:alphaModFix/>
          </a:blip>
          <a:srcRect b="0" l="0" r="0" t="0"/>
          <a:stretch/>
        </p:blipFill>
        <p:spPr>
          <a:xfrm>
            <a:off x="4445530" y="4487830"/>
            <a:ext cx="6162675" cy="1685925"/>
          </a:xfrm>
          <a:prstGeom prst="rect">
            <a:avLst/>
          </a:prstGeom>
          <a:noFill/>
          <a:ln>
            <a:noFill/>
          </a:ln>
        </p:spPr>
      </p:pic>
      <p:sp>
        <p:nvSpPr>
          <p:cNvPr id="258" name="Google Shape;258;p22"/>
          <p:cNvSpPr txBox="1"/>
          <p:nvPr>
            <p:ph idx="1" type="body"/>
          </p:nvPr>
        </p:nvSpPr>
        <p:spPr>
          <a:xfrm>
            <a:off x="3869267" y="868680"/>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150000"/>
              </a:lnSpc>
              <a:spcBef>
                <a:spcPts val="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Single-mode uses step-index fiber and a highly focused source of light that limits beams to a small range of angles, all close to the horizontal.</a:t>
            </a:r>
            <a:endParaRPr/>
          </a:p>
          <a:p>
            <a:pPr indent="-182880" lvl="0" marL="182880" rtl="0" algn="just">
              <a:lnSpc>
                <a:spcPct val="150000"/>
              </a:lnSpc>
              <a:spcBef>
                <a:spcPts val="120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It has substantially low density (index of refraction).</a:t>
            </a:r>
            <a:endParaRPr/>
          </a:p>
          <a:p>
            <a:pPr indent="-182880" lvl="0" marL="182880" rtl="0" algn="just">
              <a:lnSpc>
                <a:spcPct val="150000"/>
              </a:lnSpc>
              <a:spcBef>
                <a:spcPts val="120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The decrease in density results in a critical angle that is close enough to 90° to make the propagation of beams almost horizontal.</a:t>
            </a:r>
            <a:endParaRPr/>
          </a:p>
          <a:p>
            <a:pPr indent="-182880" lvl="0" marL="182880" rtl="0" algn="just">
              <a:lnSpc>
                <a:spcPct val="150000"/>
              </a:lnSpc>
              <a:spcBef>
                <a:spcPts val="120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In this case, propagation of different beams is almost identical, and delays are negligible. </a:t>
            </a:r>
            <a:endParaRPr/>
          </a:p>
          <a:p>
            <a:pPr indent="-182880" lvl="0" marL="182880" rtl="0" algn="just">
              <a:lnSpc>
                <a:spcPct val="150000"/>
              </a:lnSpc>
              <a:spcBef>
                <a:spcPts val="1200"/>
              </a:spcBef>
              <a:spcAft>
                <a:spcPts val="0"/>
              </a:spcAft>
              <a:buSzPts val="1600"/>
              <a:buFont typeface="Noto Sans Symbols"/>
              <a:buChar char="❖"/>
            </a:pPr>
            <a:r>
              <a:rPr lang="en-US" sz="1600">
                <a:solidFill>
                  <a:schemeClr val="dk1"/>
                </a:solidFill>
                <a:latin typeface="Times New Roman"/>
                <a:ea typeface="Times New Roman"/>
                <a:cs typeface="Times New Roman"/>
                <a:sym typeface="Times New Roman"/>
              </a:rPr>
              <a:t> All the beams arrive at the destination "together" and can be recombined with little distortion to the signal.</a:t>
            </a:r>
            <a:endParaRPr/>
          </a:p>
          <a:p>
            <a:pPr indent="-55879" lvl="0" marL="182880" rtl="0" algn="l">
              <a:lnSpc>
                <a:spcPct val="90000"/>
              </a:lnSpc>
              <a:spcBef>
                <a:spcPts val="1200"/>
              </a:spcBef>
              <a:spcAft>
                <a:spcPts val="0"/>
              </a:spcAft>
              <a:buSzPts val="2000"/>
              <a:buFont typeface="Noto Sans Symbols"/>
              <a:buNone/>
            </a:pPr>
            <a:r>
              <a:t/>
            </a:r>
            <a:endParaRPr sz="2000">
              <a:latin typeface="Times New Roman"/>
              <a:ea typeface="Times New Roman"/>
              <a:cs typeface="Times New Roman"/>
              <a:sym typeface="Times New Roman"/>
            </a:endParaRPr>
          </a:p>
          <a:p>
            <a:pPr indent="-55879" lvl="0" marL="182880" rtl="0" algn="l">
              <a:lnSpc>
                <a:spcPct val="90000"/>
              </a:lnSpc>
              <a:spcBef>
                <a:spcPts val="1200"/>
              </a:spcBef>
              <a:spcAft>
                <a:spcPts val="0"/>
              </a:spcAft>
              <a:buSzPts val="2000"/>
              <a:buFont typeface="Noto Sans Symbols"/>
              <a:buNone/>
            </a:pPr>
            <a:r>
              <a:t/>
            </a:r>
            <a:endParaRPr sz="2000">
              <a:latin typeface="Times New Roman"/>
              <a:ea typeface="Times New Roman"/>
              <a:cs typeface="Times New Roman"/>
              <a:sym typeface="Times New Roman"/>
            </a:endParaRPr>
          </a:p>
          <a:p>
            <a:pPr indent="-55879" lvl="0" marL="182880" rtl="0" algn="l">
              <a:lnSpc>
                <a:spcPct val="90000"/>
              </a:lnSpc>
              <a:spcBef>
                <a:spcPts val="1200"/>
              </a:spcBef>
              <a:spcAft>
                <a:spcPts val="0"/>
              </a:spcAft>
              <a:buSzPts val="2000"/>
              <a:buFont typeface="Noto Sans Symbols"/>
              <a:buNone/>
            </a:pPr>
            <a:r>
              <a:t/>
            </a:r>
            <a:endParaRPr sz="2000">
              <a:latin typeface="Times New Roman"/>
              <a:ea typeface="Times New Roman"/>
              <a:cs typeface="Times New Roman"/>
              <a:sym typeface="Times New Roman"/>
            </a:endParaRPr>
          </a:p>
          <a:p>
            <a:pPr indent="-55879" lvl="0" marL="182880" rtl="0" algn="l">
              <a:lnSpc>
                <a:spcPct val="90000"/>
              </a:lnSpc>
              <a:spcBef>
                <a:spcPts val="1200"/>
              </a:spcBef>
              <a:spcAft>
                <a:spcPts val="0"/>
              </a:spcAft>
              <a:buSzPts val="20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5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5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5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5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5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5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5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Cable Composition</a:t>
            </a:r>
            <a:endParaRPr/>
          </a:p>
        </p:txBody>
      </p:sp>
      <p:sp>
        <p:nvSpPr>
          <p:cNvPr id="265" name="Google Shape;265;p23"/>
          <p:cNvSpPr txBox="1"/>
          <p:nvPr/>
        </p:nvSpPr>
        <p:spPr>
          <a:xfrm>
            <a:off x="3611118" y="3239310"/>
            <a:ext cx="8061600" cy="2709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The outer jacket is made of either PVC or Teflon. </a:t>
            </a:r>
            <a:endParaRPr/>
          </a:p>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Inside the jacket are Kevlar strands to strengthen the cable. </a:t>
            </a:r>
            <a:endParaRPr/>
          </a:p>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Kevlar is a strong material used in the fabrication of bulletproof vests. </a:t>
            </a:r>
            <a:endParaRPr/>
          </a:p>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Below the Kevlar is another plastic coating to cushion the fiber.  </a:t>
            </a:r>
            <a:endParaRPr/>
          </a:p>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The fiber is at the center of the cable, and it consists of cladding and core.</a:t>
            </a:r>
            <a:r>
              <a:rPr b="0" i="0" lang="en-US" sz="2000" u="none" cap="none" strike="noStrike">
                <a:solidFill>
                  <a:schemeClr val="dk1"/>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266" name="Google Shape;266;p23"/>
          <p:cNvPicPr preferRelativeResize="0"/>
          <p:nvPr/>
        </p:nvPicPr>
        <p:blipFill>
          <a:blip r:embed="rId3">
            <a:alphaModFix/>
          </a:blip>
          <a:stretch>
            <a:fillRect/>
          </a:stretch>
        </p:blipFill>
        <p:spPr>
          <a:xfrm>
            <a:off x="5811821" y="858675"/>
            <a:ext cx="2943383" cy="18085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5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5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5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500"/>
                                        <p:tgtEl>
                                          <p:spTgt spid="2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Cable Connectors</a:t>
            </a:r>
            <a:endParaRPr/>
          </a:p>
        </p:txBody>
      </p:sp>
      <p:sp>
        <p:nvSpPr>
          <p:cNvPr id="273" name="Google Shape;273;p24"/>
          <p:cNvSpPr txBox="1"/>
          <p:nvPr/>
        </p:nvSpPr>
        <p:spPr>
          <a:xfrm>
            <a:off x="3536303" y="760445"/>
            <a:ext cx="8294914" cy="327628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a:t>
            </a:r>
            <a:r>
              <a:rPr b="1" i="0" lang="en-US" sz="2000" u="none" cap="none" strike="noStrike">
                <a:solidFill>
                  <a:schemeClr val="dk1"/>
                </a:solidFill>
                <a:latin typeface="Times New Roman"/>
                <a:ea typeface="Times New Roman"/>
                <a:cs typeface="Times New Roman"/>
                <a:sym typeface="Times New Roman"/>
              </a:rPr>
              <a:t>subscriber channel </a:t>
            </a:r>
            <a:r>
              <a:rPr b="0" i="0" lang="en-US" sz="2000" u="none" cap="none" strike="noStrike">
                <a:solidFill>
                  <a:schemeClr val="dk1"/>
                </a:solidFill>
                <a:latin typeface="Times New Roman"/>
                <a:ea typeface="Times New Roman"/>
                <a:cs typeface="Times New Roman"/>
                <a:sym typeface="Times New Roman"/>
              </a:rPr>
              <a:t>(SC) </a:t>
            </a:r>
            <a:r>
              <a:rPr b="1" i="0" lang="en-US" sz="2000" u="none" cap="none" strike="noStrike">
                <a:solidFill>
                  <a:schemeClr val="dk1"/>
                </a:solidFill>
                <a:latin typeface="Times New Roman"/>
                <a:ea typeface="Times New Roman"/>
                <a:cs typeface="Times New Roman"/>
                <a:sym typeface="Times New Roman"/>
              </a:rPr>
              <a:t>connector </a:t>
            </a:r>
            <a:r>
              <a:rPr b="0" i="0" lang="en-US" sz="2000" u="none" cap="none" strike="noStrike">
                <a:solidFill>
                  <a:schemeClr val="dk1"/>
                </a:solidFill>
                <a:latin typeface="Times New Roman"/>
                <a:ea typeface="Times New Roman"/>
                <a:cs typeface="Times New Roman"/>
                <a:sym typeface="Times New Roman"/>
              </a:rPr>
              <a:t>is used for cable TV. It uses a push/pull locking system. </a:t>
            </a:r>
            <a:endParaRPr/>
          </a:p>
          <a:p>
            <a:pPr indent="-342900" lvl="0" marL="342900" marR="0" rtl="0" algn="l">
              <a:lnSpc>
                <a:spcPct val="150000"/>
              </a:lnSpc>
              <a:spcBef>
                <a:spcPts val="0"/>
              </a:spcBef>
              <a:spcAft>
                <a:spcPts val="0"/>
              </a:spcAft>
              <a:buClr>
                <a:srgbClr val="00B0F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a:t>
            </a:r>
            <a:r>
              <a:rPr b="1" i="0" lang="en-US" sz="2000" u="none" cap="none" strike="noStrike">
                <a:solidFill>
                  <a:schemeClr val="dk1"/>
                </a:solidFill>
                <a:latin typeface="Times New Roman"/>
                <a:ea typeface="Times New Roman"/>
                <a:cs typeface="Times New Roman"/>
                <a:sym typeface="Times New Roman"/>
              </a:rPr>
              <a:t>straight-tip </a:t>
            </a:r>
            <a:r>
              <a:rPr b="0" i="0" lang="en-US" sz="2000" u="none" cap="none" strike="noStrike">
                <a:solidFill>
                  <a:schemeClr val="dk1"/>
                </a:solidFill>
                <a:latin typeface="Times New Roman"/>
                <a:ea typeface="Times New Roman"/>
                <a:cs typeface="Times New Roman"/>
                <a:sym typeface="Times New Roman"/>
              </a:rPr>
              <a:t>(ST) </a:t>
            </a:r>
            <a:r>
              <a:rPr b="1" i="0" lang="en-US" sz="2000" u="none" cap="none" strike="noStrike">
                <a:solidFill>
                  <a:schemeClr val="dk1"/>
                </a:solidFill>
                <a:latin typeface="Times New Roman"/>
                <a:ea typeface="Times New Roman"/>
                <a:cs typeface="Times New Roman"/>
                <a:sym typeface="Times New Roman"/>
              </a:rPr>
              <a:t>connector </a:t>
            </a:r>
            <a:r>
              <a:rPr b="0" i="0" lang="en-US" sz="2000" u="none" cap="none" strike="noStrike">
                <a:solidFill>
                  <a:schemeClr val="dk1"/>
                </a:solidFill>
                <a:latin typeface="Times New Roman"/>
                <a:ea typeface="Times New Roman"/>
                <a:cs typeface="Times New Roman"/>
                <a:sym typeface="Times New Roman"/>
              </a:rPr>
              <a:t>is used for connecting cable to networking devices. It uses a bayonet locking system and is more reliable than SC. </a:t>
            </a:r>
            <a:endParaRPr/>
          </a:p>
          <a:p>
            <a:pPr indent="-342900" lvl="0" marL="342900" marR="0" rtl="0" algn="l">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MT-RJ </a:t>
            </a:r>
            <a:r>
              <a:rPr b="0" i="0" lang="en-US" sz="2000" u="none" cap="none" strike="noStrike">
                <a:solidFill>
                  <a:schemeClr val="dk1"/>
                </a:solidFill>
                <a:latin typeface="Times New Roman"/>
                <a:ea typeface="Times New Roman"/>
                <a:cs typeface="Times New Roman"/>
                <a:sym typeface="Times New Roman"/>
              </a:rPr>
              <a:t>is a connector that is the same size as RJ45.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274" name="Google Shape;274;p24"/>
          <p:cNvPicPr preferRelativeResize="0"/>
          <p:nvPr/>
        </p:nvPicPr>
        <p:blipFill rotWithShape="1">
          <a:blip r:embed="rId3">
            <a:alphaModFix/>
          </a:blip>
          <a:srcRect b="0" l="0" r="0" t="0"/>
          <a:stretch/>
        </p:blipFill>
        <p:spPr>
          <a:xfrm>
            <a:off x="4187291" y="3429000"/>
            <a:ext cx="6992938" cy="28413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500"/>
                                        <p:tgtEl>
                                          <p:spTgt spid="2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Effect filter="fade" transition="in">
                                      <p:cBhvr>
                                        <p:cTn dur="500"/>
                                        <p:tgtEl>
                                          <p:spTgt spid="2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Fiber Optic Cable</a:t>
            </a:r>
            <a:endParaRPr/>
          </a:p>
        </p:txBody>
      </p:sp>
      <p:sp>
        <p:nvSpPr>
          <p:cNvPr id="281" name="Google Shape;281;p25"/>
          <p:cNvSpPr txBox="1"/>
          <p:nvPr/>
        </p:nvSpPr>
        <p:spPr>
          <a:xfrm>
            <a:off x="3536303" y="620486"/>
            <a:ext cx="7856375" cy="595393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B0F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Advantages</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Higher bandwidth</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Less signal attenuation</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Immunity to electromagnetic interference</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Resistive to corrosive materials</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Light weight</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Greater immunity to tapping</a:t>
            </a:r>
            <a:endParaRPr/>
          </a:p>
          <a:p>
            <a:pPr indent="-457200" lvl="0" marL="457200" marR="0" rtl="0" algn="l">
              <a:lnSpc>
                <a:spcPct val="150000"/>
              </a:lnSpc>
              <a:spcBef>
                <a:spcPts val="0"/>
              </a:spcBef>
              <a:spcAft>
                <a:spcPts val="0"/>
              </a:spcAft>
              <a:buClr>
                <a:srgbClr val="00B0F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Disadvantages</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Difficult to maintain and install</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High cost</a:t>
            </a:r>
            <a:endParaRPr/>
          </a:p>
          <a:p>
            <a:pPr indent="-457200" lvl="0" marL="457200" marR="0" rtl="0" algn="l">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Unidirectional, will need another fiber if we want bidirectional communication.</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5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5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5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500"/>
                                        <p:tgtEl>
                                          <p:spTgt spid="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Effect filter="fade" transition="in">
                                      <p:cBhvr>
                                        <p:cTn dur="500"/>
                                        <p:tgtEl>
                                          <p:spTgt spid="2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5" st="5"/>
                                            </p:txEl>
                                          </p:spTgt>
                                        </p:tgtEl>
                                        <p:attrNameLst>
                                          <p:attrName>style.visibility</p:attrName>
                                        </p:attrNameLst>
                                      </p:cBhvr>
                                      <p:to>
                                        <p:strVal val="visible"/>
                                      </p:to>
                                    </p:set>
                                    <p:animEffect filter="fade" transition="in">
                                      <p:cBhvr>
                                        <p:cTn dur="500"/>
                                        <p:tgtEl>
                                          <p:spTgt spid="2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6" st="6"/>
                                            </p:txEl>
                                          </p:spTgt>
                                        </p:tgtEl>
                                        <p:attrNameLst>
                                          <p:attrName>style.visibility</p:attrName>
                                        </p:attrNameLst>
                                      </p:cBhvr>
                                      <p:to>
                                        <p:strVal val="visible"/>
                                      </p:to>
                                    </p:set>
                                    <p:animEffect filter="fade" transition="in">
                                      <p:cBhvr>
                                        <p:cTn dur="500"/>
                                        <p:tgtEl>
                                          <p:spTgt spid="2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7" st="7"/>
                                            </p:txEl>
                                          </p:spTgt>
                                        </p:tgtEl>
                                        <p:attrNameLst>
                                          <p:attrName>style.visibility</p:attrName>
                                        </p:attrNameLst>
                                      </p:cBhvr>
                                      <p:to>
                                        <p:strVal val="visible"/>
                                      </p:to>
                                    </p:set>
                                    <p:animEffect filter="fade" transition="in">
                                      <p:cBhvr>
                                        <p:cTn dur="500"/>
                                        <p:tgtEl>
                                          <p:spTgt spid="2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8" st="8"/>
                                            </p:txEl>
                                          </p:spTgt>
                                        </p:tgtEl>
                                        <p:attrNameLst>
                                          <p:attrName>style.visibility</p:attrName>
                                        </p:attrNameLst>
                                      </p:cBhvr>
                                      <p:to>
                                        <p:strVal val="visible"/>
                                      </p:to>
                                    </p:set>
                                    <p:animEffect filter="fade" transition="in">
                                      <p:cBhvr>
                                        <p:cTn dur="500"/>
                                        <p:tgtEl>
                                          <p:spTgt spid="2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9" st="9"/>
                                            </p:txEl>
                                          </p:spTgt>
                                        </p:tgtEl>
                                        <p:attrNameLst>
                                          <p:attrName>style.visibility</p:attrName>
                                        </p:attrNameLst>
                                      </p:cBhvr>
                                      <p:to>
                                        <p:strVal val="visible"/>
                                      </p:to>
                                    </p:set>
                                    <p:animEffect filter="fade" transition="in">
                                      <p:cBhvr>
                                        <p:cTn dur="500"/>
                                        <p:tgtEl>
                                          <p:spTgt spid="2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0" st="10"/>
                                            </p:txEl>
                                          </p:spTgt>
                                        </p:tgtEl>
                                        <p:attrNameLst>
                                          <p:attrName>style.visibility</p:attrName>
                                        </p:attrNameLst>
                                      </p:cBhvr>
                                      <p:to>
                                        <p:strVal val="visible"/>
                                      </p:to>
                                    </p:set>
                                    <p:animEffect filter="fade" transition="in">
                                      <p:cBhvr>
                                        <p:cTn dur="500"/>
                                        <p:tgtEl>
                                          <p:spTgt spid="28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Unguided Media/Wireless</a:t>
            </a:r>
            <a:endParaRPr/>
          </a:p>
        </p:txBody>
      </p:sp>
      <p:sp>
        <p:nvSpPr>
          <p:cNvPr id="288" name="Google Shape;288;p26"/>
          <p:cNvSpPr txBox="1"/>
          <p:nvPr/>
        </p:nvSpPr>
        <p:spPr>
          <a:xfrm>
            <a:off x="3545634" y="2160036"/>
            <a:ext cx="7856375" cy="32762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Unguided media transport electromagnetic waves without using a physical conductor. </a:t>
            </a:r>
            <a:endParaRPr/>
          </a:p>
          <a:p>
            <a:pPr indent="-342900" lvl="0" marL="342900" marR="0" rtl="0" algn="just">
              <a:lnSpc>
                <a:spcPct val="150000"/>
              </a:lnSpc>
              <a:spcBef>
                <a:spcPts val="0"/>
              </a:spcBef>
              <a:spcAft>
                <a:spcPts val="0"/>
              </a:spcAft>
              <a:buClr>
                <a:srgbClr val="00B0F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This type of communication is often referred to as wireless communication.</a:t>
            </a:r>
            <a:endParaRPr/>
          </a:p>
          <a:p>
            <a:pPr indent="-342900" lvl="0" marL="342900" marR="0" rtl="0" algn="just">
              <a:lnSpc>
                <a:spcPct val="150000"/>
              </a:lnSpc>
              <a:spcBef>
                <a:spcPts val="0"/>
              </a:spcBef>
              <a:spcAft>
                <a:spcPts val="0"/>
              </a:spcAft>
              <a:buClr>
                <a:srgbClr val="00B0F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Signals are normally broadcast through free space and thus are available to anyone who has a device capable of receiving them. </a:t>
            </a: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5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500"/>
                                        <p:tgtEl>
                                          <p:spTgt spid="2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Modes</a:t>
            </a:r>
            <a:endParaRPr/>
          </a:p>
        </p:txBody>
      </p:sp>
      <p:sp>
        <p:nvSpPr>
          <p:cNvPr id="295" name="Google Shape;295;p27"/>
          <p:cNvSpPr txBox="1"/>
          <p:nvPr/>
        </p:nvSpPr>
        <p:spPr>
          <a:xfrm>
            <a:off x="3545634" y="2197125"/>
            <a:ext cx="7856375" cy="558460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Unguided signals can travel from the source to destination in several ways:</a:t>
            </a:r>
            <a:endParaRPr/>
          </a:p>
          <a:p>
            <a:pPr indent="-457200" lvl="0" marL="457200" marR="0" rtl="0" algn="just">
              <a:lnSpc>
                <a:spcPct val="150000"/>
              </a:lnSpc>
              <a:spcBef>
                <a:spcPts val="0"/>
              </a:spcBef>
              <a:spcAft>
                <a:spcPts val="0"/>
              </a:spcAft>
              <a:buClr>
                <a:srgbClr val="00B0F0"/>
              </a:buClr>
              <a:buSzPts val="2000"/>
              <a:buFont typeface="Corbel"/>
              <a:buAutoNum type="arabicPeriod"/>
            </a:pPr>
            <a:r>
              <a:rPr b="0" i="0" lang="en-US" sz="2000" u="none" cap="none" strike="noStrike">
                <a:solidFill>
                  <a:schemeClr val="dk1"/>
                </a:solidFill>
                <a:latin typeface="Times New Roman"/>
                <a:ea typeface="Times New Roman"/>
                <a:cs typeface="Times New Roman"/>
                <a:sym typeface="Times New Roman"/>
              </a:rPr>
              <a:t>Ground propagation</a:t>
            </a:r>
            <a:endParaRPr/>
          </a:p>
          <a:p>
            <a:pPr indent="-457200" lvl="0" marL="457200" marR="0" rtl="0" algn="just">
              <a:lnSpc>
                <a:spcPct val="150000"/>
              </a:lnSpc>
              <a:spcBef>
                <a:spcPts val="0"/>
              </a:spcBef>
              <a:spcAft>
                <a:spcPts val="0"/>
              </a:spcAft>
              <a:buClr>
                <a:srgbClr val="00B0F0"/>
              </a:buClr>
              <a:buSzPts val="2000"/>
              <a:buFont typeface="Corbel"/>
              <a:buAutoNum type="arabicPeriod"/>
            </a:pPr>
            <a:r>
              <a:rPr b="0" i="0" lang="en-US" sz="2000" u="none" cap="none" strike="noStrike">
                <a:solidFill>
                  <a:schemeClr val="dk1"/>
                </a:solidFill>
                <a:latin typeface="Times New Roman"/>
                <a:ea typeface="Times New Roman"/>
                <a:cs typeface="Times New Roman"/>
                <a:sym typeface="Times New Roman"/>
              </a:rPr>
              <a:t>Sky propagation</a:t>
            </a:r>
            <a:endParaRPr/>
          </a:p>
          <a:p>
            <a:pPr indent="-457200" lvl="0" marL="457200" marR="0" rtl="0" algn="just">
              <a:lnSpc>
                <a:spcPct val="150000"/>
              </a:lnSpc>
              <a:spcBef>
                <a:spcPts val="0"/>
              </a:spcBef>
              <a:spcAft>
                <a:spcPts val="0"/>
              </a:spcAft>
              <a:buClr>
                <a:srgbClr val="00B0F0"/>
              </a:buClr>
              <a:buSzPts val="2000"/>
              <a:buFont typeface="Corbel"/>
              <a:buAutoNum type="arabicPeriod"/>
            </a:pPr>
            <a:r>
              <a:rPr b="0" i="0" lang="en-US" sz="2000" u="none" cap="none" strike="noStrike">
                <a:solidFill>
                  <a:schemeClr val="dk1"/>
                </a:solidFill>
                <a:latin typeface="Times New Roman"/>
                <a:ea typeface="Times New Roman"/>
                <a:cs typeface="Times New Roman"/>
                <a:sym typeface="Times New Roman"/>
              </a:rPr>
              <a:t>Line-of-sight propagation</a:t>
            </a:r>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5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5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5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5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500"/>
                                        <p:tgtEl>
                                          <p:spTgt spid="29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Modes</a:t>
            </a:r>
            <a:endParaRPr/>
          </a:p>
        </p:txBody>
      </p:sp>
      <p:sp>
        <p:nvSpPr>
          <p:cNvPr id="302" name="Google Shape;302;p28"/>
          <p:cNvSpPr txBox="1"/>
          <p:nvPr/>
        </p:nvSpPr>
        <p:spPr>
          <a:xfrm>
            <a:off x="3554965" y="760445"/>
            <a:ext cx="7856375" cy="373794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Ground propagation</a:t>
            </a:r>
            <a:endParaRPr/>
          </a:p>
          <a:p>
            <a:pPr indent="-457200" lvl="0" marL="457200" marR="0" rtl="0" algn="just">
              <a:lnSpc>
                <a:spcPct val="150000"/>
              </a:lnSpc>
              <a:spcBef>
                <a:spcPts val="0"/>
              </a:spcBef>
              <a:spcAft>
                <a:spcPts val="0"/>
              </a:spcAft>
              <a:buClr>
                <a:srgbClr val="00B0F0"/>
              </a:buClr>
              <a:buSzPts val="1600"/>
              <a:buFont typeface="Corbel"/>
              <a:buAutoNum type="arabicPeriod"/>
            </a:pPr>
            <a:r>
              <a:rPr b="0" i="0" lang="en-US" sz="1600" u="none" cap="none" strike="noStrike">
                <a:solidFill>
                  <a:schemeClr val="dk1"/>
                </a:solidFill>
                <a:latin typeface="Times New Roman"/>
                <a:ea typeface="Times New Roman"/>
                <a:cs typeface="Times New Roman"/>
                <a:sym typeface="Times New Roman"/>
              </a:rPr>
              <a:t>Radio waves travel through the lowest portion of the atmosphere, hugging the earth.</a:t>
            </a:r>
            <a:endParaRPr/>
          </a:p>
          <a:p>
            <a:pPr indent="-457200" lvl="0" marL="457200" marR="0" rtl="0" algn="just">
              <a:lnSpc>
                <a:spcPct val="150000"/>
              </a:lnSpc>
              <a:spcBef>
                <a:spcPts val="0"/>
              </a:spcBef>
              <a:spcAft>
                <a:spcPts val="0"/>
              </a:spcAft>
              <a:buClr>
                <a:srgbClr val="00B0F0"/>
              </a:buClr>
              <a:buSzPts val="1600"/>
              <a:buFont typeface="Corbel"/>
              <a:buAutoNum type="arabicPeriod"/>
            </a:pPr>
            <a:r>
              <a:rPr b="0" i="0" lang="en-US" sz="1600" u="none" cap="none" strike="noStrike">
                <a:solidFill>
                  <a:schemeClr val="dk1"/>
                </a:solidFill>
                <a:latin typeface="Times New Roman"/>
                <a:ea typeface="Times New Roman"/>
                <a:cs typeface="Times New Roman"/>
                <a:sym typeface="Times New Roman"/>
              </a:rPr>
              <a:t>These low-frequency signals emanate in all directions from the transmitting antenna and follow the curvature of the planet. </a:t>
            </a:r>
            <a:endParaRPr/>
          </a:p>
          <a:p>
            <a:pPr indent="-457200" lvl="0" marL="457200" marR="0" rtl="0" algn="just">
              <a:lnSpc>
                <a:spcPct val="150000"/>
              </a:lnSpc>
              <a:spcBef>
                <a:spcPts val="0"/>
              </a:spcBef>
              <a:spcAft>
                <a:spcPts val="0"/>
              </a:spcAft>
              <a:buClr>
                <a:srgbClr val="00B0F0"/>
              </a:buClr>
              <a:buSzPts val="1600"/>
              <a:buFont typeface="Corbel"/>
              <a:buAutoNum type="arabicPeriod"/>
            </a:pPr>
            <a:r>
              <a:rPr b="0" i="0" lang="en-US" sz="1600" u="none" cap="none" strike="noStrike">
                <a:solidFill>
                  <a:schemeClr val="dk1"/>
                </a:solidFill>
                <a:latin typeface="Times New Roman"/>
                <a:ea typeface="Times New Roman"/>
                <a:cs typeface="Times New Roman"/>
                <a:sym typeface="Times New Roman"/>
              </a:rPr>
              <a:t>Distance depends on the amount of power in the signal: The greater the power, the greater the distance.</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03" name="Google Shape;303;p28"/>
          <p:cNvPicPr preferRelativeResize="0"/>
          <p:nvPr/>
        </p:nvPicPr>
        <p:blipFill rotWithShape="1">
          <a:blip r:embed="rId3">
            <a:alphaModFix/>
          </a:blip>
          <a:srcRect b="0" l="0" r="0" t="0"/>
          <a:stretch/>
        </p:blipFill>
        <p:spPr>
          <a:xfrm>
            <a:off x="6096000" y="2817846"/>
            <a:ext cx="3028950" cy="37379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Modes</a:t>
            </a:r>
            <a:endParaRPr/>
          </a:p>
        </p:txBody>
      </p:sp>
      <p:sp>
        <p:nvSpPr>
          <p:cNvPr id="310" name="Google Shape;310;p29"/>
          <p:cNvSpPr txBox="1"/>
          <p:nvPr/>
        </p:nvSpPr>
        <p:spPr>
          <a:xfrm>
            <a:off x="3554965" y="760445"/>
            <a:ext cx="7856375" cy="373794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Sky propagation</a:t>
            </a:r>
            <a:endParaRPr/>
          </a:p>
          <a:p>
            <a:pPr indent="-457200" lvl="0" marL="457200" marR="0" rtl="0" algn="just">
              <a:lnSpc>
                <a:spcPct val="150000"/>
              </a:lnSpc>
              <a:spcBef>
                <a:spcPts val="0"/>
              </a:spcBef>
              <a:spcAft>
                <a:spcPts val="0"/>
              </a:spcAft>
              <a:buClr>
                <a:srgbClr val="00B0F0"/>
              </a:buClr>
              <a:buSzPts val="2000"/>
              <a:buFont typeface="Corbel"/>
              <a:buAutoNum type="arabicPeriod"/>
            </a:pPr>
            <a:r>
              <a:rPr b="0" i="0" lang="en-US" sz="2000" u="none" cap="none" strike="noStrike">
                <a:solidFill>
                  <a:schemeClr val="dk1"/>
                </a:solidFill>
                <a:latin typeface="Times New Roman"/>
                <a:ea typeface="Times New Roman"/>
                <a:cs typeface="Times New Roman"/>
                <a:sym typeface="Times New Roman"/>
              </a:rPr>
              <a:t>Higher-frequency radio waves radiate upward into the ionosphere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where they are reflected back to earth. This type of transmission allows for greater distances with lower output power.</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11" name="Google Shape;311;p29"/>
          <p:cNvPicPr preferRelativeResize="0"/>
          <p:nvPr/>
        </p:nvPicPr>
        <p:blipFill rotWithShape="1">
          <a:blip r:embed="rId3">
            <a:alphaModFix/>
          </a:blip>
          <a:srcRect b="0" l="0" r="0" t="0"/>
          <a:stretch/>
        </p:blipFill>
        <p:spPr>
          <a:xfrm>
            <a:off x="5902486" y="2629418"/>
            <a:ext cx="2962275" cy="378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5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5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5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Classes of Transmission Medium</a:t>
            </a:r>
            <a:endParaRPr/>
          </a:p>
        </p:txBody>
      </p:sp>
      <p:sp>
        <p:nvSpPr>
          <p:cNvPr id="107" name="Google Shape;107;p3"/>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pic>
        <p:nvPicPr>
          <p:cNvPr id="108" name="Google Shape;108;p3"/>
          <p:cNvPicPr preferRelativeResize="0"/>
          <p:nvPr/>
        </p:nvPicPr>
        <p:blipFill rotWithShape="1">
          <a:blip r:embed="rId3">
            <a:alphaModFix/>
          </a:blip>
          <a:srcRect b="0" l="0" r="0" t="0"/>
          <a:stretch/>
        </p:blipFill>
        <p:spPr>
          <a:xfrm>
            <a:off x="3685591" y="1850231"/>
            <a:ext cx="7884367" cy="31575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Modes</a:t>
            </a:r>
            <a:endParaRPr/>
          </a:p>
        </p:txBody>
      </p:sp>
      <p:sp>
        <p:nvSpPr>
          <p:cNvPr id="318" name="Google Shape;318;p30"/>
          <p:cNvSpPr txBox="1"/>
          <p:nvPr/>
        </p:nvSpPr>
        <p:spPr>
          <a:xfrm>
            <a:off x="3554965" y="760445"/>
            <a:ext cx="7856375" cy="49844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Line of Sight propagation</a:t>
            </a:r>
            <a:endParaRPr/>
          </a:p>
          <a:p>
            <a:pPr indent="-457200" lvl="0" marL="457200" marR="0" rtl="0" algn="just">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Very high-frequency signals are transmitted in straight lines directly from antenna to antenna. </a:t>
            </a:r>
            <a:endParaRPr/>
          </a:p>
          <a:p>
            <a:pPr indent="-457200" lvl="0" marL="457200" marR="0" rtl="0" algn="just">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Antennas must be directional, facing each other and either tall enough or close enough together not to be affected by the curvature of the earth.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19" name="Google Shape;319;p30"/>
          <p:cNvPicPr preferRelativeResize="0"/>
          <p:nvPr/>
        </p:nvPicPr>
        <p:blipFill rotWithShape="1">
          <a:blip r:embed="rId3">
            <a:alphaModFix/>
          </a:blip>
          <a:srcRect b="0" l="0" r="0" t="0"/>
          <a:stretch/>
        </p:blipFill>
        <p:spPr>
          <a:xfrm>
            <a:off x="6257827" y="2938366"/>
            <a:ext cx="2886075" cy="35184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5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500"/>
                                        <p:tgtEl>
                                          <p:spTgt spid="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Effect filter="fade" transition="in">
                                      <p:cBhvr>
                                        <p:cTn dur="500"/>
                                        <p:tgtEl>
                                          <p:spTgt spid="3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Effect filter="fade" transition="in">
                                      <p:cBhvr>
                                        <p:cTn dur="500"/>
                                        <p:tgtEl>
                                          <p:spTgt spid="31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Modes</a:t>
            </a:r>
            <a:endParaRPr/>
          </a:p>
        </p:txBody>
      </p:sp>
      <p:sp>
        <p:nvSpPr>
          <p:cNvPr id="326" name="Google Shape;326;p31"/>
          <p:cNvSpPr txBox="1"/>
          <p:nvPr/>
        </p:nvSpPr>
        <p:spPr>
          <a:xfrm>
            <a:off x="3554965" y="760445"/>
            <a:ext cx="7856375" cy="49844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Line of Sight propagation</a:t>
            </a:r>
            <a:endParaRPr/>
          </a:p>
          <a:p>
            <a:pPr indent="-457200" lvl="0" marL="457200" marR="0" rtl="0" algn="just">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Very high-frequency signals are transmitted in straight lines directly from antenna to antenna. </a:t>
            </a:r>
            <a:endParaRPr/>
          </a:p>
          <a:p>
            <a:pPr indent="-457200" lvl="0" marL="457200" marR="0" rtl="0" algn="just">
              <a:lnSpc>
                <a:spcPct val="150000"/>
              </a:lnSpc>
              <a:spcBef>
                <a:spcPts val="0"/>
              </a:spcBef>
              <a:spcAft>
                <a:spcPts val="0"/>
              </a:spcAft>
              <a:buClr>
                <a:srgbClr val="00B0F0"/>
              </a:buClr>
              <a:buSzPts val="1800"/>
              <a:buFont typeface="Corbel"/>
              <a:buAutoNum type="arabicPeriod"/>
            </a:pPr>
            <a:r>
              <a:rPr b="0" i="0" lang="en-US" sz="1800" u="none" cap="none" strike="noStrike">
                <a:solidFill>
                  <a:schemeClr val="dk1"/>
                </a:solidFill>
                <a:latin typeface="Times New Roman"/>
                <a:ea typeface="Times New Roman"/>
                <a:cs typeface="Times New Roman"/>
                <a:sym typeface="Times New Roman"/>
              </a:rPr>
              <a:t>Antennas must be directional, facing each other and either tall enough or close enough together not to be affected by the curvature of the earth.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27" name="Google Shape;327;p31"/>
          <p:cNvPicPr preferRelativeResize="0"/>
          <p:nvPr/>
        </p:nvPicPr>
        <p:blipFill rotWithShape="1">
          <a:blip r:embed="rId3">
            <a:alphaModFix/>
          </a:blip>
          <a:srcRect b="0" l="0" r="0" t="0"/>
          <a:stretch/>
        </p:blipFill>
        <p:spPr>
          <a:xfrm>
            <a:off x="6257827" y="2938366"/>
            <a:ext cx="2886075" cy="35184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5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5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500"/>
                                        <p:tgtEl>
                                          <p:spTgt spid="3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34" name="Google Shape;334;p32"/>
          <p:cNvSpPr txBox="1"/>
          <p:nvPr/>
        </p:nvSpPr>
        <p:spPr>
          <a:xfrm>
            <a:off x="3554965" y="760445"/>
            <a:ext cx="7856375" cy="281461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35" name="Google Shape;335;p32"/>
          <p:cNvPicPr preferRelativeResize="0"/>
          <p:nvPr/>
        </p:nvPicPr>
        <p:blipFill rotWithShape="1">
          <a:blip r:embed="rId3">
            <a:alphaModFix/>
          </a:blip>
          <a:srcRect b="0" l="0" r="0" t="0"/>
          <a:stretch/>
        </p:blipFill>
        <p:spPr>
          <a:xfrm>
            <a:off x="3554965" y="1753864"/>
            <a:ext cx="8239125" cy="277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42" name="Google Shape;342;p33"/>
          <p:cNvSpPr txBox="1"/>
          <p:nvPr/>
        </p:nvSpPr>
        <p:spPr>
          <a:xfrm>
            <a:off x="3554965" y="760445"/>
            <a:ext cx="7856375" cy="103859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Radio waves</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It has frequency between 3KHz to 1 GHz.</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Radio waves are omnidirectional.</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When an antenna transmits radio waves, they are propagated in all directions.</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This means that the sending and receiving antennas do not have to be aligned. </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The omnidirectional property has a disadvantage and radio waves transmitted by one antenna are susceptible to interference by another antenna that may send signals using the same frequency or band.</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Radio waves are propagate in the sky mode, can travel long distances. </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This makes radio waves a good candidate for long distance broadcasting such as AM radio.</a:t>
            </a:r>
            <a:endParaRPr/>
          </a:p>
          <a:p>
            <a:pPr indent="-457200" lvl="0" marL="45720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Radio waves, particularly those of low and medium frequencies, can penetrate walls.</a:t>
            </a:r>
            <a:r>
              <a:rPr b="0" i="0" lang="en-US" sz="1800" u="none" cap="none" strike="noStrike">
                <a:solidFill>
                  <a:schemeClr val="dk1"/>
                </a:solidFill>
                <a:latin typeface="Corbel"/>
                <a:ea typeface="Corbel"/>
                <a:cs typeface="Corbel"/>
                <a:sym typeface="Corbel"/>
              </a:rPr>
              <a:t> </a:t>
            </a:r>
            <a:endParaRPr/>
          </a:p>
          <a:p>
            <a:pPr indent="0" lvl="0" marL="0" marR="0" rtl="0" algn="just">
              <a:lnSpc>
                <a:spcPct val="150000"/>
              </a:lnSpc>
              <a:spcBef>
                <a:spcPts val="0"/>
              </a:spcBef>
              <a:spcAft>
                <a:spcPts val="0"/>
              </a:spcAft>
              <a:buNone/>
            </a:pPr>
            <a:r>
              <a:t/>
            </a:r>
            <a:endParaRPr b="0" i="0" sz="1800" u="none" cap="none" strike="noStrike">
              <a:solidFill>
                <a:srgbClr val="000000"/>
              </a:solidFill>
              <a:latin typeface="Times"/>
              <a:ea typeface="Times"/>
              <a:cs typeface="Times"/>
              <a:sym typeface="Times"/>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49" name="Google Shape;349;p34"/>
          <p:cNvSpPr txBox="1"/>
          <p:nvPr/>
        </p:nvSpPr>
        <p:spPr>
          <a:xfrm>
            <a:off x="3554965" y="760445"/>
            <a:ext cx="7856375" cy="747743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Applications of Radio Waves</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The omnidirectional characteristics of radio waves make them useful for multicasting, in which there is one sender but many receivers. </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AM and FM radio, television, maritime radio, cordless phones, and paging are examples of multicasting.</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50" name="Google Shape;350;p34"/>
          <p:cNvPicPr preferRelativeResize="0"/>
          <p:nvPr/>
        </p:nvPicPr>
        <p:blipFill rotWithShape="1">
          <a:blip r:embed="rId3">
            <a:alphaModFix/>
          </a:blip>
          <a:srcRect b="0" l="0" r="0" t="0"/>
          <a:stretch/>
        </p:blipFill>
        <p:spPr>
          <a:xfrm>
            <a:off x="6096000" y="2869236"/>
            <a:ext cx="3263900" cy="325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57" name="Google Shape;357;p35"/>
          <p:cNvSpPr txBox="1"/>
          <p:nvPr/>
        </p:nvSpPr>
        <p:spPr>
          <a:xfrm>
            <a:off x="3554965" y="760445"/>
            <a:ext cx="7856375" cy="955492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Micro Waves</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Electromagnetic waves having frequencies between 1 and 300 GHz.</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Microwaves are unidirectional. </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When an antenna transmits microwave waves, they can be narrowly focused.</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This means that the sending and receiving antennas need to be aligned.</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Microwave propagation is line-of-sight. </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Very high-frequency microwaves cannot penetrate walls. This characteristic can be a disadvantage if receivers are inside buildings.</a:t>
            </a:r>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64" name="Google Shape;364;p36"/>
          <p:cNvSpPr txBox="1"/>
          <p:nvPr/>
        </p:nvSpPr>
        <p:spPr>
          <a:xfrm>
            <a:off x="3517642" y="2281335"/>
            <a:ext cx="7856375" cy="539994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B0F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Micro Waves</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Microwaves need unidirectional antennas that send out signals in one direction. Two types of antennas are used for microwave communications: the</a:t>
            </a:r>
            <a:r>
              <a:rPr b="1" i="0" lang="en-US" sz="1800" u="none" cap="none" strike="noStrike">
                <a:solidFill>
                  <a:srgbClr val="000000"/>
                </a:solidFill>
                <a:latin typeface="Times"/>
                <a:ea typeface="Times"/>
                <a:cs typeface="Times"/>
                <a:sym typeface="Times"/>
              </a:rPr>
              <a:t> parabolic dish antenna </a:t>
            </a:r>
            <a:r>
              <a:rPr b="0" i="0" lang="en-US" sz="1800" u="none" cap="none" strike="noStrike">
                <a:solidFill>
                  <a:srgbClr val="000000"/>
                </a:solidFill>
                <a:latin typeface="Times"/>
                <a:ea typeface="Times"/>
                <a:cs typeface="Times"/>
                <a:sym typeface="Times"/>
              </a:rPr>
              <a:t>and the </a:t>
            </a:r>
            <a:r>
              <a:rPr b="1" i="0" lang="en-US" sz="1800" u="none" cap="none" strike="noStrike">
                <a:solidFill>
                  <a:srgbClr val="000000"/>
                </a:solidFill>
                <a:latin typeface="Times"/>
                <a:ea typeface="Times"/>
                <a:cs typeface="Times"/>
                <a:sym typeface="Times"/>
              </a:rPr>
              <a:t>Horn antenna</a:t>
            </a:r>
            <a:r>
              <a:rPr b="0" i="0" lang="en-US" sz="1800" u="none" cap="none" strike="noStrike">
                <a:solidFill>
                  <a:srgbClr val="000000"/>
                </a:solidFill>
                <a:latin typeface="Times"/>
                <a:ea typeface="Times"/>
                <a:cs typeface="Times"/>
                <a:sym typeface="Times"/>
              </a:rPr>
              <a:t>.</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71" name="Google Shape;371;p37"/>
          <p:cNvSpPr txBox="1"/>
          <p:nvPr/>
        </p:nvSpPr>
        <p:spPr>
          <a:xfrm>
            <a:off x="3554965" y="760445"/>
            <a:ext cx="7856375" cy="992425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B0F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Parabolic Dish Antenna</a:t>
            </a:r>
            <a:endParaRPr/>
          </a:p>
          <a:p>
            <a:pPr indent="-285750" lvl="0" marL="285750" marR="0" rtl="0" algn="just">
              <a:lnSpc>
                <a:spcPct val="150000"/>
              </a:lnSpc>
              <a:spcBef>
                <a:spcPts val="0"/>
              </a:spcBef>
              <a:spcAft>
                <a:spcPts val="0"/>
              </a:spcAft>
              <a:buClr>
                <a:srgbClr val="00B0F0"/>
              </a:buClr>
              <a:buSzPts val="1600"/>
              <a:buFont typeface="Noto Sans Symbols"/>
              <a:buChar char="✔"/>
            </a:pPr>
            <a:r>
              <a:rPr b="0" i="0" lang="en-US" sz="1600" u="none" cap="none" strike="noStrike">
                <a:solidFill>
                  <a:srgbClr val="000000"/>
                </a:solidFill>
                <a:latin typeface="Times"/>
                <a:ea typeface="Times"/>
                <a:cs typeface="Times"/>
                <a:sym typeface="Times"/>
              </a:rPr>
              <a:t>A parabolic dish antenna is based on the geometry of a parabola: Every line parallel to the line of symmetry reflects off the curve at angles such that all the lines intersect in a common point called the focus.</a:t>
            </a:r>
            <a:endParaRPr/>
          </a:p>
          <a:p>
            <a:pPr indent="-285750" lvl="0" marL="285750" marR="0" rtl="0" algn="just">
              <a:lnSpc>
                <a:spcPct val="150000"/>
              </a:lnSpc>
              <a:spcBef>
                <a:spcPts val="0"/>
              </a:spcBef>
              <a:spcAft>
                <a:spcPts val="0"/>
              </a:spcAft>
              <a:buClr>
                <a:srgbClr val="00B0F0"/>
              </a:buClr>
              <a:buSzPts val="1600"/>
              <a:buFont typeface="Noto Sans Symbols"/>
              <a:buChar char="✔"/>
            </a:pPr>
            <a:r>
              <a:rPr b="0" i="0" lang="en-US" sz="1600" u="none" cap="none" strike="noStrike">
                <a:solidFill>
                  <a:srgbClr val="000000"/>
                </a:solidFill>
                <a:latin typeface="Times"/>
                <a:ea typeface="Times"/>
                <a:cs typeface="Times"/>
                <a:sym typeface="Times"/>
              </a:rPr>
              <a:t>The parabolic dish works as a</a:t>
            </a:r>
            <a:r>
              <a:rPr b="0" i="0" lang="en-US" sz="1600" u="none" cap="none" strike="noStrike">
                <a:solidFill>
                  <a:schemeClr val="dk1"/>
                </a:solidFill>
                <a:latin typeface="Corbel"/>
                <a:ea typeface="Corbel"/>
                <a:cs typeface="Corbel"/>
                <a:sym typeface="Corbel"/>
              </a:rPr>
              <a:t>  </a:t>
            </a:r>
            <a:r>
              <a:rPr b="0" i="0" lang="en-US" sz="1600" u="none" cap="none" strike="noStrike">
                <a:solidFill>
                  <a:srgbClr val="000000"/>
                </a:solidFill>
                <a:latin typeface="Times"/>
                <a:ea typeface="Times"/>
                <a:cs typeface="Times"/>
                <a:sym typeface="Times"/>
              </a:rPr>
              <a:t>funnel, catching a wide range of waves and directing them to a common point.</a:t>
            </a:r>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a:ea typeface="Times"/>
                <a:cs typeface="Times"/>
                <a:sym typeface="Times"/>
              </a:rPr>
              <a:t> </a:t>
            </a:r>
            <a:br>
              <a:rPr b="0" i="0" lang="en-US" sz="1800" u="none" cap="none" strike="noStrike">
                <a:solidFill>
                  <a:schemeClr val="dk1"/>
                </a:solidFill>
                <a:latin typeface="Corbel"/>
                <a:ea typeface="Corbel"/>
                <a:cs typeface="Corbel"/>
                <a:sym typeface="Corbel"/>
              </a:rPr>
            </a:b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72" name="Google Shape;372;p37"/>
          <p:cNvPicPr preferRelativeResize="0"/>
          <p:nvPr/>
        </p:nvPicPr>
        <p:blipFill rotWithShape="1">
          <a:blip r:embed="rId3">
            <a:alphaModFix/>
          </a:blip>
          <a:srcRect b="0" l="0" r="0" t="0"/>
          <a:stretch/>
        </p:blipFill>
        <p:spPr>
          <a:xfrm>
            <a:off x="5897239" y="3058692"/>
            <a:ext cx="3171825" cy="3371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8"/>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79" name="Google Shape;379;p38"/>
          <p:cNvSpPr txBox="1"/>
          <p:nvPr/>
        </p:nvSpPr>
        <p:spPr>
          <a:xfrm>
            <a:off x="3554965" y="760445"/>
            <a:ext cx="7856375" cy="784676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B0F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Horn Antenna</a:t>
            </a:r>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a:ea typeface="Times"/>
                <a:cs typeface="Times"/>
                <a:sym typeface="Times"/>
              </a:rPr>
              <a:t> </a:t>
            </a:r>
            <a:br>
              <a:rPr b="0" i="0" lang="en-US" sz="1800" u="none" cap="none" strike="noStrike">
                <a:solidFill>
                  <a:schemeClr val="dk1"/>
                </a:solidFill>
                <a:latin typeface="Corbel"/>
                <a:ea typeface="Corbel"/>
                <a:cs typeface="Corbel"/>
                <a:sym typeface="Corbel"/>
              </a:rPr>
            </a:b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pic>
        <p:nvPicPr>
          <p:cNvPr id="380" name="Google Shape;380;p38"/>
          <p:cNvPicPr preferRelativeResize="0"/>
          <p:nvPr/>
        </p:nvPicPr>
        <p:blipFill rotWithShape="1">
          <a:blip r:embed="rId3">
            <a:alphaModFix/>
          </a:blip>
          <a:srcRect b="0" l="0" r="0" t="0"/>
          <a:stretch/>
        </p:blipFill>
        <p:spPr>
          <a:xfrm>
            <a:off x="5521002" y="1817914"/>
            <a:ext cx="3924300" cy="3352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9"/>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87" name="Google Shape;387;p39"/>
          <p:cNvSpPr txBox="1"/>
          <p:nvPr/>
        </p:nvSpPr>
        <p:spPr>
          <a:xfrm>
            <a:off x="3554965" y="760445"/>
            <a:ext cx="7856375" cy="950875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B0F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Application of Micro waves</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Microwaves are used for unicast communication such as cellular telephones,</a:t>
            </a:r>
            <a:br>
              <a:rPr b="0" i="0" lang="en-US" sz="1800" u="none" cap="none" strike="noStrike">
                <a:solidFill>
                  <a:srgbClr val="000000"/>
                </a:solidFill>
                <a:latin typeface="Times"/>
                <a:ea typeface="Times"/>
                <a:cs typeface="Times"/>
                <a:sym typeface="Times"/>
              </a:rPr>
            </a:br>
            <a:r>
              <a:rPr b="0" i="0" lang="en-US" sz="1800" u="none" cap="none" strike="noStrike">
                <a:solidFill>
                  <a:srgbClr val="000000"/>
                </a:solidFill>
                <a:latin typeface="Times"/>
                <a:ea typeface="Times"/>
                <a:cs typeface="Times"/>
                <a:sym typeface="Times"/>
              </a:rPr>
              <a:t>satellite networks, and wireless LANs.</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a:ea typeface="Times"/>
                <a:cs typeface="Times"/>
                <a:sym typeface="Times"/>
              </a:rPr>
              <a:t> </a:t>
            </a:r>
            <a:br>
              <a:rPr b="0" i="0" lang="en-US" sz="1800" u="none" cap="none" strike="noStrike">
                <a:solidFill>
                  <a:schemeClr val="dk1"/>
                </a:solidFill>
                <a:latin typeface="Corbel"/>
                <a:ea typeface="Corbel"/>
                <a:cs typeface="Corbel"/>
                <a:sym typeface="Corbel"/>
              </a:rPr>
            </a:b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Twisted Pair Cable</a:t>
            </a:r>
            <a:endParaRPr/>
          </a:p>
        </p:txBody>
      </p:sp>
      <p:sp>
        <p:nvSpPr>
          <p:cNvPr id="115" name="Google Shape;115;p4"/>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pic>
        <p:nvPicPr>
          <p:cNvPr id="116" name="Google Shape;116;p4"/>
          <p:cNvPicPr preferRelativeResize="0"/>
          <p:nvPr/>
        </p:nvPicPr>
        <p:blipFill rotWithShape="1">
          <a:blip r:embed="rId3">
            <a:alphaModFix/>
          </a:blip>
          <a:srcRect b="0" l="0" r="0" t="0"/>
          <a:stretch/>
        </p:blipFill>
        <p:spPr>
          <a:xfrm>
            <a:off x="3520060" y="4944591"/>
            <a:ext cx="8203163" cy="1204912"/>
          </a:xfrm>
          <a:prstGeom prst="rect">
            <a:avLst/>
          </a:prstGeom>
          <a:noFill/>
          <a:ln>
            <a:noFill/>
          </a:ln>
        </p:spPr>
      </p:pic>
      <p:sp>
        <p:nvSpPr>
          <p:cNvPr id="117" name="Google Shape;117;p4"/>
          <p:cNvSpPr txBox="1"/>
          <p:nvPr/>
        </p:nvSpPr>
        <p:spPr>
          <a:xfrm>
            <a:off x="3520059" y="670101"/>
            <a:ext cx="8264504" cy="697434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2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A twisted pair consists of two conductors (normally copper), each with its own plastic insulation, twisted together.</a:t>
            </a:r>
            <a:endParaRPr/>
          </a:p>
          <a:p>
            <a:pPr indent="-285750" lvl="0" marL="285750" marR="0" rtl="0" algn="just">
              <a:lnSpc>
                <a:spcPct val="2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One of the wires is used to carry signals to the receiver, and the other is used only</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000000"/>
                </a:solidFill>
                <a:latin typeface="Times New Roman"/>
                <a:ea typeface="Times New Roman"/>
                <a:cs typeface="Times New Roman"/>
                <a:sym typeface="Times New Roman"/>
              </a:rPr>
              <a:t>as a ground reference.</a:t>
            </a:r>
            <a:endParaRPr/>
          </a:p>
          <a:p>
            <a:pPr indent="-285750" lvl="0" marL="285750" marR="0" rtl="0" algn="just">
              <a:lnSpc>
                <a:spcPct val="2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 The receiver uses the difference between the two.</a:t>
            </a:r>
            <a:endParaRPr/>
          </a:p>
          <a:p>
            <a:pPr indent="-285750" lvl="0" marL="285750" marR="0" rtl="0" algn="just">
              <a:lnSpc>
                <a:spcPct val="2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In addition to the signal sent by the sender on one of the wires, interference (noise)</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000000"/>
                </a:solidFill>
                <a:latin typeface="Times New Roman"/>
                <a:ea typeface="Times New Roman"/>
                <a:cs typeface="Times New Roman"/>
                <a:sym typeface="Times New Roman"/>
              </a:rPr>
              <a:t>and crosstalk may affect both wires and create unwanted signals.</a:t>
            </a:r>
            <a:endParaRPr/>
          </a:p>
          <a:p>
            <a:pPr indent="0" lvl="0" marL="0" marR="0" rtl="0" algn="just">
              <a:lnSpc>
                <a:spcPct val="200000"/>
              </a:lnSpc>
              <a:spcBef>
                <a:spcPts val="0"/>
              </a:spcBef>
              <a:spcAft>
                <a:spcPts val="0"/>
              </a:spcAft>
              <a:buNone/>
            </a:pP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endParaRPr b="0" i="0" sz="18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5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5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500"/>
                                        <p:tgtEl>
                                          <p:spTgt spid="11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0" y="760445"/>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Wireless Communication</a:t>
            </a:r>
            <a:endParaRPr/>
          </a:p>
        </p:txBody>
      </p:sp>
      <p:sp>
        <p:nvSpPr>
          <p:cNvPr id="394" name="Google Shape;394;p40"/>
          <p:cNvSpPr txBox="1"/>
          <p:nvPr/>
        </p:nvSpPr>
        <p:spPr>
          <a:xfrm>
            <a:off x="3554965" y="760445"/>
            <a:ext cx="7856375" cy="1200174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B0F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Infrared</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Infrared waves, with frequencies from 300 GHz to 400 THz can be used for short-range communication.</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 Infrared waves, having high frequencies, cannot penetrate walls. </a:t>
            </a:r>
            <a:endParaRPr/>
          </a:p>
          <a:p>
            <a:pPr indent="-285750" lvl="0" marL="285750" marR="0" rtl="0" algn="just">
              <a:lnSpc>
                <a:spcPct val="150000"/>
              </a:lnSpc>
              <a:spcBef>
                <a:spcPts val="0"/>
              </a:spcBef>
              <a:spcAft>
                <a:spcPts val="0"/>
              </a:spcAft>
              <a:buClr>
                <a:srgbClr val="00B0F0"/>
              </a:buClr>
              <a:buSzPts val="1800"/>
              <a:buFont typeface="Noto Sans Symbols"/>
              <a:buChar char="❑"/>
            </a:pPr>
            <a:r>
              <a:rPr b="1" i="0" lang="en-US" sz="1800" u="none" cap="none" strike="noStrike">
                <a:solidFill>
                  <a:srgbClr val="000000"/>
                </a:solidFill>
                <a:latin typeface="Times"/>
                <a:ea typeface="Times"/>
                <a:cs typeface="Times"/>
                <a:sym typeface="Times"/>
              </a:rPr>
              <a:t>Applications </a:t>
            </a:r>
            <a:endParaRPr/>
          </a:p>
          <a:p>
            <a:pPr indent="-285750" lvl="0" marL="285750" marR="0" rtl="0" algn="just">
              <a:lnSpc>
                <a:spcPct val="150000"/>
              </a:lnSpc>
              <a:spcBef>
                <a:spcPts val="0"/>
              </a:spcBef>
              <a:spcAft>
                <a:spcPts val="0"/>
              </a:spcAft>
              <a:buClr>
                <a:srgbClr val="00B0F0"/>
              </a:buClr>
              <a:buSzPts val="1800"/>
              <a:buFont typeface="Noto Sans Symbols"/>
              <a:buChar char="✔"/>
            </a:pPr>
            <a:r>
              <a:rPr b="0" i="0" lang="en-US" sz="1800" u="none" cap="none" strike="noStrike">
                <a:solidFill>
                  <a:srgbClr val="000000"/>
                </a:solidFill>
                <a:latin typeface="Times"/>
                <a:ea typeface="Times"/>
                <a:cs typeface="Times"/>
                <a:sym typeface="Times"/>
              </a:rPr>
              <a:t>Infrared signals can be used for short-range communication in a closed area using line-of-sight propagation.</a:t>
            </a:r>
            <a:endParaRPr/>
          </a:p>
          <a:p>
            <a:pPr indent="0" lvl="0" marL="0" marR="0" rtl="0" algn="just">
              <a:lnSpc>
                <a:spcPct val="150000"/>
              </a:lnSpc>
              <a:spcBef>
                <a:spcPts val="0"/>
              </a:spcBef>
              <a:spcAft>
                <a:spcPts val="0"/>
              </a:spcAft>
              <a:buNone/>
            </a:pP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a:ea typeface="Times"/>
                <a:cs typeface="Times"/>
                <a:sym typeface="Times"/>
              </a:rPr>
              <a:t> </a:t>
            </a:r>
            <a:br>
              <a:rPr b="0" i="0" lang="en-US" sz="1800" u="none" cap="none" strike="noStrike">
                <a:solidFill>
                  <a:schemeClr val="dk1"/>
                </a:solidFill>
                <a:latin typeface="Corbel"/>
                <a:ea typeface="Corbel"/>
                <a:cs typeface="Corbel"/>
                <a:sym typeface="Corbel"/>
              </a:rPr>
            </a:b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r>
              <a:rPr b="0" i="0" lang="en-US" sz="1800" u="none" cap="none" strike="noStrike">
                <a:solidFill>
                  <a:srgbClr val="000000"/>
                </a:solidFill>
                <a:latin typeface="Times New Roman"/>
                <a:ea typeface="Times New Roman"/>
                <a:cs typeface="Times New Roman"/>
                <a:sym typeface="Times New Roman"/>
              </a:rPr>
              <a:t> </a:t>
            </a: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Corbel"/>
                <a:ea typeface="Corbel"/>
                <a:cs typeface="Corbel"/>
                <a:sym typeface="Corbel"/>
              </a:rPr>
            </a:br>
            <a:r>
              <a:rPr b="0" i="0" lang="en-US" sz="2000" u="none" cap="none" strike="noStrike">
                <a:solidFill>
                  <a:schemeClr val="dk1"/>
                </a:solidFill>
                <a:latin typeface="Corbel"/>
                <a:ea typeface="Corbel"/>
                <a:cs typeface="Corbel"/>
                <a:sym typeface="Corbel"/>
              </a:rPr>
              <a:t> </a:t>
            </a: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Twisted Pair Cable</a:t>
            </a:r>
            <a:endParaRPr/>
          </a:p>
        </p:txBody>
      </p:sp>
      <p:sp>
        <p:nvSpPr>
          <p:cNvPr id="124" name="Google Shape;124;p5"/>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pic>
        <p:nvPicPr>
          <p:cNvPr id="125" name="Google Shape;125;p5"/>
          <p:cNvPicPr preferRelativeResize="0"/>
          <p:nvPr/>
        </p:nvPicPr>
        <p:blipFill rotWithShape="1">
          <a:blip r:embed="rId3">
            <a:alphaModFix/>
          </a:blip>
          <a:srcRect b="0" l="0" r="0" t="0"/>
          <a:stretch/>
        </p:blipFill>
        <p:spPr>
          <a:xfrm>
            <a:off x="3520060" y="4944591"/>
            <a:ext cx="8203163" cy="1204912"/>
          </a:xfrm>
          <a:prstGeom prst="rect">
            <a:avLst/>
          </a:prstGeom>
          <a:noFill/>
          <a:ln>
            <a:noFill/>
          </a:ln>
        </p:spPr>
      </p:pic>
      <p:sp>
        <p:nvSpPr>
          <p:cNvPr id="126" name="Google Shape;126;p5"/>
          <p:cNvSpPr txBox="1"/>
          <p:nvPr/>
        </p:nvSpPr>
        <p:spPr>
          <a:xfrm>
            <a:off x="3520059" y="670101"/>
            <a:ext cx="8264504" cy="758989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2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If the two wires are parallel, the effect of these unwanted signals is not the same in</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both wires because they are at different locations relative to the noise or crosstalk sources (one is closer and the other is farther). </a:t>
            </a:r>
            <a:endParaRPr/>
          </a:p>
          <a:p>
            <a:pPr indent="-285750" lvl="0" marL="285750" marR="0" rtl="0" algn="just">
              <a:lnSpc>
                <a:spcPct val="2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By twisting the pairs, a balance is maintained. For example, suppose in one twist, one wire is closer to the noise source and the other is farther; in the next twist, the reverse is true.</a:t>
            </a:r>
            <a:endParaRPr/>
          </a:p>
          <a:p>
            <a:pPr indent="-285750" lvl="0" marL="285750" marR="0" rtl="0" algn="just">
              <a:lnSpc>
                <a:spcPct val="2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Twisting makes it probable that both wires are equally affected by external influences (noise or crosstalk). This means that the receiver, which calculates the difference between the two, receives no unwanted signals. The unwanted signals are mostly canceled out.</a:t>
            </a:r>
            <a:endParaRPr/>
          </a:p>
          <a:p>
            <a:pPr indent="0" lvl="0" marL="0" marR="0" rtl="0" algn="just">
              <a:lnSpc>
                <a:spcPct val="200000"/>
              </a:lnSpc>
              <a:spcBef>
                <a:spcPts val="0"/>
              </a:spcBef>
              <a:spcAft>
                <a:spcPts val="0"/>
              </a:spcAft>
              <a:buNone/>
            </a:pPr>
            <a:r>
              <a:rPr b="0" i="0" lang="en-US" sz="1800" u="none" cap="none" strike="noStrike">
                <a:solidFill>
                  <a:schemeClr val="dk1"/>
                </a:solidFill>
                <a:latin typeface="Corbel"/>
                <a:ea typeface="Corbel"/>
                <a:cs typeface="Corbel"/>
                <a:sym typeface="Corbel"/>
              </a:rPr>
              <a:t> </a:t>
            </a: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br>
              <a:rPr b="0" i="0" lang="en-US" sz="1800" u="none" cap="none" strike="noStrike">
                <a:solidFill>
                  <a:schemeClr val="dk1"/>
                </a:solidFill>
                <a:latin typeface="Corbel"/>
                <a:ea typeface="Corbel"/>
                <a:cs typeface="Corbel"/>
                <a:sym typeface="Corbel"/>
              </a:rPr>
            </a:b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br>
              <a:rPr b="0" i="0" lang="en-US" sz="1800" u="none" cap="none" strike="noStrike">
                <a:solidFill>
                  <a:schemeClr val="dk1"/>
                </a:solidFill>
                <a:latin typeface="Corbel"/>
                <a:ea typeface="Corbel"/>
                <a:cs typeface="Corbel"/>
                <a:sym typeface="Corbel"/>
              </a:rPr>
            </a:br>
            <a:endParaRPr b="0" i="0" sz="18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5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5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5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5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500"/>
                                        <p:tgtEl>
                                          <p:spTgt spid="12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Types of Twisted Pair Cable</a:t>
            </a:r>
            <a:endParaRPr/>
          </a:p>
        </p:txBody>
      </p:sp>
      <p:sp>
        <p:nvSpPr>
          <p:cNvPr id="133" name="Google Shape;133;p6"/>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pic>
        <p:nvPicPr>
          <p:cNvPr id="134" name="Google Shape;134;p6"/>
          <p:cNvPicPr preferRelativeResize="0"/>
          <p:nvPr/>
        </p:nvPicPr>
        <p:blipFill rotWithShape="1">
          <a:blip r:embed="rId3">
            <a:alphaModFix/>
          </a:blip>
          <a:srcRect b="0" l="0" r="0" t="0"/>
          <a:stretch/>
        </p:blipFill>
        <p:spPr>
          <a:xfrm>
            <a:off x="3458721" y="1742281"/>
            <a:ext cx="8325842" cy="3373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Shielded Twisted Pair Cable (STP)</a:t>
            </a:r>
            <a:endParaRPr/>
          </a:p>
        </p:txBody>
      </p:sp>
      <p:sp>
        <p:nvSpPr>
          <p:cNvPr id="141" name="Google Shape;141;p7"/>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sp>
        <p:nvSpPr>
          <p:cNvPr id="142" name="Google Shape;142;p7"/>
          <p:cNvSpPr txBox="1"/>
          <p:nvPr/>
        </p:nvSpPr>
        <p:spPr>
          <a:xfrm>
            <a:off x="3458721" y="645224"/>
            <a:ext cx="8325841" cy="610872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2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STP cable has a metal foil or braided mesh covering that encases each pair of insulated conductors.</a:t>
            </a:r>
            <a:endParaRPr/>
          </a:p>
          <a:p>
            <a:pPr indent="-342900" lvl="0" marL="342900" marR="0" rtl="0" algn="just">
              <a:lnSpc>
                <a:spcPct val="2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Advantages</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Eliminates crosstalk.</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Better performance at a higher rate in comparison to UTP.</a:t>
            </a:r>
            <a:endParaRPr/>
          </a:p>
          <a:p>
            <a:pPr indent="-285750" lvl="0" marL="285750" marR="0" rtl="0" algn="just">
              <a:lnSpc>
                <a:spcPct val="2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Disadvantages</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Bulky.</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More expensive.</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Comparatively difficult to manufacture and install.</a:t>
            </a:r>
            <a:endParaRPr/>
          </a:p>
          <a:p>
            <a:pPr indent="0" lvl="0" marL="0" marR="0" rtl="0" algn="just">
              <a:lnSpc>
                <a:spcPct val="200000"/>
              </a:lnSpc>
              <a:spcBef>
                <a:spcPts val="0"/>
              </a:spcBef>
              <a:spcAft>
                <a:spcPts val="0"/>
              </a:spcAft>
              <a:buNone/>
            </a:pPr>
            <a:br>
              <a:rPr b="0" i="0" lang="en-US" sz="1800" u="none" cap="none" strike="noStrike">
                <a:solidFill>
                  <a:schemeClr val="dk1"/>
                </a:solidFill>
                <a:latin typeface="Corbel"/>
                <a:ea typeface="Corbel"/>
                <a:cs typeface="Corbel"/>
                <a:sym typeface="Corbel"/>
              </a:rPr>
            </a:br>
            <a:endParaRPr b="0" i="0" sz="18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5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500"/>
                                        <p:tgtEl>
                                          <p:spTgt spid="1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Effect filter="fade" transition="in">
                                      <p:cBhvr>
                                        <p:cTn dur="500"/>
                                        <p:tgtEl>
                                          <p:spTgt spid="1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animEffect filter="fade" transition="in">
                                      <p:cBhvr>
                                        <p:cTn dur="500"/>
                                        <p:tgtEl>
                                          <p:spTgt spid="14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Unshielded Twisted Pair Cable (UTP)</a:t>
            </a:r>
            <a:endParaRPr/>
          </a:p>
        </p:txBody>
      </p:sp>
      <p:sp>
        <p:nvSpPr>
          <p:cNvPr id="149" name="Google Shape;149;p8"/>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sp>
        <p:nvSpPr>
          <p:cNvPr id="150" name="Google Shape;150;p8"/>
          <p:cNvSpPr txBox="1"/>
          <p:nvPr/>
        </p:nvSpPr>
        <p:spPr>
          <a:xfrm>
            <a:off x="3458721" y="1074432"/>
            <a:ext cx="8325841" cy="555472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Advantages</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Least Expensive.</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Easy to install.</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High speed capacity.</a:t>
            </a:r>
            <a:endParaRPr/>
          </a:p>
          <a:p>
            <a:pPr indent="-285750" lvl="0" marL="285750" marR="0" rtl="0" algn="just">
              <a:lnSpc>
                <a:spcPct val="2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Disadvantages</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Susceptible to external interference.</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Lower capacity and performance in comparison to STP.</a:t>
            </a:r>
            <a:endParaRPr/>
          </a:p>
          <a:p>
            <a:pPr indent="-342900" lvl="0" marL="342900" marR="0" rtl="0" algn="just">
              <a:lnSpc>
                <a:spcPct val="200000"/>
              </a:lnSpc>
              <a:spcBef>
                <a:spcPts val="0"/>
              </a:spcBef>
              <a:spcAft>
                <a:spcPts val="0"/>
              </a:spcAft>
              <a:buClr>
                <a:srgbClr val="000000"/>
              </a:buClr>
              <a:buSzPts val="1800"/>
              <a:buFont typeface="Corbel"/>
              <a:buAutoNum type="arabicPeriod"/>
            </a:pPr>
            <a:r>
              <a:rPr b="0" i="0" lang="en-US" sz="1800" u="none" cap="none" strike="noStrike">
                <a:solidFill>
                  <a:srgbClr val="000000"/>
                </a:solidFill>
                <a:latin typeface="Times New Roman"/>
                <a:ea typeface="Times New Roman"/>
                <a:cs typeface="Times New Roman"/>
                <a:sym typeface="Times New Roman"/>
              </a:rPr>
              <a:t>Short distance transmission due to attenuation.</a:t>
            </a:r>
            <a:endParaRPr/>
          </a:p>
          <a:p>
            <a:pPr indent="0" lvl="0" marL="0" marR="0" rtl="0" algn="just">
              <a:lnSpc>
                <a:spcPct val="200000"/>
              </a:lnSpc>
              <a:spcBef>
                <a:spcPts val="0"/>
              </a:spcBef>
              <a:spcAft>
                <a:spcPts val="0"/>
              </a:spcAft>
              <a:buNone/>
            </a:pPr>
            <a:br>
              <a:rPr b="0" i="0" lang="en-US" sz="1800" u="none" cap="none" strike="noStrike">
                <a:solidFill>
                  <a:schemeClr val="dk1"/>
                </a:solidFill>
                <a:latin typeface="Corbel"/>
                <a:ea typeface="Corbel"/>
                <a:cs typeface="Corbel"/>
                <a:sym typeface="Corbel"/>
              </a:rPr>
            </a:br>
            <a:endParaRPr b="0" i="0" sz="18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5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5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500"/>
                                        <p:tgtEl>
                                          <p:spTgt spid="1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500"/>
                                        <p:tgtEl>
                                          <p:spTgt spid="1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0" y="746449"/>
            <a:ext cx="3458721" cy="53371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UTP Connector</a:t>
            </a:r>
            <a:endParaRPr/>
          </a:p>
        </p:txBody>
      </p:sp>
      <p:sp>
        <p:nvSpPr>
          <p:cNvPr id="157" name="Google Shape;157;p9"/>
          <p:cNvSpPr txBox="1"/>
          <p:nvPr>
            <p:ph idx="1" type="body"/>
          </p:nvPr>
        </p:nvSpPr>
        <p:spPr>
          <a:xfrm>
            <a:off x="3458721" y="2822509"/>
            <a:ext cx="8325842" cy="1418253"/>
          </a:xfrm>
          <a:prstGeom prst="rect">
            <a:avLst/>
          </a:prstGeom>
          <a:noFill/>
          <a:ln>
            <a:noFill/>
          </a:ln>
        </p:spPr>
        <p:txBody>
          <a:bodyPr anchorCtr="0" anchor="ctr" bIns="45700" lIns="91425" spcFirstLastPara="1" rIns="91425" wrap="square" tIns="45700">
            <a:normAutofit fontScale="70000" lnSpcReduction="20000"/>
          </a:bodyPr>
          <a:lstStyle/>
          <a:p>
            <a:pPr indent="-102869" lvl="0" marL="182880" rtl="0" algn="just">
              <a:lnSpc>
                <a:spcPct val="150000"/>
              </a:lnSpc>
              <a:spcBef>
                <a:spcPts val="0"/>
              </a:spcBef>
              <a:spcAft>
                <a:spcPts val="0"/>
              </a:spcAft>
              <a:buSzPct val="100000"/>
              <a:buNone/>
            </a:pPr>
            <a:r>
              <a:t/>
            </a:r>
            <a:endParaRPr b="0" i="0" sz="1800">
              <a:solidFill>
                <a:srgbClr val="000000"/>
              </a:solidFill>
              <a:latin typeface="Times"/>
              <a:ea typeface="Times"/>
              <a:cs typeface="Times"/>
              <a:sym typeface="Times"/>
            </a:endParaRPr>
          </a:p>
          <a:p>
            <a:pPr indent="0" lvl="0" marL="0" rtl="0" algn="just">
              <a:lnSpc>
                <a:spcPct val="220000"/>
              </a:lnSpc>
              <a:spcBef>
                <a:spcPts val="1200"/>
              </a:spcBef>
              <a:spcAft>
                <a:spcPts val="0"/>
              </a:spcAft>
              <a:buSzPct val="100000"/>
              <a:buNone/>
            </a:pPr>
            <a:br>
              <a:rPr lang="en-US"/>
            </a:br>
            <a:endParaRPr/>
          </a:p>
        </p:txBody>
      </p:sp>
      <p:sp>
        <p:nvSpPr>
          <p:cNvPr id="158" name="Google Shape;158;p9"/>
          <p:cNvSpPr txBox="1"/>
          <p:nvPr/>
        </p:nvSpPr>
        <p:spPr>
          <a:xfrm>
            <a:off x="3458721" y="1074432"/>
            <a:ext cx="8325841" cy="1122743"/>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br>
              <a:rPr b="0" i="0" lang="en-US" sz="1800" u="none" cap="none" strike="noStrike">
                <a:solidFill>
                  <a:schemeClr val="dk1"/>
                </a:solidFill>
                <a:latin typeface="Corbel"/>
                <a:ea typeface="Corbel"/>
                <a:cs typeface="Corbel"/>
                <a:sym typeface="Corbel"/>
              </a:rPr>
            </a:br>
            <a:endParaRPr b="0" i="0" sz="1800" u="none" cap="none" strike="noStrike">
              <a:solidFill>
                <a:schemeClr val="dk1"/>
              </a:solidFill>
              <a:latin typeface="Corbel"/>
              <a:ea typeface="Corbel"/>
              <a:cs typeface="Corbel"/>
              <a:sym typeface="Corbel"/>
            </a:endParaRPr>
          </a:p>
        </p:txBody>
      </p:sp>
      <p:pic>
        <p:nvPicPr>
          <p:cNvPr id="159" name="Google Shape;159;p9"/>
          <p:cNvPicPr preferRelativeResize="0"/>
          <p:nvPr/>
        </p:nvPicPr>
        <p:blipFill rotWithShape="1">
          <a:blip r:embed="rId3">
            <a:alphaModFix/>
          </a:blip>
          <a:srcRect b="0" l="0" r="0" t="0"/>
          <a:stretch/>
        </p:blipFill>
        <p:spPr>
          <a:xfrm>
            <a:off x="4150471" y="2060866"/>
            <a:ext cx="6481762" cy="270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2020-12-13T02:49:40Z</dcterms:created>
  <dc:creator>Mahedy Hasan</dc:creator>
</cp:coreProperties>
</file>