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6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Lst>
  <p:sldSz cx="9144000" cy="6858000" type="screen4x3"/>
  <p:notesSz cx="6858000" cy="9144000"/>
  <p:embeddedFontLst>
    <p:embeddedFont>
      <p:font typeface="Helvetica Neue" panose="020B0604020202020204" charset="0"/>
      <p:regular r:id="rId63"/>
      <p:bold r:id="rId64"/>
      <p:italic r:id="rId65"/>
      <p:boldItalic r:id="rId66"/>
    </p:embeddedFont>
    <p:embeddedFont>
      <p:font typeface="Tahoma" panose="020B0604030504040204" pitchFamily="34" charset="0"/>
      <p:regular r:id="rId67"/>
      <p:bold r:id="rId68"/>
    </p:embeddedFont>
    <p:embeddedFont>
      <p:font typeface="Times" panose="02020603050405020304" pitchFamily="18" charset="0"/>
      <p:regular r:id="rId69"/>
      <p:bold r:id="rId70"/>
      <p:italic r:id="rId71"/>
      <p:boldItalic r:id="rId72"/>
    </p:embeddedFont>
    <p:embeddedFont>
      <p:font typeface="Voces" panose="020B0604020202020204" charset="0"/>
      <p:regular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4" roundtripDataSignature="AMtx7mgSwgZv0QwzafgtjXyT6+hrwiSY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fntdata"/><Relationship Id="rId68" Type="http://schemas.openxmlformats.org/officeDocument/2006/relationships/font" Target="fonts/font6.fntdata"/><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4.fntdata"/><Relationship Id="rId74" Type="http://customschemas.google.com/relationships/presentationmetadata" Target="metadata"/><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5.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font" Target="fonts/font9.fntdata"/><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1: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0: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4" name="Google Shape;21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1: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8" name="Google Shape;22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2: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0" name="Google Shape;24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3: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2" name="Google Shape;252;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4: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8" name="Google Shape;26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5: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9" name="Google Shape;27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6: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5" name="Google Shape;29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7: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6" name="Google Shape;306;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8: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7" name="Google Shape;31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19: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2: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8" name="Google Shape;328;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20: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9" name="Google Shape;339;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1: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0" name="Google Shape;35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22: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2" name="Google Shape;36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3: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4" name="Google Shape;374;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24: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6" name="Google Shape;386;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25: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8" name="Google Shape;398;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26: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9" name="Google Shape;409;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27: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1" name="Google Shape;421;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28: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3" name="Google Shape;43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29: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5" name="Google Shape;445;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30: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6" name="Google Shape;456;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31: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7" name="Google Shape;467;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32: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8" name="Google Shape;47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33: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9" name="Google Shape;48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34: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0" name="Google Shape;500;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35: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6" name="Google Shape;516;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36: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8" name="Google Shape;528;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37: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0" name="Google Shape;540;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38: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1" name="Google Shape;551;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p39: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3" name="Google Shape;563;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p40: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5" name="Google Shape;575;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6" name="Google Shape;576;p41: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7" name="Google Shape;587;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42: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9" name="Google Shape;599;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p43: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0" name="Google Shape;610;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1" name="Google Shape;611;p44: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2" name="Google Shape;622;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3" name="Google Shape;623;p45: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4" name="Google Shape;634;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5" name="Google Shape;635;p46: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5" name="Google Shape;645;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6" name="Google Shape;646;p47: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6" name="Google Shape;656;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7" name="Google Shape;657;p48: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7" name="Google Shape;667;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8" name="Google Shape;668;p49: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8" name="Google Shape;678;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9" name="Google Shape;679;p50: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9" name="Google Shape;689;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p51: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0" name="Google Shape;700;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1" name="Google Shape;701;p52: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2" name="Google Shape;712;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3" name="Google Shape;713;p53: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3" name="Google Shape;723;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4" name="Google Shape;724;p54: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6" name="Google Shape;736;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7" name="Google Shape;737;p55: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8" name="Google Shape;748;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9" name="Google Shape;749;p56: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9" name="Google Shape;759;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0" name="Google Shape;760;p57: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1" name="Google Shape;771;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2" name="Google Shape;772;p58: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3" name="Google Shape;783;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4" name="Google Shape;784;p59: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7: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2" name="Google Shape;17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8: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11"/>
        <p:cNvGrpSpPr/>
        <p:nvPr/>
      </p:nvGrpSpPr>
      <p:grpSpPr>
        <a:xfrm>
          <a:off x="0" y="0"/>
          <a:ext cx="0" cy="0"/>
          <a:chOff x="0" y="0"/>
          <a:chExt cx="0" cy="0"/>
        </a:xfrm>
      </p:grpSpPr>
      <p:sp>
        <p:nvSpPr>
          <p:cNvPr id="12" name="Google Shape;12;p61"/>
          <p:cNvSpPr txBox="1">
            <a:spLocks noGrp="1"/>
          </p:cNvSpPr>
          <p:nvPr>
            <p:ph type="body" idx="1"/>
          </p:nvPr>
        </p:nvSpPr>
        <p:spPr>
          <a:xfrm>
            <a:off x="628650" y="365125"/>
            <a:ext cx="7886700" cy="58118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3" name="Google Shape;13;p61"/>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70"/>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60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51" name="Google Shape;51;p70"/>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80"/>
              </a:spcBef>
              <a:spcAft>
                <a:spcPts val="0"/>
              </a:spcAft>
              <a:buClr>
                <a:schemeClr val="folHlink"/>
              </a:buClr>
              <a:buSzPts val="1440"/>
              <a:buFont typeface="Noto Sans Symbols"/>
              <a:buNone/>
              <a:defRPr sz="2400" b="0"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0"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0"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0"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9pPr>
          </a:lstStyle>
          <a:p>
            <a:endParaRPr/>
          </a:p>
        </p:txBody>
      </p:sp>
      <p:sp>
        <p:nvSpPr>
          <p:cNvPr id="52" name="Google Shape;52;p70"/>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3"/>
        <p:cNvGrpSpPr/>
        <p:nvPr/>
      </p:nvGrpSpPr>
      <p:grpSpPr>
        <a:xfrm>
          <a:off x="0" y="0"/>
          <a:ext cx="0" cy="0"/>
          <a:chOff x="0" y="0"/>
          <a:chExt cx="0" cy="0"/>
        </a:xfrm>
      </p:grpSpPr>
      <p:sp>
        <p:nvSpPr>
          <p:cNvPr id="54" name="Google Shape;54;p7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55" name="Google Shape;55;p7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56" name="Google Shape;56;p71"/>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3"/>
        <p:cNvGrpSpPr/>
        <p:nvPr/>
      </p:nvGrpSpPr>
      <p:grpSpPr>
        <a:xfrm>
          <a:off x="0" y="0"/>
          <a:ext cx="0" cy="0"/>
          <a:chOff x="0" y="0"/>
          <a:chExt cx="0" cy="0"/>
        </a:xfrm>
      </p:grpSpPr>
      <p:sp>
        <p:nvSpPr>
          <p:cNvPr id="74" name="Google Shape;74;p73"/>
          <p:cNvSpPr txBox="1">
            <a:spLocks noGrp="1"/>
          </p:cNvSpPr>
          <p:nvPr>
            <p:ph type="ctrTitle"/>
          </p:nvPr>
        </p:nvSpPr>
        <p:spPr>
          <a:xfrm>
            <a:off x="990600" y="1676400"/>
            <a:ext cx="7772400" cy="146208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5" name="Google Shape;75;p7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76" name="Google Shape;76;p73"/>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73"/>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73"/>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62"/>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
        <p:cNvGrpSpPr/>
        <p:nvPr/>
      </p:nvGrpSpPr>
      <p:grpSpPr>
        <a:xfrm>
          <a:off x="0" y="0"/>
          <a:ext cx="0" cy="0"/>
          <a:chOff x="0" y="0"/>
          <a:chExt cx="0" cy="0"/>
        </a:xfrm>
      </p:grpSpPr>
      <p:sp>
        <p:nvSpPr>
          <p:cNvPr id="17" name="Google Shape;17;p63"/>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8" name="Google Shape;18;p63"/>
          <p:cNvSpPr txBox="1">
            <a:spLocks noGrp="1"/>
          </p:cNvSpPr>
          <p:nvPr>
            <p:ph type="body" idx="1"/>
          </p:nvPr>
        </p:nvSpPr>
        <p:spPr>
          <a:xfrm rot="5400000">
            <a:off x="604044" y="389731"/>
            <a:ext cx="5811838" cy="5762625"/>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9" name="Google Shape;19;p63"/>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0"/>
        <p:cNvGrpSpPr/>
        <p:nvPr/>
      </p:nvGrpSpPr>
      <p:grpSpPr>
        <a:xfrm>
          <a:off x="0" y="0"/>
          <a:ext cx="0" cy="0"/>
          <a:chOff x="0" y="0"/>
          <a:chExt cx="0" cy="0"/>
        </a:xfrm>
      </p:grpSpPr>
      <p:sp>
        <p:nvSpPr>
          <p:cNvPr id="21" name="Google Shape;21;p6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2" name="Google Shape;22;p6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3" name="Google Shape;23;p64"/>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4"/>
        <p:cNvGrpSpPr/>
        <p:nvPr/>
      </p:nvGrpSpPr>
      <p:grpSpPr>
        <a:xfrm>
          <a:off x="0" y="0"/>
          <a:ext cx="0" cy="0"/>
          <a:chOff x="0" y="0"/>
          <a:chExt cx="0" cy="0"/>
        </a:xfrm>
      </p:grpSpPr>
      <p:sp>
        <p:nvSpPr>
          <p:cNvPr id="25" name="Google Shape;25;p65"/>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2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6" name="Google Shape;26;p65"/>
          <p:cNvSpPr>
            <a:spLocks noGrp="1"/>
          </p:cNvSpPr>
          <p:nvPr>
            <p:ph type="pic" idx="2"/>
          </p:nvPr>
        </p:nvSpPr>
        <p:spPr>
          <a:xfrm>
            <a:off x="3887788" y="987425"/>
            <a:ext cx="4629150" cy="4873625"/>
          </a:xfrm>
          <a:prstGeom prst="rect">
            <a:avLst/>
          </a:prstGeom>
          <a:noFill/>
          <a:ln>
            <a:noFill/>
          </a:ln>
        </p:spPr>
      </p:sp>
      <p:sp>
        <p:nvSpPr>
          <p:cNvPr id="27" name="Google Shape;27;p65"/>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20"/>
              </a:spcBef>
              <a:spcAft>
                <a:spcPts val="0"/>
              </a:spcAft>
              <a:buClr>
                <a:schemeClr val="folHlink"/>
              </a:buClr>
              <a:buSzPts val="960"/>
              <a:buFont typeface="Noto Sans Symbols"/>
              <a:buNone/>
              <a:defRPr sz="1600" b="0" i="0" u="none" strike="noStrike" cap="none">
                <a:solidFill>
                  <a:schemeClr val="dk1"/>
                </a:solidFill>
                <a:latin typeface="Tahoma"/>
                <a:ea typeface="Tahoma"/>
                <a:cs typeface="Tahoma"/>
                <a:sym typeface="Tahoma"/>
              </a:defRPr>
            </a:lvl1pPr>
            <a:lvl2pPr marL="914400" marR="0" lvl="1" indent="-228600" algn="l" rtl="0">
              <a:spcBef>
                <a:spcPts val="280"/>
              </a:spcBef>
              <a:spcAft>
                <a:spcPts val="0"/>
              </a:spcAft>
              <a:buClr>
                <a:schemeClr val="hlink"/>
              </a:buClr>
              <a:buSzPts val="770"/>
              <a:buFont typeface="Noto Sans Symbols"/>
              <a:buNone/>
              <a:defRPr sz="1400" b="0" i="0" u="none" strike="noStrike" cap="none">
                <a:solidFill>
                  <a:schemeClr val="dk1"/>
                </a:solidFill>
                <a:latin typeface="Tahoma"/>
                <a:ea typeface="Tahoma"/>
                <a:cs typeface="Tahoma"/>
                <a:sym typeface="Tahoma"/>
              </a:defRPr>
            </a:lvl2pPr>
            <a:lvl3pPr marL="1371600" marR="0" lvl="2" indent="-228600" algn="l" rtl="0">
              <a:spcBef>
                <a:spcPts val="240"/>
              </a:spcBef>
              <a:spcAft>
                <a:spcPts val="0"/>
              </a:spcAft>
              <a:buClr>
                <a:schemeClr val="folHlink"/>
              </a:buClr>
              <a:buSzPts val="600"/>
              <a:buFont typeface="Noto Sans Symbols"/>
              <a:buNone/>
              <a:defRPr sz="1200" b="0" i="0" u="none" strike="noStrike" cap="none">
                <a:solidFill>
                  <a:schemeClr val="dk1"/>
                </a:solidFill>
                <a:latin typeface="Tahoma"/>
                <a:ea typeface="Tahoma"/>
                <a:cs typeface="Tahoma"/>
                <a:sym typeface="Tahoma"/>
              </a:defRPr>
            </a:lvl3pPr>
            <a:lvl4pPr marL="1828800" marR="0" lvl="3" indent="-228600" algn="l" rtl="0">
              <a:spcBef>
                <a:spcPts val="200"/>
              </a:spcBef>
              <a:spcAft>
                <a:spcPts val="0"/>
              </a:spcAft>
              <a:buClr>
                <a:schemeClr val="accent2"/>
              </a:buClr>
              <a:buSzPts val="550"/>
              <a:buFont typeface="Noto Sans Symbols"/>
              <a:buNone/>
              <a:defRPr sz="1000" b="0" i="0" u="none" strike="noStrike" cap="none">
                <a:solidFill>
                  <a:schemeClr val="dk1"/>
                </a:solidFill>
                <a:latin typeface="Tahoma"/>
                <a:ea typeface="Tahoma"/>
                <a:cs typeface="Tahoma"/>
                <a:sym typeface="Tahoma"/>
              </a:defRPr>
            </a:lvl4pPr>
            <a:lvl5pPr marL="2286000" marR="0" lvl="4" indent="-228600" algn="l" rtl="0">
              <a:spcBef>
                <a:spcPts val="200"/>
              </a:spcBef>
              <a:spcAft>
                <a:spcPts val="0"/>
              </a:spcAft>
              <a:buClr>
                <a:schemeClr val="accent1"/>
              </a:buClr>
              <a:buSzPts val="500"/>
              <a:buFont typeface="Noto Sans Symbols"/>
              <a:buNone/>
              <a:defRPr sz="10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9pPr>
          </a:lstStyle>
          <a:p>
            <a:endParaRPr/>
          </a:p>
        </p:txBody>
      </p:sp>
      <p:sp>
        <p:nvSpPr>
          <p:cNvPr id="28" name="Google Shape;28;p65"/>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9"/>
        <p:cNvGrpSpPr/>
        <p:nvPr/>
      </p:nvGrpSpPr>
      <p:grpSpPr>
        <a:xfrm>
          <a:off x="0" y="0"/>
          <a:ext cx="0" cy="0"/>
          <a:chOff x="0" y="0"/>
          <a:chExt cx="0" cy="0"/>
        </a:xfrm>
      </p:grpSpPr>
      <p:sp>
        <p:nvSpPr>
          <p:cNvPr id="30" name="Google Shape;30;p6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2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1" name="Google Shape;31;p66"/>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9pPr>
          </a:lstStyle>
          <a:p>
            <a:endParaRPr/>
          </a:p>
        </p:txBody>
      </p:sp>
      <p:sp>
        <p:nvSpPr>
          <p:cNvPr id="32" name="Google Shape;32;p66"/>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20"/>
              </a:spcBef>
              <a:spcAft>
                <a:spcPts val="0"/>
              </a:spcAft>
              <a:buClr>
                <a:schemeClr val="folHlink"/>
              </a:buClr>
              <a:buSzPts val="960"/>
              <a:buFont typeface="Noto Sans Symbols"/>
              <a:buNone/>
              <a:defRPr sz="1600" b="0" i="0" u="none" strike="noStrike" cap="none">
                <a:solidFill>
                  <a:schemeClr val="dk1"/>
                </a:solidFill>
                <a:latin typeface="Tahoma"/>
                <a:ea typeface="Tahoma"/>
                <a:cs typeface="Tahoma"/>
                <a:sym typeface="Tahoma"/>
              </a:defRPr>
            </a:lvl1pPr>
            <a:lvl2pPr marL="914400" marR="0" lvl="1" indent="-228600" algn="l" rtl="0">
              <a:spcBef>
                <a:spcPts val="280"/>
              </a:spcBef>
              <a:spcAft>
                <a:spcPts val="0"/>
              </a:spcAft>
              <a:buClr>
                <a:schemeClr val="hlink"/>
              </a:buClr>
              <a:buSzPts val="770"/>
              <a:buFont typeface="Noto Sans Symbols"/>
              <a:buNone/>
              <a:defRPr sz="1400" b="0" i="0" u="none" strike="noStrike" cap="none">
                <a:solidFill>
                  <a:schemeClr val="dk1"/>
                </a:solidFill>
                <a:latin typeface="Tahoma"/>
                <a:ea typeface="Tahoma"/>
                <a:cs typeface="Tahoma"/>
                <a:sym typeface="Tahoma"/>
              </a:defRPr>
            </a:lvl2pPr>
            <a:lvl3pPr marL="1371600" marR="0" lvl="2" indent="-228600" algn="l" rtl="0">
              <a:spcBef>
                <a:spcPts val="240"/>
              </a:spcBef>
              <a:spcAft>
                <a:spcPts val="0"/>
              </a:spcAft>
              <a:buClr>
                <a:schemeClr val="folHlink"/>
              </a:buClr>
              <a:buSzPts val="600"/>
              <a:buFont typeface="Noto Sans Symbols"/>
              <a:buNone/>
              <a:defRPr sz="1200" b="0" i="0" u="none" strike="noStrike" cap="none">
                <a:solidFill>
                  <a:schemeClr val="dk1"/>
                </a:solidFill>
                <a:latin typeface="Tahoma"/>
                <a:ea typeface="Tahoma"/>
                <a:cs typeface="Tahoma"/>
                <a:sym typeface="Tahoma"/>
              </a:defRPr>
            </a:lvl3pPr>
            <a:lvl4pPr marL="1828800" marR="0" lvl="3" indent="-228600" algn="l" rtl="0">
              <a:spcBef>
                <a:spcPts val="200"/>
              </a:spcBef>
              <a:spcAft>
                <a:spcPts val="0"/>
              </a:spcAft>
              <a:buClr>
                <a:schemeClr val="accent2"/>
              </a:buClr>
              <a:buSzPts val="550"/>
              <a:buFont typeface="Noto Sans Symbols"/>
              <a:buNone/>
              <a:defRPr sz="1000" b="0" i="0" u="none" strike="noStrike" cap="none">
                <a:solidFill>
                  <a:schemeClr val="dk1"/>
                </a:solidFill>
                <a:latin typeface="Tahoma"/>
                <a:ea typeface="Tahoma"/>
                <a:cs typeface="Tahoma"/>
                <a:sym typeface="Tahoma"/>
              </a:defRPr>
            </a:lvl4pPr>
            <a:lvl5pPr marL="2286000" marR="0" lvl="4" indent="-228600" algn="l" rtl="0">
              <a:spcBef>
                <a:spcPts val="200"/>
              </a:spcBef>
              <a:spcAft>
                <a:spcPts val="0"/>
              </a:spcAft>
              <a:buClr>
                <a:schemeClr val="accent1"/>
              </a:buClr>
              <a:buSzPts val="500"/>
              <a:buFont typeface="Noto Sans Symbols"/>
              <a:buNone/>
              <a:defRPr sz="10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9pPr>
          </a:lstStyle>
          <a:p>
            <a:endParaRPr/>
          </a:p>
        </p:txBody>
      </p:sp>
      <p:sp>
        <p:nvSpPr>
          <p:cNvPr id="33" name="Google Shape;33;p66"/>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6" name="Google Shape;36;p67"/>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68"/>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9" name="Google Shape;39;p68"/>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9pPr>
          </a:lstStyle>
          <a:p>
            <a:endParaRPr/>
          </a:p>
        </p:txBody>
      </p:sp>
      <p:sp>
        <p:nvSpPr>
          <p:cNvPr id="40" name="Google Shape;40;p68"/>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1" name="Google Shape;41;p68"/>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9pPr>
          </a:lstStyle>
          <a:p>
            <a:endParaRPr/>
          </a:p>
        </p:txBody>
      </p:sp>
      <p:sp>
        <p:nvSpPr>
          <p:cNvPr id="42" name="Google Shape;42;p68"/>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3" name="Google Shape;43;p68"/>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6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46" name="Google Shape;46;p6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7" name="Google Shape;47;p6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8" name="Google Shape;48;p69"/>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0"/>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1pPr>
            <a:lvl2pPr marL="0" marR="0" lvl="1"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2pPr>
            <a:lvl3pPr marL="0" marR="0" lvl="2"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3pPr>
            <a:lvl4pPr marL="0" marR="0" lvl="3"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4pPr>
            <a:lvl5pPr marL="0" marR="0" lvl="4"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5pPr>
            <a:lvl6pPr marL="0" marR="0" lvl="5"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6pPr>
            <a:lvl7pPr marL="0" marR="0" lvl="6"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7pPr>
            <a:lvl8pPr marL="0" marR="0" lvl="7"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8pPr>
            <a:lvl9pPr marL="0" marR="0" lvl="8"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grpSp>
        <p:nvGrpSpPr>
          <p:cNvPr id="58" name="Google Shape;58;p72"/>
          <p:cNvGrpSpPr/>
          <p:nvPr/>
        </p:nvGrpSpPr>
        <p:grpSpPr>
          <a:xfrm>
            <a:off x="0" y="2438400"/>
            <a:ext cx="9009062" cy="1052512"/>
            <a:chOff x="0" y="1536"/>
            <a:chExt cx="5675" cy="663"/>
          </a:xfrm>
        </p:grpSpPr>
        <p:grpSp>
          <p:nvGrpSpPr>
            <p:cNvPr id="59" name="Google Shape;59;p72"/>
            <p:cNvGrpSpPr/>
            <p:nvPr/>
          </p:nvGrpSpPr>
          <p:grpSpPr>
            <a:xfrm>
              <a:off x="183" y="1604"/>
              <a:ext cx="448" cy="299"/>
              <a:chOff x="720" y="336"/>
              <a:chExt cx="624" cy="432"/>
            </a:xfrm>
          </p:grpSpPr>
          <p:sp>
            <p:nvSpPr>
              <p:cNvPr id="60" name="Google Shape;60;p72"/>
              <p:cNvSpPr txBox="1"/>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1" name="Google Shape;61;p72"/>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grpSp>
        <p:grpSp>
          <p:nvGrpSpPr>
            <p:cNvPr id="62" name="Google Shape;62;p72"/>
            <p:cNvGrpSpPr/>
            <p:nvPr/>
          </p:nvGrpSpPr>
          <p:grpSpPr>
            <a:xfrm>
              <a:off x="261" y="1870"/>
              <a:ext cx="465" cy="299"/>
              <a:chOff x="912" y="2640"/>
              <a:chExt cx="672" cy="432"/>
            </a:xfrm>
          </p:grpSpPr>
          <p:sp>
            <p:nvSpPr>
              <p:cNvPr id="63" name="Google Shape;63;p72"/>
              <p:cNvSpPr txBox="1"/>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4" name="Google Shape;64;p72"/>
              <p:cNvSpPr txBox="1"/>
              <p:nvPr/>
            </p:nvSpPr>
            <p:spPr>
              <a:xfrm>
                <a:off x="1249" y="2640"/>
                <a:ext cx="335"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grpSp>
        <p:sp>
          <p:nvSpPr>
            <p:cNvPr id="65" name="Google Shape;65;p72"/>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6" name="Google Shape;66;p72"/>
            <p:cNvSpPr txBox="1"/>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7" name="Google Shape;67;p72"/>
            <p:cNvSpPr txBox="1"/>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grpSp>
      <p:sp>
        <p:nvSpPr>
          <p:cNvPr id="68" name="Google Shape;68;p72"/>
          <p:cNvSpPr txBox="1"/>
          <p:nvPr/>
        </p:nvSpPr>
        <p:spPr>
          <a:xfrm>
            <a:off x="0" y="6553200"/>
            <a:ext cx="22098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McGraw-Hill</a:t>
            </a:r>
            <a:endParaRPr/>
          </a:p>
        </p:txBody>
      </p:sp>
      <p:sp>
        <p:nvSpPr>
          <p:cNvPr id="69" name="Google Shape;69;p72"/>
          <p:cNvSpPr txBox="1"/>
          <p:nvPr/>
        </p:nvSpPr>
        <p:spPr>
          <a:xfrm>
            <a:off x="4572000" y="6553200"/>
            <a:ext cx="4572000" cy="304800"/>
          </a:xfrm>
          <a:prstGeom prst="rect">
            <a:avLst/>
          </a:prstGeom>
          <a:noFill/>
          <a:ln>
            <a:noFill/>
          </a:ln>
        </p:spPr>
        <p:txBody>
          <a:bodyPr spcFirstLastPara="1" wrap="square" lIns="91425" tIns="45700" rIns="91425" bIns="45700" anchor="t" anchorCtr="0">
            <a:spAutoFit/>
          </a:bodyPr>
          <a:lstStyle/>
          <a:p>
            <a:pPr marL="0" marR="0" lvl="0" indent="-88900" algn="r" rtl="0">
              <a:lnSpc>
                <a:spcPct val="100000"/>
              </a:lnSpc>
              <a:spcBef>
                <a:spcPts val="0"/>
              </a:spcBef>
              <a:spcAft>
                <a:spcPts val="0"/>
              </a:spcAft>
              <a:buClr>
                <a:schemeClr val="dk1"/>
              </a:buClr>
              <a:buSzPts val="1400"/>
              <a:buFont typeface="Arial"/>
              <a:buChar char="©"/>
            </a:pPr>
            <a:r>
              <a:rPr lang="en-US" sz="1400" b="0" i="0" u="none">
                <a:solidFill>
                  <a:schemeClr val="dk1"/>
                </a:solidFill>
                <a:latin typeface="Arial"/>
                <a:ea typeface="Arial"/>
                <a:cs typeface="Arial"/>
                <a:sym typeface="Arial"/>
              </a:rPr>
              <a:t>The McGraw-Hill Companies, Inc., 2000</a:t>
            </a:r>
            <a:endParaRPr/>
          </a:p>
        </p:txBody>
      </p:sp>
      <p:sp>
        <p:nvSpPr>
          <p:cNvPr id="70" name="Google Shape;70;p72"/>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3200" b="1"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71" name="Google Shape;71;p72"/>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3200" b="1"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72" name="Google Shape;72;p72"/>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1143000" y="1524000"/>
            <a:ext cx="6858000" cy="14779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2"/>
              </a:buClr>
              <a:buSzPts val="3000"/>
              <a:buFont typeface="Times New Roman"/>
              <a:buNone/>
            </a:pPr>
            <a:r>
              <a:rPr lang="en-US" sz="3000" b="1" i="0" u="none" strike="noStrike" cap="none">
                <a:solidFill>
                  <a:schemeClr val="dk2"/>
                </a:solidFill>
                <a:latin typeface="Times New Roman"/>
                <a:ea typeface="Times New Roman"/>
                <a:cs typeface="Times New Roman"/>
                <a:sym typeface="Times New Roman"/>
              </a:rPr>
              <a:t>Chapter 6</a:t>
            </a:r>
            <a:endParaRPr/>
          </a:p>
          <a:p>
            <a:pPr marL="0" marR="0" lvl="0" indent="0" algn="ctr" rtl="0">
              <a:lnSpc>
                <a:spcPct val="100000"/>
              </a:lnSpc>
              <a:spcBef>
                <a:spcPts val="0"/>
              </a:spcBef>
              <a:spcAft>
                <a:spcPts val="0"/>
              </a:spcAft>
              <a:buClr>
                <a:schemeClr val="dk1"/>
              </a:buClr>
              <a:buSzPts val="3000"/>
              <a:buFont typeface="Times New Roman"/>
              <a:buNone/>
            </a:pPr>
            <a:r>
              <a:rPr lang="en-US" sz="3000" b="1" i="0" u="none" strike="noStrike" cap="none">
                <a:solidFill>
                  <a:schemeClr val="dk1"/>
                </a:solidFill>
                <a:latin typeface="Times New Roman"/>
                <a:ea typeface="Times New Roman"/>
                <a:cs typeface="Times New Roman"/>
                <a:sym typeface="Times New Roman"/>
              </a:rPr>
              <a:t>Bandwidth Utilization: Multiplexing and Spreading</a:t>
            </a:r>
            <a:endParaRPr/>
          </a:p>
        </p:txBody>
      </p:sp>
      <p:sp>
        <p:nvSpPr>
          <p:cNvPr id="85" name="Google Shape;85;p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strike="noStrike" cap="none">
                <a:solidFill>
                  <a:schemeClr val="lt2"/>
                </a:solidFill>
                <a:latin typeface="Arial"/>
                <a:ea typeface="Arial"/>
                <a:cs typeface="Arial"/>
                <a:sym typeface="Arial"/>
              </a:rPr>
              <a:t>6.</a:t>
            </a:r>
            <a:fld id="{00000000-1234-1234-1234-123412341234}" type="slidenum">
              <a:rPr lang="en-US" sz="2000" b="1" i="0" u="none" strike="noStrike" cap="none">
                <a:solidFill>
                  <a:schemeClr val="lt2"/>
                </a:solidFill>
                <a:latin typeface="Arial"/>
                <a:ea typeface="Arial"/>
                <a:cs typeface="Arial"/>
                <a:sym typeface="Arial"/>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0"/>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4" name="Google Shape;204;p1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5" name="Google Shape;205;p10"/>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6" name="Google Shape;206;p1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7" name="Google Shape;207;p1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8" name="Google Shape;208;p1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10</a:t>
            </a:fld>
            <a:endParaRPr/>
          </a:p>
        </p:txBody>
      </p:sp>
      <p:sp>
        <p:nvSpPr>
          <p:cNvPr id="209" name="Google Shape;209;p10"/>
          <p:cNvSpPr txBox="1"/>
          <p:nvPr/>
        </p:nvSpPr>
        <p:spPr>
          <a:xfrm>
            <a:off x="1376362" y="479425"/>
            <a:ext cx="691832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How Frequency-division multiplexing (FDM) actually works?</a:t>
            </a:r>
            <a:endParaRPr/>
          </a:p>
        </p:txBody>
      </p:sp>
      <p:sp>
        <p:nvSpPr>
          <p:cNvPr id="210" name="Google Shape;210;p10"/>
          <p:cNvSpPr txBox="1"/>
          <p:nvPr/>
        </p:nvSpPr>
        <p:spPr>
          <a:xfrm>
            <a:off x="506412" y="1033462"/>
            <a:ext cx="8229600" cy="2473325"/>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50000"/>
              </a:lnSpc>
              <a:spcBef>
                <a:spcPts val="0"/>
              </a:spcBef>
              <a:spcAft>
                <a:spcPts val="0"/>
              </a:spcAft>
              <a:buClr>
                <a:schemeClr val="dk1"/>
              </a:buClr>
              <a:buSzPts val="1500"/>
              <a:buFont typeface="Noto Sans Symbols"/>
              <a:buChar char="▪"/>
            </a:pPr>
            <a:r>
              <a:rPr lang="en-US" sz="1500" b="0" i="0" u="none">
                <a:solidFill>
                  <a:schemeClr val="dk1"/>
                </a:solidFill>
                <a:latin typeface="Times New Roman"/>
                <a:ea typeface="Times New Roman"/>
                <a:cs typeface="Times New Roman"/>
                <a:sym typeface="Times New Roman"/>
              </a:rPr>
              <a:t>The transmitter end contains multiple transmitters and the receiver end contains multiple receivers.  The communication channel is present between the transmitter and receiver.</a:t>
            </a:r>
            <a:endParaRPr/>
          </a:p>
          <a:p>
            <a:pPr marL="342900" marR="0" lvl="0" indent="-342900" algn="just" rtl="0">
              <a:lnSpc>
                <a:spcPct val="150000"/>
              </a:lnSpc>
              <a:spcBef>
                <a:spcPts val="0"/>
              </a:spcBef>
              <a:spcAft>
                <a:spcPts val="0"/>
              </a:spcAft>
              <a:buClr>
                <a:schemeClr val="dk1"/>
              </a:buClr>
              <a:buSzPts val="1500"/>
              <a:buFont typeface="Noto Sans Symbols"/>
              <a:buChar char="▪"/>
            </a:pPr>
            <a:r>
              <a:rPr lang="en-US" sz="1500" b="0" i="0" u="none">
                <a:solidFill>
                  <a:schemeClr val="dk1"/>
                </a:solidFill>
                <a:latin typeface="Times New Roman"/>
                <a:ea typeface="Times New Roman"/>
                <a:cs typeface="Times New Roman"/>
                <a:sym typeface="Times New Roman"/>
              </a:rPr>
              <a:t>At transmitter end, each transmitter sends a signal of different frequency. In the below figure, the transmitter 1 sends a signal of 30 kHz, transmitter 2 sends a signal of 40 kHz, and transmitter 3 sends a signal of 50 kHz. These signals of different frequencies are then multiplexed or combined by using a device called multiplexer. It then transmits the multiplexed signals over a communication channel.</a:t>
            </a:r>
            <a:endParaRPr/>
          </a:p>
        </p:txBody>
      </p:sp>
      <p:pic>
        <p:nvPicPr>
          <p:cNvPr id="211" name="Google Shape;211;p10"/>
          <p:cNvPicPr preferRelativeResize="0"/>
          <p:nvPr/>
        </p:nvPicPr>
        <p:blipFill rotWithShape="1">
          <a:blip r:embed="rId3">
            <a:alphaModFix/>
          </a:blip>
          <a:srcRect/>
          <a:stretch/>
        </p:blipFill>
        <p:spPr>
          <a:xfrm>
            <a:off x="806450" y="3775075"/>
            <a:ext cx="7629525" cy="273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1"/>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18" name="Google Shape;218;p1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19" name="Google Shape;219;p11"/>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20" name="Google Shape;220;p1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21" name="Google Shape;221;p1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22" name="Google Shape;222;p1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11</a:t>
            </a:fld>
            <a:endParaRPr/>
          </a:p>
        </p:txBody>
      </p:sp>
      <p:sp>
        <p:nvSpPr>
          <p:cNvPr id="223" name="Google Shape;223;p11"/>
          <p:cNvSpPr txBox="1"/>
          <p:nvPr/>
        </p:nvSpPr>
        <p:spPr>
          <a:xfrm>
            <a:off x="1376362" y="479425"/>
            <a:ext cx="691832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How Frequency-division multiplexing (FDM) actually works?</a:t>
            </a:r>
            <a:endParaRPr/>
          </a:p>
        </p:txBody>
      </p:sp>
      <p:sp>
        <p:nvSpPr>
          <p:cNvPr id="224" name="Google Shape;224;p11"/>
          <p:cNvSpPr txBox="1"/>
          <p:nvPr/>
        </p:nvSpPr>
        <p:spPr>
          <a:xfrm>
            <a:off x="457200" y="1408112"/>
            <a:ext cx="8229600" cy="1022350"/>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50000"/>
              </a:lnSpc>
              <a:spcBef>
                <a:spcPts val="0"/>
              </a:spcBef>
              <a:spcAft>
                <a:spcPts val="0"/>
              </a:spcAft>
              <a:buClr>
                <a:schemeClr val="dk1"/>
              </a:buClr>
              <a:buSzPts val="1400"/>
              <a:buFont typeface="Noto Sans Symbols"/>
              <a:buChar char="▪"/>
            </a:pPr>
            <a:r>
              <a:rPr lang="en-US" sz="1400" b="0" i="0" u="none">
                <a:solidFill>
                  <a:schemeClr val="dk1"/>
                </a:solidFill>
                <a:latin typeface="Times New Roman"/>
                <a:ea typeface="Times New Roman"/>
                <a:cs typeface="Times New Roman"/>
                <a:sym typeface="Times New Roman"/>
              </a:rPr>
              <a:t>At the receiver end, the multiplexed signals are separated by using a device called demultiplexer. It then sends the separated signals to the respective receivers. In the above figure, the receiver 1 receives signal of 30 kHz, receiver 2 receives signal of 40 kHz, and receiver 3 receives signal of 50 kHz.</a:t>
            </a:r>
            <a:endParaRPr/>
          </a:p>
        </p:txBody>
      </p:sp>
      <p:pic>
        <p:nvPicPr>
          <p:cNvPr id="225" name="Google Shape;225;p11"/>
          <p:cNvPicPr preferRelativeResize="0"/>
          <p:nvPr/>
        </p:nvPicPr>
        <p:blipFill rotWithShape="1">
          <a:blip r:embed="rId3">
            <a:alphaModFix/>
          </a:blip>
          <a:srcRect/>
          <a:stretch/>
        </p:blipFill>
        <p:spPr>
          <a:xfrm>
            <a:off x="757237" y="2736850"/>
            <a:ext cx="7629525" cy="3343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12</a:t>
            </a:fld>
            <a:endParaRPr/>
          </a:p>
        </p:txBody>
      </p:sp>
      <p:cxnSp>
        <p:nvCxnSpPr>
          <p:cNvPr id="232" name="Google Shape;232;p12"/>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233" name="Google Shape;233;p12"/>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234" name="Google Shape;234;p12"/>
          <p:cNvSpPr txBox="1"/>
          <p:nvPr/>
        </p:nvSpPr>
        <p:spPr>
          <a:xfrm>
            <a:off x="304800" y="762000"/>
            <a:ext cx="319722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FDM: Multiplexing process</a:t>
            </a:r>
            <a:endParaRPr/>
          </a:p>
        </p:txBody>
      </p:sp>
      <p:cxnSp>
        <p:nvCxnSpPr>
          <p:cNvPr id="235" name="Google Shape;235;p12"/>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236" name="Google Shape;236;p12"/>
          <p:cNvPicPr preferRelativeResize="0"/>
          <p:nvPr/>
        </p:nvPicPr>
        <p:blipFill rotWithShape="1">
          <a:blip r:embed="rId3">
            <a:alphaModFix/>
          </a:blip>
          <a:srcRect/>
          <a:stretch/>
        </p:blipFill>
        <p:spPr>
          <a:xfrm>
            <a:off x="152400" y="1760537"/>
            <a:ext cx="4038600" cy="3741737"/>
          </a:xfrm>
          <a:prstGeom prst="rect">
            <a:avLst/>
          </a:prstGeom>
          <a:noFill/>
          <a:ln>
            <a:noFill/>
          </a:ln>
        </p:spPr>
      </p:pic>
      <p:sp>
        <p:nvSpPr>
          <p:cNvPr id="237" name="Google Shape;237;p12"/>
          <p:cNvSpPr txBox="1"/>
          <p:nvPr/>
        </p:nvSpPr>
        <p:spPr>
          <a:xfrm>
            <a:off x="4191000" y="1493837"/>
            <a:ext cx="4708525" cy="435499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800"/>
              <a:buFont typeface="Noto Sans Symbols"/>
              <a:buChar char="▪"/>
            </a:pPr>
            <a:r>
              <a:rPr lang="en-US" sz="1800" b="0" i="0" u="none" dirty="0">
                <a:solidFill>
                  <a:srgbClr val="000000"/>
                </a:solidFill>
                <a:latin typeface="Times New Roman"/>
                <a:ea typeface="Times New Roman"/>
                <a:cs typeface="Times New Roman"/>
                <a:sym typeface="Times New Roman"/>
              </a:rPr>
              <a:t>Each source generates a signal of a similar frequency range.</a:t>
            </a:r>
            <a:endParaRPr dirty="0"/>
          </a:p>
          <a:p>
            <a:pPr marL="285750" marR="0" lvl="0" indent="-285750" algn="just" rtl="0">
              <a:lnSpc>
                <a:spcPct val="150000"/>
              </a:lnSpc>
              <a:spcBef>
                <a:spcPts val="0"/>
              </a:spcBef>
              <a:spcAft>
                <a:spcPts val="0"/>
              </a:spcAft>
              <a:buClr>
                <a:srgbClr val="000000"/>
              </a:buClr>
              <a:buSzPts val="1800"/>
              <a:buFont typeface="Noto Sans Symbols"/>
              <a:buChar char="▪"/>
            </a:pPr>
            <a:r>
              <a:rPr lang="en-US" sz="1800" b="0" i="0" u="none" dirty="0">
                <a:solidFill>
                  <a:srgbClr val="000000"/>
                </a:solidFill>
                <a:latin typeface="Times New Roman"/>
                <a:ea typeface="Times New Roman"/>
                <a:cs typeface="Times New Roman"/>
                <a:sym typeface="Times New Roman"/>
              </a:rPr>
              <a:t>Inside the multiplexer, these similar signals modulates </a:t>
            </a:r>
            <a:r>
              <a:rPr lang="en-US" sz="1800" b="0" i="0" u="none" dirty="0">
                <a:solidFill>
                  <a:srgbClr val="000000"/>
                </a:solidFill>
                <a:highlight>
                  <a:srgbClr val="FFFF00"/>
                </a:highlight>
                <a:latin typeface="Times New Roman"/>
                <a:ea typeface="Times New Roman"/>
                <a:cs typeface="Times New Roman"/>
                <a:sym typeface="Times New Roman"/>
              </a:rPr>
              <a:t>different carrier frequencies </a:t>
            </a:r>
            <a:r>
              <a:rPr lang="en-US" sz="1800" b="0" i="1" u="none" dirty="0">
                <a:solidFill>
                  <a:srgbClr val="000000"/>
                </a:solidFill>
                <a:highlight>
                  <a:srgbClr val="FFFF00"/>
                </a:highlight>
                <a:latin typeface="Times New Roman"/>
                <a:ea typeface="Times New Roman"/>
                <a:cs typeface="Times New Roman"/>
                <a:sym typeface="Times New Roman"/>
              </a:rPr>
              <a:t>(f1, f2, </a:t>
            </a:r>
            <a:r>
              <a:rPr lang="en-US" sz="1800" b="0" i="0" u="none" dirty="0">
                <a:solidFill>
                  <a:srgbClr val="000000"/>
                </a:solidFill>
                <a:highlight>
                  <a:srgbClr val="FFFF00"/>
                </a:highlight>
                <a:latin typeface="Times New Roman"/>
                <a:ea typeface="Times New Roman"/>
                <a:cs typeface="Times New Roman"/>
                <a:sym typeface="Times New Roman"/>
              </a:rPr>
              <a:t>and </a:t>
            </a:r>
            <a:r>
              <a:rPr lang="en-US" sz="1800" b="0" i="1" u="none" dirty="0">
                <a:solidFill>
                  <a:srgbClr val="000000"/>
                </a:solidFill>
                <a:highlight>
                  <a:srgbClr val="FFFF00"/>
                </a:highlight>
                <a:latin typeface="Times New Roman"/>
                <a:ea typeface="Times New Roman"/>
                <a:cs typeface="Times New Roman"/>
                <a:sym typeface="Times New Roman"/>
              </a:rPr>
              <a:t>f3).</a:t>
            </a:r>
            <a:endParaRPr dirty="0">
              <a:highlight>
                <a:srgbClr val="FFFF00"/>
              </a:highlight>
            </a:endParaRPr>
          </a:p>
          <a:p>
            <a:pPr marL="285750" marR="0" lvl="0" indent="-285750" algn="just" rtl="0">
              <a:lnSpc>
                <a:spcPct val="150000"/>
              </a:lnSpc>
              <a:spcBef>
                <a:spcPts val="0"/>
              </a:spcBef>
              <a:spcAft>
                <a:spcPts val="0"/>
              </a:spcAft>
              <a:buClr>
                <a:srgbClr val="000000"/>
              </a:buClr>
              <a:buSzPts val="1800"/>
              <a:buFont typeface="Noto Sans Symbols"/>
              <a:buChar char="▪"/>
            </a:pPr>
            <a:r>
              <a:rPr lang="en-US" sz="1800" b="0" i="0" u="none" dirty="0">
                <a:solidFill>
                  <a:srgbClr val="000000"/>
                </a:solidFill>
                <a:latin typeface="Times New Roman"/>
                <a:ea typeface="Times New Roman"/>
                <a:cs typeface="Times New Roman"/>
                <a:sym typeface="Times New Roman"/>
              </a:rPr>
              <a:t>The resulting modulated signals</a:t>
            </a:r>
            <a:br>
              <a:rPr lang="en-US" sz="1800" b="0" i="0" u="none" dirty="0">
                <a:solidFill>
                  <a:srgbClr val="000000"/>
                </a:solidFill>
                <a:latin typeface="Times New Roman"/>
                <a:ea typeface="Times New Roman"/>
                <a:cs typeface="Times New Roman"/>
                <a:sym typeface="Times New Roman"/>
              </a:rPr>
            </a:br>
            <a:r>
              <a:rPr lang="en-US" sz="1800" b="0" i="0" u="none" dirty="0">
                <a:solidFill>
                  <a:srgbClr val="000000"/>
                </a:solidFill>
                <a:latin typeface="Times New Roman"/>
                <a:ea typeface="Times New Roman"/>
                <a:cs typeface="Times New Roman"/>
                <a:sym typeface="Times New Roman"/>
              </a:rPr>
              <a:t>are then combined into a single composite signal that is sent out over a media link that has enough bandwidth to accommodate it.</a:t>
            </a:r>
            <a:endParaRPr dirty="0"/>
          </a:p>
          <a:p>
            <a:pPr marL="285750" marR="0" lvl="0" indent="-285750" algn="just" rtl="0">
              <a:lnSpc>
                <a:spcPct val="100000"/>
              </a:lnSpc>
              <a:spcBef>
                <a:spcPts val="0"/>
              </a:spcBef>
              <a:spcAft>
                <a:spcPts val="0"/>
              </a:spcAft>
              <a:buClr>
                <a:schemeClr val="dk1"/>
              </a:buClr>
              <a:buSzPts val="2000"/>
              <a:buFont typeface="Times New Roman"/>
              <a:buNone/>
            </a:pPr>
            <a:r>
              <a:rPr lang="en-US" sz="2000" b="1" i="0" u="none" dirty="0">
                <a:solidFill>
                  <a:schemeClr val="dk1"/>
                </a:solidFill>
                <a:latin typeface="Times New Roman"/>
                <a:ea typeface="Times New Roman"/>
                <a:cs typeface="Times New Roman"/>
                <a:sym typeface="Times New Roman"/>
              </a:rPr>
              <a:t> </a:t>
            </a:r>
            <a:br>
              <a:rPr lang="en-US" sz="3200" b="1" i="0" u="none" dirty="0">
                <a:solidFill>
                  <a:schemeClr val="dk1"/>
                </a:solidFill>
                <a:latin typeface="Arial"/>
                <a:ea typeface="Arial"/>
                <a:cs typeface="Arial"/>
                <a:sym typeface="Arial"/>
              </a:rPr>
            </a:b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13</a:t>
            </a:fld>
            <a:endParaRPr/>
          </a:p>
        </p:txBody>
      </p:sp>
      <p:cxnSp>
        <p:nvCxnSpPr>
          <p:cNvPr id="244" name="Google Shape;244;p13"/>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245" name="Google Shape;245;p13"/>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246" name="Google Shape;246;p13"/>
          <p:cNvSpPr txBox="1"/>
          <p:nvPr/>
        </p:nvSpPr>
        <p:spPr>
          <a:xfrm>
            <a:off x="304800" y="762000"/>
            <a:ext cx="34671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FDM: Demultiplexing process</a:t>
            </a:r>
            <a:endParaRPr/>
          </a:p>
        </p:txBody>
      </p:sp>
      <p:cxnSp>
        <p:nvCxnSpPr>
          <p:cNvPr id="247" name="Google Shape;247;p13"/>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248" name="Google Shape;248;p13"/>
          <p:cNvPicPr preferRelativeResize="0"/>
          <p:nvPr/>
        </p:nvPicPr>
        <p:blipFill rotWithShape="1">
          <a:blip r:embed="rId3">
            <a:alphaModFix/>
          </a:blip>
          <a:srcRect/>
          <a:stretch/>
        </p:blipFill>
        <p:spPr>
          <a:xfrm>
            <a:off x="152400" y="1905000"/>
            <a:ext cx="3886200" cy="3657600"/>
          </a:xfrm>
          <a:prstGeom prst="rect">
            <a:avLst/>
          </a:prstGeom>
          <a:noFill/>
          <a:ln>
            <a:noFill/>
          </a:ln>
        </p:spPr>
      </p:pic>
      <p:sp>
        <p:nvSpPr>
          <p:cNvPr id="249" name="Google Shape;249;p13"/>
          <p:cNvSpPr txBox="1"/>
          <p:nvPr/>
        </p:nvSpPr>
        <p:spPr>
          <a:xfrm>
            <a:off x="4140200" y="1663700"/>
            <a:ext cx="4876800" cy="410877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2000"/>
              <a:buFont typeface="Noto Sans Symbols"/>
              <a:buChar char="▪"/>
            </a:pPr>
            <a:r>
              <a:rPr lang="en-US" sz="2000" b="0" i="0" u="none" dirty="0">
                <a:solidFill>
                  <a:srgbClr val="000000"/>
                </a:solidFill>
                <a:latin typeface="Times New Roman"/>
                <a:ea typeface="Times New Roman"/>
                <a:cs typeface="Times New Roman"/>
                <a:sym typeface="Times New Roman"/>
              </a:rPr>
              <a:t>The demultiplexer uses </a:t>
            </a:r>
            <a:r>
              <a:rPr lang="en-US" sz="2000" b="0" i="0" u="none" dirty="0">
                <a:solidFill>
                  <a:srgbClr val="000000"/>
                </a:solidFill>
                <a:highlight>
                  <a:srgbClr val="FFFF00"/>
                </a:highlight>
                <a:latin typeface="Times New Roman"/>
                <a:ea typeface="Times New Roman"/>
                <a:cs typeface="Times New Roman"/>
                <a:sym typeface="Times New Roman"/>
              </a:rPr>
              <a:t>a series of filters to decompose </a:t>
            </a:r>
            <a:r>
              <a:rPr lang="en-US" sz="2000" b="0" i="0" u="none" dirty="0">
                <a:solidFill>
                  <a:srgbClr val="000000"/>
                </a:solidFill>
                <a:latin typeface="Times New Roman"/>
                <a:ea typeface="Times New Roman"/>
                <a:cs typeface="Times New Roman"/>
                <a:sym typeface="Times New Roman"/>
              </a:rPr>
              <a:t>the multiplexed signal into its constituent component signals.</a:t>
            </a:r>
            <a:endParaRPr dirty="0"/>
          </a:p>
          <a:p>
            <a:pPr marL="285750" marR="0" lvl="0" indent="-285750" algn="just" rtl="0">
              <a:lnSpc>
                <a:spcPct val="150000"/>
              </a:lnSpc>
              <a:spcBef>
                <a:spcPts val="0"/>
              </a:spcBef>
              <a:spcAft>
                <a:spcPts val="0"/>
              </a:spcAft>
              <a:buClr>
                <a:schemeClr val="dk1"/>
              </a:buClr>
              <a:buSzPts val="2000"/>
              <a:buFont typeface="Noto Sans Symbols"/>
              <a:buChar char="▪"/>
            </a:pPr>
            <a:r>
              <a:rPr lang="en-US" sz="2000" b="0" i="0" u="none" dirty="0">
                <a:solidFill>
                  <a:schemeClr val="dk1"/>
                </a:solidFill>
                <a:latin typeface="Times New Roman"/>
                <a:ea typeface="Times New Roman"/>
                <a:cs typeface="Times New Roman"/>
                <a:sym typeface="Times New Roman"/>
              </a:rPr>
              <a:t>The individual signals are then passed to a demodulator that separates them from their carriers and passes them to the output lines.</a:t>
            </a:r>
            <a:endParaRPr dirty="0"/>
          </a:p>
          <a:p>
            <a:pPr marL="285750" marR="0" lvl="0" indent="-285750" algn="just" rtl="0">
              <a:lnSpc>
                <a:spcPct val="150000"/>
              </a:lnSpc>
              <a:spcBef>
                <a:spcPts val="0"/>
              </a:spcBef>
              <a:spcAft>
                <a:spcPts val="0"/>
              </a:spcAft>
              <a:buClr>
                <a:schemeClr val="dk1"/>
              </a:buClr>
              <a:buSzPts val="2000"/>
              <a:buFont typeface="Times New Roman"/>
              <a:buNone/>
            </a:pPr>
            <a:r>
              <a:rPr lang="en-US" sz="2000" b="1" i="0" u="none" dirty="0">
                <a:solidFill>
                  <a:schemeClr val="dk1"/>
                </a:solidFill>
                <a:latin typeface="Times New Roman"/>
                <a:ea typeface="Times New Roman"/>
                <a:cs typeface="Times New Roman"/>
                <a:sym typeface="Times New Roman"/>
              </a:rPr>
              <a:t>  </a:t>
            </a:r>
            <a:br>
              <a:rPr lang="en-US" sz="3200" b="1" i="0" u="none" dirty="0">
                <a:solidFill>
                  <a:schemeClr val="dk1"/>
                </a:solidFill>
                <a:latin typeface="Arial"/>
                <a:ea typeface="Arial"/>
                <a:cs typeface="Arial"/>
                <a:sym typeface="Arial"/>
              </a:rPr>
            </a:b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14</a:t>
            </a:fld>
            <a:endParaRPr/>
          </a:p>
        </p:txBody>
      </p:sp>
      <p:sp>
        <p:nvSpPr>
          <p:cNvPr id="256" name="Google Shape;256;p14"/>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57" name="Google Shape;257;p1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58" name="Google Shape;258;p14"/>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59" name="Google Shape;259;p1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60" name="Google Shape;260;p1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61" name="Google Shape;261;p14"/>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62" name="Google Shape;262;p1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63" name="Google Shape;263;p14"/>
          <p:cNvSpPr txBox="1"/>
          <p:nvPr/>
        </p:nvSpPr>
        <p:spPr>
          <a:xfrm>
            <a:off x="247650" y="1123950"/>
            <a:ext cx="8686800" cy="128905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Assume that a voice channel occupies a bandwidth of 4 kHz. We need to combine three voice channels into a link with a bandwidth of 12 kHz, from 20 to 32 kHz. Show the configuration, using the frequency domain. Assume there are no guard bands.</a:t>
            </a:r>
            <a:endParaRPr/>
          </a:p>
        </p:txBody>
      </p:sp>
      <p:sp>
        <p:nvSpPr>
          <p:cNvPr id="264" name="Google Shape;264;p14"/>
          <p:cNvSpPr txBox="1"/>
          <p:nvPr/>
        </p:nvSpPr>
        <p:spPr>
          <a:xfrm>
            <a:off x="247650" y="2533650"/>
            <a:ext cx="8686800" cy="170497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hlink"/>
              </a:buClr>
              <a:buSzPts val="1600"/>
              <a:buFont typeface="Times New Roman"/>
              <a:buNone/>
            </a:pPr>
            <a:r>
              <a:rPr lang="en-US" sz="1600" b="0" i="0" u="none">
                <a:solidFill>
                  <a:schemeClr val="hlink"/>
                </a:solidFill>
                <a:latin typeface="Times New Roman"/>
                <a:ea typeface="Times New Roman"/>
                <a:cs typeface="Times New Roman"/>
                <a:sym typeface="Times New Roman"/>
              </a:rPr>
              <a:t>Solution: </a:t>
            </a:r>
            <a:r>
              <a:rPr lang="en-US" sz="1800" b="0" i="0" u="none">
                <a:solidFill>
                  <a:schemeClr val="dk1"/>
                </a:solidFill>
                <a:latin typeface="Times"/>
                <a:ea typeface="Times"/>
                <a:cs typeface="Times"/>
                <a:sym typeface="Times"/>
              </a:rPr>
              <a:t>We shift (modulate) each of the three voice channels to a different bandwidth, as shown in Figure 6.6. We use the 20 to 24 kHz bandwidth for the first channel, the 24 to 28 kHz bandwidth for the second channel, and the 28 to 32 kHz bandwidth for the third one. Then we combine them as shown in Figure 6.6. </a:t>
            </a:r>
            <a:endParaRPr/>
          </a:p>
        </p:txBody>
      </p:sp>
      <p:sp>
        <p:nvSpPr>
          <p:cNvPr id="265" name="Google Shape;265;p14"/>
          <p:cNvSpPr txBox="1"/>
          <p:nvPr/>
        </p:nvSpPr>
        <p:spPr>
          <a:xfrm>
            <a:off x="819150" y="-33337"/>
            <a:ext cx="4605337"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Example - 6.1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15</a:t>
            </a:fld>
            <a:endParaRPr/>
          </a:p>
        </p:txBody>
      </p:sp>
      <p:cxnSp>
        <p:nvCxnSpPr>
          <p:cNvPr id="272" name="Google Shape;272;p15"/>
          <p:cNvCxnSpPr/>
          <p:nvPr/>
        </p:nvCxnSpPr>
        <p:spPr>
          <a:xfrm>
            <a:off x="152400" y="2286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273" name="Google Shape;273;p15"/>
          <p:cNvCxnSpPr/>
          <p:nvPr/>
        </p:nvCxnSpPr>
        <p:spPr>
          <a:xfrm>
            <a:off x="152400" y="8382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274" name="Google Shape;274;p15"/>
          <p:cNvSpPr txBox="1"/>
          <p:nvPr/>
        </p:nvSpPr>
        <p:spPr>
          <a:xfrm>
            <a:off x="2244725" y="290512"/>
            <a:ext cx="4654550" cy="4619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6.6  Solution for </a:t>
            </a:r>
            <a:r>
              <a:rPr lang="en-US" sz="2000" b="1" i="0" u="none">
                <a:solidFill>
                  <a:schemeClr val="dk1"/>
                </a:solidFill>
                <a:latin typeface="Times New Roman"/>
                <a:ea typeface="Times New Roman"/>
                <a:cs typeface="Times New Roman"/>
                <a:sym typeface="Times New Roman"/>
              </a:rPr>
              <a:t>Example 6.1</a:t>
            </a:r>
            <a:endParaRPr/>
          </a:p>
        </p:txBody>
      </p:sp>
      <p:cxnSp>
        <p:nvCxnSpPr>
          <p:cNvPr id="275" name="Google Shape;275;p15"/>
          <p:cNvCxnSpPr/>
          <p:nvPr/>
        </p:nvCxnSpPr>
        <p:spPr>
          <a:xfrm>
            <a:off x="152400" y="63246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276" name="Google Shape;276;p15"/>
          <p:cNvPicPr preferRelativeResize="0"/>
          <p:nvPr/>
        </p:nvPicPr>
        <p:blipFill rotWithShape="1">
          <a:blip r:embed="rId3">
            <a:alphaModFix/>
          </a:blip>
          <a:srcRect/>
          <a:stretch/>
        </p:blipFill>
        <p:spPr>
          <a:xfrm>
            <a:off x="685800" y="898525"/>
            <a:ext cx="8153400" cy="5349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16</a:t>
            </a:fld>
            <a:endParaRPr/>
          </a:p>
        </p:txBody>
      </p:sp>
      <p:sp>
        <p:nvSpPr>
          <p:cNvPr id="283" name="Google Shape;283;p16"/>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84" name="Google Shape;284;p1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85" name="Google Shape;285;p16"/>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86" name="Google Shape;286;p1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87" name="Google Shape;287;p1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88" name="Google Shape;288;p16"/>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89" name="Google Shape;289;p1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90" name="Google Shape;290;p16"/>
          <p:cNvSpPr txBox="1"/>
          <p:nvPr/>
        </p:nvSpPr>
        <p:spPr>
          <a:xfrm>
            <a:off x="228600" y="1352550"/>
            <a:ext cx="8686800" cy="128905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Five channels, each with a 100-kHz bandwidth, are to be multiplexed together. What is the minimum bandwidth of the link if there is a need for a guard band of 10 kHz between the channels to prevent interference?</a:t>
            </a:r>
            <a:endParaRPr dirty="0"/>
          </a:p>
        </p:txBody>
      </p:sp>
      <p:sp>
        <p:nvSpPr>
          <p:cNvPr id="291" name="Google Shape;291;p16"/>
          <p:cNvSpPr txBox="1"/>
          <p:nvPr/>
        </p:nvSpPr>
        <p:spPr>
          <a:xfrm>
            <a:off x="200025" y="2941637"/>
            <a:ext cx="8686800" cy="170497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hlink"/>
              </a:buClr>
              <a:buSzPts val="1800"/>
              <a:buFont typeface="Times New Roman"/>
              <a:buNone/>
            </a:pPr>
            <a:r>
              <a:rPr lang="en-US" sz="1800" b="0" i="0" u="none" dirty="0">
                <a:solidFill>
                  <a:schemeClr val="hlink"/>
                </a:solidFill>
                <a:latin typeface="Times New Roman"/>
                <a:ea typeface="Times New Roman"/>
                <a:cs typeface="Times New Roman"/>
                <a:sym typeface="Times New Roman"/>
              </a:rPr>
              <a:t>Solution: </a:t>
            </a:r>
            <a:r>
              <a:rPr lang="en-US" sz="1800" b="0" i="0" u="none" dirty="0">
                <a:solidFill>
                  <a:schemeClr val="dk1"/>
                </a:solidFill>
                <a:latin typeface="Times New Roman"/>
                <a:ea typeface="Times New Roman"/>
                <a:cs typeface="Times New Roman"/>
                <a:sym typeface="Times New Roman"/>
              </a:rPr>
              <a:t>For five channels, we need at least four guard bands. This means that the required bandwidth is at least </a:t>
            </a:r>
            <a:endParaRPr dirty="0"/>
          </a:p>
          <a:p>
            <a:pPr marL="0" marR="0" lvl="0" indent="0" algn="ctr" rtl="0">
              <a:lnSpc>
                <a:spcPct val="150000"/>
              </a:lnSpc>
              <a:spcBef>
                <a:spcPts val="0"/>
              </a:spcBef>
              <a:spcAft>
                <a:spcPts val="0"/>
              </a:spcAft>
              <a:buClr>
                <a:schemeClr val="hlink"/>
              </a:buClr>
              <a:buSzPts val="1800"/>
              <a:buFont typeface="Times New Roman"/>
              <a:buNone/>
            </a:pPr>
            <a:r>
              <a:rPr lang="en-US" sz="1800" b="0" i="0" u="none" dirty="0">
                <a:solidFill>
                  <a:schemeClr val="hlink"/>
                </a:solidFill>
                <a:latin typeface="Times New Roman"/>
                <a:ea typeface="Times New Roman"/>
                <a:cs typeface="Times New Roman"/>
                <a:sym typeface="Times New Roman"/>
              </a:rPr>
              <a:t>5 × 100 + 4 × 10 = 540 kHz,</a:t>
            </a:r>
            <a:r>
              <a:rPr lang="en-US" sz="1800" b="0" i="0" u="none" dirty="0">
                <a:solidFill>
                  <a:schemeClr val="dk1"/>
                </a:solidFill>
                <a:latin typeface="Times New Roman"/>
                <a:ea typeface="Times New Roman"/>
                <a:cs typeface="Times New Roman"/>
                <a:sym typeface="Times New Roman"/>
              </a:rPr>
              <a:t> </a:t>
            </a:r>
            <a:endParaRPr dirty="0"/>
          </a:p>
          <a:p>
            <a:pPr marL="0" marR="0" lvl="0" indent="0" algn="just" rtl="0">
              <a:lnSpc>
                <a:spcPct val="15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as shown in Figure 6.7.</a:t>
            </a:r>
            <a:endParaRPr dirty="0"/>
          </a:p>
        </p:txBody>
      </p:sp>
      <p:sp>
        <p:nvSpPr>
          <p:cNvPr id="292" name="Google Shape;292;p16"/>
          <p:cNvSpPr txBox="1"/>
          <p:nvPr/>
        </p:nvSpPr>
        <p:spPr>
          <a:xfrm>
            <a:off x="1057275" y="39687"/>
            <a:ext cx="173831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400"/>
              <a:buFont typeface="Times New Roman"/>
              <a:buNone/>
            </a:pPr>
            <a:r>
              <a:rPr lang="en-US" sz="2400" b="0" i="0" u="none">
                <a:solidFill>
                  <a:schemeClr val="hlink"/>
                </a:solidFill>
                <a:latin typeface="Times New Roman"/>
                <a:ea typeface="Times New Roman"/>
                <a:cs typeface="Times New Roman"/>
                <a:sym typeface="Times New Roman"/>
              </a:rPr>
              <a:t>Example 6.2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17</a:t>
            </a:fld>
            <a:endParaRPr/>
          </a:p>
        </p:txBody>
      </p:sp>
      <p:cxnSp>
        <p:nvCxnSpPr>
          <p:cNvPr id="299" name="Google Shape;299;p17"/>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00" name="Google Shape;300;p17"/>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01" name="Google Shape;301;p17"/>
          <p:cNvSpPr txBox="1"/>
          <p:nvPr/>
        </p:nvSpPr>
        <p:spPr>
          <a:xfrm>
            <a:off x="2947987" y="755650"/>
            <a:ext cx="3019425" cy="4619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6.7  </a:t>
            </a:r>
            <a:r>
              <a:rPr lang="en-US" sz="2000" b="1" i="0" u="none">
                <a:solidFill>
                  <a:schemeClr val="dk1"/>
                </a:solidFill>
                <a:latin typeface="Times New Roman"/>
                <a:ea typeface="Times New Roman"/>
                <a:cs typeface="Times New Roman"/>
                <a:sym typeface="Times New Roman"/>
              </a:rPr>
              <a:t>Example 6.2</a:t>
            </a:r>
            <a:endParaRPr/>
          </a:p>
        </p:txBody>
      </p:sp>
      <p:cxnSp>
        <p:nvCxnSpPr>
          <p:cNvPr id="302" name="Google Shape;302;p17"/>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303" name="Google Shape;303;p17"/>
          <p:cNvPicPr preferRelativeResize="0"/>
          <p:nvPr/>
        </p:nvPicPr>
        <p:blipFill rotWithShape="1">
          <a:blip r:embed="rId3">
            <a:alphaModFix/>
          </a:blip>
          <a:srcRect/>
          <a:stretch/>
        </p:blipFill>
        <p:spPr>
          <a:xfrm>
            <a:off x="609600" y="2590800"/>
            <a:ext cx="7696200" cy="23383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18</a:t>
            </a:fld>
            <a:endParaRPr/>
          </a:p>
        </p:txBody>
      </p:sp>
      <p:cxnSp>
        <p:nvCxnSpPr>
          <p:cNvPr id="310" name="Google Shape;310;p18"/>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11" name="Google Shape;311;p18"/>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12" name="Google Shape;312;p18"/>
          <p:cNvSpPr txBox="1"/>
          <p:nvPr/>
        </p:nvSpPr>
        <p:spPr>
          <a:xfrm>
            <a:off x="304800" y="762000"/>
            <a:ext cx="65722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Applications of Frequency Division Multiplexing</a:t>
            </a:r>
            <a:endParaRPr/>
          </a:p>
        </p:txBody>
      </p:sp>
      <p:cxnSp>
        <p:nvCxnSpPr>
          <p:cNvPr id="313" name="Google Shape;313;p18"/>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314" name="Google Shape;314;p18"/>
          <p:cNvSpPr txBox="1"/>
          <p:nvPr/>
        </p:nvSpPr>
        <p:spPr>
          <a:xfrm>
            <a:off x="571500" y="1600200"/>
            <a:ext cx="7810500" cy="2924175"/>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AM radio broadcasting</a:t>
            </a:r>
            <a:endParaRPr/>
          </a:p>
          <a:p>
            <a:pPr marL="457200" marR="0" lvl="0" indent="-457200" algn="l" rtl="0">
              <a:lnSpc>
                <a:spcPct val="15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FM radio broadcasting</a:t>
            </a:r>
            <a:endParaRPr/>
          </a:p>
          <a:p>
            <a:pPr marL="457200" marR="0" lvl="0" indent="-457200" algn="l" rtl="0">
              <a:lnSpc>
                <a:spcPct val="15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Television broadcasting</a:t>
            </a:r>
            <a:endParaRPr/>
          </a:p>
          <a:p>
            <a:pPr marL="457200" marR="0" lvl="0" indent="-457200" algn="l" rtl="0">
              <a:lnSpc>
                <a:spcPct val="15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First generation cellular phone also uses FDM</a:t>
            </a:r>
            <a:endParaRPr/>
          </a:p>
          <a:p>
            <a:pPr marL="457200" marR="0" lvl="0" indent="-254000" algn="l" rtl="0">
              <a:lnSpc>
                <a:spcPct val="100000"/>
              </a:lnSpc>
              <a:spcBef>
                <a:spcPts val="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19</a:t>
            </a:fld>
            <a:endParaRPr/>
          </a:p>
        </p:txBody>
      </p:sp>
      <p:cxnSp>
        <p:nvCxnSpPr>
          <p:cNvPr id="321" name="Google Shape;321;p1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22" name="Google Shape;322;p19"/>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23" name="Google Shape;323;p19"/>
          <p:cNvSpPr txBox="1"/>
          <p:nvPr/>
        </p:nvSpPr>
        <p:spPr>
          <a:xfrm>
            <a:off x="304800" y="762000"/>
            <a:ext cx="82296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Advantages and disadvantages of Frequency Division Multiplexing</a:t>
            </a:r>
            <a:endParaRPr/>
          </a:p>
        </p:txBody>
      </p:sp>
      <p:cxnSp>
        <p:nvCxnSpPr>
          <p:cNvPr id="324" name="Google Shape;324;p19"/>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325" name="Google Shape;325;p19"/>
          <p:cNvSpPr txBox="1"/>
          <p:nvPr/>
        </p:nvSpPr>
        <p:spPr>
          <a:xfrm>
            <a:off x="571500" y="1600200"/>
            <a:ext cx="7810500" cy="294005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1800"/>
              <a:buFont typeface="Noto Sans Symbols"/>
              <a:buChar char="❖"/>
            </a:pPr>
            <a:r>
              <a:rPr lang="en-US" sz="1800" b="1" i="0" u="none" dirty="0">
                <a:solidFill>
                  <a:schemeClr val="dk1"/>
                </a:solidFill>
                <a:latin typeface="Times New Roman"/>
                <a:ea typeface="Times New Roman"/>
                <a:cs typeface="Times New Roman"/>
                <a:sym typeface="Times New Roman"/>
              </a:rPr>
              <a:t>Advantages</a:t>
            </a:r>
            <a:endParaRPr dirty="0"/>
          </a:p>
          <a:p>
            <a:pPr marL="457200" marR="0" lvl="0" indent="-457200" algn="l" rtl="0">
              <a:lnSpc>
                <a:spcPct val="150000"/>
              </a:lnSpc>
              <a:spcBef>
                <a:spcPts val="0"/>
              </a:spcBef>
              <a:spcAft>
                <a:spcPts val="0"/>
              </a:spcAft>
              <a:buClr>
                <a:schemeClr val="dk1"/>
              </a:buClr>
              <a:buSzPts val="1800"/>
              <a:buFont typeface="Arial"/>
              <a:buChar char="•"/>
            </a:pPr>
            <a:r>
              <a:rPr lang="en-US" sz="1800" b="0" i="0" u="none" dirty="0">
                <a:solidFill>
                  <a:schemeClr val="dk1"/>
                </a:solidFill>
                <a:latin typeface="Times New Roman"/>
                <a:ea typeface="Times New Roman"/>
                <a:cs typeface="Times New Roman"/>
                <a:sym typeface="Times New Roman"/>
              </a:rPr>
              <a:t> It does not need Synchronization between transmitter and receiver.</a:t>
            </a:r>
            <a:endParaRPr dirty="0"/>
          </a:p>
          <a:p>
            <a:pPr marL="457200" marR="0" lvl="0" indent="-457200" algn="l" rtl="0">
              <a:lnSpc>
                <a:spcPct val="150000"/>
              </a:lnSpc>
              <a:spcBef>
                <a:spcPts val="0"/>
              </a:spcBef>
              <a:spcAft>
                <a:spcPts val="0"/>
              </a:spcAft>
              <a:buClr>
                <a:schemeClr val="dk1"/>
              </a:buClr>
              <a:buSzPts val="1800"/>
              <a:buFont typeface="Arial"/>
              <a:buChar char="•"/>
            </a:pPr>
            <a:r>
              <a:rPr lang="en-US" sz="1800" b="0" i="0" u="none" dirty="0">
                <a:solidFill>
                  <a:schemeClr val="dk1"/>
                </a:solidFill>
                <a:latin typeface="Times New Roman"/>
                <a:ea typeface="Times New Roman"/>
                <a:cs typeface="Times New Roman"/>
                <a:sym typeface="Times New Roman"/>
              </a:rPr>
              <a:t>It transmits multiple signals simultaneously.</a:t>
            </a:r>
            <a:endParaRPr sz="1800" b="0" i="0" u="none" dirty="0">
              <a:solidFill>
                <a:schemeClr val="dk1"/>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chemeClr val="dk1"/>
              </a:buClr>
              <a:buSzPts val="1800"/>
              <a:buFont typeface="Arial"/>
              <a:buChar char="•"/>
            </a:pPr>
            <a:r>
              <a:rPr lang="en-US" sz="1800" b="0" i="0" u="none" dirty="0">
                <a:solidFill>
                  <a:schemeClr val="dk1"/>
                </a:solidFill>
                <a:latin typeface="Times New Roman"/>
                <a:ea typeface="Times New Roman"/>
                <a:cs typeface="Times New Roman"/>
                <a:sym typeface="Times New Roman"/>
              </a:rPr>
              <a:t>In frequency division multiplexing, the demodulation process is easy.</a:t>
            </a:r>
            <a:endParaRPr dirty="0"/>
          </a:p>
          <a:p>
            <a:pPr marL="457200" marR="0" lvl="0" indent="-457200" algn="l" rtl="0">
              <a:lnSpc>
                <a:spcPct val="150000"/>
              </a:lnSpc>
              <a:spcBef>
                <a:spcPts val="0"/>
              </a:spcBef>
              <a:spcAft>
                <a:spcPts val="0"/>
              </a:spcAft>
              <a:buClr>
                <a:schemeClr val="dk1"/>
              </a:buClr>
              <a:buSzPts val="1800"/>
              <a:buFont typeface="Noto Sans Symbols"/>
              <a:buChar char="❖"/>
            </a:pPr>
            <a:r>
              <a:rPr lang="en-US" sz="1800" b="1" i="0" u="none" dirty="0">
                <a:solidFill>
                  <a:schemeClr val="dk1"/>
                </a:solidFill>
                <a:latin typeface="Times New Roman"/>
                <a:ea typeface="Times New Roman"/>
                <a:cs typeface="Times New Roman"/>
                <a:sym typeface="Times New Roman"/>
              </a:rPr>
              <a:t>Disadvantages</a:t>
            </a:r>
            <a:endParaRPr dirty="0"/>
          </a:p>
          <a:p>
            <a:pPr marL="457200" marR="0" lvl="0" indent="-457200" algn="l" rtl="0">
              <a:lnSpc>
                <a:spcPct val="150000"/>
              </a:lnSpc>
              <a:spcBef>
                <a:spcPts val="0"/>
              </a:spcBef>
              <a:spcAft>
                <a:spcPts val="0"/>
              </a:spcAft>
              <a:buClr>
                <a:schemeClr val="dk1"/>
              </a:buClr>
              <a:buSzPts val="1800"/>
              <a:buFont typeface="Arial"/>
              <a:buChar char="•"/>
            </a:pPr>
            <a:r>
              <a:rPr lang="en-US" sz="1800" b="0" i="0" u="none" dirty="0">
                <a:solidFill>
                  <a:schemeClr val="dk1"/>
                </a:solidFill>
                <a:latin typeface="Times New Roman"/>
                <a:ea typeface="Times New Roman"/>
                <a:cs typeface="Times New Roman"/>
                <a:sym typeface="Times New Roman"/>
              </a:rPr>
              <a:t>It needs a large bandwidth communication channel.</a:t>
            </a:r>
            <a:endParaRPr sz="18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2" name="Google Shape;92;p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3" name="Google Shape;93;p2"/>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4" name="Google Shape;94;p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5" name="Google Shape;95;p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6" name="Google Shape;96;p2"/>
          <p:cNvSpPr txBox="1"/>
          <p:nvPr/>
        </p:nvSpPr>
        <p:spPr>
          <a:xfrm>
            <a:off x="392112" y="1379310"/>
            <a:ext cx="8229600" cy="4154943"/>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50000"/>
              </a:lnSpc>
              <a:spcBef>
                <a:spcPts val="0"/>
              </a:spcBef>
              <a:spcAft>
                <a:spcPts val="0"/>
              </a:spcAft>
              <a:buClr>
                <a:schemeClr val="dk1"/>
              </a:buClr>
              <a:buSzPts val="2200"/>
              <a:buFont typeface="Noto Sans Symbols"/>
              <a:buChar char="▪"/>
            </a:pPr>
            <a:r>
              <a:rPr lang="en-US" sz="2200" b="0" i="0" u="none" dirty="0">
                <a:solidFill>
                  <a:schemeClr val="dk1"/>
                </a:solidFill>
                <a:latin typeface="Times New Roman"/>
                <a:ea typeface="Times New Roman"/>
                <a:cs typeface="Times New Roman"/>
                <a:sym typeface="Times New Roman"/>
              </a:rPr>
              <a:t>Bandwidth utilization is the wise use of available bandwidth to achieve specific goals. In this chapter, we explore these two broad categories of bandwidth utilization: multiplexing and spreading.</a:t>
            </a:r>
            <a:endParaRPr dirty="0"/>
          </a:p>
          <a:p>
            <a:pPr marL="342900" marR="0" lvl="0" indent="-342900" algn="just" rtl="0">
              <a:lnSpc>
                <a:spcPct val="150000"/>
              </a:lnSpc>
              <a:spcBef>
                <a:spcPts val="0"/>
              </a:spcBef>
              <a:spcAft>
                <a:spcPts val="0"/>
              </a:spcAft>
              <a:buClr>
                <a:schemeClr val="dk1"/>
              </a:buClr>
              <a:buSzPts val="2200"/>
              <a:buFont typeface="Noto Sans Symbols"/>
              <a:buChar char="▪"/>
            </a:pPr>
            <a:r>
              <a:rPr lang="en-US" sz="2200" b="0" i="0" u="none" dirty="0">
                <a:solidFill>
                  <a:schemeClr val="dk1"/>
                </a:solidFill>
                <a:highlight>
                  <a:srgbClr val="FFFF00"/>
                </a:highlight>
                <a:latin typeface="Times New Roman"/>
                <a:ea typeface="Times New Roman"/>
                <a:cs typeface="Times New Roman"/>
                <a:sym typeface="Times New Roman"/>
              </a:rPr>
              <a:t>Efficiency can be achieved by multiplexing by combining several channels into one.</a:t>
            </a:r>
            <a:endParaRPr dirty="0">
              <a:highlight>
                <a:srgbClr val="FFFF00"/>
              </a:highlight>
            </a:endParaRPr>
          </a:p>
          <a:p>
            <a:pPr marL="342900" marR="0" lvl="0" indent="-342900" algn="just" rtl="0">
              <a:lnSpc>
                <a:spcPct val="150000"/>
              </a:lnSpc>
              <a:spcBef>
                <a:spcPts val="0"/>
              </a:spcBef>
              <a:spcAft>
                <a:spcPts val="0"/>
              </a:spcAft>
              <a:buClr>
                <a:schemeClr val="dk1"/>
              </a:buClr>
              <a:buSzPts val="2200"/>
              <a:buFont typeface="Noto Sans Symbols"/>
              <a:buChar char="▪"/>
            </a:pPr>
            <a:r>
              <a:rPr lang="en-US" sz="2200" b="0" i="0" u="none" dirty="0">
                <a:solidFill>
                  <a:schemeClr val="dk1"/>
                </a:solidFill>
                <a:latin typeface="Times New Roman"/>
                <a:ea typeface="Times New Roman"/>
                <a:cs typeface="Times New Roman"/>
                <a:sym typeface="Times New Roman"/>
              </a:rPr>
              <a:t>In spreading, our </a:t>
            </a:r>
            <a:r>
              <a:rPr lang="en-US" sz="2200" b="0" i="0" u="none" dirty="0">
                <a:solidFill>
                  <a:schemeClr val="dk1"/>
                </a:solidFill>
                <a:highlight>
                  <a:srgbClr val="FFFF00"/>
                </a:highlight>
                <a:latin typeface="Times New Roman"/>
                <a:ea typeface="Times New Roman"/>
                <a:cs typeface="Times New Roman"/>
                <a:sym typeface="Times New Roman"/>
              </a:rPr>
              <a:t>goals are privacy and antijamming; </a:t>
            </a:r>
            <a:r>
              <a:rPr lang="en-US" sz="2200" b="0" i="0" u="none" dirty="0">
                <a:solidFill>
                  <a:schemeClr val="dk1"/>
                </a:solidFill>
                <a:latin typeface="Times New Roman"/>
                <a:ea typeface="Times New Roman"/>
                <a:cs typeface="Times New Roman"/>
                <a:sym typeface="Times New Roman"/>
              </a:rPr>
              <a:t>we</a:t>
            </a:r>
            <a:r>
              <a:rPr lang="en-US" sz="2200" b="0" i="0" u="none" dirty="0">
                <a:solidFill>
                  <a:schemeClr val="dk1"/>
                </a:solidFill>
                <a:highlight>
                  <a:srgbClr val="FFFF00"/>
                </a:highlight>
                <a:latin typeface="Times New Roman"/>
                <a:ea typeface="Times New Roman"/>
                <a:cs typeface="Times New Roman"/>
                <a:sym typeface="Times New Roman"/>
              </a:rPr>
              <a:t> expand the bandwidth of a channel to insert redundancy, </a:t>
            </a:r>
            <a:r>
              <a:rPr lang="en-US" sz="2200" b="0" i="0" u="none" dirty="0">
                <a:solidFill>
                  <a:schemeClr val="dk1"/>
                </a:solidFill>
                <a:latin typeface="Times New Roman"/>
                <a:ea typeface="Times New Roman"/>
                <a:cs typeface="Times New Roman"/>
                <a:sym typeface="Times New Roman"/>
              </a:rPr>
              <a:t>which is necessary to achieve these goals.</a:t>
            </a:r>
            <a:endParaRPr dirty="0"/>
          </a:p>
        </p:txBody>
      </p:sp>
      <p:sp>
        <p:nvSpPr>
          <p:cNvPr id="97" name="Google Shape;97;p2"/>
          <p:cNvSpPr txBox="1"/>
          <p:nvPr/>
        </p:nvSpPr>
        <p:spPr>
          <a:xfrm>
            <a:off x="1228725" y="417512"/>
            <a:ext cx="310038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a:buNone/>
            </a:pPr>
            <a:r>
              <a:rPr lang="en-US" sz="2400" b="1" i="0" u="none">
                <a:solidFill>
                  <a:schemeClr val="dk1"/>
                </a:solidFill>
                <a:latin typeface="Times"/>
                <a:ea typeface="Times"/>
                <a:cs typeface="Times"/>
                <a:sym typeface="Times"/>
              </a:rPr>
              <a:t>Bandwidth Utilization</a:t>
            </a:r>
            <a:endParaRPr/>
          </a:p>
        </p:txBody>
      </p:sp>
      <p:sp>
        <p:nvSpPr>
          <p:cNvPr id="98" name="Google Shape;98;p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20</a:t>
            </a:fld>
            <a:endParaRPr/>
          </a:p>
        </p:txBody>
      </p:sp>
      <p:cxnSp>
        <p:nvCxnSpPr>
          <p:cNvPr id="332" name="Google Shape;332;p20"/>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33" name="Google Shape;333;p20"/>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34" name="Google Shape;334;p20"/>
          <p:cNvSpPr txBox="1"/>
          <p:nvPr/>
        </p:nvSpPr>
        <p:spPr>
          <a:xfrm>
            <a:off x="339725" y="762000"/>
            <a:ext cx="674687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Wavelength-division multiplexing (WDM)</a:t>
            </a:r>
            <a:endParaRPr/>
          </a:p>
        </p:txBody>
      </p:sp>
      <p:cxnSp>
        <p:nvCxnSpPr>
          <p:cNvPr id="335" name="Google Shape;335;p20"/>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336" name="Google Shape;336;p20"/>
          <p:cNvSpPr txBox="1"/>
          <p:nvPr/>
        </p:nvSpPr>
        <p:spPr>
          <a:xfrm>
            <a:off x="571500" y="1452562"/>
            <a:ext cx="8001000" cy="403383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WDM is conceptually the same as FDM, except that the multiplexing and demultiplexing involve optical signals transmitted through fiber-optic channels.</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1" i="0" u="none">
                <a:solidFill>
                  <a:srgbClr val="000000"/>
                </a:solidFill>
                <a:latin typeface="Times New Roman"/>
                <a:ea typeface="Times New Roman"/>
                <a:cs typeface="Times New Roman"/>
                <a:sym typeface="Times New Roman"/>
              </a:rPr>
              <a:t>The idea is the same: </a:t>
            </a:r>
            <a:r>
              <a:rPr lang="en-US" sz="1800" b="0" i="0" u="none">
                <a:solidFill>
                  <a:srgbClr val="000000"/>
                </a:solidFill>
                <a:latin typeface="Times New Roman"/>
                <a:ea typeface="Times New Roman"/>
                <a:cs typeface="Times New Roman"/>
                <a:sym typeface="Times New Roman"/>
              </a:rPr>
              <a:t>We are combining different signals of different frequencies. The difference is that the frequencies are very high.</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1" i="0" u="none">
                <a:solidFill>
                  <a:srgbClr val="000000"/>
                </a:solidFill>
                <a:latin typeface="Times New Roman"/>
                <a:ea typeface="Times New Roman"/>
                <a:cs typeface="Times New Roman"/>
                <a:sym typeface="Times New Roman"/>
              </a:rPr>
              <a:t>The only difference </a:t>
            </a:r>
            <a:r>
              <a:rPr lang="en-US" sz="1800" b="0" i="0" u="none">
                <a:solidFill>
                  <a:srgbClr val="000000"/>
                </a:solidFill>
                <a:latin typeface="Times New Roman"/>
                <a:ea typeface="Times New Roman"/>
                <a:cs typeface="Times New Roman"/>
                <a:sym typeface="Times New Roman"/>
              </a:rPr>
              <a:t>is in wavelength division multiplexing optical signals are used instead of electrical signals. In wavelength division multiplexing, optical signals are transmitted through fiber optic cables.</a:t>
            </a:r>
            <a:endParaRPr sz="1800" b="0" i="0" u="none">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1100"/>
              <a:buFont typeface="Arial"/>
              <a:buNone/>
            </a:pPr>
            <a:r>
              <a:rPr lang="en-US" sz="1100" b="1" i="0" u="none">
                <a:solidFill>
                  <a:schemeClr val="dk1"/>
                </a:solidFill>
                <a:latin typeface="Arial"/>
                <a:ea typeface="Arial"/>
                <a:cs typeface="Arial"/>
                <a:sym typeface="Arial"/>
              </a:rPr>
              <a:t> </a:t>
            </a:r>
            <a:br>
              <a:rPr lang="en-US" sz="1100" b="1" i="0" u="none">
                <a:solidFill>
                  <a:schemeClr val="dk1"/>
                </a:solidFill>
                <a:latin typeface="Arial"/>
                <a:ea typeface="Arial"/>
                <a:cs typeface="Arial"/>
                <a:sym typeface="Arial"/>
              </a:rPr>
            </a:br>
            <a:r>
              <a:rPr lang="en-US" sz="1800" b="1" i="0" u="none">
                <a:solidFill>
                  <a:schemeClr val="dk1"/>
                </a:solidFill>
                <a:latin typeface="Times New Roman"/>
                <a:ea typeface="Times New Roman"/>
                <a:cs typeface="Times New Roman"/>
                <a:sym typeface="Times New Roman"/>
              </a:rPr>
              <a:t> </a:t>
            </a:r>
            <a:br>
              <a:rPr lang="en-US" sz="1800" b="1" i="0" u="none">
                <a:solidFill>
                  <a:schemeClr val="dk1"/>
                </a:solidFill>
                <a:latin typeface="Arial"/>
                <a:ea typeface="Arial"/>
                <a:cs typeface="Arial"/>
                <a:sym typeface="Arial"/>
              </a:rPr>
            </a:b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21</a:t>
            </a:fld>
            <a:endParaRPr/>
          </a:p>
        </p:txBody>
      </p:sp>
      <p:cxnSp>
        <p:nvCxnSpPr>
          <p:cNvPr id="343" name="Google Shape;343;p21"/>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44" name="Google Shape;344;p21"/>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45" name="Google Shape;345;p21"/>
          <p:cNvSpPr txBox="1"/>
          <p:nvPr/>
        </p:nvSpPr>
        <p:spPr>
          <a:xfrm>
            <a:off x="339725" y="762000"/>
            <a:ext cx="674687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Wavelength-division multiplexing (WDM)</a:t>
            </a:r>
            <a:endParaRPr/>
          </a:p>
        </p:txBody>
      </p:sp>
      <p:cxnSp>
        <p:nvCxnSpPr>
          <p:cNvPr id="346" name="Google Shape;346;p21"/>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347" name="Google Shape;347;p21"/>
          <p:cNvSpPr txBox="1"/>
          <p:nvPr/>
        </p:nvSpPr>
        <p:spPr>
          <a:xfrm>
            <a:off x="571500" y="1524000"/>
            <a:ext cx="8001000" cy="403383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Why wavelength division multiplexing?</a:t>
            </a:r>
            <a:endParaRPr/>
          </a:p>
          <a:p>
            <a:pPr marL="285750" marR="0" lvl="0" indent="-285750" algn="just" rtl="0">
              <a:lnSpc>
                <a:spcPct val="150000"/>
              </a:lnSpc>
              <a:spcBef>
                <a:spcPts val="0"/>
              </a:spcBef>
              <a:spcAft>
                <a:spcPts val="0"/>
              </a:spcAft>
              <a:buClr>
                <a:srgbClr val="000000"/>
              </a:buClr>
              <a:buSzPts val="1800"/>
              <a:buFont typeface="Tahoma"/>
              <a:buAutoNum type="arabicPeriod"/>
            </a:pPr>
            <a:r>
              <a:rPr lang="en-US" sz="1800" b="0" i="0" u="none">
                <a:solidFill>
                  <a:srgbClr val="000000"/>
                </a:solidFill>
                <a:latin typeface="Times New Roman"/>
                <a:ea typeface="Times New Roman"/>
                <a:cs typeface="Times New Roman"/>
                <a:sym typeface="Times New Roman"/>
              </a:rPr>
              <a:t>Wavelength-division multiplexing (WDM) is designed to use the high-data-rate capability of fiber-optic cable.</a:t>
            </a:r>
            <a:endParaRPr/>
          </a:p>
          <a:p>
            <a:pPr marL="285750" marR="0" lvl="0" indent="-285750" algn="just" rtl="0">
              <a:lnSpc>
                <a:spcPct val="150000"/>
              </a:lnSpc>
              <a:spcBef>
                <a:spcPts val="0"/>
              </a:spcBef>
              <a:spcAft>
                <a:spcPts val="0"/>
              </a:spcAft>
              <a:buClr>
                <a:srgbClr val="000000"/>
              </a:buClr>
              <a:buSzPts val="1800"/>
              <a:buFont typeface="Tahoma"/>
              <a:buAutoNum type="arabicPeriod"/>
            </a:pPr>
            <a:r>
              <a:rPr lang="en-US" sz="1800" b="0" i="0" u="none">
                <a:solidFill>
                  <a:srgbClr val="000000"/>
                </a:solidFill>
                <a:latin typeface="Times New Roman"/>
                <a:ea typeface="Times New Roman"/>
                <a:cs typeface="Times New Roman"/>
                <a:sym typeface="Times New Roman"/>
              </a:rPr>
              <a:t>The optical fiber data rate is higher than the data rate of metallic transmission cable.</a:t>
            </a:r>
            <a:endParaRPr/>
          </a:p>
          <a:p>
            <a:pPr marL="285750" marR="0" lvl="0" indent="-285750" algn="just" rtl="0">
              <a:lnSpc>
                <a:spcPct val="150000"/>
              </a:lnSpc>
              <a:spcBef>
                <a:spcPts val="0"/>
              </a:spcBef>
              <a:spcAft>
                <a:spcPts val="0"/>
              </a:spcAft>
              <a:buClr>
                <a:srgbClr val="000000"/>
              </a:buClr>
              <a:buSzPts val="1800"/>
              <a:buFont typeface="Tahoma"/>
              <a:buAutoNum type="arabicPeriod"/>
            </a:pPr>
            <a:r>
              <a:rPr lang="en-US" sz="1800" b="0" i="0" u="none">
                <a:solidFill>
                  <a:srgbClr val="000000"/>
                </a:solidFill>
                <a:latin typeface="Times New Roman"/>
                <a:ea typeface="Times New Roman"/>
                <a:cs typeface="Times New Roman"/>
                <a:sym typeface="Times New Roman"/>
              </a:rPr>
              <a:t>Using a fiber-optic cable for one single line wastes the available bandwidth. Multiplexing allows us to combine several lines into one.</a:t>
            </a:r>
            <a:endParaRPr/>
          </a:p>
          <a:p>
            <a:pPr marL="285750" marR="0" lvl="0" indent="-285750" algn="just" rtl="0">
              <a:lnSpc>
                <a:spcPct val="150000"/>
              </a:lnSpc>
              <a:spcBef>
                <a:spcPts val="0"/>
              </a:spcBef>
              <a:spcAft>
                <a:spcPts val="0"/>
              </a:spcAft>
              <a:buClr>
                <a:schemeClr val="dk1"/>
              </a:buClr>
              <a:buSzPts val="1100"/>
              <a:buFont typeface="Arial"/>
              <a:buNone/>
            </a:pPr>
            <a:r>
              <a:rPr lang="en-US" sz="1100" b="1" i="0" u="none">
                <a:solidFill>
                  <a:schemeClr val="dk1"/>
                </a:solidFill>
                <a:latin typeface="Arial"/>
                <a:ea typeface="Arial"/>
                <a:cs typeface="Arial"/>
                <a:sym typeface="Arial"/>
              </a:rPr>
              <a:t> </a:t>
            </a:r>
            <a:br>
              <a:rPr lang="en-US" sz="1100" b="1" i="0" u="none">
                <a:solidFill>
                  <a:schemeClr val="dk1"/>
                </a:solidFill>
                <a:latin typeface="Arial"/>
                <a:ea typeface="Arial"/>
                <a:cs typeface="Arial"/>
                <a:sym typeface="Arial"/>
              </a:rPr>
            </a:br>
            <a:r>
              <a:rPr lang="en-US" sz="1800" b="1" i="0" u="none">
                <a:solidFill>
                  <a:schemeClr val="dk1"/>
                </a:solidFill>
                <a:latin typeface="Times New Roman"/>
                <a:ea typeface="Times New Roman"/>
                <a:cs typeface="Times New Roman"/>
                <a:sym typeface="Times New Roman"/>
              </a:rPr>
              <a:t> </a:t>
            </a:r>
            <a:br>
              <a:rPr lang="en-US" sz="1800" b="1" i="0" u="none">
                <a:solidFill>
                  <a:schemeClr val="dk1"/>
                </a:solidFill>
                <a:latin typeface="Arial"/>
                <a:ea typeface="Arial"/>
                <a:cs typeface="Arial"/>
                <a:sym typeface="Arial"/>
              </a:rPr>
            </a:b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22</a:t>
            </a:fld>
            <a:endParaRPr/>
          </a:p>
        </p:txBody>
      </p:sp>
      <p:cxnSp>
        <p:nvCxnSpPr>
          <p:cNvPr id="354" name="Google Shape;354;p22"/>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55" name="Google Shape;355;p22"/>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56" name="Google Shape;356;p22"/>
          <p:cNvSpPr txBox="1"/>
          <p:nvPr/>
        </p:nvSpPr>
        <p:spPr>
          <a:xfrm>
            <a:off x="339725" y="762000"/>
            <a:ext cx="674687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Wavelength-division multiplexing (WDM)</a:t>
            </a:r>
            <a:endParaRPr/>
          </a:p>
        </p:txBody>
      </p:sp>
      <p:cxnSp>
        <p:nvCxnSpPr>
          <p:cNvPr id="357" name="Google Shape;357;p22"/>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358" name="Google Shape;358;p22"/>
          <p:cNvPicPr preferRelativeResize="0"/>
          <p:nvPr/>
        </p:nvPicPr>
        <p:blipFill rotWithShape="1">
          <a:blip r:embed="rId3">
            <a:alphaModFix/>
          </a:blip>
          <a:srcRect/>
          <a:stretch/>
        </p:blipFill>
        <p:spPr>
          <a:xfrm>
            <a:off x="563562" y="1519237"/>
            <a:ext cx="8016875" cy="1909762"/>
          </a:xfrm>
          <a:prstGeom prst="rect">
            <a:avLst/>
          </a:prstGeom>
          <a:noFill/>
          <a:ln>
            <a:noFill/>
          </a:ln>
        </p:spPr>
      </p:pic>
      <p:sp>
        <p:nvSpPr>
          <p:cNvPr id="359" name="Google Shape;359;p22"/>
          <p:cNvSpPr txBox="1"/>
          <p:nvPr/>
        </p:nvSpPr>
        <p:spPr>
          <a:xfrm>
            <a:off x="547687" y="3571875"/>
            <a:ext cx="7972425" cy="307816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Wavelength division multiplexing is a technology in which multiple optical signals (laser light) of different wavelengths or colors are combined into one signal and is transmitted over the communication channel. Thus multiple signals are transmitted simultaneously over a single communication channel.</a:t>
            </a:r>
            <a:endParaRPr/>
          </a:p>
          <a:p>
            <a:pPr marL="342900" marR="0" lvl="0" indent="-34290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Very narrow bands of light from different sources are combined to make a wider band of light. </a:t>
            </a:r>
            <a:endParaRPr/>
          </a:p>
          <a:p>
            <a:pPr marL="0" marR="0" lvl="0" indent="0" algn="l" rtl="0">
              <a:lnSpc>
                <a:spcPct val="100000"/>
              </a:lnSpc>
              <a:spcBef>
                <a:spcPts val="0"/>
              </a:spcBef>
              <a:spcAft>
                <a:spcPts val="0"/>
              </a:spcAft>
              <a:buNone/>
            </a:pPr>
            <a:endParaRPr sz="1800" b="0" i="0" u="non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23</a:t>
            </a:fld>
            <a:endParaRPr/>
          </a:p>
        </p:txBody>
      </p:sp>
      <p:cxnSp>
        <p:nvCxnSpPr>
          <p:cNvPr id="366" name="Google Shape;366;p23"/>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67" name="Google Shape;367;p23"/>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68" name="Google Shape;368;p23"/>
          <p:cNvSpPr txBox="1"/>
          <p:nvPr/>
        </p:nvSpPr>
        <p:spPr>
          <a:xfrm>
            <a:off x="339725" y="762000"/>
            <a:ext cx="842327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How Wavelength-division multiplexing (WDM) actually works?</a:t>
            </a:r>
            <a:endParaRPr/>
          </a:p>
        </p:txBody>
      </p:sp>
      <p:cxnSp>
        <p:nvCxnSpPr>
          <p:cNvPr id="369" name="Google Shape;369;p23"/>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370" name="Google Shape;370;p23"/>
          <p:cNvSpPr txBox="1"/>
          <p:nvPr/>
        </p:nvSpPr>
        <p:spPr>
          <a:xfrm>
            <a:off x="228600" y="1371600"/>
            <a:ext cx="7970837" cy="263842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000000"/>
              </a:buClr>
              <a:buSzPts val="1400"/>
              <a:buFont typeface="Arial"/>
              <a:buChar char="•"/>
            </a:pPr>
            <a:r>
              <a:rPr lang="en-US" sz="1400" b="0" i="0" u="none">
                <a:solidFill>
                  <a:srgbClr val="000000"/>
                </a:solidFill>
                <a:latin typeface="Times New Roman"/>
                <a:ea typeface="Times New Roman"/>
                <a:cs typeface="Times New Roman"/>
                <a:sym typeface="Times New Roman"/>
              </a:rPr>
              <a:t>In this technique, the bandwidth of the communication channel should be greater than the combined bandwidth of individual signals.</a:t>
            </a:r>
            <a:endParaRPr/>
          </a:p>
          <a:p>
            <a:pPr marL="342900" marR="0" lvl="0" indent="-342900" algn="just" rtl="0">
              <a:lnSpc>
                <a:spcPct val="150000"/>
              </a:lnSpc>
              <a:spcBef>
                <a:spcPts val="0"/>
              </a:spcBef>
              <a:spcAft>
                <a:spcPts val="0"/>
              </a:spcAft>
              <a:buClr>
                <a:srgbClr val="000000"/>
              </a:buClr>
              <a:buSzPts val="1400"/>
              <a:buFont typeface="Arial"/>
              <a:buChar char="•"/>
            </a:pPr>
            <a:r>
              <a:rPr lang="en-US" sz="1400" b="0" i="0" u="none">
                <a:solidFill>
                  <a:srgbClr val="000000"/>
                </a:solidFill>
                <a:latin typeface="Times New Roman"/>
                <a:ea typeface="Times New Roman"/>
                <a:cs typeface="Times New Roman"/>
                <a:sym typeface="Times New Roman"/>
              </a:rPr>
              <a:t>The wavelength division multiplexing divides the bandwidth of a channel into several logical sub-channels according to its wavelength. It allots each logical sub-channel for a different light color or optical signal wavelength. The individual signals are filtered and then modulated (wavelength is shifted), to fit exactly into logical sub-channels.  </a:t>
            </a:r>
            <a:endParaRPr/>
          </a:p>
          <a:p>
            <a:pPr marL="342900" marR="0" lvl="0" indent="-342900" algn="just" rtl="0">
              <a:lnSpc>
                <a:spcPct val="150000"/>
              </a:lnSpc>
              <a:spcBef>
                <a:spcPts val="0"/>
              </a:spcBef>
              <a:spcAft>
                <a:spcPts val="0"/>
              </a:spcAft>
              <a:buClr>
                <a:srgbClr val="000000"/>
              </a:buClr>
              <a:buSzPts val="1400"/>
              <a:buFont typeface="Arial"/>
              <a:buChar char="•"/>
            </a:pPr>
            <a:r>
              <a:rPr lang="en-US" sz="1400" b="0" i="0" u="none">
                <a:solidFill>
                  <a:srgbClr val="000000"/>
                </a:solidFill>
                <a:latin typeface="Times New Roman"/>
                <a:ea typeface="Times New Roman"/>
                <a:cs typeface="Times New Roman"/>
                <a:sym typeface="Times New Roman"/>
              </a:rPr>
              <a:t>In this technique, each logical sub-channel (individual signal wavelength) is allotted to each user. In other words, each user owns a sub-channel.</a:t>
            </a:r>
            <a:endParaRPr/>
          </a:p>
        </p:txBody>
      </p:sp>
      <p:pic>
        <p:nvPicPr>
          <p:cNvPr id="371" name="Google Shape;371;p23"/>
          <p:cNvPicPr preferRelativeResize="0"/>
          <p:nvPr/>
        </p:nvPicPr>
        <p:blipFill rotWithShape="1">
          <a:blip r:embed="rId3">
            <a:alphaModFix/>
          </a:blip>
          <a:srcRect/>
          <a:stretch/>
        </p:blipFill>
        <p:spPr>
          <a:xfrm>
            <a:off x="914400" y="3973512"/>
            <a:ext cx="7343775" cy="21224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24</a:t>
            </a:fld>
            <a:endParaRPr/>
          </a:p>
        </p:txBody>
      </p:sp>
      <p:cxnSp>
        <p:nvCxnSpPr>
          <p:cNvPr id="378" name="Google Shape;378;p24"/>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79" name="Google Shape;379;p24"/>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80" name="Google Shape;380;p24"/>
          <p:cNvSpPr txBox="1"/>
          <p:nvPr/>
        </p:nvSpPr>
        <p:spPr>
          <a:xfrm>
            <a:off x="339725" y="762000"/>
            <a:ext cx="842327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How Wavelength-division multiplexing (WDM) actually works?</a:t>
            </a:r>
            <a:endParaRPr/>
          </a:p>
        </p:txBody>
      </p:sp>
      <p:cxnSp>
        <p:nvCxnSpPr>
          <p:cNvPr id="381" name="Google Shape;381;p24"/>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382" name="Google Shape;382;p24"/>
          <p:cNvSpPr txBox="1"/>
          <p:nvPr/>
        </p:nvSpPr>
        <p:spPr>
          <a:xfrm>
            <a:off x="228600" y="1371600"/>
            <a:ext cx="7970837" cy="189388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The multiplexed signals are then transmitted over a single communication channel (optical fiber). In between the transmitter and receiver, optical amplifiers are used to compensate the optical signal loss caused during the transmission.</a:t>
            </a:r>
            <a:endParaRPr/>
          </a:p>
          <a:p>
            <a:pPr marL="342900" marR="0" lvl="0" indent="-3429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At the receiver end, the multiplexed signals are separated by using a device called demultiplexer. The separated signals are then sent to the respective receivers.</a:t>
            </a:r>
            <a:endParaRPr/>
          </a:p>
        </p:txBody>
      </p:sp>
      <p:pic>
        <p:nvPicPr>
          <p:cNvPr id="383" name="Google Shape;383;p24"/>
          <p:cNvPicPr preferRelativeResize="0"/>
          <p:nvPr/>
        </p:nvPicPr>
        <p:blipFill rotWithShape="1">
          <a:blip r:embed="rId3">
            <a:alphaModFix/>
          </a:blip>
          <a:srcRect/>
          <a:stretch/>
        </p:blipFill>
        <p:spPr>
          <a:xfrm>
            <a:off x="879475" y="3695700"/>
            <a:ext cx="7343775" cy="21224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25</a:t>
            </a:fld>
            <a:endParaRPr/>
          </a:p>
        </p:txBody>
      </p:sp>
      <p:cxnSp>
        <p:nvCxnSpPr>
          <p:cNvPr id="390" name="Google Shape;390;p25"/>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91" name="Google Shape;391;p25"/>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92" name="Google Shape;392;p25"/>
          <p:cNvSpPr txBox="1"/>
          <p:nvPr/>
        </p:nvSpPr>
        <p:spPr>
          <a:xfrm>
            <a:off x="304800" y="762000"/>
            <a:ext cx="7075487"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Prisms in wavelength-division multiplexing and demultiplexing</a:t>
            </a:r>
            <a:endParaRPr/>
          </a:p>
        </p:txBody>
      </p:sp>
      <p:cxnSp>
        <p:nvCxnSpPr>
          <p:cNvPr id="393" name="Google Shape;393;p25"/>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394" name="Google Shape;394;p25"/>
          <p:cNvPicPr preferRelativeResize="0"/>
          <p:nvPr/>
        </p:nvPicPr>
        <p:blipFill rotWithShape="1">
          <a:blip r:embed="rId3">
            <a:alphaModFix/>
          </a:blip>
          <a:srcRect/>
          <a:stretch/>
        </p:blipFill>
        <p:spPr>
          <a:xfrm>
            <a:off x="333375" y="1466850"/>
            <a:ext cx="8401050" cy="1524000"/>
          </a:xfrm>
          <a:prstGeom prst="rect">
            <a:avLst/>
          </a:prstGeom>
          <a:noFill/>
          <a:ln>
            <a:noFill/>
          </a:ln>
        </p:spPr>
      </p:pic>
      <p:sp>
        <p:nvSpPr>
          <p:cNvPr id="395" name="Google Shape;395;p25"/>
          <p:cNvSpPr txBox="1"/>
          <p:nvPr/>
        </p:nvSpPr>
        <p:spPr>
          <a:xfrm>
            <a:off x="333375" y="2957512"/>
            <a:ext cx="8131175" cy="40640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600"/>
              <a:buFont typeface="Arial"/>
              <a:buNone/>
            </a:pPr>
            <a:endParaRPr sz="1600" b="0" i="0" u="none">
              <a:solidFill>
                <a:srgbClr val="000000"/>
              </a:solidFill>
              <a:latin typeface="Times New Roman"/>
              <a:ea typeface="Times New Roman"/>
              <a:cs typeface="Times New Roman"/>
              <a:sym typeface="Times New Roman"/>
            </a:endParaRPr>
          </a:p>
          <a:p>
            <a:pPr marL="0" marR="0" lvl="0" indent="-1016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We want to combine multiple light sources into one single light at the multiplexer and do the reverse at the demultiplexer. The combining and splitting of light sources are easily handled by a prism.</a:t>
            </a:r>
            <a:endParaRPr/>
          </a:p>
          <a:p>
            <a:pPr marL="0" marR="0" lvl="0" indent="-1016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Recall from basic physics that a prism bends a beam of light based on the angle of incidence and the frequency. Using this technique, a multiplexer can be made to combine several input beams of light, each containing a narrow band of frequencies, into one output beam of a wider band of frequencies.</a:t>
            </a:r>
            <a:endParaRPr/>
          </a:p>
          <a:p>
            <a:pPr marL="0" marR="0" lvl="0" indent="0" algn="just" rtl="0">
              <a:lnSpc>
                <a:spcPct val="15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 </a:t>
            </a:r>
            <a:br>
              <a:rPr lang="en-US" sz="3200" b="1" i="0" u="none">
                <a:solidFill>
                  <a:schemeClr val="dk1"/>
                </a:solidFill>
                <a:latin typeface="Arial"/>
                <a:ea typeface="Arial"/>
                <a:cs typeface="Arial"/>
                <a:sym typeface="Arial"/>
              </a:rPr>
            </a:b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2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26</a:t>
            </a:fld>
            <a:endParaRPr/>
          </a:p>
        </p:txBody>
      </p:sp>
      <p:cxnSp>
        <p:nvCxnSpPr>
          <p:cNvPr id="402" name="Google Shape;402;p26"/>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03" name="Google Shape;403;p26"/>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04" name="Google Shape;404;p26"/>
          <p:cNvSpPr txBox="1"/>
          <p:nvPr/>
        </p:nvSpPr>
        <p:spPr>
          <a:xfrm>
            <a:off x="304800" y="762000"/>
            <a:ext cx="295116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Advantages of WDM</a:t>
            </a:r>
            <a:endParaRPr/>
          </a:p>
        </p:txBody>
      </p:sp>
      <p:cxnSp>
        <p:nvCxnSpPr>
          <p:cNvPr id="405" name="Google Shape;405;p26"/>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406" name="Google Shape;406;p26"/>
          <p:cNvSpPr txBox="1"/>
          <p:nvPr/>
        </p:nvSpPr>
        <p:spPr>
          <a:xfrm>
            <a:off x="304800" y="1517650"/>
            <a:ext cx="7904162" cy="42910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800"/>
              <a:buFont typeface="Tahoma"/>
              <a:buAutoNum type="arabicPeriod"/>
            </a:pPr>
            <a:r>
              <a:rPr lang="en-US" sz="1800" b="0" i="0" u="none">
                <a:solidFill>
                  <a:schemeClr val="dk1"/>
                </a:solidFill>
                <a:latin typeface="Times New Roman"/>
                <a:ea typeface="Times New Roman"/>
                <a:cs typeface="Times New Roman"/>
                <a:sym typeface="Times New Roman"/>
              </a:rPr>
              <a:t>It allows transmission of data in two directions simultaneously</a:t>
            </a:r>
            <a:endParaRPr/>
          </a:p>
          <a:p>
            <a:pPr marL="342900" marR="0" lvl="0" indent="-342900" algn="l" rtl="0">
              <a:lnSpc>
                <a:spcPct val="150000"/>
              </a:lnSpc>
              <a:spcBef>
                <a:spcPts val="0"/>
              </a:spcBef>
              <a:spcAft>
                <a:spcPts val="0"/>
              </a:spcAft>
              <a:buClr>
                <a:schemeClr val="dk1"/>
              </a:buClr>
              <a:buSzPts val="1800"/>
              <a:buFont typeface="Tahoma"/>
              <a:buAutoNum type="arabicPeriod"/>
            </a:pPr>
            <a:r>
              <a:rPr lang="en-US" sz="1800" b="0" i="0" u="none">
                <a:solidFill>
                  <a:schemeClr val="dk1"/>
                </a:solidFill>
                <a:latin typeface="Times New Roman"/>
                <a:ea typeface="Times New Roman"/>
                <a:cs typeface="Times New Roman"/>
                <a:sym typeface="Times New Roman"/>
              </a:rPr>
              <a:t>Low cost</a:t>
            </a:r>
            <a:endParaRPr/>
          </a:p>
          <a:p>
            <a:pPr marL="342900" marR="0" lvl="0" indent="-342900" algn="l" rtl="0">
              <a:lnSpc>
                <a:spcPct val="150000"/>
              </a:lnSpc>
              <a:spcBef>
                <a:spcPts val="0"/>
              </a:spcBef>
              <a:spcAft>
                <a:spcPts val="0"/>
              </a:spcAft>
              <a:buClr>
                <a:schemeClr val="dk1"/>
              </a:buClr>
              <a:buSzPts val="1800"/>
              <a:buFont typeface="Tahoma"/>
              <a:buAutoNum type="arabicPeriod"/>
            </a:pPr>
            <a:r>
              <a:rPr lang="en-US" sz="1800" b="0" i="0" u="none">
                <a:solidFill>
                  <a:schemeClr val="dk1"/>
                </a:solidFill>
                <a:latin typeface="Times New Roman"/>
                <a:ea typeface="Times New Roman"/>
                <a:cs typeface="Times New Roman"/>
                <a:sym typeface="Times New Roman"/>
              </a:rPr>
              <a:t>Greater transmission capacity</a:t>
            </a:r>
            <a:endParaRPr/>
          </a:p>
          <a:p>
            <a:pPr marL="342900" marR="0" lvl="0" indent="-342900" algn="l" rtl="0">
              <a:lnSpc>
                <a:spcPct val="150000"/>
              </a:lnSpc>
              <a:spcBef>
                <a:spcPts val="0"/>
              </a:spcBef>
              <a:spcAft>
                <a:spcPts val="0"/>
              </a:spcAft>
              <a:buClr>
                <a:schemeClr val="dk1"/>
              </a:buClr>
              <a:buSzPts val="1800"/>
              <a:buFont typeface="Tahoma"/>
              <a:buAutoNum type="arabicPeriod"/>
            </a:pPr>
            <a:r>
              <a:rPr lang="en-US" sz="1800" b="0" i="0" u="none">
                <a:solidFill>
                  <a:schemeClr val="dk1"/>
                </a:solidFill>
                <a:latin typeface="Times New Roman"/>
                <a:ea typeface="Times New Roman"/>
                <a:cs typeface="Times New Roman"/>
                <a:sym typeface="Times New Roman"/>
              </a:rPr>
              <a:t>High security</a:t>
            </a:r>
            <a:endParaRPr/>
          </a:p>
          <a:p>
            <a:pPr marL="342900" marR="0" lvl="0" indent="-342900" algn="l" rtl="0">
              <a:lnSpc>
                <a:spcPct val="150000"/>
              </a:lnSpc>
              <a:spcBef>
                <a:spcPts val="0"/>
              </a:spcBef>
              <a:spcAft>
                <a:spcPts val="0"/>
              </a:spcAft>
              <a:buClr>
                <a:schemeClr val="dk1"/>
              </a:buClr>
              <a:buSzPts val="1800"/>
              <a:buFont typeface="Tahoma"/>
              <a:buAutoNum type="arabicPeriod"/>
            </a:pPr>
            <a:r>
              <a:rPr lang="en-US" sz="1800" b="0" i="0" u="none">
                <a:solidFill>
                  <a:schemeClr val="dk1"/>
                </a:solidFill>
                <a:latin typeface="Times New Roman"/>
                <a:ea typeface="Times New Roman"/>
                <a:cs typeface="Times New Roman"/>
                <a:sym typeface="Times New Roman"/>
              </a:rPr>
              <a:t>Long distance communication with low signal loss</a:t>
            </a:r>
            <a:endParaRPr/>
          </a:p>
          <a:p>
            <a:pPr marL="342900" marR="0" lvl="0" indent="-342900" algn="l" rtl="0">
              <a:lnSpc>
                <a:spcPct val="100000"/>
              </a:lnSpc>
              <a:spcBef>
                <a:spcPts val="0"/>
              </a:spcBef>
              <a:spcAft>
                <a:spcPts val="0"/>
              </a:spcAft>
              <a:buClr>
                <a:schemeClr val="dk1"/>
              </a:buClr>
              <a:buSzPts val="800"/>
              <a:buFont typeface="Arial"/>
              <a:buNone/>
            </a:pPr>
            <a:endParaRPr sz="800" b="0" i="0" u="none">
              <a:solidFill>
                <a:srgbClr val="666666"/>
              </a:solidFill>
              <a:latin typeface="Voces"/>
              <a:ea typeface="Voces"/>
              <a:cs typeface="Voces"/>
              <a:sym typeface="Voces"/>
            </a:endParaRPr>
          </a:p>
          <a:p>
            <a:pPr marL="342900" marR="0" lvl="0" indent="-342900" algn="just" rtl="0">
              <a:lnSpc>
                <a:spcPct val="150000"/>
              </a:lnSpc>
              <a:spcBef>
                <a:spcPts val="0"/>
              </a:spcBef>
              <a:spcAft>
                <a:spcPts val="0"/>
              </a:spcAft>
              <a:buClr>
                <a:schemeClr val="dk1"/>
              </a:buClr>
              <a:buSzPts val="1000"/>
              <a:buFont typeface="Arial"/>
              <a:buNone/>
            </a:pP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endParaRPr sz="1600" b="0" i="0" u="none">
              <a:solidFill>
                <a:srgbClr val="000000"/>
              </a:solidFill>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Clr>
                <a:schemeClr val="dk1"/>
              </a:buClr>
              <a:buSzPts val="3200"/>
              <a:buFont typeface="Arial"/>
              <a:buNone/>
            </a:pPr>
            <a:br>
              <a:rPr lang="en-US" sz="3200" b="1" i="0" u="none">
                <a:solidFill>
                  <a:schemeClr val="dk1"/>
                </a:solidFill>
                <a:latin typeface="Arial"/>
                <a:ea typeface="Arial"/>
                <a:cs typeface="Arial"/>
                <a:sym typeface="Arial"/>
              </a:rPr>
            </a:b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27</a:t>
            </a:fld>
            <a:endParaRPr/>
          </a:p>
        </p:txBody>
      </p:sp>
      <p:cxnSp>
        <p:nvCxnSpPr>
          <p:cNvPr id="413" name="Google Shape;413;p27"/>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14" name="Google Shape;414;p27"/>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15" name="Google Shape;415;p27"/>
          <p:cNvSpPr txBox="1"/>
          <p:nvPr/>
        </p:nvSpPr>
        <p:spPr>
          <a:xfrm>
            <a:off x="304800" y="762000"/>
            <a:ext cx="461962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Time Division Multiplexing (</a:t>
            </a:r>
            <a:r>
              <a:rPr lang="en-US" sz="2000" b="1" i="0" u="none">
                <a:solidFill>
                  <a:schemeClr val="dk1"/>
                </a:solidFill>
                <a:latin typeface="Times New Roman"/>
                <a:ea typeface="Times New Roman"/>
                <a:cs typeface="Times New Roman"/>
                <a:sym typeface="Times New Roman"/>
              </a:rPr>
              <a:t>TDM)</a:t>
            </a:r>
            <a:endParaRPr/>
          </a:p>
        </p:txBody>
      </p:sp>
      <p:cxnSp>
        <p:nvCxnSpPr>
          <p:cNvPr id="416" name="Google Shape;416;p27"/>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417" name="Google Shape;417;p27"/>
          <p:cNvPicPr preferRelativeResize="0"/>
          <p:nvPr/>
        </p:nvPicPr>
        <p:blipFill rotWithShape="1">
          <a:blip r:embed="rId3">
            <a:alphaModFix/>
          </a:blip>
          <a:srcRect/>
          <a:stretch/>
        </p:blipFill>
        <p:spPr>
          <a:xfrm>
            <a:off x="457200" y="1490662"/>
            <a:ext cx="7980362" cy="1709737"/>
          </a:xfrm>
          <a:prstGeom prst="rect">
            <a:avLst/>
          </a:prstGeom>
          <a:noFill/>
          <a:ln>
            <a:noFill/>
          </a:ln>
        </p:spPr>
      </p:pic>
      <p:sp>
        <p:nvSpPr>
          <p:cNvPr id="418" name="Google Shape;418;p27"/>
          <p:cNvSpPr txBox="1"/>
          <p:nvPr/>
        </p:nvSpPr>
        <p:spPr>
          <a:xfrm>
            <a:off x="533400" y="3429000"/>
            <a:ext cx="7904162" cy="416718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Time-division multiplexing (TDM) is a digital process that allows several connections to share the high bandwidth of a line.</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Instead of sharing a portion of the bandwidth as in FDM, time is shared.</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Times"/>
                <a:ea typeface="Times"/>
                <a:cs typeface="Times"/>
                <a:sym typeface="Times"/>
              </a:rPr>
              <a:t>TDM is a digital multiplexing technique for combining several low-rate channels into one high-rate one.</a:t>
            </a:r>
            <a:endParaRPr/>
          </a:p>
          <a:p>
            <a:pPr marL="285750" marR="0" lvl="0" indent="-285750" algn="just" rtl="0">
              <a:lnSpc>
                <a:spcPct val="150000"/>
              </a:lnSpc>
              <a:spcBef>
                <a:spcPts val="0"/>
              </a:spcBef>
              <a:spcAft>
                <a:spcPts val="0"/>
              </a:spcAft>
              <a:buClr>
                <a:schemeClr val="dk1"/>
              </a:buClr>
              <a:buSzPts val="1000"/>
              <a:buFont typeface="Arial"/>
              <a:buNone/>
            </a:pP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endParaRPr sz="1600" b="0" i="0" u="none">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3200"/>
              <a:buFont typeface="Arial"/>
              <a:buNone/>
            </a:pPr>
            <a:br>
              <a:rPr lang="en-US" sz="3200" b="1" i="0" u="none">
                <a:solidFill>
                  <a:schemeClr val="dk1"/>
                </a:solidFill>
                <a:latin typeface="Arial"/>
                <a:ea typeface="Arial"/>
                <a:cs typeface="Arial"/>
                <a:sym typeface="Arial"/>
              </a:rPr>
            </a:b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28</a:t>
            </a:fld>
            <a:endParaRPr/>
          </a:p>
        </p:txBody>
      </p:sp>
      <p:cxnSp>
        <p:nvCxnSpPr>
          <p:cNvPr id="425" name="Google Shape;425;p28"/>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26" name="Google Shape;426;p28"/>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27" name="Google Shape;427;p28"/>
          <p:cNvSpPr txBox="1"/>
          <p:nvPr/>
        </p:nvSpPr>
        <p:spPr>
          <a:xfrm>
            <a:off x="304800" y="762000"/>
            <a:ext cx="47117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Time Division Multiplexing (</a:t>
            </a:r>
            <a:r>
              <a:rPr lang="en-US" sz="2000" b="1" i="0" u="none">
                <a:solidFill>
                  <a:schemeClr val="dk1"/>
                </a:solidFill>
                <a:latin typeface="Times New Roman"/>
                <a:ea typeface="Times New Roman"/>
                <a:cs typeface="Times New Roman"/>
                <a:sym typeface="Times New Roman"/>
              </a:rPr>
              <a:t>TDM)</a:t>
            </a:r>
            <a:endParaRPr/>
          </a:p>
        </p:txBody>
      </p:sp>
      <p:cxnSp>
        <p:nvCxnSpPr>
          <p:cNvPr id="428" name="Google Shape;428;p28"/>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429" name="Google Shape;429;p28"/>
          <p:cNvSpPr txBox="1"/>
          <p:nvPr/>
        </p:nvSpPr>
        <p:spPr>
          <a:xfrm>
            <a:off x="228600" y="1384300"/>
            <a:ext cx="8610600" cy="425926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1600"/>
              <a:buFont typeface="Arial"/>
              <a:buChar char="•"/>
            </a:pPr>
            <a:r>
              <a:rPr lang="en-US" sz="1600" b="1" i="0" u="none">
                <a:solidFill>
                  <a:schemeClr val="dk1"/>
                </a:solidFill>
                <a:latin typeface="Times New Roman"/>
                <a:ea typeface="Times New Roman"/>
                <a:cs typeface="Times New Roman"/>
                <a:sym typeface="Times New Roman"/>
              </a:rPr>
              <a:t>In frequency division multiplexing, </a:t>
            </a:r>
            <a:r>
              <a:rPr lang="en-US" sz="1600" b="0" i="0" u="none">
                <a:solidFill>
                  <a:schemeClr val="dk1"/>
                </a:solidFill>
                <a:latin typeface="Times New Roman"/>
                <a:ea typeface="Times New Roman"/>
                <a:cs typeface="Times New Roman"/>
                <a:sym typeface="Times New Roman"/>
              </a:rPr>
              <a:t>the sharing of a channel is done on the basis of frequency. </a:t>
            </a:r>
            <a:r>
              <a:rPr lang="en-US" sz="1600" b="1" i="0" u="none">
                <a:solidFill>
                  <a:schemeClr val="dk1"/>
                </a:solidFill>
                <a:latin typeface="Times New Roman"/>
                <a:ea typeface="Times New Roman"/>
                <a:cs typeface="Times New Roman"/>
                <a:sym typeface="Times New Roman"/>
              </a:rPr>
              <a:t>But in time division multiplexing</a:t>
            </a:r>
            <a:r>
              <a:rPr lang="en-US" sz="1600" b="0" i="0" u="none">
                <a:solidFill>
                  <a:schemeClr val="dk1"/>
                </a:solidFill>
                <a:latin typeface="Times New Roman"/>
                <a:ea typeface="Times New Roman"/>
                <a:cs typeface="Times New Roman"/>
                <a:sym typeface="Times New Roman"/>
              </a:rPr>
              <a:t>, the sharing of a channel is done on the basis of time.</a:t>
            </a:r>
            <a:endParaRPr/>
          </a:p>
          <a:p>
            <a:pPr marL="285750" marR="0" lvl="0" indent="-285750" algn="just" rtl="0">
              <a:lnSpc>
                <a:spcPct val="150000"/>
              </a:lnSpc>
              <a:spcBef>
                <a:spcPts val="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In time division multiplexing, each user is allotted a particular time interval called time slot during which data is transmitted. The time interval (time slot) allotted to each receiver (user) is so small that the receiver will not detect that some time was used to serve another receiver (user).</a:t>
            </a:r>
            <a:endParaRPr/>
          </a:p>
          <a:p>
            <a:pPr marL="285750" marR="0" lvl="0" indent="-285750" algn="just" rtl="0">
              <a:lnSpc>
                <a:spcPct val="150000"/>
              </a:lnSpc>
              <a:spcBef>
                <a:spcPts val="0"/>
              </a:spcBef>
              <a:spcAft>
                <a:spcPts val="0"/>
              </a:spcAft>
              <a:buClr>
                <a:schemeClr val="dk1"/>
              </a:buClr>
              <a:buSzPts val="1400"/>
              <a:buFont typeface="Arial"/>
              <a:buNone/>
            </a:pPr>
            <a:endParaRPr sz="1400" b="0" i="0" u="none">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1000"/>
              <a:buFont typeface="Arial"/>
              <a:buNone/>
            </a:pP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endParaRPr sz="1600" b="0" i="0" u="none">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3200"/>
              <a:buFont typeface="Arial"/>
              <a:buNone/>
            </a:pPr>
            <a:br>
              <a:rPr lang="en-US" sz="3200" b="1" i="0" u="none">
                <a:solidFill>
                  <a:schemeClr val="dk1"/>
                </a:solidFill>
                <a:latin typeface="Arial"/>
                <a:ea typeface="Arial"/>
                <a:cs typeface="Arial"/>
                <a:sym typeface="Arial"/>
              </a:rPr>
            </a:br>
            <a:endParaRPr/>
          </a:p>
        </p:txBody>
      </p:sp>
      <p:pic>
        <p:nvPicPr>
          <p:cNvPr id="430" name="Google Shape;430;p28" descr="Time Division Multiplexing is a technique in which multiple signals are combined and transmitted one after another on the same communication channel."/>
          <p:cNvPicPr preferRelativeResize="0"/>
          <p:nvPr/>
        </p:nvPicPr>
        <p:blipFill rotWithShape="1">
          <a:blip r:embed="rId3">
            <a:alphaModFix/>
          </a:blip>
          <a:srcRect/>
          <a:stretch/>
        </p:blipFill>
        <p:spPr>
          <a:xfrm>
            <a:off x="1700212" y="3581400"/>
            <a:ext cx="5667375" cy="2124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29</a:t>
            </a:fld>
            <a:endParaRPr/>
          </a:p>
        </p:txBody>
      </p:sp>
      <p:cxnSp>
        <p:nvCxnSpPr>
          <p:cNvPr id="437" name="Google Shape;437;p2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38" name="Google Shape;438;p29"/>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39" name="Google Shape;439;p29"/>
          <p:cNvSpPr txBox="1"/>
          <p:nvPr/>
        </p:nvSpPr>
        <p:spPr>
          <a:xfrm>
            <a:off x="304800" y="762000"/>
            <a:ext cx="477678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Time Division Multiplexing (</a:t>
            </a:r>
            <a:r>
              <a:rPr lang="en-US" sz="2000" b="1" i="0" u="none">
                <a:solidFill>
                  <a:schemeClr val="dk1"/>
                </a:solidFill>
                <a:latin typeface="Times New Roman"/>
                <a:ea typeface="Times New Roman"/>
                <a:cs typeface="Times New Roman"/>
                <a:sym typeface="Times New Roman"/>
              </a:rPr>
              <a:t>TDM)</a:t>
            </a:r>
            <a:endParaRPr/>
          </a:p>
        </p:txBody>
      </p:sp>
      <p:cxnSp>
        <p:nvCxnSpPr>
          <p:cNvPr id="440" name="Google Shape;440;p29"/>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441" name="Google Shape;441;p29"/>
          <p:cNvSpPr txBox="1"/>
          <p:nvPr/>
        </p:nvSpPr>
        <p:spPr>
          <a:xfrm>
            <a:off x="228600" y="1384300"/>
            <a:ext cx="8610600" cy="356711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In time division multiplexing, all signals are not transmitted simultaneously; instead, they are transmitted one after another. For example, as shown in the above figure, at first, we send signal A. Then after second signal B and then after third signal C and finally, we send last signal D. Thus, each user occupies an entire bandwidth for a short period of time.</a:t>
            </a:r>
            <a:endParaRPr sz="1400" b="0" i="0" u="none">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1000"/>
              <a:buFont typeface="Arial"/>
              <a:buNone/>
            </a:pP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endParaRPr sz="1600" b="0" i="0" u="none">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3200"/>
              <a:buFont typeface="Arial"/>
              <a:buNone/>
            </a:pPr>
            <a:br>
              <a:rPr lang="en-US" sz="3200" b="1" i="0" u="none">
                <a:solidFill>
                  <a:schemeClr val="dk1"/>
                </a:solidFill>
                <a:latin typeface="Arial"/>
                <a:ea typeface="Arial"/>
                <a:cs typeface="Arial"/>
                <a:sym typeface="Arial"/>
              </a:rPr>
            </a:br>
            <a:endParaRPr/>
          </a:p>
        </p:txBody>
      </p:sp>
      <p:pic>
        <p:nvPicPr>
          <p:cNvPr id="442" name="Google Shape;442;p29" descr="Time Division Multiplexing is a technique in which multiple signals are combined and transmitted one after another on the same communication channel."/>
          <p:cNvPicPr preferRelativeResize="0"/>
          <p:nvPr/>
        </p:nvPicPr>
        <p:blipFill rotWithShape="1">
          <a:blip r:embed="rId3">
            <a:alphaModFix/>
          </a:blip>
          <a:srcRect/>
          <a:stretch/>
        </p:blipFill>
        <p:spPr>
          <a:xfrm>
            <a:off x="1700212" y="3581400"/>
            <a:ext cx="5667375" cy="212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05" name="Google Shape;105;p3"/>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06" name="Google Shape;106;p3"/>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07" name="Google Shape;107;p3"/>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08" name="Google Shape;108;p3"/>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09" name="Google Shape;109;p3"/>
          <p:cNvSpPr txBox="1"/>
          <p:nvPr/>
        </p:nvSpPr>
        <p:spPr>
          <a:xfrm>
            <a:off x="392112" y="3187700"/>
            <a:ext cx="8229600" cy="53816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10" name="Google Shape;110;p3"/>
          <p:cNvSpPr txBox="1"/>
          <p:nvPr/>
        </p:nvSpPr>
        <p:spPr>
          <a:xfrm>
            <a:off x="1228725" y="417512"/>
            <a:ext cx="30416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a:buNone/>
            </a:pPr>
            <a:r>
              <a:rPr lang="en-US" sz="2400" b="1" i="0" u="none">
                <a:solidFill>
                  <a:schemeClr val="dk1"/>
                </a:solidFill>
                <a:latin typeface="Times"/>
                <a:ea typeface="Times"/>
                <a:cs typeface="Times"/>
                <a:sym typeface="Times"/>
              </a:rPr>
              <a:t>Without Multiplexing</a:t>
            </a:r>
            <a:endParaRPr/>
          </a:p>
        </p:txBody>
      </p:sp>
      <p:sp>
        <p:nvSpPr>
          <p:cNvPr id="111" name="Google Shape;111;p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a:t>
            </a:fld>
            <a:endParaRPr/>
          </a:p>
        </p:txBody>
      </p:sp>
      <p:sp>
        <p:nvSpPr>
          <p:cNvPr id="112" name="Google Shape;112;p3"/>
          <p:cNvSpPr txBox="1"/>
          <p:nvPr/>
        </p:nvSpPr>
        <p:spPr>
          <a:xfrm>
            <a:off x="636587" y="1231900"/>
            <a:ext cx="8399462" cy="193895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The communication system without multiplexing carries only one signal at any moment in time. </a:t>
            </a:r>
            <a:endParaRPr dirty="0"/>
          </a:p>
          <a:p>
            <a:pPr marL="342900" marR="0" lvl="0" indent="-342900" algn="just" rtl="0">
              <a:lnSpc>
                <a:spcPct val="15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Thus, it uses </a:t>
            </a:r>
            <a:r>
              <a:rPr lang="en-US" sz="2000" b="0" i="0" u="none" dirty="0">
                <a:solidFill>
                  <a:schemeClr val="dk1"/>
                </a:solidFill>
                <a:highlight>
                  <a:srgbClr val="FFFF00"/>
                </a:highlight>
                <a:latin typeface="Times New Roman"/>
                <a:ea typeface="Times New Roman"/>
                <a:cs typeface="Times New Roman"/>
                <a:sym typeface="Times New Roman"/>
              </a:rPr>
              <a:t>three communication channels </a:t>
            </a:r>
            <a:r>
              <a:rPr lang="en-US" sz="2000" b="0" i="0" u="none" dirty="0">
                <a:solidFill>
                  <a:schemeClr val="dk1"/>
                </a:solidFill>
                <a:latin typeface="Times New Roman"/>
                <a:ea typeface="Times New Roman"/>
                <a:cs typeface="Times New Roman"/>
                <a:sym typeface="Times New Roman"/>
              </a:rPr>
              <a:t>to carry </a:t>
            </a:r>
            <a:r>
              <a:rPr lang="en-US" sz="2000" b="0" i="0" u="none" dirty="0">
                <a:solidFill>
                  <a:schemeClr val="dk1"/>
                </a:solidFill>
                <a:highlight>
                  <a:srgbClr val="FFFF00"/>
                </a:highlight>
                <a:latin typeface="Times New Roman"/>
                <a:ea typeface="Times New Roman"/>
                <a:cs typeface="Times New Roman"/>
                <a:sym typeface="Times New Roman"/>
              </a:rPr>
              <a:t>three signals. </a:t>
            </a:r>
            <a:r>
              <a:rPr lang="en-US" sz="2000" b="0" i="0" u="none" dirty="0">
                <a:solidFill>
                  <a:schemeClr val="dk1"/>
                </a:solidFill>
                <a:latin typeface="Times New Roman"/>
                <a:ea typeface="Times New Roman"/>
                <a:cs typeface="Times New Roman"/>
                <a:sym typeface="Times New Roman"/>
              </a:rPr>
              <a:t>In this technique</a:t>
            </a:r>
            <a:r>
              <a:rPr lang="en-US" sz="2000" b="0" i="0" u="none" dirty="0">
                <a:solidFill>
                  <a:schemeClr val="dk1"/>
                </a:solidFill>
                <a:highlight>
                  <a:srgbClr val="FFFF00"/>
                </a:highlight>
                <a:latin typeface="Times New Roman"/>
                <a:ea typeface="Times New Roman"/>
                <a:cs typeface="Times New Roman"/>
                <a:sym typeface="Times New Roman"/>
              </a:rPr>
              <a:t>, a large amount of bandwidth is wasted.</a:t>
            </a:r>
            <a:endParaRPr dirty="0">
              <a:highlight>
                <a:srgbClr val="FFFF00"/>
              </a:highlight>
            </a:endParaRPr>
          </a:p>
        </p:txBody>
      </p:sp>
      <p:pic>
        <p:nvPicPr>
          <p:cNvPr id="113" name="Google Shape;113;p3" descr="In fig A, it is shown that the communication channel without multiplexing carries only one signal at any moment in time. Thus, it uses three communication channels to carry three signals. In this technique, a large amount of bandwidth is wasted."/>
          <p:cNvPicPr preferRelativeResize="0"/>
          <p:nvPr/>
        </p:nvPicPr>
        <p:blipFill rotWithShape="1">
          <a:blip r:embed="rId3">
            <a:alphaModFix/>
          </a:blip>
          <a:srcRect/>
          <a:stretch/>
        </p:blipFill>
        <p:spPr>
          <a:xfrm>
            <a:off x="1933575" y="3395662"/>
            <a:ext cx="5276850" cy="30956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30</a:t>
            </a:fld>
            <a:endParaRPr/>
          </a:p>
        </p:txBody>
      </p:sp>
      <p:cxnSp>
        <p:nvCxnSpPr>
          <p:cNvPr id="449" name="Google Shape;449;p30"/>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50" name="Google Shape;450;p30"/>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51" name="Google Shape;451;p30"/>
          <p:cNvSpPr txBox="1"/>
          <p:nvPr/>
        </p:nvSpPr>
        <p:spPr>
          <a:xfrm>
            <a:off x="304800" y="762000"/>
            <a:ext cx="58166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Types of Time Division Multiplexing (</a:t>
            </a:r>
            <a:r>
              <a:rPr lang="en-US" sz="2000" b="1" i="0" u="none">
                <a:solidFill>
                  <a:schemeClr val="dk1"/>
                </a:solidFill>
                <a:latin typeface="Times New Roman"/>
                <a:ea typeface="Times New Roman"/>
                <a:cs typeface="Times New Roman"/>
                <a:sym typeface="Times New Roman"/>
              </a:rPr>
              <a:t>TDM)</a:t>
            </a:r>
            <a:endParaRPr/>
          </a:p>
        </p:txBody>
      </p:sp>
      <p:cxnSp>
        <p:nvCxnSpPr>
          <p:cNvPr id="452" name="Google Shape;452;p30"/>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453" name="Google Shape;453;p30"/>
          <p:cNvSpPr txBox="1"/>
          <p:nvPr/>
        </p:nvSpPr>
        <p:spPr>
          <a:xfrm>
            <a:off x="457200" y="1452562"/>
            <a:ext cx="7904162" cy="3475037"/>
          </a:xfrm>
          <a:prstGeom prst="rect">
            <a:avLst/>
          </a:prstGeom>
          <a:noFill/>
          <a:ln>
            <a:noFill/>
          </a:ln>
        </p:spPr>
        <p:txBody>
          <a:bodyPr spcFirstLastPara="1" wrap="square" lIns="91425" tIns="45700" rIns="91425" bIns="45700" anchor="t" anchorCtr="0">
            <a:spAutoFit/>
          </a:bodyPr>
          <a:lstStyle/>
          <a:p>
            <a:pPr marL="228600" marR="0" lvl="0" indent="-228600" algn="l" rtl="0">
              <a:lnSpc>
                <a:spcPct val="150000"/>
              </a:lnSpc>
              <a:spcBef>
                <a:spcPts val="0"/>
              </a:spcBef>
              <a:spcAft>
                <a:spcPts val="0"/>
              </a:spcAft>
              <a:buClr>
                <a:schemeClr val="dk1"/>
              </a:buClr>
              <a:buSzPts val="2000"/>
              <a:buFont typeface="Tahoma"/>
              <a:buAutoNum type="arabicPeriod"/>
            </a:pPr>
            <a:r>
              <a:rPr lang="en-US" sz="2000" b="1" i="0" u="none">
                <a:solidFill>
                  <a:schemeClr val="dk1"/>
                </a:solidFill>
                <a:latin typeface="Times New Roman"/>
                <a:ea typeface="Times New Roman"/>
                <a:cs typeface="Times New Roman"/>
                <a:sym typeface="Times New Roman"/>
              </a:rPr>
              <a:t>Synchronous Time division multiplexing</a:t>
            </a:r>
            <a:endParaRPr/>
          </a:p>
          <a:p>
            <a:pPr marL="228600" marR="0" lvl="0" indent="-228600" algn="l" rtl="0">
              <a:lnSpc>
                <a:spcPct val="150000"/>
              </a:lnSpc>
              <a:spcBef>
                <a:spcPts val="0"/>
              </a:spcBef>
              <a:spcAft>
                <a:spcPts val="0"/>
              </a:spcAft>
              <a:buClr>
                <a:schemeClr val="dk1"/>
              </a:buClr>
              <a:buSzPts val="2000"/>
              <a:buFont typeface="Tahoma"/>
              <a:buAutoNum type="arabicPeriod"/>
            </a:pPr>
            <a:r>
              <a:rPr lang="en-US" sz="2000" b="1" i="0" u="none">
                <a:solidFill>
                  <a:schemeClr val="dk1"/>
                </a:solidFill>
                <a:latin typeface="Times New Roman"/>
                <a:ea typeface="Times New Roman"/>
                <a:cs typeface="Times New Roman"/>
                <a:sym typeface="Times New Roman"/>
              </a:rPr>
              <a:t>Asynchronous Time division multiplexing (Statistical Time Division Multiplexing)</a:t>
            </a:r>
            <a:endParaRPr sz="2000" b="1" i="0" u="none">
              <a:solidFill>
                <a:schemeClr val="dk1"/>
              </a:solidFill>
              <a:latin typeface="Times New Roman"/>
              <a:ea typeface="Times New Roman"/>
              <a:cs typeface="Times New Roman"/>
              <a:sym typeface="Times New Roman"/>
            </a:endParaRPr>
          </a:p>
          <a:p>
            <a:pPr marL="228600" marR="0" lvl="0" indent="-228600" algn="just" rtl="0">
              <a:lnSpc>
                <a:spcPct val="150000"/>
              </a:lnSpc>
              <a:spcBef>
                <a:spcPts val="0"/>
              </a:spcBef>
              <a:spcAft>
                <a:spcPts val="0"/>
              </a:spcAft>
              <a:buClr>
                <a:schemeClr val="dk1"/>
              </a:buClr>
              <a:buSzPts val="1000"/>
              <a:buFont typeface="Arial"/>
              <a:buNone/>
            </a:pP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endParaRPr sz="1600" b="0" i="0" u="none">
              <a:solidFill>
                <a:srgbClr val="000000"/>
              </a:solidFill>
              <a:latin typeface="Times New Roman"/>
              <a:ea typeface="Times New Roman"/>
              <a:cs typeface="Times New Roman"/>
              <a:sym typeface="Times New Roman"/>
            </a:endParaRPr>
          </a:p>
          <a:p>
            <a:pPr marL="228600" marR="0" lvl="0" indent="-228600" algn="just" rtl="0">
              <a:lnSpc>
                <a:spcPct val="150000"/>
              </a:lnSpc>
              <a:spcBef>
                <a:spcPts val="0"/>
              </a:spcBef>
              <a:spcAft>
                <a:spcPts val="0"/>
              </a:spcAft>
              <a:buClr>
                <a:schemeClr val="dk1"/>
              </a:buClr>
              <a:buSzPts val="3200"/>
              <a:buFont typeface="Arial"/>
              <a:buNone/>
            </a:pPr>
            <a:br>
              <a:rPr lang="en-US" sz="3200" b="1" i="0" u="none">
                <a:solidFill>
                  <a:schemeClr val="dk1"/>
                </a:solidFill>
                <a:latin typeface="Arial"/>
                <a:ea typeface="Arial"/>
                <a:cs typeface="Arial"/>
                <a:sym typeface="Arial"/>
              </a:rPr>
            </a:b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cxnSp>
        <p:nvCxnSpPr>
          <p:cNvPr id="459" name="Google Shape;459;p31"/>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60" name="Google Shape;460;p31"/>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61" name="Google Shape;461;p31"/>
          <p:cNvSpPr txBox="1"/>
          <p:nvPr/>
        </p:nvSpPr>
        <p:spPr>
          <a:xfrm>
            <a:off x="304800" y="762000"/>
            <a:ext cx="69024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How Synchronous time-division multiplexing actually works?</a:t>
            </a:r>
            <a:endParaRPr/>
          </a:p>
        </p:txBody>
      </p:sp>
      <p:sp>
        <p:nvSpPr>
          <p:cNvPr id="462" name="Google Shape;462;p31"/>
          <p:cNvSpPr txBox="1"/>
          <p:nvPr/>
        </p:nvSpPr>
        <p:spPr>
          <a:xfrm>
            <a:off x="381000" y="1500187"/>
            <a:ext cx="8534400" cy="5197475"/>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In synchronous time division multiplexing, each device (transmitter) is allotted with a fixed time slot, regardless of the fact that the device (transmitter) has any data to transmit or not.</a:t>
            </a:r>
            <a:endParaRPr/>
          </a:p>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The device has to transmit data within this time slot. If the device (transmitter) does not have any data to send then its time slot remains empty.</a:t>
            </a:r>
            <a:endParaRPr/>
          </a:p>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As shown in the below figure, the various time slots are arranged into frames and each frame consists of one or more time slots dedicated to each device (transmitter). For example, if there are 3 devices, there will be 3 slots in each frame. Similarly, if there are 5 devices, there will be 5 slots in each frame.</a:t>
            </a:r>
            <a:endParaRPr/>
          </a:p>
          <a:p>
            <a:pPr marL="457200" marR="0" lvl="0" indent="-457200" algn="just" rtl="0">
              <a:lnSpc>
                <a:spcPct val="150000"/>
              </a:lnSpc>
              <a:spcBef>
                <a:spcPts val="0"/>
              </a:spcBef>
              <a:spcAft>
                <a:spcPts val="0"/>
              </a:spcAft>
              <a:buClr>
                <a:schemeClr val="dk1"/>
              </a:buClr>
              <a:buSzPts val="1100"/>
              <a:buFont typeface="Arial"/>
              <a:buNone/>
            </a:pPr>
            <a:br>
              <a:rPr lang="en-US" sz="1100" b="1" i="0" u="none">
                <a:solidFill>
                  <a:schemeClr val="dk1"/>
                </a:solidFill>
                <a:latin typeface="Arial"/>
                <a:ea typeface="Arial"/>
                <a:cs typeface="Arial"/>
                <a:sym typeface="Arial"/>
              </a:rPr>
            </a:br>
            <a:r>
              <a:rPr lang="en-US" sz="1800" b="0" i="0" u="none">
                <a:solidFill>
                  <a:srgbClr val="000000"/>
                </a:solidFill>
                <a:latin typeface="Times"/>
                <a:ea typeface="Times"/>
                <a:cs typeface="Times"/>
                <a:sym typeface="Times"/>
              </a:rPr>
              <a:t> </a:t>
            </a:r>
            <a:br>
              <a:rPr lang="en-US" sz="1100" b="1" i="0" u="none">
                <a:solidFill>
                  <a:schemeClr val="dk1"/>
                </a:solidFill>
                <a:latin typeface="Arial"/>
                <a:ea typeface="Arial"/>
                <a:cs typeface="Arial"/>
                <a:sym typeface="Arial"/>
              </a:rPr>
            </a:br>
            <a:endParaRPr sz="1800" b="0" i="0" u="none">
              <a:solidFill>
                <a:srgbClr val="000000"/>
              </a:solidFill>
              <a:latin typeface="Times"/>
              <a:ea typeface="Times"/>
              <a:cs typeface="Times"/>
              <a:sym typeface="Times"/>
            </a:endParaRPr>
          </a:p>
          <a:p>
            <a:pPr marL="457200" marR="0" lvl="0" indent="-457200" algn="just" rtl="0">
              <a:lnSpc>
                <a:spcPct val="15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a:t>
            </a:r>
            <a:br>
              <a:rPr lang="en-US" sz="3200" b="1" i="0" u="none">
                <a:solidFill>
                  <a:schemeClr val="dk1"/>
                </a:solidFill>
                <a:latin typeface="Arial"/>
                <a:ea typeface="Arial"/>
                <a:cs typeface="Arial"/>
                <a:sym typeface="Arial"/>
              </a:rPr>
            </a:br>
            <a:endParaRPr/>
          </a:p>
        </p:txBody>
      </p:sp>
      <p:sp>
        <p:nvSpPr>
          <p:cNvPr id="463" name="Google Shape;463;p3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31</a:t>
            </a:fld>
            <a:endParaRPr/>
          </a:p>
        </p:txBody>
      </p:sp>
      <p:pic>
        <p:nvPicPr>
          <p:cNvPr id="464" name="Google Shape;464;p31" descr="In synchronous time division multiplexing, each device (transmitter) is allotted with a fixed time slot, regardless of the fact that the device (transmitter) has any data to transmit or not"/>
          <p:cNvPicPr preferRelativeResize="0"/>
          <p:nvPr/>
        </p:nvPicPr>
        <p:blipFill rotWithShape="1">
          <a:blip r:embed="rId3">
            <a:alphaModFix/>
          </a:blip>
          <a:srcRect/>
          <a:stretch/>
        </p:blipFill>
        <p:spPr>
          <a:xfrm>
            <a:off x="1776412" y="4622800"/>
            <a:ext cx="5743575" cy="2085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cxnSp>
        <p:nvCxnSpPr>
          <p:cNvPr id="470" name="Google Shape;470;p32"/>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71" name="Google Shape;471;p32"/>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72" name="Google Shape;472;p32"/>
          <p:cNvSpPr txBox="1"/>
          <p:nvPr/>
        </p:nvSpPr>
        <p:spPr>
          <a:xfrm>
            <a:off x="304800" y="762000"/>
            <a:ext cx="69024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How Synchronous time-division multiplexing actually works?</a:t>
            </a:r>
            <a:endParaRPr/>
          </a:p>
        </p:txBody>
      </p:sp>
      <p:sp>
        <p:nvSpPr>
          <p:cNvPr id="473" name="Google Shape;473;p32"/>
          <p:cNvSpPr txBox="1"/>
          <p:nvPr/>
        </p:nvSpPr>
        <p:spPr>
          <a:xfrm>
            <a:off x="381000" y="1355725"/>
            <a:ext cx="8534400" cy="5197475"/>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The above figure shows 4 devices (transmitter A, transmitter B, transmitter C, and transmitter D) that have 4 dedicated time slots (time slot A, time slot B, time slot C and time slot D).</a:t>
            </a:r>
            <a:endParaRPr/>
          </a:p>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The transmitter A data is sent at time slot A, transmitter B data is sent at time slot B, transmitter C data is sent at time slot C and transmitter D data is sent at time slot D.</a:t>
            </a:r>
            <a:endParaRPr/>
          </a:p>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In the time frame 2, the transmitter B and C does not have any data to send so the time slot B and C remains empty. </a:t>
            </a:r>
            <a:endParaRPr/>
          </a:p>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The main drawback of synchronous time division multiplexing is that the channel capacity is not fully utilized. Hence, the bandwidth goes wasted.</a:t>
            </a:r>
            <a:endParaRPr/>
          </a:p>
          <a:p>
            <a:pPr marL="457200" marR="0" lvl="0" indent="-457200" algn="just" rtl="0">
              <a:lnSpc>
                <a:spcPct val="150000"/>
              </a:lnSpc>
              <a:spcBef>
                <a:spcPts val="0"/>
              </a:spcBef>
              <a:spcAft>
                <a:spcPts val="0"/>
              </a:spcAft>
              <a:buClr>
                <a:schemeClr val="dk1"/>
              </a:buClr>
              <a:buSzPts val="1100"/>
              <a:buFont typeface="Arial"/>
              <a:buNone/>
            </a:pPr>
            <a:br>
              <a:rPr lang="en-US" sz="1100" b="1" i="0" u="none">
                <a:solidFill>
                  <a:schemeClr val="dk1"/>
                </a:solidFill>
                <a:latin typeface="Arial"/>
                <a:ea typeface="Arial"/>
                <a:cs typeface="Arial"/>
                <a:sym typeface="Arial"/>
              </a:rPr>
            </a:br>
            <a:r>
              <a:rPr lang="en-US" sz="1800" b="0" i="0" u="none">
                <a:solidFill>
                  <a:srgbClr val="000000"/>
                </a:solidFill>
                <a:latin typeface="Times"/>
                <a:ea typeface="Times"/>
                <a:cs typeface="Times"/>
                <a:sym typeface="Times"/>
              </a:rPr>
              <a:t> </a:t>
            </a:r>
            <a:br>
              <a:rPr lang="en-US" sz="1100" b="1" i="0" u="none">
                <a:solidFill>
                  <a:schemeClr val="dk1"/>
                </a:solidFill>
                <a:latin typeface="Arial"/>
                <a:ea typeface="Arial"/>
                <a:cs typeface="Arial"/>
                <a:sym typeface="Arial"/>
              </a:rPr>
            </a:br>
            <a:endParaRPr sz="1800" b="0" i="0" u="none">
              <a:solidFill>
                <a:srgbClr val="000000"/>
              </a:solidFill>
              <a:latin typeface="Times"/>
              <a:ea typeface="Times"/>
              <a:cs typeface="Times"/>
              <a:sym typeface="Times"/>
            </a:endParaRPr>
          </a:p>
          <a:p>
            <a:pPr marL="457200" marR="0" lvl="0" indent="-457200" algn="just" rtl="0">
              <a:lnSpc>
                <a:spcPct val="15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a:t>
            </a:r>
            <a:br>
              <a:rPr lang="en-US" sz="3200" b="1" i="0" u="none">
                <a:solidFill>
                  <a:schemeClr val="dk1"/>
                </a:solidFill>
                <a:latin typeface="Arial"/>
                <a:ea typeface="Arial"/>
                <a:cs typeface="Arial"/>
                <a:sym typeface="Arial"/>
              </a:rPr>
            </a:br>
            <a:endParaRPr/>
          </a:p>
        </p:txBody>
      </p:sp>
      <p:sp>
        <p:nvSpPr>
          <p:cNvPr id="474" name="Google Shape;474;p3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32</a:t>
            </a:fld>
            <a:endParaRPr/>
          </a:p>
        </p:txBody>
      </p:sp>
      <p:pic>
        <p:nvPicPr>
          <p:cNvPr id="475" name="Google Shape;475;p32" descr="In synchronous time division multiplexing, each device (transmitter) is allotted with a fixed time slot, regardless of the fact that the device (transmitter) has any data to transmit or not"/>
          <p:cNvPicPr preferRelativeResize="0"/>
          <p:nvPr/>
        </p:nvPicPr>
        <p:blipFill rotWithShape="1">
          <a:blip r:embed="rId3">
            <a:alphaModFix/>
          </a:blip>
          <a:srcRect/>
          <a:stretch/>
        </p:blipFill>
        <p:spPr>
          <a:xfrm>
            <a:off x="1776412" y="4622800"/>
            <a:ext cx="5743575" cy="2085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cxnSp>
        <p:nvCxnSpPr>
          <p:cNvPr id="481" name="Google Shape;481;p33"/>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82" name="Google Shape;482;p33"/>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83" name="Google Shape;483;p33"/>
          <p:cNvSpPr txBox="1"/>
          <p:nvPr/>
        </p:nvSpPr>
        <p:spPr>
          <a:xfrm>
            <a:off x="304800" y="762000"/>
            <a:ext cx="69024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How Synchronous time-division multiplexing actually works?</a:t>
            </a:r>
            <a:endParaRPr/>
          </a:p>
        </p:txBody>
      </p:sp>
      <p:pic>
        <p:nvPicPr>
          <p:cNvPr id="484" name="Google Shape;484;p33"/>
          <p:cNvPicPr preferRelativeResize="0"/>
          <p:nvPr/>
        </p:nvPicPr>
        <p:blipFill rotWithShape="1">
          <a:blip r:embed="rId3">
            <a:alphaModFix/>
          </a:blip>
          <a:srcRect/>
          <a:stretch/>
        </p:blipFill>
        <p:spPr>
          <a:xfrm>
            <a:off x="685800" y="4572000"/>
            <a:ext cx="8153400" cy="2133600"/>
          </a:xfrm>
          <a:prstGeom prst="rect">
            <a:avLst/>
          </a:prstGeom>
          <a:noFill/>
          <a:ln>
            <a:noFill/>
          </a:ln>
        </p:spPr>
      </p:pic>
      <p:sp>
        <p:nvSpPr>
          <p:cNvPr id="485" name="Google Shape;485;p33"/>
          <p:cNvSpPr txBox="1"/>
          <p:nvPr/>
        </p:nvSpPr>
        <p:spPr>
          <a:xfrm>
            <a:off x="381000" y="1500187"/>
            <a:ext cx="8534400" cy="4835525"/>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In synchronous TDM, the data flow of each input connection is divided into units, where each input occupies one input time slot.</a:t>
            </a:r>
            <a:endParaRPr/>
          </a:p>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A unit can be 1 bit, one character, or one block of data.</a:t>
            </a:r>
            <a:endParaRPr/>
          </a:p>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Each input unit becomes one output unit and occupies one output time slot.</a:t>
            </a:r>
            <a:endParaRPr/>
          </a:p>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The duration of an output time slot is </a:t>
            </a:r>
            <a:r>
              <a:rPr lang="en-US" sz="1600" b="0" i="1" u="none">
                <a:solidFill>
                  <a:srgbClr val="000000"/>
                </a:solidFill>
                <a:latin typeface="Times New Roman"/>
                <a:ea typeface="Times New Roman"/>
                <a:cs typeface="Times New Roman"/>
                <a:sym typeface="Times New Roman"/>
              </a:rPr>
              <a:t>n </a:t>
            </a:r>
            <a:r>
              <a:rPr lang="en-US" sz="1600" b="0" i="0" u="none">
                <a:solidFill>
                  <a:srgbClr val="000000"/>
                </a:solidFill>
                <a:latin typeface="Times New Roman"/>
                <a:ea typeface="Times New Roman"/>
                <a:cs typeface="Times New Roman"/>
                <a:sym typeface="Times New Roman"/>
              </a:rPr>
              <a:t>times shorter than the duration of an input</a:t>
            </a:r>
            <a:br>
              <a:rPr lang="en-US" sz="1600" b="0" i="0" u="none">
                <a:solidFill>
                  <a:srgbClr val="000000"/>
                </a:solidFill>
                <a:latin typeface="Times New Roman"/>
                <a:ea typeface="Times New Roman"/>
                <a:cs typeface="Times New Roman"/>
                <a:sym typeface="Times New Roman"/>
              </a:rPr>
            </a:br>
            <a:r>
              <a:rPr lang="en-US" sz="1600" b="0" i="0" u="none">
                <a:solidFill>
                  <a:srgbClr val="000000"/>
                </a:solidFill>
                <a:latin typeface="Times New Roman"/>
                <a:ea typeface="Times New Roman"/>
                <a:cs typeface="Times New Roman"/>
                <a:sym typeface="Times New Roman"/>
              </a:rPr>
              <a:t>time slot.</a:t>
            </a:r>
            <a:endParaRPr/>
          </a:p>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If an input time slot is </a:t>
            </a:r>
            <a:r>
              <a:rPr lang="en-US" sz="1600" b="0" i="1" u="none">
                <a:solidFill>
                  <a:srgbClr val="000000"/>
                </a:solidFill>
                <a:latin typeface="Times New Roman"/>
                <a:ea typeface="Times New Roman"/>
                <a:cs typeface="Times New Roman"/>
                <a:sym typeface="Times New Roman"/>
              </a:rPr>
              <a:t>T </a:t>
            </a:r>
            <a:r>
              <a:rPr lang="en-US" sz="1600" b="0" i="0" u="none">
                <a:solidFill>
                  <a:srgbClr val="000000"/>
                </a:solidFill>
                <a:latin typeface="Times New Roman"/>
                <a:ea typeface="Times New Roman"/>
                <a:cs typeface="Times New Roman"/>
                <a:sym typeface="Times New Roman"/>
              </a:rPr>
              <a:t>sec, the output time slot is </a:t>
            </a:r>
            <a:r>
              <a:rPr lang="en-US" sz="1600" b="0" i="1" u="none">
                <a:solidFill>
                  <a:srgbClr val="000000"/>
                </a:solidFill>
                <a:latin typeface="Times New Roman"/>
                <a:ea typeface="Times New Roman"/>
                <a:cs typeface="Times New Roman"/>
                <a:sym typeface="Times New Roman"/>
              </a:rPr>
              <a:t>T/n </a:t>
            </a:r>
            <a:r>
              <a:rPr lang="en-US" sz="1600" b="0" i="0" u="none">
                <a:solidFill>
                  <a:srgbClr val="000000"/>
                </a:solidFill>
                <a:latin typeface="Times New Roman"/>
                <a:ea typeface="Times New Roman"/>
                <a:cs typeface="Times New Roman"/>
                <a:sym typeface="Times New Roman"/>
              </a:rPr>
              <a:t>sec, where </a:t>
            </a:r>
            <a:r>
              <a:rPr lang="en-US" sz="1600" b="0" i="1" u="none">
                <a:solidFill>
                  <a:srgbClr val="000000"/>
                </a:solidFill>
                <a:latin typeface="Times New Roman"/>
                <a:ea typeface="Times New Roman"/>
                <a:cs typeface="Times New Roman"/>
                <a:sym typeface="Times New Roman"/>
              </a:rPr>
              <a:t>n </a:t>
            </a:r>
            <a:r>
              <a:rPr lang="en-US" sz="1600" b="0" i="0" u="none">
                <a:solidFill>
                  <a:srgbClr val="000000"/>
                </a:solidFill>
                <a:latin typeface="Times New Roman"/>
                <a:ea typeface="Times New Roman"/>
                <a:cs typeface="Times New Roman"/>
                <a:sym typeface="Times New Roman"/>
              </a:rPr>
              <a:t>is the number</a:t>
            </a:r>
            <a:br>
              <a:rPr lang="en-US" sz="1600" b="0" i="0" u="none">
                <a:solidFill>
                  <a:srgbClr val="000000"/>
                </a:solidFill>
                <a:latin typeface="Times New Roman"/>
                <a:ea typeface="Times New Roman"/>
                <a:cs typeface="Times New Roman"/>
                <a:sym typeface="Times New Roman"/>
              </a:rPr>
            </a:br>
            <a:r>
              <a:rPr lang="en-US" sz="1600" b="0" i="0" u="none">
                <a:solidFill>
                  <a:srgbClr val="000000"/>
                </a:solidFill>
                <a:latin typeface="Times New Roman"/>
                <a:ea typeface="Times New Roman"/>
                <a:cs typeface="Times New Roman"/>
                <a:sym typeface="Times New Roman"/>
              </a:rPr>
              <a:t>of connections.</a:t>
            </a:r>
            <a:endParaRPr/>
          </a:p>
          <a:p>
            <a:pPr marL="457200" marR="0" lvl="0" indent="-457200" algn="just" rtl="0">
              <a:lnSpc>
                <a:spcPct val="100000"/>
              </a:lnSpc>
              <a:spcBef>
                <a:spcPts val="0"/>
              </a:spcBef>
              <a:spcAft>
                <a:spcPts val="0"/>
              </a:spcAft>
              <a:buClr>
                <a:schemeClr val="dk1"/>
              </a:buClr>
              <a:buSzPts val="1100"/>
              <a:buFont typeface="Arial"/>
              <a:buNone/>
            </a:pPr>
            <a:br>
              <a:rPr lang="en-US" sz="1100" b="1" i="0" u="none">
                <a:solidFill>
                  <a:schemeClr val="dk1"/>
                </a:solidFill>
                <a:latin typeface="Arial"/>
                <a:ea typeface="Arial"/>
                <a:cs typeface="Arial"/>
                <a:sym typeface="Arial"/>
              </a:rPr>
            </a:br>
            <a:r>
              <a:rPr lang="en-US" sz="1800" b="0" i="0" u="none">
                <a:solidFill>
                  <a:srgbClr val="000000"/>
                </a:solidFill>
                <a:latin typeface="Times"/>
                <a:ea typeface="Times"/>
                <a:cs typeface="Times"/>
                <a:sym typeface="Times"/>
              </a:rPr>
              <a:t> </a:t>
            </a:r>
            <a:br>
              <a:rPr lang="en-US" sz="1100" b="1" i="0" u="none">
                <a:solidFill>
                  <a:schemeClr val="dk1"/>
                </a:solidFill>
                <a:latin typeface="Arial"/>
                <a:ea typeface="Arial"/>
                <a:cs typeface="Arial"/>
                <a:sym typeface="Arial"/>
              </a:rPr>
            </a:br>
            <a:endParaRPr sz="1800" b="0" i="0" u="none">
              <a:solidFill>
                <a:srgbClr val="000000"/>
              </a:solidFill>
              <a:latin typeface="Times"/>
              <a:ea typeface="Times"/>
              <a:cs typeface="Times"/>
              <a:sym typeface="Times"/>
            </a:endParaRPr>
          </a:p>
          <a:p>
            <a:pPr marL="457200" marR="0" lvl="0" indent="-457200" algn="just" rtl="0">
              <a:lnSpc>
                <a:spcPct val="15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a:t>
            </a:r>
            <a:br>
              <a:rPr lang="en-US" sz="3200" b="1" i="0" u="none">
                <a:solidFill>
                  <a:schemeClr val="dk1"/>
                </a:solidFill>
                <a:latin typeface="Arial"/>
                <a:ea typeface="Arial"/>
                <a:cs typeface="Arial"/>
                <a:sym typeface="Arial"/>
              </a:rPr>
            </a:br>
            <a:endParaRPr/>
          </a:p>
        </p:txBody>
      </p:sp>
      <p:sp>
        <p:nvSpPr>
          <p:cNvPr id="486" name="Google Shape;486;p3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cxnSp>
        <p:nvCxnSpPr>
          <p:cNvPr id="492" name="Google Shape;492;p34"/>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93" name="Google Shape;493;p34"/>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94" name="Google Shape;494;p34"/>
          <p:cNvSpPr txBox="1"/>
          <p:nvPr/>
        </p:nvSpPr>
        <p:spPr>
          <a:xfrm>
            <a:off x="304800" y="762000"/>
            <a:ext cx="69024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How Synchronous time-division multiplexing actually works?</a:t>
            </a:r>
            <a:endParaRPr/>
          </a:p>
        </p:txBody>
      </p:sp>
      <p:pic>
        <p:nvPicPr>
          <p:cNvPr id="495" name="Google Shape;495;p34"/>
          <p:cNvPicPr preferRelativeResize="0"/>
          <p:nvPr/>
        </p:nvPicPr>
        <p:blipFill rotWithShape="1">
          <a:blip r:embed="rId3">
            <a:alphaModFix/>
          </a:blip>
          <a:srcRect/>
          <a:stretch/>
        </p:blipFill>
        <p:spPr>
          <a:xfrm>
            <a:off x="685800" y="4114800"/>
            <a:ext cx="8153400" cy="2590800"/>
          </a:xfrm>
          <a:prstGeom prst="rect">
            <a:avLst/>
          </a:prstGeom>
          <a:noFill/>
          <a:ln>
            <a:noFill/>
          </a:ln>
        </p:spPr>
      </p:pic>
      <p:sp>
        <p:nvSpPr>
          <p:cNvPr id="496" name="Google Shape;496;p34"/>
          <p:cNvSpPr txBox="1"/>
          <p:nvPr/>
        </p:nvSpPr>
        <p:spPr>
          <a:xfrm>
            <a:off x="381000" y="1371600"/>
            <a:ext cx="8534400" cy="4651375"/>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Times"/>
                <a:ea typeface="Times"/>
                <a:cs typeface="Times"/>
                <a:sym typeface="Times"/>
              </a:rPr>
              <a:t>In synchronous TDM, a round of data units from each input connection is collected</a:t>
            </a:r>
            <a:br>
              <a:rPr lang="en-US" sz="1800" b="0" i="0" u="none">
                <a:solidFill>
                  <a:srgbClr val="000000"/>
                </a:solidFill>
                <a:latin typeface="Times"/>
                <a:ea typeface="Times"/>
                <a:cs typeface="Times"/>
                <a:sym typeface="Times"/>
              </a:rPr>
            </a:br>
            <a:r>
              <a:rPr lang="en-US" sz="1800" b="0" i="0" u="none">
                <a:solidFill>
                  <a:srgbClr val="000000"/>
                </a:solidFill>
                <a:latin typeface="Times"/>
                <a:ea typeface="Times"/>
                <a:cs typeface="Times"/>
                <a:sym typeface="Times"/>
              </a:rPr>
              <a:t>into a frame.</a:t>
            </a:r>
            <a:endParaRPr/>
          </a:p>
          <a:p>
            <a:pPr marL="171450" marR="0" lvl="0" indent="-1714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Helvetica Neue"/>
                <a:ea typeface="Helvetica Neue"/>
                <a:cs typeface="Helvetica Neue"/>
                <a:sym typeface="Helvetica Neue"/>
              </a:rPr>
              <a:t>If </a:t>
            </a:r>
            <a:r>
              <a:rPr lang="en-US" sz="1800" b="0" i="0" u="none">
                <a:solidFill>
                  <a:srgbClr val="000000"/>
                </a:solidFill>
                <a:latin typeface="Times"/>
                <a:ea typeface="Times"/>
                <a:cs typeface="Times"/>
                <a:sym typeface="Times"/>
              </a:rPr>
              <a:t>we have </a:t>
            </a:r>
            <a:r>
              <a:rPr lang="en-US" sz="1800" b="0" i="1" u="none">
                <a:solidFill>
                  <a:srgbClr val="000000"/>
                </a:solidFill>
                <a:latin typeface="Times"/>
                <a:ea typeface="Times"/>
                <a:cs typeface="Times"/>
                <a:sym typeface="Times"/>
              </a:rPr>
              <a:t>n </a:t>
            </a:r>
            <a:r>
              <a:rPr lang="en-US" sz="1800" b="0" i="0" u="none">
                <a:solidFill>
                  <a:srgbClr val="000000"/>
                </a:solidFill>
                <a:latin typeface="Times"/>
                <a:ea typeface="Times"/>
                <a:cs typeface="Times"/>
                <a:sym typeface="Times"/>
              </a:rPr>
              <a:t>connections, a frame is divided into </a:t>
            </a:r>
            <a:r>
              <a:rPr lang="en-US" sz="1800" b="0" i="1" u="none">
                <a:solidFill>
                  <a:srgbClr val="000000"/>
                </a:solidFill>
                <a:latin typeface="Times"/>
                <a:ea typeface="Times"/>
                <a:cs typeface="Times"/>
                <a:sym typeface="Times"/>
              </a:rPr>
              <a:t>n </a:t>
            </a:r>
            <a:r>
              <a:rPr lang="en-US" sz="1800" b="0" i="0" u="none">
                <a:solidFill>
                  <a:srgbClr val="000000"/>
                </a:solidFill>
                <a:latin typeface="Times"/>
                <a:ea typeface="Times"/>
                <a:cs typeface="Times"/>
                <a:sym typeface="Times"/>
              </a:rPr>
              <a:t>time slots and one slot is allocated for each unit, one for each input line. </a:t>
            </a:r>
            <a:endParaRPr/>
          </a:p>
          <a:p>
            <a:pPr marL="171450" marR="0" lvl="0" indent="-1714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Helvetica Neue"/>
                <a:ea typeface="Helvetica Neue"/>
                <a:cs typeface="Helvetica Neue"/>
                <a:sym typeface="Helvetica Neue"/>
              </a:rPr>
              <a:t>If </a:t>
            </a:r>
            <a:r>
              <a:rPr lang="en-US" sz="1800" b="0" i="0" u="none">
                <a:solidFill>
                  <a:srgbClr val="000000"/>
                </a:solidFill>
                <a:latin typeface="Times"/>
                <a:ea typeface="Times"/>
                <a:cs typeface="Times"/>
                <a:sym typeface="Times"/>
              </a:rPr>
              <a:t>the duration of the input unit is </a:t>
            </a:r>
            <a:r>
              <a:rPr lang="en-US" sz="1800" b="0" i="1" u="none">
                <a:solidFill>
                  <a:srgbClr val="000000"/>
                </a:solidFill>
                <a:latin typeface="Times"/>
                <a:ea typeface="Times"/>
                <a:cs typeface="Times"/>
                <a:sym typeface="Times"/>
              </a:rPr>
              <a:t>T, </a:t>
            </a:r>
            <a:r>
              <a:rPr lang="en-US" sz="1800" b="0" i="0" u="none">
                <a:solidFill>
                  <a:srgbClr val="000000"/>
                </a:solidFill>
                <a:latin typeface="Times"/>
                <a:ea typeface="Times"/>
                <a:cs typeface="Times"/>
                <a:sym typeface="Times"/>
              </a:rPr>
              <a:t>the duration of each slot is </a:t>
            </a:r>
            <a:r>
              <a:rPr lang="en-US" sz="1800" b="0" i="1" u="none">
                <a:solidFill>
                  <a:srgbClr val="000000"/>
                </a:solidFill>
                <a:latin typeface="Times"/>
                <a:ea typeface="Times"/>
                <a:cs typeface="Times"/>
                <a:sym typeface="Times"/>
              </a:rPr>
              <a:t>T/n </a:t>
            </a:r>
            <a:r>
              <a:rPr lang="en-US" sz="1800" b="0" i="0" u="none">
                <a:solidFill>
                  <a:srgbClr val="000000"/>
                </a:solidFill>
                <a:latin typeface="Times"/>
                <a:ea typeface="Times"/>
                <a:cs typeface="Times"/>
                <a:sym typeface="Times"/>
              </a:rPr>
              <a:t>and the duration of each frame is </a:t>
            </a:r>
            <a:r>
              <a:rPr lang="en-US" sz="1800" b="0" i="1" u="none">
                <a:solidFill>
                  <a:srgbClr val="000000"/>
                </a:solidFill>
                <a:latin typeface="Times"/>
                <a:ea typeface="Times"/>
                <a:cs typeface="Times"/>
                <a:sym typeface="Times"/>
              </a:rPr>
              <a:t>T.</a:t>
            </a:r>
            <a:endParaRPr/>
          </a:p>
          <a:p>
            <a:pPr marL="171450" marR="0" lvl="0" indent="-171450" algn="just" rtl="0">
              <a:lnSpc>
                <a:spcPct val="100000"/>
              </a:lnSpc>
              <a:spcBef>
                <a:spcPts val="0"/>
              </a:spcBef>
              <a:spcAft>
                <a:spcPts val="0"/>
              </a:spcAft>
              <a:buClr>
                <a:srgbClr val="000000"/>
              </a:buClr>
              <a:buSzPts val="1800"/>
              <a:buFont typeface="Times"/>
              <a:buNone/>
            </a:pPr>
            <a:r>
              <a:rPr lang="en-US" sz="1800" b="0" i="1" u="none">
                <a:solidFill>
                  <a:srgbClr val="000000"/>
                </a:solidFill>
                <a:latin typeface="Times"/>
                <a:ea typeface="Times"/>
                <a:cs typeface="Times"/>
                <a:sym typeface="Times"/>
              </a:rPr>
              <a:t> </a:t>
            </a:r>
            <a:br>
              <a:rPr lang="en-US" sz="800" b="1" i="0" u="none">
                <a:solidFill>
                  <a:schemeClr val="dk1"/>
                </a:solidFill>
                <a:latin typeface="Arial"/>
                <a:ea typeface="Arial"/>
                <a:cs typeface="Arial"/>
                <a:sym typeface="Arial"/>
              </a:rPr>
            </a:br>
            <a:br>
              <a:rPr lang="en-US" sz="1100" b="1" i="0" u="none">
                <a:solidFill>
                  <a:schemeClr val="dk1"/>
                </a:solidFill>
                <a:latin typeface="Arial"/>
                <a:ea typeface="Arial"/>
                <a:cs typeface="Arial"/>
                <a:sym typeface="Arial"/>
              </a:rPr>
            </a:br>
            <a:r>
              <a:rPr lang="en-US" sz="1800" b="0" i="0" u="none">
                <a:solidFill>
                  <a:srgbClr val="000000"/>
                </a:solidFill>
                <a:latin typeface="Times"/>
                <a:ea typeface="Times"/>
                <a:cs typeface="Times"/>
                <a:sym typeface="Times"/>
              </a:rPr>
              <a:t> </a:t>
            </a:r>
            <a:br>
              <a:rPr lang="en-US" sz="1100" b="1" i="0" u="none">
                <a:solidFill>
                  <a:schemeClr val="dk1"/>
                </a:solidFill>
                <a:latin typeface="Arial"/>
                <a:ea typeface="Arial"/>
                <a:cs typeface="Arial"/>
                <a:sym typeface="Arial"/>
              </a:rPr>
            </a:br>
            <a:endParaRPr sz="1800" b="0" i="0" u="none">
              <a:solidFill>
                <a:srgbClr val="000000"/>
              </a:solidFill>
              <a:latin typeface="Times"/>
              <a:ea typeface="Times"/>
              <a:cs typeface="Times"/>
              <a:sym typeface="Times"/>
            </a:endParaRPr>
          </a:p>
          <a:p>
            <a:pPr marL="171450" marR="0" lvl="0" indent="-171450" algn="just" rtl="0">
              <a:lnSpc>
                <a:spcPct val="15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a:t>
            </a:r>
            <a:br>
              <a:rPr lang="en-US" sz="3200" b="1" i="0" u="none">
                <a:solidFill>
                  <a:schemeClr val="dk1"/>
                </a:solidFill>
                <a:latin typeface="Arial"/>
                <a:ea typeface="Arial"/>
                <a:cs typeface="Arial"/>
                <a:sym typeface="Arial"/>
              </a:rPr>
            </a:br>
            <a:endParaRPr/>
          </a:p>
        </p:txBody>
      </p:sp>
      <p:sp>
        <p:nvSpPr>
          <p:cNvPr id="497" name="Google Shape;497;p3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35</a:t>
            </a:fld>
            <a:endParaRPr/>
          </a:p>
        </p:txBody>
      </p:sp>
      <p:sp>
        <p:nvSpPr>
          <p:cNvPr id="504" name="Google Shape;504;p35"/>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05" name="Google Shape;505;p3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06" name="Google Shape;506;p35"/>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07" name="Google Shape;507;p3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08" name="Google Shape;508;p3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09" name="Google Shape;509;p35"/>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10" name="Google Shape;510;p3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11" name="Google Shape;511;p35"/>
          <p:cNvSpPr txBox="1"/>
          <p:nvPr/>
        </p:nvSpPr>
        <p:spPr>
          <a:xfrm>
            <a:off x="228600" y="1143000"/>
            <a:ext cx="8686800" cy="128905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The data rate for each one of the 3 input connection is 1 kbps. If 1 bit at a time is multiplexed (a unit is 1 bit), what is the duration of (</a:t>
            </a:r>
            <a:r>
              <a:rPr lang="en-US" sz="1800" b="0" i="0" u="none">
                <a:solidFill>
                  <a:schemeClr val="hlink"/>
                </a:solidFill>
                <a:latin typeface="Times New Roman"/>
                <a:ea typeface="Times New Roman"/>
                <a:cs typeface="Times New Roman"/>
                <a:sym typeface="Times New Roman"/>
              </a:rPr>
              <a:t>a</a:t>
            </a:r>
            <a:r>
              <a:rPr lang="en-US" sz="1800" b="0" i="0" u="none">
                <a:solidFill>
                  <a:schemeClr val="dk1"/>
                </a:solidFill>
                <a:latin typeface="Times New Roman"/>
                <a:ea typeface="Times New Roman"/>
                <a:cs typeface="Times New Roman"/>
                <a:sym typeface="Times New Roman"/>
              </a:rPr>
              <a:t>) each input slot, (</a:t>
            </a:r>
            <a:r>
              <a:rPr lang="en-US" sz="1800" b="0" i="0" u="none">
                <a:solidFill>
                  <a:schemeClr val="hlink"/>
                </a:solidFill>
                <a:latin typeface="Times New Roman"/>
                <a:ea typeface="Times New Roman"/>
                <a:cs typeface="Times New Roman"/>
                <a:sym typeface="Times New Roman"/>
              </a:rPr>
              <a:t>b</a:t>
            </a:r>
            <a:r>
              <a:rPr lang="en-US" sz="1800" b="0" i="0" u="none">
                <a:solidFill>
                  <a:schemeClr val="dk1"/>
                </a:solidFill>
                <a:latin typeface="Times New Roman"/>
                <a:ea typeface="Times New Roman"/>
                <a:cs typeface="Times New Roman"/>
                <a:sym typeface="Times New Roman"/>
              </a:rPr>
              <a:t>) each output slot, and (</a:t>
            </a:r>
            <a:r>
              <a:rPr lang="en-US" sz="1800" b="0" i="0" u="none">
                <a:solidFill>
                  <a:schemeClr val="hlink"/>
                </a:solidFill>
                <a:latin typeface="Times New Roman"/>
                <a:ea typeface="Times New Roman"/>
                <a:cs typeface="Times New Roman"/>
                <a:sym typeface="Times New Roman"/>
              </a:rPr>
              <a:t>c</a:t>
            </a:r>
            <a:r>
              <a:rPr lang="en-US" sz="1800" b="0" i="0" u="none">
                <a:solidFill>
                  <a:schemeClr val="dk1"/>
                </a:solidFill>
                <a:latin typeface="Times New Roman"/>
                <a:ea typeface="Times New Roman"/>
                <a:cs typeface="Times New Roman"/>
                <a:sym typeface="Times New Roman"/>
              </a:rPr>
              <a:t>) each frame?</a:t>
            </a:r>
            <a:endParaRPr/>
          </a:p>
        </p:txBody>
      </p:sp>
      <p:sp>
        <p:nvSpPr>
          <p:cNvPr id="512" name="Google Shape;512;p35"/>
          <p:cNvSpPr/>
          <p:nvPr/>
        </p:nvSpPr>
        <p:spPr>
          <a:xfrm>
            <a:off x="212725" y="2522558"/>
            <a:ext cx="8686800" cy="3457870"/>
          </a:xfrm>
          <a:prstGeom prst="rect">
            <a:avLst/>
          </a:prstGeom>
          <a:blipFill rotWithShape="1">
            <a:blip r:embed="rId3">
              <a:alphaModFix/>
            </a:blip>
            <a:stretch>
              <a:fillRect l="-631" r="-56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3200"/>
              <a:buFont typeface="Arial"/>
              <a:buNone/>
            </a:pPr>
            <a:r>
              <a:rPr lang="en-US" sz="3200" b="1" i="0" u="none" strike="noStrike" cap="none">
                <a:latin typeface="Arial"/>
                <a:ea typeface="Arial"/>
                <a:cs typeface="Arial"/>
                <a:sym typeface="Arial"/>
              </a:rPr>
              <a:t> </a:t>
            </a:r>
            <a:endParaRPr/>
          </a:p>
        </p:txBody>
      </p:sp>
      <p:sp>
        <p:nvSpPr>
          <p:cNvPr id="513" name="Google Shape;513;p35"/>
          <p:cNvSpPr txBox="1"/>
          <p:nvPr/>
        </p:nvSpPr>
        <p:spPr>
          <a:xfrm>
            <a:off x="1066800" y="0"/>
            <a:ext cx="2351087"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0" u="none">
                <a:solidFill>
                  <a:schemeClr val="hlink"/>
                </a:solidFill>
                <a:latin typeface="Times New Roman"/>
                <a:ea typeface="Times New Roman"/>
                <a:cs typeface="Times New Roman"/>
                <a:sym typeface="Times New Roman"/>
              </a:rPr>
              <a:t>Example 6.5</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36</a:t>
            </a:fld>
            <a:endParaRPr/>
          </a:p>
        </p:txBody>
      </p:sp>
      <p:cxnSp>
        <p:nvCxnSpPr>
          <p:cNvPr id="520" name="Google Shape;520;p36"/>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21" name="Google Shape;521;p36"/>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22" name="Google Shape;522;p36"/>
          <p:cNvSpPr txBox="1"/>
          <p:nvPr/>
        </p:nvSpPr>
        <p:spPr>
          <a:xfrm>
            <a:off x="304800" y="762000"/>
            <a:ext cx="38925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Empty slots in Synchronous TDM</a:t>
            </a:r>
            <a:endParaRPr/>
          </a:p>
        </p:txBody>
      </p:sp>
      <p:cxnSp>
        <p:nvCxnSpPr>
          <p:cNvPr id="523" name="Google Shape;523;p36"/>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24" name="Google Shape;524;p36"/>
          <p:cNvPicPr preferRelativeResize="0"/>
          <p:nvPr/>
        </p:nvPicPr>
        <p:blipFill rotWithShape="1">
          <a:blip r:embed="rId3">
            <a:alphaModFix/>
          </a:blip>
          <a:srcRect/>
          <a:stretch/>
        </p:blipFill>
        <p:spPr>
          <a:xfrm>
            <a:off x="366712" y="3582987"/>
            <a:ext cx="8410575" cy="2286000"/>
          </a:xfrm>
          <a:prstGeom prst="rect">
            <a:avLst/>
          </a:prstGeom>
          <a:noFill/>
          <a:ln>
            <a:noFill/>
          </a:ln>
        </p:spPr>
      </p:pic>
      <p:sp>
        <p:nvSpPr>
          <p:cNvPr id="525" name="Google Shape;525;p36"/>
          <p:cNvSpPr txBox="1"/>
          <p:nvPr/>
        </p:nvSpPr>
        <p:spPr>
          <a:xfrm>
            <a:off x="304800" y="1600200"/>
            <a:ext cx="8610600" cy="1155700"/>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rgbClr val="333333"/>
              </a:buClr>
              <a:buSzPts val="1600"/>
              <a:buFont typeface="Arial"/>
              <a:buChar char="•"/>
            </a:pPr>
            <a:r>
              <a:rPr lang="en-US" sz="1600" b="0" i="0" u="none">
                <a:solidFill>
                  <a:srgbClr val="333333"/>
                </a:solidFill>
                <a:latin typeface="Times New Roman"/>
                <a:ea typeface="Times New Roman"/>
                <a:cs typeface="Times New Roman"/>
                <a:sym typeface="Times New Roman"/>
              </a:rPr>
              <a:t>If a source does not have data to send, the corresponding slot in the output frame is empty. </a:t>
            </a:r>
            <a:endParaRPr/>
          </a:p>
          <a:p>
            <a:pPr marL="457200" marR="0" lvl="0" indent="-457200" algn="just" rtl="0">
              <a:lnSpc>
                <a:spcPct val="150000"/>
              </a:lnSpc>
              <a:spcBef>
                <a:spcPts val="0"/>
              </a:spcBef>
              <a:spcAft>
                <a:spcPts val="0"/>
              </a:spcAft>
              <a:buClr>
                <a:srgbClr val="333333"/>
              </a:buClr>
              <a:buSzPts val="1600"/>
              <a:buFont typeface="Arial"/>
              <a:buChar char="•"/>
            </a:pPr>
            <a:r>
              <a:rPr lang="en-US" sz="1600" b="0" i="0" u="none">
                <a:solidFill>
                  <a:srgbClr val="333333"/>
                </a:solidFill>
                <a:latin typeface="Times New Roman"/>
                <a:ea typeface="Times New Roman"/>
                <a:cs typeface="Times New Roman"/>
                <a:sym typeface="Times New Roman"/>
              </a:rPr>
              <a:t>The first output frame has three slots filled, the second frame has two slots filled, and the third frame has three slots filled.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37</a:t>
            </a:fld>
            <a:endParaRPr/>
          </a:p>
        </p:txBody>
      </p:sp>
      <p:cxnSp>
        <p:nvCxnSpPr>
          <p:cNvPr id="532" name="Google Shape;532;p37"/>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33" name="Google Shape;533;p37"/>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34" name="Google Shape;534;p37"/>
          <p:cNvSpPr txBox="1"/>
          <p:nvPr/>
        </p:nvSpPr>
        <p:spPr>
          <a:xfrm>
            <a:off x="304800" y="762000"/>
            <a:ext cx="3941762"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Interleaving in Synchronous TDM</a:t>
            </a:r>
            <a:endParaRPr/>
          </a:p>
        </p:txBody>
      </p:sp>
      <p:cxnSp>
        <p:nvCxnSpPr>
          <p:cNvPr id="535" name="Google Shape;535;p37"/>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536" name="Google Shape;536;p37"/>
          <p:cNvSpPr txBox="1"/>
          <p:nvPr/>
        </p:nvSpPr>
        <p:spPr>
          <a:xfrm>
            <a:off x="304800" y="1600200"/>
            <a:ext cx="8610600" cy="1992312"/>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1400"/>
              <a:buFont typeface="Arial"/>
              <a:buChar char="•"/>
            </a:pPr>
            <a:r>
              <a:rPr lang="en-US" sz="1400" b="0" i="0" u="none">
                <a:solidFill>
                  <a:schemeClr val="dk1"/>
                </a:solidFill>
                <a:latin typeface="Times New Roman"/>
                <a:ea typeface="Times New Roman"/>
                <a:cs typeface="Times New Roman"/>
                <a:sym typeface="Times New Roman"/>
              </a:rPr>
              <a:t>TDM can be visualized as two fast-rotating switches, one on the multiplexing side and the other on the demultiplexing side. </a:t>
            </a:r>
            <a:endParaRPr/>
          </a:p>
          <a:p>
            <a:pPr marL="457200" marR="0" lvl="0" indent="-457200" algn="just" rtl="0">
              <a:lnSpc>
                <a:spcPct val="150000"/>
              </a:lnSpc>
              <a:spcBef>
                <a:spcPts val="0"/>
              </a:spcBef>
              <a:spcAft>
                <a:spcPts val="0"/>
              </a:spcAft>
              <a:buClr>
                <a:schemeClr val="dk1"/>
              </a:buClr>
              <a:buSzPts val="1400"/>
              <a:buFont typeface="Arial"/>
              <a:buChar char="•"/>
            </a:pPr>
            <a:r>
              <a:rPr lang="en-US" sz="1400" b="0" i="0" u="none">
                <a:solidFill>
                  <a:schemeClr val="dk1"/>
                </a:solidFill>
                <a:latin typeface="Times New Roman"/>
                <a:ea typeface="Times New Roman"/>
                <a:cs typeface="Times New Roman"/>
                <a:sym typeface="Times New Roman"/>
              </a:rPr>
              <a:t>The switches are synchronized and rotate at the same speed, but in opposite directions. On the multiplexing side, as the switch opens in front of a connection, that connection has the opportunity to send a unit onto the path. This process is called interleaving. On the demultiplexing side, as the switch opens in front of a connection, that connection has the opportunity to receive a unit from the path.</a:t>
            </a:r>
            <a:endParaRPr/>
          </a:p>
        </p:txBody>
      </p:sp>
      <p:pic>
        <p:nvPicPr>
          <p:cNvPr id="537" name="Google Shape;537;p37"/>
          <p:cNvPicPr preferRelativeResize="0"/>
          <p:nvPr/>
        </p:nvPicPr>
        <p:blipFill rotWithShape="1">
          <a:blip r:embed="rId3">
            <a:alphaModFix/>
          </a:blip>
          <a:srcRect/>
          <a:stretch/>
        </p:blipFill>
        <p:spPr>
          <a:xfrm>
            <a:off x="723900" y="3676650"/>
            <a:ext cx="7696200" cy="2495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38</a:t>
            </a:fld>
            <a:endParaRPr/>
          </a:p>
        </p:txBody>
      </p:sp>
      <p:cxnSp>
        <p:nvCxnSpPr>
          <p:cNvPr id="544" name="Google Shape;544;p38"/>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45" name="Google Shape;545;p38"/>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46" name="Google Shape;546;p38"/>
          <p:cNvSpPr txBox="1"/>
          <p:nvPr/>
        </p:nvSpPr>
        <p:spPr>
          <a:xfrm>
            <a:off x="304800" y="762000"/>
            <a:ext cx="51117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Data rate management in Synchronous TDM</a:t>
            </a:r>
            <a:endParaRPr/>
          </a:p>
        </p:txBody>
      </p:sp>
      <p:cxnSp>
        <p:nvCxnSpPr>
          <p:cNvPr id="547" name="Google Shape;547;p38"/>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548" name="Google Shape;548;p38"/>
          <p:cNvSpPr txBox="1"/>
          <p:nvPr/>
        </p:nvSpPr>
        <p:spPr>
          <a:xfrm>
            <a:off x="304800" y="1600200"/>
            <a:ext cx="8610600" cy="2038350"/>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One problem with TDM is how to handle a disparity in the input data rates. If data rates are not the same, three strategies, or a combination of them, can be used. The three different strategies are </a:t>
            </a:r>
            <a:r>
              <a:rPr lang="en-US" sz="1800" b="1" i="0" u="none">
                <a:solidFill>
                  <a:schemeClr val="dk1"/>
                </a:solidFill>
                <a:latin typeface="Times New Roman"/>
                <a:ea typeface="Times New Roman"/>
                <a:cs typeface="Times New Roman"/>
                <a:sym typeface="Times New Roman"/>
              </a:rPr>
              <a:t>multilevel multiplexing, multiple-slot allocation, and pulse stuffing.</a:t>
            </a:r>
            <a:endParaRPr/>
          </a:p>
          <a:p>
            <a:pPr marL="0" marR="0" lvl="0" indent="0" algn="l" rtl="0">
              <a:lnSpc>
                <a:spcPct val="100000"/>
              </a:lnSpc>
              <a:spcBef>
                <a:spcPts val="0"/>
              </a:spcBef>
              <a:spcAft>
                <a:spcPts val="0"/>
              </a:spcAft>
              <a:buNone/>
            </a:pPr>
            <a:endParaRPr sz="1800" b="1"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39</a:t>
            </a:fld>
            <a:endParaRPr/>
          </a:p>
        </p:txBody>
      </p:sp>
      <p:cxnSp>
        <p:nvCxnSpPr>
          <p:cNvPr id="555" name="Google Shape;555;p3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56" name="Google Shape;556;p39"/>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57" name="Google Shape;557;p39"/>
          <p:cNvSpPr txBox="1"/>
          <p:nvPr/>
        </p:nvSpPr>
        <p:spPr>
          <a:xfrm>
            <a:off x="304800" y="762000"/>
            <a:ext cx="2735262"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Multilevel multiplexing</a:t>
            </a:r>
            <a:endParaRPr/>
          </a:p>
        </p:txBody>
      </p:sp>
      <p:cxnSp>
        <p:nvCxnSpPr>
          <p:cNvPr id="558" name="Google Shape;558;p39"/>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59" name="Google Shape;559;p39"/>
          <p:cNvPicPr preferRelativeResize="0"/>
          <p:nvPr/>
        </p:nvPicPr>
        <p:blipFill rotWithShape="1">
          <a:blip r:embed="rId3">
            <a:alphaModFix/>
          </a:blip>
          <a:srcRect/>
          <a:stretch/>
        </p:blipFill>
        <p:spPr>
          <a:xfrm>
            <a:off x="838200" y="3779837"/>
            <a:ext cx="7897812" cy="2424112"/>
          </a:xfrm>
          <a:prstGeom prst="rect">
            <a:avLst/>
          </a:prstGeom>
          <a:noFill/>
          <a:ln>
            <a:noFill/>
          </a:ln>
        </p:spPr>
      </p:pic>
      <p:sp>
        <p:nvSpPr>
          <p:cNvPr id="560" name="Google Shape;560;p39"/>
          <p:cNvSpPr txBox="1"/>
          <p:nvPr/>
        </p:nvSpPr>
        <p:spPr>
          <a:xfrm>
            <a:off x="457200" y="1524000"/>
            <a:ext cx="8382000" cy="211931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Multilevel multiplexing is a technique used when the data rate of an input line is a multiple of others. For example, if we have two inputs of 20 kbps and three inputs of 40 kbps. The first two input lines can be multiplexed together to provide a data rate equal to the last three. A second level of multiplexing can create an output of 160 kbps.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20" name="Google Shape;120;p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21" name="Google Shape;121;p4"/>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22" name="Google Shape;122;p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23" name="Google Shape;123;p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24" name="Google Shape;124;p4"/>
          <p:cNvSpPr txBox="1"/>
          <p:nvPr/>
        </p:nvSpPr>
        <p:spPr>
          <a:xfrm>
            <a:off x="392112" y="3187700"/>
            <a:ext cx="8229600" cy="53816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25" name="Google Shape;125;p4"/>
          <p:cNvSpPr txBox="1"/>
          <p:nvPr/>
        </p:nvSpPr>
        <p:spPr>
          <a:xfrm>
            <a:off x="1228725" y="417512"/>
            <a:ext cx="261461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a:buNone/>
            </a:pPr>
            <a:r>
              <a:rPr lang="en-US" sz="2400" b="1" i="0" u="none">
                <a:solidFill>
                  <a:schemeClr val="dk1"/>
                </a:solidFill>
                <a:latin typeface="Times"/>
                <a:ea typeface="Times"/>
                <a:cs typeface="Times"/>
                <a:sym typeface="Times"/>
              </a:rPr>
              <a:t>With Multiplexing</a:t>
            </a:r>
            <a:endParaRPr/>
          </a:p>
        </p:txBody>
      </p:sp>
      <p:sp>
        <p:nvSpPr>
          <p:cNvPr id="126" name="Google Shape;126;p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a:t>
            </a:fld>
            <a:endParaRPr/>
          </a:p>
        </p:txBody>
      </p:sp>
      <p:sp>
        <p:nvSpPr>
          <p:cNvPr id="127" name="Google Shape;127;p4"/>
          <p:cNvSpPr txBox="1"/>
          <p:nvPr/>
        </p:nvSpPr>
        <p:spPr>
          <a:xfrm>
            <a:off x="636587" y="1231900"/>
            <a:ext cx="8399462" cy="147728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It </a:t>
            </a:r>
            <a:r>
              <a:rPr lang="en-US" sz="2000" b="0" i="0" u="none" dirty="0">
                <a:solidFill>
                  <a:schemeClr val="dk1"/>
                </a:solidFill>
                <a:highlight>
                  <a:srgbClr val="FFFF00"/>
                </a:highlight>
                <a:latin typeface="Times New Roman"/>
                <a:ea typeface="Times New Roman"/>
                <a:cs typeface="Times New Roman"/>
                <a:sym typeface="Times New Roman"/>
              </a:rPr>
              <a:t>carries three signals simultaneously</a:t>
            </a:r>
            <a:r>
              <a:rPr lang="en-US" sz="2000" b="0" i="0" u="none" dirty="0">
                <a:solidFill>
                  <a:schemeClr val="dk1"/>
                </a:solidFill>
                <a:latin typeface="Times New Roman"/>
                <a:ea typeface="Times New Roman"/>
                <a:cs typeface="Times New Roman"/>
                <a:sym typeface="Times New Roman"/>
              </a:rPr>
              <a:t>. Thus, it uses </a:t>
            </a:r>
            <a:r>
              <a:rPr lang="en-US" sz="2000" b="0" i="0" u="none" dirty="0">
                <a:solidFill>
                  <a:schemeClr val="dk1"/>
                </a:solidFill>
                <a:highlight>
                  <a:srgbClr val="FFFF00"/>
                </a:highlight>
                <a:latin typeface="Times New Roman"/>
                <a:ea typeface="Times New Roman"/>
                <a:cs typeface="Times New Roman"/>
                <a:sym typeface="Times New Roman"/>
              </a:rPr>
              <a:t>only one communication channel</a:t>
            </a:r>
            <a:r>
              <a:rPr lang="en-US" sz="2000" b="0" i="0" u="none" dirty="0">
                <a:solidFill>
                  <a:schemeClr val="dk1"/>
                </a:solidFill>
                <a:latin typeface="Times New Roman"/>
                <a:ea typeface="Times New Roman"/>
                <a:cs typeface="Times New Roman"/>
                <a:sym typeface="Times New Roman"/>
              </a:rPr>
              <a:t> to carry </a:t>
            </a:r>
            <a:r>
              <a:rPr lang="en-US" sz="2000" b="0" i="0" u="none" dirty="0">
                <a:solidFill>
                  <a:schemeClr val="dk1"/>
                </a:solidFill>
                <a:highlight>
                  <a:srgbClr val="FFFF00"/>
                </a:highlight>
                <a:latin typeface="Times New Roman"/>
                <a:ea typeface="Times New Roman"/>
                <a:cs typeface="Times New Roman"/>
                <a:sym typeface="Times New Roman"/>
              </a:rPr>
              <a:t>3 signals </a:t>
            </a:r>
            <a:r>
              <a:rPr lang="en-US" sz="2000" b="0" i="0" u="none" dirty="0">
                <a:solidFill>
                  <a:schemeClr val="dk1"/>
                </a:solidFill>
                <a:latin typeface="Times New Roman"/>
                <a:ea typeface="Times New Roman"/>
                <a:cs typeface="Times New Roman"/>
                <a:sym typeface="Times New Roman"/>
              </a:rPr>
              <a:t>(multiple signals). In this technique, </a:t>
            </a:r>
            <a:r>
              <a:rPr lang="en-US" sz="2000" b="0" i="0" u="none" dirty="0">
                <a:solidFill>
                  <a:schemeClr val="dk1"/>
                </a:solidFill>
                <a:highlight>
                  <a:srgbClr val="FFFF00"/>
                </a:highlight>
                <a:latin typeface="Times New Roman"/>
                <a:ea typeface="Times New Roman"/>
                <a:cs typeface="Times New Roman"/>
                <a:sym typeface="Times New Roman"/>
              </a:rPr>
              <a:t>the bandwidth is effectively used.</a:t>
            </a:r>
            <a:endParaRPr dirty="0">
              <a:highlight>
                <a:srgbClr val="FFFF00"/>
              </a:highlight>
            </a:endParaRPr>
          </a:p>
        </p:txBody>
      </p:sp>
      <p:pic>
        <p:nvPicPr>
          <p:cNvPr id="128" name="Google Shape;128;p4" descr="In fig B, it is shown that the communication channel with multiplexing carries three signals at the same time. Thus, it uses only one communication channel to carry 3 signals (multiple signals). In this technique, the bandwidth is effectively used."/>
          <p:cNvPicPr preferRelativeResize="0"/>
          <p:nvPr/>
        </p:nvPicPr>
        <p:blipFill rotWithShape="1">
          <a:blip r:embed="rId3">
            <a:alphaModFix/>
          </a:blip>
          <a:srcRect/>
          <a:stretch/>
        </p:blipFill>
        <p:spPr>
          <a:xfrm>
            <a:off x="1520825" y="3282950"/>
            <a:ext cx="5972175" cy="19526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40</a:t>
            </a:fld>
            <a:endParaRPr/>
          </a:p>
        </p:txBody>
      </p:sp>
      <p:cxnSp>
        <p:nvCxnSpPr>
          <p:cNvPr id="567" name="Google Shape;567;p40"/>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68" name="Google Shape;568;p40"/>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69" name="Google Shape;569;p40"/>
          <p:cNvSpPr txBox="1"/>
          <p:nvPr/>
        </p:nvSpPr>
        <p:spPr>
          <a:xfrm>
            <a:off x="304800" y="762000"/>
            <a:ext cx="3033712"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Multiple-slot multiplexing</a:t>
            </a:r>
            <a:endParaRPr/>
          </a:p>
        </p:txBody>
      </p:sp>
      <p:cxnSp>
        <p:nvCxnSpPr>
          <p:cNvPr id="570" name="Google Shape;570;p40"/>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71" name="Google Shape;571;p40"/>
          <p:cNvPicPr preferRelativeResize="0"/>
          <p:nvPr/>
        </p:nvPicPr>
        <p:blipFill rotWithShape="1">
          <a:blip r:embed="rId3">
            <a:alphaModFix/>
          </a:blip>
          <a:srcRect/>
          <a:stretch/>
        </p:blipFill>
        <p:spPr>
          <a:xfrm>
            <a:off x="762000" y="3570287"/>
            <a:ext cx="7751762" cy="2439987"/>
          </a:xfrm>
          <a:prstGeom prst="rect">
            <a:avLst/>
          </a:prstGeom>
          <a:noFill/>
          <a:ln>
            <a:noFill/>
          </a:ln>
        </p:spPr>
      </p:pic>
      <p:sp>
        <p:nvSpPr>
          <p:cNvPr id="572" name="Google Shape;572;p40"/>
          <p:cNvSpPr txBox="1"/>
          <p:nvPr/>
        </p:nvSpPr>
        <p:spPr>
          <a:xfrm>
            <a:off x="304800" y="1600200"/>
            <a:ext cx="8458200" cy="211931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Sometimes it is more efficient to allot more than one slot in a frame to a single input line. For example, we might have an input line that has a data rate that is a multiple of another input. The input line with a 50-kbps data rate can be given two slots in the output. We insert a serial-to-parallel converter in the line to make two inputs out of one.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41</a:t>
            </a:fld>
            <a:endParaRPr/>
          </a:p>
        </p:txBody>
      </p:sp>
      <p:cxnSp>
        <p:nvCxnSpPr>
          <p:cNvPr id="579" name="Google Shape;579;p41"/>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80" name="Google Shape;580;p41"/>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81" name="Google Shape;581;p41"/>
          <p:cNvSpPr txBox="1"/>
          <p:nvPr/>
        </p:nvSpPr>
        <p:spPr>
          <a:xfrm>
            <a:off x="304800" y="762000"/>
            <a:ext cx="16700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Pulse stuffing</a:t>
            </a:r>
            <a:endParaRPr/>
          </a:p>
        </p:txBody>
      </p:sp>
      <p:cxnSp>
        <p:nvCxnSpPr>
          <p:cNvPr id="582" name="Google Shape;582;p41"/>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83" name="Google Shape;583;p41"/>
          <p:cNvPicPr preferRelativeResize="0"/>
          <p:nvPr/>
        </p:nvPicPr>
        <p:blipFill rotWithShape="1">
          <a:blip r:embed="rId3">
            <a:alphaModFix/>
          </a:blip>
          <a:srcRect/>
          <a:stretch/>
        </p:blipFill>
        <p:spPr>
          <a:xfrm>
            <a:off x="1395412" y="3754437"/>
            <a:ext cx="6353175" cy="2284412"/>
          </a:xfrm>
          <a:prstGeom prst="rect">
            <a:avLst/>
          </a:prstGeom>
          <a:noFill/>
          <a:ln>
            <a:noFill/>
          </a:ln>
        </p:spPr>
      </p:pic>
      <p:sp>
        <p:nvSpPr>
          <p:cNvPr id="584" name="Google Shape;584;p41"/>
          <p:cNvSpPr txBox="1"/>
          <p:nvPr/>
        </p:nvSpPr>
        <p:spPr>
          <a:xfrm>
            <a:off x="304800" y="1581150"/>
            <a:ext cx="8458200" cy="189547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333333"/>
              </a:buClr>
              <a:buSzPts val="1600"/>
              <a:buFont typeface="Arial"/>
              <a:buChar char="•"/>
            </a:pPr>
            <a:r>
              <a:rPr lang="en-US" sz="1600" b="0" i="0" u="none">
                <a:solidFill>
                  <a:srgbClr val="333333"/>
                </a:solidFill>
                <a:latin typeface="Times New Roman"/>
                <a:ea typeface="Times New Roman"/>
                <a:cs typeface="Times New Roman"/>
                <a:sym typeface="Times New Roman"/>
              </a:rPr>
              <a:t>Sometimes the bit rates of sources are not multiple integers of each other. Therefore, neither of the above two techniques can be applied. One solution is to make the highest input data rate the dominant data rate and then add dummy bits to the input lines with lower rates. This will increase their rates. This technique is called pulse stuffing, bit padding, or bit stuffing. The input with a data rate of 46 is pulse-stuffed to increase the rate to 50 kbps.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4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42</a:t>
            </a:fld>
            <a:endParaRPr/>
          </a:p>
        </p:txBody>
      </p:sp>
      <p:cxnSp>
        <p:nvCxnSpPr>
          <p:cNvPr id="591" name="Google Shape;591;p42"/>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92" name="Google Shape;592;p42"/>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93" name="Google Shape;593;p42"/>
          <p:cNvSpPr txBox="1"/>
          <p:nvPr/>
        </p:nvSpPr>
        <p:spPr>
          <a:xfrm>
            <a:off x="304800" y="762000"/>
            <a:ext cx="518477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Frame Synchronization in Synchronous TDM</a:t>
            </a:r>
            <a:endParaRPr/>
          </a:p>
        </p:txBody>
      </p:sp>
      <p:cxnSp>
        <p:nvCxnSpPr>
          <p:cNvPr id="594" name="Google Shape;594;p42"/>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595" name="Google Shape;595;p42"/>
          <p:cNvSpPr txBox="1"/>
          <p:nvPr/>
        </p:nvSpPr>
        <p:spPr>
          <a:xfrm>
            <a:off x="304800" y="1581150"/>
            <a:ext cx="8458200" cy="231616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333333"/>
              </a:buClr>
              <a:buSzPts val="1400"/>
              <a:buFont typeface="Arial"/>
              <a:buChar char="•"/>
            </a:pPr>
            <a:r>
              <a:rPr lang="en-US" sz="1400" b="0" i="0" u="none">
                <a:solidFill>
                  <a:srgbClr val="333333"/>
                </a:solidFill>
                <a:latin typeface="Times New Roman"/>
                <a:ea typeface="Times New Roman"/>
                <a:cs typeface="Times New Roman"/>
                <a:sym typeface="Times New Roman"/>
              </a:rPr>
              <a:t>Synchronization between the multiplexer and demultiplexer is a major issue.</a:t>
            </a:r>
            <a:endParaRPr/>
          </a:p>
          <a:p>
            <a:pPr marL="285750" marR="0" lvl="0" indent="-285750" algn="just" rtl="0">
              <a:lnSpc>
                <a:spcPct val="150000"/>
              </a:lnSpc>
              <a:spcBef>
                <a:spcPts val="0"/>
              </a:spcBef>
              <a:spcAft>
                <a:spcPts val="0"/>
              </a:spcAft>
              <a:buClr>
                <a:srgbClr val="333333"/>
              </a:buClr>
              <a:buSzPts val="1400"/>
              <a:buFont typeface="Arial"/>
              <a:buChar char="•"/>
            </a:pPr>
            <a:r>
              <a:rPr lang="en-US" sz="1400" b="0" i="0" u="none">
                <a:solidFill>
                  <a:srgbClr val="333333"/>
                </a:solidFill>
                <a:latin typeface="Times New Roman"/>
                <a:ea typeface="Times New Roman"/>
                <a:cs typeface="Times New Roman"/>
                <a:sym typeface="Times New Roman"/>
              </a:rPr>
              <a:t>If the, multiplexer and the demultiplexer are not synchronized, a bit belonging to one channel may be received by the wrong channel.</a:t>
            </a:r>
            <a:endParaRPr/>
          </a:p>
          <a:p>
            <a:pPr marL="285750" marR="0" lvl="0" indent="-285750" algn="just" rtl="0">
              <a:lnSpc>
                <a:spcPct val="150000"/>
              </a:lnSpc>
              <a:spcBef>
                <a:spcPts val="0"/>
              </a:spcBef>
              <a:spcAft>
                <a:spcPts val="0"/>
              </a:spcAft>
              <a:buClr>
                <a:srgbClr val="333333"/>
              </a:buClr>
              <a:buSzPts val="1400"/>
              <a:buFont typeface="Arial"/>
              <a:buChar char="•"/>
            </a:pPr>
            <a:r>
              <a:rPr lang="en-US" sz="1400" b="0" i="0" u="none">
                <a:solidFill>
                  <a:srgbClr val="333333"/>
                </a:solidFill>
                <a:latin typeface="Times New Roman"/>
                <a:ea typeface="Times New Roman"/>
                <a:cs typeface="Times New Roman"/>
                <a:sym typeface="Times New Roman"/>
              </a:rPr>
              <a:t>For this reason, one or more synchronization bits are usually added to the beginning of each frame. These bits, called framing bits, follow a pattern, frame to frame, that allows the demultiplexer to synchronize with the incoming stream so that it can separate the time slots accurately. In most cases, this synchronization information consists of 1 bit per frame, alternating between 0 and 1.</a:t>
            </a:r>
            <a:endParaRPr/>
          </a:p>
        </p:txBody>
      </p:sp>
      <p:pic>
        <p:nvPicPr>
          <p:cNvPr id="596" name="Google Shape;596;p42"/>
          <p:cNvPicPr preferRelativeResize="0"/>
          <p:nvPr/>
        </p:nvPicPr>
        <p:blipFill rotWithShape="1">
          <a:blip r:embed="rId3">
            <a:alphaModFix/>
          </a:blip>
          <a:srcRect/>
          <a:stretch/>
        </p:blipFill>
        <p:spPr>
          <a:xfrm>
            <a:off x="744537" y="3978275"/>
            <a:ext cx="7578725" cy="21875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4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43</a:t>
            </a:fld>
            <a:endParaRPr/>
          </a:p>
        </p:txBody>
      </p:sp>
      <p:cxnSp>
        <p:nvCxnSpPr>
          <p:cNvPr id="603" name="Google Shape;603;p43"/>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04" name="Google Shape;604;p43"/>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05" name="Google Shape;605;p43"/>
          <p:cNvSpPr txBox="1"/>
          <p:nvPr/>
        </p:nvSpPr>
        <p:spPr>
          <a:xfrm>
            <a:off x="304800" y="762000"/>
            <a:ext cx="515461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Statistical Time Division Multiplexing</a:t>
            </a:r>
            <a:endParaRPr/>
          </a:p>
        </p:txBody>
      </p:sp>
      <p:cxnSp>
        <p:nvCxnSpPr>
          <p:cNvPr id="606" name="Google Shape;606;p43"/>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607" name="Google Shape;607;p43"/>
          <p:cNvSpPr txBox="1"/>
          <p:nvPr/>
        </p:nvSpPr>
        <p:spPr>
          <a:xfrm>
            <a:off x="304800" y="1524000"/>
            <a:ext cx="8458200" cy="3781425"/>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In synchronous TDM, each input has a reserved slot in the output frame. This can be inefficient if some input lines have no data to send.</a:t>
            </a:r>
            <a:endParaRPr/>
          </a:p>
          <a:p>
            <a:pPr marL="457200" marR="0" lvl="0" indent="-457200" algn="just" rtl="0">
              <a:lnSpc>
                <a:spcPct val="150000"/>
              </a:lnSpc>
              <a:spcBef>
                <a:spcPts val="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In statistical time-division multiplexing, slots are dynamically allocated to improve bandwidth efficiency.</a:t>
            </a:r>
            <a:endParaRPr/>
          </a:p>
          <a:p>
            <a:pPr marL="457200" marR="0" lvl="0" indent="-457200" algn="just" rtl="0">
              <a:lnSpc>
                <a:spcPct val="150000"/>
              </a:lnSpc>
              <a:spcBef>
                <a:spcPts val="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Only when an input line has a slot's worth of data to send is it given a slot in the output frame.</a:t>
            </a:r>
            <a:endParaRPr/>
          </a:p>
          <a:p>
            <a:pPr marL="457200" marR="0" lvl="0" indent="-457200" algn="just" rtl="0">
              <a:lnSpc>
                <a:spcPct val="150000"/>
              </a:lnSpc>
              <a:spcBef>
                <a:spcPts val="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The multiplexer checks each input line in round robin fashion. It allocates a slot for an input line if the line has data to send otherwise it skips the line and checks the next line.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4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44</a:t>
            </a:fld>
            <a:endParaRPr/>
          </a:p>
        </p:txBody>
      </p:sp>
      <p:cxnSp>
        <p:nvCxnSpPr>
          <p:cNvPr id="614" name="Google Shape;614;p44"/>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15" name="Google Shape;615;p44"/>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16" name="Google Shape;616;p44"/>
          <p:cNvSpPr txBox="1"/>
          <p:nvPr/>
        </p:nvSpPr>
        <p:spPr>
          <a:xfrm>
            <a:off x="304800" y="762000"/>
            <a:ext cx="80010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How Statistical Time Division Multiplexing actually works?</a:t>
            </a:r>
            <a:endParaRPr/>
          </a:p>
        </p:txBody>
      </p:sp>
      <p:cxnSp>
        <p:nvCxnSpPr>
          <p:cNvPr id="617" name="Google Shape;617;p44"/>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618" name="Google Shape;618;p44"/>
          <p:cNvSpPr txBox="1"/>
          <p:nvPr/>
        </p:nvSpPr>
        <p:spPr>
          <a:xfrm>
            <a:off x="304800" y="1524000"/>
            <a:ext cx="8458200" cy="2128837"/>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rgbClr val="333333"/>
              </a:buClr>
              <a:buSzPts val="1500"/>
              <a:buFont typeface="Arial"/>
              <a:buChar char="•"/>
            </a:pPr>
            <a:r>
              <a:rPr lang="en-US" sz="1500" b="0" i="0" u="none">
                <a:solidFill>
                  <a:srgbClr val="333333"/>
                </a:solidFill>
                <a:latin typeface="Times New Roman"/>
                <a:ea typeface="Times New Roman"/>
                <a:cs typeface="Times New Roman"/>
                <a:sym typeface="Times New Roman"/>
              </a:rPr>
              <a:t>In Asynchronous time division multiplexing, the time slots are not fixed (I.e. time slots are flexible). The asynchronous TDM is also known as statistical time division multiplexing.</a:t>
            </a:r>
            <a:endParaRPr/>
          </a:p>
          <a:p>
            <a:pPr marL="457200" marR="0" lvl="0" indent="-457200" algn="just" rtl="0">
              <a:lnSpc>
                <a:spcPct val="150000"/>
              </a:lnSpc>
              <a:spcBef>
                <a:spcPts val="0"/>
              </a:spcBef>
              <a:spcAft>
                <a:spcPts val="0"/>
              </a:spcAft>
              <a:buClr>
                <a:srgbClr val="333333"/>
              </a:buClr>
              <a:buSzPts val="1500"/>
              <a:buFont typeface="Arial"/>
              <a:buChar char="•"/>
            </a:pPr>
            <a:r>
              <a:rPr lang="en-US" sz="1500" b="0" i="0" u="none">
                <a:solidFill>
                  <a:srgbClr val="333333"/>
                </a:solidFill>
                <a:latin typeface="Times New Roman"/>
                <a:ea typeface="Times New Roman"/>
                <a:cs typeface="Times New Roman"/>
                <a:sym typeface="Times New Roman"/>
              </a:rPr>
              <a:t>In synchronous TDM, the number of time slots is equal to the number of devices (transmitters). But in Asynchronous TDM, the number of time slots is not equal to the number of devices (transmitters). The time slots in asynchronous TDM are always less than the number of devices (transmitter). For example, if we have X devices and Y time slots. Y should always be less than X (I.e. Y &lt; X).</a:t>
            </a:r>
            <a:endParaRPr/>
          </a:p>
        </p:txBody>
      </p:sp>
      <p:pic>
        <p:nvPicPr>
          <p:cNvPr id="619" name="Google Shape;619;p44" descr="In Asynchronous time division multiplexing, the time slots are not fixed (I.e. time slots are flexible). The asynchronous TDM is also known as statistical time division multiplexing."/>
          <p:cNvPicPr preferRelativeResize="0"/>
          <p:nvPr/>
        </p:nvPicPr>
        <p:blipFill rotWithShape="1">
          <a:blip r:embed="rId3">
            <a:alphaModFix/>
          </a:blip>
          <a:srcRect/>
          <a:stretch/>
        </p:blipFill>
        <p:spPr>
          <a:xfrm>
            <a:off x="1666875" y="3886200"/>
            <a:ext cx="5810250" cy="201453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4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45</a:t>
            </a:fld>
            <a:endParaRPr/>
          </a:p>
        </p:txBody>
      </p:sp>
      <p:cxnSp>
        <p:nvCxnSpPr>
          <p:cNvPr id="626" name="Google Shape;626;p45"/>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27" name="Google Shape;627;p45"/>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28" name="Google Shape;628;p45"/>
          <p:cNvSpPr txBox="1"/>
          <p:nvPr/>
        </p:nvSpPr>
        <p:spPr>
          <a:xfrm>
            <a:off x="304800" y="762000"/>
            <a:ext cx="80010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How Statistical Time Division Multiplexing actually works?</a:t>
            </a:r>
            <a:endParaRPr/>
          </a:p>
        </p:txBody>
      </p:sp>
      <p:cxnSp>
        <p:nvCxnSpPr>
          <p:cNvPr id="629" name="Google Shape;629;p45"/>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630" name="Google Shape;630;p45"/>
          <p:cNvSpPr txBox="1"/>
          <p:nvPr/>
        </p:nvSpPr>
        <p:spPr>
          <a:xfrm>
            <a:off x="304800" y="1524000"/>
            <a:ext cx="8458200" cy="2632075"/>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rgbClr val="333333"/>
              </a:buClr>
              <a:buSzPts val="1500"/>
              <a:buFont typeface="Arial"/>
              <a:buChar char="•"/>
            </a:pPr>
            <a:r>
              <a:rPr lang="en-US" sz="1500" b="0" i="0" u="none">
                <a:solidFill>
                  <a:srgbClr val="333333"/>
                </a:solidFill>
                <a:latin typeface="Times New Roman"/>
                <a:ea typeface="Times New Roman"/>
                <a:cs typeface="Times New Roman"/>
                <a:sym typeface="Times New Roman"/>
              </a:rPr>
              <a:t>In asynchronous time division multiplexing, time slots are not fixed to a particular device; instead, they are allotted to any of the devices that have data to send.</a:t>
            </a:r>
            <a:endParaRPr/>
          </a:p>
          <a:p>
            <a:pPr marL="457200" marR="0" lvl="0" indent="-457200" algn="just" rtl="0">
              <a:lnSpc>
                <a:spcPct val="100000"/>
              </a:lnSpc>
              <a:spcBef>
                <a:spcPts val="0"/>
              </a:spcBef>
              <a:spcAft>
                <a:spcPts val="0"/>
              </a:spcAft>
              <a:buClr>
                <a:srgbClr val="333333"/>
              </a:buClr>
              <a:buSzPts val="1500"/>
              <a:buFont typeface="Arial"/>
              <a:buChar char="•"/>
            </a:pPr>
            <a:r>
              <a:rPr lang="en-US" sz="1500" b="0" i="0" u="none">
                <a:solidFill>
                  <a:srgbClr val="333333"/>
                </a:solidFill>
                <a:latin typeface="Times New Roman"/>
                <a:ea typeface="Times New Roman"/>
                <a:cs typeface="Times New Roman"/>
                <a:sym typeface="Times New Roman"/>
              </a:rPr>
              <a:t>In the above figure, it is shown that the number of devices are 4 and time slots are 3. The timeframe 1 (all slots) is completely filled with data from devices A, B, and C. The timeframe 1 has only 3 time-slots. So the data from device D is filled in the next timeframe (I.e. timeframe 2) in timeslot 1. The data from devices A and D will be filled in timeslots 2 and 3 in timeframe 2.</a:t>
            </a:r>
            <a:endParaRPr/>
          </a:p>
          <a:p>
            <a:pPr marL="457200" marR="0" lvl="0" indent="-457200" algn="just" rtl="0">
              <a:lnSpc>
                <a:spcPct val="100000"/>
              </a:lnSpc>
              <a:spcBef>
                <a:spcPts val="0"/>
              </a:spcBef>
              <a:spcAft>
                <a:spcPts val="0"/>
              </a:spcAft>
              <a:buClr>
                <a:srgbClr val="333333"/>
              </a:buClr>
              <a:buSzPts val="1500"/>
              <a:buFont typeface="Arial"/>
              <a:buChar char="•"/>
            </a:pPr>
            <a:r>
              <a:rPr lang="en-US" sz="1500" b="0" i="0" u="none">
                <a:solidFill>
                  <a:srgbClr val="333333"/>
                </a:solidFill>
                <a:latin typeface="Times New Roman"/>
                <a:ea typeface="Times New Roman"/>
                <a:cs typeface="Times New Roman"/>
                <a:sym typeface="Times New Roman"/>
              </a:rPr>
              <a:t>In asynchronous time division multiplexing, the multiplexer scans all the devices (transmitters) and accepts input only from the devices that have actual data to send and fills all the frames, and then sends it to the receiver.</a:t>
            </a:r>
            <a:endParaRPr/>
          </a:p>
          <a:p>
            <a:pPr marL="457200" marR="0" lvl="0" indent="-457200" algn="just" rtl="0">
              <a:lnSpc>
                <a:spcPct val="100000"/>
              </a:lnSpc>
              <a:spcBef>
                <a:spcPts val="0"/>
              </a:spcBef>
              <a:spcAft>
                <a:spcPts val="0"/>
              </a:spcAft>
              <a:buClr>
                <a:srgbClr val="333333"/>
              </a:buClr>
              <a:buSzPts val="1500"/>
              <a:buFont typeface="Arial"/>
              <a:buChar char="•"/>
            </a:pPr>
            <a:r>
              <a:rPr lang="en-US" sz="1500" b="0" i="0" u="none">
                <a:solidFill>
                  <a:srgbClr val="333333"/>
                </a:solidFill>
                <a:latin typeface="Times New Roman"/>
                <a:ea typeface="Times New Roman"/>
                <a:cs typeface="Times New Roman"/>
                <a:sym typeface="Times New Roman"/>
              </a:rPr>
              <a:t>If there is not enough data to fill all the slots in a frame, then the partially filled frames are transmitted. In most of the cases, all the time slots in frames are completely filled.</a:t>
            </a:r>
            <a:endParaRPr/>
          </a:p>
        </p:txBody>
      </p:sp>
      <p:pic>
        <p:nvPicPr>
          <p:cNvPr id="631" name="Google Shape;631;p45" descr="In Asynchronous time division multiplexing, the time slots are not fixed (I.e. time slots are flexible). The asynchronous TDM is also known as statistical time division multiplexing."/>
          <p:cNvPicPr preferRelativeResize="0"/>
          <p:nvPr/>
        </p:nvPicPr>
        <p:blipFill rotWithShape="1">
          <a:blip r:embed="rId3">
            <a:alphaModFix/>
          </a:blip>
          <a:srcRect/>
          <a:stretch/>
        </p:blipFill>
        <p:spPr>
          <a:xfrm>
            <a:off x="1666875" y="4233862"/>
            <a:ext cx="5810250" cy="201453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46</a:t>
            </a:fld>
            <a:endParaRPr/>
          </a:p>
        </p:txBody>
      </p:sp>
      <p:cxnSp>
        <p:nvCxnSpPr>
          <p:cNvPr id="638" name="Google Shape;638;p46"/>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39" name="Google Shape;639;p46"/>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40" name="Google Shape;640;p46"/>
          <p:cNvSpPr txBox="1"/>
          <p:nvPr/>
        </p:nvSpPr>
        <p:spPr>
          <a:xfrm>
            <a:off x="304800" y="762000"/>
            <a:ext cx="515461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Statistical Time Division Multiplexing</a:t>
            </a:r>
            <a:endParaRPr/>
          </a:p>
        </p:txBody>
      </p:sp>
      <p:cxnSp>
        <p:nvCxnSpPr>
          <p:cNvPr id="641" name="Google Shape;641;p46"/>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642" name="Google Shape;642;p46"/>
          <p:cNvSpPr txBox="1"/>
          <p:nvPr/>
        </p:nvSpPr>
        <p:spPr>
          <a:xfrm>
            <a:off x="304800" y="1524000"/>
            <a:ext cx="8534400" cy="1704569"/>
          </a:xfrm>
          <a:prstGeom prst="rect">
            <a:avLst/>
          </a:prstGeom>
          <a:blipFill rotWithShape="1">
            <a:blip r:embed="rId3">
              <a:alphaModFix/>
            </a:blip>
            <a:stretch>
              <a:fillRect l="-428" r="-569" b="-464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3200"/>
              <a:buFont typeface="Arial"/>
              <a:buNone/>
            </a:pPr>
            <a:r>
              <a:rPr lang="en-US" sz="3200" b="1" i="0" u="none" strike="noStrike" cap="none">
                <a:latin typeface="Arial"/>
                <a:ea typeface="Arial"/>
                <a:cs typeface="Arial"/>
                <a:sym typeface="Arial"/>
              </a:rPr>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47</a:t>
            </a:fld>
            <a:endParaRPr/>
          </a:p>
        </p:txBody>
      </p:sp>
      <p:cxnSp>
        <p:nvCxnSpPr>
          <p:cNvPr id="649" name="Google Shape;649;p47"/>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50" name="Google Shape;650;p47"/>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51" name="Google Shape;651;p47"/>
          <p:cNvSpPr txBox="1"/>
          <p:nvPr/>
        </p:nvSpPr>
        <p:spPr>
          <a:xfrm>
            <a:off x="304800" y="762000"/>
            <a:ext cx="68199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Synchronous vs Statistical TDM Slots Comparison</a:t>
            </a:r>
            <a:endParaRPr/>
          </a:p>
        </p:txBody>
      </p:sp>
      <p:cxnSp>
        <p:nvCxnSpPr>
          <p:cNvPr id="652" name="Google Shape;652;p47"/>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653" name="Google Shape;653;p47"/>
          <p:cNvPicPr preferRelativeResize="0"/>
          <p:nvPr/>
        </p:nvPicPr>
        <p:blipFill rotWithShape="1">
          <a:blip r:embed="rId3">
            <a:alphaModFix/>
          </a:blip>
          <a:srcRect/>
          <a:stretch/>
        </p:blipFill>
        <p:spPr>
          <a:xfrm>
            <a:off x="838200" y="1698625"/>
            <a:ext cx="6389687" cy="43211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4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48</a:t>
            </a:fld>
            <a:endParaRPr/>
          </a:p>
        </p:txBody>
      </p:sp>
      <p:cxnSp>
        <p:nvCxnSpPr>
          <p:cNvPr id="660" name="Google Shape;660;p48"/>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61" name="Google Shape;661;p48"/>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62" name="Google Shape;662;p48"/>
          <p:cNvSpPr txBox="1"/>
          <p:nvPr/>
        </p:nvSpPr>
        <p:spPr>
          <a:xfrm>
            <a:off x="304800" y="762000"/>
            <a:ext cx="68199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Synchronous vs Statistical TDM Slots Comparison</a:t>
            </a:r>
            <a:endParaRPr/>
          </a:p>
        </p:txBody>
      </p:sp>
      <p:cxnSp>
        <p:nvCxnSpPr>
          <p:cNvPr id="663" name="Google Shape;663;p48"/>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664" name="Google Shape;664;p48"/>
          <p:cNvSpPr txBox="1"/>
          <p:nvPr/>
        </p:nvSpPr>
        <p:spPr>
          <a:xfrm>
            <a:off x="304800" y="1524000"/>
            <a:ext cx="8458200" cy="513238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600"/>
              <a:buFont typeface="Arial"/>
              <a:buChar char="•"/>
            </a:pPr>
            <a:r>
              <a:rPr lang="en-US" sz="1600" b="1" i="0" u="none">
                <a:solidFill>
                  <a:srgbClr val="000000"/>
                </a:solidFill>
                <a:latin typeface="Times New Roman"/>
                <a:ea typeface="Times New Roman"/>
                <a:cs typeface="Times New Roman"/>
                <a:sym typeface="Times New Roman"/>
              </a:rPr>
              <a:t>Slot Size: </a:t>
            </a:r>
            <a:r>
              <a:rPr lang="en-US" sz="1600" b="0" i="0" u="none">
                <a:solidFill>
                  <a:srgbClr val="000000"/>
                </a:solidFill>
                <a:latin typeface="Times New Roman"/>
                <a:ea typeface="Times New Roman"/>
                <a:cs typeface="Times New Roman"/>
                <a:sym typeface="Times New Roman"/>
              </a:rPr>
              <a:t>Since a slot carries both data and an address in statistical TDM, the ratio of the data size to address size must be reasonable to make transmission efficient. For example, it would be inefficient to send 1 bit per slot as data when the address is 3 bits. This would mean an overhead of 300 percent. In statistical TDM, a block of data is usually many bytes while the address is just a few bytes.</a:t>
            </a:r>
            <a:endParaRPr/>
          </a:p>
          <a:p>
            <a:pPr marL="285750" marR="0" lvl="0" indent="-285750" algn="just" rtl="0">
              <a:lnSpc>
                <a:spcPct val="150000"/>
              </a:lnSpc>
              <a:spcBef>
                <a:spcPts val="0"/>
              </a:spcBef>
              <a:spcAft>
                <a:spcPts val="0"/>
              </a:spcAft>
              <a:buClr>
                <a:srgbClr val="000000"/>
              </a:buClr>
              <a:buSzPts val="1600"/>
              <a:buFont typeface="Arial"/>
              <a:buChar char="•"/>
            </a:pPr>
            <a:r>
              <a:rPr lang="en-US" sz="1600" b="1" i="0" u="none">
                <a:solidFill>
                  <a:srgbClr val="000000"/>
                </a:solidFill>
                <a:latin typeface="Times New Roman"/>
                <a:ea typeface="Times New Roman"/>
                <a:cs typeface="Times New Roman"/>
                <a:sym typeface="Times New Roman"/>
              </a:rPr>
              <a:t>No Synchronization Bit: </a:t>
            </a:r>
            <a:r>
              <a:rPr lang="en-US" sz="1600" b="0" i="0" u="none">
                <a:solidFill>
                  <a:srgbClr val="000000"/>
                </a:solidFill>
                <a:latin typeface="Times New Roman"/>
                <a:ea typeface="Times New Roman"/>
                <a:cs typeface="Times New Roman"/>
                <a:sym typeface="Times New Roman"/>
              </a:rPr>
              <a:t>There is another difference between synchronous and statistical TDM, but this time it is at the frame level. The frames in statistical TDM need not be synchronized, so we do not need synchronization bits.</a:t>
            </a:r>
            <a:endParaRPr/>
          </a:p>
          <a:p>
            <a:pPr marL="285750" marR="0" lvl="0" indent="-285750" algn="just" rtl="0">
              <a:lnSpc>
                <a:spcPct val="150000"/>
              </a:lnSpc>
              <a:spcBef>
                <a:spcPts val="0"/>
              </a:spcBef>
              <a:spcAft>
                <a:spcPts val="0"/>
              </a:spcAft>
              <a:buClr>
                <a:srgbClr val="000000"/>
              </a:buClr>
              <a:buSzPts val="1600"/>
              <a:buFont typeface="Arial"/>
              <a:buChar char="•"/>
            </a:pPr>
            <a:r>
              <a:rPr lang="en-US" sz="1600" b="1" i="0" u="none">
                <a:solidFill>
                  <a:srgbClr val="000000"/>
                </a:solidFill>
                <a:latin typeface="Times New Roman"/>
                <a:ea typeface="Times New Roman"/>
                <a:cs typeface="Times New Roman"/>
                <a:sym typeface="Times New Roman"/>
              </a:rPr>
              <a:t>Bandwidth: </a:t>
            </a:r>
            <a:r>
              <a:rPr lang="en-US" sz="1600" b="0" i="0" u="none">
                <a:solidFill>
                  <a:srgbClr val="000000"/>
                </a:solidFill>
                <a:latin typeface="Times New Roman"/>
                <a:ea typeface="Times New Roman"/>
                <a:cs typeface="Times New Roman"/>
                <a:sym typeface="Times New Roman"/>
              </a:rPr>
              <a:t>In statistical TDM, the capacity of the link is normally less than the sum of the capacities of each channel. The designers of statistical TDM define the capacity of the link based on the statistics of the load for each channel. If on average only </a:t>
            </a:r>
            <a:r>
              <a:rPr lang="en-US" sz="1600" b="0" i="1" u="none">
                <a:solidFill>
                  <a:srgbClr val="000000"/>
                </a:solidFill>
                <a:latin typeface="Times New Roman"/>
                <a:ea typeface="Times New Roman"/>
                <a:cs typeface="Times New Roman"/>
                <a:sym typeface="Times New Roman"/>
              </a:rPr>
              <a:t>x </a:t>
            </a:r>
            <a:r>
              <a:rPr lang="en-US" sz="1600" b="0" i="0" u="none">
                <a:solidFill>
                  <a:srgbClr val="000000"/>
                </a:solidFill>
                <a:latin typeface="Times New Roman"/>
                <a:ea typeface="Times New Roman"/>
                <a:cs typeface="Times New Roman"/>
                <a:sym typeface="Times New Roman"/>
              </a:rPr>
              <a:t>percent of the input slots are filled, the capacity of the link reflects this. Of course, during peak times, some slots need to wait.</a:t>
            </a:r>
            <a:endParaRPr/>
          </a:p>
          <a:p>
            <a:pPr marL="285750" marR="0" lvl="0" indent="-285750" algn="just" rtl="0">
              <a:lnSpc>
                <a:spcPct val="15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 </a:t>
            </a:r>
            <a:br>
              <a:rPr lang="en-US" sz="1400" b="1" i="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4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49</a:t>
            </a:fld>
            <a:endParaRPr/>
          </a:p>
        </p:txBody>
      </p:sp>
      <p:cxnSp>
        <p:nvCxnSpPr>
          <p:cNvPr id="671" name="Google Shape;671;p4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72" name="Google Shape;672;p49"/>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73" name="Google Shape;673;p49"/>
          <p:cNvSpPr txBox="1"/>
          <p:nvPr/>
        </p:nvSpPr>
        <p:spPr>
          <a:xfrm>
            <a:off x="304800" y="762000"/>
            <a:ext cx="775652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Advantages and Disadvantages of Time Division Multiplexing (TDM)</a:t>
            </a:r>
            <a:endParaRPr/>
          </a:p>
        </p:txBody>
      </p:sp>
      <p:cxnSp>
        <p:nvCxnSpPr>
          <p:cNvPr id="674" name="Google Shape;674;p49"/>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675" name="Google Shape;675;p49"/>
          <p:cNvSpPr txBox="1"/>
          <p:nvPr/>
        </p:nvSpPr>
        <p:spPr>
          <a:xfrm>
            <a:off x="304800" y="1409700"/>
            <a:ext cx="8458200" cy="36957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Advantages of Time Division Multiplexing (TDM)</a:t>
            </a:r>
            <a:endParaRPr/>
          </a:p>
          <a:p>
            <a:pPr marL="0" marR="0" lvl="0" indent="-114300" algn="just" rtl="0">
              <a:lnSpc>
                <a:spcPct val="150000"/>
              </a:lnSpc>
              <a:spcBef>
                <a:spcPts val="0"/>
              </a:spcBef>
              <a:spcAft>
                <a:spcPts val="0"/>
              </a:spcAft>
              <a:buClr>
                <a:schemeClr val="dk1"/>
              </a:buClr>
              <a:buSzPts val="1800"/>
              <a:buFont typeface="Tahoma"/>
              <a:buAutoNum type="arabicPeriod"/>
            </a:pPr>
            <a:r>
              <a:rPr lang="en-US" sz="1800" b="0" i="0" u="none">
                <a:solidFill>
                  <a:schemeClr val="dk1"/>
                </a:solidFill>
                <a:latin typeface="Times New Roman"/>
                <a:ea typeface="Times New Roman"/>
                <a:cs typeface="Times New Roman"/>
                <a:sym typeface="Times New Roman"/>
              </a:rPr>
              <a:t>Full bandwidth is utilized by a user at a particular time.</a:t>
            </a:r>
            <a:endParaRPr/>
          </a:p>
          <a:p>
            <a:pPr marL="0" marR="0" lvl="0" indent="-114300" algn="just" rtl="0">
              <a:lnSpc>
                <a:spcPct val="150000"/>
              </a:lnSpc>
              <a:spcBef>
                <a:spcPts val="0"/>
              </a:spcBef>
              <a:spcAft>
                <a:spcPts val="0"/>
              </a:spcAft>
              <a:buClr>
                <a:schemeClr val="dk1"/>
              </a:buClr>
              <a:buSzPts val="1800"/>
              <a:buFont typeface="Tahoma"/>
              <a:buAutoNum type="arabicPeriod"/>
            </a:pPr>
            <a:r>
              <a:rPr lang="en-US" sz="1800" b="0" i="0" u="none">
                <a:solidFill>
                  <a:schemeClr val="dk1"/>
                </a:solidFill>
                <a:latin typeface="Times New Roman"/>
                <a:ea typeface="Times New Roman"/>
                <a:cs typeface="Times New Roman"/>
                <a:sym typeface="Times New Roman"/>
              </a:rPr>
              <a:t>The time division multiplexing technique is more flexible than frequency division multiplexing.</a:t>
            </a:r>
            <a:endParaRPr/>
          </a:p>
          <a:p>
            <a:pPr marL="0" marR="0" lvl="0" indent="-114300" algn="just" rtl="0">
              <a:lnSpc>
                <a:spcPct val="150000"/>
              </a:lnSpc>
              <a:spcBef>
                <a:spcPts val="0"/>
              </a:spcBef>
              <a:spcAft>
                <a:spcPts val="0"/>
              </a:spcAft>
              <a:buClr>
                <a:schemeClr val="dk1"/>
              </a:buClr>
              <a:buSzPts val="1800"/>
              <a:buFont typeface="Tahoma"/>
              <a:buAutoNum type="arabicPeriod"/>
            </a:pPr>
            <a:r>
              <a:rPr lang="en-US" sz="1800" b="0" i="0" u="none">
                <a:solidFill>
                  <a:schemeClr val="dk1"/>
                </a:solidFill>
                <a:latin typeface="Times New Roman"/>
                <a:ea typeface="Times New Roman"/>
                <a:cs typeface="Times New Roman"/>
                <a:sym typeface="Times New Roman"/>
              </a:rPr>
              <a:t>In time division multiplexing, the problem of crosstalk is very less.</a:t>
            </a:r>
            <a:endParaRPr/>
          </a:p>
          <a:p>
            <a:pPr marL="0" marR="0" lvl="0" indent="0" algn="just" rtl="0">
              <a:lnSpc>
                <a:spcPct val="15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Disadvantages of Time Division Multiplexing (TDM)</a:t>
            </a:r>
            <a:endParaRPr/>
          </a:p>
          <a:p>
            <a:pPr marL="0" marR="0" lvl="0" indent="-114300" algn="just" rtl="0">
              <a:lnSpc>
                <a:spcPct val="150000"/>
              </a:lnSpc>
              <a:spcBef>
                <a:spcPts val="0"/>
              </a:spcBef>
              <a:spcAft>
                <a:spcPts val="0"/>
              </a:spcAft>
              <a:buClr>
                <a:schemeClr val="dk1"/>
              </a:buClr>
              <a:buSzPts val="1800"/>
              <a:buFont typeface="Tahoma"/>
              <a:buAutoNum type="arabicPeriod"/>
            </a:pPr>
            <a:r>
              <a:rPr lang="en-US" sz="1800" b="0" i="0" u="none">
                <a:solidFill>
                  <a:schemeClr val="dk1"/>
                </a:solidFill>
                <a:latin typeface="Times New Roman"/>
                <a:ea typeface="Times New Roman"/>
                <a:cs typeface="Times New Roman"/>
                <a:sym typeface="Times New Roman"/>
              </a:rPr>
              <a:t>In time division multiplexing, synchronization is required.</a:t>
            </a:r>
            <a:endParaRPr/>
          </a:p>
          <a:p>
            <a:pPr marL="0" marR="0" lvl="0" indent="0" algn="just" rtl="0">
              <a:lnSpc>
                <a:spcPct val="15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br>
              <a:rPr lang="en-US" sz="1600" b="0" i="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35" name="Google Shape;135;p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36" name="Google Shape;136;p5"/>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37" name="Google Shape;137;p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38" name="Google Shape;138;p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39" name="Google Shape;139;p5"/>
          <p:cNvSpPr txBox="1"/>
          <p:nvPr/>
        </p:nvSpPr>
        <p:spPr>
          <a:xfrm>
            <a:off x="1285875" y="438150"/>
            <a:ext cx="1874837"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a:buNone/>
            </a:pPr>
            <a:r>
              <a:rPr lang="en-US" sz="2400" b="1" i="0" u="none">
                <a:solidFill>
                  <a:schemeClr val="dk1"/>
                </a:solidFill>
                <a:latin typeface="Times"/>
                <a:ea typeface="Times"/>
                <a:cs typeface="Times"/>
                <a:sym typeface="Times"/>
              </a:rPr>
              <a:t>Multiplexing</a:t>
            </a:r>
            <a:endParaRPr/>
          </a:p>
        </p:txBody>
      </p:sp>
      <p:sp>
        <p:nvSpPr>
          <p:cNvPr id="140" name="Google Shape;140;p5"/>
          <p:cNvSpPr txBox="1"/>
          <p:nvPr/>
        </p:nvSpPr>
        <p:spPr>
          <a:xfrm>
            <a:off x="366712" y="1396603"/>
            <a:ext cx="8229600" cy="3139281"/>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50000"/>
              </a:lnSpc>
              <a:spcBef>
                <a:spcPts val="0"/>
              </a:spcBef>
              <a:spcAft>
                <a:spcPts val="0"/>
              </a:spcAft>
              <a:buClr>
                <a:schemeClr val="dk1"/>
              </a:buClr>
              <a:buSzPts val="2200"/>
              <a:buFont typeface="Noto Sans Symbols"/>
              <a:buChar char="▪"/>
            </a:pPr>
            <a:r>
              <a:rPr lang="en-US" sz="2200" b="0" i="0" u="none" dirty="0">
                <a:solidFill>
                  <a:schemeClr val="dk1"/>
                </a:solidFill>
                <a:latin typeface="Times New Roman"/>
                <a:ea typeface="Times New Roman"/>
                <a:cs typeface="Times New Roman"/>
                <a:sym typeface="Times New Roman"/>
              </a:rPr>
              <a:t>Whenever the bandwidth of a medium linking two devices is greater than the bandwidth needs of the devices, the link can be shared. </a:t>
            </a:r>
            <a:endParaRPr dirty="0"/>
          </a:p>
          <a:p>
            <a:pPr marL="342900" marR="0" lvl="0" indent="-342900" algn="just" rtl="0">
              <a:lnSpc>
                <a:spcPct val="150000"/>
              </a:lnSpc>
              <a:spcBef>
                <a:spcPts val="0"/>
              </a:spcBef>
              <a:spcAft>
                <a:spcPts val="0"/>
              </a:spcAft>
              <a:buClr>
                <a:schemeClr val="dk1"/>
              </a:buClr>
              <a:buSzPts val="2200"/>
              <a:buFont typeface="Noto Sans Symbols"/>
              <a:buChar char="▪"/>
            </a:pPr>
            <a:r>
              <a:rPr lang="en-US" sz="2200" b="0" i="0" u="none" dirty="0">
                <a:solidFill>
                  <a:schemeClr val="dk1"/>
                </a:solidFill>
                <a:highlight>
                  <a:srgbClr val="FFFF00"/>
                </a:highlight>
                <a:latin typeface="Times New Roman"/>
                <a:ea typeface="Times New Roman"/>
                <a:cs typeface="Times New Roman"/>
                <a:sym typeface="Times New Roman"/>
              </a:rPr>
              <a:t>Multiplexing is the set of techniques that allows the simultaneous transmission of multiple signals across a single  data link.</a:t>
            </a:r>
            <a:endParaRPr dirty="0">
              <a:highlight>
                <a:srgbClr val="FFFF00"/>
              </a:highlight>
            </a:endParaRPr>
          </a:p>
          <a:p>
            <a:pPr marL="342900" marR="0" lvl="0" indent="-342900" algn="just" rtl="0">
              <a:lnSpc>
                <a:spcPct val="150000"/>
              </a:lnSpc>
              <a:spcBef>
                <a:spcPts val="0"/>
              </a:spcBef>
              <a:spcAft>
                <a:spcPts val="0"/>
              </a:spcAft>
              <a:buClr>
                <a:schemeClr val="dk1"/>
              </a:buClr>
              <a:buSzPts val="2200"/>
              <a:buFont typeface="Noto Sans Symbols"/>
              <a:buChar char="▪"/>
            </a:pPr>
            <a:r>
              <a:rPr lang="en-US" sz="2200" b="0" i="0" u="none" dirty="0">
                <a:solidFill>
                  <a:schemeClr val="dk1"/>
                </a:solidFill>
                <a:highlight>
                  <a:srgbClr val="FFFF00"/>
                </a:highlight>
                <a:latin typeface="Times New Roman"/>
                <a:ea typeface="Times New Roman"/>
                <a:cs typeface="Times New Roman"/>
                <a:sym typeface="Times New Roman"/>
              </a:rPr>
              <a:t>If the bandwidth of a link is greater than the bandwidth needs of the devices connected to it, the bandwidth is wasted</a:t>
            </a:r>
            <a:r>
              <a:rPr lang="en-US" sz="2200" b="0" i="0" u="none" dirty="0">
                <a:solidFill>
                  <a:schemeClr val="dk1"/>
                </a:solidFill>
                <a:latin typeface="Times New Roman"/>
                <a:ea typeface="Times New Roman"/>
                <a:cs typeface="Times New Roman"/>
                <a:sym typeface="Times New Roman"/>
              </a:rPr>
              <a:t>. </a:t>
            </a:r>
            <a:endParaRPr dirty="0"/>
          </a:p>
        </p:txBody>
      </p:sp>
      <p:sp>
        <p:nvSpPr>
          <p:cNvPr id="141" name="Google Shape;141;p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5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50</a:t>
            </a:fld>
            <a:endParaRPr/>
          </a:p>
        </p:txBody>
      </p:sp>
      <p:cxnSp>
        <p:nvCxnSpPr>
          <p:cNvPr id="682" name="Google Shape;682;p50"/>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83" name="Google Shape;683;p50"/>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84" name="Google Shape;684;p50"/>
          <p:cNvSpPr txBox="1"/>
          <p:nvPr/>
        </p:nvSpPr>
        <p:spPr>
          <a:xfrm>
            <a:off x="304800" y="762000"/>
            <a:ext cx="24796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Spread Spectrum</a:t>
            </a:r>
            <a:endParaRPr/>
          </a:p>
        </p:txBody>
      </p:sp>
      <p:cxnSp>
        <p:nvCxnSpPr>
          <p:cNvPr id="685" name="Google Shape;685;p50"/>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686" name="Google Shape;686;p50"/>
          <p:cNvSpPr txBox="1"/>
          <p:nvPr/>
        </p:nvSpPr>
        <p:spPr>
          <a:xfrm>
            <a:off x="304800" y="1524000"/>
            <a:ext cx="8458200" cy="668972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700"/>
              <a:buFont typeface="Arial"/>
              <a:buChar char="•"/>
            </a:pPr>
            <a:r>
              <a:rPr lang="en-US" sz="1700" b="0" i="0" u="none">
                <a:solidFill>
                  <a:srgbClr val="000000"/>
                </a:solidFill>
                <a:latin typeface="Times New Roman"/>
                <a:ea typeface="Times New Roman"/>
                <a:cs typeface="Times New Roman"/>
                <a:sym typeface="Times New Roman"/>
              </a:rPr>
              <a:t>Spread spectrum combines signals from different sources to fit into a larger bandwidth.</a:t>
            </a:r>
            <a:endParaRPr/>
          </a:p>
          <a:p>
            <a:pPr marL="285750" marR="0" lvl="0" indent="-285750" algn="just" rtl="0">
              <a:lnSpc>
                <a:spcPct val="150000"/>
              </a:lnSpc>
              <a:spcBef>
                <a:spcPts val="0"/>
              </a:spcBef>
              <a:spcAft>
                <a:spcPts val="0"/>
              </a:spcAft>
              <a:buClr>
                <a:srgbClr val="000000"/>
              </a:buClr>
              <a:buSzPts val="1700"/>
              <a:buFont typeface="Noto Sans Symbols"/>
              <a:buChar char="❖"/>
            </a:pPr>
            <a:r>
              <a:rPr lang="en-US" sz="1700" b="1" i="0" u="none">
                <a:solidFill>
                  <a:srgbClr val="000000"/>
                </a:solidFill>
                <a:latin typeface="Times New Roman"/>
                <a:ea typeface="Times New Roman"/>
                <a:cs typeface="Times New Roman"/>
                <a:sym typeface="Times New Roman"/>
              </a:rPr>
              <a:t>How does spread spectrum is different from multiplexing?</a:t>
            </a:r>
            <a:endParaRPr/>
          </a:p>
          <a:p>
            <a:pPr marL="285750" marR="0" lvl="0" indent="-285750" algn="just" rtl="0">
              <a:lnSpc>
                <a:spcPct val="150000"/>
              </a:lnSpc>
              <a:spcBef>
                <a:spcPts val="0"/>
              </a:spcBef>
              <a:spcAft>
                <a:spcPts val="0"/>
              </a:spcAft>
              <a:buClr>
                <a:srgbClr val="000000"/>
              </a:buClr>
              <a:buSzPts val="1700"/>
              <a:buFont typeface="Arial"/>
              <a:buChar char="•"/>
            </a:pPr>
            <a:r>
              <a:rPr lang="en-US" sz="1700" b="0" i="0" u="none">
                <a:solidFill>
                  <a:srgbClr val="000000"/>
                </a:solidFill>
                <a:latin typeface="Times New Roman"/>
                <a:ea typeface="Times New Roman"/>
                <a:cs typeface="Times New Roman"/>
                <a:sym typeface="Times New Roman"/>
              </a:rPr>
              <a:t>Even though they are combining signals but the goals are quite different. In multiplexing, we are focused on efficiency that means how to maximize the utilization of available bandwidth. However, in spread spectrum our goal is to ensure privacy and antijamming property.</a:t>
            </a:r>
            <a:endParaRPr/>
          </a:p>
          <a:p>
            <a:pPr marL="285750" marR="0" lvl="0" indent="-285750" algn="just" rtl="0">
              <a:lnSpc>
                <a:spcPct val="150000"/>
              </a:lnSpc>
              <a:spcBef>
                <a:spcPts val="0"/>
              </a:spcBef>
              <a:spcAft>
                <a:spcPts val="0"/>
              </a:spcAft>
              <a:buClr>
                <a:schemeClr val="dk1"/>
              </a:buClr>
              <a:buSzPts val="1700"/>
              <a:buFont typeface="Arial"/>
              <a:buChar char="•"/>
            </a:pPr>
            <a:r>
              <a:rPr lang="en-US" sz="1700" b="0" i="0" u="none">
                <a:solidFill>
                  <a:schemeClr val="dk1"/>
                </a:solidFill>
                <a:latin typeface="Times New Roman"/>
                <a:ea typeface="Times New Roman"/>
                <a:cs typeface="Times New Roman"/>
                <a:sym typeface="Times New Roman"/>
              </a:rPr>
              <a:t>Spread spectrum is designed to be used in wireless applications (LANs and WANs).</a:t>
            </a:r>
            <a:endParaRPr/>
          </a:p>
          <a:p>
            <a:pPr marL="285750" marR="0" lvl="0" indent="-285750" algn="just" rtl="0">
              <a:lnSpc>
                <a:spcPct val="150000"/>
              </a:lnSpc>
              <a:spcBef>
                <a:spcPts val="0"/>
              </a:spcBef>
              <a:spcAft>
                <a:spcPts val="0"/>
              </a:spcAft>
              <a:buClr>
                <a:srgbClr val="000000"/>
              </a:buClr>
              <a:buSzPts val="1700"/>
              <a:buFont typeface="Arial"/>
              <a:buChar char="•"/>
            </a:pPr>
            <a:r>
              <a:rPr lang="en-US" sz="1700" b="0" i="0" u="none">
                <a:solidFill>
                  <a:srgbClr val="000000"/>
                </a:solidFill>
                <a:latin typeface="Times"/>
                <a:ea typeface="Times"/>
                <a:cs typeface="Times"/>
                <a:sym typeface="Times"/>
              </a:rPr>
              <a:t>In wireless applications, Stations must be able to share this medium without interception by an eavesdropper and without being subject to jamming from a malicious intruder.</a:t>
            </a:r>
            <a:endParaRPr/>
          </a:p>
          <a:p>
            <a:pPr marL="285750" marR="0" lvl="0" indent="-285750" algn="just" rtl="0">
              <a:lnSpc>
                <a:spcPct val="150000"/>
              </a:lnSpc>
              <a:spcBef>
                <a:spcPts val="0"/>
              </a:spcBef>
              <a:spcAft>
                <a:spcPts val="0"/>
              </a:spcAft>
              <a:buClr>
                <a:srgbClr val="000000"/>
              </a:buClr>
              <a:buSzPts val="1700"/>
              <a:buFont typeface="Arial"/>
              <a:buChar char="•"/>
            </a:pPr>
            <a:r>
              <a:rPr lang="en-US" sz="1700" b="0" i="0" u="none">
                <a:solidFill>
                  <a:srgbClr val="000000"/>
                </a:solidFill>
                <a:latin typeface="Times"/>
                <a:ea typeface="Times"/>
                <a:cs typeface="Times"/>
                <a:sym typeface="Times"/>
              </a:rPr>
              <a:t>To achieve these goals, spread spectrum techniques add redundancy; they spread</a:t>
            </a:r>
            <a:br>
              <a:rPr lang="en-US" sz="1700" b="0" i="0" u="none">
                <a:solidFill>
                  <a:srgbClr val="000000"/>
                </a:solidFill>
                <a:latin typeface="Times"/>
                <a:ea typeface="Times"/>
                <a:cs typeface="Times"/>
                <a:sym typeface="Times"/>
              </a:rPr>
            </a:br>
            <a:r>
              <a:rPr lang="en-US" sz="1700" b="0" i="0" u="none">
                <a:solidFill>
                  <a:srgbClr val="000000"/>
                </a:solidFill>
                <a:latin typeface="Times"/>
                <a:ea typeface="Times"/>
                <a:cs typeface="Times"/>
                <a:sym typeface="Times"/>
              </a:rPr>
              <a:t>the original spectrum needed for each station.</a:t>
            </a:r>
            <a:endParaRPr/>
          </a:p>
          <a:p>
            <a:pPr marL="285750" marR="0" lvl="0" indent="-285750" algn="just" rtl="0">
              <a:lnSpc>
                <a:spcPct val="150000"/>
              </a:lnSpc>
              <a:spcBef>
                <a:spcPts val="0"/>
              </a:spcBef>
              <a:spcAft>
                <a:spcPts val="0"/>
              </a:spcAft>
              <a:buClr>
                <a:schemeClr val="dk1"/>
              </a:buClr>
              <a:buSzPts val="1800"/>
              <a:buFont typeface="Arial"/>
              <a:buNone/>
            </a:pPr>
            <a:endParaRPr sz="1800" b="0" i="0" u="none">
              <a:solidFill>
                <a:srgbClr val="000000"/>
              </a:solidFill>
              <a:latin typeface="Times"/>
              <a:ea typeface="Times"/>
              <a:cs typeface="Times"/>
              <a:sym typeface="Times"/>
            </a:endParaRPr>
          </a:p>
          <a:p>
            <a:pPr marL="285750" marR="0" lvl="0" indent="-285750" algn="just" rtl="0">
              <a:lnSpc>
                <a:spcPct val="150000"/>
              </a:lnSpc>
              <a:spcBef>
                <a:spcPts val="0"/>
              </a:spcBef>
              <a:spcAft>
                <a:spcPts val="0"/>
              </a:spcAft>
              <a:buClr>
                <a:schemeClr val="dk1"/>
              </a:buClr>
              <a:buSzPts val="1000"/>
              <a:buFont typeface="Arial"/>
              <a:buNone/>
            </a:pP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endParaRPr sz="1600" b="0" i="0" u="none">
              <a:solidFill>
                <a:srgbClr val="000000"/>
              </a:solidFill>
              <a:latin typeface="Times"/>
              <a:ea typeface="Times"/>
              <a:cs typeface="Times"/>
              <a:sym typeface="Times"/>
            </a:endParaRPr>
          </a:p>
          <a:p>
            <a:pPr marL="285750" marR="0" lvl="0" indent="-171450" algn="just" rtl="0">
              <a:lnSpc>
                <a:spcPct val="150000"/>
              </a:lnSpc>
              <a:spcBef>
                <a:spcPts val="0"/>
              </a:spcBef>
              <a:spcAft>
                <a:spcPts val="0"/>
              </a:spcAft>
              <a:buClr>
                <a:schemeClr val="dk1"/>
              </a:buClr>
              <a:buSzPts val="1800"/>
              <a:buFont typeface="Arial"/>
              <a:buNone/>
            </a:pPr>
            <a:endParaRPr sz="1800" b="0" i="0" u="none">
              <a:solidFill>
                <a:srgbClr val="000000"/>
              </a:solidFill>
              <a:latin typeface="Times"/>
              <a:ea typeface="Times"/>
              <a:cs typeface="Times"/>
              <a:sym typeface="Times"/>
            </a:endParaRPr>
          </a:p>
          <a:p>
            <a:pPr marL="285750" marR="0" lvl="0" indent="-285750" algn="just" rtl="0">
              <a:lnSpc>
                <a:spcPct val="150000"/>
              </a:lnSpc>
              <a:spcBef>
                <a:spcPts val="0"/>
              </a:spcBef>
              <a:spcAft>
                <a:spcPts val="0"/>
              </a:spcAft>
              <a:buClr>
                <a:schemeClr val="dk1"/>
              </a:buClr>
              <a:buSzPts val="1000"/>
              <a:buFont typeface="Arial"/>
              <a:buNone/>
            </a:pP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br>
              <a:rPr lang="en-US" sz="1400" b="1" i="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5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51</a:t>
            </a:fld>
            <a:endParaRPr/>
          </a:p>
        </p:txBody>
      </p:sp>
      <p:cxnSp>
        <p:nvCxnSpPr>
          <p:cNvPr id="693" name="Google Shape;693;p51"/>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94" name="Google Shape;694;p51"/>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95" name="Google Shape;695;p51"/>
          <p:cNvSpPr txBox="1"/>
          <p:nvPr/>
        </p:nvSpPr>
        <p:spPr>
          <a:xfrm>
            <a:off x="304800" y="762000"/>
            <a:ext cx="24796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Spread Spectrum</a:t>
            </a:r>
            <a:endParaRPr/>
          </a:p>
        </p:txBody>
      </p:sp>
      <p:cxnSp>
        <p:nvCxnSpPr>
          <p:cNvPr id="696" name="Google Shape;696;p51"/>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697" name="Google Shape;697;p51"/>
          <p:cNvSpPr txBox="1"/>
          <p:nvPr/>
        </p:nvSpPr>
        <p:spPr>
          <a:xfrm>
            <a:off x="304800" y="1524000"/>
            <a:ext cx="8458200" cy="5120441"/>
          </a:xfrm>
          <a:prstGeom prst="rect">
            <a:avLst/>
          </a:prstGeom>
          <a:blipFill rotWithShape="1">
            <a:blip r:embed="rId3">
              <a:alphaModFix/>
            </a:blip>
            <a:stretch>
              <a:fillRect l="-430" r="-50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3200"/>
              <a:buFont typeface="Arial"/>
              <a:buNone/>
            </a:pPr>
            <a:r>
              <a:rPr lang="en-US" sz="3200" b="1" i="0" u="none" strike="noStrike" cap="none">
                <a:latin typeface="Arial"/>
                <a:ea typeface="Arial"/>
                <a:cs typeface="Arial"/>
                <a:sym typeface="Arial"/>
              </a:rPr>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5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52</a:t>
            </a:fld>
            <a:endParaRPr/>
          </a:p>
        </p:txBody>
      </p:sp>
      <p:cxnSp>
        <p:nvCxnSpPr>
          <p:cNvPr id="704" name="Google Shape;704;p52"/>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05" name="Google Shape;705;p52"/>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06" name="Google Shape;706;p52"/>
          <p:cNvSpPr txBox="1"/>
          <p:nvPr/>
        </p:nvSpPr>
        <p:spPr>
          <a:xfrm>
            <a:off x="304800" y="762000"/>
            <a:ext cx="24796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Spread Spectrum</a:t>
            </a:r>
            <a:endParaRPr/>
          </a:p>
        </p:txBody>
      </p:sp>
      <p:cxnSp>
        <p:nvCxnSpPr>
          <p:cNvPr id="707" name="Google Shape;707;p52"/>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708" name="Google Shape;708;p52"/>
          <p:cNvSpPr txBox="1"/>
          <p:nvPr/>
        </p:nvSpPr>
        <p:spPr>
          <a:xfrm>
            <a:off x="304800" y="1524000"/>
            <a:ext cx="8458200" cy="5951437"/>
          </a:xfrm>
          <a:prstGeom prst="rect">
            <a:avLst/>
          </a:prstGeom>
          <a:blipFill rotWithShape="1">
            <a:blip r:embed="rId3">
              <a:alphaModFix/>
            </a:blip>
            <a:stretch>
              <a:fillRect l="-430" r="-50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3200"/>
              <a:buFont typeface="Arial"/>
              <a:buNone/>
            </a:pPr>
            <a:r>
              <a:rPr lang="en-US" sz="3200" b="1" i="0" u="none" strike="noStrike" cap="none">
                <a:latin typeface="Arial"/>
                <a:ea typeface="Arial"/>
                <a:cs typeface="Arial"/>
                <a:sym typeface="Arial"/>
              </a:rPr>
              <a:t> </a:t>
            </a:r>
            <a:endParaRPr/>
          </a:p>
        </p:txBody>
      </p:sp>
      <p:pic>
        <p:nvPicPr>
          <p:cNvPr id="709" name="Google Shape;709;p52"/>
          <p:cNvPicPr preferRelativeResize="0"/>
          <p:nvPr/>
        </p:nvPicPr>
        <p:blipFill rotWithShape="1">
          <a:blip r:embed="rId4">
            <a:alphaModFix/>
          </a:blip>
          <a:srcRect/>
          <a:stretch/>
        </p:blipFill>
        <p:spPr>
          <a:xfrm>
            <a:off x="677862" y="4102100"/>
            <a:ext cx="7788275" cy="20574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53</a:t>
            </a:fld>
            <a:endParaRPr/>
          </a:p>
        </p:txBody>
      </p:sp>
      <p:cxnSp>
        <p:nvCxnSpPr>
          <p:cNvPr id="716" name="Google Shape;716;p53"/>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17" name="Google Shape;717;p53"/>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18" name="Google Shape;718;p53"/>
          <p:cNvSpPr txBox="1"/>
          <p:nvPr/>
        </p:nvSpPr>
        <p:spPr>
          <a:xfrm>
            <a:off x="304800" y="762000"/>
            <a:ext cx="62261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Frequency Hopping Spread Spectrum (FHSS)</a:t>
            </a:r>
            <a:endParaRPr/>
          </a:p>
        </p:txBody>
      </p:sp>
      <p:cxnSp>
        <p:nvCxnSpPr>
          <p:cNvPr id="719" name="Google Shape;719;p53"/>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720" name="Google Shape;720;p53"/>
          <p:cNvSpPr txBox="1"/>
          <p:nvPr/>
        </p:nvSpPr>
        <p:spPr>
          <a:xfrm>
            <a:off x="304800" y="1524000"/>
            <a:ext cx="8458200" cy="7636514"/>
          </a:xfrm>
          <a:prstGeom prst="rect">
            <a:avLst/>
          </a:prstGeom>
          <a:blipFill rotWithShape="1">
            <a:blip r:embed="rId3">
              <a:alphaModFix/>
            </a:blip>
            <a:stretch>
              <a:fillRect l="-430" r="-50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3200"/>
              <a:buFont typeface="Arial"/>
              <a:buNone/>
            </a:pPr>
            <a:r>
              <a:rPr lang="en-US" sz="3200" b="1" i="0" u="none" strike="noStrike" cap="none">
                <a:latin typeface="Arial"/>
                <a:ea typeface="Arial"/>
                <a:cs typeface="Arial"/>
                <a:sym typeface="Arial"/>
              </a:rPr>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5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54</a:t>
            </a:fld>
            <a:endParaRPr/>
          </a:p>
        </p:txBody>
      </p:sp>
      <p:cxnSp>
        <p:nvCxnSpPr>
          <p:cNvPr id="727" name="Google Shape;727;p54"/>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28" name="Google Shape;728;p54"/>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29" name="Google Shape;729;p54"/>
          <p:cNvSpPr txBox="1"/>
          <p:nvPr/>
        </p:nvSpPr>
        <p:spPr>
          <a:xfrm>
            <a:off x="304800" y="762000"/>
            <a:ext cx="62261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Frequency Hopping Spread Spectrum (FHSS)</a:t>
            </a:r>
            <a:endParaRPr/>
          </a:p>
        </p:txBody>
      </p:sp>
      <p:cxnSp>
        <p:nvCxnSpPr>
          <p:cNvPr id="730" name="Google Shape;730;p54"/>
          <p:cNvCxnSpPr/>
          <p:nvPr/>
        </p:nvCxnSpPr>
        <p:spPr>
          <a:xfrm>
            <a:off x="152400" y="64008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731" name="Google Shape;731;p54"/>
          <p:cNvSpPr txBox="1"/>
          <p:nvPr/>
        </p:nvSpPr>
        <p:spPr>
          <a:xfrm>
            <a:off x="304800" y="1524000"/>
            <a:ext cx="8458200" cy="7128683"/>
          </a:xfrm>
          <a:prstGeom prst="rect">
            <a:avLst/>
          </a:prstGeom>
          <a:blipFill rotWithShape="1">
            <a:blip r:embed="rId3">
              <a:alphaModFix/>
            </a:blip>
            <a:stretch>
              <a:fillRect l="-214" r="-215"/>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3200"/>
              <a:buFont typeface="Arial"/>
              <a:buNone/>
            </a:pPr>
            <a:r>
              <a:rPr lang="en-US" sz="3200" b="1" i="0" u="none" strike="noStrike" cap="none">
                <a:latin typeface="Arial"/>
                <a:ea typeface="Arial"/>
                <a:cs typeface="Arial"/>
                <a:sym typeface="Arial"/>
              </a:rPr>
              <a:t> </a:t>
            </a:r>
            <a:endParaRPr/>
          </a:p>
        </p:txBody>
      </p:sp>
      <p:pic>
        <p:nvPicPr>
          <p:cNvPr id="732" name="Google Shape;732;p54"/>
          <p:cNvPicPr preferRelativeResize="0"/>
          <p:nvPr/>
        </p:nvPicPr>
        <p:blipFill rotWithShape="1">
          <a:blip r:embed="rId4">
            <a:alphaModFix/>
          </a:blip>
          <a:srcRect/>
          <a:stretch/>
        </p:blipFill>
        <p:spPr>
          <a:xfrm>
            <a:off x="206375" y="1533525"/>
            <a:ext cx="4381500" cy="2420937"/>
          </a:xfrm>
          <a:prstGeom prst="rect">
            <a:avLst/>
          </a:prstGeom>
          <a:noFill/>
          <a:ln>
            <a:noFill/>
          </a:ln>
        </p:spPr>
      </p:pic>
      <p:pic>
        <p:nvPicPr>
          <p:cNvPr id="733" name="Google Shape;733;p54"/>
          <p:cNvPicPr preferRelativeResize="0"/>
          <p:nvPr/>
        </p:nvPicPr>
        <p:blipFill rotWithShape="1">
          <a:blip r:embed="rId5">
            <a:alphaModFix/>
          </a:blip>
          <a:srcRect/>
          <a:stretch/>
        </p:blipFill>
        <p:spPr>
          <a:xfrm>
            <a:off x="5029200" y="1485900"/>
            <a:ext cx="3505200" cy="25146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5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55</a:t>
            </a:fld>
            <a:endParaRPr/>
          </a:p>
        </p:txBody>
      </p:sp>
      <p:cxnSp>
        <p:nvCxnSpPr>
          <p:cNvPr id="740" name="Google Shape;740;p55"/>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41" name="Google Shape;741;p55"/>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42" name="Google Shape;742;p55"/>
          <p:cNvSpPr txBox="1"/>
          <p:nvPr/>
        </p:nvSpPr>
        <p:spPr>
          <a:xfrm>
            <a:off x="304800" y="762000"/>
            <a:ext cx="20907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(FHSS Cycles)</a:t>
            </a:r>
            <a:endParaRPr/>
          </a:p>
        </p:txBody>
      </p:sp>
      <p:cxnSp>
        <p:nvCxnSpPr>
          <p:cNvPr id="743" name="Google Shape;743;p55"/>
          <p:cNvCxnSpPr/>
          <p:nvPr/>
        </p:nvCxnSpPr>
        <p:spPr>
          <a:xfrm>
            <a:off x="152400" y="64008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744" name="Google Shape;744;p55"/>
          <p:cNvSpPr txBox="1"/>
          <p:nvPr/>
        </p:nvSpPr>
        <p:spPr>
          <a:xfrm>
            <a:off x="304800" y="1524000"/>
            <a:ext cx="8458200" cy="636746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Arial"/>
              <a:buNone/>
            </a:pPr>
            <a:endParaRPr sz="1800" b="0" i="1" u="none">
              <a:solidFill>
                <a:srgbClr val="000000"/>
              </a:solidFill>
              <a:latin typeface="Times"/>
              <a:ea typeface="Times"/>
              <a:cs typeface="Times"/>
              <a:sym typeface="Times"/>
            </a:endParaRPr>
          </a:p>
          <a:p>
            <a:pPr marL="0" marR="0" lvl="0" indent="0" algn="just" rtl="0">
              <a:lnSpc>
                <a:spcPct val="150000"/>
              </a:lnSpc>
              <a:spcBef>
                <a:spcPts val="0"/>
              </a:spcBef>
              <a:spcAft>
                <a:spcPts val="0"/>
              </a:spcAft>
              <a:buClr>
                <a:schemeClr val="dk1"/>
              </a:buClr>
              <a:buSzPts val="800"/>
              <a:buFont typeface="Arial"/>
              <a:buNone/>
            </a:pPr>
            <a:r>
              <a:rPr lang="en-US" sz="800" b="1" i="0" u="none">
                <a:solidFill>
                  <a:schemeClr val="dk1"/>
                </a:solidFill>
                <a:latin typeface="Arial"/>
                <a:ea typeface="Arial"/>
                <a:cs typeface="Arial"/>
                <a:sym typeface="Arial"/>
              </a:rPr>
              <a:t> </a:t>
            </a:r>
            <a:br>
              <a:rPr lang="en-US" sz="800" b="1" i="0" u="none">
                <a:solidFill>
                  <a:schemeClr val="dk1"/>
                </a:solidFill>
                <a:latin typeface="Arial"/>
                <a:ea typeface="Arial"/>
                <a:cs typeface="Arial"/>
                <a:sym typeface="Arial"/>
              </a:rPr>
            </a:br>
            <a:r>
              <a:rPr lang="en-US" sz="1100" b="1" i="0" u="none">
                <a:solidFill>
                  <a:schemeClr val="dk1"/>
                </a:solidFill>
                <a:latin typeface="Arial"/>
                <a:ea typeface="Arial"/>
                <a:cs typeface="Arial"/>
                <a:sym typeface="Arial"/>
              </a:rPr>
              <a:t> </a:t>
            </a:r>
            <a:br>
              <a:rPr lang="en-US" sz="1100" b="1" i="0" u="none">
                <a:solidFill>
                  <a:schemeClr val="dk1"/>
                </a:solidFill>
                <a:latin typeface="Arial"/>
                <a:ea typeface="Arial"/>
                <a:cs typeface="Arial"/>
                <a:sym typeface="Arial"/>
              </a:rPr>
            </a:br>
            <a:r>
              <a:rPr lang="en-US" sz="1800" b="0" i="0" u="none">
                <a:solidFill>
                  <a:srgbClr val="000000"/>
                </a:solidFill>
                <a:latin typeface="Times"/>
                <a:ea typeface="Times"/>
                <a:cs typeface="Times"/>
                <a:sym typeface="Times"/>
              </a:rPr>
              <a:t> </a:t>
            </a:r>
            <a:br>
              <a:rPr lang="en-US" sz="1100" b="1" i="0" u="none">
                <a:solidFill>
                  <a:schemeClr val="dk1"/>
                </a:solidFill>
                <a:latin typeface="Arial"/>
                <a:ea typeface="Arial"/>
                <a:cs typeface="Arial"/>
                <a:sym typeface="Arial"/>
              </a:rPr>
            </a:br>
            <a:r>
              <a:rPr lang="en-US" sz="1100" b="1" i="0" u="none">
                <a:solidFill>
                  <a:schemeClr val="dk1"/>
                </a:solidFill>
                <a:latin typeface="Arial"/>
                <a:ea typeface="Arial"/>
                <a:cs typeface="Arial"/>
                <a:sym typeface="Arial"/>
              </a:rPr>
              <a:t> </a:t>
            </a:r>
            <a:br>
              <a:rPr lang="en-US" sz="1100" b="1" i="0" u="none">
                <a:solidFill>
                  <a:schemeClr val="dk1"/>
                </a:solidFill>
                <a:latin typeface="Arial"/>
                <a:ea typeface="Arial"/>
                <a:cs typeface="Arial"/>
                <a:sym typeface="Arial"/>
              </a:rPr>
            </a:br>
            <a:endParaRPr/>
          </a:p>
          <a:p>
            <a:pPr marL="0" marR="0" lvl="0" indent="0" algn="just" rtl="0">
              <a:lnSpc>
                <a:spcPct val="150000"/>
              </a:lnSpc>
              <a:spcBef>
                <a:spcPts val="0"/>
              </a:spcBef>
              <a:spcAft>
                <a:spcPts val="0"/>
              </a:spcAft>
              <a:buClr>
                <a:srgbClr val="000000"/>
              </a:buClr>
              <a:buSzPts val="1800"/>
              <a:buFont typeface="Times"/>
              <a:buNone/>
            </a:pPr>
            <a:r>
              <a:rPr lang="en-US" sz="1800" b="0" i="0" u="none">
                <a:solidFill>
                  <a:srgbClr val="000000"/>
                </a:solidFill>
                <a:latin typeface="Times"/>
                <a:ea typeface="Times"/>
                <a:cs typeface="Times"/>
                <a:sym typeface="Times"/>
              </a:rPr>
              <a:t> </a:t>
            </a:r>
            <a:br>
              <a:rPr lang="en-US" sz="1100" b="1" i="0" u="none">
                <a:solidFill>
                  <a:schemeClr val="dk1"/>
                </a:solidFill>
                <a:latin typeface="Arial"/>
                <a:ea typeface="Arial"/>
                <a:cs typeface="Arial"/>
                <a:sym typeface="Arial"/>
              </a:rPr>
            </a:br>
            <a:endParaRPr sz="1800" b="0" i="0" u="none">
              <a:solidFill>
                <a:srgbClr val="000000"/>
              </a:solidFill>
              <a:latin typeface="Times"/>
              <a:ea typeface="Times"/>
              <a:cs typeface="Times"/>
              <a:sym typeface="Times"/>
            </a:endParaRPr>
          </a:p>
          <a:p>
            <a:pPr marL="0" marR="0" lvl="0" indent="0" algn="just" rtl="0">
              <a:lnSpc>
                <a:spcPct val="150000"/>
              </a:lnSpc>
              <a:spcBef>
                <a:spcPts val="0"/>
              </a:spcBef>
              <a:spcAft>
                <a:spcPts val="0"/>
              </a:spcAft>
              <a:buClr>
                <a:schemeClr val="dk1"/>
              </a:buClr>
              <a:buSzPts val="1500"/>
              <a:buFont typeface="Arial"/>
              <a:buNone/>
            </a:pPr>
            <a:endParaRPr sz="1500" b="0" i="0" u="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chemeClr val="dk1"/>
              </a:buClr>
              <a:buSzPts val="1500"/>
              <a:buFont typeface="Arial"/>
              <a:buNone/>
            </a:pPr>
            <a:endParaRPr sz="1500" b="0" i="0" u="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chemeClr val="dk1"/>
              </a:buClr>
              <a:buSzPts val="1500"/>
              <a:buFont typeface="Arial"/>
              <a:buNone/>
            </a:pPr>
            <a:endParaRPr sz="1500" b="0" i="0" u="none">
              <a:solidFill>
                <a:srgbClr val="000000"/>
              </a:solidFill>
              <a:latin typeface="Times New Roman"/>
              <a:ea typeface="Times New Roman"/>
              <a:cs typeface="Times New Roman"/>
              <a:sym typeface="Times New Roman"/>
            </a:endParaRPr>
          </a:p>
          <a:p>
            <a:pPr marL="0" marR="0" lvl="0" indent="-11430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The pattern is pseudorandom, hence it is repeated after in each cycle.</a:t>
            </a:r>
            <a:endParaRPr/>
          </a:p>
          <a:p>
            <a:pPr marL="0" marR="0" lvl="0" indent="0" algn="just" rtl="0">
              <a:lnSpc>
                <a:spcPct val="150000"/>
              </a:lnSpc>
              <a:spcBef>
                <a:spcPts val="0"/>
              </a:spcBef>
              <a:spcAft>
                <a:spcPts val="0"/>
              </a:spcAft>
              <a:buClr>
                <a:schemeClr val="dk1"/>
              </a:buClr>
              <a:buSzPts val="800"/>
              <a:buFont typeface="Arial"/>
              <a:buNone/>
            </a:pPr>
            <a:r>
              <a:rPr lang="en-US" sz="800" b="1" i="0" u="none">
                <a:solidFill>
                  <a:schemeClr val="dk1"/>
                </a:solidFill>
                <a:latin typeface="Arial"/>
                <a:ea typeface="Arial"/>
                <a:cs typeface="Arial"/>
                <a:sym typeface="Arial"/>
              </a:rPr>
              <a:t> </a:t>
            </a:r>
            <a:br>
              <a:rPr lang="en-US" sz="800" b="1" i="0" u="none">
                <a:solidFill>
                  <a:schemeClr val="dk1"/>
                </a:solidFill>
                <a:latin typeface="Arial"/>
                <a:ea typeface="Arial"/>
                <a:cs typeface="Arial"/>
                <a:sym typeface="Arial"/>
              </a:rPr>
            </a:b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endParaRPr sz="1600" b="0" i="0" u="none">
              <a:solidFill>
                <a:srgbClr val="000000"/>
              </a:solidFill>
              <a:latin typeface="Times"/>
              <a:ea typeface="Times"/>
              <a:cs typeface="Times"/>
              <a:sym typeface="Times"/>
            </a:endParaRPr>
          </a:p>
          <a:p>
            <a:pPr marL="0" marR="0" lvl="0" indent="0" algn="just" rtl="0">
              <a:lnSpc>
                <a:spcPct val="150000"/>
              </a:lnSpc>
              <a:spcBef>
                <a:spcPts val="0"/>
              </a:spcBef>
              <a:spcAft>
                <a:spcPts val="0"/>
              </a:spcAft>
              <a:buClr>
                <a:schemeClr val="dk1"/>
              </a:buClr>
              <a:buSzPts val="1800"/>
              <a:buFont typeface="Arial"/>
              <a:buNone/>
            </a:pPr>
            <a:endParaRPr sz="1800" b="0" i="0" u="none">
              <a:solidFill>
                <a:srgbClr val="000000"/>
              </a:solidFill>
              <a:latin typeface="Times"/>
              <a:ea typeface="Times"/>
              <a:cs typeface="Times"/>
              <a:sym typeface="Times"/>
            </a:endParaRPr>
          </a:p>
          <a:p>
            <a:pPr marL="0" marR="0" lvl="0" indent="0" algn="just" rtl="0">
              <a:lnSpc>
                <a:spcPct val="150000"/>
              </a:lnSpc>
              <a:spcBef>
                <a:spcPts val="0"/>
              </a:spcBef>
              <a:spcAft>
                <a:spcPts val="0"/>
              </a:spcAft>
              <a:buClr>
                <a:schemeClr val="dk1"/>
              </a:buClr>
              <a:buSzPts val="1000"/>
              <a:buFont typeface="Arial"/>
              <a:buNone/>
            </a:pP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br>
              <a:rPr lang="en-US" sz="1400" b="1" i="0" u="none">
                <a:solidFill>
                  <a:schemeClr val="dk1"/>
                </a:solidFill>
                <a:latin typeface="Times New Roman"/>
                <a:ea typeface="Times New Roman"/>
                <a:cs typeface="Times New Roman"/>
                <a:sym typeface="Times New Roman"/>
              </a:rPr>
            </a:br>
            <a:endParaRPr/>
          </a:p>
        </p:txBody>
      </p:sp>
      <p:pic>
        <p:nvPicPr>
          <p:cNvPr id="745" name="Google Shape;745;p55"/>
          <p:cNvPicPr preferRelativeResize="0"/>
          <p:nvPr/>
        </p:nvPicPr>
        <p:blipFill rotWithShape="1">
          <a:blip r:embed="rId3">
            <a:alphaModFix/>
          </a:blip>
          <a:srcRect/>
          <a:stretch/>
        </p:blipFill>
        <p:spPr>
          <a:xfrm>
            <a:off x="1219200" y="1422400"/>
            <a:ext cx="6983412" cy="37338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5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56</a:t>
            </a:fld>
            <a:endParaRPr/>
          </a:p>
        </p:txBody>
      </p:sp>
      <p:cxnSp>
        <p:nvCxnSpPr>
          <p:cNvPr id="752" name="Google Shape;752;p56"/>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53" name="Google Shape;753;p56"/>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54" name="Google Shape;754;p56"/>
          <p:cNvSpPr txBox="1"/>
          <p:nvPr/>
        </p:nvSpPr>
        <p:spPr>
          <a:xfrm>
            <a:off x="304800" y="762000"/>
            <a:ext cx="78390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How does FHSS accomplish the goals of spread spectrum?</a:t>
            </a:r>
            <a:endParaRPr/>
          </a:p>
        </p:txBody>
      </p:sp>
      <p:cxnSp>
        <p:nvCxnSpPr>
          <p:cNvPr id="755" name="Google Shape;755;p56"/>
          <p:cNvCxnSpPr/>
          <p:nvPr/>
        </p:nvCxnSpPr>
        <p:spPr>
          <a:xfrm>
            <a:off x="152400" y="64008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756" name="Google Shape;756;p56"/>
          <p:cNvSpPr txBox="1"/>
          <p:nvPr/>
        </p:nvSpPr>
        <p:spPr>
          <a:xfrm>
            <a:off x="304800" y="1519237"/>
            <a:ext cx="8458200" cy="655161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Times"/>
                <a:ea typeface="Times"/>
                <a:cs typeface="Times"/>
                <a:sym typeface="Times"/>
              </a:rPr>
              <a:t>If there are many k-bit patterns and the hopping period is short, a sender and receiver</a:t>
            </a:r>
            <a:br>
              <a:rPr lang="en-US" sz="1800" b="0" i="0" u="none">
                <a:solidFill>
                  <a:srgbClr val="000000"/>
                </a:solidFill>
                <a:latin typeface="Times"/>
                <a:ea typeface="Times"/>
                <a:cs typeface="Times"/>
                <a:sym typeface="Times"/>
              </a:rPr>
            </a:br>
            <a:r>
              <a:rPr lang="en-US" sz="1800" b="0" i="0" u="none">
                <a:solidFill>
                  <a:srgbClr val="000000"/>
                </a:solidFill>
                <a:latin typeface="Times"/>
                <a:ea typeface="Times"/>
                <a:cs typeface="Times"/>
                <a:sym typeface="Times"/>
              </a:rPr>
              <a:t>can have privacy.</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Helvetica Neue"/>
                <a:ea typeface="Helvetica Neue"/>
                <a:cs typeface="Helvetica Neue"/>
                <a:sym typeface="Helvetica Neue"/>
              </a:rPr>
              <a:t>If </a:t>
            </a:r>
            <a:r>
              <a:rPr lang="en-US" sz="1800" b="0" i="0" u="none">
                <a:solidFill>
                  <a:srgbClr val="000000"/>
                </a:solidFill>
                <a:latin typeface="Times"/>
                <a:ea typeface="Times"/>
                <a:cs typeface="Times"/>
                <a:sym typeface="Times"/>
              </a:rPr>
              <a:t>an intruder tries to intercept the transmitted signal, she can only access a small piece of data because she does not know the spreading sequence to quickly adapt herself to the next hop.</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Times"/>
                <a:ea typeface="Times"/>
                <a:cs typeface="Times"/>
                <a:sym typeface="Times"/>
              </a:rPr>
              <a:t>The scheme has also an antijamming effect. A malicious sender may be able to send noise to jam the signal for one hopping period (randomly), but not for the whole period.</a:t>
            </a:r>
            <a:endParaRPr/>
          </a:p>
          <a:p>
            <a:pPr marL="285750" marR="0" lvl="0" indent="-285750" algn="just" rtl="0">
              <a:lnSpc>
                <a:spcPct val="150000"/>
              </a:lnSpc>
              <a:spcBef>
                <a:spcPts val="0"/>
              </a:spcBef>
              <a:spcAft>
                <a:spcPts val="0"/>
              </a:spcAft>
              <a:buClr>
                <a:schemeClr val="dk1"/>
              </a:buClr>
              <a:buSzPts val="1100"/>
              <a:buFont typeface="Arial"/>
              <a:buNone/>
            </a:pPr>
            <a:r>
              <a:rPr lang="en-US" sz="1100" b="1" i="0" u="none">
                <a:solidFill>
                  <a:schemeClr val="dk1"/>
                </a:solidFill>
                <a:latin typeface="Arial"/>
                <a:ea typeface="Arial"/>
                <a:cs typeface="Arial"/>
                <a:sym typeface="Arial"/>
              </a:rPr>
              <a:t> </a:t>
            </a:r>
            <a:br>
              <a:rPr lang="en-US" sz="1100" b="1" i="0" u="none">
                <a:solidFill>
                  <a:schemeClr val="dk1"/>
                </a:solidFill>
                <a:latin typeface="Arial"/>
                <a:ea typeface="Arial"/>
                <a:cs typeface="Arial"/>
                <a:sym typeface="Arial"/>
              </a:rPr>
            </a:br>
            <a:r>
              <a:rPr lang="en-US" sz="1800" b="0" i="0" u="none">
                <a:solidFill>
                  <a:srgbClr val="000000"/>
                </a:solidFill>
                <a:latin typeface="Times"/>
                <a:ea typeface="Times"/>
                <a:cs typeface="Times"/>
                <a:sym typeface="Times"/>
              </a:rPr>
              <a:t> </a:t>
            </a:r>
            <a:br>
              <a:rPr lang="en-US" sz="1100" b="1" i="0" u="none">
                <a:solidFill>
                  <a:schemeClr val="dk1"/>
                </a:solidFill>
                <a:latin typeface="Arial"/>
                <a:ea typeface="Arial"/>
                <a:cs typeface="Arial"/>
                <a:sym typeface="Arial"/>
              </a:rPr>
            </a:br>
            <a:endParaRPr sz="1800" b="0" i="0" u="none">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800"/>
              <a:buFont typeface="Arial"/>
              <a:buNone/>
            </a:pPr>
            <a:r>
              <a:rPr lang="en-US" sz="800" b="1" i="0" u="none">
                <a:solidFill>
                  <a:schemeClr val="dk1"/>
                </a:solidFill>
                <a:latin typeface="Arial"/>
                <a:ea typeface="Arial"/>
                <a:cs typeface="Arial"/>
                <a:sym typeface="Arial"/>
              </a:rPr>
              <a:t> </a:t>
            </a:r>
            <a:br>
              <a:rPr lang="en-US" sz="800" b="1" i="0" u="none">
                <a:solidFill>
                  <a:schemeClr val="dk1"/>
                </a:solidFill>
                <a:latin typeface="Arial"/>
                <a:ea typeface="Arial"/>
                <a:cs typeface="Arial"/>
                <a:sym typeface="Arial"/>
              </a:rPr>
            </a:b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endParaRPr sz="1600" b="0" i="0" u="none">
              <a:solidFill>
                <a:srgbClr val="000000"/>
              </a:solidFill>
              <a:latin typeface="Times"/>
              <a:ea typeface="Times"/>
              <a:cs typeface="Times"/>
              <a:sym typeface="Times"/>
            </a:endParaRPr>
          </a:p>
          <a:p>
            <a:pPr marL="285750" marR="0" lvl="0" indent="-171450" algn="just" rtl="0">
              <a:lnSpc>
                <a:spcPct val="150000"/>
              </a:lnSpc>
              <a:spcBef>
                <a:spcPts val="0"/>
              </a:spcBef>
              <a:spcAft>
                <a:spcPts val="0"/>
              </a:spcAft>
              <a:buClr>
                <a:schemeClr val="dk1"/>
              </a:buClr>
              <a:buSzPts val="1800"/>
              <a:buFont typeface="Arial"/>
              <a:buNone/>
            </a:pPr>
            <a:endParaRPr sz="1800" b="0" i="0" u="none">
              <a:solidFill>
                <a:srgbClr val="000000"/>
              </a:solidFill>
              <a:latin typeface="Times"/>
              <a:ea typeface="Times"/>
              <a:cs typeface="Times"/>
              <a:sym typeface="Times"/>
            </a:endParaRPr>
          </a:p>
          <a:p>
            <a:pPr marL="285750" marR="0" lvl="0" indent="-285750" algn="just" rtl="0">
              <a:lnSpc>
                <a:spcPct val="150000"/>
              </a:lnSpc>
              <a:spcBef>
                <a:spcPts val="0"/>
              </a:spcBef>
              <a:spcAft>
                <a:spcPts val="0"/>
              </a:spcAft>
              <a:buClr>
                <a:schemeClr val="dk1"/>
              </a:buClr>
              <a:buSzPts val="1000"/>
              <a:buFont typeface="Arial"/>
              <a:buNone/>
            </a:pP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br>
              <a:rPr lang="en-US" sz="1400" b="1" i="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5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57</a:t>
            </a:fld>
            <a:endParaRPr/>
          </a:p>
        </p:txBody>
      </p:sp>
      <p:cxnSp>
        <p:nvCxnSpPr>
          <p:cNvPr id="763" name="Google Shape;763;p57"/>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64" name="Google Shape;764;p57"/>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65" name="Google Shape;765;p57"/>
          <p:cNvSpPr txBox="1"/>
          <p:nvPr/>
        </p:nvSpPr>
        <p:spPr>
          <a:xfrm>
            <a:off x="304800" y="762000"/>
            <a:ext cx="48323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Direct Sequence Spread Spectrum</a:t>
            </a:r>
            <a:endParaRPr/>
          </a:p>
        </p:txBody>
      </p:sp>
      <p:cxnSp>
        <p:nvCxnSpPr>
          <p:cNvPr id="766" name="Google Shape;766;p57"/>
          <p:cNvCxnSpPr/>
          <p:nvPr/>
        </p:nvCxnSpPr>
        <p:spPr>
          <a:xfrm>
            <a:off x="152400" y="64008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767" name="Google Shape;767;p57"/>
          <p:cNvSpPr txBox="1"/>
          <p:nvPr/>
        </p:nvSpPr>
        <p:spPr>
          <a:xfrm>
            <a:off x="304800" y="1519237"/>
            <a:ext cx="8458200" cy="597535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Times"/>
                <a:ea typeface="Times"/>
                <a:cs typeface="Times"/>
                <a:sym typeface="Times"/>
              </a:rPr>
              <a:t>It also expands the bandwidth of the original signal, but the process is different.</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Times"/>
                <a:ea typeface="Times"/>
                <a:cs typeface="Times"/>
                <a:sym typeface="Times"/>
              </a:rPr>
              <a:t>In DSSS, we replace each data bit with n bits using a spreading code.</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Times"/>
                <a:ea typeface="Times"/>
                <a:cs typeface="Times"/>
                <a:sym typeface="Times"/>
              </a:rPr>
              <a:t>In other words, each bit is assigned a code of n bits called chips, where the chip rate is n times that of the data bit.</a:t>
            </a:r>
            <a:endParaRPr/>
          </a:p>
          <a:p>
            <a:pPr marL="285750" marR="0" lvl="0" indent="-285750" algn="just" rtl="0">
              <a:lnSpc>
                <a:spcPct val="150000"/>
              </a:lnSpc>
              <a:spcBef>
                <a:spcPts val="0"/>
              </a:spcBef>
              <a:spcAft>
                <a:spcPts val="0"/>
              </a:spcAft>
              <a:buClr>
                <a:schemeClr val="dk1"/>
              </a:buClr>
              <a:buSzPts val="1100"/>
              <a:buFont typeface="Arial"/>
              <a:buNone/>
            </a:pPr>
            <a:r>
              <a:rPr lang="en-US" sz="1100" b="1" i="0" u="none">
                <a:solidFill>
                  <a:schemeClr val="dk1"/>
                </a:solidFill>
                <a:latin typeface="Arial"/>
                <a:ea typeface="Arial"/>
                <a:cs typeface="Arial"/>
                <a:sym typeface="Arial"/>
              </a:rPr>
              <a:t> </a:t>
            </a:r>
            <a:br>
              <a:rPr lang="en-US" sz="1100" b="1" i="0" u="none">
                <a:solidFill>
                  <a:schemeClr val="dk1"/>
                </a:solidFill>
                <a:latin typeface="Arial"/>
                <a:ea typeface="Arial"/>
                <a:cs typeface="Arial"/>
                <a:sym typeface="Arial"/>
              </a:rPr>
            </a:br>
            <a:r>
              <a:rPr lang="en-US" sz="1800" b="0" i="0" u="none">
                <a:solidFill>
                  <a:srgbClr val="000000"/>
                </a:solidFill>
                <a:latin typeface="Times"/>
                <a:ea typeface="Times"/>
                <a:cs typeface="Times"/>
                <a:sym typeface="Times"/>
              </a:rPr>
              <a:t> </a:t>
            </a:r>
            <a:br>
              <a:rPr lang="en-US" sz="1100" b="1" i="0" u="none">
                <a:solidFill>
                  <a:schemeClr val="dk1"/>
                </a:solidFill>
                <a:latin typeface="Arial"/>
                <a:ea typeface="Arial"/>
                <a:cs typeface="Arial"/>
                <a:sym typeface="Arial"/>
              </a:rPr>
            </a:br>
            <a:r>
              <a:rPr lang="en-US" sz="1800" b="0" i="0" u="none">
                <a:solidFill>
                  <a:srgbClr val="000000"/>
                </a:solidFill>
                <a:latin typeface="Times"/>
                <a:ea typeface="Times"/>
                <a:cs typeface="Times"/>
                <a:sym typeface="Times"/>
              </a:rPr>
              <a:t> </a:t>
            </a:r>
            <a:br>
              <a:rPr lang="en-US" sz="800" b="1" i="0" u="none">
                <a:solidFill>
                  <a:schemeClr val="dk1"/>
                </a:solidFill>
                <a:latin typeface="Arial"/>
                <a:ea typeface="Arial"/>
                <a:cs typeface="Arial"/>
                <a:sym typeface="Arial"/>
              </a:rPr>
            </a:br>
            <a:br>
              <a:rPr lang="en-US" sz="1100" b="1" i="0" u="none">
                <a:solidFill>
                  <a:schemeClr val="dk1"/>
                </a:solidFill>
                <a:latin typeface="Arial"/>
                <a:ea typeface="Arial"/>
                <a:cs typeface="Arial"/>
                <a:sym typeface="Arial"/>
              </a:rPr>
            </a:br>
            <a:r>
              <a:rPr lang="en-US" sz="1800" b="0" i="0" u="none">
                <a:solidFill>
                  <a:srgbClr val="000000"/>
                </a:solidFill>
                <a:latin typeface="Times"/>
                <a:ea typeface="Times"/>
                <a:cs typeface="Times"/>
                <a:sym typeface="Times"/>
              </a:rPr>
              <a:t> </a:t>
            </a:r>
            <a:br>
              <a:rPr lang="en-US" sz="1100" b="1" i="0" u="none">
                <a:solidFill>
                  <a:schemeClr val="dk1"/>
                </a:solidFill>
                <a:latin typeface="Arial"/>
                <a:ea typeface="Arial"/>
                <a:cs typeface="Arial"/>
                <a:sym typeface="Arial"/>
              </a:rPr>
            </a:br>
            <a:endParaRPr sz="1800" b="0" i="0" u="none">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800"/>
              <a:buFont typeface="Arial"/>
              <a:buNone/>
            </a:pPr>
            <a:r>
              <a:rPr lang="en-US" sz="800" b="1" i="0" u="none">
                <a:solidFill>
                  <a:schemeClr val="dk1"/>
                </a:solidFill>
                <a:latin typeface="Arial"/>
                <a:ea typeface="Arial"/>
                <a:cs typeface="Arial"/>
                <a:sym typeface="Arial"/>
              </a:rPr>
              <a:t> </a:t>
            </a:r>
            <a:br>
              <a:rPr lang="en-US" sz="800" b="1" i="0" u="none">
                <a:solidFill>
                  <a:schemeClr val="dk1"/>
                </a:solidFill>
                <a:latin typeface="Arial"/>
                <a:ea typeface="Arial"/>
                <a:cs typeface="Arial"/>
                <a:sym typeface="Arial"/>
              </a:rPr>
            </a:b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endParaRPr sz="1600" b="0" i="0" u="none">
              <a:solidFill>
                <a:srgbClr val="000000"/>
              </a:solidFill>
              <a:latin typeface="Times"/>
              <a:ea typeface="Times"/>
              <a:cs typeface="Times"/>
              <a:sym typeface="Times"/>
            </a:endParaRPr>
          </a:p>
          <a:p>
            <a:pPr marL="285750" marR="0" lvl="0" indent="-171450" algn="just" rtl="0">
              <a:lnSpc>
                <a:spcPct val="150000"/>
              </a:lnSpc>
              <a:spcBef>
                <a:spcPts val="0"/>
              </a:spcBef>
              <a:spcAft>
                <a:spcPts val="0"/>
              </a:spcAft>
              <a:buClr>
                <a:schemeClr val="dk1"/>
              </a:buClr>
              <a:buSzPts val="1800"/>
              <a:buFont typeface="Arial"/>
              <a:buNone/>
            </a:pPr>
            <a:endParaRPr sz="1800" b="0" i="0" u="none">
              <a:solidFill>
                <a:srgbClr val="000000"/>
              </a:solidFill>
              <a:latin typeface="Times"/>
              <a:ea typeface="Times"/>
              <a:cs typeface="Times"/>
              <a:sym typeface="Times"/>
            </a:endParaRPr>
          </a:p>
          <a:p>
            <a:pPr marL="285750" marR="0" lvl="0" indent="-285750" algn="just" rtl="0">
              <a:lnSpc>
                <a:spcPct val="150000"/>
              </a:lnSpc>
              <a:spcBef>
                <a:spcPts val="0"/>
              </a:spcBef>
              <a:spcAft>
                <a:spcPts val="0"/>
              </a:spcAft>
              <a:buClr>
                <a:schemeClr val="dk1"/>
              </a:buClr>
              <a:buSzPts val="1000"/>
              <a:buFont typeface="Arial"/>
              <a:buNone/>
            </a:pP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br>
              <a:rPr lang="en-US" sz="1400" b="1" i="0" u="none">
                <a:solidFill>
                  <a:schemeClr val="dk1"/>
                </a:solidFill>
                <a:latin typeface="Times New Roman"/>
                <a:ea typeface="Times New Roman"/>
                <a:cs typeface="Times New Roman"/>
                <a:sym typeface="Times New Roman"/>
              </a:rPr>
            </a:br>
            <a:endParaRPr/>
          </a:p>
        </p:txBody>
      </p:sp>
      <p:pic>
        <p:nvPicPr>
          <p:cNvPr id="768" name="Google Shape;768;p57"/>
          <p:cNvPicPr preferRelativeResize="0"/>
          <p:nvPr/>
        </p:nvPicPr>
        <p:blipFill rotWithShape="1">
          <a:blip r:embed="rId3">
            <a:alphaModFix/>
          </a:blip>
          <a:srcRect/>
          <a:stretch/>
        </p:blipFill>
        <p:spPr>
          <a:xfrm>
            <a:off x="509587" y="3429000"/>
            <a:ext cx="8124825" cy="276701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5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58</a:t>
            </a:fld>
            <a:endParaRPr/>
          </a:p>
        </p:txBody>
      </p:sp>
      <p:cxnSp>
        <p:nvCxnSpPr>
          <p:cNvPr id="775" name="Google Shape;775;p58"/>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76" name="Google Shape;776;p58"/>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77" name="Google Shape;777;p58"/>
          <p:cNvSpPr txBox="1"/>
          <p:nvPr/>
        </p:nvSpPr>
        <p:spPr>
          <a:xfrm>
            <a:off x="304800" y="762000"/>
            <a:ext cx="216058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DSSS Example</a:t>
            </a:r>
            <a:endParaRPr/>
          </a:p>
        </p:txBody>
      </p:sp>
      <p:cxnSp>
        <p:nvCxnSpPr>
          <p:cNvPr id="778" name="Google Shape;778;p58"/>
          <p:cNvCxnSpPr/>
          <p:nvPr/>
        </p:nvCxnSpPr>
        <p:spPr>
          <a:xfrm>
            <a:off x="152400" y="64008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779" name="Google Shape;779;p58"/>
          <p:cNvSpPr txBox="1"/>
          <p:nvPr/>
        </p:nvSpPr>
        <p:spPr>
          <a:xfrm>
            <a:off x="304800" y="1519237"/>
            <a:ext cx="8458200" cy="665956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400"/>
              <a:buFont typeface="Arial"/>
              <a:buChar char="•"/>
            </a:pPr>
            <a:r>
              <a:rPr lang="en-US" sz="1400" b="0" i="0" u="none">
                <a:solidFill>
                  <a:srgbClr val="000000"/>
                </a:solidFill>
                <a:latin typeface="Times New Roman"/>
                <a:ea typeface="Times New Roman"/>
                <a:cs typeface="Times New Roman"/>
                <a:sym typeface="Times New Roman"/>
              </a:rPr>
              <a:t>Let us consider the sequence used in a wireless LAN, the famous Barker sequence where n is 11. We assume that the original signal and the chips in the chip generator use polar NRZ encoding.</a:t>
            </a:r>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a:solidFill>
                  <a:srgbClr val="000000"/>
                </a:solidFill>
                <a:latin typeface="Times New Roman"/>
                <a:ea typeface="Times New Roman"/>
                <a:cs typeface="Times New Roman"/>
                <a:sym typeface="Times New Roman"/>
              </a:rPr>
              <a:t>The spreading code is 11 chips having the pattern 10110111000.</a:t>
            </a:r>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a:solidFill>
                  <a:srgbClr val="000000"/>
                </a:solidFill>
                <a:latin typeface="Times New Roman"/>
                <a:ea typeface="Times New Roman"/>
                <a:cs typeface="Times New Roman"/>
                <a:sym typeface="Times New Roman"/>
              </a:rPr>
              <a:t>If the original signal rate is </a:t>
            </a:r>
            <a:r>
              <a:rPr lang="en-US" sz="1400" b="0" i="1" u="none">
                <a:solidFill>
                  <a:srgbClr val="000000"/>
                </a:solidFill>
                <a:latin typeface="Times New Roman"/>
                <a:ea typeface="Times New Roman"/>
                <a:cs typeface="Times New Roman"/>
                <a:sym typeface="Times New Roman"/>
              </a:rPr>
              <a:t>N, </a:t>
            </a:r>
            <a:r>
              <a:rPr lang="en-US" sz="1400" b="0" i="0" u="none">
                <a:solidFill>
                  <a:srgbClr val="000000"/>
                </a:solidFill>
                <a:latin typeface="Times New Roman"/>
                <a:ea typeface="Times New Roman"/>
                <a:cs typeface="Times New Roman"/>
                <a:sym typeface="Times New Roman"/>
              </a:rPr>
              <a:t>the rate of the spread signal is 11*</a:t>
            </a:r>
            <a:r>
              <a:rPr lang="en-US" sz="1400" b="0" i="1" u="none">
                <a:solidFill>
                  <a:srgbClr val="000000"/>
                </a:solidFill>
                <a:latin typeface="Times New Roman"/>
                <a:ea typeface="Times New Roman"/>
                <a:cs typeface="Times New Roman"/>
                <a:sym typeface="Times New Roman"/>
              </a:rPr>
              <a:t>N.</a:t>
            </a:r>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a:solidFill>
                  <a:srgbClr val="000000"/>
                </a:solidFill>
                <a:latin typeface="Times New Roman"/>
                <a:ea typeface="Times New Roman"/>
                <a:cs typeface="Times New Roman"/>
                <a:sym typeface="Times New Roman"/>
              </a:rPr>
              <a:t>This means that the required bandwidth for the spread signal is 11 times larger than the</a:t>
            </a:r>
            <a:br>
              <a:rPr lang="en-US" sz="1400" b="0" i="0" u="none">
                <a:solidFill>
                  <a:srgbClr val="000000"/>
                </a:solidFill>
                <a:latin typeface="Times New Roman"/>
                <a:ea typeface="Times New Roman"/>
                <a:cs typeface="Times New Roman"/>
                <a:sym typeface="Times New Roman"/>
              </a:rPr>
            </a:br>
            <a:r>
              <a:rPr lang="en-US" sz="1400" b="0" i="0" u="none">
                <a:solidFill>
                  <a:srgbClr val="000000"/>
                </a:solidFill>
                <a:latin typeface="Times New Roman"/>
                <a:ea typeface="Times New Roman"/>
                <a:cs typeface="Times New Roman"/>
                <a:sym typeface="Times New Roman"/>
              </a:rPr>
              <a:t>bandwidth of the original signal.</a:t>
            </a:r>
            <a:endParaRPr/>
          </a:p>
          <a:p>
            <a:pPr marL="285750" marR="0" lvl="0" indent="-285750" algn="just" rtl="0">
              <a:lnSpc>
                <a:spcPct val="100000"/>
              </a:lnSpc>
              <a:spcBef>
                <a:spcPts val="0"/>
              </a:spcBef>
              <a:spcAft>
                <a:spcPts val="0"/>
              </a:spcAft>
              <a:buClr>
                <a:schemeClr val="dk1"/>
              </a:buClr>
              <a:buSzPts val="1000"/>
              <a:buFont typeface="Arial"/>
              <a:buNone/>
            </a:pP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endParaRPr sz="1600" b="0" i="0" u="none">
              <a:solidFill>
                <a:srgbClr val="000000"/>
              </a:solidFill>
              <a:latin typeface="Times"/>
              <a:ea typeface="Times"/>
              <a:cs typeface="Times"/>
              <a:sym typeface="Times"/>
            </a:endParaRPr>
          </a:p>
          <a:p>
            <a:pPr marL="285750" marR="0" lvl="0" indent="-285750" algn="just" rtl="0">
              <a:lnSpc>
                <a:spcPct val="150000"/>
              </a:lnSpc>
              <a:spcBef>
                <a:spcPts val="0"/>
              </a:spcBef>
              <a:spcAft>
                <a:spcPts val="0"/>
              </a:spcAft>
              <a:buClr>
                <a:schemeClr val="dk1"/>
              </a:buClr>
              <a:buSzPts val="1100"/>
              <a:buFont typeface="Arial"/>
              <a:buNone/>
            </a:pPr>
            <a:r>
              <a:rPr lang="en-US" sz="1100" b="1" i="0" u="none">
                <a:solidFill>
                  <a:schemeClr val="dk1"/>
                </a:solidFill>
                <a:latin typeface="Arial"/>
                <a:ea typeface="Arial"/>
                <a:cs typeface="Arial"/>
                <a:sym typeface="Arial"/>
              </a:rPr>
              <a:t> </a:t>
            </a:r>
            <a:br>
              <a:rPr lang="en-US" sz="1100" b="1" i="0" u="none">
                <a:solidFill>
                  <a:schemeClr val="dk1"/>
                </a:solidFill>
                <a:latin typeface="Arial"/>
                <a:ea typeface="Arial"/>
                <a:cs typeface="Arial"/>
                <a:sym typeface="Arial"/>
              </a:rPr>
            </a:br>
            <a:r>
              <a:rPr lang="en-US" sz="1800" b="0" i="0" u="none">
                <a:solidFill>
                  <a:srgbClr val="000000"/>
                </a:solidFill>
                <a:latin typeface="Times"/>
                <a:ea typeface="Times"/>
                <a:cs typeface="Times"/>
                <a:sym typeface="Times"/>
              </a:rPr>
              <a:t> </a:t>
            </a:r>
            <a:br>
              <a:rPr lang="en-US" sz="1100" b="1" i="0" u="none">
                <a:solidFill>
                  <a:schemeClr val="dk1"/>
                </a:solidFill>
                <a:latin typeface="Arial"/>
                <a:ea typeface="Arial"/>
                <a:cs typeface="Arial"/>
                <a:sym typeface="Arial"/>
              </a:rPr>
            </a:br>
            <a:r>
              <a:rPr lang="en-US" sz="1800" b="0" i="0" u="none">
                <a:solidFill>
                  <a:srgbClr val="000000"/>
                </a:solidFill>
                <a:latin typeface="Times"/>
                <a:ea typeface="Times"/>
                <a:cs typeface="Times"/>
                <a:sym typeface="Times"/>
              </a:rPr>
              <a:t> </a:t>
            </a:r>
            <a:br>
              <a:rPr lang="en-US" sz="800" b="1" i="0" u="none">
                <a:solidFill>
                  <a:schemeClr val="dk1"/>
                </a:solidFill>
                <a:latin typeface="Arial"/>
                <a:ea typeface="Arial"/>
                <a:cs typeface="Arial"/>
                <a:sym typeface="Arial"/>
              </a:rPr>
            </a:br>
            <a:br>
              <a:rPr lang="en-US" sz="1100" b="1" i="0" u="none">
                <a:solidFill>
                  <a:schemeClr val="dk1"/>
                </a:solidFill>
                <a:latin typeface="Arial"/>
                <a:ea typeface="Arial"/>
                <a:cs typeface="Arial"/>
                <a:sym typeface="Arial"/>
              </a:rPr>
            </a:br>
            <a:r>
              <a:rPr lang="en-US" sz="1800" b="0" i="0" u="none">
                <a:solidFill>
                  <a:srgbClr val="000000"/>
                </a:solidFill>
                <a:latin typeface="Times"/>
                <a:ea typeface="Times"/>
                <a:cs typeface="Times"/>
                <a:sym typeface="Times"/>
              </a:rPr>
              <a:t> </a:t>
            </a:r>
            <a:br>
              <a:rPr lang="en-US" sz="1100" b="1" i="0" u="none">
                <a:solidFill>
                  <a:schemeClr val="dk1"/>
                </a:solidFill>
                <a:latin typeface="Arial"/>
                <a:ea typeface="Arial"/>
                <a:cs typeface="Arial"/>
                <a:sym typeface="Arial"/>
              </a:rPr>
            </a:br>
            <a:endParaRPr sz="1800" b="0" i="0" u="none">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800"/>
              <a:buFont typeface="Arial"/>
              <a:buNone/>
            </a:pPr>
            <a:r>
              <a:rPr lang="en-US" sz="800" b="1" i="0" u="none">
                <a:solidFill>
                  <a:schemeClr val="dk1"/>
                </a:solidFill>
                <a:latin typeface="Arial"/>
                <a:ea typeface="Arial"/>
                <a:cs typeface="Arial"/>
                <a:sym typeface="Arial"/>
              </a:rPr>
              <a:t> </a:t>
            </a:r>
            <a:br>
              <a:rPr lang="en-US" sz="800" b="1" i="0" u="none">
                <a:solidFill>
                  <a:schemeClr val="dk1"/>
                </a:solidFill>
                <a:latin typeface="Arial"/>
                <a:ea typeface="Arial"/>
                <a:cs typeface="Arial"/>
                <a:sym typeface="Arial"/>
              </a:rPr>
            </a:b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endParaRPr sz="1600" b="0" i="0" u="none">
              <a:solidFill>
                <a:srgbClr val="000000"/>
              </a:solidFill>
              <a:latin typeface="Times"/>
              <a:ea typeface="Times"/>
              <a:cs typeface="Times"/>
              <a:sym typeface="Times"/>
            </a:endParaRPr>
          </a:p>
          <a:p>
            <a:pPr marL="285750" marR="0" lvl="0" indent="-171450" algn="just" rtl="0">
              <a:lnSpc>
                <a:spcPct val="150000"/>
              </a:lnSpc>
              <a:spcBef>
                <a:spcPts val="0"/>
              </a:spcBef>
              <a:spcAft>
                <a:spcPts val="0"/>
              </a:spcAft>
              <a:buClr>
                <a:schemeClr val="dk1"/>
              </a:buClr>
              <a:buSzPts val="1800"/>
              <a:buFont typeface="Arial"/>
              <a:buNone/>
            </a:pPr>
            <a:endParaRPr sz="1800" b="0" i="0" u="none">
              <a:solidFill>
                <a:srgbClr val="000000"/>
              </a:solidFill>
              <a:latin typeface="Times"/>
              <a:ea typeface="Times"/>
              <a:cs typeface="Times"/>
              <a:sym typeface="Times"/>
            </a:endParaRPr>
          </a:p>
          <a:p>
            <a:pPr marL="285750" marR="0" lvl="0" indent="-285750" algn="just" rtl="0">
              <a:lnSpc>
                <a:spcPct val="150000"/>
              </a:lnSpc>
              <a:spcBef>
                <a:spcPts val="0"/>
              </a:spcBef>
              <a:spcAft>
                <a:spcPts val="0"/>
              </a:spcAft>
              <a:buClr>
                <a:schemeClr val="dk1"/>
              </a:buClr>
              <a:buSzPts val="1000"/>
              <a:buFont typeface="Arial"/>
              <a:buNone/>
            </a:pP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br>
              <a:rPr lang="en-US" sz="1400" b="1" i="0" u="none">
                <a:solidFill>
                  <a:schemeClr val="dk1"/>
                </a:solidFill>
                <a:latin typeface="Times New Roman"/>
                <a:ea typeface="Times New Roman"/>
                <a:cs typeface="Times New Roman"/>
                <a:sym typeface="Times New Roman"/>
              </a:rPr>
            </a:br>
            <a:endParaRPr/>
          </a:p>
        </p:txBody>
      </p:sp>
      <p:pic>
        <p:nvPicPr>
          <p:cNvPr id="780" name="Google Shape;780;p58"/>
          <p:cNvPicPr preferRelativeResize="0"/>
          <p:nvPr/>
        </p:nvPicPr>
        <p:blipFill rotWithShape="1">
          <a:blip r:embed="rId3">
            <a:alphaModFix/>
          </a:blip>
          <a:srcRect/>
          <a:stretch/>
        </p:blipFill>
        <p:spPr>
          <a:xfrm>
            <a:off x="533400" y="3733800"/>
            <a:ext cx="8229600" cy="25908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5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59</a:t>
            </a:fld>
            <a:endParaRPr/>
          </a:p>
        </p:txBody>
      </p:sp>
      <p:cxnSp>
        <p:nvCxnSpPr>
          <p:cNvPr id="787" name="Google Shape;787;p5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88" name="Google Shape;788;p59"/>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89" name="Google Shape;789;p59"/>
          <p:cNvSpPr txBox="1"/>
          <p:nvPr/>
        </p:nvSpPr>
        <p:spPr>
          <a:xfrm>
            <a:off x="304800" y="762000"/>
            <a:ext cx="788511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How does DSSS accomplish the goals of spread spectrum? </a:t>
            </a:r>
            <a:endParaRPr/>
          </a:p>
        </p:txBody>
      </p:sp>
      <p:cxnSp>
        <p:nvCxnSpPr>
          <p:cNvPr id="790" name="Google Shape;790;p59"/>
          <p:cNvCxnSpPr/>
          <p:nvPr/>
        </p:nvCxnSpPr>
        <p:spPr>
          <a:xfrm>
            <a:off x="152400" y="64008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791" name="Google Shape;791;p59"/>
          <p:cNvSpPr txBox="1"/>
          <p:nvPr/>
        </p:nvSpPr>
        <p:spPr>
          <a:xfrm>
            <a:off x="304800" y="1519237"/>
            <a:ext cx="8458200" cy="575627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Times"/>
                <a:ea typeface="Times"/>
                <a:cs typeface="Times"/>
                <a:sym typeface="Times"/>
              </a:rPr>
              <a:t>The spread signal can provide privacy if the intruder does not know the code.</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Helvetica Neue"/>
                <a:ea typeface="Helvetica Neue"/>
                <a:cs typeface="Helvetica Neue"/>
                <a:sym typeface="Helvetica Neue"/>
              </a:rPr>
              <a:t>It </a:t>
            </a:r>
            <a:r>
              <a:rPr lang="en-US" sz="1800" b="0" i="0" u="none">
                <a:solidFill>
                  <a:srgbClr val="000000"/>
                </a:solidFill>
                <a:latin typeface="Times"/>
                <a:ea typeface="Times"/>
                <a:cs typeface="Times"/>
                <a:sym typeface="Times"/>
              </a:rPr>
              <a:t>can also provide immunity against interference if each station uses a different code.</a:t>
            </a: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endParaRPr sz="1600" b="0" i="0" u="none">
              <a:solidFill>
                <a:srgbClr val="000000"/>
              </a:solidFill>
              <a:latin typeface="Times"/>
              <a:ea typeface="Times"/>
              <a:cs typeface="Times"/>
              <a:sym typeface="Times"/>
            </a:endParaRPr>
          </a:p>
          <a:p>
            <a:pPr marL="285750" marR="0" lvl="0" indent="-285750" algn="just" rtl="0">
              <a:lnSpc>
                <a:spcPct val="150000"/>
              </a:lnSpc>
              <a:spcBef>
                <a:spcPts val="0"/>
              </a:spcBef>
              <a:spcAft>
                <a:spcPts val="0"/>
              </a:spcAft>
              <a:buClr>
                <a:schemeClr val="dk1"/>
              </a:buClr>
              <a:buSzPts val="1100"/>
              <a:buFont typeface="Arial"/>
              <a:buNone/>
            </a:pPr>
            <a:r>
              <a:rPr lang="en-US" sz="1100" b="1" i="0" u="none">
                <a:solidFill>
                  <a:schemeClr val="dk1"/>
                </a:solidFill>
                <a:latin typeface="Arial"/>
                <a:ea typeface="Arial"/>
                <a:cs typeface="Arial"/>
                <a:sym typeface="Arial"/>
              </a:rPr>
              <a:t> </a:t>
            </a:r>
            <a:br>
              <a:rPr lang="en-US" sz="1100" b="1" i="0" u="none">
                <a:solidFill>
                  <a:schemeClr val="dk1"/>
                </a:solidFill>
                <a:latin typeface="Arial"/>
                <a:ea typeface="Arial"/>
                <a:cs typeface="Arial"/>
                <a:sym typeface="Arial"/>
              </a:rPr>
            </a:br>
            <a:r>
              <a:rPr lang="en-US" sz="1800" b="0" i="0" u="none">
                <a:solidFill>
                  <a:srgbClr val="000000"/>
                </a:solidFill>
                <a:latin typeface="Times"/>
                <a:ea typeface="Times"/>
                <a:cs typeface="Times"/>
                <a:sym typeface="Times"/>
              </a:rPr>
              <a:t> </a:t>
            </a:r>
            <a:br>
              <a:rPr lang="en-US" sz="1100" b="1" i="0" u="none">
                <a:solidFill>
                  <a:schemeClr val="dk1"/>
                </a:solidFill>
                <a:latin typeface="Arial"/>
                <a:ea typeface="Arial"/>
                <a:cs typeface="Arial"/>
                <a:sym typeface="Arial"/>
              </a:rPr>
            </a:br>
            <a:r>
              <a:rPr lang="en-US" sz="1800" b="0" i="0" u="none">
                <a:solidFill>
                  <a:srgbClr val="000000"/>
                </a:solidFill>
                <a:latin typeface="Times"/>
                <a:ea typeface="Times"/>
                <a:cs typeface="Times"/>
                <a:sym typeface="Times"/>
              </a:rPr>
              <a:t> </a:t>
            </a:r>
            <a:br>
              <a:rPr lang="en-US" sz="800" b="1" i="0" u="none">
                <a:solidFill>
                  <a:schemeClr val="dk1"/>
                </a:solidFill>
                <a:latin typeface="Arial"/>
                <a:ea typeface="Arial"/>
                <a:cs typeface="Arial"/>
                <a:sym typeface="Arial"/>
              </a:rPr>
            </a:br>
            <a:br>
              <a:rPr lang="en-US" sz="1100" b="1" i="0" u="none">
                <a:solidFill>
                  <a:schemeClr val="dk1"/>
                </a:solidFill>
                <a:latin typeface="Arial"/>
                <a:ea typeface="Arial"/>
                <a:cs typeface="Arial"/>
                <a:sym typeface="Arial"/>
              </a:rPr>
            </a:br>
            <a:r>
              <a:rPr lang="en-US" sz="1800" b="0" i="0" u="none">
                <a:solidFill>
                  <a:srgbClr val="000000"/>
                </a:solidFill>
                <a:latin typeface="Times"/>
                <a:ea typeface="Times"/>
                <a:cs typeface="Times"/>
                <a:sym typeface="Times"/>
              </a:rPr>
              <a:t> </a:t>
            </a:r>
            <a:br>
              <a:rPr lang="en-US" sz="1100" b="1" i="0" u="none">
                <a:solidFill>
                  <a:schemeClr val="dk1"/>
                </a:solidFill>
                <a:latin typeface="Arial"/>
                <a:ea typeface="Arial"/>
                <a:cs typeface="Arial"/>
                <a:sym typeface="Arial"/>
              </a:rPr>
            </a:br>
            <a:endParaRPr sz="1800" b="0" i="0" u="none">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800"/>
              <a:buFont typeface="Arial"/>
              <a:buNone/>
            </a:pPr>
            <a:r>
              <a:rPr lang="en-US" sz="800" b="1" i="0" u="none">
                <a:solidFill>
                  <a:schemeClr val="dk1"/>
                </a:solidFill>
                <a:latin typeface="Arial"/>
                <a:ea typeface="Arial"/>
                <a:cs typeface="Arial"/>
                <a:sym typeface="Arial"/>
              </a:rPr>
              <a:t> </a:t>
            </a:r>
            <a:br>
              <a:rPr lang="en-US" sz="800" b="1" i="0" u="none">
                <a:solidFill>
                  <a:schemeClr val="dk1"/>
                </a:solidFill>
                <a:latin typeface="Arial"/>
                <a:ea typeface="Arial"/>
                <a:cs typeface="Arial"/>
                <a:sym typeface="Arial"/>
              </a:rPr>
            </a:b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endParaRPr sz="1600" b="0" i="0" u="none">
              <a:solidFill>
                <a:srgbClr val="000000"/>
              </a:solidFill>
              <a:latin typeface="Times"/>
              <a:ea typeface="Times"/>
              <a:cs typeface="Times"/>
              <a:sym typeface="Times"/>
            </a:endParaRPr>
          </a:p>
          <a:p>
            <a:pPr marL="285750" marR="0" lvl="0" indent="-171450" algn="just" rtl="0">
              <a:lnSpc>
                <a:spcPct val="150000"/>
              </a:lnSpc>
              <a:spcBef>
                <a:spcPts val="0"/>
              </a:spcBef>
              <a:spcAft>
                <a:spcPts val="0"/>
              </a:spcAft>
              <a:buClr>
                <a:schemeClr val="dk1"/>
              </a:buClr>
              <a:buSzPts val="1800"/>
              <a:buFont typeface="Arial"/>
              <a:buNone/>
            </a:pPr>
            <a:endParaRPr sz="1800" b="0" i="0" u="none">
              <a:solidFill>
                <a:srgbClr val="000000"/>
              </a:solidFill>
              <a:latin typeface="Times"/>
              <a:ea typeface="Times"/>
              <a:cs typeface="Times"/>
              <a:sym typeface="Times"/>
            </a:endParaRPr>
          </a:p>
          <a:p>
            <a:pPr marL="285750" marR="0" lvl="0" indent="-285750" algn="just" rtl="0">
              <a:lnSpc>
                <a:spcPct val="150000"/>
              </a:lnSpc>
              <a:spcBef>
                <a:spcPts val="0"/>
              </a:spcBef>
              <a:spcAft>
                <a:spcPts val="0"/>
              </a:spcAft>
              <a:buClr>
                <a:schemeClr val="dk1"/>
              </a:buClr>
              <a:buSzPts val="1000"/>
              <a:buFont typeface="Arial"/>
              <a:buNone/>
            </a:pP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br>
              <a:rPr lang="en-US" sz="1400" b="1" i="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48" name="Google Shape;148;p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49" name="Google Shape;149;p6"/>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50" name="Google Shape;150;p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51" name="Google Shape;151;p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52" name="Google Shape;152;p6"/>
          <p:cNvSpPr txBox="1"/>
          <p:nvPr/>
        </p:nvSpPr>
        <p:spPr>
          <a:xfrm>
            <a:off x="1257300" y="417512"/>
            <a:ext cx="187642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a:buNone/>
            </a:pPr>
            <a:r>
              <a:rPr lang="en-US" sz="2400" b="1" i="0" u="none">
                <a:solidFill>
                  <a:schemeClr val="dk1"/>
                </a:solidFill>
                <a:latin typeface="Times"/>
                <a:ea typeface="Times"/>
                <a:cs typeface="Times"/>
                <a:sym typeface="Times"/>
              </a:rPr>
              <a:t>Multiplexing</a:t>
            </a:r>
            <a:endParaRPr/>
          </a:p>
        </p:txBody>
      </p:sp>
      <p:sp>
        <p:nvSpPr>
          <p:cNvPr id="153" name="Google Shape;153;p6"/>
          <p:cNvSpPr txBox="1"/>
          <p:nvPr/>
        </p:nvSpPr>
        <p:spPr>
          <a:xfrm>
            <a:off x="490537" y="1092747"/>
            <a:ext cx="8464549" cy="2746865"/>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50000"/>
              </a:lnSpc>
              <a:spcBef>
                <a:spcPts val="0"/>
              </a:spcBef>
              <a:spcAft>
                <a:spcPts val="0"/>
              </a:spcAft>
              <a:buClr>
                <a:schemeClr val="dk1"/>
              </a:buClr>
              <a:buSzPts val="1500"/>
              <a:buFont typeface="Noto Sans Symbols"/>
              <a:buChar char="▪"/>
            </a:pPr>
            <a:r>
              <a:rPr lang="en-US" sz="1500" b="0" i="0" u="none" dirty="0">
                <a:solidFill>
                  <a:schemeClr val="dk1"/>
                </a:solidFill>
                <a:latin typeface="Times New Roman"/>
                <a:ea typeface="Times New Roman"/>
                <a:cs typeface="Times New Roman"/>
                <a:sym typeface="Times New Roman"/>
              </a:rPr>
              <a:t>In a multiplexed system, </a:t>
            </a:r>
            <a:r>
              <a:rPr lang="en-US" sz="1500" b="0" i="0" u="none" dirty="0">
                <a:solidFill>
                  <a:schemeClr val="dk1"/>
                </a:solidFill>
                <a:highlight>
                  <a:srgbClr val="FFFF00"/>
                </a:highlight>
                <a:latin typeface="Times New Roman"/>
                <a:ea typeface="Times New Roman"/>
                <a:cs typeface="Times New Roman"/>
                <a:sym typeface="Times New Roman"/>
              </a:rPr>
              <a:t>n lines share the bandwidth of one link.</a:t>
            </a:r>
            <a:endParaRPr dirty="0">
              <a:highlight>
                <a:srgbClr val="FFFF00"/>
              </a:highlight>
            </a:endParaRPr>
          </a:p>
          <a:p>
            <a:pPr marL="342900" marR="0" lvl="0" indent="-342900" algn="just" rtl="0">
              <a:lnSpc>
                <a:spcPct val="150000"/>
              </a:lnSpc>
              <a:spcBef>
                <a:spcPts val="0"/>
              </a:spcBef>
              <a:spcAft>
                <a:spcPts val="0"/>
              </a:spcAft>
              <a:buClr>
                <a:schemeClr val="dk1"/>
              </a:buClr>
              <a:buSzPts val="1500"/>
              <a:buFont typeface="Noto Sans Symbols"/>
              <a:buChar char="▪"/>
            </a:pPr>
            <a:r>
              <a:rPr lang="en-US" sz="1500" b="0" i="0" u="none" dirty="0">
                <a:solidFill>
                  <a:schemeClr val="dk1"/>
                </a:solidFill>
                <a:latin typeface="Times New Roman"/>
                <a:ea typeface="Times New Roman"/>
                <a:cs typeface="Times New Roman"/>
                <a:sym typeface="Times New Roman"/>
              </a:rPr>
              <a:t>The lines on the left direct their transmission streams to a multiplexer (MUX), which combines them into a single stream (many to one).</a:t>
            </a:r>
            <a:endParaRPr dirty="0"/>
          </a:p>
          <a:p>
            <a:pPr marL="342900" marR="0" lvl="0" indent="-342900" algn="just" rtl="0">
              <a:lnSpc>
                <a:spcPct val="150000"/>
              </a:lnSpc>
              <a:spcBef>
                <a:spcPts val="0"/>
              </a:spcBef>
              <a:spcAft>
                <a:spcPts val="0"/>
              </a:spcAft>
              <a:buClr>
                <a:schemeClr val="dk1"/>
              </a:buClr>
              <a:buSzPts val="1500"/>
              <a:buFont typeface="Noto Sans Symbols"/>
              <a:buChar char="▪"/>
            </a:pPr>
            <a:r>
              <a:rPr lang="en-US" sz="1500" b="0" i="0" u="none" dirty="0">
                <a:solidFill>
                  <a:schemeClr val="dk1"/>
                </a:solidFill>
                <a:latin typeface="Times New Roman"/>
                <a:ea typeface="Times New Roman"/>
                <a:cs typeface="Times New Roman"/>
                <a:sym typeface="Times New Roman"/>
              </a:rPr>
              <a:t>At the receiving end, that stream is fed into a demultiplexer (DEMUX), which separates the stream back into its component transmissions (one-to-many) and directs them to their corresponding lines. </a:t>
            </a:r>
            <a:endParaRPr dirty="0"/>
          </a:p>
          <a:p>
            <a:pPr marL="342900" marR="0" lvl="0" indent="-342900" algn="just" rtl="0">
              <a:lnSpc>
                <a:spcPct val="150000"/>
              </a:lnSpc>
              <a:spcBef>
                <a:spcPts val="0"/>
              </a:spcBef>
              <a:spcAft>
                <a:spcPts val="0"/>
              </a:spcAft>
              <a:buClr>
                <a:schemeClr val="dk1"/>
              </a:buClr>
              <a:buSzPts val="1500"/>
              <a:buFont typeface="Noto Sans Symbols"/>
              <a:buChar char="▪"/>
            </a:pPr>
            <a:r>
              <a:rPr lang="en-US" sz="1500" b="0" i="0" u="none" dirty="0">
                <a:solidFill>
                  <a:schemeClr val="dk1"/>
                </a:solidFill>
                <a:latin typeface="Times New Roman"/>
                <a:ea typeface="Times New Roman"/>
                <a:cs typeface="Times New Roman"/>
                <a:sym typeface="Times New Roman"/>
              </a:rPr>
              <a:t>In the figure, the word link refers to the physical path. The word channel refers to the portion of a link that carries a transmission between a given pair of lines. </a:t>
            </a:r>
            <a:r>
              <a:rPr lang="en-US" sz="1500" b="0" i="0" u="none" dirty="0">
                <a:solidFill>
                  <a:schemeClr val="dk1"/>
                </a:solidFill>
                <a:highlight>
                  <a:srgbClr val="FFFF00"/>
                </a:highlight>
                <a:latin typeface="Times New Roman"/>
                <a:ea typeface="Times New Roman"/>
                <a:cs typeface="Times New Roman"/>
                <a:sym typeface="Times New Roman"/>
              </a:rPr>
              <a:t>One link can have many (n) channels</a:t>
            </a:r>
            <a:r>
              <a:rPr lang="en-US" sz="15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None/>
            </a:pPr>
            <a:endParaRPr sz="1500" b="0" i="0" u="none" dirty="0">
              <a:solidFill>
                <a:schemeClr val="dk1"/>
              </a:solidFill>
              <a:latin typeface="Times New Roman"/>
              <a:ea typeface="Times New Roman"/>
              <a:cs typeface="Times New Roman"/>
              <a:sym typeface="Times New Roman"/>
            </a:endParaRPr>
          </a:p>
        </p:txBody>
      </p:sp>
      <p:pic>
        <p:nvPicPr>
          <p:cNvPr id="154" name="Google Shape;154;p6"/>
          <p:cNvPicPr preferRelativeResize="0"/>
          <p:nvPr/>
        </p:nvPicPr>
        <p:blipFill rotWithShape="1">
          <a:blip r:embed="rId3">
            <a:alphaModFix/>
          </a:blip>
          <a:srcRect/>
          <a:stretch/>
        </p:blipFill>
        <p:spPr>
          <a:xfrm>
            <a:off x="373062" y="4052887"/>
            <a:ext cx="8464550" cy="2060575"/>
          </a:xfrm>
          <a:prstGeom prst="rect">
            <a:avLst/>
          </a:prstGeom>
          <a:noFill/>
          <a:ln>
            <a:noFill/>
          </a:ln>
        </p:spPr>
      </p:pic>
      <p:sp>
        <p:nvSpPr>
          <p:cNvPr id="155" name="Google Shape;155;p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62" name="Google Shape;162;p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63" name="Google Shape;163;p7"/>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64" name="Google Shape;164;p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65" name="Google Shape;165;p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66" name="Google Shape;166;p7"/>
          <p:cNvSpPr txBox="1"/>
          <p:nvPr/>
        </p:nvSpPr>
        <p:spPr>
          <a:xfrm>
            <a:off x="1219200" y="417512"/>
            <a:ext cx="368776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a:buNone/>
            </a:pPr>
            <a:r>
              <a:rPr lang="en-US" sz="2400" b="1" i="0" u="none">
                <a:solidFill>
                  <a:schemeClr val="dk1"/>
                </a:solidFill>
                <a:latin typeface="Times"/>
                <a:ea typeface="Times"/>
                <a:cs typeface="Times"/>
                <a:sym typeface="Times"/>
              </a:rPr>
              <a:t>Categories of Multiplexing</a:t>
            </a:r>
            <a:endParaRPr/>
          </a:p>
        </p:txBody>
      </p:sp>
      <p:sp>
        <p:nvSpPr>
          <p:cNvPr id="167" name="Google Shape;167;p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7</a:t>
            </a:fld>
            <a:endParaRPr/>
          </a:p>
        </p:txBody>
      </p:sp>
      <p:pic>
        <p:nvPicPr>
          <p:cNvPr id="168" name="Google Shape;168;p7"/>
          <p:cNvPicPr preferRelativeResize="0"/>
          <p:nvPr/>
        </p:nvPicPr>
        <p:blipFill rotWithShape="1">
          <a:blip r:embed="rId3">
            <a:alphaModFix/>
          </a:blip>
          <a:srcRect/>
          <a:stretch/>
        </p:blipFill>
        <p:spPr>
          <a:xfrm>
            <a:off x="398462" y="3694112"/>
            <a:ext cx="8318500" cy="2409825"/>
          </a:xfrm>
          <a:prstGeom prst="rect">
            <a:avLst/>
          </a:prstGeom>
          <a:noFill/>
          <a:ln>
            <a:noFill/>
          </a:ln>
        </p:spPr>
      </p:pic>
      <p:sp>
        <p:nvSpPr>
          <p:cNvPr id="169" name="Google Shape;169;p7"/>
          <p:cNvSpPr txBox="1"/>
          <p:nvPr/>
        </p:nvSpPr>
        <p:spPr>
          <a:xfrm>
            <a:off x="357187" y="1117600"/>
            <a:ext cx="8634412" cy="240061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000"/>
              <a:buFont typeface="Times New Roman"/>
              <a:buNone/>
            </a:pPr>
            <a:r>
              <a:rPr lang="en-US" sz="2000" b="1" i="0" u="none" dirty="0">
                <a:solidFill>
                  <a:schemeClr val="dk1"/>
                </a:solidFill>
                <a:latin typeface="Times New Roman"/>
                <a:ea typeface="Times New Roman"/>
                <a:cs typeface="Times New Roman"/>
                <a:sym typeface="Times New Roman"/>
              </a:rPr>
              <a:t>Analog Multiplexing: </a:t>
            </a:r>
            <a:r>
              <a:rPr lang="en-US" sz="2000" b="0" i="0" u="none" dirty="0">
                <a:solidFill>
                  <a:schemeClr val="dk1"/>
                </a:solidFill>
                <a:latin typeface="Times New Roman"/>
                <a:ea typeface="Times New Roman"/>
                <a:cs typeface="Times New Roman"/>
                <a:sym typeface="Times New Roman"/>
              </a:rPr>
              <a:t>The process of </a:t>
            </a:r>
            <a:r>
              <a:rPr lang="en-US" sz="2000" b="0" i="0" u="none" dirty="0">
                <a:solidFill>
                  <a:schemeClr val="dk1"/>
                </a:solidFill>
                <a:highlight>
                  <a:srgbClr val="FFFF00"/>
                </a:highlight>
                <a:latin typeface="Times New Roman"/>
                <a:ea typeface="Times New Roman"/>
                <a:cs typeface="Times New Roman"/>
                <a:sym typeface="Times New Roman"/>
              </a:rPr>
              <a:t>combining multiple analog signals into one signal </a:t>
            </a:r>
            <a:r>
              <a:rPr lang="en-US" sz="2000" b="0" i="0" u="none" dirty="0">
                <a:solidFill>
                  <a:schemeClr val="dk1"/>
                </a:solidFill>
                <a:latin typeface="Times New Roman"/>
                <a:ea typeface="Times New Roman"/>
                <a:cs typeface="Times New Roman"/>
                <a:sym typeface="Times New Roman"/>
              </a:rPr>
              <a:t>is called analog multiplexing. It multiplexes the analog signals according to their frequency or wavelength.</a:t>
            </a:r>
            <a:endParaRPr dirty="0"/>
          </a:p>
          <a:p>
            <a:pPr marL="0" marR="0" lvl="0" indent="0" algn="l" rtl="0">
              <a:lnSpc>
                <a:spcPct val="150000"/>
              </a:lnSpc>
              <a:spcBef>
                <a:spcPts val="0"/>
              </a:spcBef>
              <a:spcAft>
                <a:spcPts val="0"/>
              </a:spcAft>
              <a:buClr>
                <a:schemeClr val="dk1"/>
              </a:buClr>
              <a:buSzPts val="2000"/>
              <a:buFont typeface="Times New Roman"/>
              <a:buNone/>
            </a:pPr>
            <a:r>
              <a:rPr lang="en-US" sz="2000" b="1" i="0" u="none" dirty="0">
                <a:solidFill>
                  <a:schemeClr val="dk1"/>
                </a:solidFill>
                <a:latin typeface="Times New Roman"/>
                <a:ea typeface="Times New Roman"/>
                <a:cs typeface="Times New Roman"/>
                <a:sym typeface="Times New Roman"/>
              </a:rPr>
              <a:t>Digital Multiplexing: </a:t>
            </a:r>
            <a:r>
              <a:rPr lang="en-US" sz="2000" b="0" i="0" u="none" dirty="0">
                <a:solidFill>
                  <a:schemeClr val="dk1"/>
                </a:solidFill>
                <a:latin typeface="Times New Roman"/>
                <a:ea typeface="Times New Roman"/>
                <a:cs typeface="Times New Roman"/>
                <a:sym typeface="Times New Roman"/>
              </a:rPr>
              <a:t>The process of combining </a:t>
            </a:r>
            <a:r>
              <a:rPr lang="en-US" sz="2000" b="0" i="0" u="none" dirty="0">
                <a:solidFill>
                  <a:schemeClr val="dk1"/>
                </a:solidFill>
                <a:highlight>
                  <a:srgbClr val="FFFF00"/>
                </a:highlight>
                <a:latin typeface="Times New Roman"/>
                <a:ea typeface="Times New Roman"/>
                <a:cs typeface="Times New Roman"/>
                <a:sym typeface="Times New Roman"/>
              </a:rPr>
              <a:t>multiple digital signals into one </a:t>
            </a:r>
            <a:r>
              <a:rPr lang="en-US" sz="2000" b="0" i="0" u="none" dirty="0">
                <a:solidFill>
                  <a:schemeClr val="dk1"/>
                </a:solidFill>
                <a:latin typeface="Times New Roman"/>
                <a:ea typeface="Times New Roman"/>
                <a:cs typeface="Times New Roman"/>
                <a:sym typeface="Times New Roman"/>
              </a:rPr>
              <a:t>signal is called digital multiplexing.</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76" name="Google Shape;176;p8"/>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77" name="Google Shape;177;p8"/>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78" name="Google Shape;178;p8"/>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79" name="Google Shape;179;p8"/>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80" name="Google Shape;180;p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8</a:t>
            </a:fld>
            <a:endParaRPr/>
          </a:p>
        </p:txBody>
      </p:sp>
      <p:sp>
        <p:nvSpPr>
          <p:cNvPr id="181" name="Google Shape;181;p8"/>
          <p:cNvSpPr txBox="1"/>
          <p:nvPr/>
        </p:nvSpPr>
        <p:spPr>
          <a:xfrm>
            <a:off x="1376362" y="479425"/>
            <a:ext cx="4548187"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Frequency-division multiplexing (FDM)</a:t>
            </a:r>
            <a:endParaRPr/>
          </a:p>
        </p:txBody>
      </p:sp>
      <p:sp>
        <p:nvSpPr>
          <p:cNvPr id="182" name="Google Shape;182;p8"/>
          <p:cNvSpPr txBox="1"/>
          <p:nvPr/>
        </p:nvSpPr>
        <p:spPr>
          <a:xfrm>
            <a:off x="503237" y="1228725"/>
            <a:ext cx="8229600" cy="3332162"/>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50000"/>
              </a:lnSpc>
              <a:spcBef>
                <a:spcPts val="0"/>
              </a:spcBef>
              <a:spcAft>
                <a:spcPts val="0"/>
              </a:spcAft>
              <a:buClr>
                <a:schemeClr val="dk1"/>
              </a:buClr>
              <a:buSzPts val="1400"/>
              <a:buFont typeface="Noto Sans Symbols"/>
              <a:buChar char="▪"/>
            </a:pPr>
            <a:r>
              <a:rPr lang="en-US" sz="1400" b="0" i="0" u="none" dirty="0">
                <a:solidFill>
                  <a:schemeClr val="dk1"/>
                </a:solidFill>
                <a:latin typeface="Times New Roman"/>
                <a:ea typeface="Times New Roman"/>
                <a:cs typeface="Times New Roman"/>
                <a:sym typeface="Times New Roman"/>
              </a:rPr>
              <a:t>FDM is an analog multiplexing technique that combines analog signals.</a:t>
            </a:r>
            <a:endParaRPr dirty="0"/>
          </a:p>
          <a:p>
            <a:pPr marL="342900" marR="0" lvl="0" indent="-342900" algn="just" rtl="0">
              <a:lnSpc>
                <a:spcPct val="150000"/>
              </a:lnSpc>
              <a:spcBef>
                <a:spcPts val="0"/>
              </a:spcBef>
              <a:spcAft>
                <a:spcPts val="0"/>
              </a:spcAft>
              <a:buClr>
                <a:schemeClr val="dk1"/>
              </a:buClr>
              <a:buSzPts val="1400"/>
              <a:buFont typeface="Noto Sans Symbols"/>
              <a:buChar char="▪"/>
            </a:pPr>
            <a:r>
              <a:rPr lang="en-US" sz="1400" b="0" i="0" u="none" dirty="0">
                <a:solidFill>
                  <a:schemeClr val="dk1"/>
                </a:solidFill>
                <a:latin typeface="Times New Roman"/>
                <a:ea typeface="Times New Roman"/>
                <a:cs typeface="Times New Roman"/>
                <a:sym typeface="Times New Roman"/>
              </a:rPr>
              <a:t>Frequency-division multiplexing (FDM) is an analog technique that </a:t>
            </a:r>
            <a:r>
              <a:rPr lang="en-US" sz="1400" b="0" i="0" u="none" dirty="0">
                <a:solidFill>
                  <a:schemeClr val="dk1"/>
                </a:solidFill>
                <a:highlight>
                  <a:srgbClr val="FFFF00"/>
                </a:highlight>
                <a:latin typeface="Times New Roman"/>
                <a:ea typeface="Times New Roman"/>
                <a:cs typeface="Times New Roman"/>
                <a:sym typeface="Times New Roman"/>
              </a:rPr>
              <a:t>can be applied when the bandwidth of a link (in hertz) is greater than the combined bandwidths of the signals to be transmitted. </a:t>
            </a:r>
            <a:endParaRPr dirty="0">
              <a:highlight>
                <a:srgbClr val="FFFF00"/>
              </a:highlight>
            </a:endParaRPr>
          </a:p>
          <a:p>
            <a:pPr marL="342900" marR="0" lvl="0" indent="-342900" algn="just" rtl="0">
              <a:lnSpc>
                <a:spcPct val="150000"/>
              </a:lnSpc>
              <a:spcBef>
                <a:spcPts val="0"/>
              </a:spcBef>
              <a:spcAft>
                <a:spcPts val="0"/>
              </a:spcAft>
              <a:buClr>
                <a:schemeClr val="dk1"/>
              </a:buClr>
              <a:buSzPts val="1400"/>
              <a:buFont typeface="Noto Sans Symbols"/>
              <a:buChar char="▪"/>
            </a:pPr>
            <a:r>
              <a:rPr lang="en-US" sz="1400" b="0" i="0" u="none" dirty="0">
                <a:solidFill>
                  <a:schemeClr val="dk1"/>
                </a:solidFill>
                <a:latin typeface="Times New Roman"/>
                <a:ea typeface="Times New Roman"/>
                <a:cs typeface="Times New Roman"/>
                <a:sym typeface="Times New Roman"/>
              </a:rPr>
              <a:t>In FDM, signals generated by each sending device are modulated using different carrier frequencies. </a:t>
            </a:r>
            <a:endParaRPr dirty="0"/>
          </a:p>
          <a:p>
            <a:pPr marL="342900" marR="0" lvl="0" indent="-342900" algn="just" rtl="0">
              <a:lnSpc>
                <a:spcPct val="150000"/>
              </a:lnSpc>
              <a:spcBef>
                <a:spcPts val="0"/>
              </a:spcBef>
              <a:spcAft>
                <a:spcPts val="0"/>
              </a:spcAft>
              <a:buClr>
                <a:schemeClr val="dk1"/>
              </a:buClr>
              <a:buSzPts val="1400"/>
              <a:buFont typeface="Noto Sans Symbols"/>
              <a:buChar char="▪"/>
            </a:pPr>
            <a:r>
              <a:rPr lang="en-US" sz="1400" b="0" i="0" u="none" dirty="0">
                <a:solidFill>
                  <a:schemeClr val="dk1"/>
                </a:solidFill>
                <a:latin typeface="Times New Roman"/>
                <a:ea typeface="Times New Roman"/>
                <a:cs typeface="Times New Roman"/>
                <a:sym typeface="Times New Roman"/>
              </a:rPr>
              <a:t>These modulated signals are then combined into a single composite signal that can be transported by the link.</a:t>
            </a:r>
            <a:endParaRPr dirty="0"/>
          </a:p>
          <a:p>
            <a:pPr marL="342900" marR="0" lvl="0" indent="-342900" algn="just" rtl="0">
              <a:lnSpc>
                <a:spcPct val="150000"/>
              </a:lnSpc>
              <a:spcBef>
                <a:spcPts val="0"/>
              </a:spcBef>
              <a:spcAft>
                <a:spcPts val="0"/>
              </a:spcAft>
              <a:buClr>
                <a:schemeClr val="dk1"/>
              </a:buClr>
              <a:buSzPts val="1400"/>
              <a:buFont typeface="Noto Sans Symbols"/>
              <a:buChar char="▪"/>
            </a:pPr>
            <a:r>
              <a:rPr lang="en-US" sz="1400" b="0" i="0" u="none" dirty="0">
                <a:solidFill>
                  <a:schemeClr val="dk1"/>
                </a:solidFill>
                <a:latin typeface="Times New Roman"/>
                <a:ea typeface="Times New Roman"/>
                <a:cs typeface="Times New Roman"/>
                <a:sym typeface="Times New Roman"/>
              </a:rPr>
              <a:t>Channels can be separated from strips of unused bandwidths called </a:t>
            </a:r>
            <a:r>
              <a:rPr lang="en-US" sz="1400" b="0" i="0" u="none" dirty="0">
                <a:solidFill>
                  <a:schemeClr val="dk1"/>
                </a:solidFill>
                <a:highlight>
                  <a:srgbClr val="FFFF00"/>
                </a:highlight>
                <a:latin typeface="Times New Roman"/>
                <a:ea typeface="Times New Roman"/>
                <a:cs typeface="Times New Roman"/>
                <a:sym typeface="Times New Roman"/>
              </a:rPr>
              <a:t>guard bands </a:t>
            </a:r>
            <a:r>
              <a:rPr lang="en-US" sz="1400" b="0" i="0" u="none" dirty="0">
                <a:solidFill>
                  <a:schemeClr val="dk1"/>
                </a:solidFill>
                <a:latin typeface="Times New Roman"/>
                <a:ea typeface="Times New Roman"/>
                <a:cs typeface="Times New Roman"/>
                <a:sym typeface="Times New Roman"/>
              </a:rPr>
              <a:t>to </a:t>
            </a:r>
            <a:r>
              <a:rPr lang="en-US" sz="1400" b="0" i="0" u="none" dirty="0">
                <a:solidFill>
                  <a:schemeClr val="dk1"/>
                </a:solidFill>
                <a:highlight>
                  <a:srgbClr val="FFFF00"/>
                </a:highlight>
                <a:latin typeface="Times New Roman"/>
                <a:ea typeface="Times New Roman"/>
                <a:cs typeface="Times New Roman"/>
                <a:sym typeface="Times New Roman"/>
              </a:rPr>
              <a:t>prevent signals from overlapping.</a:t>
            </a:r>
            <a:endParaRPr dirty="0">
              <a:highlight>
                <a:srgbClr val="FFFF00"/>
              </a:highlight>
            </a:endParaRPr>
          </a:p>
          <a:p>
            <a:pPr marL="342900" marR="0" lvl="0" indent="-247650" algn="just" rtl="0">
              <a:lnSpc>
                <a:spcPct val="150000"/>
              </a:lnSpc>
              <a:spcBef>
                <a:spcPts val="0"/>
              </a:spcBef>
              <a:spcAft>
                <a:spcPts val="0"/>
              </a:spcAft>
              <a:buClr>
                <a:schemeClr val="dk1"/>
              </a:buClr>
              <a:buSzPts val="1500"/>
              <a:buFont typeface="Noto Sans Symbols"/>
              <a:buNone/>
            </a:pPr>
            <a:endParaRPr sz="15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b="0" i="0" u="none" dirty="0">
              <a:solidFill>
                <a:schemeClr val="dk1"/>
              </a:solidFill>
              <a:latin typeface="Times New Roman"/>
              <a:ea typeface="Times New Roman"/>
              <a:cs typeface="Times New Roman"/>
              <a:sym typeface="Times New Roman"/>
            </a:endParaRPr>
          </a:p>
        </p:txBody>
      </p:sp>
      <p:pic>
        <p:nvPicPr>
          <p:cNvPr id="183" name="Google Shape;183;p8"/>
          <p:cNvPicPr preferRelativeResize="0"/>
          <p:nvPr/>
        </p:nvPicPr>
        <p:blipFill rotWithShape="1">
          <a:blip r:embed="rId3">
            <a:alphaModFix/>
          </a:blip>
          <a:srcRect/>
          <a:stretch/>
        </p:blipFill>
        <p:spPr>
          <a:xfrm>
            <a:off x="174625" y="4191000"/>
            <a:ext cx="8794750" cy="22590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90" name="Google Shape;190;p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91" name="Google Shape;191;p9"/>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92" name="Google Shape;192;p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93" name="Google Shape;193;p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94" name="Google Shape;194;p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9</a:t>
            </a:fld>
            <a:endParaRPr/>
          </a:p>
        </p:txBody>
      </p:sp>
      <p:sp>
        <p:nvSpPr>
          <p:cNvPr id="195" name="Google Shape;195;p9"/>
          <p:cNvSpPr txBox="1"/>
          <p:nvPr/>
        </p:nvSpPr>
        <p:spPr>
          <a:xfrm>
            <a:off x="1376362" y="479425"/>
            <a:ext cx="4548187"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Frequency-division multiplexing (FDM)</a:t>
            </a:r>
            <a:endParaRPr/>
          </a:p>
        </p:txBody>
      </p:sp>
      <p:sp>
        <p:nvSpPr>
          <p:cNvPr id="196" name="Google Shape;196;p9"/>
          <p:cNvSpPr txBox="1"/>
          <p:nvPr/>
        </p:nvSpPr>
        <p:spPr>
          <a:xfrm>
            <a:off x="490537" y="1077912"/>
            <a:ext cx="8229600" cy="3862387"/>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50000"/>
              </a:lnSpc>
              <a:spcBef>
                <a:spcPts val="0"/>
              </a:spcBef>
              <a:spcAft>
                <a:spcPts val="0"/>
              </a:spcAft>
              <a:buClr>
                <a:schemeClr val="dk1"/>
              </a:buClr>
              <a:buSzPts val="1500"/>
              <a:buFont typeface="Noto Sans Symbols"/>
              <a:buChar char="▪"/>
            </a:pPr>
            <a:r>
              <a:rPr lang="en-US" sz="1500" b="0" i="0" u="none" dirty="0">
                <a:solidFill>
                  <a:schemeClr val="dk1"/>
                </a:solidFill>
                <a:latin typeface="Times New Roman"/>
                <a:ea typeface="Times New Roman"/>
                <a:cs typeface="Times New Roman"/>
                <a:sym typeface="Times New Roman"/>
              </a:rPr>
              <a:t>The frequency division multiplexing divides the bandwidth of a channel into </a:t>
            </a:r>
            <a:r>
              <a:rPr lang="en-US" sz="1500" b="0" i="0" u="none" dirty="0">
                <a:solidFill>
                  <a:schemeClr val="dk1"/>
                </a:solidFill>
                <a:highlight>
                  <a:srgbClr val="FFFF00"/>
                </a:highlight>
                <a:latin typeface="Times New Roman"/>
                <a:ea typeface="Times New Roman"/>
                <a:cs typeface="Times New Roman"/>
                <a:sym typeface="Times New Roman"/>
              </a:rPr>
              <a:t>several logical sub-channels. </a:t>
            </a:r>
            <a:r>
              <a:rPr lang="en-US" sz="1500" b="0" i="0" u="none" dirty="0">
                <a:solidFill>
                  <a:schemeClr val="dk1"/>
                </a:solidFill>
                <a:latin typeface="Times New Roman"/>
                <a:ea typeface="Times New Roman"/>
                <a:cs typeface="Times New Roman"/>
                <a:sym typeface="Times New Roman"/>
              </a:rPr>
              <a:t>Each </a:t>
            </a:r>
            <a:r>
              <a:rPr lang="en-US" sz="1500" b="0" i="0" u="none" dirty="0">
                <a:solidFill>
                  <a:schemeClr val="dk1"/>
                </a:solidFill>
                <a:highlight>
                  <a:srgbClr val="FFFF00"/>
                </a:highlight>
                <a:latin typeface="Times New Roman"/>
                <a:ea typeface="Times New Roman"/>
                <a:cs typeface="Times New Roman"/>
                <a:sym typeface="Times New Roman"/>
              </a:rPr>
              <a:t>logical sub-channel is allotted for a different signal frequency</a:t>
            </a:r>
            <a:r>
              <a:rPr lang="en-US" sz="1500" b="0" i="0" u="none" dirty="0">
                <a:solidFill>
                  <a:schemeClr val="dk1"/>
                </a:solidFill>
                <a:latin typeface="Times New Roman"/>
                <a:ea typeface="Times New Roman"/>
                <a:cs typeface="Times New Roman"/>
                <a:sym typeface="Times New Roman"/>
              </a:rPr>
              <a:t>. The individual signals are filtered and then modulated (frequency is shifted), in order to fit exactly into logical sub-channels.</a:t>
            </a:r>
            <a:endParaRPr dirty="0"/>
          </a:p>
          <a:p>
            <a:pPr marL="342900" marR="0" lvl="0" indent="-342900" algn="just" rtl="0">
              <a:lnSpc>
                <a:spcPct val="150000"/>
              </a:lnSpc>
              <a:spcBef>
                <a:spcPts val="0"/>
              </a:spcBef>
              <a:spcAft>
                <a:spcPts val="0"/>
              </a:spcAft>
              <a:buClr>
                <a:schemeClr val="dk1"/>
              </a:buClr>
              <a:buSzPts val="1500"/>
              <a:buFont typeface="Noto Sans Symbols"/>
              <a:buChar char="▪"/>
            </a:pPr>
            <a:r>
              <a:rPr lang="en-US" sz="1500" b="0" i="0" u="none" dirty="0">
                <a:solidFill>
                  <a:schemeClr val="dk1"/>
                </a:solidFill>
                <a:latin typeface="Times New Roman"/>
                <a:ea typeface="Times New Roman"/>
                <a:cs typeface="Times New Roman"/>
                <a:sym typeface="Times New Roman"/>
              </a:rPr>
              <a:t>In this technique, each logical sub-channel (individual signal frequency) is allotted to each user. In other words</a:t>
            </a:r>
            <a:r>
              <a:rPr lang="en-US" sz="1500" b="0" i="0" u="none" dirty="0">
                <a:solidFill>
                  <a:schemeClr val="dk1"/>
                </a:solidFill>
                <a:highlight>
                  <a:srgbClr val="FFFF00"/>
                </a:highlight>
                <a:latin typeface="Times New Roman"/>
                <a:ea typeface="Times New Roman"/>
                <a:cs typeface="Times New Roman"/>
                <a:sym typeface="Times New Roman"/>
              </a:rPr>
              <a:t>, each user owns a sub-channel</a:t>
            </a:r>
            <a:r>
              <a:rPr lang="en-US" sz="1500" b="0" i="0" u="none" dirty="0">
                <a:solidFill>
                  <a:schemeClr val="dk1"/>
                </a:solidFill>
                <a:latin typeface="Times New Roman"/>
                <a:ea typeface="Times New Roman"/>
                <a:cs typeface="Times New Roman"/>
                <a:sym typeface="Times New Roman"/>
              </a:rPr>
              <a:t>.</a:t>
            </a:r>
            <a:endParaRPr dirty="0"/>
          </a:p>
          <a:p>
            <a:pPr marL="342900" marR="0" lvl="0" indent="-342900" algn="just" rtl="0">
              <a:lnSpc>
                <a:spcPct val="150000"/>
              </a:lnSpc>
              <a:spcBef>
                <a:spcPts val="0"/>
              </a:spcBef>
              <a:spcAft>
                <a:spcPts val="0"/>
              </a:spcAft>
              <a:buClr>
                <a:schemeClr val="dk1"/>
              </a:buClr>
              <a:buSzPts val="1500"/>
              <a:buFont typeface="Noto Sans Symbols"/>
              <a:buChar char="▪"/>
            </a:pPr>
            <a:r>
              <a:rPr lang="en-US" sz="1500" b="0" i="0" u="none" dirty="0">
                <a:solidFill>
                  <a:schemeClr val="dk1"/>
                </a:solidFill>
                <a:latin typeface="Times New Roman"/>
                <a:ea typeface="Times New Roman"/>
                <a:cs typeface="Times New Roman"/>
                <a:sym typeface="Times New Roman"/>
              </a:rPr>
              <a:t>Each </a:t>
            </a:r>
            <a:r>
              <a:rPr lang="en-US" sz="1500" b="0" i="0" u="none" dirty="0">
                <a:solidFill>
                  <a:schemeClr val="dk1"/>
                </a:solidFill>
                <a:highlight>
                  <a:srgbClr val="FFFF00"/>
                </a:highlight>
                <a:latin typeface="Times New Roman"/>
                <a:ea typeface="Times New Roman"/>
                <a:cs typeface="Times New Roman"/>
                <a:sym typeface="Times New Roman"/>
              </a:rPr>
              <a:t>logical sub-channel is separated by an unused bandwidth called Guard Band to prevent overlapping of signals.</a:t>
            </a:r>
            <a:r>
              <a:rPr lang="en-US" sz="1500" b="0" i="0" u="none" dirty="0">
                <a:solidFill>
                  <a:schemeClr val="dk1"/>
                </a:solidFill>
                <a:latin typeface="Times New Roman"/>
                <a:ea typeface="Times New Roman"/>
                <a:cs typeface="Times New Roman"/>
                <a:sym typeface="Times New Roman"/>
              </a:rPr>
              <a:t> In other words, there exists a frequency gap between two adjacent signals </a:t>
            </a:r>
            <a:r>
              <a:rPr lang="en-US" sz="1500" b="0" i="0" u="none" dirty="0">
                <a:solidFill>
                  <a:schemeClr val="dk1"/>
                </a:solidFill>
                <a:highlight>
                  <a:srgbClr val="FFFF00"/>
                </a:highlight>
                <a:latin typeface="Times New Roman"/>
                <a:ea typeface="Times New Roman"/>
                <a:cs typeface="Times New Roman"/>
                <a:sym typeface="Times New Roman"/>
              </a:rPr>
              <a:t>to prevent signal overlapping.</a:t>
            </a:r>
            <a:r>
              <a:rPr lang="en-US" sz="1500" b="0" i="0" u="none" dirty="0">
                <a:solidFill>
                  <a:schemeClr val="dk1"/>
                </a:solidFill>
                <a:latin typeface="Times New Roman"/>
                <a:ea typeface="Times New Roman"/>
                <a:cs typeface="Times New Roman"/>
                <a:sym typeface="Times New Roman"/>
              </a:rPr>
              <a:t> A </a:t>
            </a:r>
            <a:r>
              <a:rPr lang="en-US" sz="1500" b="0" i="0" u="none" dirty="0">
                <a:solidFill>
                  <a:schemeClr val="dk1"/>
                </a:solidFill>
                <a:highlight>
                  <a:srgbClr val="FFFF00"/>
                </a:highlight>
                <a:latin typeface="Times New Roman"/>
                <a:ea typeface="Times New Roman"/>
                <a:cs typeface="Times New Roman"/>
                <a:sym typeface="Times New Roman"/>
              </a:rPr>
              <a:t>guard band is a narrow frequency range that separates two signal frequencies.</a:t>
            </a:r>
            <a:endParaRPr dirty="0">
              <a:highlight>
                <a:srgbClr val="FFFF00"/>
              </a:highlight>
            </a:endParaRPr>
          </a:p>
          <a:p>
            <a:pPr marL="0" marR="0" lvl="0" indent="0" algn="l" rtl="0">
              <a:lnSpc>
                <a:spcPct val="100000"/>
              </a:lnSpc>
              <a:spcBef>
                <a:spcPts val="0"/>
              </a:spcBef>
              <a:spcAft>
                <a:spcPts val="0"/>
              </a:spcAft>
              <a:buNone/>
            </a:pPr>
            <a:endParaRPr sz="1500" b="0" i="0" u="none" dirty="0">
              <a:solidFill>
                <a:schemeClr val="dk1"/>
              </a:solidFill>
              <a:latin typeface="Times New Roman"/>
              <a:ea typeface="Times New Roman"/>
              <a:cs typeface="Times New Roman"/>
              <a:sym typeface="Times New Roman"/>
            </a:endParaRPr>
          </a:p>
        </p:txBody>
      </p:sp>
      <p:pic>
        <p:nvPicPr>
          <p:cNvPr id="197" name="Google Shape;197;p9"/>
          <p:cNvPicPr preferRelativeResize="0"/>
          <p:nvPr/>
        </p:nvPicPr>
        <p:blipFill rotWithShape="1">
          <a:blip r:embed="rId3">
            <a:alphaModFix/>
          </a:blip>
          <a:srcRect/>
          <a:stretch/>
        </p:blipFill>
        <p:spPr>
          <a:xfrm>
            <a:off x="207962" y="4724400"/>
            <a:ext cx="8794750" cy="1801812"/>
          </a:xfrm>
          <a:prstGeom prst="rect">
            <a:avLst/>
          </a:prstGeom>
          <a:noFill/>
          <a:ln>
            <a:noFill/>
          </a:ln>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4590</Words>
  <Application>Microsoft Office PowerPoint</Application>
  <PresentationFormat>On-screen Show (4:3)</PresentationFormat>
  <Paragraphs>383</Paragraphs>
  <Slides>59</Slides>
  <Notes>59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59</vt:i4>
      </vt:variant>
    </vt:vector>
  </HeadingPairs>
  <TitlesOfParts>
    <vt:vector size="68" baseType="lpstr">
      <vt:lpstr>Voces</vt:lpstr>
      <vt:lpstr>Helvetica Neue</vt:lpstr>
      <vt:lpstr>Noto Sans Symbols</vt:lpstr>
      <vt:lpstr>Arial</vt:lpstr>
      <vt:lpstr>Times</vt:lpstr>
      <vt:lpstr>Tahoma</vt:lpstr>
      <vt:lpstr>Times New Roman</vt:lpstr>
      <vt:lpstr>Blends</vt:lpstr>
      <vt:lpstr>1_Blends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HP</cp:lastModifiedBy>
  <cp:revision>1</cp:revision>
  <dcterms:created xsi:type="dcterms:W3CDTF">2000-01-15T04:50:39Z</dcterms:created>
  <dcterms:modified xsi:type="dcterms:W3CDTF">2022-08-02T16:04:54Z</dcterms:modified>
</cp:coreProperties>
</file>