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6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9144000" cy="6858000" type="screen4x3"/>
  <p:notesSz cx="6858000" cy="9144000"/>
  <p:embeddedFontLst>
    <p:embeddedFont>
      <p:font typeface="Helvetica Neue" panose="020B0604020202020204" charset="0"/>
      <p:regular r:id="rId63"/>
      <p:bold r:id="rId64"/>
      <p:italic r:id="rId65"/>
      <p:boldItalic r:id="rId66"/>
    </p:embeddedFont>
    <p:embeddedFont>
      <p:font typeface="Tahoma" panose="020B0604030504040204" pitchFamily="34" charset="0"/>
      <p:regular r:id="rId67"/>
      <p:bold r:id="rId68"/>
    </p:embeddedFont>
    <p:embeddedFont>
      <p:font typeface="Times" panose="02020603050405020304" pitchFamily="18" charset="0"/>
      <p:regular r:id="rId69"/>
      <p:bold r:id="rId70"/>
      <p:italic r:id="rId71"/>
      <p:boldItalic r:id="rId72"/>
    </p:embeddedFont>
    <p:embeddedFont>
      <p:font typeface="Voces" panose="020B0604020202020204" charset="0"/>
      <p:regular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4" roundtripDataSignature="AMtx7mgSwgZv0QwzafgtjXyT6+hrwiSY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7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4.fntdata"/><Relationship Id="rId74" Type="http://customschemas.google.com/relationships/presentationmetadata" Target="metadata"/><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6" name="Google Shape;30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9" name="Google Shape;33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4" name="Google Shape;37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2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1" name="Google Shape;42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2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3" name="Google Shape;43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2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3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6" name="Google Shape;456;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3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7" name="Google Shape;46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3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8" name="Google Shape;47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9" name="Google Shape;48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3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3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3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3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0" name="Google Shape;54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3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1" name="Google Shape;551;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3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3" name="Google Shape;563;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4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5" name="Google Shape;575;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p4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7" name="Google Shape;587;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4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9" name="Google Shape;59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4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0" name="Google Shape;61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4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4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4" name="Google Shape;634;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4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5" name="Google Shape;64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p4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4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7" name="Google Shape;667;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p4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8" name="Google Shape;6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p50: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9" name="Google Shape;68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p51: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0" name="Google Shape;70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p52: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2" name="Google Shape;71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53: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3" name="Google Shape;723;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54: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6" name="Google Shape;736;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55: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8" name="Google Shape;748;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9" name="Google Shape;749;p5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9" name="Google Shape;759;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p5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1" name="Google Shape;771;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p5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3" name="Google Shape;783;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4" name="Google Shape;784;p5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7: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txBox="1"/>
          <p:nvPr/>
        </p:nvSpPr>
        <p:spPr>
          <a:xfrm>
            <a:off x="3884612"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11"/>
        <p:cNvGrpSpPr/>
        <p:nvPr/>
      </p:nvGrpSpPr>
      <p:grpSpPr>
        <a:xfrm>
          <a:off x="0" y="0"/>
          <a:ext cx="0" cy="0"/>
          <a:chOff x="0" y="0"/>
          <a:chExt cx="0" cy="0"/>
        </a:xfrm>
      </p:grpSpPr>
      <p:sp>
        <p:nvSpPr>
          <p:cNvPr id="12" name="Google Shape;12;p61"/>
          <p:cNvSpPr txBox="1">
            <a:spLocks noGrp="1"/>
          </p:cNvSpPr>
          <p:nvPr>
            <p:ph type="body" idx="1"/>
          </p:nvPr>
        </p:nvSpPr>
        <p:spPr>
          <a:xfrm>
            <a:off x="628650" y="365125"/>
            <a:ext cx="7886700" cy="58118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3" name="Google Shape;13;p6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70"/>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60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1" name="Google Shape;51;p7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folHlink"/>
              </a:buClr>
              <a:buSzPts val="1440"/>
              <a:buFont typeface="Noto Sans Symbols"/>
              <a:buNone/>
              <a:defRPr sz="2400" b="0"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0"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0"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0"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9pPr>
          </a:lstStyle>
          <a:p>
            <a:endParaRPr/>
          </a:p>
        </p:txBody>
      </p:sp>
      <p:sp>
        <p:nvSpPr>
          <p:cNvPr id="52" name="Google Shape;52;p7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7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5" name="Google Shape;55;p7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6" name="Google Shape;56;p7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3"/>
        <p:cNvGrpSpPr/>
        <p:nvPr/>
      </p:nvGrpSpPr>
      <p:grpSpPr>
        <a:xfrm>
          <a:off x="0" y="0"/>
          <a:ext cx="0" cy="0"/>
          <a:chOff x="0" y="0"/>
          <a:chExt cx="0" cy="0"/>
        </a:xfrm>
      </p:grpSpPr>
      <p:sp>
        <p:nvSpPr>
          <p:cNvPr id="74" name="Google Shape;74;p73"/>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5" name="Google Shape;75;p7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76" name="Google Shape;76;p73"/>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3"/>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3"/>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6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
        <p:cNvGrpSpPr/>
        <p:nvPr/>
      </p:nvGrpSpPr>
      <p:grpSpPr>
        <a:xfrm>
          <a:off x="0" y="0"/>
          <a:ext cx="0" cy="0"/>
          <a:chOff x="0" y="0"/>
          <a:chExt cx="0" cy="0"/>
        </a:xfrm>
      </p:grpSpPr>
      <p:sp>
        <p:nvSpPr>
          <p:cNvPr id="17" name="Google Shape;17;p6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8" name="Google Shape;18;p63"/>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9" name="Google Shape;19;p6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
        <p:cNvGrpSpPr/>
        <p:nvPr/>
      </p:nvGrpSpPr>
      <p:grpSpPr>
        <a:xfrm>
          <a:off x="0" y="0"/>
          <a:ext cx="0" cy="0"/>
          <a:chOff x="0" y="0"/>
          <a:chExt cx="0" cy="0"/>
        </a:xfrm>
      </p:grpSpPr>
      <p:sp>
        <p:nvSpPr>
          <p:cNvPr id="21" name="Google Shape;21;p6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2" name="Google Shape;22;p6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3" name="Google Shape;23;p64"/>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
        <p:cNvGrpSpPr/>
        <p:nvPr/>
      </p:nvGrpSpPr>
      <p:grpSpPr>
        <a:xfrm>
          <a:off x="0" y="0"/>
          <a:ext cx="0" cy="0"/>
          <a:chOff x="0" y="0"/>
          <a:chExt cx="0" cy="0"/>
        </a:xfrm>
      </p:grpSpPr>
      <p:sp>
        <p:nvSpPr>
          <p:cNvPr id="25" name="Google Shape;25;p6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6" name="Google Shape;26;p65"/>
          <p:cNvSpPr>
            <a:spLocks noGrp="1"/>
          </p:cNvSpPr>
          <p:nvPr>
            <p:ph type="pic" idx="2"/>
          </p:nvPr>
        </p:nvSpPr>
        <p:spPr>
          <a:xfrm>
            <a:off x="3887788" y="987425"/>
            <a:ext cx="4629150" cy="4873625"/>
          </a:xfrm>
          <a:prstGeom prst="rect">
            <a:avLst/>
          </a:prstGeom>
          <a:noFill/>
          <a:ln>
            <a:noFill/>
          </a:ln>
        </p:spPr>
      </p:sp>
      <p:sp>
        <p:nvSpPr>
          <p:cNvPr id="27" name="Google Shape;27;p65"/>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28" name="Google Shape;28;p6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
        <p:cNvGrpSpPr/>
        <p:nvPr/>
      </p:nvGrpSpPr>
      <p:grpSpPr>
        <a:xfrm>
          <a:off x="0" y="0"/>
          <a:ext cx="0" cy="0"/>
          <a:chOff x="0" y="0"/>
          <a:chExt cx="0" cy="0"/>
        </a:xfrm>
      </p:grpSpPr>
      <p:sp>
        <p:nvSpPr>
          <p:cNvPr id="30" name="Google Shape;30;p6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1" name="Google Shape;31;p6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9pPr>
          </a:lstStyle>
          <a:p>
            <a:endParaRPr/>
          </a:p>
        </p:txBody>
      </p:sp>
      <p:sp>
        <p:nvSpPr>
          <p:cNvPr id="32" name="Google Shape;32;p6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33" name="Google Shape;33;p6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6" name="Google Shape;36;p6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8"/>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9" name="Google Shape;39;p68"/>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0" name="Google Shape;40;p68"/>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1" name="Google Shape;41;p68"/>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2" name="Google Shape;42;p68"/>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3" name="Google Shape;43;p6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6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6" name="Google Shape;46;p6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7" name="Google Shape;47;p6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8" name="Google Shape;48;p69"/>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grpSp>
        <p:nvGrpSpPr>
          <p:cNvPr id="58" name="Google Shape;58;p72"/>
          <p:cNvGrpSpPr/>
          <p:nvPr/>
        </p:nvGrpSpPr>
        <p:grpSpPr>
          <a:xfrm>
            <a:off x="0" y="2438400"/>
            <a:ext cx="9009062" cy="1052512"/>
            <a:chOff x="0" y="1536"/>
            <a:chExt cx="5675" cy="663"/>
          </a:xfrm>
        </p:grpSpPr>
        <p:grpSp>
          <p:nvGrpSpPr>
            <p:cNvPr id="59" name="Google Shape;59;p72"/>
            <p:cNvGrpSpPr/>
            <p:nvPr/>
          </p:nvGrpSpPr>
          <p:grpSpPr>
            <a:xfrm>
              <a:off x="183" y="1604"/>
              <a:ext cx="448" cy="299"/>
              <a:chOff x="720" y="336"/>
              <a:chExt cx="624" cy="432"/>
            </a:xfrm>
          </p:grpSpPr>
          <p:sp>
            <p:nvSpPr>
              <p:cNvPr id="60" name="Google Shape;60;p72"/>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1" name="Google Shape;61;p72"/>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grpSp>
          <p:nvGrpSpPr>
            <p:cNvPr id="62" name="Google Shape;62;p72"/>
            <p:cNvGrpSpPr/>
            <p:nvPr/>
          </p:nvGrpSpPr>
          <p:grpSpPr>
            <a:xfrm>
              <a:off x="261" y="1870"/>
              <a:ext cx="465" cy="299"/>
              <a:chOff x="912" y="2640"/>
              <a:chExt cx="672" cy="432"/>
            </a:xfrm>
          </p:grpSpPr>
          <p:sp>
            <p:nvSpPr>
              <p:cNvPr id="63" name="Google Shape;63;p72"/>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4" name="Google Shape;64;p72"/>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sp>
          <p:nvSpPr>
            <p:cNvPr id="65" name="Google Shape;65;p72"/>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 name="Google Shape;66;p72"/>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 name="Google Shape;67;p72"/>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sp>
        <p:nvSpPr>
          <p:cNvPr id="68" name="Google Shape;68;p72"/>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69" name="Google Shape;69;p72"/>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70" name="Google Shape;70;p72"/>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71" name="Google Shape;71;p72"/>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72" name="Google Shape;72;p72"/>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1143000" y="1524000"/>
            <a:ext cx="6858000" cy="1477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3000"/>
              <a:buFont typeface="Times New Roman"/>
              <a:buNone/>
            </a:pPr>
            <a:r>
              <a:rPr lang="en-US" sz="3000" b="1" i="0" u="none" strike="noStrike" cap="none">
                <a:solidFill>
                  <a:schemeClr val="dk2"/>
                </a:solidFill>
                <a:latin typeface="Times New Roman"/>
                <a:ea typeface="Times New Roman"/>
                <a:cs typeface="Times New Roman"/>
                <a:sym typeface="Times New Roman"/>
              </a:rPr>
              <a:t>Chapter 6</a:t>
            </a:r>
            <a:endParaRPr/>
          </a:p>
          <a:p>
            <a:pPr marL="0" marR="0" lvl="0" indent="0" algn="ctr" rtl="0">
              <a:lnSpc>
                <a:spcPct val="100000"/>
              </a:lnSpc>
              <a:spcBef>
                <a:spcPts val="0"/>
              </a:spcBef>
              <a:spcAft>
                <a:spcPts val="0"/>
              </a:spcAft>
              <a:buClr>
                <a:schemeClr val="dk1"/>
              </a:buClr>
              <a:buSzPts val="3000"/>
              <a:buFont typeface="Times New Roman"/>
              <a:buNone/>
            </a:pPr>
            <a:r>
              <a:rPr lang="en-US" sz="3000" b="1" i="0" u="none" strike="noStrike" cap="none">
                <a:solidFill>
                  <a:schemeClr val="dk1"/>
                </a:solidFill>
                <a:latin typeface="Times New Roman"/>
                <a:ea typeface="Times New Roman"/>
                <a:cs typeface="Times New Roman"/>
                <a:sym typeface="Times New Roman"/>
              </a:rPr>
              <a:t>Bandwidth Utilization: Multiplexing and Spreading</a:t>
            </a:r>
            <a:endParaRPr/>
          </a:p>
        </p:txBody>
      </p:sp>
      <p:sp>
        <p:nvSpPr>
          <p:cNvPr id="85" name="Google Shape;85;p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strike="noStrike" cap="none">
                <a:solidFill>
                  <a:schemeClr val="lt2"/>
                </a:solidFill>
                <a:latin typeface="Arial"/>
                <a:ea typeface="Arial"/>
                <a:cs typeface="Arial"/>
                <a:sym typeface="Arial"/>
              </a:rPr>
              <a:t>6.</a:t>
            </a:r>
            <a:fld id="{00000000-1234-1234-1234-123412341234}" type="slidenum">
              <a:rPr lang="en-US" sz="2000" b="1" i="0" u="none" strike="noStrike" cap="none">
                <a:solidFill>
                  <a:schemeClr val="lt2"/>
                </a:solidFill>
                <a:latin typeface="Arial"/>
                <a:ea typeface="Arial"/>
                <a:cs typeface="Arial"/>
                <a:sym typeface="Arial"/>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4" name="Google Shape;204;p1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5" name="Google Shape;205;p10"/>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6" name="Google Shape;206;p1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7" name="Google Shape;207;p1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8" name="Google Shape;208;p1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10</a:t>
            </a:fld>
            <a:endParaRPr/>
          </a:p>
        </p:txBody>
      </p:sp>
      <p:sp>
        <p:nvSpPr>
          <p:cNvPr id="209" name="Google Shape;209;p10"/>
          <p:cNvSpPr txBox="1"/>
          <p:nvPr/>
        </p:nvSpPr>
        <p:spPr>
          <a:xfrm>
            <a:off x="1376362" y="479425"/>
            <a:ext cx="69183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Frequency-division multiplexing (FDM) actually works?</a:t>
            </a:r>
            <a:endParaRPr/>
          </a:p>
        </p:txBody>
      </p:sp>
      <p:sp>
        <p:nvSpPr>
          <p:cNvPr id="210" name="Google Shape;210;p10"/>
          <p:cNvSpPr txBox="1"/>
          <p:nvPr/>
        </p:nvSpPr>
        <p:spPr>
          <a:xfrm>
            <a:off x="506412" y="1033462"/>
            <a:ext cx="8229600" cy="2473325"/>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a:solidFill>
                  <a:schemeClr val="dk1"/>
                </a:solidFill>
                <a:latin typeface="Times New Roman"/>
                <a:ea typeface="Times New Roman"/>
                <a:cs typeface="Times New Roman"/>
                <a:sym typeface="Times New Roman"/>
              </a:rPr>
              <a:t>The transmitter end contains multiple transmitters and the receiver end contains multiple receivers.  The communication channel is present between the transmitter and receiver.</a:t>
            </a:r>
            <a:endParaRPr/>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a:solidFill>
                  <a:schemeClr val="dk1"/>
                </a:solidFill>
                <a:latin typeface="Times New Roman"/>
                <a:ea typeface="Times New Roman"/>
                <a:cs typeface="Times New Roman"/>
                <a:sym typeface="Times New Roman"/>
              </a:rPr>
              <a:t>At transmitter end, each transmitter sends a signal of different frequency. In the below figure, the transmitter 1 sends a signal of 30 kHz, transmitter 2 sends a signal of 40 kHz, and transmitter 3 sends a signal of 50 kHz. These signals of different frequencies are then multiplexed or combined by using a device called multiplexer. It then transmits the multiplexed signals over a communication channel.</a:t>
            </a:r>
            <a:endParaRPr/>
          </a:p>
        </p:txBody>
      </p:sp>
      <p:pic>
        <p:nvPicPr>
          <p:cNvPr id="211" name="Google Shape;211;p10"/>
          <p:cNvPicPr preferRelativeResize="0"/>
          <p:nvPr/>
        </p:nvPicPr>
        <p:blipFill rotWithShape="1">
          <a:blip r:embed="rId3">
            <a:alphaModFix/>
          </a:blip>
          <a:srcRect/>
          <a:stretch/>
        </p:blipFill>
        <p:spPr>
          <a:xfrm>
            <a:off x="806450" y="3775075"/>
            <a:ext cx="7629525" cy="273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18" name="Google Shape;218;p1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19" name="Google Shape;219;p1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0" name="Google Shape;220;p1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1" name="Google Shape;221;p1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2" name="Google Shape;222;p1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11</a:t>
            </a:fld>
            <a:endParaRPr/>
          </a:p>
        </p:txBody>
      </p:sp>
      <p:sp>
        <p:nvSpPr>
          <p:cNvPr id="223" name="Google Shape;223;p11"/>
          <p:cNvSpPr txBox="1"/>
          <p:nvPr/>
        </p:nvSpPr>
        <p:spPr>
          <a:xfrm>
            <a:off x="1376362" y="479425"/>
            <a:ext cx="69183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Frequency-division multiplexing (FDM) actually works?</a:t>
            </a:r>
            <a:endParaRPr/>
          </a:p>
        </p:txBody>
      </p:sp>
      <p:sp>
        <p:nvSpPr>
          <p:cNvPr id="224" name="Google Shape;224;p11"/>
          <p:cNvSpPr txBox="1"/>
          <p:nvPr/>
        </p:nvSpPr>
        <p:spPr>
          <a:xfrm>
            <a:off x="457200" y="1408112"/>
            <a:ext cx="8229600" cy="1022350"/>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a:solidFill>
                  <a:schemeClr val="dk1"/>
                </a:solidFill>
                <a:latin typeface="Times New Roman"/>
                <a:ea typeface="Times New Roman"/>
                <a:cs typeface="Times New Roman"/>
                <a:sym typeface="Times New Roman"/>
              </a:rPr>
              <a:t>At the receiver end, the multiplexed signals are separated by using a device called demultiplexer. It then sends the separated signals to the respective receivers. In the above figure, the receiver 1 receives signal of 30 kHz, receiver 2 receives signal of 40 kHz, and receiver 3 receives signal of 50 kHz.</a:t>
            </a:r>
            <a:endParaRPr/>
          </a:p>
        </p:txBody>
      </p:sp>
      <p:pic>
        <p:nvPicPr>
          <p:cNvPr id="225" name="Google Shape;225;p11"/>
          <p:cNvPicPr preferRelativeResize="0"/>
          <p:nvPr/>
        </p:nvPicPr>
        <p:blipFill rotWithShape="1">
          <a:blip r:embed="rId3">
            <a:alphaModFix/>
          </a:blip>
          <a:srcRect/>
          <a:stretch/>
        </p:blipFill>
        <p:spPr>
          <a:xfrm>
            <a:off x="757237" y="2736850"/>
            <a:ext cx="7629525" cy="334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12</a:t>
            </a:fld>
            <a:endParaRPr/>
          </a:p>
        </p:txBody>
      </p:sp>
      <p:cxnSp>
        <p:nvCxnSpPr>
          <p:cNvPr id="232" name="Google Shape;232;p1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33" name="Google Shape;233;p1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34" name="Google Shape;234;p12"/>
          <p:cNvSpPr txBox="1"/>
          <p:nvPr/>
        </p:nvSpPr>
        <p:spPr>
          <a:xfrm>
            <a:off x="304800" y="762000"/>
            <a:ext cx="31972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FDM: Multiplexing process</a:t>
            </a:r>
            <a:endParaRPr/>
          </a:p>
        </p:txBody>
      </p:sp>
      <p:cxnSp>
        <p:nvCxnSpPr>
          <p:cNvPr id="235" name="Google Shape;235;p1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36" name="Google Shape;236;p12"/>
          <p:cNvPicPr preferRelativeResize="0"/>
          <p:nvPr/>
        </p:nvPicPr>
        <p:blipFill rotWithShape="1">
          <a:blip r:embed="rId3">
            <a:alphaModFix/>
          </a:blip>
          <a:srcRect/>
          <a:stretch/>
        </p:blipFill>
        <p:spPr>
          <a:xfrm>
            <a:off x="152400" y="1760537"/>
            <a:ext cx="4038600" cy="3741737"/>
          </a:xfrm>
          <a:prstGeom prst="rect">
            <a:avLst/>
          </a:prstGeom>
          <a:noFill/>
          <a:ln>
            <a:noFill/>
          </a:ln>
        </p:spPr>
      </p:pic>
      <p:sp>
        <p:nvSpPr>
          <p:cNvPr id="237" name="Google Shape;237;p12"/>
          <p:cNvSpPr txBox="1"/>
          <p:nvPr/>
        </p:nvSpPr>
        <p:spPr>
          <a:xfrm>
            <a:off x="4191000" y="1493837"/>
            <a:ext cx="4708525" cy="435499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Noto Sans Symbols"/>
              <a:buChar char="▪"/>
            </a:pPr>
            <a:r>
              <a:rPr lang="en-US" sz="1800" b="0" i="0" u="none" dirty="0">
                <a:solidFill>
                  <a:srgbClr val="000000"/>
                </a:solidFill>
                <a:latin typeface="Times New Roman"/>
                <a:ea typeface="Times New Roman"/>
                <a:cs typeface="Times New Roman"/>
                <a:sym typeface="Times New Roman"/>
              </a:rPr>
              <a:t>Each source generates a signal of a similar frequency range.</a:t>
            </a:r>
            <a:endParaRPr dirty="0"/>
          </a:p>
          <a:p>
            <a:pPr marL="285750" marR="0" lvl="0" indent="-285750" algn="just" rtl="0">
              <a:lnSpc>
                <a:spcPct val="150000"/>
              </a:lnSpc>
              <a:spcBef>
                <a:spcPts val="0"/>
              </a:spcBef>
              <a:spcAft>
                <a:spcPts val="0"/>
              </a:spcAft>
              <a:buClr>
                <a:srgbClr val="000000"/>
              </a:buClr>
              <a:buSzPts val="1800"/>
              <a:buFont typeface="Noto Sans Symbols"/>
              <a:buChar char="▪"/>
            </a:pPr>
            <a:r>
              <a:rPr lang="en-US" sz="1800" b="0" i="0" u="none" dirty="0">
                <a:solidFill>
                  <a:srgbClr val="000000"/>
                </a:solidFill>
                <a:latin typeface="Times New Roman"/>
                <a:ea typeface="Times New Roman"/>
                <a:cs typeface="Times New Roman"/>
                <a:sym typeface="Times New Roman"/>
              </a:rPr>
              <a:t>Inside the multiplexer, these similar signals modulates </a:t>
            </a:r>
            <a:r>
              <a:rPr lang="en-US" sz="1800" b="0" i="0" u="none" dirty="0">
                <a:solidFill>
                  <a:srgbClr val="000000"/>
                </a:solidFill>
                <a:highlight>
                  <a:srgbClr val="FFFF00"/>
                </a:highlight>
                <a:latin typeface="Times New Roman"/>
                <a:ea typeface="Times New Roman"/>
                <a:cs typeface="Times New Roman"/>
                <a:sym typeface="Times New Roman"/>
              </a:rPr>
              <a:t>different carrier frequencies </a:t>
            </a:r>
            <a:r>
              <a:rPr lang="en-US" sz="1800" b="0" i="1" u="none" dirty="0">
                <a:solidFill>
                  <a:srgbClr val="000000"/>
                </a:solidFill>
                <a:highlight>
                  <a:srgbClr val="FFFF00"/>
                </a:highlight>
                <a:latin typeface="Times New Roman"/>
                <a:ea typeface="Times New Roman"/>
                <a:cs typeface="Times New Roman"/>
                <a:sym typeface="Times New Roman"/>
              </a:rPr>
              <a:t>(f1, f2, </a:t>
            </a:r>
            <a:r>
              <a:rPr lang="en-US" sz="1800" b="0" i="0" u="none" dirty="0">
                <a:solidFill>
                  <a:srgbClr val="000000"/>
                </a:solidFill>
                <a:highlight>
                  <a:srgbClr val="FFFF00"/>
                </a:highlight>
                <a:latin typeface="Times New Roman"/>
                <a:ea typeface="Times New Roman"/>
                <a:cs typeface="Times New Roman"/>
                <a:sym typeface="Times New Roman"/>
              </a:rPr>
              <a:t>and </a:t>
            </a:r>
            <a:r>
              <a:rPr lang="en-US" sz="1800" b="0" i="1" u="none" dirty="0">
                <a:solidFill>
                  <a:srgbClr val="000000"/>
                </a:solidFill>
                <a:highlight>
                  <a:srgbClr val="FFFF00"/>
                </a:highlight>
                <a:latin typeface="Times New Roman"/>
                <a:ea typeface="Times New Roman"/>
                <a:cs typeface="Times New Roman"/>
                <a:sym typeface="Times New Roman"/>
              </a:rPr>
              <a:t>f3).</a:t>
            </a:r>
            <a:endParaRPr dirty="0">
              <a:highlight>
                <a:srgbClr val="FFFF00"/>
              </a:highlight>
            </a:endParaRPr>
          </a:p>
          <a:p>
            <a:pPr marL="285750" marR="0" lvl="0" indent="-285750" algn="just" rtl="0">
              <a:lnSpc>
                <a:spcPct val="150000"/>
              </a:lnSpc>
              <a:spcBef>
                <a:spcPts val="0"/>
              </a:spcBef>
              <a:spcAft>
                <a:spcPts val="0"/>
              </a:spcAft>
              <a:buClr>
                <a:srgbClr val="000000"/>
              </a:buClr>
              <a:buSzPts val="1800"/>
              <a:buFont typeface="Noto Sans Symbols"/>
              <a:buChar char="▪"/>
            </a:pPr>
            <a:r>
              <a:rPr lang="en-US" sz="1800" b="0" i="0" u="none" dirty="0">
                <a:solidFill>
                  <a:srgbClr val="000000"/>
                </a:solidFill>
                <a:latin typeface="Times New Roman"/>
                <a:ea typeface="Times New Roman"/>
                <a:cs typeface="Times New Roman"/>
                <a:sym typeface="Times New Roman"/>
              </a:rPr>
              <a:t>The resulting modulated signals</a:t>
            </a:r>
            <a:br>
              <a:rPr lang="en-US" sz="1800" b="0" i="0" u="none" dirty="0">
                <a:solidFill>
                  <a:srgbClr val="000000"/>
                </a:solidFill>
                <a:latin typeface="Times New Roman"/>
                <a:ea typeface="Times New Roman"/>
                <a:cs typeface="Times New Roman"/>
                <a:sym typeface="Times New Roman"/>
              </a:rPr>
            </a:br>
            <a:r>
              <a:rPr lang="en-US" sz="1800" b="0" i="0" u="none" dirty="0">
                <a:solidFill>
                  <a:srgbClr val="000000"/>
                </a:solidFill>
                <a:latin typeface="Times New Roman"/>
                <a:ea typeface="Times New Roman"/>
                <a:cs typeface="Times New Roman"/>
                <a:sym typeface="Times New Roman"/>
              </a:rPr>
              <a:t>are then combined into a single composite signal that is sent out over a media link that has enough bandwidth to accommodate it.</a:t>
            </a:r>
            <a:endParaRPr dirty="0"/>
          </a:p>
          <a:p>
            <a:pPr marL="285750" marR="0" lvl="0" indent="-285750" algn="just" rtl="0">
              <a:lnSpc>
                <a:spcPct val="10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 </a:t>
            </a:r>
            <a:br>
              <a:rPr lang="en-US" sz="3200" b="1" i="0" u="none" dirty="0">
                <a:solidFill>
                  <a:schemeClr val="dk1"/>
                </a:solidFill>
                <a:latin typeface="Arial"/>
                <a:ea typeface="Arial"/>
                <a:cs typeface="Arial"/>
                <a:sym typeface="Arial"/>
              </a:rPr>
            </a:b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13</a:t>
            </a:fld>
            <a:endParaRPr/>
          </a:p>
        </p:txBody>
      </p:sp>
      <p:cxnSp>
        <p:nvCxnSpPr>
          <p:cNvPr id="244" name="Google Shape;244;p1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45" name="Google Shape;245;p1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46" name="Google Shape;246;p13"/>
          <p:cNvSpPr txBox="1"/>
          <p:nvPr/>
        </p:nvSpPr>
        <p:spPr>
          <a:xfrm>
            <a:off x="304800" y="762000"/>
            <a:ext cx="34671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FDM: Demultiplexing process</a:t>
            </a:r>
            <a:endParaRPr/>
          </a:p>
        </p:txBody>
      </p:sp>
      <p:cxnSp>
        <p:nvCxnSpPr>
          <p:cNvPr id="247" name="Google Shape;247;p1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48" name="Google Shape;248;p13"/>
          <p:cNvPicPr preferRelativeResize="0"/>
          <p:nvPr/>
        </p:nvPicPr>
        <p:blipFill rotWithShape="1">
          <a:blip r:embed="rId3">
            <a:alphaModFix/>
          </a:blip>
          <a:srcRect/>
          <a:stretch/>
        </p:blipFill>
        <p:spPr>
          <a:xfrm>
            <a:off x="152400" y="1905000"/>
            <a:ext cx="3886200" cy="3657600"/>
          </a:xfrm>
          <a:prstGeom prst="rect">
            <a:avLst/>
          </a:prstGeom>
          <a:noFill/>
          <a:ln>
            <a:noFill/>
          </a:ln>
        </p:spPr>
      </p:pic>
      <p:sp>
        <p:nvSpPr>
          <p:cNvPr id="249" name="Google Shape;249;p13"/>
          <p:cNvSpPr txBox="1"/>
          <p:nvPr/>
        </p:nvSpPr>
        <p:spPr>
          <a:xfrm>
            <a:off x="4140200" y="1663700"/>
            <a:ext cx="4876800" cy="410877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2000"/>
              <a:buFont typeface="Noto Sans Symbols"/>
              <a:buChar char="▪"/>
            </a:pPr>
            <a:r>
              <a:rPr lang="en-US" sz="2000" b="0" i="0" u="none" dirty="0">
                <a:solidFill>
                  <a:srgbClr val="000000"/>
                </a:solidFill>
                <a:latin typeface="Times New Roman"/>
                <a:ea typeface="Times New Roman"/>
                <a:cs typeface="Times New Roman"/>
                <a:sym typeface="Times New Roman"/>
              </a:rPr>
              <a:t>The demultiplexer uses </a:t>
            </a:r>
            <a:r>
              <a:rPr lang="en-US" sz="2000" b="0" i="0" u="none" dirty="0">
                <a:solidFill>
                  <a:srgbClr val="000000"/>
                </a:solidFill>
                <a:highlight>
                  <a:srgbClr val="FFFF00"/>
                </a:highlight>
                <a:latin typeface="Times New Roman"/>
                <a:ea typeface="Times New Roman"/>
                <a:cs typeface="Times New Roman"/>
                <a:sym typeface="Times New Roman"/>
              </a:rPr>
              <a:t>a series of filters to decompose </a:t>
            </a:r>
            <a:r>
              <a:rPr lang="en-US" sz="2000" b="0" i="0" u="none" dirty="0">
                <a:solidFill>
                  <a:srgbClr val="000000"/>
                </a:solidFill>
                <a:latin typeface="Times New Roman"/>
                <a:ea typeface="Times New Roman"/>
                <a:cs typeface="Times New Roman"/>
                <a:sym typeface="Times New Roman"/>
              </a:rPr>
              <a:t>the multiplexed signal into its constituent component signals.</a:t>
            </a:r>
            <a:endParaRPr dirty="0"/>
          </a:p>
          <a:p>
            <a:pPr marL="285750" marR="0" lvl="0" indent="-285750" algn="just" rtl="0">
              <a:lnSpc>
                <a:spcPct val="150000"/>
              </a:lnSpc>
              <a:spcBef>
                <a:spcPts val="0"/>
              </a:spcBef>
              <a:spcAft>
                <a:spcPts val="0"/>
              </a:spcAft>
              <a:buClr>
                <a:schemeClr val="dk1"/>
              </a:buClr>
              <a:buSzPts val="2000"/>
              <a:buFont typeface="Noto Sans Symbols"/>
              <a:buChar char="▪"/>
            </a:pPr>
            <a:r>
              <a:rPr lang="en-US" sz="2000" b="0" i="0" u="none" dirty="0">
                <a:solidFill>
                  <a:schemeClr val="dk1"/>
                </a:solidFill>
                <a:latin typeface="Times New Roman"/>
                <a:ea typeface="Times New Roman"/>
                <a:cs typeface="Times New Roman"/>
                <a:sym typeface="Times New Roman"/>
              </a:rPr>
              <a:t>The individual signals are then passed to a demodulator that separates them from their carriers and passes them to the output lines.</a:t>
            </a:r>
            <a:endParaRPr dirty="0"/>
          </a:p>
          <a:p>
            <a:pPr marL="285750" marR="0" lvl="0" indent="-285750" algn="just" rtl="0">
              <a:lnSpc>
                <a:spcPct val="15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  </a:t>
            </a:r>
            <a:br>
              <a:rPr lang="en-US" sz="3200" b="1" i="0" u="none" dirty="0">
                <a:solidFill>
                  <a:schemeClr val="dk1"/>
                </a:solidFill>
                <a:latin typeface="Arial"/>
                <a:ea typeface="Arial"/>
                <a:cs typeface="Arial"/>
                <a:sym typeface="Arial"/>
              </a:rPr>
            </a:b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14</a:t>
            </a:fld>
            <a:endParaRPr/>
          </a:p>
        </p:txBody>
      </p:sp>
      <p:sp>
        <p:nvSpPr>
          <p:cNvPr id="256" name="Google Shape;256;p1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7" name="Google Shape;257;p1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8" name="Google Shape;258;p1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9" name="Google Shape;259;p1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60" name="Google Shape;260;p1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61" name="Google Shape;261;p1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62" name="Google Shape;262;p1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63" name="Google Shape;263;p14"/>
          <p:cNvSpPr txBox="1"/>
          <p:nvPr/>
        </p:nvSpPr>
        <p:spPr>
          <a:xfrm>
            <a:off x="247650" y="1123950"/>
            <a:ext cx="8686800" cy="128905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Assume that a voice channel occupies a bandwidth of 4 kHz. We need to combine three voice channels into a link with a bandwidth of 12 kHz, from 20 to 32 kHz. Show the configuration, using the frequency domain. Assume there are no guard bands.</a:t>
            </a:r>
            <a:endParaRPr/>
          </a:p>
        </p:txBody>
      </p:sp>
      <p:sp>
        <p:nvSpPr>
          <p:cNvPr id="264" name="Google Shape;264;p14"/>
          <p:cNvSpPr txBox="1"/>
          <p:nvPr/>
        </p:nvSpPr>
        <p:spPr>
          <a:xfrm>
            <a:off x="247650" y="2533650"/>
            <a:ext cx="8686800" cy="170497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hlink"/>
              </a:buClr>
              <a:buSzPts val="1600"/>
              <a:buFont typeface="Times New Roman"/>
              <a:buNone/>
            </a:pPr>
            <a:r>
              <a:rPr lang="en-US" sz="1600" b="0" i="0" u="none">
                <a:solidFill>
                  <a:schemeClr val="hlink"/>
                </a:solidFill>
                <a:latin typeface="Times New Roman"/>
                <a:ea typeface="Times New Roman"/>
                <a:cs typeface="Times New Roman"/>
                <a:sym typeface="Times New Roman"/>
              </a:rPr>
              <a:t>Solution: </a:t>
            </a:r>
            <a:r>
              <a:rPr lang="en-US" sz="1800" b="0" i="0" u="none">
                <a:solidFill>
                  <a:schemeClr val="dk1"/>
                </a:solidFill>
                <a:latin typeface="Times"/>
                <a:ea typeface="Times"/>
                <a:cs typeface="Times"/>
                <a:sym typeface="Times"/>
              </a:rPr>
              <a:t>We shift (modulate) each of the three voice channels to a different bandwidth, as shown in Figure 6.6. We use the 20 to 24 kHz bandwidth for the first channel, the 24 to 28 kHz bandwidth for the second channel, and the 28 to 32 kHz bandwidth for the third one. Then we combine them as shown in Figure 6.6. </a:t>
            </a:r>
            <a:endParaRPr/>
          </a:p>
        </p:txBody>
      </p:sp>
      <p:sp>
        <p:nvSpPr>
          <p:cNvPr id="265" name="Google Shape;265;p14"/>
          <p:cNvSpPr txBox="1"/>
          <p:nvPr/>
        </p:nvSpPr>
        <p:spPr>
          <a:xfrm>
            <a:off x="819150" y="-33337"/>
            <a:ext cx="460533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Example - 6.1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15</a:t>
            </a:fld>
            <a:endParaRPr/>
          </a:p>
        </p:txBody>
      </p:sp>
      <p:cxnSp>
        <p:nvCxnSpPr>
          <p:cNvPr id="272" name="Google Shape;272;p15"/>
          <p:cNvCxnSpPr/>
          <p:nvPr/>
        </p:nvCxnSpPr>
        <p:spPr>
          <a:xfrm>
            <a:off x="152400" y="2286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73" name="Google Shape;273;p15"/>
          <p:cNvCxnSpPr/>
          <p:nvPr/>
        </p:nvCxnSpPr>
        <p:spPr>
          <a:xfrm>
            <a:off x="152400" y="8382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74" name="Google Shape;274;p15"/>
          <p:cNvSpPr txBox="1"/>
          <p:nvPr/>
        </p:nvSpPr>
        <p:spPr>
          <a:xfrm>
            <a:off x="2244725" y="290512"/>
            <a:ext cx="4654550"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6.6  Solution for </a:t>
            </a:r>
            <a:r>
              <a:rPr lang="en-US" sz="2000" b="1" i="0" u="none">
                <a:solidFill>
                  <a:schemeClr val="dk1"/>
                </a:solidFill>
                <a:latin typeface="Times New Roman"/>
                <a:ea typeface="Times New Roman"/>
                <a:cs typeface="Times New Roman"/>
                <a:sym typeface="Times New Roman"/>
              </a:rPr>
              <a:t>Example 6.1</a:t>
            </a:r>
            <a:endParaRPr/>
          </a:p>
        </p:txBody>
      </p:sp>
      <p:cxnSp>
        <p:nvCxnSpPr>
          <p:cNvPr id="275" name="Google Shape;275;p15"/>
          <p:cNvCxnSpPr/>
          <p:nvPr/>
        </p:nvCxnSpPr>
        <p:spPr>
          <a:xfrm>
            <a:off x="152400" y="63246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76" name="Google Shape;276;p15"/>
          <p:cNvPicPr preferRelativeResize="0"/>
          <p:nvPr/>
        </p:nvPicPr>
        <p:blipFill rotWithShape="1">
          <a:blip r:embed="rId3">
            <a:alphaModFix/>
          </a:blip>
          <a:srcRect/>
          <a:stretch/>
        </p:blipFill>
        <p:spPr>
          <a:xfrm>
            <a:off x="685800" y="898525"/>
            <a:ext cx="8153400" cy="534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16</a:t>
            </a:fld>
            <a:endParaRPr/>
          </a:p>
        </p:txBody>
      </p:sp>
      <p:sp>
        <p:nvSpPr>
          <p:cNvPr id="283" name="Google Shape;283;p1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4" name="Google Shape;284;p1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5" name="Google Shape;285;p1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6" name="Google Shape;286;p1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7" name="Google Shape;287;p1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8" name="Google Shape;288;p1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9" name="Google Shape;289;p1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90" name="Google Shape;290;p16"/>
          <p:cNvSpPr txBox="1"/>
          <p:nvPr/>
        </p:nvSpPr>
        <p:spPr>
          <a:xfrm>
            <a:off x="228600" y="1352550"/>
            <a:ext cx="8686800" cy="128905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Five channels, each with a 100-kHz bandwidth, are to be multiplexed together. What is the minimum bandwidth of the link if there is a need for a guard band of 10 kHz between the channels to prevent interference?</a:t>
            </a:r>
            <a:endParaRPr dirty="0"/>
          </a:p>
        </p:txBody>
      </p:sp>
      <p:sp>
        <p:nvSpPr>
          <p:cNvPr id="291" name="Google Shape;291;p16"/>
          <p:cNvSpPr txBox="1"/>
          <p:nvPr/>
        </p:nvSpPr>
        <p:spPr>
          <a:xfrm>
            <a:off x="200025" y="2941637"/>
            <a:ext cx="8686800" cy="170497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hlink"/>
              </a:buClr>
              <a:buSzPts val="1800"/>
              <a:buFont typeface="Times New Roman"/>
              <a:buNone/>
            </a:pPr>
            <a:r>
              <a:rPr lang="en-US" sz="1800" b="0" i="0" u="none" dirty="0">
                <a:solidFill>
                  <a:schemeClr val="hlink"/>
                </a:solidFill>
                <a:latin typeface="Times New Roman"/>
                <a:ea typeface="Times New Roman"/>
                <a:cs typeface="Times New Roman"/>
                <a:sym typeface="Times New Roman"/>
              </a:rPr>
              <a:t>Solution: </a:t>
            </a:r>
            <a:r>
              <a:rPr lang="en-US" sz="1800" b="0" i="0" u="none" dirty="0">
                <a:solidFill>
                  <a:schemeClr val="dk1"/>
                </a:solidFill>
                <a:latin typeface="Times New Roman"/>
                <a:ea typeface="Times New Roman"/>
                <a:cs typeface="Times New Roman"/>
                <a:sym typeface="Times New Roman"/>
              </a:rPr>
              <a:t>For five channels, we need at least four guard bands. This means that the required bandwidth is at least </a:t>
            </a:r>
            <a:endParaRPr dirty="0"/>
          </a:p>
          <a:p>
            <a:pPr marL="0" marR="0" lvl="0" indent="0" algn="ctr" rtl="0">
              <a:lnSpc>
                <a:spcPct val="150000"/>
              </a:lnSpc>
              <a:spcBef>
                <a:spcPts val="0"/>
              </a:spcBef>
              <a:spcAft>
                <a:spcPts val="0"/>
              </a:spcAft>
              <a:buClr>
                <a:schemeClr val="hlink"/>
              </a:buClr>
              <a:buSzPts val="1800"/>
              <a:buFont typeface="Times New Roman"/>
              <a:buNone/>
            </a:pPr>
            <a:r>
              <a:rPr lang="en-US" sz="1800" b="0" i="0" u="none" dirty="0">
                <a:solidFill>
                  <a:schemeClr val="hlink"/>
                </a:solidFill>
                <a:latin typeface="Times New Roman"/>
                <a:ea typeface="Times New Roman"/>
                <a:cs typeface="Times New Roman"/>
                <a:sym typeface="Times New Roman"/>
              </a:rPr>
              <a:t>5 × 100 + 4 × 10 = 540 kHz,</a:t>
            </a:r>
            <a:r>
              <a:rPr lang="en-US" sz="1800" b="0" i="0" u="none" dirty="0">
                <a:solidFill>
                  <a:schemeClr val="dk1"/>
                </a:solidFill>
                <a:latin typeface="Times New Roman"/>
                <a:ea typeface="Times New Roman"/>
                <a:cs typeface="Times New Roman"/>
                <a:sym typeface="Times New Roman"/>
              </a:rPr>
              <a:t> </a:t>
            </a:r>
            <a:endParaRPr dirty="0"/>
          </a:p>
          <a:p>
            <a:pPr marL="0" marR="0" lvl="0" indent="0" algn="just" rtl="0">
              <a:lnSpc>
                <a:spcPct val="15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as shown in Figure 6.7.</a:t>
            </a:r>
            <a:endParaRPr dirty="0"/>
          </a:p>
        </p:txBody>
      </p:sp>
      <p:sp>
        <p:nvSpPr>
          <p:cNvPr id="292" name="Google Shape;292;p16"/>
          <p:cNvSpPr txBox="1"/>
          <p:nvPr/>
        </p:nvSpPr>
        <p:spPr>
          <a:xfrm>
            <a:off x="1057275" y="39687"/>
            <a:ext cx="17383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Example 6.2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17</a:t>
            </a:fld>
            <a:endParaRPr/>
          </a:p>
        </p:txBody>
      </p:sp>
      <p:cxnSp>
        <p:nvCxnSpPr>
          <p:cNvPr id="299" name="Google Shape;299;p1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00" name="Google Shape;300;p1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01" name="Google Shape;301;p17"/>
          <p:cNvSpPr txBox="1"/>
          <p:nvPr/>
        </p:nvSpPr>
        <p:spPr>
          <a:xfrm>
            <a:off x="2947987" y="755650"/>
            <a:ext cx="3019425"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6.7  </a:t>
            </a:r>
            <a:r>
              <a:rPr lang="en-US" sz="2000" b="1" i="0" u="none">
                <a:solidFill>
                  <a:schemeClr val="dk1"/>
                </a:solidFill>
                <a:latin typeface="Times New Roman"/>
                <a:ea typeface="Times New Roman"/>
                <a:cs typeface="Times New Roman"/>
                <a:sym typeface="Times New Roman"/>
              </a:rPr>
              <a:t>Example 6.2</a:t>
            </a:r>
            <a:endParaRPr/>
          </a:p>
        </p:txBody>
      </p:sp>
      <p:cxnSp>
        <p:nvCxnSpPr>
          <p:cNvPr id="302" name="Google Shape;302;p1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03" name="Google Shape;303;p17"/>
          <p:cNvPicPr preferRelativeResize="0"/>
          <p:nvPr/>
        </p:nvPicPr>
        <p:blipFill rotWithShape="1">
          <a:blip r:embed="rId3">
            <a:alphaModFix/>
          </a:blip>
          <a:srcRect/>
          <a:stretch/>
        </p:blipFill>
        <p:spPr>
          <a:xfrm>
            <a:off x="609600" y="2590800"/>
            <a:ext cx="7696200" cy="23383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18</a:t>
            </a:fld>
            <a:endParaRPr/>
          </a:p>
        </p:txBody>
      </p:sp>
      <p:cxnSp>
        <p:nvCxnSpPr>
          <p:cNvPr id="310" name="Google Shape;310;p1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11" name="Google Shape;311;p1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12" name="Google Shape;312;p18"/>
          <p:cNvSpPr txBox="1"/>
          <p:nvPr/>
        </p:nvSpPr>
        <p:spPr>
          <a:xfrm>
            <a:off x="304800" y="762000"/>
            <a:ext cx="65722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Applications of Frequency Division Multiplexing</a:t>
            </a:r>
            <a:endParaRPr/>
          </a:p>
        </p:txBody>
      </p:sp>
      <p:cxnSp>
        <p:nvCxnSpPr>
          <p:cNvPr id="313" name="Google Shape;313;p1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14" name="Google Shape;314;p18"/>
          <p:cNvSpPr txBox="1"/>
          <p:nvPr/>
        </p:nvSpPr>
        <p:spPr>
          <a:xfrm>
            <a:off x="571500" y="1600200"/>
            <a:ext cx="7810500" cy="29241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AM radio broadcasting</a:t>
            </a:r>
            <a:endParaRPr/>
          </a:p>
          <a:p>
            <a:pPr marL="457200" marR="0" lvl="0" indent="-457200" algn="l" rtl="0">
              <a:lnSpc>
                <a:spcPct val="15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FM radio broadcasting</a:t>
            </a:r>
            <a:endParaRPr/>
          </a:p>
          <a:p>
            <a:pPr marL="457200" marR="0" lvl="0" indent="-457200" algn="l" rtl="0">
              <a:lnSpc>
                <a:spcPct val="15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Television broadcasting</a:t>
            </a:r>
            <a:endParaRPr/>
          </a:p>
          <a:p>
            <a:pPr marL="457200" marR="0" lvl="0" indent="-457200" algn="l" rtl="0">
              <a:lnSpc>
                <a:spcPct val="15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First generation cellular phone also uses FDM</a:t>
            </a:r>
            <a:endParaRPr/>
          </a:p>
          <a:p>
            <a:pPr marL="457200" marR="0" lvl="0" indent="-254000" algn="l" rtl="0">
              <a:lnSpc>
                <a:spcPct val="100000"/>
              </a:lnSpc>
              <a:spcBef>
                <a:spcPts val="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19</a:t>
            </a:fld>
            <a:endParaRPr/>
          </a:p>
        </p:txBody>
      </p:sp>
      <p:cxnSp>
        <p:nvCxnSpPr>
          <p:cNvPr id="321" name="Google Shape;321;p1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22" name="Google Shape;322;p1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23" name="Google Shape;323;p19"/>
          <p:cNvSpPr txBox="1"/>
          <p:nvPr/>
        </p:nvSpPr>
        <p:spPr>
          <a:xfrm>
            <a:off x="304800" y="762000"/>
            <a:ext cx="82296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Advantages and disadvantages of Frequency Division Multiplexing</a:t>
            </a:r>
            <a:endParaRPr/>
          </a:p>
        </p:txBody>
      </p:sp>
      <p:cxnSp>
        <p:nvCxnSpPr>
          <p:cNvPr id="324" name="Google Shape;324;p1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25" name="Google Shape;325;p19"/>
          <p:cNvSpPr txBox="1"/>
          <p:nvPr/>
        </p:nvSpPr>
        <p:spPr>
          <a:xfrm>
            <a:off x="571500" y="1600200"/>
            <a:ext cx="7810500" cy="294005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1800"/>
              <a:buFont typeface="Noto Sans Symbols"/>
              <a:buChar char="❖"/>
            </a:pPr>
            <a:r>
              <a:rPr lang="en-US" sz="1800" b="1" i="0" u="none" dirty="0">
                <a:solidFill>
                  <a:schemeClr val="dk1"/>
                </a:solidFill>
                <a:latin typeface="Times New Roman"/>
                <a:ea typeface="Times New Roman"/>
                <a:cs typeface="Times New Roman"/>
                <a:sym typeface="Times New Roman"/>
              </a:rPr>
              <a:t>Advantages</a:t>
            </a:r>
            <a:endParaRPr dirty="0"/>
          </a:p>
          <a:p>
            <a:pPr marL="457200" marR="0" lvl="0" indent="-457200" algn="l" rtl="0">
              <a:lnSpc>
                <a:spcPct val="150000"/>
              </a:lnSpc>
              <a:spcBef>
                <a:spcPts val="0"/>
              </a:spcBef>
              <a:spcAft>
                <a:spcPts val="0"/>
              </a:spcAft>
              <a:buClr>
                <a:schemeClr val="dk1"/>
              </a:buClr>
              <a:buSzPts val="1800"/>
              <a:buFont typeface="Arial"/>
              <a:buChar char="•"/>
            </a:pPr>
            <a:r>
              <a:rPr lang="en-US" sz="1800" b="0" i="0" u="none" dirty="0">
                <a:solidFill>
                  <a:schemeClr val="dk1"/>
                </a:solidFill>
                <a:latin typeface="Times New Roman"/>
                <a:ea typeface="Times New Roman"/>
                <a:cs typeface="Times New Roman"/>
                <a:sym typeface="Times New Roman"/>
              </a:rPr>
              <a:t> It does not need Synchronization between transmitter and receiver.</a:t>
            </a:r>
            <a:endParaRPr dirty="0"/>
          </a:p>
          <a:p>
            <a:pPr marL="457200" marR="0" lvl="0" indent="-457200" algn="l" rtl="0">
              <a:lnSpc>
                <a:spcPct val="150000"/>
              </a:lnSpc>
              <a:spcBef>
                <a:spcPts val="0"/>
              </a:spcBef>
              <a:spcAft>
                <a:spcPts val="0"/>
              </a:spcAft>
              <a:buClr>
                <a:schemeClr val="dk1"/>
              </a:buClr>
              <a:buSzPts val="1800"/>
              <a:buFont typeface="Arial"/>
              <a:buChar char="•"/>
            </a:pPr>
            <a:r>
              <a:rPr lang="en-US" sz="1800" b="0" i="0" u="none" dirty="0">
                <a:solidFill>
                  <a:schemeClr val="dk1"/>
                </a:solidFill>
                <a:latin typeface="Times New Roman"/>
                <a:ea typeface="Times New Roman"/>
                <a:cs typeface="Times New Roman"/>
                <a:sym typeface="Times New Roman"/>
              </a:rPr>
              <a:t>It transmits multiple signals simultaneously.</a:t>
            </a:r>
            <a:endParaRPr sz="1800" b="0" i="0" u="none" dirty="0">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1800"/>
              <a:buFont typeface="Arial"/>
              <a:buChar char="•"/>
            </a:pPr>
            <a:r>
              <a:rPr lang="en-US" sz="1800" b="0" i="0" u="none" dirty="0">
                <a:solidFill>
                  <a:schemeClr val="dk1"/>
                </a:solidFill>
                <a:latin typeface="Times New Roman"/>
                <a:ea typeface="Times New Roman"/>
                <a:cs typeface="Times New Roman"/>
                <a:sym typeface="Times New Roman"/>
              </a:rPr>
              <a:t>In frequency division multiplexing, the demodulation process is easy.</a:t>
            </a:r>
            <a:endParaRPr dirty="0"/>
          </a:p>
          <a:p>
            <a:pPr marL="457200" marR="0" lvl="0" indent="-457200" algn="l" rtl="0">
              <a:lnSpc>
                <a:spcPct val="150000"/>
              </a:lnSpc>
              <a:spcBef>
                <a:spcPts val="0"/>
              </a:spcBef>
              <a:spcAft>
                <a:spcPts val="0"/>
              </a:spcAft>
              <a:buClr>
                <a:schemeClr val="dk1"/>
              </a:buClr>
              <a:buSzPts val="1800"/>
              <a:buFont typeface="Noto Sans Symbols"/>
              <a:buChar char="❖"/>
            </a:pPr>
            <a:r>
              <a:rPr lang="en-US" sz="1800" b="1" i="0" u="none" dirty="0">
                <a:solidFill>
                  <a:schemeClr val="dk1"/>
                </a:solidFill>
                <a:latin typeface="Times New Roman"/>
                <a:ea typeface="Times New Roman"/>
                <a:cs typeface="Times New Roman"/>
                <a:sym typeface="Times New Roman"/>
              </a:rPr>
              <a:t>Disadvantages</a:t>
            </a:r>
            <a:endParaRPr dirty="0"/>
          </a:p>
          <a:p>
            <a:pPr marL="457200" marR="0" lvl="0" indent="-457200" algn="l" rtl="0">
              <a:lnSpc>
                <a:spcPct val="150000"/>
              </a:lnSpc>
              <a:spcBef>
                <a:spcPts val="0"/>
              </a:spcBef>
              <a:spcAft>
                <a:spcPts val="0"/>
              </a:spcAft>
              <a:buClr>
                <a:schemeClr val="dk1"/>
              </a:buClr>
              <a:buSzPts val="1800"/>
              <a:buFont typeface="Arial"/>
              <a:buChar char="•"/>
            </a:pPr>
            <a:r>
              <a:rPr lang="en-US" sz="1800" b="0" i="0" u="none" dirty="0">
                <a:solidFill>
                  <a:schemeClr val="dk1"/>
                </a:solidFill>
                <a:latin typeface="Times New Roman"/>
                <a:ea typeface="Times New Roman"/>
                <a:cs typeface="Times New Roman"/>
                <a:sym typeface="Times New Roman"/>
              </a:rPr>
              <a:t>It needs a large bandwidth communication channel.</a:t>
            </a:r>
            <a:endParaRPr sz="18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2" name="Google Shape;92;p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3" name="Google Shape;93;p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4" name="Google Shape;94;p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5" name="Google Shape;95;p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6" name="Google Shape;96;p2"/>
          <p:cNvSpPr txBox="1"/>
          <p:nvPr/>
        </p:nvSpPr>
        <p:spPr>
          <a:xfrm>
            <a:off x="392112" y="1379310"/>
            <a:ext cx="8229600" cy="4154943"/>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latin typeface="Times New Roman"/>
                <a:ea typeface="Times New Roman"/>
                <a:cs typeface="Times New Roman"/>
                <a:sym typeface="Times New Roman"/>
              </a:rPr>
              <a:t>Bandwidth utilization is the wise use of available bandwidth to achieve specific goals. In this chapter, we explore these two broad categories of bandwidth utilization: multiplexing and spreading.</a:t>
            </a:r>
            <a:endParaRPr dirty="0"/>
          </a:p>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highlight>
                  <a:srgbClr val="FFFF00"/>
                </a:highlight>
                <a:latin typeface="Times New Roman"/>
                <a:ea typeface="Times New Roman"/>
                <a:cs typeface="Times New Roman"/>
                <a:sym typeface="Times New Roman"/>
              </a:rPr>
              <a:t>Efficiency can be achieved by multiplexing by combining several channels into one.</a:t>
            </a:r>
            <a:endParaRPr dirty="0">
              <a:highlight>
                <a:srgbClr val="FFFF00"/>
              </a:highlight>
            </a:endParaRPr>
          </a:p>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latin typeface="Times New Roman"/>
                <a:ea typeface="Times New Roman"/>
                <a:cs typeface="Times New Roman"/>
                <a:sym typeface="Times New Roman"/>
              </a:rPr>
              <a:t>In spreading, our </a:t>
            </a:r>
            <a:r>
              <a:rPr lang="en-US" sz="2200" b="0" i="0" u="none" dirty="0">
                <a:solidFill>
                  <a:schemeClr val="dk1"/>
                </a:solidFill>
                <a:highlight>
                  <a:srgbClr val="FFFF00"/>
                </a:highlight>
                <a:latin typeface="Times New Roman"/>
                <a:ea typeface="Times New Roman"/>
                <a:cs typeface="Times New Roman"/>
                <a:sym typeface="Times New Roman"/>
              </a:rPr>
              <a:t>goals are privacy and antijamming; </a:t>
            </a:r>
            <a:r>
              <a:rPr lang="en-US" sz="2200" b="0" i="0" u="none" dirty="0">
                <a:solidFill>
                  <a:schemeClr val="dk1"/>
                </a:solidFill>
                <a:latin typeface="Times New Roman"/>
                <a:ea typeface="Times New Roman"/>
                <a:cs typeface="Times New Roman"/>
                <a:sym typeface="Times New Roman"/>
              </a:rPr>
              <a:t>we</a:t>
            </a:r>
            <a:r>
              <a:rPr lang="en-US" sz="2200" b="0" i="0" u="none" dirty="0">
                <a:solidFill>
                  <a:schemeClr val="dk1"/>
                </a:solidFill>
                <a:highlight>
                  <a:srgbClr val="FFFF00"/>
                </a:highlight>
                <a:latin typeface="Times New Roman"/>
                <a:ea typeface="Times New Roman"/>
                <a:cs typeface="Times New Roman"/>
                <a:sym typeface="Times New Roman"/>
              </a:rPr>
              <a:t> expand the bandwidth of a channel to insert redundancy, </a:t>
            </a:r>
            <a:r>
              <a:rPr lang="en-US" sz="2200" b="0" i="0" u="none" dirty="0">
                <a:solidFill>
                  <a:schemeClr val="dk1"/>
                </a:solidFill>
                <a:latin typeface="Times New Roman"/>
                <a:ea typeface="Times New Roman"/>
                <a:cs typeface="Times New Roman"/>
                <a:sym typeface="Times New Roman"/>
              </a:rPr>
              <a:t>which is necessary to achieve these goals.</a:t>
            </a:r>
            <a:endParaRPr dirty="0"/>
          </a:p>
        </p:txBody>
      </p:sp>
      <p:sp>
        <p:nvSpPr>
          <p:cNvPr id="97" name="Google Shape;97;p2"/>
          <p:cNvSpPr txBox="1"/>
          <p:nvPr/>
        </p:nvSpPr>
        <p:spPr>
          <a:xfrm>
            <a:off x="1228725" y="417512"/>
            <a:ext cx="31003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Bandwidth Utilization</a:t>
            </a:r>
            <a:endParaRPr/>
          </a:p>
        </p:txBody>
      </p:sp>
      <p:sp>
        <p:nvSpPr>
          <p:cNvPr id="98" name="Google Shape;98;p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20</a:t>
            </a:fld>
            <a:endParaRPr/>
          </a:p>
        </p:txBody>
      </p:sp>
      <p:cxnSp>
        <p:nvCxnSpPr>
          <p:cNvPr id="332" name="Google Shape;332;p2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33" name="Google Shape;333;p2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34" name="Google Shape;334;p20"/>
          <p:cNvSpPr txBox="1"/>
          <p:nvPr/>
        </p:nvSpPr>
        <p:spPr>
          <a:xfrm>
            <a:off x="339725" y="762000"/>
            <a:ext cx="67468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Wavelength-division multiplexing (WDM)</a:t>
            </a:r>
            <a:endParaRPr/>
          </a:p>
        </p:txBody>
      </p:sp>
      <p:cxnSp>
        <p:nvCxnSpPr>
          <p:cNvPr id="335" name="Google Shape;335;p2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36" name="Google Shape;336;p20"/>
          <p:cNvSpPr txBox="1"/>
          <p:nvPr/>
        </p:nvSpPr>
        <p:spPr>
          <a:xfrm>
            <a:off x="571500" y="1452562"/>
            <a:ext cx="8001000" cy="403383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latin typeface="Times New Roman"/>
                <a:ea typeface="Times New Roman"/>
                <a:cs typeface="Times New Roman"/>
                <a:sym typeface="Times New Roman"/>
              </a:rPr>
              <a:t>WDM is conceptually the </a:t>
            </a:r>
            <a:r>
              <a:rPr lang="en-US" sz="1800" b="0" i="0" u="none" dirty="0">
                <a:solidFill>
                  <a:srgbClr val="000000"/>
                </a:solidFill>
                <a:highlight>
                  <a:srgbClr val="FFFF00"/>
                </a:highlight>
                <a:latin typeface="Times New Roman"/>
                <a:ea typeface="Times New Roman"/>
                <a:cs typeface="Times New Roman"/>
                <a:sym typeface="Times New Roman"/>
              </a:rPr>
              <a:t>same as FDM</a:t>
            </a:r>
            <a:r>
              <a:rPr lang="en-US" sz="1800" b="0" i="0" u="none" dirty="0">
                <a:solidFill>
                  <a:srgbClr val="000000"/>
                </a:solidFill>
                <a:latin typeface="Times New Roman"/>
                <a:ea typeface="Times New Roman"/>
                <a:cs typeface="Times New Roman"/>
                <a:sym typeface="Times New Roman"/>
              </a:rPr>
              <a:t>, except that the multiplexing and demultiplexing involve optical signals transmitted through </a:t>
            </a:r>
            <a:r>
              <a:rPr lang="en-US" sz="1800" b="0" i="0" u="none" dirty="0">
                <a:solidFill>
                  <a:srgbClr val="000000"/>
                </a:solidFill>
                <a:highlight>
                  <a:srgbClr val="FFFF00"/>
                </a:highlight>
                <a:latin typeface="Times New Roman"/>
                <a:ea typeface="Times New Roman"/>
                <a:cs typeface="Times New Roman"/>
                <a:sym typeface="Times New Roman"/>
              </a:rPr>
              <a:t>fiber-optic channels.</a:t>
            </a:r>
            <a:endParaRPr dirty="0">
              <a:highlight>
                <a:srgbClr val="FFFF00"/>
              </a:highlight>
            </a:endParaRPr>
          </a:p>
          <a:p>
            <a:pPr marL="285750" marR="0" lvl="0" indent="-285750" algn="just" rtl="0">
              <a:lnSpc>
                <a:spcPct val="150000"/>
              </a:lnSpc>
              <a:spcBef>
                <a:spcPts val="0"/>
              </a:spcBef>
              <a:spcAft>
                <a:spcPts val="0"/>
              </a:spcAft>
              <a:buClr>
                <a:srgbClr val="000000"/>
              </a:buClr>
              <a:buSzPts val="1800"/>
              <a:buFont typeface="Arial"/>
              <a:buChar char="•"/>
            </a:pPr>
            <a:r>
              <a:rPr lang="en-US" sz="1800" b="1" i="0" u="none" dirty="0">
                <a:solidFill>
                  <a:srgbClr val="000000"/>
                </a:solidFill>
                <a:latin typeface="Times New Roman"/>
                <a:ea typeface="Times New Roman"/>
                <a:cs typeface="Times New Roman"/>
                <a:sym typeface="Times New Roman"/>
              </a:rPr>
              <a:t>The idea is the same: </a:t>
            </a:r>
            <a:r>
              <a:rPr lang="en-US" sz="1800" b="0" i="0" u="none" dirty="0">
                <a:solidFill>
                  <a:srgbClr val="000000"/>
                </a:solidFill>
                <a:latin typeface="Times New Roman"/>
                <a:ea typeface="Times New Roman"/>
                <a:cs typeface="Times New Roman"/>
                <a:sym typeface="Times New Roman"/>
              </a:rPr>
              <a:t>We are combining different signals of different frequencies. The difference is that the frequencies are very high.</a:t>
            </a:r>
            <a:endParaRPr dirty="0"/>
          </a:p>
          <a:p>
            <a:pPr marL="285750" marR="0" lvl="0" indent="-285750" algn="just" rtl="0">
              <a:lnSpc>
                <a:spcPct val="150000"/>
              </a:lnSpc>
              <a:spcBef>
                <a:spcPts val="0"/>
              </a:spcBef>
              <a:spcAft>
                <a:spcPts val="0"/>
              </a:spcAft>
              <a:buClr>
                <a:srgbClr val="000000"/>
              </a:buClr>
              <a:buSzPts val="1800"/>
              <a:buFont typeface="Arial"/>
              <a:buChar char="•"/>
            </a:pPr>
            <a:r>
              <a:rPr lang="en-US" sz="1800" b="1" i="0" u="none" dirty="0">
                <a:solidFill>
                  <a:srgbClr val="000000"/>
                </a:solidFill>
                <a:latin typeface="Times New Roman"/>
                <a:ea typeface="Times New Roman"/>
                <a:cs typeface="Times New Roman"/>
                <a:sym typeface="Times New Roman"/>
              </a:rPr>
              <a:t>The only difference </a:t>
            </a:r>
            <a:r>
              <a:rPr lang="en-US" sz="1800" b="0" i="0" u="none" dirty="0">
                <a:solidFill>
                  <a:srgbClr val="000000"/>
                </a:solidFill>
                <a:latin typeface="Times New Roman"/>
                <a:ea typeface="Times New Roman"/>
                <a:cs typeface="Times New Roman"/>
                <a:sym typeface="Times New Roman"/>
              </a:rPr>
              <a:t>is in wavelength division multiplexing </a:t>
            </a:r>
            <a:r>
              <a:rPr lang="en-US" sz="1800" b="0" i="0" u="none" dirty="0">
                <a:solidFill>
                  <a:srgbClr val="000000"/>
                </a:solidFill>
                <a:highlight>
                  <a:srgbClr val="FFFF00"/>
                </a:highlight>
                <a:latin typeface="Times New Roman"/>
                <a:ea typeface="Times New Roman"/>
                <a:cs typeface="Times New Roman"/>
                <a:sym typeface="Times New Roman"/>
              </a:rPr>
              <a:t>optical signals are used instead of electrical signals</a:t>
            </a:r>
            <a:r>
              <a:rPr lang="en-US" sz="1800" b="0" i="0" u="none" dirty="0">
                <a:solidFill>
                  <a:srgbClr val="000000"/>
                </a:solidFill>
                <a:latin typeface="Times New Roman"/>
                <a:ea typeface="Times New Roman"/>
                <a:cs typeface="Times New Roman"/>
                <a:sym typeface="Times New Roman"/>
              </a:rPr>
              <a:t>. In wavelength division multiplexing, </a:t>
            </a:r>
            <a:r>
              <a:rPr lang="en-US" sz="1800" b="0" i="0" u="none" dirty="0">
                <a:solidFill>
                  <a:srgbClr val="000000"/>
                </a:solidFill>
                <a:highlight>
                  <a:srgbClr val="FFFF00"/>
                </a:highlight>
                <a:latin typeface="Times New Roman"/>
                <a:ea typeface="Times New Roman"/>
                <a:cs typeface="Times New Roman"/>
                <a:sym typeface="Times New Roman"/>
              </a:rPr>
              <a:t>optical signals are transmitted through fiber optic cables.</a:t>
            </a:r>
            <a:endParaRPr sz="1800" b="0" i="0" u="none" dirty="0">
              <a:solidFill>
                <a:srgbClr val="000000"/>
              </a:solidFill>
              <a:highlight>
                <a:srgbClr val="FFFF00"/>
              </a:highlight>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1100"/>
              <a:buFont typeface="Arial"/>
              <a:buNone/>
            </a:pPr>
            <a:r>
              <a:rPr lang="en-US" sz="1100" b="1" i="0" u="none" dirty="0">
                <a:solidFill>
                  <a:schemeClr val="dk1"/>
                </a:solidFill>
                <a:latin typeface="Arial"/>
                <a:ea typeface="Arial"/>
                <a:cs typeface="Arial"/>
                <a:sym typeface="Arial"/>
              </a:rPr>
              <a:t> </a:t>
            </a:r>
            <a:br>
              <a:rPr lang="en-US" sz="1100" b="1" i="0" u="none" dirty="0">
                <a:solidFill>
                  <a:schemeClr val="dk1"/>
                </a:solidFill>
                <a:latin typeface="Arial"/>
                <a:ea typeface="Arial"/>
                <a:cs typeface="Arial"/>
                <a:sym typeface="Arial"/>
              </a:rPr>
            </a:br>
            <a:r>
              <a:rPr lang="en-US" sz="1800" b="1" i="0" u="none" dirty="0">
                <a:solidFill>
                  <a:schemeClr val="dk1"/>
                </a:solidFill>
                <a:latin typeface="Times New Roman"/>
                <a:ea typeface="Times New Roman"/>
                <a:cs typeface="Times New Roman"/>
                <a:sym typeface="Times New Roman"/>
              </a:rPr>
              <a:t> </a:t>
            </a:r>
            <a:br>
              <a:rPr lang="en-US" sz="1800" b="1" i="0" u="none" dirty="0">
                <a:solidFill>
                  <a:schemeClr val="dk1"/>
                </a:solidFill>
                <a:latin typeface="Arial"/>
                <a:ea typeface="Arial"/>
                <a:cs typeface="Arial"/>
                <a:sym typeface="Arial"/>
              </a:rPr>
            </a:b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21</a:t>
            </a:fld>
            <a:endParaRPr/>
          </a:p>
        </p:txBody>
      </p:sp>
      <p:cxnSp>
        <p:nvCxnSpPr>
          <p:cNvPr id="343" name="Google Shape;343;p2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44" name="Google Shape;344;p2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45" name="Google Shape;345;p21"/>
          <p:cNvSpPr txBox="1"/>
          <p:nvPr/>
        </p:nvSpPr>
        <p:spPr>
          <a:xfrm>
            <a:off x="339725" y="762000"/>
            <a:ext cx="67468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Wavelength-division multiplexing (WDM)</a:t>
            </a:r>
            <a:endParaRPr/>
          </a:p>
        </p:txBody>
      </p:sp>
      <p:cxnSp>
        <p:nvCxnSpPr>
          <p:cNvPr id="346" name="Google Shape;346;p2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47" name="Google Shape;347;p21"/>
          <p:cNvSpPr txBox="1"/>
          <p:nvPr/>
        </p:nvSpPr>
        <p:spPr>
          <a:xfrm>
            <a:off x="571500" y="1524000"/>
            <a:ext cx="8001000" cy="403383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800"/>
              <a:buFont typeface="Arial"/>
              <a:buChar char="•"/>
            </a:pPr>
            <a:r>
              <a:rPr lang="en-US" sz="1800" b="1" i="0" u="none" dirty="0">
                <a:solidFill>
                  <a:schemeClr val="dk1"/>
                </a:solidFill>
                <a:latin typeface="Times New Roman"/>
                <a:ea typeface="Times New Roman"/>
                <a:cs typeface="Times New Roman"/>
                <a:sym typeface="Times New Roman"/>
              </a:rPr>
              <a:t>Why wavelength division multiplexing?</a:t>
            </a:r>
            <a:endParaRPr dirty="0"/>
          </a:p>
          <a:p>
            <a:pPr marL="285750" marR="0" lvl="0" indent="-285750" algn="just" rtl="0">
              <a:lnSpc>
                <a:spcPct val="150000"/>
              </a:lnSpc>
              <a:spcBef>
                <a:spcPts val="0"/>
              </a:spcBef>
              <a:spcAft>
                <a:spcPts val="0"/>
              </a:spcAft>
              <a:buClr>
                <a:srgbClr val="000000"/>
              </a:buClr>
              <a:buSzPts val="1800"/>
              <a:buFont typeface="Tahoma"/>
              <a:buAutoNum type="arabicPeriod"/>
            </a:pPr>
            <a:r>
              <a:rPr lang="en-US" sz="1800" b="0" i="0" u="none" dirty="0">
                <a:solidFill>
                  <a:srgbClr val="000000"/>
                </a:solidFill>
                <a:latin typeface="Times New Roman"/>
                <a:ea typeface="Times New Roman"/>
                <a:cs typeface="Times New Roman"/>
                <a:sym typeface="Times New Roman"/>
              </a:rPr>
              <a:t>Wavelength-division multiplexing (WDM) is designed to use the </a:t>
            </a:r>
            <a:r>
              <a:rPr lang="en-US" sz="1800" b="0" i="0" u="none" dirty="0">
                <a:solidFill>
                  <a:srgbClr val="000000"/>
                </a:solidFill>
                <a:highlight>
                  <a:srgbClr val="FFFF00"/>
                </a:highlight>
                <a:latin typeface="Times New Roman"/>
                <a:ea typeface="Times New Roman"/>
                <a:cs typeface="Times New Roman"/>
                <a:sym typeface="Times New Roman"/>
              </a:rPr>
              <a:t>high-data-rate</a:t>
            </a:r>
            <a:r>
              <a:rPr lang="en-US" sz="1800" b="0" i="0" u="none" dirty="0">
                <a:solidFill>
                  <a:srgbClr val="000000"/>
                </a:solidFill>
                <a:latin typeface="Times New Roman"/>
                <a:ea typeface="Times New Roman"/>
                <a:cs typeface="Times New Roman"/>
                <a:sym typeface="Times New Roman"/>
              </a:rPr>
              <a:t> capability of fiber-optic cable.</a:t>
            </a:r>
            <a:endParaRPr dirty="0"/>
          </a:p>
          <a:p>
            <a:pPr marL="285750" marR="0" lvl="0" indent="-285750" algn="just" rtl="0">
              <a:lnSpc>
                <a:spcPct val="150000"/>
              </a:lnSpc>
              <a:spcBef>
                <a:spcPts val="0"/>
              </a:spcBef>
              <a:spcAft>
                <a:spcPts val="0"/>
              </a:spcAft>
              <a:buClr>
                <a:srgbClr val="000000"/>
              </a:buClr>
              <a:buSzPts val="1800"/>
              <a:buFont typeface="Tahoma"/>
              <a:buAutoNum type="arabicPeriod"/>
            </a:pPr>
            <a:r>
              <a:rPr lang="en-US" sz="1800" b="0" i="0" u="none" dirty="0">
                <a:solidFill>
                  <a:srgbClr val="000000"/>
                </a:solidFill>
                <a:latin typeface="Times New Roman"/>
                <a:ea typeface="Times New Roman"/>
                <a:cs typeface="Times New Roman"/>
                <a:sym typeface="Times New Roman"/>
              </a:rPr>
              <a:t>The optical fiber </a:t>
            </a:r>
            <a:r>
              <a:rPr lang="en-US" sz="1800" b="0" i="0" u="none" dirty="0">
                <a:solidFill>
                  <a:srgbClr val="000000"/>
                </a:solidFill>
                <a:highlight>
                  <a:srgbClr val="FFFF00"/>
                </a:highlight>
                <a:latin typeface="Times New Roman"/>
                <a:ea typeface="Times New Roman"/>
                <a:cs typeface="Times New Roman"/>
                <a:sym typeface="Times New Roman"/>
              </a:rPr>
              <a:t>data rate is higher </a:t>
            </a:r>
            <a:r>
              <a:rPr lang="en-US" sz="1800" b="0" i="0" u="none" dirty="0">
                <a:solidFill>
                  <a:srgbClr val="000000"/>
                </a:solidFill>
                <a:latin typeface="Times New Roman"/>
                <a:ea typeface="Times New Roman"/>
                <a:cs typeface="Times New Roman"/>
                <a:sym typeface="Times New Roman"/>
              </a:rPr>
              <a:t>than the data rate of metallic transmission cable.</a:t>
            </a:r>
            <a:endParaRPr dirty="0"/>
          </a:p>
          <a:p>
            <a:pPr marL="285750" marR="0" lvl="0" indent="-285750" algn="just" rtl="0">
              <a:lnSpc>
                <a:spcPct val="150000"/>
              </a:lnSpc>
              <a:spcBef>
                <a:spcPts val="0"/>
              </a:spcBef>
              <a:spcAft>
                <a:spcPts val="0"/>
              </a:spcAft>
              <a:buClr>
                <a:srgbClr val="000000"/>
              </a:buClr>
              <a:buSzPts val="1800"/>
              <a:buFont typeface="Tahoma"/>
              <a:buAutoNum type="arabicPeriod"/>
            </a:pPr>
            <a:r>
              <a:rPr lang="en-US" sz="1800" b="0" i="0" u="none" dirty="0">
                <a:solidFill>
                  <a:srgbClr val="000000"/>
                </a:solidFill>
                <a:latin typeface="Times New Roman"/>
                <a:ea typeface="Times New Roman"/>
                <a:cs typeface="Times New Roman"/>
                <a:sym typeface="Times New Roman"/>
              </a:rPr>
              <a:t>Using a fiber-optic cable for one single line wastes the available bandwidth. Multiplexing allows us to combine several lines into one.</a:t>
            </a:r>
            <a:endParaRPr dirty="0"/>
          </a:p>
          <a:p>
            <a:pPr marL="285750" marR="0" lvl="0" indent="-285750" algn="just" rtl="0">
              <a:lnSpc>
                <a:spcPct val="150000"/>
              </a:lnSpc>
              <a:spcBef>
                <a:spcPts val="0"/>
              </a:spcBef>
              <a:spcAft>
                <a:spcPts val="0"/>
              </a:spcAft>
              <a:buClr>
                <a:schemeClr val="dk1"/>
              </a:buClr>
              <a:buSzPts val="1100"/>
              <a:buFont typeface="Arial"/>
              <a:buNone/>
            </a:pPr>
            <a:r>
              <a:rPr lang="en-US" sz="1100" b="1" i="0" u="none" dirty="0">
                <a:solidFill>
                  <a:schemeClr val="dk1"/>
                </a:solidFill>
                <a:latin typeface="Arial"/>
                <a:ea typeface="Arial"/>
                <a:cs typeface="Arial"/>
                <a:sym typeface="Arial"/>
              </a:rPr>
              <a:t> </a:t>
            </a:r>
            <a:br>
              <a:rPr lang="en-US" sz="1100" b="1" i="0" u="none" dirty="0">
                <a:solidFill>
                  <a:schemeClr val="dk1"/>
                </a:solidFill>
                <a:latin typeface="Arial"/>
                <a:ea typeface="Arial"/>
                <a:cs typeface="Arial"/>
                <a:sym typeface="Arial"/>
              </a:rPr>
            </a:br>
            <a:r>
              <a:rPr lang="en-US" sz="1800" b="1" i="0" u="none" dirty="0">
                <a:solidFill>
                  <a:schemeClr val="dk1"/>
                </a:solidFill>
                <a:latin typeface="Times New Roman"/>
                <a:ea typeface="Times New Roman"/>
                <a:cs typeface="Times New Roman"/>
                <a:sym typeface="Times New Roman"/>
              </a:rPr>
              <a:t> </a:t>
            </a:r>
            <a:br>
              <a:rPr lang="en-US" sz="1800" b="1" i="0" u="none" dirty="0">
                <a:solidFill>
                  <a:schemeClr val="dk1"/>
                </a:solidFill>
                <a:latin typeface="Arial"/>
                <a:ea typeface="Arial"/>
                <a:cs typeface="Arial"/>
                <a:sym typeface="Arial"/>
              </a:rPr>
            </a:b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22</a:t>
            </a:fld>
            <a:endParaRPr/>
          </a:p>
        </p:txBody>
      </p:sp>
      <p:cxnSp>
        <p:nvCxnSpPr>
          <p:cNvPr id="354" name="Google Shape;354;p2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55" name="Google Shape;355;p2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56" name="Google Shape;356;p22"/>
          <p:cNvSpPr txBox="1"/>
          <p:nvPr/>
        </p:nvSpPr>
        <p:spPr>
          <a:xfrm>
            <a:off x="339725" y="762000"/>
            <a:ext cx="67468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Wavelength-division multiplexing (WDM)</a:t>
            </a:r>
            <a:endParaRPr/>
          </a:p>
        </p:txBody>
      </p:sp>
      <p:cxnSp>
        <p:nvCxnSpPr>
          <p:cNvPr id="357" name="Google Shape;357;p2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58" name="Google Shape;358;p22"/>
          <p:cNvPicPr preferRelativeResize="0"/>
          <p:nvPr/>
        </p:nvPicPr>
        <p:blipFill rotWithShape="1">
          <a:blip r:embed="rId3">
            <a:alphaModFix/>
          </a:blip>
          <a:srcRect/>
          <a:stretch/>
        </p:blipFill>
        <p:spPr>
          <a:xfrm>
            <a:off x="563562" y="1519237"/>
            <a:ext cx="8016875" cy="1909762"/>
          </a:xfrm>
          <a:prstGeom prst="rect">
            <a:avLst/>
          </a:prstGeom>
          <a:noFill/>
          <a:ln>
            <a:noFill/>
          </a:ln>
        </p:spPr>
      </p:pic>
      <p:sp>
        <p:nvSpPr>
          <p:cNvPr id="359" name="Google Shape;359;p22"/>
          <p:cNvSpPr txBox="1"/>
          <p:nvPr/>
        </p:nvSpPr>
        <p:spPr>
          <a:xfrm>
            <a:off x="547687" y="3571875"/>
            <a:ext cx="7972425" cy="286228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latin typeface="Times New Roman"/>
                <a:ea typeface="Times New Roman"/>
                <a:cs typeface="Times New Roman"/>
                <a:sym typeface="Times New Roman"/>
              </a:rPr>
              <a:t>Wavelength division multiplexing is a technology in which multiple optical signals (laser light) of different wavelengths or colors are combined into one signal and is transmitted over the communication channel. Thus multiple signals are transmitted simultaneously over a single communication channel.</a:t>
            </a:r>
            <a:endParaRPr dirty="0"/>
          </a:p>
          <a:p>
            <a:pPr marL="342900" marR="0" lvl="0" indent="-34290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highlight>
                  <a:srgbClr val="FFFF00"/>
                </a:highlight>
                <a:latin typeface="Times New Roman"/>
                <a:ea typeface="Times New Roman"/>
                <a:cs typeface="Times New Roman"/>
                <a:sym typeface="Times New Roman"/>
              </a:rPr>
              <a:t>Very narrow bands of light from different sources </a:t>
            </a:r>
            <a:r>
              <a:rPr lang="en-US" sz="1800" b="0" i="0" u="none" dirty="0">
                <a:solidFill>
                  <a:srgbClr val="000000"/>
                </a:solidFill>
                <a:latin typeface="Times New Roman"/>
                <a:ea typeface="Times New Roman"/>
                <a:cs typeface="Times New Roman"/>
                <a:sym typeface="Times New Roman"/>
              </a:rPr>
              <a:t>are combined to make a wider band of light. </a:t>
            </a:r>
            <a:endParaRPr dirty="0"/>
          </a:p>
          <a:p>
            <a:pPr marL="0" marR="0" lvl="0" indent="0" algn="l" rtl="0">
              <a:lnSpc>
                <a:spcPct val="100000"/>
              </a:lnSpc>
              <a:spcBef>
                <a:spcPts val="0"/>
              </a:spcBef>
              <a:spcAft>
                <a:spcPts val="0"/>
              </a:spcAft>
              <a:buNone/>
            </a:pPr>
            <a:endParaRPr sz="1800" b="0" i="0" u="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23</a:t>
            </a:fld>
            <a:endParaRPr/>
          </a:p>
        </p:txBody>
      </p:sp>
      <p:cxnSp>
        <p:nvCxnSpPr>
          <p:cNvPr id="366" name="Google Shape;366;p2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67" name="Google Shape;367;p2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68" name="Google Shape;368;p23"/>
          <p:cNvSpPr txBox="1"/>
          <p:nvPr/>
        </p:nvSpPr>
        <p:spPr>
          <a:xfrm>
            <a:off x="339725" y="762000"/>
            <a:ext cx="84232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How Wavelength-division multiplexing (WDM) actually works?</a:t>
            </a:r>
            <a:endParaRPr dirty="0"/>
          </a:p>
        </p:txBody>
      </p:sp>
      <p:cxnSp>
        <p:nvCxnSpPr>
          <p:cNvPr id="369" name="Google Shape;369;p2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70" name="Google Shape;370;p23"/>
          <p:cNvSpPr txBox="1"/>
          <p:nvPr/>
        </p:nvSpPr>
        <p:spPr>
          <a:xfrm>
            <a:off x="228600" y="1371600"/>
            <a:ext cx="7970837" cy="263842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1400"/>
              <a:buFont typeface="Arial"/>
              <a:buChar char="•"/>
            </a:pPr>
            <a:r>
              <a:rPr lang="en-US" sz="1400" b="0" i="0" u="none" dirty="0">
                <a:solidFill>
                  <a:srgbClr val="000000"/>
                </a:solidFill>
                <a:latin typeface="Times New Roman"/>
                <a:ea typeface="Times New Roman"/>
                <a:cs typeface="Times New Roman"/>
                <a:sym typeface="Times New Roman"/>
              </a:rPr>
              <a:t>In this technique, the bandwidth of the communication channel should be greater than the combined bandwidth of individual signals.</a:t>
            </a:r>
            <a:endParaRPr dirty="0"/>
          </a:p>
          <a:p>
            <a:pPr marL="342900" marR="0" lvl="0" indent="-342900" algn="just" rtl="0">
              <a:lnSpc>
                <a:spcPct val="150000"/>
              </a:lnSpc>
              <a:spcBef>
                <a:spcPts val="0"/>
              </a:spcBef>
              <a:spcAft>
                <a:spcPts val="0"/>
              </a:spcAft>
              <a:buClr>
                <a:srgbClr val="000000"/>
              </a:buClr>
              <a:buSzPts val="1400"/>
              <a:buFont typeface="Arial"/>
              <a:buChar char="•"/>
            </a:pPr>
            <a:r>
              <a:rPr lang="en-US" sz="1400" b="0" i="0" u="none" dirty="0">
                <a:solidFill>
                  <a:srgbClr val="000000"/>
                </a:solidFill>
                <a:latin typeface="Times New Roman"/>
                <a:ea typeface="Times New Roman"/>
                <a:cs typeface="Times New Roman"/>
                <a:sym typeface="Times New Roman"/>
              </a:rPr>
              <a:t>The wavelength division multiplexing divides the bandwidth of a channel into several logical sub-channels according to its wavelength. It allots each logical sub-channel for a different light color or optical signal wavelength. The individual signals are filtered and then modulated (wavelength is shifted), to fit exactly into logical sub-channels.  </a:t>
            </a:r>
            <a:endParaRPr dirty="0"/>
          </a:p>
          <a:p>
            <a:pPr marL="342900" marR="0" lvl="0" indent="-342900" algn="just" rtl="0">
              <a:lnSpc>
                <a:spcPct val="150000"/>
              </a:lnSpc>
              <a:spcBef>
                <a:spcPts val="0"/>
              </a:spcBef>
              <a:spcAft>
                <a:spcPts val="0"/>
              </a:spcAft>
              <a:buClr>
                <a:srgbClr val="000000"/>
              </a:buClr>
              <a:buSzPts val="1400"/>
              <a:buFont typeface="Arial"/>
              <a:buChar char="•"/>
            </a:pPr>
            <a:r>
              <a:rPr lang="en-US" sz="1400" b="0" i="0" u="none" dirty="0">
                <a:solidFill>
                  <a:srgbClr val="000000"/>
                </a:solidFill>
                <a:latin typeface="Times New Roman"/>
                <a:ea typeface="Times New Roman"/>
                <a:cs typeface="Times New Roman"/>
                <a:sym typeface="Times New Roman"/>
              </a:rPr>
              <a:t>In this technique, each logical sub-channel (individual signal wavelength) is allotted to each user. In other words, each user owns a sub-channel.</a:t>
            </a:r>
            <a:endParaRPr dirty="0"/>
          </a:p>
        </p:txBody>
      </p:sp>
      <p:pic>
        <p:nvPicPr>
          <p:cNvPr id="371" name="Google Shape;371;p23"/>
          <p:cNvPicPr preferRelativeResize="0"/>
          <p:nvPr/>
        </p:nvPicPr>
        <p:blipFill rotWithShape="1">
          <a:blip r:embed="rId3">
            <a:alphaModFix/>
          </a:blip>
          <a:srcRect/>
          <a:stretch/>
        </p:blipFill>
        <p:spPr>
          <a:xfrm>
            <a:off x="914400" y="3973512"/>
            <a:ext cx="7343775" cy="21224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24</a:t>
            </a:fld>
            <a:endParaRPr/>
          </a:p>
        </p:txBody>
      </p:sp>
      <p:cxnSp>
        <p:nvCxnSpPr>
          <p:cNvPr id="378" name="Google Shape;378;p2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79" name="Google Shape;379;p2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80" name="Google Shape;380;p24"/>
          <p:cNvSpPr txBox="1"/>
          <p:nvPr/>
        </p:nvSpPr>
        <p:spPr>
          <a:xfrm>
            <a:off x="339725" y="762000"/>
            <a:ext cx="84232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Wavelength-division multiplexing (WDM) actually works?</a:t>
            </a:r>
            <a:endParaRPr/>
          </a:p>
        </p:txBody>
      </p:sp>
      <p:cxnSp>
        <p:nvCxnSpPr>
          <p:cNvPr id="381" name="Google Shape;381;p24"/>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82" name="Google Shape;382;p24"/>
          <p:cNvSpPr txBox="1"/>
          <p:nvPr/>
        </p:nvSpPr>
        <p:spPr>
          <a:xfrm>
            <a:off x="228600" y="1371600"/>
            <a:ext cx="7970837" cy="18938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multiplexed signals are then transmitted over a single communication channel (optical fiber). In between the transmitter and receiver, optical amplifiers are used to compensate the optical signal loss caused during the transmission.</a:t>
            </a:r>
            <a:endParaRPr/>
          </a:p>
          <a:p>
            <a:pPr marL="342900" marR="0" lvl="0" indent="-3429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At the receiver end, the multiplexed signals are separated by using a device called demultiplexer. The separated signals are then sent to the respective receivers.</a:t>
            </a:r>
            <a:endParaRPr/>
          </a:p>
        </p:txBody>
      </p:sp>
      <p:pic>
        <p:nvPicPr>
          <p:cNvPr id="383" name="Google Shape;383;p24"/>
          <p:cNvPicPr preferRelativeResize="0"/>
          <p:nvPr/>
        </p:nvPicPr>
        <p:blipFill rotWithShape="1">
          <a:blip r:embed="rId3">
            <a:alphaModFix/>
          </a:blip>
          <a:srcRect/>
          <a:stretch/>
        </p:blipFill>
        <p:spPr>
          <a:xfrm>
            <a:off x="879475" y="3695700"/>
            <a:ext cx="7343775" cy="21224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25</a:t>
            </a:fld>
            <a:endParaRPr/>
          </a:p>
        </p:txBody>
      </p:sp>
      <p:cxnSp>
        <p:nvCxnSpPr>
          <p:cNvPr id="390" name="Google Shape;390;p2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91" name="Google Shape;391;p2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92" name="Google Shape;392;p25"/>
          <p:cNvSpPr txBox="1"/>
          <p:nvPr/>
        </p:nvSpPr>
        <p:spPr>
          <a:xfrm>
            <a:off x="304800" y="762000"/>
            <a:ext cx="7075487"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Prisms in wavelength-division multiplexing and demultiplexing</a:t>
            </a:r>
            <a:endParaRPr/>
          </a:p>
        </p:txBody>
      </p:sp>
      <p:cxnSp>
        <p:nvCxnSpPr>
          <p:cNvPr id="393" name="Google Shape;393;p2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94" name="Google Shape;394;p25"/>
          <p:cNvPicPr preferRelativeResize="0"/>
          <p:nvPr/>
        </p:nvPicPr>
        <p:blipFill rotWithShape="1">
          <a:blip r:embed="rId3">
            <a:alphaModFix/>
          </a:blip>
          <a:srcRect/>
          <a:stretch/>
        </p:blipFill>
        <p:spPr>
          <a:xfrm>
            <a:off x="333375" y="1466850"/>
            <a:ext cx="8401050" cy="1524000"/>
          </a:xfrm>
          <a:prstGeom prst="rect">
            <a:avLst/>
          </a:prstGeom>
          <a:noFill/>
          <a:ln>
            <a:noFill/>
          </a:ln>
        </p:spPr>
      </p:pic>
      <p:sp>
        <p:nvSpPr>
          <p:cNvPr id="395" name="Google Shape;395;p25"/>
          <p:cNvSpPr txBox="1"/>
          <p:nvPr/>
        </p:nvSpPr>
        <p:spPr>
          <a:xfrm>
            <a:off x="333375" y="2957512"/>
            <a:ext cx="8131175" cy="40640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600"/>
              <a:buFont typeface="Arial"/>
              <a:buNone/>
            </a:pPr>
            <a:endParaRPr sz="1600" b="0" i="0" u="none">
              <a:solidFill>
                <a:srgbClr val="000000"/>
              </a:solidFill>
              <a:latin typeface="Times New Roman"/>
              <a:ea typeface="Times New Roman"/>
              <a:cs typeface="Times New Roman"/>
              <a:sym typeface="Times New Roman"/>
            </a:endParaRPr>
          </a:p>
          <a:p>
            <a:pPr marL="0" marR="0" lvl="0" indent="-1016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We want to combine multiple light sources into one single light at the multiplexer and do the reverse at the demultiplexer. The combining and splitting of light sources are easily handled by a prism.</a:t>
            </a:r>
            <a:endParaRPr/>
          </a:p>
          <a:p>
            <a:pPr marL="0" marR="0" lvl="0" indent="-1016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Recall from basic physics that a prism bends a beam of light based on the angle of incidence and the frequency. Using this technique, a multiplexer can be made to combine several input beams of light, each containing a narrow band of frequencies, into one output beam of a wider band of frequencies.</a:t>
            </a:r>
            <a:endParaRPr/>
          </a:p>
          <a:p>
            <a:pPr marL="0" marR="0" lvl="0" indent="0" algn="just" rtl="0">
              <a:lnSpc>
                <a:spcPct val="15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 </a:t>
            </a:r>
            <a:br>
              <a:rPr lang="en-US" sz="3200" b="1" i="0" u="none">
                <a:solidFill>
                  <a:schemeClr val="dk1"/>
                </a:solidFill>
                <a:latin typeface="Arial"/>
                <a:ea typeface="Arial"/>
                <a:cs typeface="Arial"/>
                <a:sym typeface="Arial"/>
              </a:rPr>
            </a:b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26</a:t>
            </a:fld>
            <a:endParaRPr/>
          </a:p>
        </p:txBody>
      </p:sp>
      <p:cxnSp>
        <p:nvCxnSpPr>
          <p:cNvPr id="402" name="Google Shape;402;p2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03" name="Google Shape;403;p2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04" name="Google Shape;404;p26"/>
          <p:cNvSpPr txBox="1"/>
          <p:nvPr/>
        </p:nvSpPr>
        <p:spPr>
          <a:xfrm>
            <a:off x="304800" y="762000"/>
            <a:ext cx="295116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Advantages of WDM</a:t>
            </a:r>
            <a:endParaRPr/>
          </a:p>
        </p:txBody>
      </p:sp>
      <p:cxnSp>
        <p:nvCxnSpPr>
          <p:cNvPr id="405" name="Google Shape;405;p2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406" name="Google Shape;406;p26"/>
          <p:cNvSpPr txBox="1"/>
          <p:nvPr/>
        </p:nvSpPr>
        <p:spPr>
          <a:xfrm>
            <a:off x="304800" y="1517650"/>
            <a:ext cx="7904162" cy="42910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It allows transmission of data in two directions simultaneously</a:t>
            </a:r>
            <a:endParaRPr/>
          </a:p>
          <a:p>
            <a:pPr marL="342900" marR="0" lvl="0" indent="-342900" algn="l"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Low cost</a:t>
            </a:r>
            <a:endParaRPr/>
          </a:p>
          <a:p>
            <a:pPr marL="342900" marR="0" lvl="0" indent="-342900" algn="l"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Greater transmission capacity</a:t>
            </a:r>
            <a:endParaRPr/>
          </a:p>
          <a:p>
            <a:pPr marL="342900" marR="0" lvl="0" indent="-342900" algn="l"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High security</a:t>
            </a:r>
            <a:endParaRPr/>
          </a:p>
          <a:p>
            <a:pPr marL="342900" marR="0" lvl="0" indent="-342900" algn="l" rtl="0">
              <a:lnSpc>
                <a:spcPct val="150000"/>
              </a:lnSpc>
              <a:spcBef>
                <a:spcPts val="0"/>
              </a:spcBef>
              <a:spcAft>
                <a:spcPts val="0"/>
              </a:spcAft>
              <a:buClr>
                <a:schemeClr val="dk1"/>
              </a:buClr>
              <a:buSzPts val="1800"/>
              <a:buFont typeface="Tahoma"/>
              <a:buAutoNum type="arabicPeriod"/>
            </a:pPr>
            <a:r>
              <a:rPr lang="en-US" sz="1800" b="0" i="0" u="none">
                <a:solidFill>
                  <a:schemeClr val="dk1"/>
                </a:solidFill>
                <a:latin typeface="Times New Roman"/>
                <a:ea typeface="Times New Roman"/>
                <a:cs typeface="Times New Roman"/>
                <a:sym typeface="Times New Roman"/>
              </a:rPr>
              <a:t>Long distance communication with low signal loss</a:t>
            </a:r>
            <a:endParaRPr/>
          </a:p>
          <a:p>
            <a:pPr marL="342900" marR="0" lvl="0" indent="-342900" algn="l" rtl="0">
              <a:lnSpc>
                <a:spcPct val="100000"/>
              </a:lnSpc>
              <a:spcBef>
                <a:spcPts val="0"/>
              </a:spcBef>
              <a:spcAft>
                <a:spcPts val="0"/>
              </a:spcAft>
              <a:buClr>
                <a:schemeClr val="dk1"/>
              </a:buClr>
              <a:buSzPts val="800"/>
              <a:buFont typeface="Arial"/>
              <a:buNone/>
            </a:pPr>
            <a:endParaRPr sz="800" b="0" i="0" u="none">
              <a:solidFill>
                <a:srgbClr val="666666"/>
              </a:solidFill>
              <a:latin typeface="Voces"/>
              <a:ea typeface="Voces"/>
              <a:cs typeface="Voces"/>
              <a:sym typeface="Voces"/>
            </a:endParaRPr>
          </a:p>
          <a:p>
            <a:pPr marL="342900" marR="0" lvl="0" indent="-34290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27</a:t>
            </a:fld>
            <a:endParaRPr/>
          </a:p>
        </p:txBody>
      </p:sp>
      <p:cxnSp>
        <p:nvCxnSpPr>
          <p:cNvPr id="413" name="Google Shape;413;p2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14" name="Google Shape;414;p2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15" name="Google Shape;415;p27"/>
          <p:cNvSpPr txBox="1"/>
          <p:nvPr/>
        </p:nvSpPr>
        <p:spPr>
          <a:xfrm>
            <a:off x="304800" y="762000"/>
            <a:ext cx="461962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Time Division Multiplexing (</a:t>
            </a:r>
            <a:r>
              <a:rPr lang="en-US" sz="2000" b="1" i="0" u="none">
                <a:solidFill>
                  <a:schemeClr val="dk1"/>
                </a:solidFill>
                <a:latin typeface="Times New Roman"/>
                <a:ea typeface="Times New Roman"/>
                <a:cs typeface="Times New Roman"/>
                <a:sym typeface="Times New Roman"/>
              </a:rPr>
              <a:t>TDM)</a:t>
            </a:r>
            <a:endParaRPr/>
          </a:p>
        </p:txBody>
      </p:sp>
      <p:cxnSp>
        <p:nvCxnSpPr>
          <p:cNvPr id="416" name="Google Shape;416;p2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417" name="Google Shape;417;p27"/>
          <p:cNvPicPr preferRelativeResize="0"/>
          <p:nvPr/>
        </p:nvPicPr>
        <p:blipFill rotWithShape="1">
          <a:blip r:embed="rId3">
            <a:alphaModFix/>
          </a:blip>
          <a:srcRect/>
          <a:stretch/>
        </p:blipFill>
        <p:spPr>
          <a:xfrm>
            <a:off x="457200" y="1490662"/>
            <a:ext cx="7980362" cy="1709737"/>
          </a:xfrm>
          <a:prstGeom prst="rect">
            <a:avLst/>
          </a:prstGeom>
          <a:noFill/>
          <a:ln>
            <a:noFill/>
          </a:ln>
        </p:spPr>
      </p:pic>
      <p:sp>
        <p:nvSpPr>
          <p:cNvPr id="418" name="Google Shape;418;p27"/>
          <p:cNvSpPr txBox="1"/>
          <p:nvPr/>
        </p:nvSpPr>
        <p:spPr>
          <a:xfrm>
            <a:off x="533400" y="3429000"/>
            <a:ext cx="7904162" cy="41671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Time-division multiplexing (TDM) is a digital process that allows several connections to share the high bandwidth of a line.</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Instead of sharing a portion of the bandwidth as in FDM, time is shared.</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a:ea typeface="Times"/>
                <a:cs typeface="Times"/>
                <a:sym typeface="Times"/>
              </a:rPr>
              <a:t>TDM is a digital multiplexing technique for combining several low-rate channels into one high-rate one.</a:t>
            </a:r>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28</a:t>
            </a:fld>
            <a:endParaRPr/>
          </a:p>
        </p:txBody>
      </p:sp>
      <p:cxnSp>
        <p:nvCxnSpPr>
          <p:cNvPr id="425" name="Google Shape;425;p2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26" name="Google Shape;426;p2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27" name="Google Shape;427;p28"/>
          <p:cNvSpPr txBox="1"/>
          <p:nvPr/>
        </p:nvSpPr>
        <p:spPr>
          <a:xfrm>
            <a:off x="304800" y="762000"/>
            <a:ext cx="47117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Time Division Multiplexing (</a:t>
            </a:r>
            <a:r>
              <a:rPr lang="en-US" sz="2000" b="1" i="0" u="none">
                <a:solidFill>
                  <a:schemeClr val="dk1"/>
                </a:solidFill>
                <a:latin typeface="Times New Roman"/>
                <a:ea typeface="Times New Roman"/>
                <a:cs typeface="Times New Roman"/>
                <a:sym typeface="Times New Roman"/>
              </a:rPr>
              <a:t>TDM)</a:t>
            </a:r>
            <a:endParaRPr/>
          </a:p>
        </p:txBody>
      </p:sp>
      <p:cxnSp>
        <p:nvCxnSpPr>
          <p:cNvPr id="428" name="Google Shape;428;p2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429" name="Google Shape;429;p28"/>
          <p:cNvSpPr txBox="1"/>
          <p:nvPr/>
        </p:nvSpPr>
        <p:spPr>
          <a:xfrm>
            <a:off x="228600" y="1384300"/>
            <a:ext cx="8610600" cy="425926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600"/>
              <a:buFont typeface="Arial"/>
              <a:buChar char="•"/>
            </a:pPr>
            <a:r>
              <a:rPr lang="en-US" sz="1600" b="1" i="0" u="none">
                <a:solidFill>
                  <a:schemeClr val="dk1"/>
                </a:solidFill>
                <a:latin typeface="Times New Roman"/>
                <a:ea typeface="Times New Roman"/>
                <a:cs typeface="Times New Roman"/>
                <a:sym typeface="Times New Roman"/>
              </a:rPr>
              <a:t>In frequency division multiplexing, </a:t>
            </a:r>
            <a:r>
              <a:rPr lang="en-US" sz="1600" b="0" i="0" u="none">
                <a:solidFill>
                  <a:schemeClr val="dk1"/>
                </a:solidFill>
                <a:latin typeface="Times New Roman"/>
                <a:ea typeface="Times New Roman"/>
                <a:cs typeface="Times New Roman"/>
                <a:sym typeface="Times New Roman"/>
              </a:rPr>
              <a:t>the sharing of a channel is done on the basis of frequency. </a:t>
            </a:r>
            <a:r>
              <a:rPr lang="en-US" sz="1600" b="1" i="0" u="none">
                <a:solidFill>
                  <a:schemeClr val="dk1"/>
                </a:solidFill>
                <a:latin typeface="Times New Roman"/>
                <a:ea typeface="Times New Roman"/>
                <a:cs typeface="Times New Roman"/>
                <a:sym typeface="Times New Roman"/>
              </a:rPr>
              <a:t>But in time division multiplexing</a:t>
            </a:r>
            <a:r>
              <a:rPr lang="en-US" sz="1600" b="0" i="0" u="none">
                <a:solidFill>
                  <a:schemeClr val="dk1"/>
                </a:solidFill>
                <a:latin typeface="Times New Roman"/>
                <a:ea typeface="Times New Roman"/>
                <a:cs typeface="Times New Roman"/>
                <a:sym typeface="Times New Roman"/>
              </a:rPr>
              <a:t>, the sharing of a channel is done on the basis of time.</a:t>
            </a:r>
            <a:endParaRPr/>
          </a:p>
          <a:p>
            <a:pPr marL="285750" marR="0" lvl="0" indent="-285750" algn="just" rtl="0">
              <a:lnSpc>
                <a:spcPct val="15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In time division multiplexing, each user is allotted a particular time interval called time slot during which data is transmitted. The time interval (time slot) allotted to each receiver (user) is so small that the receiver will not detect that some time was used to serve another receiver (user).</a:t>
            </a:r>
            <a:endParaRPr/>
          </a:p>
          <a:p>
            <a:pPr marL="285750" marR="0" lvl="0" indent="-285750" algn="just" rtl="0">
              <a:lnSpc>
                <a:spcPct val="150000"/>
              </a:lnSpc>
              <a:spcBef>
                <a:spcPts val="0"/>
              </a:spcBef>
              <a:spcAft>
                <a:spcPts val="0"/>
              </a:spcAft>
              <a:buClr>
                <a:schemeClr val="dk1"/>
              </a:buClr>
              <a:buSzPts val="1400"/>
              <a:buFont typeface="Arial"/>
              <a:buNone/>
            </a:pPr>
            <a:endParaRPr sz="1400" b="0" i="0" u="none">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endParaRPr/>
          </a:p>
        </p:txBody>
      </p:sp>
      <p:pic>
        <p:nvPicPr>
          <p:cNvPr id="430" name="Google Shape;430;p28" descr="Time Division Multiplexing is a technique in which multiple signals are combined and transmitted one after another on the same communication channel."/>
          <p:cNvPicPr preferRelativeResize="0"/>
          <p:nvPr/>
        </p:nvPicPr>
        <p:blipFill rotWithShape="1">
          <a:blip r:embed="rId3">
            <a:alphaModFix/>
          </a:blip>
          <a:srcRect/>
          <a:stretch/>
        </p:blipFill>
        <p:spPr>
          <a:xfrm>
            <a:off x="1700212" y="3581400"/>
            <a:ext cx="5667375" cy="2124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29</a:t>
            </a:fld>
            <a:endParaRPr/>
          </a:p>
        </p:txBody>
      </p:sp>
      <p:cxnSp>
        <p:nvCxnSpPr>
          <p:cNvPr id="437" name="Google Shape;437;p2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38" name="Google Shape;438;p2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39" name="Google Shape;439;p29"/>
          <p:cNvSpPr txBox="1"/>
          <p:nvPr/>
        </p:nvSpPr>
        <p:spPr>
          <a:xfrm>
            <a:off x="304800" y="762000"/>
            <a:ext cx="47767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Time Division Multiplexing (</a:t>
            </a:r>
            <a:r>
              <a:rPr lang="en-US" sz="2000" b="1" i="0" u="none">
                <a:solidFill>
                  <a:schemeClr val="dk1"/>
                </a:solidFill>
                <a:latin typeface="Times New Roman"/>
                <a:ea typeface="Times New Roman"/>
                <a:cs typeface="Times New Roman"/>
                <a:sym typeface="Times New Roman"/>
              </a:rPr>
              <a:t>TDM)</a:t>
            </a:r>
            <a:endParaRPr/>
          </a:p>
        </p:txBody>
      </p:sp>
      <p:cxnSp>
        <p:nvCxnSpPr>
          <p:cNvPr id="440" name="Google Shape;440;p2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441" name="Google Shape;441;p29"/>
          <p:cNvSpPr txBox="1"/>
          <p:nvPr/>
        </p:nvSpPr>
        <p:spPr>
          <a:xfrm>
            <a:off x="228600" y="1384300"/>
            <a:ext cx="8610600" cy="356711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In time division multiplexing, all signals are not transmitted simultaneously; instead, they are transmitted one after another. For example, as shown in the above figure, at first, we send signal A. Then after second signal B and then after third signal C and finally, we send last signal D. Thus, each user occupies an entire bandwidth for a short period of time.</a:t>
            </a:r>
            <a:endParaRPr sz="1400" b="0" i="0" u="none">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endParaRPr/>
          </a:p>
        </p:txBody>
      </p:sp>
      <p:pic>
        <p:nvPicPr>
          <p:cNvPr id="442" name="Google Shape;442;p29" descr="Time Division Multiplexing is a technique in which multiple signals are combined and transmitted one after another on the same communication channel."/>
          <p:cNvPicPr preferRelativeResize="0"/>
          <p:nvPr/>
        </p:nvPicPr>
        <p:blipFill rotWithShape="1">
          <a:blip r:embed="rId3">
            <a:alphaModFix/>
          </a:blip>
          <a:srcRect/>
          <a:stretch/>
        </p:blipFill>
        <p:spPr>
          <a:xfrm>
            <a:off x="1700212" y="3581400"/>
            <a:ext cx="5667375" cy="212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5" name="Google Shape;105;p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6" name="Google Shape;106;p3"/>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7" name="Google Shape;107;p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8" name="Google Shape;108;p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09" name="Google Shape;109;p3"/>
          <p:cNvSpPr txBox="1"/>
          <p:nvPr/>
        </p:nvSpPr>
        <p:spPr>
          <a:xfrm>
            <a:off x="392112" y="3187700"/>
            <a:ext cx="8229600" cy="53816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10" name="Google Shape;110;p3"/>
          <p:cNvSpPr txBox="1"/>
          <p:nvPr/>
        </p:nvSpPr>
        <p:spPr>
          <a:xfrm>
            <a:off x="1228725" y="417512"/>
            <a:ext cx="30416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Without Multiplexing</a:t>
            </a:r>
            <a:endParaRPr/>
          </a:p>
        </p:txBody>
      </p:sp>
      <p:sp>
        <p:nvSpPr>
          <p:cNvPr id="111" name="Google Shape;111;p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a:t>
            </a:fld>
            <a:endParaRPr/>
          </a:p>
        </p:txBody>
      </p:sp>
      <p:sp>
        <p:nvSpPr>
          <p:cNvPr id="112" name="Google Shape;112;p3"/>
          <p:cNvSpPr txBox="1"/>
          <p:nvPr/>
        </p:nvSpPr>
        <p:spPr>
          <a:xfrm>
            <a:off x="636587" y="1231900"/>
            <a:ext cx="8399462" cy="193895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The communication system without multiplexing carries only one signal at any moment in time. </a:t>
            </a:r>
            <a:endParaRPr dirty="0"/>
          </a:p>
          <a:p>
            <a:pPr marL="342900" marR="0" lvl="0" indent="-342900" algn="just" rtl="0">
              <a:lnSpc>
                <a:spcPct val="15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Thus, it uses </a:t>
            </a:r>
            <a:r>
              <a:rPr lang="en-US" sz="2000" b="0" i="0" u="none" dirty="0">
                <a:solidFill>
                  <a:schemeClr val="dk1"/>
                </a:solidFill>
                <a:highlight>
                  <a:srgbClr val="FFFF00"/>
                </a:highlight>
                <a:latin typeface="Times New Roman"/>
                <a:ea typeface="Times New Roman"/>
                <a:cs typeface="Times New Roman"/>
                <a:sym typeface="Times New Roman"/>
              </a:rPr>
              <a:t>three communication channels </a:t>
            </a:r>
            <a:r>
              <a:rPr lang="en-US" sz="2000" b="0" i="0" u="none" dirty="0">
                <a:solidFill>
                  <a:schemeClr val="dk1"/>
                </a:solidFill>
                <a:latin typeface="Times New Roman"/>
                <a:ea typeface="Times New Roman"/>
                <a:cs typeface="Times New Roman"/>
                <a:sym typeface="Times New Roman"/>
              </a:rPr>
              <a:t>to carry </a:t>
            </a:r>
            <a:r>
              <a:rPr lang="en-US" sz="2000" b="0" i="0" u="none" dirty="0">
                <a:solidFill>
                  <a:schemeClr val="dk1"/>
                </a:solidFill>
                <a:highlight>
                  <a:srgbClr val="FFFF00"/>
                </a:highlight>
                <a:latin typeface="Times New Roman"/>
                <a:ea typeface="Times New Roman"/>
                <a:cs typeface="Times New Roman"/>
                <a:sym typeface="Times New Roman"/>
              </a:rPr>
              <a:t>three signals. </a:t>
            </a:r>
            <a:r>
              <a:rPr lang="en-US" sz="2000" b="0" i="0" u="none" dirty="0">
                <a:solidFill>
                  <a:schemeClr val="dk1"/>
                </a:solidFill>
                <a:latin typeface="Times New Roman"/>
                <a:ea typeface="Times New Roman"/>
                <a:cs typeface="Times New Roman"/>
                <a:sym typeface="Times New Roman"/>
              </a:rPr>
              <a:t>In this technique</a:t>
            </a:r>
            <a:r>
              <a:rPr lang="en-US" sz="2000" b="0" i="0" u="none" dirty="0">
                <a:solidFill>
                  <a:schemeClr val="dk1"/>
                </a:solidFill>
                <a:highlight>
                  <a:srgbClr val="FFFF00"/>
                </a:highlight>
                <a:latin typeface="Times New Roman"/>
                <a:ea typeface="Times New Roman"/>
                <a:cs typeface="Times New Roman"/>
                <a:sym typeface="Times New Roman"/>
              </a:rPr>
              <a:t>, a large amount of bandwidth is wasted.</a:t>
            </a:r>
            <a:endParaRPr dirty="0">
              <a:highlight>
                <a:srgbClr val="FFFF00"/>
              </a:highlight>
            </a:endParaRPr>
          </a:p>
        </p:txBody>
      </p:sp>
      <p:pic>
        <p:nvPicPr>
          <p:cNvPr id="113" name="Google Shape;113;p3" descr="In fig A, it is shown that the communication channel without multiplexing carries only one signal at any moment in time. Thus, it uses three communication channels to carry three signals. In this technique, a large amount of bandwidth is wasted."/>
          <p:cNvPicPr preferRelativeResize="0"/>
          <p:nvPr/>
        </p:nvPicPr>
        <p:blipFill rotWithShape="1">
          <a:blip r:embed="rId3">
            <a:alphaModFix/>
          </a:blip>
          <a:srcRect/>
          <a:stretch/>
        </p:blipFill>
        <p:spPr>
          <a:xfrm>
            <a:off x="1933575" y="3395662"/>
            <a:ext cx="5276850" cy="3095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30</a:t>
            </a:fld>
            <a:endParaRPr/>
          </a:p>
        </p:txBody>
      </p:sp>
      <p:cxnSp>
        <p:nvCxnSpPr>
          <p:cNvPr id="449" name="Google Shape;449;p3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50" name="Google Shape;450;p3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51" name="Google Shape;451;p30"/>
          <p:cNvSpPr txBox="1"/>
          <p:nvPr/>
        </p:nvSpPr>
        <p:spPr>
          <a:xfrm>
            <a:off x="304800" y="762000"/>
            <a:ext cx="5816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Types of Time Division Multiplexing (</a:t>
            </a:r>
            <a:r>
              <a:rPr lang="en-US" sz="2000" b="1" i="0" u="none">
                <a:solidFill>
                  <a:schemeClr val="dk1"/>
                </a:solidFill>
                <a:latin typeface="Times New Roman"/>
                <a:ea typeface="Times New Roman"/>
                <a:cs typeface="Times New Roman"/>
                <a:sym typeface="Times New Roman"/>
              </a:rPr>
              <a:t>TDM)</a:t>
            </a:r>
            <a:endParaRPr/>
          </a:p>
        </p:txBody>
      </p:sp>
      <p:cxnSp>
        <p:nvCxnSpPr>
          <p:cNvPr id="452" name="Google Shape;452;p3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453" name="Google Shape;453;p30"/>
          <p:cNvSpPr txBox="1"/>
          <p:nvPr/>
        </p:nvSpPr>
        <p:spPr>
          <a:xfrm>
            <a:off x="457200" y="1452562"/>
            <a:ext cx="7904162" cy="3475037"/>
          </a:xfrm>
          <a:prstGeom prst="rect">
            <a:avLst/>
          </a:prstGeom>
          <a:noFill/>
          <a:ln>
            <a:noFill/>
          </a:ln>
        </p:spPr>
        <p:txBody>
          <a:bodyPr spcFirstLastPara="1" wrap="square" lIns="91425" tIns="45700" rIns="91425" bIns="45700" anchor="t" anchorCtr="0">
            <a:spAutoFit/>
          </a:bodyPr>
          <a:lstStyle/>
          <a:p>
            <a:pPr marL="228600" marR="0" lvl="0" indent="-228600" algn="l" rtl="0">
              <a:lnSpc>
                <a:spcPct val="150000"/>
              </a:lnSpc>
              <a:spcBef>
                <a:spcPts val="0"/>
              </a:spcBef>
              <a:spcAft>
                <a:spcPts val="0"/>
              </a:spcAft>
              <a:buClr>
                <a:schemeClr val="dk1"/>
              </a:buClr>
              <a:buSzPts val="2000"/>
              <a:buFont typeface="Tahoma"/>
              <a:buAutoNum type="arabicPeriod"/>
            </a:pPr>
            <a:r>
              <a:rPr lang="en-US" sz="2000" b="1" i="0" u="none">
                <a:solidFill>
                  <a:schemeClr val="dk1"/>
                </a:solidFill>
                <a:latin typeface="Times New Roman"/>
                <a:ea typeface="Times New Roman"/>
                <a:cs typeface="Times New Roman"/>
                <a:sym typeface="Times New Roman"/>
              </a:rPr>
              <a:t>Synchronous Time division multiplexing</a:t>
            </a:r>
            <a:endParaRPr/>
          </a:p>
          <a:p>
            <a:pPr marL="228600" marR="0" lvl="0" indent="-228600" algn="l" rtl="0">
              <a:lnSpc>
                <a:spcPct val="150000"/>
              </a:lnSpc>
              <a:spcBef>
                <a:spcPts val="0"/>
              </a:spcBef>
              <a:spcAft>
                <a:spcPts val="0"/>
              </a:spcAft>
              <a:buClr>
                <a:schemeClr val="dk1"/>
              </a:buClr>
              <a:buSzPts val="2000"/>
              <a:buFont typeface="Tahoma"/>
              <a:buAutoNum type="arabicPeriod"/>
            </a:pPr>
            <a:r>
              <a:rPr lang="en-US" sz="2000" b="1" i="0" u="none">
                <a:solidFill>
                  <a:schemeClr val="dk1"/>
                </a:solidFill>
                <a:latin typeface="Times New Roman"/>
                <a:ea typeface="Times New Roman"/>
                <a:cs typeface="Times New Roman"/>
                <a:sym typeface="Times New Roman"/>
              </a:rPr>
              <a:t>Asynchronous Time division multiplexing (Statistical Time Division Multiplexing)</a:t>
            </a:r>
            <a:endParaRPr sz="2000" b="1" i="0" u="none">
              <a:solidFill>
                <a:schemeClr val="dk1"/>
              </a:solidFill>
              <a:latin typeface="Times New Roman"/>
              <a:ea typeface="Times New Roman"/>
              <a:cs typeface="Times New Roman"/>
              <a:sym typeface="Times New Roman"/>
            </a:endParaRPr>
          </a:p>
          <a:p>
            <a:pPr marL="228600" marR="0" lvl="0" indent="-228600" algn="just" rtl="0">
              <a:lnSpc>
                <a:spcPct val="150000"/>
              </a:lnSpc>
              <a:spcBef>
                <a:spcPts val="0"/>
              </a:spcBef>
              <a:spcAft>
                <a:spcPts val="0"/>
              </a:spcAft>
              <a:buClr>
                <a:schemeClr val="dk1"/>
              </a:buClr>
              <a:buSzPts val="1000"/>
              <a:buFont typeface="Arial"/>
              <a:buNone/>
            </a:pPr>
            <a:r>
              <a:rPr lang="en-US" sz="1000" b="1" i="0" u="none">
                <a:solidFill>
                  <a:schemeClr val="dk1"/>
                </a:solidFill>
                <a:latin typeface="Arial"/>
                <a:ea typeface="Arial"/>
                <a:cs typeface="Arial"/>
                <a:sym typeface="Arial"/>
              </a:rPr>
              <a:t> </a:t>
            </a:r>
            <a:br>
              <a:rPr lang="en-US" sz="1000" b="1" i="0" u="none">
                <a:solidFill>
                  <a:schemeClr val="dk1"/>
                </a:solidFill>
                <a:latin typeface="Arial"/>
                <a:ea typeface="Arial"/>
                <a:cs typeface="Arial"/>
                <a:sym typeface="Arial"/>
              </a:rPr>
            </a:br>
            <a:endParaRPr sz="1600" b="0" i="0" u="none">
              <a:solidFill>
                <a:srgbClr val="000000"/>
              </a:solidFill>
              <a:latin typeface="Times New Roman"/>
              <a:ea typeface="Times New Roman"/>
              <a:cs typeface="Times New Roman"/>
              <a:sym typeface="Times New Roman"/>
            </a:endParaRPr>
          </a:p>
          <a:p>
            <a:pPr marL="228600" marR="0" lvl="0" indent="-228600" algn="just" rtl="0">
              <a:lnSpc>
                <a:spcPct val="15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cxnSp>
        <p:nvCxnSpPr>
          <p:cNvPr id="459" name="Google Shape;459;p3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60" name="Google Shape;460;p3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61" name="Google Shape;461;p31"/>
          <p:cNvSpPr txBox="1"/>
          <p:nvPr/>
        </p:nvSpPr>
        <p:spPr>
          <a:xfrm>
            <a:off x="304800" y="762000"/>
            <a:ext cx="69024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Synchronous time-division multiplexing actually works?</a:t>
            </a:r>
            <a:endParaRPr/>
          </a:p>
        </p:txBody>
      </p:sp>
      <p:sp>
        <p:nvSpPr>
          <p:cNvPr id="462" name="Google Shape;462;p31"/>
          <p:cNvSpPr txBox="1"/>
          <p:nvPr/>
        </p:nvSpPr>
        <p:spPr>
          <a:xfrm>
            <a:off x="381000" y="1500187"/>
            <a:ext cx="8534400" cy="519747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In synchronous time division multiplexing, each device (transmitter) is allotted with a fixed time slot, regardless of the fact that the device (transmitter) has any data to transmit or not.</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device has to transmit data within this time slot. If the device (transmitter) does not have any data to send then its time slot remains empty.</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As shown in the below figure, the various time slots are arranged into frames and each frame consists of one or more time slots dedicated to each device (transmitter). For example, if there are 3 devices, there will be 3 slots in each frame. Similarly, if there are 5 devices, there will be 5 slots in each frame.</a:t>
            </a:r>
            <a:endParaRPr/>
          </a:p>
          <a:p>
            <a:pPr marL="457200" marR="0" lvl="0" indent="-457200" algn="just" rtl="0">
              <a:lnSpc>
                <a:spcPct val="150000"/>
              </a:lnSpc>
              <a:spcBef>
                <a:spcPts val="0"/>
              </a:spcBef>
              <a:spcAft>
                <a:spcPts val="0"/>
              </a:spcAft>
              <a:buClr>
                <a:schemeClr val="dk1"/>
              </a:buClr>
              <a:buSzPts val="1100"/>
              <a:buFont typeface="Arial"/>
              <a:buNone/>
            </a:pP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a:ea typeface="Times"/>
              <a:cs typeface="Times"/>
              <a:sym typeface="Times"/>
            </a:endParaRPr>
          </a:p>
          <a:p>
            <a:pPr marL="457200" marR="0" lvl="0" indent="-457200" algn="just" rtl="0">
              <a:lnSpc>
                <a:spcPct val="15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br>
              <a:rPr lang="en-US" sz="3200" b="1" i="0" u="none">
                <a:solidFill>
                  <a:schemeClr val="dk1"/>
                </a:solidFill>
                <a:latin typeface="Arial"/>
                <a:ea typeface="Arial"/>
                <a:cs typeface="Arial"/>
                <a:sym typeface="Arial"/>
              </a:rPr>
            </a:br>
            <a:endParaRPr/>
          </a:p>
        </p:txBody>
      </p:sp>
      <p:sp>
        <p:nvSpPr>
          <p:cNvPr id="463" name="Google Shape;463;p3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31</a:t>
            </a:fld>
            <a:endParaRPr/>
          </a:p>
        </p:txBody>
      </p:sp>
      <p:pic>
        <p:nvPicPr>
          <p:cNvPr id="464" name="Google Shape;464;p31" descr="In synchronous time division multiplexing, each device (transmitter) is allotted with a fixed time slot, regardless of the fact that the device (transmitter) has any data to transmit or not"/>
          <p:cNvPicPr preferRelativeResize="0"/>
          <p:nvPr/>
        </p:nvPicPr>
        <p:blipFill rotWithShape="1">
          <a:blip r:embed="rId3">
            <a:alphaModFix/>
          </a:blip>
          <a:srcRect/>
          <a:stretch/>
        </p:blipFill>
        <p:spPr>
          <a:xfrm>
            <a:off x="1776412" y="4622800"/>
            <a:ext cx="5743575" cy="2085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cxnSp>
        <p:nvCxnSpPr>
          <p:cNvPr id="470" name="Google Shape;470;p3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71" name="Google Shape;471;p3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72" name="Google Shape;472;p32"/>
          <p:cNvSpPr txBox="1"/>
          <p:nvPr/>
        </p:nvSpPr>
        <p:spPr>
          <a:xfrm>
            <a:off x="304800" y="762000"/>
            <a:ext cx="69024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Synchronous time-division multiplexing actually works?</a:t>
            </a:r>
            <a:endParaRPr/>
          </a:p>
        </p:txBody>
      </p:sp>
      <p:sp>
        <p:nvSpPr>
          <p:cNvPr id="473" name="Google Shape;473;p32"/>
          <p:cNvSpPr txBox="1"/>
          <p:nvPr/>
        </p:nvSpPr>
        <p:spPr>
          <a:xfrm>
            <a:off x="381000" y="1355725"/>
            <a:ext cx="8534400" cy="519747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above figure shows 4 devices (transmitter A, transmitter B, transmitter C, and transmitter D) that have 4 dedicated time slots (time slot A, time slot B, time slot C and time slot D).</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transmitter A data is sent at time slot A, transmitter B data is sent at time slot B, transmitter C data is sent at time slot C and transmitter D data is sent at time slot D.</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In the time frame 2, the transmitter B and C does not have any data to send so the time slot B and C remains empty. </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main drawback of synchronous time division multiplexing is that the channel capacity is not fully utilized. Hence, the bandwidth goes wasted.</a:t>
            </a:r>
            <a:endParaRPr/>
          </a:p>
          <a:p>
            <a:pPr marL="457200" marR="0" lvl="0" indent="-457200" algn="just" rtl="0">
              <a:lnSpc>
                <a:spcPct val="150000"/>
              </a:lnSpc>
              <a:spcBef>
                <a:spcPts val="0"/>
              </a:spcBef>
              <a:spcAft>
                <a:spcPts val="0"/>
              </a:spcAft>
              <a:buClr>
                <a:schemeClr val="dk1"/>
              </a:buClr>
              <a:buSzPts val="1100"/>
              <a:buFont typeface="Arial"/>
              <a:buNone/>
            </a:pP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a:ea typeface="Times"/>
              <a:cs typeface="Times"/>
              <a:sym typeface="Times"/>
            </a:endParaRPr>
          </a:p>
          <a:p>
            <a:pPr marL="457200" marR="0" lvl="0" indent="-457200" algn="just" rtl="0">
              <a:lnSpc>
                <a:spcPct val="15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br>
              <a:rPr lang="en-US" sz="3200" b="1" i="0" u="none">
                <a:solidFill>
                  <a:schemeClr val="dk1"/>
                </a:solidFill>
                <a:latin typeface="Arial"/>
                <a:ea typeface="Arial"/>
                <a:cs typeface="Arial"/>
                <a:sym typeface="Arial"/>
              </a:rPr>
            </a:br>
            <a:endParaRPr/>
          </a:p>
        </p:txBody>
      </p:sp>
      <p:sp>
        <p:nvSpPr>
          <p:cNvPr id="474" name="Google Shape;474;p3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32</a:t>
            </a:fld>
            <a:endParaRPr/>
          </a:p>
        </p:txBody>
      </p:sp>
      <p:pic>
        <p:nvPicPr>
          <p:cNvPr id="475" name="Google Shape;475;p32" descr="In synchronous time division multiplexing, each device (transmitter) is allotted with a fixed time slot, regardless of the fact that the device (transmitter) has any data to transmit or not"/>
          <p:cNvPicPr preferRelativeResize="0"/>
          <p:nvPr/>
        </p:nvPicPr>
        <p:blipFill rotWithShape="1">
          <a:blip r:embed="rId3">
            <a:alphaModFix/>
          </a:blip>
          <a:srcRect/>
          <a:stretch/>
        </p:blipFill>
        <p:spPr>
          <a:xfrm>
            <a:off x="1776412" y="4622800"/>
            <a:ext cx="5743575" cy="2085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cxnSp>
        <p:nvCxnSpPr>
          <p:cNvPr id="481" name="Google Shape;481;p3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82" name="Google Shape;482;p3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83" name="Google Shape;483;p33"/>
          <p:cNvSpPr txBox="1"/>
          <p:nvPr/>
        </p:nvSpPr>
        <p:spPr>
          <a:xfrm>
            <a:off x="304800" y="762000"/>
            <a:ext cx="69024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Synchronous time-division multiplexing actually works?</a:t>
            </a:r>
            <a:endParaRPr/>
          </a:p>
        </p:txBody>
      </p:sp>
      <p:pic>
        <p:nvPicPr>
          <p:cNvPr id="484" name="Google Shape;484;p33"/>
          <p:cNvPicPr preferRelativeResize="0"/>
          <p:nvPr/>
        </p:nvPicPr>
        <p:blipFill rotWithShape="1">
          <a:blip r:embed="rId3">
            <a:alphaModFix/>
          </a:blip>
          <a:srcRect/>
          <a:stretch/>
        </p:blipFill>
        <p:spPr>
          <a:xfrm>
            <a:off x="685800" y="4572000"/>
            <a:ext cx="8153400" cy="2133600"/>
          </a:xfrm>
          <a:prstGeom prst="rect">
            <a:avLst/>
          </a:prstGeom>
          <a:noFill/>
          <a:ln>
            <a:noFill/>
          </a:ln>
        </p:spPr>
      </p:pic>
      <p:sp>
        <p:nvSpPr>
          <p:cNvPr id="485" name="Google Shape;485;p33"/>
          <p:cNvSpPr txBox="1"/>
          <p:nvPr/>
        </p:nvSpPr>
        <p:spPr>
          <a:xfrm>
            <a:off x="381000" y="1500187"/>
            <a:ext cx="8534400" cy="483552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In synchronous TDM, the data flow of each input connection is divided into units, where each input occupies one input time slot.</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A unit can be 1 bit, one character, or one block of data.</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Each input unit becomes one output unit and occupies one output time slot.</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The duration of an output time slot is </a:t>
            </a:r>
            <a:r>
              <a:rPr lang="en-US" sz="1600" b="0" i="1" u="none">
                <a:solidFill>
                  <a:srgbClr val="000000"/>
                </a:solidFill>
                <a:latin typeface="Times New Roman"/>
                <a:ea typeface="Times New Roman"/>
                <a:cs typeface="Times New Roman"/>
                <a:sym typeface="Times New Roman"/>
              </a:rPr>
              <a:t>n </a:t>
            </a:r>
            <a:r>
              <a:rPr lang="en-US" sz="1600" b="0" i="0" u="none">
                <a:solidFill>
                  <a:srgbClr val="000000"/>
                </a:solidFill>
                <a:latin typeface="Times New Roman"/>
                <a:ea typeface="Times New Roman"/>
                <a:cs typeface="Times New Roman"/>
                <a:sym typeface="Times New Roman"/>
              </a:rPr>
              <a:t>times shorter than the duration of an input</a:t>
            </a:r>
            <a:br>
              <a:rPr lang="en-US" sz="1600" b="0" i="0" u="none">
                <a:solidFill>
                  <a:srgbClr val="000000"/>
                </a:solidFill>
                <a:latin typeface="Times New Roman"/>
                <a:ea typeface="Times New Roman"/>
                <a:cs typeface="Times New Roman"/>
                <a:sym typeface="Times New Roman"/>
              </a:rPr>
            </a:br>
            <a:r>
              <a:rPr lang="en-US" sz="1600" b="0" i="0" u="none">
                <a:solidFill>
                  <a:srgbClr val="000000"/>
                </a:solidFill>
                <a:latin typeface="Times New Roman"/>
                <a:ea typeface="Times New Roman"/>
                <a:cs typeface="Times New Roman"/>
                <a:sym typeface="Times New Roman"/>
              </a:rPr>
              <a:t>time slot.</a:t>
            </a:r>
            <a:endParaRPr/>
          </a:p>
          <a:p>
            <a:pPr marL="457200" marR="0" lvl="0" indent="-457200" algn="just" rtl="0">
              <a:lnSpc>
                <a:spcPct val="150000"/>
              </a:lnSpc>
              <a:spcBef>
                <a:spcPts val="0"/>
              </a:spcBef>
              <a:spcAft>
                <a:spcPts val="0"/>
              </a:spcAft>
              <a:buClr>
                <a:srgbClr val="000000"/>
              </a:buClr>
              <a:buSzPts val="1600"/>
              <a:buFont typeface="Arial"/>
              <a:buChar char="•"/>
            </a:pPr>
            <a:r>
              <a:rPr lang="en-US" sz="1600" b="0" i="0" u="none">
                <a:solidFill>
                  <a:srgbClr val="000000"/>
                </a:solidFill>
                <a:latin typeface="Times New Roman"/>
                <a:ea typeface="Times New Roman"/>
                <a:cs typeface="Times New Roman"/>
                <a:sym typeface="Times New Roman"/>
              </a:rPr>
              <a:t>If an input time slot is </a:t>
            </a:r>
            <a:r>
              <a:rPr lang="en-US" sz="1600" b="0" i="1" u="none">
                <a:solidFill>
                  <a:srgbClr val="000000"/>
                </a:solidFill>
                <a:latin typeface="Times New Roman"/>
                <a:ea typeface="Times New Roman"/>
                <a:cs typeface="Times New Roman"/>
                <a:sym typeface="Times New Roman"/>
              </a:rPr>
              <a:t>T </a:t>
            </a:r>
            <a:r>
              <a:rPr lang="en-US" sz="1600" b="0" i="0" u="none">
                <a:solidFill>
                  <a:srgbClr val="000000"/>
                </a:solidFill>
                <a:latin typeface="Times New Roman"/>
                <a:ea typeface="Times New Roman"/>
                <a:cs typeface="Times New Roman"/>
                <a:sym typeface="Times New Roman"/>
              </a:rPr>
              <a:t>sec, the output time slot is </a:t>
            </a:r>
            <a:r>
              <a:rPr lang="en-US" sz="1600" b="0" i="1" u="none">
                <a:solidFill>
                  <a:srgbClr val="000000"/>
                </a:solidFill>
                <a:latin typeface="Times New Roman"/>
                <a:ea typeface="Times New Roman"/>
                <a:cs typeface="Times New Roman"/>
                <a:sym typeface="Times New Roman"/>
              </a:rPr>
              <a:t>T/n </a:t>
            </a:r>
            <a:r>
              <a:rPr lang="en-US" sz="1600" b="0" i="0" u="none">
                <a:solidFill>
                  <a:srgbClr val="000000"/>
                </a:solidFill>
                <a:latin typeface="Times New Roman"/>
                <a:ea typeface="Times New Roman"/>
                <a:cs typeface="Times New Roman"/>
                <a:sym typeface="Times New Roman"/>
              </a:rPr>
              <a:t>sec, where </a:t>
            </a:r>
            <a:r>
              <a:rPr lang="en-US" sz="1600" b="0" i="1" u="none">
                <a:solidFill>
                  <a:srgbClr val="000000"/>
                </a:solidFill>
                <a:latin typeface="Times New Roman"/>
                <a:ea typeface="Times New Roman"/>
                <a:cs typeface="Times New Roman"/>
                <a:sym typeface="Times New Roman"/>
              </a:rPr>
              <a:t>n </a:t>
            </a:r>
            <a:r>
              <a:rPr lang="en-US" sz="1600" b="0" i="0" u="none">
                <a:solidFill>
                  <a:srgbClr val="000000"/>
                </a:solidFill>
                <a:latin typeface="Times New Roman"/>
                <a:ea typeface="Times New Roman"/>
                <a:cs typeface="Times New Roman"/>
                <a:sym typeface="Times New Roman"/>
              </a:rPr>
              <a:t>is the number</a:t>
            </a:r>
            <a:br>
              <a:rPr lang="en-US" sz="1600" b="0" i="0" u="none">
                <a:solidFill>
                  <a:srgbClr val="000000"/>
                </a:solidFill>
                <a:latin typeface="Times New Roman"/>
                <a:ea typeface="Times New Roman"/>
                <a:cs typeface="Times New Roman"/>
                <a:sym typeface="Times New Roman"/>
              </a:rPr>
            </a:br>
            <a:r>
              <a:rPr lang="en-US" sz="1600" b="0" i="0" u="none">
                <a:solidFill>
                  <a:srgbClr val="000000"/>
                </a:solidFill>
                <a:latin typeface="Times New Roman"/>
                <a:ea typeface="Times New Roman"/>
                <a:cs typeface="Times New Roman"/>
                <a:sym typeface="Times New Roman"/>
              </a:rPr>
              <a:t>of connections.</a:t>
            </a:r>
            <a:endParaRPr/>
          </a:p>
          <a:p>
            <a:pPr marL="457200" marR="0" lvl="0" indent="-457200" algn="just" rtl="0">
              <a:lnSpc>
                <a:spcPct val="100000"/>
              </a:lnSpc>
              <a:spcBef>
                <a:spcPts val="0"/>
              </a:spcBef>
              <a:spcAft>
                <a:spcPts val="0"/>
              </a:spcAft>
              <a:buClr>
                <a:schemeClr val="dk1"/>
              </a:buClr>
              <a:buSzPts val="1100"/>
              <a:buFont typeface="Arial"/>
              <a:buNone/>
            </a:pP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a:ea typeface="Times"/>
              <a:cs typeface="Times"/>
              <a:sym typeface="Times"/>
            </a:endParaRPr>
          </a:p>
          <a:p>
            <a:pPr marL="457200" marR="0" lvl="0" indent="-457200" algn="just" rtl="0">
              <a:lnSpc>
                <a:spcPct val="15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br>
              <a:rPr lang="en-US" sz="3200" b="1" i="0" u="none">
                <a:solidFill>
                  <a:schemeClr val="dk1"/>
                </a:solidFill>
                <a:latin typeface="Arial"/>
                <a:ea typeface="Arial"/>
                <a:cs typeface="Arial"/>
                <a:sym typeface="Arial"/>
              </a:rPr>
            </a:br>
            <a:endParaRPr/>
          </a:p>
        </p:txBody>
      </p:sp>
      <p:sp>
        <p:nvSpPr>
          <p:cNvPr id="486" name="Google Shape;486;p3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cxnSp>
        <p:nvCxnSpPr>
          <p:cNvPr id="492" name="Google Shape;492;p3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93" name="Google Shape;493;p3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94" name="Google Shape;494;p34"/>
          <p:cNvSpPr txBox="1"/>
          <p:nvPr/>
        </p:nvSpPr>
        <p:spPr>
          <a:xfrm>
            <a:off x="304800" y="762000"/>
            <a:ext cx="69024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How Synchronous time-division multiplexing actually works?</a:t>
            </a:r>
            <a:endParaRPr/>
          </a:p>
        </p:txBody>
      </p:sp>
      <p:pic>
        <p:nvPicPr>
          <p:cNvPr id="495" name="Google Shape;495;p34"/>
          <p:cNvPicPr preferRelativeResize="0"/>
          <p:nvPr/>
        </p:nvPicPr>
        <p:blipFill rotWithShape="1">
          <a:blip r:embed="rId3">
            <a:alphaModFix/>
          </a:blip>
          <a:srcRect/>
          <a:stretch/>
        </p:blipFill>
        <p:spPr>
          <a:xfrm>
            <a:off x="685800" y="4114800"/>
            <a:ext cx="8153400" cy="2590800"/>
          </a:xfrm>
          <a:prstGeom prst="rect">
            <a:avLst/>
          </a:prstGeom>
          <a:noFill/>
          <a:ln>
            <a:noFill/>
          </a:ln>
        </p:spPr>
      </p:pic>
      <p:sp>
        <p:nvSpPr>
          <p:cNvPr id="496" name="Google Shape;496;p34"/>
          <p:cNvSpPr txBox="1"/>
          <p:nvPr/>
        </p:nvSpPr>
        <p:spPr>
          <a:xfrm>
            <a:off x="381000" y="1371600"/>
            <a:ext cx="8534400" cy="4651375"/>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Times"/>
                <a:ea typeface="Times"/>
                <a:cs typeface="Times"/>
                <a:sym typeface="Times"/>
              </a:rPr>
              <a:t>In synchronous TDM, a round of data units from each input connection is collected</a:t>
            </a:r>
            <a:br>
              <a:rPr lang="en-US" sz="1800" b="0" i="0" u="none">
                <a:solidFill>
                  <a:srgbClr val="000000"/>
                </a:solidFill>
                <a:latin typeface="Times"/>
                <a:ea typeface="Times"/>
                <a:cs typeface="Times"/>
                <a:sym typeface="Times"/>
              </a:rPr>
            </a:br>
            <a:r>
              <a:rPr lang="en-US" sz="1800" b="0" i="0" u="none">
                <a:solidFill>
                  <a:srgbClr val="000000"/>
                </a:solidFill>
                <a:latin typeface="Times"/>
                <a:ea typeface="Times"/>
                <a:cs typeface="Times"/>
                <a:sym typeface="Times"/>
              </a:rPr>
              <a:t>into a frame.</a:t>
            </a:r>
            <a:endParaRPr/>
          </a:p>
          <a:p>
            <a:pPr marL="171450" marR="0" lvl="0" indent="-1714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Helvetica Neue"/>
                <a:ea typeface="Helvetica Neue"/>
                <a:cs typeface="Helvetica Neue"/>
                <a:sym typeface="Helvetica Neue"/>
              </a:rPr>
              <a:t>If </a:t>
            </a:r>
            <a:r>
              <a:rPr lang="en-US" sz="1800" b="0" i="0" u="none">
                <a:solidFill>
                  <a:srgbClr val="000000"/>
                </a:solidFill>
                <a:latin typeface="Times"/>
                <a:ea typeface="Times"/>
                <a:cs typeface="Times"/>
                <a:sym typeface="Times"/>
              </a:rPr>
              <a:t>we have </a:t>
            </a:r>
            <a:r>
              <a:rPr lang="en-US" sz="1800" b="0" i="1" u="none">
                <a:solidFill>
                  <a:srgbClr val="000000"/>
                </a:solidFill>
                <a:latin typeface="Times"/>
                <a:ea typeface="Times"/>
                <a:cs typeface="Times"/>
                <a:sym typeface="Times"/>
              </a:rPr>
              <a:t>n </a:t>
            </a:r>
            <a:r>
              <a:rPr lang="en-US" sz="1800" b="0" i="0" u="none">
                <a:solidFill>
                  <a:srgbClr val="000000"/>
                </a:solidFill>
                <a:latin typeface="Times"/>
                <a:ea typeface="Times"/>
                <a:cs typeface="Times"/>
                <a:sym typeface="Times"/>
              </a:rPr>
              <a:t>connections, a frame is divided into </a:t>
            </a:r>
            <a:r>
              <a:rPr lang="en-US" sz="1800" b="0" i="1" u="none">
                <a:solidFill>
                  <a:srgbClr val="000000"/>
                </a:solidFill>
                <a:latin typeface="Times"/>
                <a:ea typeface="Times"/>
                <a:cs typeface="Times"/>
                <a:sym typeface="Times"/>
              </a:rPr>
              <a:t>n </a:t>
            </a:r>
            <a:r>
              <a:rPr lang="en-US" sz="1800" b="0" i="0" u="none">
                <a:solidFill>
                  <a:srgbClr val="000000"/>
                </a:solidFill>
                <a:latin typeface="Times"/>
                <a:ea typeface="Times"/>
                <a:cs typeface="Times"/>
                <a:sym typeface="Times"/>
              </a:rPr>
              <a:t>time slots and one slot is allocated for each unit, one for each input line. </a:t>
            </a:r>
            <a:endParaRPr/>
          </a:p>
          <a:p>
            <a:pPr marL="171450" marR="0" lvl="0" indent="-171450" algn="just" rtl="0">
              <a:lnSpc>
                <a:spcPct val="150000"/>
              </a:lnSpc>
              <a:spcBef>
                <a:spcPts val="0"/>
              </a:spcBef>
              <a:spcAft>
                <a:spcPts val="0"/>
              </a:spcAft>
              <a:buClr>
                <a:srgbClr val="000000"/>
              </a:buClr>
              <a:buSzPts val="1800"/>
              <a:buFont typeface="Arial"/>
              <a:buChar char="•"/>
            </a:pPr>
            <a:r>
              <a:rPr lang="en-US" sz="1800" b="0" i="0" u="none">
                <a:solidFill>
                  <a:srgbClr val="000000"/>
                </a:solidFill>
                <a:latin typeface="Helvetica Neue"/>
                <a:ea typeface="Helvetica Neue"/>
                <a:cs typeface="Helvetica Neue"/>
                <a:sym typeface="Helvetica Neue"/>
              </a:rPr>
              <a:t>If </a:t>
            </a:r>
            <a:r>
              <a:rPr lang="en-US" sz="1800" b="0" i="0" u="none">
                <a:solidFill>
                  <a:srgbClr val="000000"/>
                </a:solidFill>
                <a:latin typeface="Times"/>
                <a:ea typeface="Times"/>
                <a:cs typeface="Times"/>
                <a:sym typeface="Times"/>
              </a:rPr>
              <a:t>the duration of the input unit is </a:t>
            </a:r>
            <a:r>
              <a:rPr lang="en-US" sz="1800" b="0" i="1" u="none">
                <a:solidFill>
                  <a:srgbClr val="000000"/>
                </a:solidFill>
                <a:latin typeface="Times"/>
                <a:ea typeface="Times"/>
                <a:cs typeface="Times"/>
                <a:sym typeface="Times"/>
              </a:rPr>
              <a:t>T, </a:t>
            </a:r>
            <a:r>
              <a:rPr lang="en-US" sz="1800" b="0" i="0" u="none">
                <a:solidFill>
                  <a:srgbClr val="000000"/>
                </a:solidFill>
                <a:latin typeface="Times"/>
                <a:ea typeface="Times"/>
                <a:cs typeface="Times"/>
                <a:sym typeface="Times"/>
              </a:rPr>
              <a:t>the duration of each slot is </a:t>
            </a:r>
            <a:r>
              <a:rPr lang="en-US" sz="1800" b="0" i="1" u="none">
                <a:solidFill>
                  <a:srgbClr val="000000"/>
                </a:solidFill>
                <a:latin typeface="Times"/>
                <a:ea typeface="Times"/>
                <a:cs typeface="Times"/>
                <a:sym typeface="Times"/>
              </a:rPr>
              <a:t>T/n </a:t>
            </a:r>
            <a:r>
              <a:rPr lang="en-US" sz="1800" b="0" i="0" u="none">
                <a:solidFill>
                  <a:srgbClr val="000000"/>
                </a:solidFill>
                <a:latin typeface="Times"/>
                <a:ea typeface="Times"/>
                <a:cs typeface="Times"/>
                <a:sym typeface="Times"/>
              </a:rPr>
              <a:t>and the duration of each frame is </a:t>
            </a:r>
            <a:r>
              <a:rPr lang="en-US" sz="1800" b="0" i="1" u="none">
                <a:solidFill>
                  <a:srgbClr val="000000"/>
                </a:solidFill>
                <a:latin typeface="Times"/>
                <a:ea typeface="Times"/>
                <a:cs typeface="Times"/>
                <a:sym typeface="Times"/>
              </a:rPr>
              <a:t>T.</a:t>
            </a:r>
            <a:endParaRPr/>
          </a:p>
          <a:p>
            <a:pPr marL="171450" marR="0" lvl="0" indent="-171450" algn="just" rtl="0">
              <a:lnSpc>
                <a:spcPct val="100000"/>
              </a:lnSpc>
              <a:spcBef>
                <a:spcPts val="0"/>
              </a:spcBef>
              <a:spcAft>
                <a:spcPts val="0"/>
              </a:spcAft>
              <a:buClr>
                <a:srgbClr val="000000"/>
              </a:buClr>
              <a:buSzPts val="1800"/>
              <a:buFont typeface="Times"/>
              <a:buNone/>
            </a:pPr>
            <a:r>
              <a:rPr lang="en-US" sz="1800" b="0" i="1" u="none">
                <a:solidFill>
                  <a:srgbClr val="000000"/>
                </a:solidFill>
                <a:latin typeface="Times"/>
                <a:ea typeface="Times"/>
                <a:cs typeface="Times"/>
                <a:sym typeface="Times"/>
              </a:rPr>
              <a:t> </a:t>
            </a:r>
            <a:br>
              <a:rPr lang="en-US" sz="800" b="1" i="0" u="none">
                <a:solidFill>
                  <a:schemeClr val="dk1"/>
                </a:solidFill>
                <a:latin typeface="Arial"/>
                <a:ea typeface="Arial"/>
                <a:cs typeface="Arial"/>
                <a:sym typeface="Arial"/>
              </a:rPr>
            </a:br>
            <a:br>
              <a:rPr lang="en-US" sz="1100" b="1" i="0" u="none">
                <a:solidFill>
                  <a:schemeClr val="dk1"/>
                </a:solidFill>
                <a:latin typeface="Arial"/>
                <a:ea typeface="Arial"/>
                <a:cs typeface="Arial"/>
                <a:sym typeface="Arial"/>
              </a:rPr>
            </a:br>
            <a:r>
              <a:rPr lang="en-US" sz="1800" b="0" i="0" u="none">
                <a:solidFill>
                  <a:srgbClr val="000000"/>
                </a:solidFill>
                <a:latin typeface="Times"/>
                <a:ea typeface="Times"/>
                <a:cs typeface="Times"/>
                <a:sym typeface="Times"/>
              </a:rPr>
              <a:t> </a:t>
            </a:r>
            <a:br>
              <a:rPr lang="en-US" sz="1100" b="1" i="0" u="none">
                <a:solidFill>
                  <a:schemeClr val="dk1"/>
                </a:solidFill>
                <a:latin typeface="Arial"/>
                <a:ea typeface="Arial"/>
                <a:cs typeface="Arial"/>
                <a:sym typeface="Arial"/>
              </a:rPr>
            </a:br>
            <a:endParaRPr sz="1800" b="0" i="0" u="none">
              <a:solidFill>
                <a:srgbClr val="000000"/>
              </a:solidFill>
              <a:latin typeface="Times"/>
              <a:ea typeface="Times"/>
              <a:cs typeface="Times"/>
              <a:sym typeface="Times"/>
            </a:endParaRPr>
          </a:p>
          <a:p>
            <a:pPr marL="171450" marR="0" lvl="0" indent="-171450" algn="just" rtl="0">
              <a:lnSpc>
                <a:spcPct val="15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br>
              <a:rPr lang="en-US" sz="3200" b="1" i="0" u="none">
                <a:solidFill>
                  <a:schemeClr val="dk1"/>
                </a:solidFill>
                <a:latin typeface="Arial"/>
                <a:ea typeface="Arial"/>
                <a:cs typeface="Arial"/>
                <a:sym typeface="Arial"/>
              </a:rPr>
            </a:br>
            <a:endParaRPr/>
          </a:p>
        </p:txBody>
      </p:sp>
      <p:sp>
        <p:nvSpPr>
          <p:cNvPr id="497" name="Google Shape;497;p3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35</a:t>
            </a:fld>
            <a:endParaRPr/>
          </a:p>
        </p:txBody>
      </p:sp>
      <p:sp>
        <p:nvSpPr>
          <p:cNvPr id="504" name="Google Shape;504;p3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5" name="Google Shape;505;p3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6" name="Google Shape;506;p3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7" name="Google Shape;507;p3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8" name="Google Shape;508;p3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9" name="Google Shape;509;p3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10" name="Google Shape;510;p3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11" name="Google Shape;511;p35"/>
          <p:cNvSpPr txBox="1"/>
          <p:nvPr/>
        </p:nvSpPr>
        <p:spPr>
          <a:xfrm>
            <a:off x="228600" y="1143000"/>
            <a:ext cx="8686800" cy="128905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The data rate for each one of the 3 input connection is 1 kbps. If 1 bit at a time is multiplexed (a unit is 1 bit), what is the duration of (</a:t>
            </a:r>
            <a:r>
              <a:rPr lang="en-US" sz="1800" b="0" i="0" u="none" dirty="0">
                <a:solidFill>
                  <a:schemeClr val="hlink"/>
                </a:solidFill>
                <a:latin typeface="Times New Roman"/>
                <a:ea typeface="Times New Roman"/>
                <a:cs typeface="Times New Roman"/>
                <a:sym typeface="Times New Roman"/>
              </a:rPr>
              <a:t>a</a:t>
            </a:r>
            <a:r>
              <a:rPr lang="en-US" sz="1800" b="0" i="0" u="none" dirty="0">
                <a:solidFill>
                  <a:schemeClr val="dk1"/>
                </a:solidFill>
                <a:latin typeface="Times New Roman"/>
                <a:ea typeface="Times New Roman"/>
                <a:cs typeface="Times New Roman"/>
                <a:sym typeface="Times New Roman"/>
              </a:rPr>
              <a:t>) each input slot, (</a:t>
            </a:r>
            <a:r>
              <a:rPr lang="en-US" sz="1800" b="0" i="0" u="none" dirty="0">
                <a:solidFill>
                  <a:schemeClr val="hlink"/>
                </a:solidFill>
                <a:latin typeface="Times New Roman"/>
                <a:ea typeface="Times New Roman"/>
                <a:cs typeface="Times New Roman"/>
                <a:sym typeface="Times New Roman"/>
              </a:rPr>
              <a:t>b</a:t>
            </a:r>
            <a:r>
              <a:rPr lang="en-US" sz="1800" b="0" i="0" u="none" dirty="0">
                <a:solidFill>
                  <a:schemeClr val="dk1"/>
                </a:solidFill>
                <a:latin typeface="Times New Roman"/>
                <a:ea typeface="Times New Roman"/>
                <a:cs typeface="Times New Roman"/>
                <a:sym typeface="Times New Roman"/>
              </a:rPr>
              <a:t>) each output slot, and (</a:t>
            </a:r>
            <a:r>
              <a:rPr lang="en-US" sz="1800" b="0" i="0" u="none" dirty="0">
                <a:solidFill>
                  <a:schemeClr val="hlink"/>
                </a:solidFill>
                <a:latin typeface="Times New Roman"/>
                <a:ea typeface="Times New Roman"/>
                <a:cs typeface="Times New Roman"/>
                <a:sym typeface="Times New Roman"/>
              </a:rPr>
              <a:t>c</a:t>
            </a:r>
            <a:r>
              <a:rPr lang="en-US" sz="1800" b="0" i="0" u="none" dirty="0">
                <a:solidFill>
                  <a:schemeClr val="dk1"/>
                </a:solidFill>
                <a:latin typeface="Times New Roman"/>
                <a:ea typeface="Times New Roman"/>
                <a:cs typeface="Times New Roman"/>
                <a:sym typeface="Times New Roman"/>
              </a:rPr>
              <a:t>) each frame?</a:t>
            </a:r>
            <a:endParaRPr dirty="0"/>
          </a:p>
        </p:txBody>
      </p:sp>
      <p:sp>
        <p:nvSpPr>
          <p:cNvPr id="512" name="Google Shape;512;p35"/>
          <p:cNvSpPr/>
          <p:nvPr/>
        </p:nvSpPr>
        <p:spPr>
          <a:xfrm>
            <a:off x="212725" y="2522558"/>
            <a:ext cx="8686800" cy="3457870"/>
          </a:xfrm>
          <a:prstGeom prst="rect">
            <a:avLst/>
          </a:prstGeom>
          <a:blipFill rotWithShape="1">
            <a:blip r:embed="rId3">
              <a:alphaModFix/>
            </a:blip>
            <a:stretch>
              <a:fillRect l="-631" r="-56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Font typeface="Arial"/>
              <a:buNone/>
            </a:pPr>
            <a:r>
              <a:rPr lang="en-US" sz="3200" b="1" i="0" u="none" strike="noStrike" cap="none" dirty="0">
                <a:latin typeface="Arial"/>
                <a:ea typeface="Arial"/>
                <a:cs typeface="Arial"/>
                <a:sym typeface="Arial"/>
              </a:rPr>
              <a:t>   </a:t>
            </a:r>
            <a:endParaRPr dirty="0"/>
          </a:p>
        </p:txBody>
      </p:sp>
      <p:sp>
        <p:nvSpPr>
          <p:cNvPr id="513" name="Google Shape;513;p35"/>
          <p:cNvSpPr txBox="1"/>
          <p:nvPr/>
        </p:nvSpPr>
        <p:spPr>
          <a:xfrm>
            <a:off x="1066800" y="0"/>
            <a:ext cx="235108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New Roman"/>
              <a:buNone/>
            </a:pPr>
            <a:r>
              <a:rPr lang="en-US" sz="3200" b="1" i="0" u="none">
                <a:solidFill>
                  <a:schemeClr val="hlink"/>
                </a:solidFill>
                <a:latin typeface="Times New Roman"/>
                <a:ea typeface="Times New Roman"/>
                <a:cs typeface="Times New Roman"/>
                <a:sym typeface="Times New Roman"/>
              </a:rPr>
              <a:t>Example 6.5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36</a:t>
            </a:fld>
            <a:endParaRPr/>
          </a:p>
        </p:txBody>
      </p:sp>
      <p:cxnSp>
        <p:nvCxnSpPr>
          <p:cNvPr id="520" name="Google Shape;520;p3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21" name="Google Shape;521;p3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22" name="Google Shape;522;p36"/>
          <p:cNvSpPr txBox="1"/>
          <p:nvPr/>
        </p:nvSpPr>
        <p:spPr>
          <a:xfrm>
            <a:off x="304800" y="762000"/>
            <a:ext cx="38925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Empty slots in Synchronous TDM</a:t>
            </a:r>
            <a:endParaRPr dirty="0"/>
          </a:p>
        </p:txBody>
      </p:sp>
      <p:cxnSp>
        <p:nvCxnSpPr>
          <p:cNvPr id="523" name="Google Shape;523;p3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24" name="Google Shape;524;p36"/>
          <p:cNvPicPr preferRelativeResize="0"/>
          <p:nvPr/>
        </p:nvPicPr>
        <p:blipFill rotWithShape="1">
          <a:blip r:embed="rId3">
            <a:alphaModFix/>
          </a:blip>
          <a:srcRect/>
          <a:stretch/>
        </p:blipFill>
        <p:spPr>
          <a:xfrm>
            <a:off x="366712" y="3582987"/>
            <a:ext cx="8410575" cy="2286000"/>
          </a:xfrm>
          <a:prstGeom prst="rect">
            <a:avLst/>
          </a:prstGeom>
          <a:noFill/>
          <a:ln>
            <a:noFill/>
          </a:ln>
        </p:spPr>
      </p:pic>
      <p:sp>
        <p:nvSpPr>
          <p:cNvPr id="525" name="Google Shape;525;p36"/>
          <p:cNvSpPr txBox="1"/>
          <p:nvPr/>
        </p:nvSpPr>
        <p:spPr>
          <a:xfrm>
            <a:off x="304800" y="1600200"/>
            <a:ext cx="8610600" cy="1200288"/>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333333"/>
              </a:buClr>
              <a:buSzPts val="1600"/>
              <a:buFont typeface="Arial"/>
              <a:buChar char="•"/>
            </a:pPr>
            <a:r>
              <a:rPr lang="en-US" sz="1600" b="0" i="0" u="none" dirty="0">
                <a:solidFill>
                  <a:srgbClr val="333333"/>
                </a:solidFill>
                <a:highlight>
                  <a:srgbClr val="FFFF00"/>
                </a:highlight>
                <a:latin typeface="Times New Roman"/>
                <a:ea typeface="Times New Roman"/>
                <a:cs typeface="Times New Roman"/>
                <a:sym typeface="Times New Roman"/>
              </a:rPr>
              <a:t>If a source does not have data to send, the corresponding slot in the output frame is empty. </a:t>
            </a:r>
            <a:endParaRPr dirty="0">
              <a:highlight>
                <a:srgbClr val="FFFF00"/>
              </a:highlight>
            </a:endParaRPr>
          </a:p>
          <a:p>
            <a:pPr marL="457200" marR="0" lvl="0" indent="-457200" algn="just" rtl="0">
              <a:lnSpc>
                <a:spcPct val="150000"/>
              </a:lnSpc>
              <a:spcBef>
                <a:spcPts val="0"/>
              </a:spcBef>
              <a:spcAft>
                <a:spcPts val="0"/>
              </a:spcAft>
              <a:buClr>
                <a:srgbClr val="333333"/>
              </a:buClr>
              <a:buSzPts val="1600"/>
              <a:buFont typeface="Arial"/>
              <a:buChar char="•"/>
            </a:pPr>
            <a:r>
              <a:rPr lang="en-US" sz="1600" b="0" i="0" u="none" dirty="0">
                <a:solidFill>
                  <a:srgbClr val="333333"/>
                </a:solidFill>
                <a:latin typeface="Times New Roman"/>
                <a:ea typeface="Times New Roman"/>
                <a:cs typeface="Times New Roman"/>
                <a:sym typeface="Times New Roman"/>
              </a:rPr>
              <a:t>The first output frame has three slots filled, the second frame has two slots filled, and the third frame has three slots filled.</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37</a:t>
            </a:fld>
            <a:endParaRPr/>
          </a:p>
        </p:txBody>
      </p:sp>
      <p:cxnSp>
        <p:nvCxnSpPr>
          <p:cNvPr id="532" name="Google Shape;532;p3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33" name="Google Shape;533;p3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34" name="Google Shape;534;p37"/>
          <p:cNvSpPr txBox="1"/>
          <p:nvPr/>
        </p:nvSpPr>
        <p:spPr>
          <a:xfrm>
            <a:off x="304800" y="762000"/>
            <a:ext cx="394176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Interleaving in Synchronous TDM</a:t>
            </a:r>
            <a:endParaRPr/>
          </a:p>
        </p:txBody>
      </p:sp>
      <p:cxnSp>
        <p:nvCxnSpPr>
          <p:cNvPr id="535" name="Google Shape;535;p3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536" name="Google Shape;536;p37"/>
          <p:cNvSpPr txBox="1"/>
          <p:nvPr/>
        </p:nvSpPr>
        <p:spPr>
          <a:xfrm>
            <a:off x="304800" y="1600200"/>
            <a:ext cx="8610600" cy="203128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1400"/>
              <a:buFont typeface="Arial"/>
              <a:buChar char="•"/>
            </a:pPr>
            <a:r>
              <a:rPr lang="en-US" sz="1400" b="0" i="0" u="none" dirty="0">
                <a:solidFill>
                  <a:schemeClr val="dk1"/>
                </a:solidFill>
                <a:latin typeface="Times New Roman"/>
                <a:ea typeface="Times New Roman"/>
                <a:cs typeface="Times New Roman"/>
                <a:sym typeface="Times New Roman"/>
              </a:rPr>
              <a:t>TDM can be visualized as </a:t>
            </a:r>
            <a:r>
              <a:rPr lang="en-US" sz="1400" b="0" i="0" u="none" dirty="0">
                <a:solidFill>
                  <a:schemeClr val="dk1"/>
                </a:solidFill>
                <a:highlight>
                  <a:srgbClr val="FFFF00"/>
                </a:highlight>
                <a:latin typeface="Times New Roman"/>
                <a:ea typeface="Times New Roman"/>
                <a:cs typeface="Times New Roman"/>
                <a:sym typeface="Times New Roman"/>
              </a:rPr>
              <a:t>two fast-rotating switches</a:t>
            </a:r>
            <a:r>
              <a:rPr lang="en-US" sz="1400" b="0" i="0" u="none" dirty="0">
                <a:solidFill>
                  <a:schemeClr val="dk1"/>
                </a:solidFill>
                <a:latin typeface="Times New Roman"/>
                <a:ea typeface="Times New Roman"/>
                <a:cs typeface="Times New Roman"/>
                <a:sym typeface="Times New Roman"/>
              </a:rPr>
              <a:t>, one on the multiplexing side and the other on the demultiplexing side. </a:t>
            </a:r>
            <a:endParaRPr dirty="0"/>
          </a:p>
          <a:p>
            <a:pPr marL="457200" marR="0" lvl="0" indent="-457200" algn="just" rtl="0">
              <a:lnSpc>
                <a:spcPct val="150000"/>
              </a:lnSpc>
              <a:spcBef>
                <a:spcPts val="0"/>
              </a:spcBef>
              <a:spcAft>
                <a:spcPts val="0"/>
              </a:spcAft>
              <a:buClr>
                <a:schemeClr val="dk1"/>
              </a:buClr>
              <a:buSzPts val="1400"/>
              <a:buFont typeface="Arial"/>
              <a:buChar char="•"/>
            </a:pPr>
            <a:r>
              <a:rPr lang="en-US" sz="1400" b="0" i="0" u="none" dirty="0">
                <a:solidFill>
                  <a:schemeClr val="dk1"/>
                </a:solidFill>
                <a:latin typeface="Times New Roman"/>
                <a:ea typeface="Times New Roman"/>
                <a:cs typeface="Times New Roman"/>
                <a:sym typeface="Times New Roman"/>
              </a:rPr>
              <a:t>The </a:t>
            </a:r>
            <a:r>
              <a:rPr lang="en-US" sz="1400" b="0" i="0" u="none" dirty="0">
                <a:solidFill>
                  <a:schemeClr val="dk1"/>
                </a:solidFill>
                <a:highlight>
                  <a:srgbClr val="FFFF00"/>
                </a:highlight>
                <a:latin typeface="Times New Roman"/>
                <a:ea typeface="Times New Roman"/>
                <a:cs typeface="Times New Roman"/>
                <a:sym typeface="Times New Roman"/>
              </a:rPr>
              <a:t>switches are synchronized and rotate at the same speed</a:t>
            </a:r>
            <a:r>
              <a:rPr lang="en-US" sz="1400" b="0" i="0" u="none" dirty="0">
                <a:solidFill>
                  <a:schemeClr val="dk1"/>
                </a:solidFill>
                <a:latin typeface="Times New Roman"/>
                <a:ea typeface="Times New Roman"/>
                <a:cs typeface="Times New Roman"/>
                <a:sym typeface="Times New Roman"/>
              </a:rPr>
              <a:t>, but </a:t>
            </a:r>
            <a:r>
              <a:rPr lang="en-US" sz="1400" b="0" i="0" u="none" dirty="0">
                <a:solidFill>
                  <a:schemeClr val="dk1"/>
                </a:solidFill>
                <a:highlight>
                  <a:srgbClr val="FFFF00"/>
                </a:highlight>
                <a:latin typeface="Times New Roman"/>
                <a:ea typeface="Times New Roman"/>
                <a:cs typeface="Times New Roman"/>
                <a:sym typeface="Times New Roman"/>
              </a:rPr>
              <a:t>in opposite directions</a:t>
            </a:r>
            <a:r>
              <a:rPr lang="en-US" sz="1400" b="0" i="0" u="none" dirty="0">
                <a:solidFill>
                  <a:schemeClr val="dk1"/>
                </a:solidFill>
                <a:latin typeface="Times New Roman"/>
                <a:ea typeface="Times New Roman"/>
                <a:cs typeface="Times New Roman"/>
                <a:sym typeface="Times New Roman"/>
              </a:rPr>
              <a:t>. On the multiplexing side, as the switch opens in front of a connection, that connection has the opportunity to send a unit onto the path. This process is called</a:t>
            </a:r>
            <a:r>
              <a:rPr lang="en-US" sz="1400" b="0" i="0" u="none" dirty="0">
                <a:solidFill>
                  <a:schemeClr val="dk1"/>
                </a:solidFill>
                <a:highlight>
                  <a:srgbClr val="FFFF00"/>
                </a:highlight>
                <a:latin typeface="Times New Roman"/>
                <a:ea typeface="Times New Roman"/>
                <a:cs typeface="Times New Roman"/>
                <a:sym typeface="Times New Roman"/>
              </a:rPr>
              <a:t> interleaving</a:t>
            </a:r>
            <a:r>
              <a:rPr lang="en-US" sz="1400" b="0" i="0" u="none" dirty="0">
                <a:solidFill>
                  <a:schemeClr val="dk1"/>
                </a:solidFill>
                <a:latin typeface="Times New Roman"/>
                <a:ea typeface="Times New Roman"/>
                <a:cs typeface="Times New Roman"/>
                <a:sym typeface="Times New Roman"/>
              </a:rPr>
              <a:t>. On the demultiplexing side, as the switch opens in front of a connection, that connection has the opportunity to receive a unit from the path.</a:t>
            </a:r>
            <a:endParaRPr dirty="0"/>
          </a:p>
        </p:txBody>
      </p:sp>
      <p:pic>
        <p:nvPicPr>
          <p:cNvPr id="537" name="Google Shape;537;p37"/>
          <p:cNvPicPr preferRelativeResize="0"/>
          <p:nvPr/>
        </p:nvPicPr>
        <p:blipFill rotWithShape="1">
          <a:blip r:embed="rId3">
            <a:alphaModFix/>
          </a:blip>
          <a:srcRect/>
          <a:stretch/>
        </p:blipFill>
        <p:spPr>
          <a:xfrm>
            <a:off x="723900" y="3676650"/>
            <a:ext cx="7696200" cy="2495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38</a:t>
            </a:fld>
            <a:endParaRPr/>
          </a:p>
        </p:txBody>
      </p:sp>
      <p:cxnSp>
        <p:nvCxnSpPr>
          <p:cNvPr id="544" name="Google Shape;544;p3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45" name="Google Shape;545;p3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46" name="Google Shape;546;p38"/>
          <p:cNvSpPr txBox="1"/>
          <p:nvPr/>
        </p:nvSpPr>
        <p:spPr>
          <a:xfrm>
            <a:off x="304800" y="762000"/>
            <a:ext cx="51117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Data rate management in Synchronous TDM</a:t>
            </a:r>
            <a:endParaRPr/>
          </a:p>
        </p:txBody>
      </p:sp>
      <p:cxnSp>
        <p:nvCxnSpPr>
          <p:cNvPr id="547" name="Google Shape;547;p3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548" name="Google Shape;548;p38"/>
          <p:cNvSpPr txBox="1"/>
          <p:nvPr/>
        </p:nvSpPr>
        <p:spPr>
          <a:xfrm>
            <a:off x="304800" y="1600200"/>
            <a:ext cx="8610600" cy="203835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1800"/>
              <a:buFont typeface="Arial"/>
              <a:buChar char="•"/>
            </a:pPr>
            <a:r>
              <a:rPr lang="en-US" sz="1800" b="0" i="0" u="none" dirty="0">
                <a:solidFill>
                  <a:schemeClr val="dk1"/>
                </a:solidFill>
                <a:latin typeface="Times New Roman"/>
                <a:ea typeface="Times New Roman"/>
                <a:cs typeface="Times New Roman"/>
                <a:sym typeface="Times New Roman"/>
              </a:rPr>
              <a:t>One problem with TDM is how </a:t>
            </a:r>
            <a:r>
              <a:rPr lang="en-US" sz="1800" b="0" i="0" u="none" dirty="0">
                <a:solidFill>
                  <a:schemeClr val="dk1"/>
                </a:solidFill>
                <a:highlight>
                  <a:srgbClr val="FFFF00"/>
                </a:highlight>
                <a:latin typeface="Times New Roman"/>
                <a:ea typeface="Times New Roman"/>
                <a:cs typeface="Times New Roman"/>
                <a:sym typeface="Times New Roman"/>
              </a:rPr>
              <a:t>to handle a disparity in the input data rates</a:t>
            </a:r>
            <a:r>
              <a:rPr lang="en-US" sz="1800" b="0" i="0" u="none" dirty="0">
                <a:solidFill>
                  <a:schemeClr val="dk1"/>
                </a:solidFill>
                <a:latin typeface="Times New Roman"/>
                <a:ea typeface="Times New Roman"/>
                <a:cs typeface="Times New Roman"/>
                <a:sym typeface="Times New Roman"/>
              </a:rPr>
              <a:t>. If data rates are not the same, three strategies, or a combination of them, can be used. The three different strategies are </a:t>
            </a:r>
            <a:r>
              <a:rPr lang="en-US" sz="1800" b="1" i="0" u="none" dirty="0">
                <a:solidFill>
                  <a:schemeClr val="dk1"/>
                </a:solidFill>
                <a:latin typeface="Times New Roman"/>
                <a:ea typeface="Times New Roman"/>
                <a:cs typeface="Times New Roman"/>
                <a:sym typeface="Times New Roman"/>
              </a:rPr>
              <a:t>multilevel multiplexing, multiple-slot allocation, and pulse stuffing.</a:t>
            </a:r>
            <a:endParaRPr dirty="0"/>
          </a:p>
          <a:p>
            <a:pPr marL="0" marR="0" lvl="0" indent="0" algn="l" rtl="0">
              <a:lnSpc>
                <a:spcPct val="100000"/>
              </a:lnSpc>
              <a:spcBef>
                <a:spcPts val="0"/>
              </a:spcBef>
              <a:spcAft>
                <a:spcPts val="0"/>
              </a:spcAft>
              <a:buNone/>
            </a:pPr>
            <a:endParaRPr sz="18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39</a:t>
            </a:fld>
            <a:endParaRPr/>
          </a:p>
        </p:txBody>
      </p:sp>
      <p:cxnSp>
        <p:nvCxnSpPr>
          <p:cNvPr id="555" name="Google Shape;555;p3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56" name="Google Shape;556;p3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57" name="Google Shape;557;p39"/>
          <p:cNvSpPr txBox="1"/>
          <p:nvPr/>
        </p:nvSpPr>
        <p:spPr>
          <a:xfrm>
            <a:off x="304800" y="762000"/>
            <a:ext cx="273526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Multilevel multiplexing</a:t>
            </a:r>
            <a:endParaRPr/>
          </a:p>
        </p:txBody>
      </p:sp>
      <p:cxnSp>
        <p:nvCxnSpPr>
          <p:cNvPr id="558" name="Google Shape;558;p3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59" name="Google Shape;559;p39"/>
          <p:cNvPicPr preferRelativeResize="0"/>
          <p:nvPr/>
        </p:nvPicPr>
        <p:blipFill rotWithShape="1">
          <a:blip r:embed="rId3">
            <a:alphaModFix/>
          </a:blip>
          <a:srcRect/>
          <a:stretch/>
        </p:blipFill>
        <p:spPr>
          <a:xfrm>
            <a:off x="838200" y="3779837"/>
            <a:ext cx="7897812" cy="2424112"/>
          </a:xfrm>
          <a:prstGeom prst="rect">
            <a:avLst/>
          </a:prstGeom>
          <a:noFill/>
          <a:ln>
            <a:noFill/>
          </a:ln>
        </p:spPr>
      </p:pic>
      <p:sp>
        <p:nvSpPr>
          <p:cNvPr id="560" name="Google Shape;560;p39"/>
          <p:cNvSpPr txBox="1"/>
          <p:nvPr/>
        </p:nvSpPr>
        <p:spPr>
          <a:xfrm>
            <a:off x="457200" y="1524000"/>
            <a:ext cx="8382000" cy="216978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1800"/>
              <a:buFont typeface="Arial"/>
              <a:buChar char="•"/>
            </a:pPr>
            <a:r>
              <a:rPr lang="en-US" sz="1800" b="0" i="0" u="none" dirty="0">
                <a:solidFill>
                  <a:schemeClr val="dk1"/>
                </a:solidFill>
                <a:latin typeface="Times New Roman"/>
                <a:ea typeface="Times New Roman"/>
                <a:cs typeface="Times New Roman"/>
                <a:sym typeface="Times New Roman"/>
              </a:rPr>
              <a:t>Multilevel multiplexing is a technique used when </a:t>
            </a:r>
            <a:r>
              <a:rPr lang="en-US" sz="1800" b="0" i="0" u="none" dirty="0">
                <a:solidFill>
                  <a:schemeClr val="dk1"/>
                </a:solidFill>
                <a:highlight>
                  <a:srgbClr val="FFFF00"/>
                </a:highlight>
                <a:latin typeface="Times New Roman"/>
                <a:ea typeface="Times New Roman"/>
                <a:cs typeface="Times New Roman"/>
                <a:sym typeface="Times New Roman"/>
              </a:rPr>
              <a:t>the data rate of an input line is a multiple of others. </a:t>
            </a:r>
            <a:r>
              <a:rPr lang="en-US" sz="1800" b="0" i="0" u="none" dirty="0">
                <a:solidFill>
                  <a:schemeClr val="dk1"/>
                </a:solidFill>
                <a:latin typeface="Times New Roman"/>
                <a:ea typeface="Times New Roman"/>
                <a:cs typeface="Times New Roman"/>
                <a:sym typeface="Times New Roman"/>
              </a:rPr>
              <a:t>For example, if we have two inputs of 20 kbps and three inputs of 40 kbps. The first two input lines can be multiplexed together to provide a data rate equal to the last three. A second level of multiplexing can create an output of 160 kbps.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0" name="Google Shape;120;p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1" name="Google Shape;121;p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2" name="Google Shape;122;p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3" name="Google Shape;123;p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4" name="Google Shape;124;p4"/>
          <p:cNvSpPr txBox="1"/>
          <p:nvPr/>
        </p:nvSpPr>
        <p:spPr>
          <a:xfrm>
            <a:off x="392112" y="3187700"/>
            <a:ext cx="8229600" cy="53816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25" name="Google Shape;125;p4"/>
          <p:cNvSpPr txBox="1"/>
          <p:nvPr/>
        </p:nvSpPr>
        <p:spPr>
          <a:xfrm>
            <a:off x="1228725" y="417512"/>
            <a:ext cx="26146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With Multiplexing</a:t>
            </a:r>
            <a:endParaRPr/>
          </a:p>
        </p:txBody>
      </p:sp>
      <p:sp>
        <p:nvSpPr>
          <p:cNvPr id="126" name="Google Shape;126;p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a:t>
            </a:fld>
            <a:endParaRPr/>
          </a:p>
        </p:txBody>
      </p:sp>
      <p:sp>
        <p:nvSpPr>
          <p:cNvPr id="127" name="Google Shape;127;p4"/>
          <p:cNvSpPr txBox="1"/>
          <p:nvPr/>
        </p:nvSpPr>
        <p:spPr>
          <a:xfrm>
            <a:off x="636587" y="1231900"/>
            <a:ext cx="8399462" cy="14772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It </a:t>
            </a:r>
            <a:r>
              <a:rPr lang="en-US" sz="2000" b="0" i="0" u="none" dirty="0">
                <a:solidFill>
                  <a:schemeClr val="dk1"/>
                </a:solidFill>
                <a:highlight>
                  <a:srgbClr val="FFFF00"/>
                </a:highlight>
                <a:latin typeface="Times New Roman"/>
                <a:ea typeface="Times New Roman"/>
                <a:cs typeface="Times New Roman"/>
                <a:sym typeface="Times New Roman"/>
              </a:rPr>
              <a:t>carries three signals simultaneously</a:t>
            </a:r>
            <a:r>
              <a:rPr lang="en-US" sz="2000" b="0" i="0" u="none" dirty="0">
                <a:solidFill>
                  <a:schemeClr val="dk1"/>
                </a:solidFill>
                <a:latin typeface="Times New Roman"/>
                <a:ea typeface="Times New Roman"/>
                <a:cs typeface="Times New Roman"/>
                <a:sym typeface="Times New Roman"/>
              </a:rPr>
              <a:t>. Thus, it uses </a:t>
            </a:r>
            <a:r>
              <a:rPr lang="en-US" sz="2000" b="0" i="0" u="none" dirty="0">
                <a:solidFill>
                  <a:schemeClr val="dk1"/>
                </a:solidFill>
                <a:highlight>
                  <a:srgbClr val="FFFF00"/>
                </a:highlight>
                <a:latin typeface="Times New Roman"/>
                <a:ea typeface="Times New Roman"/>
                <a:cs typeface="Times New Roman"/>
                <a:sym typeface="Times New Roman"/>
              </a:rPr>
              <a:t>only one communication channel</a:t>
            </a:r>
            <a:r>
              <a:rPr lang="en-US" sz="2000" b="0" i="0" u="none" dirty="0">
                <a:solidFill>
                  <a:schemeClr val="dk1"/>
                </a:solidFill>
                <a:latin typeface="Times New Roman"/>
                <a:ea typeface="Times New Roman"/>
                <a:cs typeface="Times New Roman"/>
                <a:sym typeface="Times New Roman"/>
              </a:rPr>
              <a:t> to carry </a:t>
            </a:r>
            <a:r>
              <a:rPr lang="en-US" sz="2000" b="0" i="0" u="none" dirty="0">
                <a:solidFill>
                  <a:schemeClr val="dk1"/>
                </a:solidFill>
                <a:highlight>
                  <a:srgbClr val="FFFF00"/>
                </a:highlight>
                <a:latin typeface="Times New Roman"/>
                <a:ea typeface="Times New Roman"/>
                <a:cs typeface="Times New Roman"/>
                <a:sym typeface="Times New Roman"/>
              </a:rPr>
              <a:t>3 signals </a:t>
            </a:r>
            <a:r>
              <a:rPr lang="en-US" sz="2000" b="0" i="0" u="none" dirty="0">
                <a:solidFill>
                  <a:schemeClr val="dk1"/>
                </a:solidFill>
                <a:latin typeface="Times New Roman"/>
                <a:ea typeface="Times New Roman"/>
                <a:cs typeface="Times New Roman"/>
                <a:sym typeface="Times New Roman"/>
              </a:rPr>
              <a:t>(multiple signals). In this technique, </a:t>
            </a:r>
            <a:r>
              <a:rPr lang="en-US" sz="2000" b="0" i="0" u="none" dirty="0">
                <a:solidFill>
                  <a:schemeClr val="dk1"/>
                </a:solidFill>
                <a:highlight>
                  <a:srgbClr val="FFFF00"/>
                </a:highlight>
                <a:latin typeface="Times New Roman"/>
                <a:ea typeface="Times New Roman"/>
                <a:cs typeface="Times New Roman"/>
                <a:sym typeface="Times New Roman"/>
              </a:rPr>
              <a:t>the bandwidth is effectively used.</a:t>
            </a:r>
            <a:endParaRPr dirty="0">
              <a:highlight>
                <a:srgbClr val="FFFF00"/>
              </a:highlight>
            </a:endParaRPr>
          </a:p>
        </p:txBody>
      </p:sp>
      <p:pic>
        <p:nvPicPr>
          <p:cNvPr id="128" name="Google Shape;128;p4" descr="In fig B, it is shown that the communication channel with multiplexing carries three signals at the same time. Thus, it uses only one communication channel to carry 3 signals (multiple signals). In this technique, the bandwidth is effectively used."/>
          <p:cNvPicPr preferRelativeResize="0"/>
          <p:nvPr/>
        </p:nvPicPr>
        <p:blipFill rotWithShape="1">
          <a:blip r:embed="rId3">
            <a:alphaModFix/>
          </a:blip>
          <a:srcRect/>
          <a:stretch/>
        </p:blipFill>
        <p:spPr>
          <a:xfrm>
            <a:off x="1520825" y="3282950"/>
            <a:ext cx="5972175" cy="1952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40</a:t>
            </a:fld>
            <a:endParaRPr/>
          </a:p>
        </p:txBody>
      </p:sp>
      <p:cxnSp>
        <p:nvCxnSpPr>
          <p:cNvPr id="567" name="Google Shape;567;p4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68" name="Google Shape;568;p4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69" name="Google Shape;569;p40"/>
          <p:cNvSpPr txBox="1"/>
          <p:nvPr/>
        </p:nvSpPr>
        <p:spPr>
          <a:xfrm>
            <a:off x="304800" y="762000"/>
            <a:ext cx="303371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Multiple-slot multiplexing</a:t>
            </a:r>
            <a:endParaRPr/>
          </a:p>
        </p:txBody>
      </p:sp>
      <p:cxnSp>
        <p:nvCxnSpPr>
          <p:cNvPr id="570" name="Google Shape;570;p4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71" name="Google Shape;571;p40"/>
          <p:cNvPicPr preferRelativeResize="0"/>
          <p:nvPr/>
        </p:nvPicPr>
        <p:blipFill rotWithShape="1">
          <a:blip r:embed="rId3">
            <a:alphaModFix/>
          </a:blip>
          <a:srcRect/>
          <a:stretch/>
        </p:blipFill>
        <p:spPr>
          <a:xfrm>
            <a:off x="762000" y="3570287"/>
            <a:ext cx="7751762" cy="2439987"/>
          </a:xfrm>
          <a:prstGeom prst="rect">
            <a:avLst/>
          </a:prstGeom>
          <a:noFill/>
          <a:ln>
            <a:noFill/>
          </a:ln>
        </p:spPr>
      </p:pic>
      <p:sp>
        <p:nvSpPr>
          <p:cNvPr id="572" name="Google Shape;572;p40"/>
          <p:cNvSpPr txBox="1"/>
          <p:nvPr/>
        </p:nvSpPr>
        <p:spPr>
          <a:xfrm>
            <a:off x="304800" y="1600200"/>
            <a:ext cx="8458200" cy="216978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Sometimes it is more </a:t>
            </a:r>
            <a:r>
              <a:rPr lang="en-US" sz="1800" b="0" i="0" u="none" dirty="0">
                <a:solidFill>
                  <a:srgbClr val="333333"/>
                </a:solidFill>
                <a:highlight>
                  <a:srgbClr val="FFFF00"/>
                </a:highlight>
                <a:latin typeface="Times New Roman"/>
                <a:ea typeface="Times New Roman"/>
                <a:cs typeface="Times New Roman"/>
                <a:sym typeface="Times New Roman"/>
              </a:rPr>
              <a:t>efficient to allot more than one slot in a frame to a single input line. </a:t>
            </a:r>
            <a:r>
              <a:rPr lang="en-US" sz="1800" b="0" i="0" u="none" dirty="0">
                <a:solidFill>
                  <a:srgbClr val="333333"/>
                </a:solidFill>
                <a:latin typeface="Times New Roman"/>
                <a:ea typeface="Times New Roman"/>
                <a:cs typeface="Times New Roman"/>
                <a:sym typeface="Times New Roman"/>
              </a:rPr>
              <a:t>For example, we might have an input line that has a data rate that is a multiple of another input. The input line with a 50-kbps data rate can be given two slots in the output. We insert a serial-to-parallel converter in the line to make two inputs out of one.</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41</a:t>
            </a:fld>
            <a:endParaRPr/>
          </a:p>
        </p:txBody>
      </p:sp>
      <p:cxnSp>
        <p:nvCxnSpPr>
          <p:cNvPr id="579" name="Google Shape;579;p4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80" name="Google Shape;580;p4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81" name="Google Shape;581;p41"/>
          <p:cNvSpPr txBox="1"/>
          <p:nvPr/>
        </p:nvSpPr>
        <p:spPr>
          <a:xfrm>
            <a:off x="304800" y="762000"/>
            <a:ext cx="16700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Pulse stuffing</a:t>
            </a:r>
            <a:endParaRPr/>
          </a:p>
        </p:txBody>
      </p:sp>
      <p:cxnSp>
        <p:nvCxnSpPr>
          <p:cNvPr id="582" name="Google Shape;582;p4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83" name="Google Shape;583;p41"/>
          <p:cNvPicPr preferRelativeResize="0"/>
          <p:nvPr/>
        </p:nvPicPr>
        <p:blipFill rotWithShape="1">
          <a:blip r:embed="rId3">
            <a:alphaModFix/>
          </a:blip>
          <a:srcRect/>
          <a:stretch/>
        </p:blipFill>
        <p:spPr>
          <a:xfrm>
            <a:off x="1395412" y="3754437"/>
            <a:ext cx="6353175" cy="2284412"/>
          </a:xfrm>
          <a:prstGeom prst="rect">
            <a:avLst/>
          </a:prstGeom>
          <a:noFill/>
          <a:ln>
            <a:noFill/>
          </a:ln>
        </p:spPr>
      </p:pic>
      <p:sp>
        <p:nvSpPr>
          <p:cNvPr id="584" name="Google Shape;584;p41"/>
          <p:cNvSpPr txBox="1"/>
          <p:nvPr/>
        </p:nvSpPr>
        <p:spPr>
          <a:xfrm>
            <a:off x="304800" y="1581150"/>
            <a:ext cx="8458200" cy="193895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333333"/>
              </a:buClr>
              <a:buSzPts val="1600"/>
              <a:buFont typeface="Arial"/>
              <a:buChar char="•"/>
            </a:pPr>
            <a:r>
              <a:rPr lang="en-US" sz="1600" b="0" i="0" u="none" dirty="0">
                <a:solidFill>
                  <a:srgbClr val="333333"/>
                </a:solidFill>
                <a:latin typeface="Times New Roman"/>
                <a:ea typeface="Times New Roman"/>
                <a:cs typeface="Times New Roman"/>
                <a:sym typeface="Times New Roman"/>
              </a:rPr>
              <a:t>Sometimes the </a:t>
            </a:r>
            <a:r>
              <a:rPr lang="en-US" sz="1600" b="0" i="0" u="none" dirty="0">
                <a:solidFill>
                  <a:srgbClr val="333333"/>
                </a:solidFill>
                <a:highlight>
                  <a:srgbClr val="FFFF00"/>
                </a:highlight>
                <a:latin typeface="Times New Roman"/>
                <a:ea typeface="Times New Roman"/>
                <a:cs typeface="Times New Roman"/>
                <a:sym typeface="Times New Roman"/>
              </a:rPr>
              <a:t>bit rates of sources are not multiple integers of each other</a:t>
            </a:r>
            <a:r>
              <a:rPr lang="en-US" sz="1600" b="0" i="0" u="none" dirty="0">
                <a:solidFill>
                  <a:srgbClr val="333333"/>
                </a:solidFill>
                <a:latin typeface="Times New Roman"/>
                <a:ea typeface="Times New Roman"/>
                <a:cs typeface="Times New Roman"/>
                <a:sym typeface="Times New Roman"/>
              </a:rPr>
              <a:t>. Therefore, neither of the above two techniques can be applied. One solution is to make the highest input data rate the dominant data rate and </a:t>
            </a:r>
            <a:r>
              <a:rPr lang="en-US" sz="1600" b="0" i="0" u="none" dirty="0">
                <a:solidFill>
                  <a:srgbClr val="333333"/>
                </a:solidFill>
                <a:highlight>
                  <a:srgbClr val="FFFF00"/>
                </a:highlight>
                <a:latin typeface="Times New Roman"/>
                <a:ea typeface="Times New Roman"/>
                <a:cs typeface="Times New Roman"/>
                <a:sym typeface="Times New Roman"/>
              </a:rPr>
              <a:t>then add dummy bits</a:t>
            </a:r>
            <a:r>
              <a:rPr lang="en-US" sz="1600" b="0" i="0" u="none" dirty="0">
                <a:solidFill>
                  <a:srgbClr val="333333"/>
                </a:solidFill>
                <a:latin typeface="Times New Roman"/>
                <a:ea typeface="Times New Roman"/>
                <a:cs typeface="Times New Roman"/>
                <a:sym typeface="Times New Roman"/>
              </a:rPr>
              <a:t> to the input lines with lower rates. This will increase their rates. This technique is called pulse stuffing, bit padding, or bit stuffing. The input with a data rate of 46 is pulse-stuffed to increase the rate to 50 kbps.</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42</a:t>
            </a:fld>
            <a:endParaRPr/>
          </a:p>
        </p:txBody>
      </p:sp>
      <p:cxnSp>
        <p:nvCxnSpPr>
          <p:cNvPr id="591" name="Google Shape;591;p4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92" name="Google Shape;592;p4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93" name="Google Shape;593;p42"/>
          <p:cNvSpPr txBox="1"/>
          <p:nvPr/>
        </p:nvSpPr>
        <p:spPr>
          <a:xfrm>
            <a:off x="304800" y="762000"/>
            <a:ext cx="51847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Frame Synchronization in Synchronous TDM</a:t>
            </a:r>
            <a:endParaRPr dirty="0"/>
          </a:p>
        </p:txBody>
      </p:sp>
      <p:cxnSp>
        <p:nvCxnSpPr>
          <p:cNvPr id="594" name="Google Shape;594;p4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595" name="Google Shape;595;p42"/>
          <p:cNvSpPr txBox="1"/>
          <p:nvPr/>
        </p:nvSpPr>
        <p:spPr>
          <a:xfrm>
            <a:off x="304800" y="1581150"/>
            <a:ext cx="8458200" cy="235445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333333"/>
              </a:buClr>
              <a:buSzPts val="1400"/>
              <a:buFont typeface="Arial"/>
              <a:buChar char="•"/>
            </a:pPr>
            <a:r>
              <a:rPr lang="en-US" sz="1400" b="0" i="0" u="none" dirty="0">
                <a:solidFill>
                  <a:srgbClr val="333333"/>
                </a:solidFill>
                <a:highlight>
                  <a:srgbClr val="FFFF00"/>
                </a:highlight>
                <a:latin typeface="Times New Roman"/>
                <a:ea typeface="Times New Roman"/>
                <a:cs typeface="Times New Roman"/>
                <a:sym typeface="Times New Roman"/>
              </a:rPr>
              <a:t>Synchronization</a:t>
            </a:r>
            <a:r>
              <a:rPr lang="en-US" sz="1400" b="0" i="0" u="none" dirty="0">
                <a:solidFill>
                  <a:srgbClr val="333333"/>
                </a:solidFill>
                <a:latin typeface="Times New Roman"/>
                <a:ea typeface="Times New Roman"/>
                <a:cs typeface="Times New Roman"/>
                <a:sym typeface="Times New Roman"/>
              </a:rPr>
              <a:t> between the multiplexer and demultiplexer is a </a:t>
            </a:r>
            <a:r>
              <a:rPr lang="en-US" sz="1400" b="0" i="0" u="none" dirty="0">
                <a:solidFill>
                  <a:srgbClr val="333333"/>
                </a:solidFill>
                <a:highlight>
                  <a:srgbClr val="FFFF00"/>
                </a:highlight>
                <a:latin typeface="Times New Roman"/>
                <a:ea typeface="Times New Roman"/>
                <a:cs typeface="Times New Roman"/>
                <a:sym typeface="Times New Roman"/>
              </a:rPr>
              <a:t>major issue</a:t>
            </a:r>
            <a:r>
              <a:rPr lang="en-US" sz="1400" b="0" i="0" u="none" dirty="0">
                <a:solidFill>
                  <a:srgbClr val="333333"/>
                </a:solidFill>
                <a:latin typeface="Times New Roman"/>
                <a:ea typeface="Times New Roman"/>
                <a:cs typeface="Times New Roman"/>
                <a:sym typeface="Times New Roman"/>
              </a:rPr>
              <a:t>.</a:t>
            </a:r>
            <a:endParaRPr dirty="0"/>
          </a:p>
          <a:p>
            <a:pPr marL="285750" marR="0" lvl="0" indent="-285750" algn="just" rtl="0">
              <a:lnSpc>
                <a:spcPct val="150000"/>
              </a:lnSpc>
              <a:spcBef>
                <a:spcPts val="0"/>
              </a:spcBef>
              <a:spcAft>
                <a:spcPts val="0"/>
              </a:spcAft>
              <a:buClr>
                <a:srgbClr val="333333"/>
              </a:buClr>
              <a:buSzPts val="1400"/>
              <a:buFont typeface="Arial"/>
              <a:buChar char="•"/>
            </a:pPr>
            <a:r>
              <a:rPr lang="en-US" sz="1400" b="0" i="0" u="none" dirty="0">
                <a:solidFill>
                  <a:srgbClr val="333333"/>
                </a:solidFill>
                <a:latin typeface="Times New Roman"/>
                <a:ea typeface="Times New Roman"/>
                <a:cs typeface="Times New Roman"/>
                <a:sym typeface="Times New Roman"/>
              </a:rPr>
              <a:t>If the, </a:t>
            </a:r>
            <a:r>
              <a:rPr lang="en-US" sz="1400" b="0" i="0" u="none" dirty="0">
                <a:solidFill>
                  <a:srgbClr val="333333"/>
                </a:solidFill>
                <a:highlight>
                  <a:srgbClr val="FFFF00"/>
                </a:highlight>
                <a:latin typeface="Times New Roman"/>
                <a:ea typeface="Times New Roman"/>
                <a:cs typeface="Times New Roman"/>
                <a:sym typeface="Times New Roman"/>
              </a:rPr>
              <a:t>multiplexer and the demultiplexer are not synchronized, a bit belonging to one channel may be received by the wrong channel.</a:t>
            </a:r>
            <a:endParaRPr dirty="0">
              <a:highlight>
                <a:srgbClr val="FFFF00"/>
              </a:highlight>
            </a:endParaRPr>
          </a:p>
          <a:p>
            <a:pPr marL="285750" marR="0" lvl="0" indent="-285750" algn="just" rtl="0">
              <a:lnSpc>
                <a:spcPct val="150000"/>
              </a:lnSpc>
              <a:spcBef>
                <a:spcPts val="0"/>
              </a:spcBef>
              <a:spcAft>
                <a:spcPts val="0"/>
              </a:spcAft>
              <a:buClr>
                <a:srgbClr val="333333"/>
              </a:buClr>
              <a:buSzPts val="1400"/>
              <a:buFont typeface="Arial"/>
              <a:buChar char="•"/>
            </a:pPr>
            <a:r>
              <a:rPr lang="en-US" sz="1400" b="0" i="0" u="none" dirty="0">
                <a:solidFill>
                  <a:srgbClr val="333333"/>
                </a:solidFill>
                <a:latin typeface="Times New Roman"/>
                <a:ea typeface="Times New Roman"/>
                <a:cs typeface="Times New Roman"/>
                <a:sym typeface="Times New Roman"/>
              </a:rPr>
              <a:t>For this reason, </a:t>
            </a:r>
            <a:r>
              <a:rPr lang="en-US" sz="1400" b="0" i="0" u="none" dirty="0">
                <a:solidFill>
                  <a:srgbClr val="333333"/>
                </a:solidFill>
                <a:highlight>
                  <a:srgbClr val="FFFF00"/>
                </a:highlight>
                <a:latin typeface="Times New Roman"/>
                <a:ea typeface="Times New Roman"/>
                <a:cs typeface="Times New Roman"/>
                <a:sym typeface="Times New Roman"/>
              </a:rPr>
              <a:t>one or more synchronization bits are usually added to the beginning of each frame. These bits, called framing bits, </a:t>
            </a:r>
            <a:r>
              <a:rPr lang="en-US" sz="1400" b="0" i="0" u="none" dirty="0">
                <a:solidFill>
                  <a:srgbClr val="333333"/>
                </a:solidFill>
                <a:latin typeface="Times New Roman"/>
                <a:ea typeface="Times New Roman"/>
                <a:cs typeface="Times New Roman"/>
                <a:sym typeface="Times New Roman"/>
              </a:rPr>
              <a:t>follow a pattern, frame to frame, that allows the demultiplexer to synchronize with the incoming stream so that it can separate the time slots accurately. In most cases, this synchronization information consists of 1 bit per frame, alternating between 0 and 1.</a:t>
            </a:r>
            <a:endParaRPr dirty="0"/>
          </a:p>
        </p:txBody>
      </p:sp>
      <p:pic>
        <p:nvPicPr>
          <p:cNvPr id="596" name="Google Shape;596;p42"/>
          <p:cNvPicPr preferRelativeResize="0"/>
          <p:nvPr/>
        </p:nvPicPr>
        <p:blipFill rotWithShape="1">
          <a:blip r:embed="rId3">
            <a:alphaModFix/>
          </a:blip>
          <a:srcRect/>
          <a:stretch/>
        </p:blipFill>
        <p:spPr>
          <a:xfrm>
            <a:off x="744537" y="3978275"/>
            <a:ext cx="7578725" cy="2187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43</a:t>
            </a:fld>
            <a:endParaRPr/>
          </a:p>
        </p:txBody>
      </p:sp>
      <p:cxnSp>
        <p:nvCxnSpPr>
          <p:cNvPr id="603" name="Google Shape;603;p4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04" name="Google Shape;604;p4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05" name="Google Shape;605;p43"/>
          <p:cNvSpPr txBox="1"/>
          <p:nvPr/>
        </p:nvSpPr>
        <p:spPr>
          <a:xfrm>
            <a:off x="304800" y="762000"/>
            <a:ext cx="51546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Statistical Time Division Multiplexing</a:t>
            </a:r>
            <a:endParaRPr/>
          </a:p>
        </p:txBody>
      </p:sp>
      <p:cxnSp>
        <p:nvCxnSpPr>
          <p:cNvPr id="606" name="Google Shape;606;p4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07" name="Google Shape;607;p43"/>
          <p:cNvSpPr txBox="1"/>
          <p:nvPr/>
        </p:nvSpPr>
        <p:spPr>
          <a:xfrm>
            <a:off x="304800" y="1524000"/>
            <a:ext cx="8458200" cy="3831778"/>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In synchronous TDM, </a:t>
            </a:r>
            <a:r>
              <a:rPr lang="en-US" sz="1800" b="0" i="0" u="none" dirty="0">
                <a:solidFill>
                  <a:srgbClr val="333333"/>
                </a:solidFill>
                <a:highlight>
                  <a:srgbClr val="FFFF00"/>
                </a:highlight>
                <a:latin typeface="Times New Roman"/>
                <a:ea typeface="Times New Roman"/>
                <a:cs typeface="Times New Roman"/>
                <a:sym typeface="Times New Roman"/>
              </a:rPr>
              <a:t>each input has a reserved slot in the output frame</a:t>
            </a:r>
            <a:r>
              <a:rPr lang="en-US" sz="1800" b="0" i="0" u="none" dirty="0">
                <a:solidFill>
                  <a:srgbClr val="333333"/>
                </a:solidFill>
                <a:latin typeface="Times New Roman"/>
                <a:ea typeface="Times New Roman"/>
                <a:cs typeface="Times New Roman"/>
                <a:sym typeface="Times New Roman"/>
              </a:rPr>
              <a:t>. This can be </a:t>
            </a:r>
            <a:r>
              <a:rPr lang="en-US" sz="1800" b="0" i="0" u="none" dirty="0">
                <a:solidFill>
                  <a:srgbClr val="333333"/>
                </a:solidFill>
                <a:highlight>
                  <a:srgbClr val="FFFF00"/>
                </a:highlight>
                <a:latin typeface="Times New Roman"/>
                <a:ea typeface="Times New Roman"/>
                <a:cs typeface="Times New Roman"/>
                <a:sym typeface="Times New Roman"/>
              </a:rPr>
              <a:t>inefficient</a:t>
            </a:r>
            <a:r>
              <a:rPr lang="en-US" sz="1800" b="0" i="0" u="none" dirty="0">
                <a:solidFill>
                  <a:srgbClr val="333333"/>
                </a:solidFill>
                <a:latin typeface="Times New Roman"/>
                <a:ea typeface="Times New Roman"/>
                <a:cs typeface="Times New Roman"/>
                <a:sym typeface="Times New Roman"/>
              </a:rPr>
              <a:t> if some </a:t>
            </a:r>
            <a:r>
              <a:rPr lang="en-US" sz="1800" b="0" i="0" u="none" dirty="0">
                <a:solidFill>
                  <a:srgbClr val="333333"/>
                </a:solidFill>
                <a:highlight>
                  <a:srgbClr val="FFFF00"/>
                </a:highlight>
                <a:latin typeface="Times New Roman"/>
                <a:ea typeface="Times New Roman"/>
                <a:cs typeface="Times New Roman"/>
                <a:sym typeface="Times New Roman"/>
              </a:rPr>
              <a:t>input lines have no data </a:t>
            </a:r>
            <a:r>
              <a:rPr lang="en-US" sz="1800" b="0" i="0" u="none" dirty="0">
                <a:solidFill>
                  <a:srgbClr val="333333"/>
                </a:solidFill>
                <a:latin typeface="Times New Roman"/>
                <a:ea typeface="Times New Roman"/>
                <a:cs typeface="Times New Roman"/>
                <a:sym typeface="Times New Roman"/>
              </a:rPr>
              <a:t>to send.</a:t>
            </a:r>
            <a:endParaRPr dirty="0"/>
          </a:p>
          <a:p>
            <a:pPr marL="457200" marR="0" lvl="0" indent="-457200" algn="just" rtl="0">
              <a:lnSpc>
                <a:spcPct val="150000"/>
              </a:lnSpc>
              <a:spcBef>
                <a:spcPts val="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In statistical time-division multiplexing, </a:t>
            </a:r>
            <a:r>
              <a:rPr lang="en-US" sz="1800" b="0" i="0" u="none" dirty="0">
                <a:solidFill>
                  <a:srgbClr val="333333"/>
                </a:solidFill>
                <a:highlight>
                  <a:srgbClr val="FFFF00"/>
                </a:highlight>
                <a:latin typeface="Times New Roman"/>
                <a:ea typeface="Times New Roman"/>
                <a:cs typeface="Times New Roman"/>
                <a:sym typeface="Times New Roman"/>
              </a:rPr>
              <a:t>slots are dynamically allocated to improve bandwidth efficiency.</a:t>
            </a:r>
            <a:endParaRPr dirty="0">
              <a:highlight>
                <a:srgbClr val="FFFF00"/>
              </a:highlight>
            </a:endParaRPr>
          </a:p>
          <a:p>
            <a:pPr marL="457200" marR="0" lvl="0" indent="-457200" algn="just" rtl="0">
              <a:lnSpc>
                <a:spcPct val="150000"/>
              </a:lnSpc>
              <a:spcBef>
                <a:spcPts val="0"/>
              </a:spcBef>
              <a:spcAft>
                <a:spcPts val="0"/>
              </a:spcAft>
              <a:buClr>
                <a:srgbClr val="333333"/>
              </a:buClr>
              <a:buSzPts val="1800"/>
              <a:buFont typeface="Arial"/>
              <a:buChar char="•"/>
            </a:pPr>
            <a:r>
              <a:rPr lang="en-US" sz="1800" b="0" i="0" u="none" dirty="0">
                <a:solidFill>
                  <a:srgbClr val="333333"/>
                </a:solidFill>
                <a:latin typeface="Times New Roman"/>
                <a:ea typeface="Times New Roman"/>
                <a:cs typeface="Times New Roman"/>
                <a:sym typeface="Times New Roman"/>
              </a:rPr>
              <a:t>Only when an input line has a slot's worth of data to send is it given a slot in the output frame.</a:t>
            </a:r>
            <a:endParaRPr dirty="0"/>
          </a:p>
          <a:p>
            <a:pPr marL="457200" marR="0" lvl="0" indent="-457200" algn="just" rtl="0">
              <a:lnSpc>
                <a:spcPct val="150000"/>
              </a:lnSpc>
              <a:spcBef>
                <a:spcPts val="0"/>
              </a:spcBef>
              <a:spcAft>
                <a:spcPts val="0"/>
              </a:spcAft>
              <a:buClr>
                <a:schemeClr val="dk1"/>
              </a:buClr>
              <a:buSzPts val="1800"/>
              <a:buFont typeface="Arial"/>
              <a:buChar char="•"/>
            </a:pPr>
            <a:r>
              <a:rPr lang="en-US" sz="1800" b="0" i="0" u="none" dirty="0">
                <a:solidFill>
                  <a:schemeClr val="dk1"/>
                </a:solidFill>
                <a:highlight>
                  <a:srgbClr val="FFFF00"/>
                </a:highlight>
                <a:latin typeface="Times New Roman"/>
                <a:ea typeface="Times New Roman"/>
                <a:cs typeface="Times New Roman"/>
                <a:sym typeface="Times New Roman"/>
              </a:rPr>
              <a:t>The multiplexer checks each input line in round robin fashion</a:t>
            </a:r>
            <a:r>
              <a:rPr lang="en-US" sz="1800" b="0" i="0" u="none" dirty="0">
                <a:solidFill>
                  <a:schemeClr val="dk1"/>
                </a:solidFill>
                <a:latin typeface="Times New Roman"/>
                <a:ea typeface="Times New Roman"/>
                <a:cs typeface="Times New Roman"/>
                <a:sym typeface="Times New Roman"/>
              </a:rPr>
              <a:t>. It allocates a slot for an input line if the line has data to send otherwise it skips the line and checks the next line.</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44</a:t>
            </a:fld>
            <a:endParaRPr/>
          </a:p>
        </p:txBody>
      </p:sp>
      <p:cxnSp>
        <p:nvCxnSpPr>
          <p:cNvPr id="614" name="Google Shape;614;p4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15" name="Google Shape;615;p4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16" name="Google Shape;616;p44"/>
          <p:cNvSpPr txBox="1"/>
          <p:nvPr/>
        </p:nvSpPr>
        <p:spPr>
          <a:xfrm>
            <a:off x="304800" y="762000"/>
            <a:ext cx="80010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How Statistical Time Division Multiplexing actually works?</a:t>
            </a:r>
            <a:endParaRPr/>
          </a:p>
        </p:txBody>
      </p:sp>
      <p:cxnSp>
        <p:nvCxnSpPr>
          <p:cNvPr id="617" name="Google Shape;617;p44"/>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18" name="Google Shape;618;p44"/>
          <p:cNvSpPr txBox="1"/>
          <p:nvPr/>
        </p:nvSpPr>
        <p:spPr>
          <a:xfrm>
            <a:off x="304800" y="1524000"/>
            <a:ext cx="8458200" cy="2169784"/>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333333"/>
              </a:buClr>
              <a:buSzPts val="1500"/>
              <a:buFont typeface="Arial"/>
              <a:buChar char="•"/>
            </a:pPr>
            <a:r>
              <a:rPr lang="en-US" sz="1500" b="0" i="0" u="none" dirty="0">
                <a:solidFill>
                  <a:srgbClr val="333333"/>
                </a:solidFill>
                <a:latin typeface="Times New Roman"/>
                <a:ea typeface="Times New Roman"/>
                <a:cs typeface="Times New Roman"/>
                <a:sym typeface="Times New Roman"/>
              </a:rPr>
              <a:t>In </a:t>
            </a:r>
            <a:r>
              <a:rPr lang="en-US" sz="1500" b="0" i="0" u="none" dirty="0">
                <a:solidFill>
                  <a:srgbClr val="333333"/>
                </a:solidFill>
                <a:highlight>
                  <a:srgbClr val="FFFF00"/>
                </a:highlight>
                <a:latin typeface="Times New Roman"/>
                <a:ea typeface="Times New Roman"/>
                <a:cs typeface="Times New Roman"/>
                <a:sym typeface="Times New Roman"/>
              </a:rPr>
              <a:t>Asynchronous t</a:t>
            </a:r>
            <a:r>
              <a:rPr lang="en-US" sz="1500" b="0" i="0" u="none" dirty="0">
                <a:solidFill>
                  <a:srgbClr val="333333"/>
                </a:solidFill>
                <a:latin typeface="Times New Roman"/>
                <a:ea typeface="Times New Roman"/>
                <a:cs typeface="Times New Roman"/>
                <a:sym typeface="Times New Roman"/>
              </a:rPr>
              <a:t>ime division multiplexing, </a:t>
            </a:r>
            <a:r>
              <a:rPr lang="en-US" sz="1500" b="0" i="0" u="none" dirty="0">
                <a:solidFill>
                  <a:srgbClr val="333333"/>
                </a:solidFill>
                <a:highlight>
                  <a:srgbClr val="FFFF00"/>
                </a:highlight>
                <a:latin typeface="Times New Roman"/>
                <a:ea typeface="Times New Roman"/>
                <a:cs typeface="Times New Roman"/>
                <a:sym typeface="Times New Roman"/>
              </a:rPr>
              <a:t>the time slots are not fixed </a:t>
            </a:r>
            <a:r>
              <a:rPr lang="en-US" sz="1500" b="0" i="0" u="none" dirty="0">
                <a:solidFill>
                  <a:srgbClr val="333333"/>
                </a:solidFill>
                <a:latin typeface="Times New Roman"/>
                <a:ea typeface="Times New Roman"/>
                <a:cs typeface="Times New Roman"/>
                <a:sym typeface="Times New Roman"/>
              </a:rPr>
              <a:t>(I.e. time slots are flexible). The asynchronous TDM is also known as statistical time division multiplexing.</a:t>
            </a:r>
            <a:endParaRPr dirty="0"/>
          </a:p>
          <a:p>
            <a:pPr marL="457200" marR="0" lvl="0" indent="-457200" algn="just" rtl="0">
              <a:lnSpc>
                <a:spcPct val="150000"/>
              </a:lnSpc>
              <a:spcBef>
                <a:spcPts val="0"/>
              </a:spcBef>
              <a:spcAft>
                <a:spcPts val="0"/>
              </a:spcAft>
              <a:buClr>
                <a:srgbClr val="333333"/>
              </a:buClr>
              <a:buSzPts val="1500"/>
              <a:buFont typeface="Arial"/>
              <a:buChar char="•"/>
            </a:pPr>
            <a:r>
              <a:rPr lang="en-US" sz="1500" b="0" i="0" u="none" dirty="0">
                <a:solidFill>
                  <a:srgbClr val="333333"/>
                </a:solidFill>
                <a:latin typeface="Times New Roman"/>
                <a:ea typeface="Times New Roman"/>
                <a:cs typeface="Times New Roman"/>
                <a:sym typeface="Times New Roman"/>
              </a:rPr>
              <a:t>In </a:t>
            </a:r>
            <a:r>
              <a:rPr lang="en-US" sz="1500" b="0" i="0" u="none" dirty="0">
                <a:solidFill>
                  <a:srgbClr val="333333"/>
                </a:solidFill>
                <a:highlight>
                  <a:srgbClr val="FFFF00"/>
                </a:highlight>
                <a:latin typeface="Times New Roman"/>
                <a:ea typeface="Times New Roman"/>
                <a:cs typeface="Times New Roman"/>
                <a:sym typeface="Times New Roman"/>
              </a:rPr>
              <a:t>synchronous TDM</a:t>
            </a:r>
            <a:r>
              <a:rPr lang="en-US" sz="1500" b="0" i="0" u="none" dirty="0">
                <a:solidFill>
                  <a:srgbClr val="333333"/>
                </a:solidFill>
                <a:latin typeface="Times New Roman"/>
                <a:ea typeface="Times New Roman"/>
                <a:cs typeface="Times New Roman"/>
                <a:sym typeface="Times New Roman"/>
              </a:rPr>
              <a:t>, the </a:t>
            </a:r>
            <a:r>
              <a:rPr lang="en-US" sz="1500" b="0" i="0" u="none" dirty="0">
                <a:solidFill>
                  <a:srgbClr val="333333"/>
                </a:solidFill>
                <a:highlight>
                  <a:srgbClr val="FFFF00"/>
                </a:highlight>
                <a:latin typeface="Times New Roman"/>
                <a:ea typeface="Times New Roman"/>
                <a:cs typeface="Times New Roman"/>
                <a:sym typeface="Times New Roman"/>
              </a:rPr>
              <a:t>number of time slots </a:t>
            </a:r>
            <a:r>
              <a:rPr lang="en-US" sz="1500" b="0" i="0" u="none" dirty="0">
                <a:solidFill>
                  <a:srgbClr val="333333"/>
                </a:solidFill>
                <a:highlight>
                  <a:srgbClr val="00FF00"/>
                </a:highlight>
                <a:latin typeface="Times New Roman"/>
                <a:ea typeface="Times New Roman"/>
                <a:cs typeface="Times New Roman"/>
                <a:sym typeface="Times New Roman"/>
              </a:rPr>
              <a:t>is equal </a:t>
            </a:r>
            <a:r>
              <a:rPr lang="en-US" sz="1500" b="0" i="0" u="none" dirty="0">
                <a:solidFill>
                  <a:srgbClr val="333333"/>
                </a:solidFill>
                <a:highlight>
                  <a:srgbClr val="FFFF00"/>
                </a:highlight>
                <a:latin typeface="Times New Roman"/>
                <a:ea typeface="Times New Roman"/>
                <a:cs typeface="Times New Roman"/>
                <a:sym typeface="Times New Roman"/>
              </a:rPr>
              <a:t>to the number of devices </a:t>
            </a:r>
            <a:r>
              <a:rPr lang="en-US" sz="1500" b="0" i="0" u="none" dirty="0">
                <a:solidFill>
                  <a:srgbClr val="333333"/>
                </a:solidFill>
                <a:latin typeface="Times New Roman"/>
                <a:ea typeface="Times New Roman"/>
                <a:cs typeface="Times New Roman"/>
                <a:sym typeface="Times New Roman"/>
              </a:rPr>
              <a:t>(transmitters). But in </a:t>
            </a:r>
            <a:r>
              <a:rPr lang="en-US" sz="1500" b="0" i="0" u="none" dirty="0">
                <a:solidFill>
                  <a:srgbClr val="333333"/>
                </a:solidFill>
                <a:highlight>
                  <a:srgbClr val="FFFF00"/>
                </a:highlight>
                <a:latin typeface="Times New Roman"/>
                <a:ea typeface="Times New Roman"/>
                <a:cs typeface="Times New Roman"/>
                <a:sym typeface="Times New Roman"/>
              </a:rPr>
              <a:t>Asynchronous TDM</a:t>
            </a:r>
            <a:r>
              <a:rPr lang="en-US" sz="1500" b="0" i="0" u="none" dirty="0">
                <a:solidFill>
                  <a:srgbClr val="333333"/>
                </a:solidFill>
                <a:latin typeface="Times New Roman"/>
                <a:ea typeface="Times New Roman"/>
                <a:cs typeface="Times New Roman"/>
                <a:sym typeface="Times New Roman"/>
              </a:rPr>
              <a:t>, the </a:t>
            </a:r>
            <a:r>
              <a:rPr lang="en-US" sz="1500" b="0" i="0" u="none" dirty="0">
                <a:solidFill>
                  <a:srgbClr val="333333"/>
                </a:solidFill>
                <a:highlight>
                  <a:srgbClr val="FFFF00"/>
                </a:highlight>
                <a:latin typeface="Times New Roman"/>
                <a:ea typeface="Times New Roman"/>
                <a:cs typeface="Times New Roman"/>
                <a:sym typeface="Times New Roman"/>
              </a:rPr>
              <a:t>number of time slots </a:t>
            </a:r>
            <a:r>
              <a:rPr lang="en-US" sz="1500" b="0" i="0" u="none" dirty="0">
                <a:solidFill>
                  <a:srgbClr val="333333"/>
                </a:solidFill>
                <a:highlight>
                  <a:srgbClr val="00FF00"/>
                </a:highlight>
                <a:latin typeface="Times New Roman"/>
                <a:ea typeface="Times New Roman"/>
                <a:cs typeface="Times New Roman"/>
                <a:sym typeface="Times New Roman"/>
              </a:rPr>
              <a:t>is not equal </a:t>
            </a:r>
            <a:r>
              <a:rPr lang="en-US" sz="1500" b="0" i="0" u="none" dirty="0">
                <a:solidFill>
                  <a:srgbClr val="333333"/>
                </a:solidFill>
                <a:highlight>
                  <a:srgbClr val="FFFF00"/>
                </a:highlight>
                <a:latin typeface="Times New Roman"/>
                <a:ea typeface="Times New Roman"/>
                <a:cs typeface="Times New Roman"/>
                <a:sym typeface="Times New Roman"/>
              </a:rPr>
              <a:t>to the number of devices </a:t>
            </a:r>
            <a:r>
              <a:rPr lang="en-US" sz="1500" b="0" i="0" u="none" dirty="0">
                <a:solidFill>
                  <a:srgbClr val="333333"/>
                </a:solidFill>
                <a:latin typeface="Times New Roman"/>
                <a:ea typeface="Times New Roman"/>
                <a:cs typeface="Times New Roman"/>
                <a:sym typeface="Times New Roman"/>
              </a:rPr>
              <a:t>(transmitters). The time slots in asynchronous TDM are always less than the number of devices (transmitter). For example, </a:t>
            </a:r>
            <a:r>
              <a:rPr lang="en-US" sz="1500" b="0" i="0" u="none" dirty="0">
                <a:solidFill>
                  <a:srgbClr val="333333"/>
                </a:solidFill>
                <a:highlight>
                  <a:srgbClr val="00FF00"/>
                </a:highlight>
                <a:latin typeface="Times New Roman"/>
                <a:ea typeface="Times New Roman"/>
                <a:cs typeface="Times New Roman"/>
                <a:sym typeface="Times New Roman"/>
              </a:rPr>
              <a:t>if we have X devices and Y time slots</a:t>
            </a:r>
            <a:r>
              <a:rPr lang="en-US" sz="1500" b="0" i="0" u="none" dirty="0">
                <a:solidFill>
                  <a:srgbClr val="333333"/>
                </a:solidFill>
                <a:latin typeface="Times New Roman"/>
                <a:ea typeface="Times New Roman"/>
                <a:cs typeface="Times New Roman"/>
                <a:sym typeface="Times New Roman"/>
              </a:rPr>
              <a:t>. Y should always be less than X (I.e. </a:t>
            </a:r>
            <a:r>
              <a:rPr lang="en-US" sz="1500" b="0" i="0" u="none" dirty="0">
                <a:solidFill>
                  <a:srgbClr val="333333"/>
                </a:solidFill>
                <a:highlight>
                  <a:srgbClr val="00FF00"/>
                </a:highlight>
                <a:latin typeface="Times New Roman"/>
                <a:ea typeface="Times New Roman"/>
                <a:cs typeface="Times New Roman"/>
                <a:sym typeface="Times New Roman"/>
              </a:rPr>
              <a:t>Y &lt; X</a:t>
            </a:r>
            <a:r>
              <a:rPr lang="en-US" sz="1500" b="0" i="0" u="none" dirty="0">
                <a:solidFill>
                  <a:srgbClr val="333333"/>
                </a:solidFill>
                <a:latin typeface="Times New Roman"/>
                <a:ea typeface="Times New Roman"/>
                <a:cs typeface="Times New Roman"/>
                <a:sym typeface="Times New Roman"/>
              </a:rPr>
              <a:t>).</a:t>
            </a:r>
            <a:endParaRPr dirty="0"/>
          </a:p>
        </p:txBody>
      </p:sp>
      <p:pic>
        <p:nvPicPr>
          <p:cNvPr id="619" name="Google Shape;619;p44" descr="In Asynchronous time division multiplexing, the time slots are not fixed (I.e. time slots are flexible). The asynchronous TDM is also known as statistical time division multiplexing."/>
          <p:cNvPicPr preferRelativeResize="0"/>
          <p:nvPr/>
        </p:nvPicPr>
        <p:blipFill rotWithShape="1">
          <a:blip r:embed="rId3">
            <a:alphaModFix/>
          </a:blip>
          <a:srcRect/>
          <a:stretch/>
        </p:blipFill>
        <p:spPr>
          <a:xfrm>
            <a:off x="1666875" y="3886200"/>
            <a:ext cx="5810250" cy="201453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45</a:t>
            </a:fld>
            <a:endParaRPr/>
          </a:p>
        </p:txBody>
      </p:sp>
      <p:cxnSp>
        <p:nvCxnSpPr>
          <p:cNvPr id="626" name="Google Shape;626;p4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27" name="Google Shape;627;p4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28" name="Google Shape;628;p45"/>
          <p:cNvSpPr txBox="1"/>
          <p:nvPr/>
        </p:nvSpPr>
        <p:spPr>
          <a:xfrm>
            <a:off x="304800" y="762000"/>
            <a:ext cx="80010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How Statistical Time Division Multiplexing actually works?</a:t>
            </a:r>
            <a:endParaRPr/>
          </a:p>
        </p:txBody>
      </p:sp>
      <p:cxnSp>
        <p:nvCxnSpPr>
          <p:cNvPr id="629" name="Google Shape;629;p4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30" name="Google Shape;630;p45"/>
          <p:cNvSpPr txBox="1"/>
          <p:nvPr/>
        </p:nvSpPr>
        <p:spPr>
          <a:xfrm>
            <a:off x="304800" y="1524000"/>
            <a:ext cx="8458200" cy="263207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rgbClr val="333333"/>
              </a:buClr>
              <a:buSzPts val="1500"/>
              <a:buFont typeface="Arial"/>
              <a:buChar char="•"/>
            </a:pPr>
            <a:r>
              <a:rPr lang="en-US" sz="1500" b="0" i="0" u="none" dirty="0">
                <a:solidFill>
                  <a:srgbClr val="333333"/>
                </a:solidFill>
                <a:latin typeface="Times New Roman"/>
                <a:ea typeface="Times New Roman"/>
                <a:cs typeface="Times New Roman"/>
                <a:sym typeface="Times New Roman"/>
              </a:rPr>
              <a:t>In asynchronous time division multiplexing, </a:t>
            </a:r>
            <a:r>
              <a:rPr lang="en-US" sz="1500" b="0" i="0" u="none" dirty="0">
                <a:solidFill>
                  <a:srgbClr val="333333"/>
                </a:solidFill>
                <a:highlight>
                  <a:srgbClr val="FFFF00"/>
                </a:highlight>
                <a:latin typeface="Times New Roman"/>
                <a:ea typeface="Times New Roman"/>
                <a:cs typeface="Times New Roman"/>
                <a:sym typeface="Times New Roman"/>
              </a:rPr>
              <a:t>time slots are not fixed to a particular device</a:t>
            </a:r>
            <a:r>
              <a:rPr lang="en-US" sz="1500" b="0" i="0" u="none" dirty="0">
                <a:solidFill>
                  <a:srgbClr val="333333"/>
                </a:solidFill>
                <a:latin typeface="Times New Roman"/>
                <a:ea typeface="Times New Roman"/>
                <a:cs typeface="Times New Roman"/>
                <a:sym typeface="Times New Roman"/>
              </a:rPr>
              <a:t>; instead, they are allotted to any of the devices that have data to send.</a:t>
            </a:r>
            <a:endParaRPr dirty="0"/>
          </a:p>
          <a:p>
            <a:pPr marL="457200" marR="0" lvl="0" indent="-457200" algn="just" rtl="0">
              <a:lnSpc>
                <a:spcPct val="100000"/>
              </a:lnSpc>
              <a:spcBef>
                <a:spcPts val="0"/>
              </a:spcBef>
              <a:spcAft>
                <a:spcPts val="0"/>
              </a:spcAft>
              <a:buClr>
                <a:srgbClr val="333333"/>
              </a:buClr>
              <a:buSzPts val="1500"/>
              <a:buFont typeface="Arial"/>
              <a:buChar char="•"/>
            </a:pPr>
            <a:r>
              <a:rPr lang="en-US" sz="1500" b="0" i="0" u="none" dirty="0">
                <a:solidFill>
                  <a:srgbClr val="333333"/>
                </a:solidFill>
                <a:latin typeface="Times New Roman"/>
                <a:ea typeface="Times New Roman"/>
                <a:cs typeface="Times New Roman"/>
                <a:sym typeface="Times New Roman"/>
              </a:rPr>
              <a:t>In the above figure, it is shown that the number of </a:t>
            </a:r>
            <a:r>
              <a:rPr lang="en-US" sz="1500" b="0" i="0" u="none" dirty="0">
                <a:solidFill>
                  <a:srgbClr val="333333"/>
                </a:solidFill>
                <a:highlight>
                  <a:srgbClr val="FFFF00"/>
                </a:highlight>
                <a:latin typeface="Times New Roman"/>
                <a:ea typeface="Times New Roman"/>
                <a:cs typeface="Times New Roman"/>
                <a:sym typeface="Times New Roman"/>
              </a:rPr>
              <a:t>devices are 4 </a:t>
            </a:r>
            <a:r>
              <a:rPr lang="en-US" sz="1500" b="0" i="0" u="none" dirty="0">
                <a:solidFill>
                  <a:srgbClr val="333333"/>
                </a:solidFill>
                <a:latin typeface="Times New Roman"/>
                <a:ea typeface="Times New Roman"/>
                <a:cs typeface="Times New Roman"/>
                <a:sym typeface="Times New Roman"/>
              </a:rPr>
              <a:t>and </a:t>
            </a:r>
            <a:r>
              <a:rPr lang="en-US" sz="1500" b="0" i="0" u="none" dirty="0">
                <a:solidFill>
                  <a:srgbClr val="333333"/>
                </a:solidFill>
                <a:highlight>
                  <a:srgbClr val="FFFF00"/>
                </a:highlight>
                <a:latin typeface="Times New Roman"/>
                <a:ea typeface="Times New Roman"/>
                <a:cs typeface="Times New Roman"/>
                <a:sym typeface="Times New Roman"/>
              </a:rPr>
              <a:t>time slots are 3</a:t>
            </a:r>
            <a:r>
              <a:rPr lang="en-US" sz="1500" b="0" i="0" u="none" dirty="0">
                <a:solidFill>
                  <a:srgbClr val="333333"/>
                </a:solidFill>
                <a:latin typeface="Times New Roman"/>
                <a:ea typeface="Times New Roman"/>
                <a:cs typeface="Times New Roman"/>
                <a:sym typeface="Times New Roman"/>
              </a:rPr>
              <a:t>. The timeframe 1 (all slots) is completely filled with data from devices A, B, and C. The timeframe 1 has only 3 time-slots. So the data from device D is filled in the next timeframe (I.e. timeframe 2) in timeslot 1. The data from devices A and D will be filled in timeslots 2 and 3 in timeframe 2.</a:t>
            </a:r>
            <a:endParaRPr dirty="0"/>
          </a:p>
          <a:p>
            <a:pPr marL="457200" marR="0" lvl="0" indent="-457200" algn="just" rtl="0">
              <a:lnSpc>
                <a:spcPct val="100000"/>
              </a:lnSpc>
              <a:spcBef>
                <a:spcPts val="0"/>
              </a:spcBef>
              <a:spcAft>
                <a:spcPts val="0"/>
              </a:spcAft>
              <a:buClr>
                <a:srgbClr val="333333"/>
              </a:buClr>
              <a:buSzPts val="1500"/>
              <a:buFont typeface="Arial"/>
              <a:buChar char="•"/>
            </a:pPr>
            <a:r>
              <a:rPr lang="en-US" sz="1500" b="0" i="0" u="none" dirty="0">
                <a:solidFill>
                  <a:srgbClr val="333333"/>
                </a:solidFill>
                <a:latin typeface="Times New Roman"/>
                <a:ea typeface="Times New Roman"/>
                <a:cs typeface="Times New Roman"/>
                <a:sym typeface="Times New Roman"/>
              </a:rPr>
              <a:t>In asynchronous time division multiplexing, the multiplexer scans all the devices (transmitters) and accepts input only from the devices that have actual data to send and fills all the frames, and then sends it to the receiver.</a:t>
            </a:r>
            <a:endParaRPr dirty="0"/>
          </a:p>
          <a:p>
            <a:pPr marL="457200" marR="0" lvl="0" indent="-457200" algn="just" rtl="0">
              <a:lnSpc>
                <a:spcPct val="100000"/>
              </a:lnSpc>
              <a:spcBef>
                <a:spcPts val="0"/>
              </a:spcBef>
              <a:spcAft>
                <a:spcPts val="0"/>
              </a:spcAft>
              <a:buClr>
                <a:srgbClr val="333333"/>
              </a:buClr>
              <a:buSzPts val="1500"/>
              <a:buFont typeface="Arial"/>
              <a:buChar char="•"/>
            </a:pPr>
            <a:r>
              <a:rPr lang="en-US" sz="1500" b="0" i="0" u="none" dirty="0">
                <a:solidFill>
                  <a:srgbClr val="333333"/>
                </a:solidFill>
                <a:latin typeface="Times New Roman"/>
                <a:ea typeface="Times New Roman"/>
                <a:cs typeface="Times New Roman"/>
                <a:sym typeface="Times New Roman"/>
              </a:rPr>
              <a:t>If there is not enough data to fill all the slots in a frame, then the partially filled frames are transmitted. In most of the cases, all the time slots in frames are completely filled.</a:t>
            </a:r>
            <a:endParaRPr dirty="0"/>
          </a:p>
        </p:txBody>
      </p:sp>
      <p:pic>
        <p:nvPicPr>
          <p:cNvPr id="631" name="Google Shape;631;p45" descr="In Asynchronous time division multiplexing, the time slots are not fixed (I.e. time slots are flexible). The asynchronous TDM is also known as statistical time division multiplexing."/>
          <p:cNvPicPr preferRelativeResize="0"/>
          <p:nvPr/>
        </p:nvPicPr>
        <p:blipFill rotWithShape="1">
          <a:blip r:embed="rId3">
            <a:alphaModFix/>
          </a:blip>
          <a:srcRect/>
          <a:stretch/>
        </p:blipFill>
        <p:spPr>
          <a:xfrm>
            <a:off x="1666875" y="4233862"/>
            <a:ext cx="5810250" cy="201453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46</a:t>
            </a:fld>
            <a:endParaRPr/>
          </a:p>
        </p:txBody>
      </p:sp>
      <p:cxnSp>
        <p:nvCxnSpPr>
          <p:cNvPr id="638" name="Google Shape;638;p4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39" name="Google Shape;639;p4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40" name="Google Shape;640;p46"/>
          <p:cNvSpPr txBox="1"/>
          <p:nvPr/>
        </p:nvSpPr>
        <p:spPr>
          <a:xfrm>
            <a:off x="304800" y="762000"/>
            <a:ext cx="51546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Statistical Time Division Multiplexing</a:t>
            </a:r>
            <a:endParaRPr/>
          </a:p>
        </p:txBody>
      </p:sp>
      <p:cxnSp>
        <p:nvCxnSpPr>
          <p:cNvPr id="641" name="Google Shape;641;p4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42" name="Google Shape;642;p46"/>
          <p:cNvSpPr txBox="1"/>
          <p:nvPr/>
        </p:nvSpPr>
        <p:spPr>
          <a:xfrm>
            <a:off x="304800" y="1524000"/>
            <a:ext cx="8534400" cy="1704569"/>
          </a:xfrm>
          <a:prstGeom prst="rect">
            <a:avLst/>
          </a:prstGeom>
          <a:blipFill rotWithShape="1">
            <a:blip r:embed="rId3">
              <a:alphaModFix/>
            </a:blip>
            <a:stretch>
              <a:fillRect l="-428" r="-569" b="-464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3200"/>
              <a:buFont typeface="Arial"/>
              <a:buNone/>
            </a:pPr>
            <a:r>
              <a:rPr lang="en-US" sz="3200" b="1" i="0" u="none" strike="noStrike" cap="none">
                <a:latin typeface="Arial"/>
                <a:ea typeface="Arial"/>
                <a:cs typeface="Arial"/>
                <a:sym typeface="Arial"/>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47</a:t>
            </a:fld>
            <a:endParaRPr/>
          </a:p>
        </p:txBody>
      </p:sp>
      <p:cxnSp>
        <p:nvCxnSpPr>
          <p:cNvPr id="649" name="Google Shape;649;p4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50" name="Google Shape;650;p4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51" name="Google Shape;651;p47"/>
          <p:cNvSpPr txBox="1"/>
          <p:nvPr/>
        </p:nvSpPr>
        <p:spPr>
          <a:xfrm>
            <a:off x="304800" y="762000"/>
            <a:ext cx="68199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dirty="0">
                <a:solidFill>
                  <a:schemeClr val="folHlink"/>
                </a:solidFill>
                <a:latin typeface="Times New Roman"/>
                <a:ea typeface="Times New Roman"/>
                <a:cs typeface="Times New Roman"/>
                <a:sym typeface="Times New Roman"/>
              </a:rPr>
              <a:t>Synchronous vs Statistical TDM Slots Comparison</a:t>
            </a:r>
            <a:endParaRPr dirty="0"/>
          </a:p>
        </p:txBody>
      </p:sp>
      <p:cxnSp>
        <p:nvCxnSpPr>
          <p:cNvPr id="652" name="Google Shape;652;p4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653" name="Google Shape;653;p47"/>
          <p:cNvPicPr preferRelativeResize="0"/>
          <p:nvPr/>
        </p:nvPicPr>
        <p:blipFill rotWithShape="1">
          <a:blip r:embed="rId3">
            <a:alphaModFix/>
          </a:blip>
          <a:srcRect/>
          <a:stretch/>
        </p:blipFill>
        <p:spPr>
          <a:xfrm>
            <a:off x="838200" y="1698625"/>
            <a:ext cx="6389687" cy="43211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48</a:t>
            </a:fld>
            <a:endParaRPr/>
          </a:p>
        </p:txBody>
      </p:sp>
      <p:cxnSp>
        <p:nvCxnSpPr>
          <p:cNvPr id="660" name="Google Shape;660;p4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61" name="Google Shape;661;p4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62" name="Google Shape;662;p48"/>
          <p:cNvSpPr txBox="1"/>
          <p:nvPr/>
        </p:nvSpPr>
        <p:spPr>
          <a:xfrm>
            <a:off x="304800" y="762000"/>
            <a:ext cx="68199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Synchronous vs Statistical TDM Slots Comparison</a:t>
            </a:r>
            <a:endParaRPr/>
          </a:p>
        </p:txBody>
      </p:sp>
      <p:cxnSp>
        <p:nvCxnSpPr>
          <p:cNvPr id="663" name="Google Shape;663;p4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64" name="Google Shape;664;p48"/>
          <p:cNvSpPr txBox="1"/>
          <p:nvPr/>
        </p:nvSpPr>
        <p:spPr>
          <a:xfrm>
            <a:off x="304800" y="1524000"/>
            <a:ext cx="8458200" cy="51323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600"/>
              <a:buFont typeface="Arial"/>
              <a:buChar char="•"/>
            </a:pPr>
            <a:r>
              <a:rPr lang="en-US" sz="1600" b="1" i="0" u="none" dirty="0">
                <a:solidFill>
                  <a:srgbClr val="000000"/>
                </a:solidFill>
                <a:latin typeface="Times New Roman"/>
                <a:ea typeface="Times New Roman"/>
                <a:cs typeface="Times New Roman"/>
                <a:sym typeface="Times New Roman"/>
              </a:rPr>
              <a:t>Slot Size: </a:t>
            </a:r>
            <a:r>
              <a:rPr lang="en-US" sz="1600" b="0" i="0" u="none" dirty="0">
                <a:solidFill>
                  <a:srgbClr val="000000"/>
                </a:solidFill>
                <a:latin typeface="Times New Roman"/>
                <a:ea typeface="Times New Roman"/>
                <a:cs typeface="Times New Roman"/>
                <a:sym typeface="Times New Roman"/>
              </a:rPr>
              <a:t>Since a slot carries </a:t>
            </a:r>
            <a:r>
              <a:rPr lang="en-US" sz="1600" b="0" i="0" u="none" dirty="0">
                <a:solidFill>
                  <a:srgbClr val="000000"/>
                </a:solidFill>
                <a:highlight>
                  <a:srgbClr val="FFFF00"/>
                </a:highlight>
                <a:latin typeface="Times New Roman"/>
                <a:ea typeface="Times New Roman"/>
                <a:cs typeface="Times New Roman"/>
                <a:sym typeface="Times New Roman"/>
              </a:rPr>
              <a:t>both data and an address in statistical TDM</a:t>
            </a:r>
            <a:r>
              <a:rPr lang="en-US" sz="1600" b="0" i="0" u="none" dirty="0">
                <a:solidFill>
                  <a:srgbClr val="000000"/>
                </a:solidFill>
                <a:latin typeface="Times New Roman"/>
                <a:ea typeface="Times New Roman"/>
                <a:cs typeface="Times New Roman"/>
                <a:sym typeface="Times New Roman"/>
              </a:rPr>
              <a:t>, the ratio of the data size to address size must be reasonable to make transmission efficient. For example, it would be inefficient to send 1 bit per slot as data when the address is 3 bits. This would mean an overhead of 300 percent. In statistical TDM, a block of data is usually many bytes while the address is just a few bytes.</a:t>
            </a:r>
            <a:endParaRPr dirty="0"/>
          </a:p>
          <a:p>
            <a:pPr marL="285750" marR="0" lvl="0" indent="-285750" algn="just" rtl="0">
              <a:lnSpc>
                <a:spcPct val="150000"/>
              </a:lnSpc>
              <a:spcBef>
                <a:spcPts val="0"/>
              </a:spcBef>
              <a:spcAft>
                <a:spcPts val="0"/>
              </a:spcAft>
              <a:buClr>
                <a:srgbClr val="000000"/>
              </a:buClr>
              <a:buSzPts val="1600"/>
              <a:buFont typeface="Arial"/>
              <a:buChar char="•"/>
            </a:pPr>
            <a:r>
              <a:rPr lang="en-US" sz="1600" b="1" i="0" u="none" dirty="0">
                <a:solidFill>
                  <a:srgbClr val="000000"/>
                </a:solidFill>
                <a:latin typeface="Times New Roman"/>
                <a:ea typeface="Times New Roman"/>
                <a:cs typeface="Times New Roman"/>
                <a:sym typeface="Times New Roman"/>
              </a:rPr>
              <a:t>No Synchronization Bit: </a:t>
            </a:r>
            <a:r>
              <a:rPr lang="en-US" sz="1600" b="0" i="0" u="none" dirty="0">
                <a:solidFill>
                  <a:srgbClr val="000000"/>
                </a:solidFill>
                <a:latin typeface="Times New Roman"/>
                <a:ea typeface="Times New Roman"/>
                <a:cs typeface="Times New Roman"/>
                <a:sym typeface="Times New Roman"/>
              </a:rPr>
              <a:t>There is another difference between synchronous and statistical TDM, but this time it is at the frame level. The frames in statistical TDM need not be synchronized, so we do not need synchronization bits.</a:t>
            </a:r>
            <a:endParaRPr dirty="0"/>
          </a:p>
          <a:p>
            <a:pPr marL="285750" marR="0" lvl="0" indent="-285750" algn="just" rtl="0">
              <a:lnSpc>
                <a:spcPct val="150000"/>
              </a:lnSpc>
              <a:spcBef>
                <a:spcPts val="0"/>
              </a:spcBef>
              <a:spcAft>
                <a:spcPts val="0"/>
              </a:spcAft>
              <a:buClr>
                <a:srgbClr val="000000"/>
              </a:buClr>
              <a:buSzPts val="1600"/>
              <a:buFont typeface="Arial"/>
              <a:buChar char="•"/>
            </a:pPr>
            <a:r>
              <a:rPr lang="en-US" sz="1600" b="1" i="0" u="none" dirty="0">
                <a:solidFill>
                  <a:srgbClr val="000000"/>
                </a:solidFill>
                <a:latin typeface="Times New Roman"/>
                <a:ea typeface="Times New Roman"/>
                <a:cs typeface="Times New Roman"/>
                <a:sym typeface="Times New Roman"/>
              </a:rPr>
              <a:t>Bandwidth: </a:t>
            </a:r>
            <a:r>
              <a:rPr lang="en-US" sz="1600" b="0" i="0" u="none" dirty="0">
                <a:solidFill>
                  <a:srgbClr val="000000"/>
                </a:solidFill>
                <a:latin typeface="Times New Roman"/>
                <a:ea typeface="Times New Roman"/>
                <a:cs typeface="Times New Roman"/>
                <a:sym typeface="Times New Roman"/>
              </a:rPr>
              <a:t>In </a:t>
            </a:r>
            <a:r>
              <a:rPr lang="en-US" sz="1600" b="0" i="0" u="none" dirty="0">
                <a:solidFill>
                  <a:srgbClr val="000000"/>
                </a:solidFill>
                <a:highlight>
                  <a:srgbClr val="FFFF00"/>
                </a:highlight>
                <a:latin typeface="Times New Roman"/>
                <a:ea typeface="Times New Roman"/>
                <a:cs typeface="Times New Roman"/>
                <a:sym typeface="Times New Roman"/>
              </a:rPr>
              <a:t>statistical TDM</a:t>
            </a:r>
            <a:r>
              <a:rPr lang="en-US" sz="1600" b="0" i="0" u="none" dirty="0">
                <a:solidFill>
                  <a:srgbClr val="000000"/>
                </a:solidFill>
                <a:latin typeface="Times New Roman"/>
                <a:ea typeface="Times New Roman"/>
                <a:cs typeface="Times New Roman"/>
                <a:sym typeface="Times New Roman"/>
              </a:rPr>
              <a:t>, </a:t>
            </a:r>
            <a:r>
              <a:rPr lang="en-US" sz="1600" b="0" i="0" u="none" dirty="0">
                <a:solidFill>
                  <a:srgbClr val="000000"/>
                </a:solidFill>
                <a:highlight>
                  <a:srgbClr val="FFFF00"/>
                </a:highlight>
                <a:latin typeface="Times New Roman"/>
                <a:ea typeface="Times New Roman"/>
                <a:cs typeface="Times New Roman"/>
                <a:sym typeface="Times New Roman"/>
              </a:rPr>
              <a:t>the capacity of the link is normally less than the sum of the capacities of each channel. </a:t>
            </a:r>
            <a:r>
              <a:rPr lang="en-US" sz="1600" b="0" i="0" u="none" dirty="0">
                <a:solidFill>
                  <a:srgbClr val="000000"/>
                </a:solidFill>
                <a:latin typeface="Times New Roman"/>
                <a:ea typeface="Times New Roman"/>
                <a:cs typeface="Times New Roman"/>
                <a:sym typeface="Times New Roman"/>
              </a:rPr>
              <a:t>The designers of statistical TDM define the capacity of the link based on the statistics of the load for each channel. If on average only </a:t>
            </a:r>
            <a:r>
              <a:rPr lang="en-US" sz="1600" b="0" i="1" u="none" dirty="0">
                <a:solidFill>
                  <a:srgbClr val="000000"/>
                </a:solidFill>
                <a:latin typeface="Times New Roman"/>
                <a:ea typeface="Times New Roman"/>
                <a:cs typeface="Times New Roman"/>
                <a:sym typeface="Times New Roman"/>
              </a:rPr>
              <a:t>x </a:t>
            </a:r>
            <a:r>
              <a:rPr lang="en-US" sz="1600" b="0" i="0" u="none" dirty="0">
                <a:solidFill>
                  <a:srgbClr val="000000"/>
                </a:solidFill>
                <a:latin typeface="Times New Roman"/>
                <a:ea typeface="Times New Roman"/>
                <a:cs typeface="Times New Roman"/>
                <a:sym typeface="Times New Roman"/>
              </a:rPr>
              <a:t>percent of the input slots are filled, the capacity of the link reflects this. Of course, during peak times, some slots need to wait.</a:t>
            </a:r>
            <a:endParaRPr dirty="0"/>
          </a:p>
          <a:p>
            <a:pPr marL="285750" marR="0" lvl="0" indent="-285750" algn="just" rtl="0">
              <a:lnSpc>
                <a:spcPct val="150000"/>
              </a:lnSpc>
              <a:spcBef>
                <a:spcPts val="0"/>
              </a:spcBef>
              <a:spcAft>
                <a:spcPts val="0"/>
              </a:spcAft>
              <a:buClr>
                <a:schemeClr val="dk1"/>
              </a:buClr>
              <a:buSzPts val="1400"/>
              <a:buFont typeface="Times New Roman"/>
              <a:buNone/>
            </a:pPr>
            <a:r>
              <a:rPr lang="en-US" sz="1400" b="1" i="0" u="none" dirty="0">
                <a:solidFill>
                  <a:schemeClr val="dk1"/>
                </a:solidFill>
                <a:latin typeface="Times New Roman"/>
                <a:ea typeface="Times New Roman"/>
                <a:cs typeface="Times New Roman"/>
                <a:sym typeface="Times New Roman"/>
              </a:rPr>
              <a:t> </a:t>
            </a:r>
            <a:br>
              <a:rPr lang="en-US" sz="1400" b="1" i="0" u="none" dirty="0">
                <a:solidFill>
                  <a:schemeClr val="dk1"/>
                </a:solidFill>
                <a:latin typeface="Times New Roman"/>
                <a:ea typeface="Times New Roman"/>
                <a:cs typeface="Times New Roman"/>
                <a:sym typeface="Times New Roman"/>
              </a:rPr>
            </a:b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49</a:t>
            </a:fld>
            <a:endParaRPr/>
          </a:p>
        </p:txBody>
      </p:sp>
      <p:cxnSp>
        <p:nvCxnSpPr>
          <p:cNvPr id="671" name="Google Shape;671;p4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72" name="Google Shape;672;p4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73" name="Google Shape;673;p49"/>
          <p:cNvSpPr txBox="1"/>
          <p:nvPr/>
        </p:nvSpPr>
        <p:spPr>
          <a:xfrm>
            <a:off x="304800" y="762000"/>
            <a:ext cx="77565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a:solidFill>
                  <a:schemeClr val="folHlink"/>
                </a:solidFill>
                <a:latin typeface="Times New Roman"/>
                <a:ea typeface="Times New Roman"/>
                <a:cs typeface="Times New Roman"/>
                <a:sym typeface="Times New Roman"/>
              </a:rPr>
              <a:t>Advantages and Disadvantages of Time Division Multiplexing (TDM)</a:t>
            </a:r>
            <a:endParaRPr/>
          </a:p>
        </p:txBody>
      </p:sp>
      <p:cxnSp>
        <p:nvCxnSpPr>
          <p:cNvPr id="674" name="Google Shape;674;p4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75" name="Google Shape;675;p49"/>
          <p:cNvSpPr txBox="1"/>
          <p:nvPr/>
        </p:nvSpPr>
        <p:spPr>
          <a:xfrm>
            <a:off x="304800" y="1409700"/>
            <a:ext cx="8458200" cy="3695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Times New Roman"/>
              <a:buNone/>
            </a:pPr>
            <a:r>
              <a:rPr lang="en-US" sz="1800" b="1" i="0" u="none" dirty="0">
                <a:solidFill>
                  <a:schemeClr val="dk1"/>
                </a:solidFill>
                <a:latin typeface="Times New Roman"/>
                <a:ea typeface="Times New Roman"/>
                <a:cs typeface="Times New Roman"/>
                <a:sym typeface="Times New Roman"/>
              </a:rPr>
              <a:t>Advantages of Time Division Multiplexing (TDM)</a:t>
            </a:r>
            <a:endParaRPr dirty="0"/>
          </a:p>
          <a:p>
            <a:pPr marL="0" marR="0" lvl="0" indent="-114300" algn="just" rtl="0">
              <a:lnSpc>
                <a:spcPct val="150000"/>
              </a:lnSpc>
              <a:spcBef>
                <a:spcPts val="0"/>
              </a:spcBef>
              <a:spcAft>
                <a:spcPts val="0"/>
              </a:spcAft>
              <a:buClr>
                <a:schemeClr val="dk1"/>
              </a:buClr>
              <a:buSzPts val="1800"/>
              <a:buFont typeface="Tahoma"/>
              <a:buAutoNum type="arabicPeriod"/>
            </a:pPr>
            <a:r>
              <a:rPr lang="en-US" sz="1800" b="0" i="0" u="none" dirty="0">
                <a:solidFill>
                  <a:schemeClr val="dk1"/>
                </a:solidFill>
                <a:highlight>
                  <a:srgbClr val="FFFF00"/>
                </a:highlight>
                <a:latin typeface="Times New Roman"/>
                <a:ea typeface="Times New Roman"/>
                <a:cs typeface="Times New Roman"/>
                <a:sym typeface="Times New Roman"/>
              </a:rPr>
              <a:t>Full bandwidth is utilized by a user at a particular time.</a:t>
            </a:r>
            <a:endParaRPr dirty="0">
              <a:highlight>
                <a:srgbClr val="FFFF00"/>
              </a:highlight>
            </a:endParaRPr>
          </a:p>
          <a:p>
            <a:pPr marL="0" marR="0" lvl="0" indent="-114300" algn="just" rtl="0">
              <a:lnSpc>
                <a:spcPct val="150000"/>
              </a:lnSpc>
              <a:spcBef>
                <a:spcPts val="0"/>
              </a:spcBef>
              <a:spcAft>
                <a:spcPts val="0"/>
              </a:spcAft>
              <a:buClr>
                <a:schemeClr val="dk1"/>
              </a:buClr>
              <a:buSzPts val="1800"/>
              <a:buFont typeface="Tahoma"/>
              <a:buAutoNum type="arabicPeriod"/>
            </a:pPr>
            <a:r>
              <a:rPr lang="en-US" sz="1800" b="0" i="0" u="none" dirty="0">
                <a:solidFill>
                  <a:schemeClr val="dk1"/>
                </a:solidFill>
                <a:latin typeface="Times New Roman"/>
                <a:ea typeface="Times New Roman"/>
                <a:cs typeface="Times New Roman"/>
                <a:sym typeface="Times New Roman"/>
              </a:rPr>
              <a:t>The time division multiplexing technique is </a:t>
            </a:r>
            <a:r>
              <a:rPr lang="en-US" sz="1800" b="0" i="0" u="none" dirty="0">
                <a:solidFill>
                  <a:schemeClr val="dk1"/>
                </a:solidFill>
                <a:highlight>
                  <a:srgbClr val="FFFF00"/>
                </a:highlight>
                <a:latin typeface="Times New Roman"/>
                <a:ea typeface="Times New Roman"/>
                <a:cs typeface="Times New Roman"/>
                <a:sym typeface="Times New Roman"/>
              </a:rPr>
              <a:t>more flexible </a:t>
            </a:r>
            <a:r>
              <a:rPr lang="en-US" sz="1800" b="0" i="0" u="none" dirty="0">
                <a:solidFill>
                  <a:schemeClr val="dk1"/>
                </a:solidFill>
                <a:latin typeface="Times New Roman"/>
                <a:ea typeface="Times New Roman"/>
                <a:cs typeface="Times New Roman"/>
                <a:sym typeface="Times New Roman"/>
              </a:rPr>
              <a:t>than frequency division multiplexing.</a:t>
            </a:r>
            <a:endParaRPr dirty="0"/>
          </a:p>
          <a:p>
            <a:pPr marL="0" marR="0" lvl="0" indent="-114300" algn="just" rtl="0">
              <a:lnSpc>
                <a:spcPct val="150000"/>
              </a:lnSpc>
              <a:spcBef>
                <a:spcPts val="0"/>
              </a:spcBef>
              <a:spcAft>
                <a:spcPts val="0"/>
              </a:spcAft>
              <a:buClr>
                <a:schemeClr val="dk1"/>
              </a:buClr>
              <a:buSzPts val="1800"/>
              <a:buFont typeface="Tahoma"/>
              <a:buAutoNum type="arabicPeriod"/>
            </a:pPr>
            <a:r>
              <a:rPr lang="en-US" sz="1800" b="0" i="0" u="none" dirty="0">
                <a:solidFill>
                  <a:schemeClr val="dk1"/>
                </a:solidFill>
                <a:latin typeface="Times New Roman"/>
                <a:ea typeface="Times New Roman"/>
                <a:cs typeface="Times New Roman"/>
                <a:sym typeface="Times New Roman"/>
              </a:rPr>
              <a:t>In time division multiplexing, </a:t>
            </a:r>
            <a:r>
              <a:rPr lang="en-US" sz="1800" b="0" i="0" u="none" dirty="0">
                <a:solidFill>
                  <a:schemeClr val="dk1"/>
                </a:solidFill>
                <a:highlight>
                  <a:srgbClr val="FFFF00"/>
                </a:highlight>
                <a:latin typeface="Times New Roman"/>
                <a:ea typeface="Times New Roman"/>
                <a:cs typeface="Times New Roman"/>
                <a:sym typeface="Times New Roman"/>
              </a:rPr>
              <a:t>the problem of crosstalk is very less.</a:t>
            </a:r>
            <a:endParaRPr dirty="0">
              <a:highlight>
                <a:srgbClr val="FFFF00"/>
              </a:highlight>
            </a:endParaRPr>
          </a:p>
          <a:p>
            <a:pPr marL="0" marR="0" lvl="0" indent="0" algn="just" rtl="0">
              <a:lnSpc>
                <a:spcPct val="150000"/>
              </a:lnSpc>
              <a:spcBef>
                <a:spcPts val="0"/>
              </a:spcBef>
              <a:spcAft>
                <a:spcPts val="0"/>
              </a:spcAft>
              <a:buClr>
                <a:schemeClr val="dk1"/>
              </a:buClr>
              <a:buSzPts val="1800"/>
              <a:buFont typeface="Times New Roman"/>
              <a:buNone/>
            </a:pPr>
            <a:r>
              <a:rPr lang="en-US" sz="1800" b="1" i="0" u="none" dirty="0">
                <a:solidFill>
                  <a:schemeClr val="dk1"/>
                </a:solidFill>
                <a:latin typeface="Times New Roman"/>
                <a:ea typeface="Times New Roman"/>
                <a:cs typeface="Times New Roman"/>
                <a:sym typeface="Times New Roman"/>
              </a:rPr>
              <a:t>Disadvantages of Time Division Multiplexing (TDM)</a:t>
            </a:r>
            <a:endParaRPr dirty="0"/>
          </a:p>
          <a:p>
            <a:pPr marL="0" marR="0" lvl="0" indent="-114300" algn="just" rtl="0">
              <a:lnSpc>
                <a:spcPct val="150000"/>
              </a:lnSpc>
              <a:spcBef>
                <a:spcPts val="0"/>
              </a:spcBef>
              <a:spcAft>
                <a:spcPts val="0"/>
              </a:spcAft>
              <a:buClr>
                <a:schemeClr val="dk1"/>
              </a:buClr>
              <a:buSzPts val="1800"/>
              <a:buFont typeface="Tahoma"/>
              <a:buAutoNum type="arabicPeriod"/>
            </a:pPr>
            <a:r>
              <a:rPr lang="en-US" sz="1800" b="0" i="0" u="none" dirty="0">
                <a:solidFill>
                  <a:schemeClr val="dk1"/>
                </a:solidFill>
                <a:latin typeface="Times New Roman"/>
                <a:ea typeface="Times New Roman"/>
                <a:cs typeface="Times New Roman"/>
                <a:sym typeface="Times New Roman"/>
              </a:rPr>
              <a:t>In time division multiplexing, </a:t>
            </a:r>
            <a:r>
              <a:rPr lang="en-US" sz="1800" b="0" i="0" u="none" dirty="0">
                <a:solidFill>
                  <a:schemeClr val="dk1"/>
                </a:solidFill>
                <a:highlight>
                  <a:srgbClr val="FFFF00"/>
                </a:highlight>
                <a:latin typeface="Times New Roman"/>
                <a:ea typeface="Times New Roman"/>
                <a:cs typeface="Times New Roman"/>
                <a:sym typeface="Times New Roman"/>
              </a:rPr>
              <a:t>synchronization is required</a:t>
            </a:r>
            <a:r>
              <a:rPr lang="en-US" sz="1800" b="0" i="0" u="none" dirty="0">
                <a:solidFill>
                  <a:schemeClr val="dk1"/>
                </a:solidFill>
                <a:latin typeface="Times New Roman"/>
                <a:ea typeface="Times New Roman"/>
                <a:cs typeface="Times New Roman"/>
                <a:sym typeface="Times New Roman"/>
              </a:rPr>
              <a:t>.</a:t>
            </a:r>
            <a:endParaRPr dirty="0"/>
          </a:p>
          <a:p>
            <a:pPr marL="0" marR="0" lvl="0" indent="0" algn="just" rtl="0">
              <a:lnSpc>
                <a:spcPct val="15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br>
              <a:rPr lang="en-US" sz="1600" b="0" i="0" u="none" dirty="0">
                <a:solidFill>
                  <a:schemeClr val="dk1"/>
                </a:solidFill>
                <a:latin typeface="Times New Roman"/>
                <a:ea typeface="Times New Roman"/>
                <a:cs typeface="Times New Roman"/>
                <a:sym typeface="Times New Roman"/>
              </a:rPr>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5" name="Google Shape;135;p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6" name="Google Shape;136;p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7" name="Google Shape;137;p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8" name="Google Shape;138;p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39" name="Google Shape;139;p5"/>
          <p:cNvSpPr txBox="1"/>
          <p:nvPr/>
        </p:nvSpPr>
        <p:spPr>
          <a:xfrm>
            <a:off x="1285875" y="438150"/>
            <a:ext cx="1874837"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Multiplexing</a:t>
            </a:r>
            <a:endParaRPr/>
          </a:p>
        </p:txBody>
      </p:sp>
      <p:sp>
        <p:nvSpPr>
          <p:cNvPr id="140" name="Google Shape;140;p5"/>
          <p:cNvSpPr txBox="1"/>
          <p:nvPr/>
        </p:nvSpPr>
        <p:spPr>
          <a:xfrm>
            <a:off x="366712" y="1396603"/>
            <a:ext cx="8229600" cy="3139281"/>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latin typeface="Times New Roman"/>
                <a:ea typeface="Times New Roman"/>
                <a:cs typeface="Times New Roman"/>
                <a:sym typeface="Times New Roman"/>
              </a:rPr>
              <a:t>Whenever the bandwidth of a medium linking two devices is greater than the bandwidth needs of the devices, the link can be shared. </a:t>
            </a:r>
            <a:endParaRPr dirty="0"/>
          </a:p>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highlight>
                  <a:srgbClr val="FFFF00"/>
                </a:highlight>
                <a:latin typeface="Times New Roman"/>
                <a:ea typeface="Times New Roman"/>
                <a:cs typeface="Times New Roman"/>
                <a:sym typeface="Times New Roman"/>
              </a:rPr>
              <a:t>Multiplexing is the set of techniques that allows the simultaneous transmission of multiple signals across a single  data link.</a:t>
            </a:r>
            <a:endParaRPr dirty="0">
              <a:highlight>
                <a:srgbClr val="FFFF00"/>
              </a:highlight>
            </a:endParaRPr>
          </a:p>
          <a:p>
            <a:pPr marL="342900" marR="0" lvl="0" indent="-342900" algn="just" rtl="0">
              <a:lnSpc>
                <a:spcPct val="150000"/>
              </a:lnSpc>
              <a:spcBef>
                <a:spcPts val="0"/>
              </a:spcBef>
              <a:spcAft>
                <a:spcPts val="0"/>
              </a:spcAft>
              <a:buClr>
                <a:schemeClr val="dk1"/>
              </a:buClr>
              <a:buSzPts val="2200"/>
              <a:buFont typeface="Noto Sans Symbols"/>
              <a:buChar char="▪"/>
            </a:pPr>
            <a:r>
              <a:rPr lang="en-US" sz="2200" b="0" i="0" u="none" dirty="0">
                <a:solidFill>
                  <a:schemeClr val="dk1"/>
                </a:solidFill>
                <a:highlight>
                  <a:srgbClr val="FFFF00"/>
                </a:highlight>
                <a:latin typeface="Times New Roman"/>
                <a:ea typeface="Times New Roman"/>
                <a:cs typeface="Times New Roman"/>
                <a:sym typeface="Times New Roman"/>
              </a:rPr>
              <a:t>If the bandwidth of a link is greater than the bandwidth needs of the devices connected to it, the bandwidth is wasted</a:t>
            </a:r>
            <a:r>
              <a:rPr lang="en-US" sz="2200" b="0" i="0" u="none" dirty="0">
                <a:solidFill>
                  <a:schemeClr val="dk1"/>
                </a:solidFill>
                <a:latin typeface="Times New Roman"/>
                <a:ea typeface="Times New Roman"/>
                <a:cs typeface="Times New Roman"/>
                <a:sym typeface="Times New Roman"/>
              </a:rPr>
              <a:t>. </a:t>
            </a:r>
            <a:endParaRPr dirty="0"/>
          </a:p>
        </p:txBody>
      </p:sp>
      <p:sp>
        <p:nvSpPr>
          <p:cNvPr id="141" name="Google Shape;141;p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5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50</a:t>
            </a:fld>
            <a:endParaRPr/>
          </a:p>
        </p:txBody>
      </p:sp>
      <p:cxnSp>
        <p:nvCxnSpPr>
          <p:cNvPr id="682" name="Google Shape;682;p5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83" name="Google Shape;683;p5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84" name="Google Shape;684;p50"/>
          <p:cNvSpPr txBox="1"/>
          <p:nvPr/>
        </p:nvSpPr>
        <p:spPr>
          <a:xfrm>
            <a:off x="304800" y="762000"/>
            <a:ext cx="24796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Spread Spectrum</a:t>
            </a:r>
            <a:endParaRPr/>
          </a:p>
        </p:txBody>
      </p:sp>
      <p:cxnSp>
        <p:nvCxnSpPr>
          <p:cNvPr id="685" name="Google Shape;685;p5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86" name="Google Shape;686;p50"/>
          <p:cNvSpPr txBox="1"/>
          <p:nvPr/>
        </p:nvSpPr>
        <p:spPr>
          <a:xfrm>
            <a:off x="304800" y="1524000"/>
            <a:ext cx="8458200" cy="668972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700"/>
              <a:buFont typeface="Arial"/>
              <a:buChar char="•"/>
            </a:pPr>
            <a:r>
              <a:rPr lang="en-US" sz="1700" b="0" i="0" u="none" dirty="0">
                <a:solidFill>
                  <a:srgbClr val="000000"/>
                </a:solidFill>
                <a:latin typeface="Times New Roman"/>
                <a:ea typeface="Times New Roman"/>
                <a:cs typeface="Times New Roman"/>
                <a:sym typeface="Times New Roman"/>
              </a:rPr>
              <a:t>Spread spectrum combines signals from different sources to fit into a larger bandwidth.</a:t>
            </a:r>
            <a:endParaRPr dirty="0"/>
          </a:p>
          <a:p>
            <a:pPr marL="285750" marR="0" lvl="0" indent="-285750" algn="just" rtl="0">
              <a:lnSpc>
                <a:spcPct val="150000"/>
              </a:lnSpc>
              <a:spcBef>
                <a:spcPts val="0"/>
              </a:spcBef>
              <a:spcAft>
                <a:spcPts val="0"/>
              </a:spcAft>
              <a:buClr>
                <a:srgbClr val="000000"/>
              </a:buClr>
              <a:buSzPts val="1700"/>
              <a:buFont typeface="Noto Sans Symbols"/>
              <a:buChar char="❖"/>
            </a:pPr>
            <a:r>
              <a:rPr lang="en-US" sz="1700" b="1" i="0" u="none" dirty="0">
                <a:solidFill>
                  <a:srgbClr val="000000"/>
                </a:solidFill>
                <a:latin typeface="Times New Roman"/>
                <a:ea typeface="Times New Roman"/>
                <a:cs typeface="Times New Roman"/>
                <a:sym typeface="Times New Roman"/>
              </a:rPr>
              <a:t>How does spread spectrum is different from multiplexing?</a:t>
            </a:r>
            <a:endParaRPr dirty="0"/>
          </a:p>
          <a:p>
            <a:pPr marL="285750" marR="0" lvl="0" indent="-285750" algn="just" rtl="0">
              <a:lnSpc>
                <a:spcPct val="150000"/>
              </a:lnSpc>
              <a:spcBef>
                <a:spcPts val="0"/>
              </a:spcBef>
              <a:spcAft>
                <a:spcPts val="0"/>
              </a:spcAft>
              <a:buClr>
                <a:srgbClr val="000000"/>
              </a:buClr>
              <a:buSzPts val="1700"/>
              <a:buFont typeface="Arial"/>
              <a:buChar char="•"/>
            </a:pPr>
            <a:r>
              <a:rPr lang="en-US" sz="1700" b="0" i="0" u="none" dirty="0">
                <a:solidFill>
                  <a:srgbClr val="000000"/>
                </a:solidFill>
                <a:latin typeface="Times New Roman"/>
                <a:ea typeface="Times New Roman"/>
                <a:cs typeface="Times New Roman"/>
                <a:sym typeface="Times New Roman"/>
              </a:rPr>
              <a:t>Even though they are combining signals but the goals are quite different. In </a:t>
            </a:r>
            <a:r>
              <a:rPr lang="en-US" sz="1700" b="0" i="0" u="none" dirty="0">
                <a:solidFill>
                  <a:srgbClr val="000000"/>
                </a:solidFill>
                <a:highlight>
                  <a:srgbClr val="FFFF00"/>
                </a:highlight>
                <a:latin typeface="Times New Roman"/>
                <a:ea typeface="Times New Roman"/>
                <a:cs typeface="Times New Roman"/>
                <a:sym typeface="Times New Roman"/>
              </a:rPr>
              <a:t>multiplexing,</a:t>
            </a:r>
            <a:r>
              <a:rPr lang="en-US" sz="1700" b="0" i="0" u="none" dirty="0">
                <a:solidFill>
                  <a:srgbClr val="000000"/>
                </a:solidFill>
                <a:latin typeface="Times New Roman"/>
                <a:ea typeface="Times New Roman"/>
                <a:cs typeface="Times New Roman"/>
                <a:sym typeface="Times New Roman"/>
              </a:rPr>
              <a:t> we are focused on efficiency that means how to </a:t>
            </a:r>
            <a:r>
              <a:rPr lang="en-US" sz="1700" b="0" i="0" u="none" dirty="0">
                <a:solidFill>
                  <a:srgbClr val="000000"/>
                </a:solidFill>
                <a:highlight>
                  <a:srgbClr val="FFFF00"/>
                </a:highlight>
                <a:latin typeface="Times New Roman"/>
                <a:ea typeface="Times New Roman"/>
                <a:cs typeface="Times New Roman"/>
                <a:sym typeface="Times New Roman"/>
              </a:rPr>
              <a:t>maximize the utilization of available bandwidth.</a:t>
            </a:r>
            <a:r>
              <a:rPr lang="en-US" sz="1700" b="0" i="0" u="none" dirty="0">
                <a:solidFill>
                  <a:srgbClr val="000000"/>
                </a:solidFill>
                <a:latin typeface="Times New Roman"/>
                <a:ea typeface="Times New Roman"/>
                <a:cs typeface="Times New Roman"/>
                <a:sym typeface="Times New Roman"/>
              </a:rPr>
              <a:t> However, in </a:t>
            </a:r>
            <a:r>
              <a:rPr lang="en-US" sz="1700" b="0" i="0" u="none" dirty="0">
                <a:solidFill>
                  <a:srgbClr val="000000"/>
                </a:solidFill>
                <a:highlight>
                  <a:srgbClr val="FFFF00"/>
                </a:highlight>
                <a:latin typeface="Times New Roman"/>
                <a:ea typeface="Times New Roman"/>
                <a:cs typeface="Times New Roman"/>
                <a:sym typeface="Times New Roman"/>
              </a:rPr>
              <a:t>spread spectrum </a:t>
            </a:r>
            <a:r>
              <a:rPr lang="en-US" sz="1700" b="0" i="0" u="none" dirty="0">
                <a:solidFill>
                  <a:srgbClr val="000000"/>
                </a:solidFill>
                <a:latin typeface="Times New Roman"/>
                <a:ea typeface="Times New Roman"/>
                <a:cs typeface="Times New Roman"/>
                <a:sym typeface="Times New Roman"/>
              </a:rPr>
              <a:t>our goal </a:t>
            </a:r>
            <a:r>
              <a:rPr lang="en-US" sz="1700" b="0" i="0" u="none" dirty="0">
                <a:solidFill>
                  <a:srgbClr val="000000"/>
                </a:solidFill>
                <a:highlight>
                  <a:srgbClr val="FFFF00"/>
                </a:highlight>
                <a:latin typeface="Times New Roman"/>
                <a:ea typeface="Times New Roman"/>
                <a:cs typeface="Times New Roman"/>
                <a:sym typeface="Times New Roman"/>
              </a:rPr>
              <a:t>is to ensure privacy and antijamming property.</a:t>
            </a:r>
            <a:endParaRPr dirty="0">
              <a:highlight>
                <a:srgbClr val="FFFF00"/>
              </a:highlight>
            </a:endParaRPr>
          </a:p>
          <a:p>
            <a:pPr marL="285750" marR="0" lvl="0" indent="-285750" algn="just" rtl="0">
              <a:lnSpc>
                <a:spcPct val="150000"/>
              </a:lnSpc>
              <a:spcBef>
                <a:spcPts val="0"/>
              </a:spcBef>
              <a:spcAft>
                <a:spcPts val="0"/>
              </a:spcAft>
              <a:buClr>
                <a:schemeClr val="dk1"/>
              </a:buClr>
              <a:buSzPts val="1700"/>
              <a:buFont typeface="Arial"/>
              <a:buChar char="•"/>
            </a:pPr>
            <a:r>
              <a:rPr lang="en-US" sz="1700" b="0" i="0" u="none" dirty="0">
                <a:solidFill>
                  <a:schemeClr val="dk1"/>
                </a:solidFill>
                <a:latin typeface="Times New Roman"/>
                <a:ea typeface="Times New Roman"/>
                <a:cs typeface="Times New Roman"/>
                <a:sym typeface="Times New Roman"/>
              </a:rPr>
              <a:t>Spread spectrum is designed to </a:t>
            </a:r>
            <a:r>
              <a:rPr lang="en-US" sz="1700" b="0" i="0" u="none" dirty="0">
                <a:solidFill>
                  <a:schemeClr val="dk1"/>
                </a:solidFill>
                <a:highlight>
                  <a:srgbClr val="FFFF00"/>
                </a:highlight>
                <a:latin typeface="Times New Roman"/>
                <a:ea typeface="Times New Roman"/>
                <a:cs typeface="Times New Roman"/>
                <a:sym typeface="Times New Roman"/>
              </a:rPr>
              <a:t>be used in wireless applications </a:t>
            </a:r>
            <a:r>
              <a:rPr lang="en-US" sz="1700" b="0" i="0" u="none" dirty="0">
                <a:solidFill>
                  <a:schemeClr val="dk1"/>
                </a:solidFill>
                <a:latin typeface="Times New Roman"/>
                <a:ea typeface="Times New Roman"/>
                <a:cs typeface="Times New Roman"/>
                <a:sym typeface="Times New Roman"/>
              </a:rPr>
              <a:t>(LANs and WANs).</a:t>
            </a:r>
            <a:endParaRPr dirty="0"/>
          </a:p>
          <a:p>
            <a:pPr marL="285750" marR="0" lvl="0" indent="-285750" algn="just" rtl="0">
              <a:lnSpc>
                <a:spcPct val="150000"/>
              </a:lnSpc>
              <a:spcBef>
                <a:spcPts val="0"/>
              </a:spcBef>
              <a:spcAft>
                <a:spcPts val="0"/>
              </a:spcAft>
              <a:buClr>
                <a:srgbClr val="000000"/>
              </a:buClr>
              <a:buSzPts val="1700"/>
              <a:buFont typeface="Arial"/>
              <a:buChar char="•"/>
            </a:pPr>
            <a:r>
              <a:rPr lang="en-US" sz="1700" b="0" i="0" u="none" dirty="0">
                <a:solidFill>
                  <a:srgbClr val="000000"/>
                </a:solidFill>
                <a:latin typeface="Times"/>
                <a:ea typeface="Times"/>
                <a:cs typeface="Times"/>
                <a:sym typeface="Times"/>
              </a:rPr>
              <a:t>In wireless applications, Stations must be able to share this medium without interception by an eavesdropper and without being subject to jamming from a malicious intruder.</a:t>
            </a:r>
            <a:endParaRPr dirty="0"/>
          </a:p>
          <a:p>
            <a:pPr marL="285750" marR="0" lvl="0" indent="-285750" algn="just" rtl="0">
              <a:lnSpc>
                <a:spcPct val="150000"/>
              </a:lnSpc>
              <a:spcBef>
                <a:spcPts val="0"/>
              </a:spcBef>
              <a:spcAft>
                <a:spcPts val="0"/>
              </a:spcAft>
              <a:buClr>
                <a:srgbClr val="000000"/>
              </a:buClr>
              <a:buSzPts val="1700"/>
              <a:buFont typeface="Arial"/>
              <a:buChar char="•"/>
            </a:pPr>
            <a:r>
              <a:rPr lang="en-US" sz="1700" b="0" i="0" u="none" dirty="0">
                <a:solidFill>
                  <a:srgbClr val="000000"/>
                </a:solidFill>
                <a:latin typeface="Times"/>
                <a:ea typeface="Times"/>
                <a:cs typeface="Times"/>
                <a:sym typeface="Times"/>
              </a:rPr>
              <a:t>To achieve these goals, spread spectrum techniques </a:t>
            </a:r>
            <a:r>
              <a:rPr lang="en-US" sz="1700" b="0" i="0" u="none" dirty="0">
                <a:solidFill>
                  <a:srgbClr val="000000"/>
                </a:solidFill>
                <a:highlight>
                  <a:srgbClr val="FFFF00"/>
                </a:highlight>
                <a:latin typeface="Times"/>
                <a:ea typeface="Times"/>
                <a:cs typeface="Times"/>
                <a:sym typeface="Times"/>
              </a:rPr>
              <a:t>add redundancy</a:t>
            </a:r>
            <a:r>
              <a:rPr lang="en-US" sz="1700" b="0" i="0" u="none" dirty="0">
                <a:solidFill>
                  <a:srgbClr val="000000"/>
                </a:solidFill>
                <a:latin typeface="Times"/>
                <a:ea typeface="Times"/>
                <a:cs typeface="Times"/>
                <a:sym typeface="Times"/>
              </a:rPr>
              <a:t>; they spread</a:t>
            </a:r>
            <a:br>
              <a:rPr lang="en-US" sz="1700" b="0" i="0" u="none" dirty="0">
                <a:solidFill>
                  <a:srgbClr val="000000"/>
                </a:solidFill>
                <a:latin typeface="Times"/>
                <a:ea typeface="Times"/>
                <a:cs typeface="Times"/>
                <a:sym typeface="Times"/>
              </a:rPr>
            </a:br>
            <a:r>
              <a:rPr lang="en-US" sz="1700" b="0" i="0" u="none" dirty="0">
                <a:solidFill>
                  <a:srgbClr val="000000"/>
                </a:solidFill>
                <a:latin typeface="Times"/>
                <a:ea typeface="Times"/>
                <a:cs typeface="Times"/>
                <a:sym typeface="Times"/>
              </a:rPr>
              <a:t>the original spectrum needed for each station.</a:t>
            </a:r>
            <a:endParaRPr dirty="0"/>
          </a:p>
          <a:p>
            <a:pPr marL="285750" marR="0" lvl="0" indent="-285750" algn="just" rtl="0">
              <a:lnSpc>
                <a:spcPct val="150000"/>
              </a:lnSpc>
              <a:spcBef>
                <a:spcPts val="0"/>
              </a:spcBef>
              <a:spcAft>
                <a:spcPts val="0"/>
              </a:spcAft>
              <a:buClr>
                <a:schemeClr val="dk1"/>
              </a:buClr>
              <a:buSzPts val="1800"/>
              <a:buFont typeface="Arial"/>
              <a:buNone/>
            </a:pPr>
            <a:endParaRPr sz="1800" b="0" i="0" u="none" dirty="0">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endParaRPr sz="1600" b="0" i="0" u="none" dirty="0">
              <a:solidFill>
                <a:srgbClr val="000000"/>
              </a:solidFill>
              <a:latin typeface="Times"/>
              <a:ea typeface="Times"/>
              <a:cs typeface="Times"/>
              <a:sym typeface="Times"/>
            </a:endParaRPr>
          </a:p>
          <a:p>
            <a:pPr marL="285750" marR="0" lvl="0" indent="-171450" algn="just" rtl="0">
              <a:lnSpc>
                <a:spcPct val="150000"/>
              </a:lnSpc>
              <a:spcBef>
                <a:spcPts val="0"/>
              </a:spcBef>
              <a:spcAft>
                <a:spcPts val="0"/>
              </a:spcAft>
              <a:buClr>
                <a:schemeClr val="dk1"/>
              </a:buClr>
              <a:buSzPts val="1800"/>
              <a:buFont typeface="Arial"/>
              <a:buNone/>
            </a:pPr>
            <a:endParaRPr sz="1800" b="0" i="0" u="none" dirty="0">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br>
              <a:rPr lang="en-US" sz="1400" b="1" i="0" u="none" dirty="0">
                <a:solidFill>
                  <a:schemeClr val="dk1"/>
                </a:solidFill>
                <a:latin typeface="Times New Roman"/>
                <a:ea typeface="Times New Roman"/>
                <a:cs typeface="Times New Roman"/>
                <a:sym typeface="Times New Roman"/>
              </a:rPr>
            </a:b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51"/>
          <p:cNvSpPr txBox="1"/>
          <p:nvPr/>
        </p:nvSpPr>
        <p:spPr>
          <a:xfrm>
            <a:off x="304800" y="1533948"/>
            <a:ext cx="1905000" cy="466074"/>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dirty="0">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51</a:t>
            </a:fld>
            <a:endParaRPr dirty="0"/>
          </a:p>
        </p:txBody>
      </p:sp>
      <p:cxnSp>
        <p:nvCxnSpPr>
          <p:cNvPr id="693" name="Google Shape;693;p5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94" name="Google Shape;694;p5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95" name="Google Shape;695;p51"/>
          <p:cNvSpPr txBox="1"/>
          <p:nvPr/>
        </p:nvSpPr>
        <p:spPr>
          <a:xfrm>
            <a:off x="304800" y="762000"/>
            <a:ext cx="24796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Spread Spectrum</a:t>
            </a:r>
            <a:endParaRPr/>
          </a:p>
        </p:txBody>
      </p:sp>
      <p:cxnSp>
        <p:nvCxnSpPr>
          <p:cNvPr id="696" name="Google Shape;696;p5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8" name="Google Shape;703;p52">
            <a:extLst>
              <a:ext uri="{FF2B5EF4-FFF2-40B4-BE49-F238E27FC236}">
                <a16:creationId xmlns:a16="http://schemas.microsoft.com/office/drawing/2014/main" id="{FBDEFA44-F9E5-4E01-AC47-D907987705A1}"/>
              </a:ext>
            </a:extLst>
          </p:cNvPr>
          <p:cNvSpPr txBox="1"/>
          <p:nvPr/>
        </p:nvSpPr>
        <p:spPr>
          <a:xfrm>
            <a:off x="304800" y="25146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dirty="0">
                <a:solidFill>
                  <a:schemeClr val="lt2"/>
                </a:solidFill>
                <a:latin typeface="Arial"/>
                <a:ea typeface="Arial"/>
                <a:cs typeface="Arial"/>
                <a:sym typeface="Arial"/>
              </a:rPr>
              <a:t>6.52</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cxnSp>
        <p:nvCxnSpPr>
          <p:cNvPr id="704" name="Google Shape;704;p5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05" name="Google Shape;705;p5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06" name="Google Shape;706;p52"/>
          <p:cNvSpPr txBox="1"/>
          <p:nvPr/>
        </p:nvSpPr>
        <p:spPr>
          <a:xfrm>
            <a:off x="304800" y="762000"/>
            <a:ext cx="24796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Spread Spectrum</a:t>
            </a:r>
            <a:endParaRPr/>
          </a:p>
        </p:txBody>
      </p:sp>
      <p:cxnSp>
        <p:nvCxnSpPr>
          <p:cNvPr id="707" name="Google Shape;707;p5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709" name="Google Shape;709;p52"/>
          <p:cNvPicPr preferRelativeResize="0"/>
          <p:nvPr/>
        </p:nvPicPr>
        <p:blipFill rotWithShape="1">
          <a:blip r:embed="rId3">
            <a:alphaModFix/>
          </a:blip>
          <a:srcRect/>
          <a:stretch/>
        </p:blipFill>
        <p:spPr>
          <a:xfrm>
            <a:off x="677862" y="3720360"/>
            <a:ext cx="7788275" cy="2057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53</a:t>
            </a:fld>
            <a:endParaRPr/>
          </a:p>
        </p:txBody>
      </p:sp>
      <p:cxnSp>
        <p:nvCxnSpPr>
          <p:cNvPr id="716" name="Google Shape;716;p5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17" name="Google Shape;717;p5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18" name="Google Shape;718;p53"/>
          <p:cNvSpPr txBox="1"/>
          <p:nvPr/>
        </p:nvSpPr>
        <p:spPr>
          <a:xfrm>
            <a:off x="304800" y="762000"/>
            <a:ext cx="62261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Frequency Hopping Spread Spectrum (FHSS)</a:t>
            </a:r>
            <a:endParaRPr/>
          </a:p>
        </p:txBody>
      </p:sp>
      <p:cxnSp>
        <p:nvCxnSpPr>
          <p:cNvPr id="719" name="Google Shape;719;p5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54</a:t>
            </a:fld>
            <a:endParaRPr/>
          </a:p>
        </p:txBody>
      </p:sp>
      <p:cxnSp>
        <p:nvCxnSpPr>
          <p:cNvPr id="727" name="Google Shape;727;p5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28" name="Google Shape;728;p5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29" name="Google Shape;729;p54"/>
          <p:cNvSpPr txBox="1"/>
          <p:nvPr/>
        </p:nvSpPr>
        <p:spPr>
          <a:xfrm>
            <a:off x="304800" y="762000"/>
            <a:ext cx="62261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Frequency Hopping Spread Spectrum (FHSS)</a:t>
            </a:r>
            <a:endParaRPr/>
          </a:p>
        </p:txBody>
      </p:sp>
      <p:cxnSp>
        <p:nvCxnSpPr>
          <p:cNvPr id="730" name="Google Shape;730;p54"/>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732" name="Google Shape;732;p54"/>
          <p:cNvPicPr preferRelativeResize="0"/>
          <p:nvPr/>
        </p:nvPicPr>
        <p:blipFill rotWithShape="1">
          <a:blip r:embed="rId3">
            <a:alphaModFix/>
          </a:blip>
          <a:srcRect/>
          <a:stretch/>
        </p:blipFill>
        <p:spPr>
          <a:xfrm>
            <a:off x="206375" y="1533525"/>
            <a:ext cx="4381500" cy="2420937"/>
          </a:xfrm>
          <a:prstGeom prst="rect">
            <a:avLst/>
          </a:prstGeom>
          <a:noFill/>
          <a:ln>
            <a:noFill/>
          </a:ln>
        </p:spPr>
      </p:pic>
      <p:pic>
        <p:nvPicPr>
          <p:cNvPr id="733" name="Google Shape;733;p54"/>
          <p:cNvPicPr preferRelativeResize="0"/>
          <p:nvPr/>
        </p:nvPicPr>
        <p:blipFill rotWithShape="1">
          <a:blip r:embed="rId4">
            <a:alphaModFix/>
          </a:blip>
          <a:srcRect/>
          <a:stretch/>
        </p:blipFill>
        <p:spPr>
          <a:xfrm>
            <a:off x="5029200" y="1485900"/>
            <a:ext cx="3505200" cy="2514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55</a:t>
            </a:fld>
            <a:endParaRPr/>
          </a:p>
        </p:txBody>
      </p:sp>
      <p:cxnSp>
        <p:nvCxnSpPr>
          <p:cNvPr id="740" name="Google Shape;740;p5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41" name="Google Shape;741;p5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42" name="Google Shape;742;p55"/>
          <p:cNvSpPr txBox="1"/>
          <p:nvPr/>
        </p:nvSpPr>
        <p:spPr>
          <a:xfrm>
            <a:off x="304800" y="762000"/>
            <a:ext cx="20907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(FHSS Cycles)</a:t>
            </a:r>
            <a:endParaRPr/>
          </a:p>
        </p:txBody>
      </p:sp>
      <p:cxnSp>
        <p:nvCxnSpPr>
          <p:cNvPr id="743" name="Google Shape;743;p55"/>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44" name="Google Shape;744;p55"/>
          <p:cNvSpPr txBox="1"/>
          <p:nvPr/>
        </p:nvSpPr>
        <p:spPr>
          <a:xfrm>
            <a:off x="952500" y="1519239"/>
            <a:ext cx="6427433" cy="671718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Arial"/>
              <a:buNone/>
            </a:pPr>
            <a:endParaRPr sz="1800" b="0" i="1" u="none" dirty="0">
              <a:solidFill>
                <a:srgbClr val="000000"/>
              </a:solidFill>
              <a:latin typeface="Times"/>
              <a:ea typeface="Times"/>
              <a:cs typeface="Times"/>
              <a:sym typeface="Times"/>
            </a:endParaRPr>
          </a:p>
          <a:p>
            <a:pPr marL="0" marR="0" lvl="0" indent="0" algn="just" rtl="0">
              <a:lnSpc>
                <a:spcPct val="150000"/>
              </a:lnSpc>
              <a:spcBef>
                <a:spcPts val="0"/>
              </a:spcBef>
              <a:spcAft>
                <a:spcPts val="0"/>
              </a:spcAft>
              <a:buClr>
                <a:schemeClr val="dk1"/>
              </a:buClr>
              <a:buSzPts val="800"/>
              <a:buFont typeface="Arial"/>
              <a:buNone/>
            </a:pPr>
            <a:r>
              <a:rPr lang="en-US" sz="800" b="1" i="0" u="none" dirty="0">
                <a:solidFill>
                  <a:schemeClr val="dk1"/>
                </a:solidFill>
                <a:latin typeface="Arial"/>
                <a:ea typeface="Arial"/>
                <a:cs typeface="Arial"/>
                <a:sym typeface="Arial"/>
              </a:rPr>
              <a:t> </a:t>
            </a:r>
            <a:br>
              <a:rPr lang="en-US" sz="800" b="1" i="0" u="none" dirty="0">
                <a:solidFill>
                  <a:schemeClr val="dk1"/>
                </a:solidFill>
                <a:latin typeface="Arial"/>
                <a:ea typeface="Arial"/>
                <a:cs typeface="Arial"/>
                <a:sym typeface="Arial"/>
              </a:rPr>
            </a:br>
            <a:r>
              <a:rPr lang="en-US" sz="1100" b="1" i="0" u="none" dirty="0">
                <a:solidFill>
                  <a:schemeClr val="dk1"/>
                </a:solidFill>
                <a:latin typeface="Arial"/>
                <a:ea typeface="Arial"/>
                <a:cs typeface="Arial"/>
                <a:sym typeface="Arial"/>
              </a:rPr>
              <a:t> </a:t>
            </a:r>
            <a:br>
              <a:rPr lang="en-US" sz="1100" b="1" i="0" u="none" dirty="0">
                <a:solidFill>
                  <a:schemeClr val="dk1"/>
                </a:solidFill>
                <a:latin typeface="Arial"/>
                <a:ea typeface="Arial"/>
                <a:cs typeface="Arial"/>
                <a:sym typeface="Arial"/>
              </a:rPr>
            </a:br>
            <a:r>
              <a:rPr lang="en-US" sz="1800" b="0" i="0" u="none" dirty="0">
                <a:solidFill>
                  <a:srgbClr val="000000"/>
                </a:solidFill>
                <a:latin typeface="Times"/>
                <a:ea typeface="Times"/>
                <a:cs typeface="Times"/>
                <a:sym typeface="Times"/>
              </a:rPr>
              <a:t> </a:t>
            </a:r>
            <a:br>
              <a:rPr lang="en-US" sz="1100" b="1" i="0" u="none" dirty="0">
                <a:solidFill>
                  <a:schemeClr val="dk1"/>
                </a:solidFill>
                <a:latin typeface="Arial"/>
                <a:ea typeface="Arial"/>
                <a:cs typeface="Arial"/>
                <a:sym typeface="Arial"/>
              </a:rPr>
            </a:br>
            <a:r>
              <a:rPr lang="en-US" sz="1100" b="1" i="0" u="none" dirty="0">
                <a:solidFill>
                  <a:schemeClr val="dk1"/>
                </a:solidFill>
                <a:latin typeface="Arial"/>
                <a:ea typeface="Arial"/>
                <a:cs typeface="Arial"/>
                <a:sym typeface="Arial"/>
              </a:rPr>
              <a:t> </a:t>
            </a:r>
            <a:br>
              <a:rPr lang="en-US" sz="1100" b="1" i="0" u="none" dirty="0">
                <a:solidFill>
                  <a:schemeClr val="dk1"/>
                </a:solidFill>
                <a:latin typeface="Arial"/>
                <a:ea typeface="Arial"/>
                <a:cs typeface="Arial"/>
                <a:sym typeface="Arial"/>
              </a:rPr>
            </a:br>
            <a:endParaRPr dirty="0"/>
          </a:p>
          <a:p>
            <a:pPr marL="0" marR="0" lvl="0" indent="0" algn="just" rtl="0">
              <a:lnSpc>
                <a:spcPct val="150000"/>
              </a:lnSpc>
              <a:spcBef>
                <a:spcPts val="0"/>
              </a:spcBef>
              <a:spcAft>
                <a:spcPts val="0"/>
              </a:spcAft>
              <a:buClr>
                <a:srgbClr val="000000"/>
              </a:buClr>
              <a:buSzPts val="1800"/>
              <a:buFont typeface="Times"/>
              <a:buNone/>
            </a:pPr>
            <a:r>
              <a:rPr lang="en-US" sz="1800" b="0" i="0" u="none" dirty="0">
                <a:solidFill>
                  <a:srgbClr val="000000"/>
                </a:solidFill>
                <a:latin typeface="Times"/>
                <a:ea typeface="Times"/>
                <a:cs typeface="Times"/>
                <a:sym typeface="Times"/>
              </a:rPr>
              <a:t> </a:t>
            </a:r>
            <a:br>
              <a:rPr lang="en-US" sz="1100" b="1" i="0" u="none" dirty="0">
                <a:solidFill>
                  <a:schemeClr val="dk1"/>
                </a:solidFill>
                <a:latin typeface="Arial"/>
                <a:ea typeface="Arial"/>
                <a:cs typeface="Arial"/>
                <a:sym typeface="Arial"/>
              </a:rPr>
            </a:br>
            <a:endParaRPr sz="1800" b="0" i="0" u="none" dirty="0">
              <a:solidFill>
                <a:srgbClr val="000000"/>
              </a:solidFill>
              <a:latin typeface="Times"/>
              <a:ea typeface="Times"/>
              <a:cs typeface="Times"/>
              <a:sym typeface="Times"/>
            </a:endParaRPr>
          </a:p>
          <a:p>
            <a:pPr marL="0" marR="0" lvl="0" indent="0" algn="just" rtl="0">
              <a:lnSpc>
                <a:spcPct val="150000"/>
              </a:lnSpc>
              <a:spcBef>
                <a:spcPts val="0"/>
              </a:spcBef>
              <a:spcAft>
                <a:spcPts val="0"/>
              </a:spcAft>
              <a:buClr>
                <a:schemeClr val="dk1"/>
              </a:buClr>
              <a:buSzPts val="1500"/>
              <a:buFont typeface="Arial"/>
              <a:buNone/>
            </a:pPr>
            <a:endParaRPr sz="1500" b="0" i="0" u="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dk1"/>
              </a:buClr>
              <a:buSzPts val="1500"/>
              <a:buFont typeface="Arial"/>
              <a:buNone/>
            </a:pPr>
            <a:endParaRPr sz="1500" b="0" i="0" u="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dk1"/>
              </a:buClr>
              <a:buSzPts val="1500"/>
              <a:buFont typeface="Arial"/>
              <a:buNone/>
            </a:pPr>
            <a:endParaRPr sz="1500" b="0" i="0" u="none" dirty="0">
              <a:solidFill>
                <a:srgbClr val="000000"/>
              </a:solidFill>
              <a:latin typeface="Times New Roman"/>
              <a:ea typeface="Times New Roman"/>
              <a:cs typeface="Times New Roman"/>
              <a:sym typeface="Times New Roman"/>
            </a:endParaRPr>
          </a:p>
          <a:p>
            <a:pPr marL="0" marR="0" lvl="0" indent="-11430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highlight>
                  <a:srgbClr val="FFFF00"/>
                </a:highlight>
                <a:latin typeface="Times New Roman"/>
                <a:ea typeface="Times New Roman"/>
                <a:cs typeface="Times New Roman"/>
                <a:sym typeface="Times New Roman"/>
              </a:rPr>
              <a:t>The pattern is pseudorandom, </a:t>
            </a:r>
            <a:r>
              <a:rPr lang="en-US" sz="1800" b="0" i="0" u="none" dirty="0">
                <a:solidFill>
                  <a:srgbClr val="000000"/>
                </a:solidFill>
                <a:latin typeface="Times New Roman"/>
                <a:ea typeface="Times New Roman"/>
                <a:cs typeface="Times New Roman"/>
                <a:sym typeface="Times New Roman"/>
              </a:rPr>
              <a:t>hence </a:t>
            </a:r>
            <a:r>
              <a:rPr lang="en-US" sz="1800" b="0" i="0" u="none" dirty="0">
                <a:solidFill>
                  <a:srgbClr val="000000"/>
                </a:solidFill>
                <a:highlight>
                  <a:srgbClr val="FFFF00"/>
                </a:highlight>
                <a:latin typeface="Times New Roman"/>
                <a:ea typeface="Times New Roman"/>
                <a:cs typeface="Times New Roman"/>
                <a:sym typeface="Times New Roman"/>
              </a:rPr>
              <a:t>it is repeated after in each cycle</a:t>
            </a:r>
            <a:r>
              <a:rPr lang="en-US" sz="1800" b="0" i="0" u="none" dirty="0">
                <a:solidFill>
                  <a:srgbClr val="000000"/>
                </a:solidFill>
                <a:latin typeface="Times New Roman"/>
                <a:ea typeface="Times New Roman"/>
                <a:cs typeface="Times New Roman"/>
                <a:sym typeface="Times New Roman"/>
              </a:rPr>
              <a:t>.</a:t>
            </a:r>
            <a:endParaRPr dirty="0"/>
          </a:p>
          <a:p>
            <a:pPr marL="0" marR="0" lvl="0" indent="0" algn="just" rtl="0">
              <a:lnSpc>
                <a:spcPct val="150000"/>
              </a:lnSpc>
              <a:spcBef>
                <a:spcPts val="0"/>
              </a:spcBef>
              <a:spcAft>
                <a:spcPts val="0"/>
              </a:spcAft>
              <a:buClr>
                <a:schemeClr val="dk1"/>
              </a:buClr>
              <a:buSzPts val="800"/>
              <a:buFont typeface="Arial"/>
              <a:buNone/>
            </a:pPr>
            <a:r>
              <a:rPr lang="en-US" sz="800" b="1" i="0" u="none" dirty="0">
                <a:solidFill>
                  <a:schemeClr val="dk1"/>
                </a:solidFill>
                <a:latin typeface="Arial"/>
                <a:ea typeface="Arial"/>
                <a:cs typeface="Arial"/>
                <a:sym typeface="Arial"/>
              </a:rPr>
              <a:t> </a:t>
            </a:r>
            <a:br>
              <a:rPr lang="en-US" sz="800" b="1" i="0" u="none" dirty="0">
                <a:solidFill>
                  <a:schemeClr val="dk1"/>
                </a:solidFill>
                <a:latin typeface="Arial"/>
                <a:ea typeface="Arial"/>
                <a:cs typeface="Arial"/>
                <a:sym typeface="Arial"/>
              </a:rPr>
            </a:b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endParaRPr sz="1600" b="0" i="0" u="none" dirty="0">
              <a:solidFill>
                <a:srgbClr val="000000"/>
              </a:solidFill>
              <a:latin typeface="Times"/>
              <a:ea typeface="Times"/>
              <a:cs typeface="Times"/>
              <a:sym typeface="Times"/>
            </a:endParaRPr>
          </a:p>
          <a:p>
            <a:pPr marL="0" marR="0" lvl="0" indent="0" algn="just" rtl="0">
              <a:lnSpc>
                <a:spcPct val="150000"/>
              </a:lnSpc>
              <a:spcBef>
                <a:spcPts val="0"/>
              </a:spcBef>
              <a:spcAft>
                <a:spcPts val="0"/>
              </a:spcAft>
              <a:buClr>
                <a:schemeClr val="dk1"/>
              </a:buClr>
              <a:buSzPts val="1800"/>
              <a:buFont typeface="Arial"/>
              <a:buNone/>
            </a:pPr>
            <a:endParaRPr sz="1800" b="0" i="0" u="none" dirty="0">
              <a:solidFill>
                <a:srgbClr val="000000"/>
              </a:solidFill>
              <a:latin typeface="Times"/>
              <a:ea typeface="Times"/>
              <a:cs typeface="Times"/>
              <a:sym typeface="Times"/>
            </a:endParaRPr>
          </a:p>
          <a:p>
            <a:pPr marL="0" marR="0" lvl="0" indent="0" algn="just" rtl="0">
              <a:lnSpc>
                <a:spcPct val="150000"/>
              </a:lnSpc>
              <a:spcBef>
                <a:spcPts val="0"/>
              </a:spcBef>
              <a:spcAft>
                <a:spcPts val="0"/>
              </a:spcAft>
              <a:buClr>
                <a:schemeClr val="dk1"/>
              </a:buClr>
              <a:buSzPts val="1000"/>
              <a:buFont typeface="Arial"/>
              <a:buNone/>
            </a:pP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br>
              <a:rPr lang="en-US" sz="1400" b="1" i="0" u="none" dirty="0">
                <a:solidFill>
                  <a:schemeClr val="dk1"/>
                </a:solidFill>
                <a:latin typeface="Times New Roman"/>
                <a:ea typeface="Times New Roman"/>
                <a:cs typeface="Times New Roman"/>
                <a:sym typeface="Times New Roman"/>
              </a:rPr>
            </a:br>
            <a:endParaRPr dirty="0"/>
          </a:p>
        </p:txBody>
      </p:sp>
      <p:pic>
        <p:nvPicPr>
          <p:cNvPr id="745" name="Google Shape;745;p55"/>
          <p:cNvPicPr preferRelativeResize="0"/>
          <p:nvPr/>
        </p:nvPicPr>
        <p:blipFill rotWithShape="1">
          <a:blip r:embed="rId3">
            <a:alphaModFix/>
          </a:blip>
          <a:srcRect/>
          <a:stretch/>
        </p:blipFill>
        <p:spPr>
          <a:xfrm>
            <a:off x="952500" y="1452561"/>
            <a:ext cx="6983412" cy="3733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5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56</a:t>
            </a:fld>
            <a:endParaRPr/>
          </a:p>
        </p:txBody>
      </p:sp>
      <p:cxnSp>
        <p:nvCxnSpPr>
          <p:cNvPr id="752" name="Google Shape;752;p5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53" name="Google Shape;753;p5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54" name="Google Shape;754;p56"/>
          <p:cNvSpPr txBox="1"/>
          <p:nvPr/>
        </p:nvSpPr>
        <p:spPr>
          <a:xfrm>
            <a:off x="304800" y="762000"/>
            <a:ext cx="78390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How does FHSS accomplish the goals of spread spectrum?</a:t>
            </a:r>
            <a:endParaRPr/>
          </a:p>
        </p:txBody>
      </p:sp>
      <p:cxnSp>
        <p:nvCxnSpPr>
          <p:cNvPr id="755" name="Google Shape;755;p56"/>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56" name="Google Shape;756;p56"/>
          <p:cNvSpPr txBox="1"/>
          <p:nvPr/>
        </p:nvSpPr>
        <p:spPr>
          <a:xfrm>
            <a:off x="304800" y="1519237"/>
            <a:ext cx="8458200" cy="655161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latin typeface="Times"/>
                <a:ea typeface="Times"/>
                <a:cs typeface="Times"/>
                <a:sym typeface="Times"/>
              </a:rPr>
              <a:t>If there are many </a:t>
            </a:r>
            <a:r>
              <a:rPr lang="en-US" sz="1800" b="0" i="0" u="none" dirty="0">
                <a:solidFill>
                  <a:srgbClr val="000000"/>
                </a:solidFill>
                <a:highlight>
                  <a:srgbClr val="FFFF00"/>
                </a:highlight>
                <a:latin typeface="Times"/>
                <a:ea typeface="Times"/>
                <a:cs typeface="Times"/>
                <a:sym typeface="Times"/>
              </a:rPr>
              <a:t>k-bit patterns </a:t>
            </a:r>
            <a:r>
              <a:rPr lang="en-US" sz="1800" b="0" i="0" u="none" dirty="0">
                <a:solidFill>
                  <a:srgbClr val="000000"/>
                </a:solidFill>
                <a:latin typeface="Times"/>
                <a:ea typeface="Times"/>
                <a:cs typeface="Times"/>
                <a:sym typeface="Times"/>
              </a:rPr>
              <a:t>and </a:t>
            </a:r>
            <a:r>
              <a:rPr lang="en-US" sz="1800" b="0" i="0" u="none" dirty="0">
                <a:solidFill>
                  <a:srgbClr val="000000"/>
                </a:solidFill>
                <a:highlight>
                  <a:srgbClr val="FFFF00"/>
                </a:highlight>
                <a:latin typeface="Times"/>
                <a:ea typeface="Times"/>
                <a:cs typeface="Times"/>
                <a:sym typeface="Times"/>
              </a:rPr>
              <a:t>the hopping period is short</a:t>
            </a:r>
            <a:r>
              <a:rPr lang="en-US" sz="1800" b="0" i="0" u="none" dirty="0">
                <a:solidFill>
                  <a:srgbClr val="000000"/>
                </a:solidFill>
                <a:latin typeface="Times"/>
                <a:ea typeface="Times"/>
                <a:cs typeface="Times"/>
                <a:sym typeface="Times"/>
              </a:rPr>
              <a:t>, a sender and receiver</a:t>
            </a:r>
            <a:br>
              <a:rPr lang="en-US" sz="1800" b="0" i="0" u="none" dirty="0">
                <a:solidFill>
                  <a:srgbClr val="000000"/>
                </a:solidFill>
                <a:latin typeface="Times"/>
                <a:ea typeface="Times"/>
                <a:cs typeface="Times"/>
                <a:sym typeface="Times"/>
              </a:rPr>
            </a:br>
            <a:r>
              <a:rPr lang="en-US" sz="1800" b="0" i="0" u="none" dirty="0">
                <a:solidFill>
                  <a:srgbClr val="000000"/>
                </a:solidFill>
                <a:highlight>
                  <a:srgbClr val="FFFF00"/>
                </a:highlight>
                <a:latin typeface="Times"/>
                <a:ea typeface="Times"/>
                <a:cs typeface="Times"/>
                <a:sym typeface="Times"/>
              </a:rPr>
              <a:t>can have privacy.</a:t>
            </a:r>
            <a:endParaRPr dirty="0">
              <a:highlight>
                <a:srgbClr val="FFFF00"/>
              </a:highlight>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latin typeface="Helvetica Neue"/>
                <a:ea typeface="Helvetica Neue"/>
                <a:cs typeface="Helvetica Neue"/>
                <a:sym typeface="Helvetica Neue"/>
              </a:rPr>
              <a:t>If </a:t>
            </a:r>
            <a:r>
              <a:rPr lang="en-US" sz="1800" b="0" i="0" u="none" dirty="0">
                <a:solidFill>
                  <a:srgbClr val="000000"/>
                </a:solidFill>
                <a:latin typeface="Times"/>
                <a:ea typeface="Times"/>
                <a:cs typeface="Times"/>
                <a:sym typeface="Times"/>
              </a:rPr>
              <a:t>an intruder tries to intercept the transmitted signal, she can only access a small piece of data because she does not know the spreading sequence to quickly adapt herself to the next hop.</a:t>
            </a:r>
            <a:endParaRPr dirty="0"/>
          </a:p>
          <a:p>
            <a:pPr marL="285750" marR="0" lvl="0" indent="-28575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latin typeface="Times"/>
                <a:ea typeface="Times"/>
                <a:cs typeface="Times"/>
                <a:sym typeface="Times"/>
              </a:rPr>
              <a:t>The scheme has also an antijamming effect. A malicious sender may be able to send noise to jam the signal for one hopping period (randomly), but not for the whole period.</a:t>
            </a:r>
            <a:endParaRPr dirty="0"/>
          </a:p>
          <a:p>
            <a:pPr marL="285750" marR="0" lvl="0" indent="-285750" algn="just" rtl="0">
              <a:lnSpc>
                <a:spcPct val="150000"/>
              </a:lnSpc>
              <a:spcBef>
                <a:spcPts val="0"/>
              </a:spcBef>
              <a:spcAft>
                <a:spcPts val="0"/>
              </a:spcAft>
              <a:buClr>
                <a:schemeClr val="dk1"/>
              </a:buClr>
              <a:buSzPts val="1100"/>
              <a:buFont typeface="Arial"/>
              <a:buNone/>
            </a:pPr>
            <a:r>
              <a:rPr lang="en-US" sz="1100" b="1" i="0" u="none" dirty="0">
                <a:solidFill>
                  <a:schemeClr val="dk1"/>
                </a:solidFill>
                <a:latin typeface="Arial"/>
                <a:ea typeface="Arial"/>
                <a:cs typeface="Arial"/>
                <a:sym typeface="Arial"/>
              </a:rPr>
              <a:t> </a:t>
            </a:r>
            <a:br>
              <a:rPr lang="en-US" sz="1100" b="1" i="0" u="none" dirty="0">
                <a:solidFill>
                  <a:schemeClr val="dk1"/>
                </a:solidFill>
                <a:latin typeface="Arial"/>
                <a:ea typeface="Arial"/>
                <a:cs typeface="Arial"/>
                <a:sym typeface="Arial"/>
              </a:rPr>
            </a:br>
            <a:r>
              <a:rPr lang="en-US" sz="1800" b="0" i="0" u="none" dirty="0">
                <a:solidFill>
                  <a:srgbClr val="000000"/>
                </a:solidFill>
                <a:latin typeface="Times"/>
                <a:ea typeface="Times"/>
                <a:cs typeface="Times"/>
                <a:sym typeface="Times"/>
              </a:rPr>
              <a:t> </a:t>
            </a:r>
            <a:br>
              <a:rPr lang="en-US" sz="1100" b="1" i="0" u="none" dirty="0">
                <a:solidFill>
                  <a:schemeClr val="dk1"/>
                </a:solidFill>
                <a:latin typeface="Arial"/>
                <a:ea typeface="Arial"/>
                <a:cs typeface="Arial"/>
                <a:sym typeface="Arial"/>
              </a:rPr>
            </a:br>
            <a:endParaRPr sz="1800" b="0" i="0" u="none" dirty="0">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800"/>
              <a:buFont typeface="Arial"/>
              <a:buNone/>
            </a:pPr>
            <a:r>
              <a:rPr lang="en-US" sz="800" b="1" i="0" u="none" dirty="0">
                <a:solidFill>
                  <a:schemeClr val="dk1"/>
                </a:solidFill>
                <a:latin typeface="Arial"/>
                <a:ea typeface="Arial"/>
                <a:cs typeface="Arial"/>
                <a:sym typeface="Arial"/>
              </a:rPr>
              <a:t> </a:t>
            </a:r>
            <a:br>
              <a:rPr lang="en-US" sz="800" b="1" i="0" u="none" dirty="0">
                <a:solidFill>
                  <a:schemeClr val="dk1"/>
                </a:solidFill>
                <a:latin typeface="Arial"/>
                <a:ea typeface="Arial"/>
                <a:cs typeface="Arial"/>
                <a:sym typeface="Arial"/>
              </a:rPr>
            </a:b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endParaRPr sz="1600" b="0" i="0" u="none" dirty="0">
              <a:solidFill>
                <a:srgbClr val="000000"/>
              </a:solidFill>
              <a:latin typeface="Times"/>
              <a:ea typeface="Times"/>
              <a:cs typeface="Times"/>
              <a:sym typeface="Times"/>
            </a:endParaRPr>
          </a:p>
          <a:p>
            <a:pPr marL="285750" marR="0" lvl="0" indent="-171450" algn="just" rtl="0">
              <a:lnSpc>
                <a:spcPct val="150000"/>
              </a:lnSpc>
              <a:spcBef>
                <a:spcPts val="0"/>
              </a:spcBef>
              <a:spcAft>
                <a:spcPts val="0"/>
              </a:spcAft>
              <a:buClr>
                <a:schemeClr val="dk1"/>
              </a:buClr>
              <a:buSzPts val="1800"/>
              <a:buFont typeface="Arial"/>
              <a:buNone/>
            </a:pPr>
            <a:endParaRPr sz="1800" b="0" i="0" u="none" dirty="0">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br>
              <a:rPr lang="en-US" sz="1400" b="1" i="0" u="none" dirty="0">
                <a:solidFill>
                  <a:schemeClr val="dk1"/>
                </a:solidFill>
                <a:latin typeface="Times New Roman"/>
                <a:ea typeface="Times New Roman"/>
                <a:cs typeface="Times New Roman"/>
                <a:sym typeface="Times New Roman"/>
              </a:rPr>
            </a:b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57</a:t>
            </a:fld>
            <a:endParaRPr/>
          </a:p>
        </p:txBody>
      </p:sp>
      <p:cxnSp>
        <p:nvCxnSpPr>
          <p:cNvPr id="763" name="Google Shape;763;p5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64" name="Google Shape;764;p5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65" name="Google Shape;765;p57"/>
          <p:cNvSpPr txBox="1"/>
          <p:nvPr/>
        </p:nvSpPr>
        <p:spPr>
          <a:xfrm>
            <a:off x="304800" y="762000"/>
            <a:ext cx="48323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Direct Sequence Spread Spectrum</a:t>
            </a:r>
            <a:endParaRPr/>
          </a:p>
        </p:txBody>
      </p:sp>
      <p:cxnSp>
        <p:nvCxnSpPr>
          <p:cNvPr id="766" name="Google Shape;766;p57"/>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67" name="Google Shape;767;p57"/>
          <p:cNvSpPr txBox="1"/>
          <p:nvPr/>
        </p:nvSpPr>
        <p:spPr>
          <a:xfrm>
            <a:off x="304800" y="1519237"/>
            <a:ext cx="8458200" cy="597535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latin typeface="Times"/>
                <a:ea typeface="Times"/>
                <a:cs typeface="Times"/>
                <a:sym typeface="Times"/>
              </a:rPr>
              <a:t>It also </a:t>
            </a:r>
            <a:r>
              <a:rPr lang="en-US" sz="1800" b="0" i="0" u="none" dirty="0">
                <a:solidFill>
                  <a:srgbClr val="000000"/>
                </a:solidFill>
                <a:highlight>
                  <a:srgbClr val="FFFF00"/>
                </a:highlight>
                <a:latin typeface="Times"/>
                <a:ea typeface="Times"/>
                <a:cs typeface="Times"/>
                <a:sym typeface="Times"/>
              </a:rPr>
              <a:t>expands the bandwidth of the original signal</a:t>
            </a:r>
            <a:r>
              <a:rPr lang="en-US" sz="1800" b="0" i="0" u="none" dirty="0">
                <a:solidFill>
                  <a:srgbClr val="000000"/>
                </a:solidFill>
                <a:latin typeface="Times"/>
                <a:ea typeface="Times"/>
                <a:cs typeface="Times"/>
                <a:sym typeface="Times"/>
              </a:rPr>
              <a:t>, but the process is different.</a:t>
            </a:r>
            <a:endParaRPr dirty="0"/>
          </a:p>
          <a:p>
            <a:pPr marL="285750" marR="0" lvl="0" indent="-28575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latin typeface="Times"/>
                <a:ea typeface="Times"/>
                <a:cs typeface="Times"/>
                <a:sym typeface="Times"/>
              </a:rPr>
              <a:t>In DSSS, we replace each data bit with n bits using a spreading code.</a:t>
            </a:r>
            <a:endParaRPr dirty="0"/>
          </a:p>
          <a:p>
            <a:pPr marL="285750" marR="0" lvl="0" indent="-28575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latin typeface="Times"/>
                <a:ea typeface="Times"/>
                <a:cs typeface="Times"/>
                <a:sym typeface="Times"/>
              </a:rPr>
              <a:t>In other words, each bit is assigned a code of n bits called chips, where the chip rate is n times that of the data bit.</a:t>
            </a:r>
            <a:endParaRPr dirty="0"/>
          </a:p>
          <a:p>
            <a:pPr marL="285750" marR="0" lvl="0" indent="-285750" algn="just" rtl="0">
              <a:lnSpc>
                <a:spcPct val="150000"/>
              </a:lnSpc>
              <a:spcBef>
                <a:spcPts val="0"/>
              </a:spcBef>
              <a:spcAft>
                <a:spcPts val="0"/>
              </a:spcAft>
              <a:buClr>
                <a:schemeClr val="dk1"/>
              </a:buClr>
              <a:buSzPts val="1100"/>
              <a:buFont typeface="Arial"/>
              <a:buNone/>
            </a:pPr>
            <a:r>
              <a:rPr lang="en-US" sz="1100" b="1" i="0" u="none" dirty="0">
                <a:solidFill>
                  <a:schemeClr val="dk1"/>
                </a:solidFill>
                <a:latin typeface="Arial"/>
                <a:ea typeface="Arial"/>
                <a:cs typeface="Arial"/>
                <a:sym typeface="Arial"/>
              </a:rPr>
              <a:t> </a:t>
            </a:r>
            <a:br>
              <a:rPr lang="en-US" sz="1100" b="1" i="0" u="none" dirty="0">
                <a:solidFill>
                  <a:schemeClr val="dk1"/>
                </a:solidFill>
                <a:latin typeface="Arial"/>
                <a:ea typeface="Arial"/>
                <a:cs typeface="Arial"/>
                <a:sym typeface="Arial"/>
              </a:rPr>
            </a:br>
            <a:r>
              <a:rPr lang="en-US" sz="1800" b="0" i="0" u="none" dirty="0">
                <a:solidFill>
                  <a:srgbClr val="000000"/>
                </a:solidFill>
                <a:latin typeface="Times"/>
                <a:ea typeface="Times"/>
                <a:cs typeface="Times"/>
                <a:sym typeface="Times"/>
              </a:rPr>
              <a:t> </a:t>
            </a:r>
            <a:br>
              <a:rPr lang="en-US" sz="1100" b="1" i="0" u="none" dirty="0">
                <a:solidFill>
                  <a:schemeClr val="dk1"/>
                </a:solidFill>
                <a:latin typeface="Arial"/>
                <a:ea typeface="Arial"/>
                <a:cs typeface="Arial"/>
                <a:sym typeface="Arial"/>
              </a:rPr>
            </a:br>
            <a:r>
              <a:rPr lang="en-US" sz="1800" b="0" i="0" u="none" dirty="0">
                <a:solidFill>
                  <a:srgbClr val="000000"/>
                </a:solidFill>
                <a:latin typeface="Times"/>
                <a:ea typeface="Times"/>
                <a:cs typeface="Times"/>
                <a:sym typeface="Times"/>
              </a:rPr>
              <a:t> </a:t>
            </a:r>
            <a:br>
              <a:rPr lang="en-US" sz="800" b="1" i="0" u="none" dirty="0">
                <a:solidFill>
                  <a:schemeClr val="dk1"/>
                </a:solidFill>
                <a:latin typeface="Arial"/>
                <a:ea typeface="Arial"/>
                <a:cs typeface="Arial"/>
                <a:sym typeface="Arial"/>
              </a:rPr>
            </a:br>
            <a:br>
              <a:rPr lang="en-US" sz="1100" b="1" i="0" u="none" dirty="0">
                <a:solidFill>
                  <a:schemeClr val="dk1"/>
                </a:solidFill>
                <a:latin typeface="Arial"/>
                <a:ea typeface="Arial"/>
                <a:cs typeface="Arial"/>
                <a:sym typeface="Arial"/>
              </a:rPr>
            </a:br>
            <a:r>
              <a:rPr lang="en-US" sz="1800" b="0" i="0" u="none" dirty="0">
                <a:solidFill>
                  <a:srgbClr val="000000"/>
                </a:solidFill>
                <a:latin typeface="Times"/>
                <a:ea typeface="Times"/>
                <a:cs typeface="Times"/>
                <a:sym typeface="Times"/>
              </a:rPr>
              <a:t> </a:t>
            </a:r>
            <a:br>
              <a:rPr lang="en-US" sz="1100" b="1" i="0" u="none" dirty="0">
                <a:solidFill>
                  <a:schemeClr val="dk1"/>
                </a:solidFill>
                <a:latin typeface="Arial"/>
                <a:ea typeface="Arial"/>
                <a:cs typeface="Arial"/>
                <a:sym typeface="Arial"/>
              </a:rPr>
            </a:br>
            <a:endParaRPr sz="1800" b="0" i="0" u="none" dirty="0">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800"/>
              <a:buFont typeface="Arial"/>
              <a:buNone/>
            </a:pPr>
            <a:r>
              <a:rPr lang="en-US" sz="800" b="1" i="0" u="none" dirty="0">
                <a:solidFill>
                  <a:schemeClr val="dk1"/>
                </a:solidFill>
                <a:latin typeface="Arial"/>
                <a:ea typeface="Arial"/>
                <a:cs typeface="Arial"/>
                <a:sym typeface="Arial"/>
              </a:rPr>
              <a:t> </a:t>
            </a:r>
            <a:br>
              <a:rPr lang="en-US" sz="800" b="1" i="0" u="none" dirty="0">
                <a:solidFill>
                  <a:schemeClr val="dk1"/>
                </a:solidFill>
                <a:latin typeface="Arial"/>
                <a:ea typeface="Arial"/>
                <a:cs typeface="Arial"/>
                <a:sym typeface="Arial"/>
              </a:rPr>
            </a:b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endParaRPr sz="1600" b="0" i="0" u="none" dirty="0">
              <a:solidFill>
                <a:srgbClr val="000000"/>
              </a:solidFill>
              <a:latin typeface="Times"/>
              <a:ea typeface="Times"/>
              <a:cs typeface="Times"/>
              <a:sym typeface="Times"/>
            </a:endParaRPr>
          </a:p>
          <a:p>
            <a:pPr marL="285750" marR="0" lvl="0" indent="-171450" algn="just" rtl="0">
              <a:lnSpc>
                <a:spcPct val="150000"/>
              </a:lnSpc>
              <a:spcBef>
                <a:spcPts val="0"/>
              </a:spcBef>
              <a:spcAft>
                <a:spcPts val="0"/>
              </a:spcAft>
              <a:buClr>
                <a:schemeClr val="dk1"/>
              </a:buClr>
              <a:buSzPts val="1800"/>
              <a:buFont typeface="Arial"/>
              <a:buNone/>
            </a:pPr>
            <a:endParaRPr sz="1800" b="0" i="0" u="none" dirty="0">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br>
              <a:rPr lang="en-US" sz="1400" b="1" i="0" u="none" dirty="0">
                <a:solidFill>
                  <a:schemeClr val="dk1"/>
                </a:solidFill>
                <a:latin typeface="Times New Roman"/>
                <a:ea typeface="Times New Roman"/>
                <a:cs typeface="Times New Roman"/>
                <a:sym typeface="Times New Roman"/>
              </a:rPr>
            </a:br>
            <a:endParaRPr dirty="0"/>
          </a:p>
        </p:txBody>
      </p:sp>
      <p:pic>
        <p:nvPicPr>
          <p:cNvPr id="768" name="Google Shape;768;p57"/>
          <p:cNvPicPr preferRelativeResize="0"/>
          <p:nvPr/>
        </p:nvPicPr>
        <p:blipFill rotWithShape="1">
          <a:blip r:embed="rId3">
            <a:alphaModFix/>
          </a:blip>
          <a:srcRect/>
          <a:stretch/>
        </p:blipFill>
        <p:spPr>
          <a:xfrm>
            <a:off x="509587" y="3429000"/>
            <a:ext cx="8124825" cy="276701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58</a:t>
            </a:fld>
            <a:endParaRPr/>
          </a:p>
        </p:txBody>
      </p:sp>
      <p:cxnSp>
        <p:nvCxnSpPr>
          <p:cNvPr id="775" name="Google Shape;775;p5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76" name="Google Shape;776;p5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77" name="Google Shape;777;p58"/>
          <p:cNvSpPr txBox="1"/>
          <p:nvPr/>
        </p:nvSpPr>
        <p:spPr>
          <a:xfrm>
            <a:off x="304800" y="762000"/>
            <a:ext cx="21605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DSSS Example</a:t>
            </a:r>
            <a:endParaRPr/>
          </a:p>
        </p:txBody>
      </p:sp>
      <p:cxnSp>
        <p:nvCxnSpPr>
          <p:cNvPr id="778" name="Google Shape;778;p58"/>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79" name="Google Shape;779;p58"/>
          <p:cNvSpPr txBox="1"/>
          <p:nvPr/>
        </p:nvSpPr>
        <p:spPr>
          <a:xfrm>
            <a:off x="304800" y="1519237"/>
            <a:ext cx="8458200" cy="665956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400"/>
              <a:buFont typeface="Arial"/>
              <a:buChar char="•"/>
            </a:pPr>
            <a:r>
              <a:rPr lang="en-US" sz="1400" b="0" i="0" u="none" dirty="0">
                <a:solidFill>
                  <a:srgbClr val="000000"/>
                </a:solidFill>
                <a:latin typeface="Times New Roman"/>
                <a:ea typeface="Times New Roman"/>
                <a:cs typeface="Times New Roman"/>
                <a:sym typeface="Times New Roman"/>
              </a:rPr>
              <a:t>Let us consider the sequence used in a wireless LAN, the famous Barker sequence where n is 11. We assume that the original signal and the chips in the chip generator use polar NRZ encoding.</a:t>
            </a:r>
            <a:endParaRPr dirty="0"/>
          </a:p>
          <a:p>
            <a:pPr marL="285750" marR="0" lvl="0" indent="-285750" algn="just" rtl="0">
              <a:lnSpc>
                <a:spcPct val="150000"/>
              </a:lnSpc>
              <a:spcBef>
                <a:spcPts val="0"/>
              </a:spcBef>
              <a:spcAft>
                <a:spcPts val="0"/>
              </a:spcAft>
              <a:buClr>
                <a:srgbClr val="000000"/>
              </a:buClr>
              <a:buSzPts val="1400"/>
              <a:buFont typeface="Arial"/>
              <a:buChar char="•"/>
            </a:pPr>
            <a:r>
              <a:rPr lang="en-US" sz="1400" b="0" i="0" u="none" dirty="0">
                <a:solidFill>
                  <a:srgbClr val="000000"/>
                </a:solidFill>
                <a:latin typeface="Times New Roman"/>
                <a:ea typeface="Times New Roman"/>
                <a:cs typeface="Times New Roman"/>
                <a:sym typeface="Times New Roman"/>
              </a:rPr>
              <a:t>The spreading code is 11 chips having the pattern </a:t>
            </a:r>
            <a:r>
              <a:rPr lang="en-US" sz="1400" b="0" i="0" u="none" dirty="0">
                <a:solidFill>
                  <a:srgbClr val="000000"/>
                </a:solidFill>
                <a:highlight>
                  <a:srgbClr val="FFFF00"/>
                </a:highlight>
                <a:latin typeface="Times New Roman"/>
                <a:ea typeface="Times New Roman"/>
                <a:cs typeface="Times New Roman"/>
                <a:sym typeface="Times New Roman"/>
              </a:rPr>
              <a:t>10110111000.</a:t>
            </a:r>
            <a:endParaRPr dirty="0">
              <a:highlight>
                <a:srgbClr val="FFFF00"/>
              </a:highlight>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dirty="0">
                <a:solidFill>
                  <a:srgbClr val="000000"/>
                </a:solidFill>
                <a:latin typeface="Times New Roman"/>
                <a:ea typeface="Times New Roman"/>
                <a:cs typeface="Times New Roman"/>
                <a:sym typeface="Times New Roman"/>
              </a:rPr>
              <a:t>If the original signal rate is </a:t>
            </a:r>
            <a:r>
              <a:rPr lang="en-US" sz="1400" b="0" i="1" u="none" dirty="0">
                <a:solidFill>
                  <a:srgbClr val="000000"/>
                </a:solidFill>
                <a:latin typeface="Times New Roman"/>
                <a:ea typeface="Times New Roman"/>
                <a:cs typeface="Times New Roman"/>
                <a:sym typeface="Times New Roman"/>
              </a:rPr>
              <a:t>N, </a:t>
            </a:r>
            <a:r>
              <a:rPr lang="en-US" sz="1400" b="0" i="0" u="none" dirty="0">
                <a:solidFill>
                  <a:srgbClr val="000000"/>
                </a:solidFill>
                <a:latin typeface="Times New Roman"/>
                <a:ea typeface="Times New Roman"/>
                <a:cs typeface="Times New Roman"/>
                <a:sym typeface="Times New Roman"/>
              </a:rPr>
              <a:t>the rate of the spread signal is 11*</a:t>
            </a:r>
            <a:r>
              <a:rPr lang="en-US" sz="1400" b="0" i="1" u="none" dirty="0">
                <a:solidFill>
                  <a:srgbClr val="000000"/>
                </a:solidFill>
                <a:latin typeface="Times New Roman"/>
                <a:ea typeface="Times New Roman"/>
                <a:cs typeface="Times New Roman"/>
                <a:sym typeface="Times New Roman"/>
              </a:rPr>
              <a:t>N.</a:t>
            </a:r>
            <a:endParaRPr dirty="0"/>
          </a:p>
          <a:p>
            <a:pPr marL="285750" marR="0" lvl="0" indent="-285750" algn="just" rtl="0">
              <a:lnSpc>
                <a:spcPct val="150000"/>
              </a:lnSpc>
              <a:spcBef>
                <a:spcPts val="0"/>
              </a:spcBef>
              <a:spcAft>
                <a:spcPts val="0"/>
              </a:spcAft>
              <a:buClr>
                <a:srgbClr val="000000"/>
              </a:buClr>
              <a:buSzPts val="1400"/>
              <a:buFont typeface="Arial"/>
              <a:buChar char="•"/>
            </a:pPr>
            <a:r>
              <a:rPr lang="en-US" sz="1400" b="0" i="0" u="none" dirty="0">
                <a:solidFill>
                  <a:srgbClr val="000000"/>
                </a:solidFill>
                <a:latin typeface="Times New Roman"/>
                <a:ea typeface="Times New Roman"/>
                <a:cs typeface="Times New Roman"/>
                <a:sym typeface="Times New Roman"/>
              </a:rPr>
              <a:t>This means that the required bandwidth for the spread signal is 11 times larger than the</a:t>
            </a:r>
            <a:br>
              <a:rPr lang="en-US" sz="1400" b="0" i="0" u="none" dirty="0">
                <a:solidFill>
                  <a:srgbClr val="000000"/>
                </a:solidFill>
                <a:latin typeface="Times New Roman"/>
                <a:ea typeface="Times New Roman"/>
                <a:cs typeface="Times New Roman"/>
                <a:sym typeface="Times New Roman"/>
              </a:rPr>
            </a:br>
            <a:r>
              <a:rPr lang="en-US" sz="1400" b="0" i="0" u="none" dirty="0">
                <a:solidFill>
                  <a:srgbClr val="000000"/>
                </a:solidFill>
                <a:latin typeface="Times New Roman"/>
                <a:ea typeface="Times New Roman"/>
                <a:cs typeface="Times New Roman"/>
                <a:sym typeface="Times New Roman"/>
              </a:rPr>
              <a:t>bandwidth of the original signal.</a:t>
            </a:r>
            <a:endParaRPr dirty="0"/>
          </a:p>
          <a:p>
            <a:pPr marL="285750" marR="0" lvl="0" indent="-285750" algn="just" rtl="0">
              <a:lnSpc>
                <a:spcPct val="100000"/>
              </a:lnSpc>
              <a:spcBef>
                <a:spcPts val="0"/>
              </a:spcBef>
              <a:spcAft>
                <a:spcPts val="0"/>
              </a:spcAft>
              <a:buClr>
                <a:schemeClr val="dk1"/>
              </a:buClr>
              <a:buSzPts val="1000"/>
              <a:buFont typeface="Arial"/>
              <a:buNone/>
            </a:pP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endParaRPr sz="1600" b="0" i="0" u="none" dirty="0">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100"/>
              <a:buFont typeface="Arial"/>
              <a:buNone/>
            </a:pPr>
            <a:r>
              <a:rPr lang="en-US" sz="1100" b="1" i="0" u="none" dirty="0">
                <a:solidFill>
                  <a:schemeClr val="dk1"/>
                </a:solidFill>
                <a:latin typeface="Arial"/>
                <a:ea typeface="Arial"/>
                <a:cs typeface="Arial"/>
                <a:sym typeface="Arial"/>
              </a:rPr>
              <a:t> </a:t>
            </a:r>
            <a:br>
              <a:rPr lang="en-US" sz="1100" b="1" i="0" u="none" dirty="0">
                <a:solidFill>
                  <a:schemeClr val="dk1"/>
                </a:solidFill>
                <a:latin typeface="Arial"/>
                <a:ea typeface="Arial"/>
                <a:cs typeface="Arial"/>
                <a:sym typeface="Arial"/>
              </a:rPr>
            </a:br>
            <a:r>
              <a:rPr lang="en-US" sz="1800" b="0" i="0" u="none" dirty="0">
                <a:solidFill>
                  <a:srgbClr val="000000"/>
                </a:solidFill>
                <a:latin typeface="Times"/>
                <a:ea typeface="Times"/>
                <a:cs typeface="Times"/>
                <a:sym typeface="Times"/>
              </a:rPr>
              <a:t> </a:t>
            </a:r>
            <a:br>
              <a:rPr lang="en-US" sz="1100" b="1" i="0" u="none" dirty="0">
                <a:solidFill>
                  <a:schemeClr val="dk1"/>
                </a:solidFill>
                <a:latin typeface="Arial"/>
                <a:ea typeface="Arial"/>
                <a:cs typeface="Arial"/>
                <a:sym typeface="Arial"/>
              </a:rPr>
            </a:br>
            <a:r>
              <a:rPr lang="en-US" sz="1800" b="0" i="0" u="none" dirty="0">
                <a:solidFill>
                  <a:srgbClr val="000000"/>
                </a:solidFill>
                <a:latin typeface="Times"/>
                <a:ea typeface="Times"/>
                <a:cs typeface="Times"/>
                <a:sym typeface="Times"/>
              </a:rPr>
              <a:t> </a:t>
            </a:r>
            <a:br>
              <a:rPr lang="en-US" sz="800" b="1" i="0" u="none" dirty="0">
                <a:solidFill>
                  <a:schemeClr val="dk1"/>
                </a:solidFill>
                <a:latin typeface="Arial"/>
                <a:ea typeface="Arial"/>
                <a:cs typeface="Arial"/>
                <a:sym typeface="Arial"/>
              </a:rPr>
            </a:br>
            <a:br>
              <a:rPr lang="en-US" sz="1100" b="1" i="0" u="none" dirty="0">
                <a:solidFill>
                  <a:schemeClr val="dk1"/>
                </a:solidFill>
                <a:latin typeface="Arial"/>
                <a:ea typeface="Arial"/>
                <a:cs typeface="Arial"/>
                <a:sym typeface="Arial"/>
              </a:rPr>
            </a:br>
            <a:r>
              <a:rPr lang="en-US" sz="1800" b="0" i="0" u="none" dirty="0">
                <a:solidFill>
                  <a:srgbClr val="000000"/>
                </a:solidFill>
                <a:latin typeface="Times"/>
                <a:ea typeface="Times"/>
                <a:cs typeface="Times"/>
                <a:sym typeface="Times"/>
              </a:rPr>
              <a:t> </a:t>
            </a:r>
            <a:br>
              <a:rPr lang="en-US" sz="1100" b="1" i="0" u="none" dirty="0">
                <a:solidFill>
                  <a:schemeClr val="dk1"/>
                </a:solidFill>
                <a:latin typeface="Arial"/>
                <a:ea typeface="Arial"/>
                <a:cs typeface="Arial"/>
                <a:sym typeface="Arial"/>
              </a:rPr>
            </a:br>
            <a:endParaRPr sz="1800" b="0" i="0" u="none" dirty="0">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800"/>
              <a:buFont typeface="Arial"/>
              <a:buNone/>
            </a:pPr>
            <a:r>
              <a:rPr lang="en-US" sz="800" b="1" i="0" u="none" dirty="0">
                <a:solidFill>
                  <a:schemeClr val="dk1"/>
                </a:solidFill>
                <a:latin typeface="Arial"/>
                <a:ea typeface="Arial"/>
                <a:cs typeface="Arial"/>
                <a:sym typeface="Arial"/>
              </a:rPr>
              <a:t> </a:t>
            </a:r>
            <a:br>
              <a:rPr lang="en-US" sz="800" b="1" i="0" u="none" dirty="0">
                <a:solidFill>
                  <a:schemeClr val="dk1"/>
                </a:solidFill>
                <a:latin typeface="Arial"/>
                <a:ea typeface="Arial"/>
                <a:cs typeface="Arial"/>
                <a:sym typeface="Arial"/>
              </a:rPr>
            </a:b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endParaRPr sz="1600" b="0" i="0" u="none" dirty="0">
              <a:solidFill>
                <a:srgbClr val="000000"/>
              </a:solidFill>
              <a:latin typeface="Times"/>
              <a:ea typeface="Times"/>
              <a:cs typeface="Times"/>
              <a:sym typeface="Times"/>
            </a:endParaRPr>
          </a:p>
          <a:p>
            <a:pPr marL="285750" marR="0" lvl="0" indent="-171450" algn="just" rtl="0">
              <a:lnSpc>
                <a:spcPct val="150000"/>
              </a:lnSpc>
              <a:spcBef>
                <a:spcPts val="0"/>
              </a:spcBef>
              <a:spcAft>
                <a:spcPts val="0"/>
              </a:spcAft>
              <a:buClr>
                <a:schemeClr val="dk1"/>
              </a:buClr>
              <a:buSzPts val="1800"/>
              <a:buFont typeface="Arial"/>
              <a:buNone/>
            </a:pPr>
            <a:endParaRPr sz="1800" b="0" i="0" u="none" dirty="0">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br>
              <a:rPr lang="en-US" sz="1400" b="1" i="0" u="none" dirty="0">
                <a:solidFill>
                  <a:schemeClr val="dk1"/>
                </a:solidFill>
                <a:latin typeface="Times New Roman"/>
                <a:ea typeface="Times New Roman"/>
                <a:cs typeface="Times New Roman"/>
                <a:sym typeface="Times New Roman"/>
              </a:rPr>
            </a:br>
            <a:endParaRPr dirty="0"/>
          </a:p>
        </p:txBody>
      </p:sp>
      <p:pic>
        <p:nvPicPr>
          <p:cNvPr id="780" name="Google Shape;780;p58"/>
          <p:cNvPicPr preferRelativeResize="0"/>
          <p:nvPr/>
        </p:nvPicPr>
        <p:blipFill rotWithShape="1">
          <a:blip r:embed="rId3">
            <a:alphaModFix/>
          </a:blip>
          <a:srcRect/>
          <a:stretch/>
        </p:blipFill>
        <p:spPr>
          <a:xfrm>
            <a:off x="533400" y="3733800"/>
            <a:ext cx="8229600" cy="2590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5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59</a:t>
            </a:fld>
            <a:endParaRPr/>
          </a:p>
        </p:txBody>
      </p:sp>
      <p:cxnSp>
        <p:nvCxnSpPr>
          <p:cNvPr id="787" name="Google Shape;787;p5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88" name="Google Shape;788;p5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89" name="Google Shape;789;p59"/>
          <p:cNvSpPr txBox="1"/>
          <p:nvPr/>
        </p:nvSpPr>
        <p:spPr>
          <a:xfrm>
            <a:off x="304800" y="762000"/>
            <a:ext cx="78851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How does DSSS accomplish the goals of spread spectrum? </a:t>
            </a:r>
            <a:endParaRPr/>
          </a:p>
        </p:txBody>
      </p:sp>
      <p:cxnSp>
        <p:nvCxnSpPr>
          <p:cNvPr id="790" name="Google Shape;790;p59"/>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91" name="Google Shape;791;p59"/>
          <p:cNvSpPr txBox="1"/>
          <p:nvPr/>
        </p:nvSpPr>
        <p:spPr>
          <a:xfrm>
            <a:off x="304800" y="1519237"/>
            <a:ext cx="8458200" cy="575627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latin typeface="Times"/>
                <a:ea typeface="Times"/>
                <a:cs typeface="Times"/>
                <a:sym typeface="Times"/>
              </a:rPr>
              <a:t>The spread signal can </a:t>
            </a:r>
            <a:r>
              <a:rPr lang="en-US" sz="1800" b="0" i="0" u="none" dirty="0">
                <a:solidFill>
                  <a:srgbClr val="000000"/>
                </a:solidFill>
                <a:highlight>
                  <a:srgbClr val="FFFF00"/>
                </a:highlight>
                <a:latin typeface="Times"/>
                <a:ea typeface="Times"/>
                <a:cs typeface="Times"/>
                <a:sym typeface="Times"/>
              </a:rPr>
              <a:t>provide privacy </a:t>
            </a:r>
            <a:r>
              <a:rPr lang="en-US" sz="1800" b="0" i="0" u="none" dirty="0">
                <a:solidFill>
                  <a:srgbClr val="000000"/>
                </a:solidFill>
                <a:latin typeface="Times"/>
                <a:ea typeface="Times"/>
                <a:cs typeface="Times"/>
                <a:sym typeface="Times"/>
              </a:rPr>
              <a:t>if the intruder does not know the code.</a:t>
            </a:r>
            <a:endParaRPr dirty="0"/>
          </a:p>
          <a:p>
            <a:pPr marL="285750" marR="0" lvl="0" indent="-285750" algn="just" rtl="0">
              <a:lnSpc>
                <a:spcPct val="150000"/>
              </a:lnSpc>
              <a:spcBef>
                <a:spcPts val="0"/>
              </a:spcBef>
              <a:spcAft>
                <a:spcPts val="0"/>
              </a:spcAft>
              <a:buClr>
                <a:srgbClr val="000000"/>
              </a:buClr>
              <a:buSzPts val="1800"/>
              <a:buFont typeface="Arial"/>
              <a:buChar char="•"/>
            </a:pPr>
            <a:r>
              <a:rPr lang="en-US" sz="1800" b="0" i="0" u="none" dirty="0">
                <a:solidFill>
                  <a:srgbClr val="000000"/>
                </a:solidFill>
                <a:latin typeface="Helvetica Neue"/>
                <a:ea typeface="Helvetica Neue"/>
                <a:cs typeface="Helvetica Neue"/>
                <a:sym typeface="Helvetica Neue"/>
              </a:rPr>
              <a:t>It </a:t>
            </a:r>
            <a:r>
              <a:rPr lang="en-US" sz="1800" b="0" i="0" u="none" dirty="0">
                <a:solidFill>
                  <a:srgbClr val="000000"/>
                </a:solidFill>
                <a:latin typeface="Times"/>
                <a:ea typeface="Times"/>
                <a:cs typeface="Times"/>
                <a:sym typeface="Times"/>
              </a:rPr>
              <a:t>can also provide </a:t>
            </a:r>
            <a:r>
              <a:rPr lang="en-US" sz="1800" b="0" i="0" u="none" dirty="0">
                <a:solidFill>
                  <a:srgbClr val="000000"/>
                </a:solidFill>
                <a:highlight>
                  <a:srgbClr val="FFFF00"/>
                </a:highlight>
                <a:latin typeface="Times"/>
                <a:ea typeface="Times"/>
                <a:cs typeface="Times"/>
                <a:sym typeface="Times"/>
              </a:rPr>
              <a:t>immunity against interference </a:t>
            </a:r>
            <a:r>
              <a:rPr lang="en-US" sz="1800" b="0" i="0" u="none" dirty="0">
                <a:solidFill>
                  <a:srgbClr val="000000"/>
                </a:solidFill>
                <a:latin typeface="Times"/>
                <a:ea typeface="Times"/>
                <a:cs typeface="Times"/>
                <a:sym typeface="Times"/>
              </a:rPr>
              <a:t>if each station uses a different code.</a:t>
            </a: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endParaRPr sz="1600" b="0" i="0" u="none" dirty="0">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100"/>
              <a:buFont typeface="Arial"/>
              <a:buNone/>
            </a:pPr>
            <a:r>
              <a:rPr lang="en-US" sz="1100" b="1" i="0" u="none" dirty="0">
                <a:solidFill>
                  <a:schemeClr val="dk1"/>
                </a:solidFill>
                <a:latin typeface="Arial"/>
                <a:ea typeface="Arial"/>
                <a:cs typeface="Arial"/>
                <a:sym typeface="Arial"/>
              </a:rPr>
              <a:t> </a:t>
            </a:r>
            <a:br>
              <a:rPr lang="en-US" sz="1100" b="1" i="0" u="none" dirty="0">
                <a:solidFill>
                  <a:schemeClr val="dk1"/>
                </a:solidFill>
                <a:latin typeface="Arial"/>
                <a:ea typeface="Arial"/>
                <a:cs typeface="Arial"/>
                <a:sym typeface="Arial"/>
              </a:rPr>
            </a:br>
            <a:r>
              <a:rPr lang="en-US" sz="1800" b="0" i="0" u="none" dirty="0">
                <a:solidFill>
                  <a:srgbClr val="000000"/>
                </a:solidFill>
                <a:latin typeface="Times"/>
                <a:ea typeface="Times"/>
                <a:cs typeface="Times"/>
                <a:sym typeface="Times"/>
              </a:rPr>
              <a:t> </a:t>
            </a:r>
            <a:br>
              <a:rPr lang="en-US" sz="1100" b="1" i="0" u="none" dirty="0">
                <a:solidFill>
                  <a:schemeClr val="dk1"/>
                </a:solidFill>
                <a:latin typeface="Arial"/>
                <a:ea typeface="Arial"/>
                <a:cs typeface="Arial"/>
                <a:sym typeface="Arial"/>
              </a:rPr>
            </a:br>
            <a:r>
              <a:rPr lang="en-US" sz="1800" b="0" i="0" u="none" dirty="0">
                <a:solidFill>
                  <a:srgbClr val="000000"/>
                </a:solidFill>
                <a:latin typeface="Times"/>
                <a:ea typeface="Times"/>
                <a:cs typeface="Times"/>
                <a:sym typeface="Times"/>
              </a:rPr>
              <a:t> </a:t>
            </a:r>
            <a:br>
              <a:rPr lang="en-US" sz="800" b="1" i="0" u="none" dirty="0">
                <a:solidFill>
                  <a:schemeClr val="dk1"/>
                </a:solidFill>
                <a:latin typeface="Arial"/>
                <a:ea typeface="Arial"/>
                <a:cs typeface="Arial"/>
                <a:sym typeface="Arial"/>
              </a:rPr>
            </a:br>
            <a:br>
              <a:rPr lang="en-US" sz="1100" b="1" i="0" u="none" dirty="0">
                <a:solidFill>
                  <a:schemeClr val="dk1"/>
                </a:solidFill>
                <a:latin typeface="Arial"/>
                <a:ea typeface="Arial"/>
                <a:cs typeface="Arial"/>
                <a:sym typeface="Arial"/>
              </a:rPr>
            </a:br>
            <a:r>
              <a:rPr lang="en-US" sz="1800" b="0" i="0" u="none" dirty="0">
                <a:solidFill>
                  <a:srgbClr val="000000"/>
                </a:solidFill>
                <a:latin typeface="Times"/>
                <a:ea typeface="Times"/>
                <a:cs typeface="Times"/>
                <a:sym typeface="Times"/>
              </a:rPr>
              <a:t> </a:t>
            </a:r>
            <a:br>
              <a:rPr lang="en-US" sz="1100" b="1" i="0" u="none" dirty="0">
                <a:solidFill>
                  <a:schemeClr val="dk1"/>
                </a:solidFill>
                <a:latin typeface="Arial"/>
                <a:ea typeface="Arial"/>
                <a:cs typeface="Arial"/>
                <a:sym typeface="Arial"/>
              </a:rPr>
            </a:br>
            <a:endParaRPr sz="1800" b="0" i="0" u="none" dirty="0">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800"/>
              <a:buFont typeface="Arial"/>
              <a:buNone/>
            </a:pPr>
            <a:r>
              <a:rPr lang="en-US" sz="800" b="1" i="0" u="none" dirty="0">
                <a:solidFill>
                  <a:schemeClr val="dk1"/>
                </a:solidFill>
                <a:latin typeface="Arial"/>
                <a:ea typeface="Arial"/>
                <a:cs typeface="Arial"/>
                <a:sym typeface="Arial"/>
              </a:rPr>
              <a:t> </a:t>
            </a:r>
            <a:br>
              <a:rPr lang="en-US" sz="800" b="1" i="0" u="none" dirty="0">
                <a:solidFill>
                  <a:schemeClr val="dk1"/>
                </a:solidFill>
                <a:latin typeface="Arial"/>
                <a:ea typeface="Arial"/>
                <a:cs typeface="Arial"/>
                <a:sym typeface="Arial"/>
              </a:rPr>
            </a:b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endParaRPr sz="1600" b="0" i="0" u="none" dirty="0">
              <a:solidFill>
                <a:srgbClr val="000000"/>
              </a:solidFill>
              <a:latin typeface="Times"/>
              <a:ea typeface="Times"/>
              <a:cs typeface="Times"/>
              <a:sym typeface="Times"/>
            </a:endParaRPr>
          </a:p>
          <a:p>
            <a:pPr marL="285750" marR="0" lvl="0" indent="-171450" algn="just" rtl="0">
              <a:lnSpc>
                <a:spcPct val="150000"/>
              </a:lnSpc>
              <a:spcBef>
                <a:spcPts val="0"/>
              </a:spcBef>
              <a:spcAft>
                <a:spcPts val="0"/>
              </a:spcAft>
              <a:buClr>
                <a:schemeClr val="dk1"/>
              </a:buClr>
              <a:buSzPts val="1800"/>
              <a:buFont typeface="Arial"/>
              <a:buNone/>
            </a:pPr>
            <a:endParaRPr sz="1800" b="0" i="0" u="none" dirty="0">
              <a:solidFill>
                <a:srgbClr val="000000"/>
              </a:solidFill>
              <a:latin typeface="Times"/>
              <a:ea typeface="Times"/>
              <a:cs typeface="Times"/>
              <a:sym typeface="Times"/>
            </a:endParaRPr>
          </a:p>
          <a:p>
            <a:pPr marL="285750" marR="0" lvl="0" indent="-285750" algn="just" rtl="0">
              <a:lnSpc>
                <a:spcPct val="150000"/>
              </a:lnSpc>
              <a:spcBef>
                <a:spcPts val="0"/>
              </a:spcBef>
              <a:spcAft>
                <a:spcPts val="0"/>
              </a:spcAft>
              <a:buClr>
                <a:schemeClr val="dk1"/>
              </a:buClr>
              <a:buSzPts val="1000"/>
              <a:buFont typeface="Arial"/>
              <a:buNone/>
            </a:pPr>
            <a:r>
              <a:rPr lang="en-US" sz="1000" b="1" i="0" u="none" dirty="0">
                <a:solidFill>
                  <a:schemeClr val="dk1"/>
                </a:solidFill>
                <a:latin typeface="Arial"/>
                <a:ea typeface="Arial"/>
                <a:cs typeface="Arial"/>
                <a:sym typeface="Arial"/>
              </a:rPr>
              <a:t> </a:t>
            </a:r>
            <a:br>
              <a:rPr lang="en-US" sz="1000" b="1" i="0" u="none" dirty="0">
                <a:solidFill>
                  <a:schemeClr val="dk1"/>
                </a:solidFill>
                <a:latin typeface="Arial"/>
                <a:ea typeface="Arial"/>
                <a:cs typeface="Arial"/>
                <a:sym typeface="Arial"/>
              </a:rPr>
            </a:br>
            <a:br>
              <a:rPr lang="en-US" sz="1400" b="1" i="0" u="none" dirty="0">
                <a:solidFill>
                  <a:schemeClr val="dk1"/>
                </a:solidFill>
                <a:latin typeface="Times New Roman"/>
                <a:ea typeface="Times New Roman"/>
                <a:cs typeface="Times New Roman"/>
                <a:sym typeface="Times New Roman"/>
              </a:rPr>
            </a:b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48" name="Google Shape;148;p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49" name="Google Shape;149;p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50" name="Google Shape;150;p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51" name="Google Shape;151;p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52" name="Google Shape;152;p6"/>
          <p:cNvSpPr txBox="1"/>
          <p:nvPr/>
        </p:nvSpPr>
        <p:spPr>
          <a:xfrm>
            <a:off x="1257300" y="417512"/>
            <a:ext cx="187642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Multiplexing</a:t>
            </a:r>
            <a:endParaRPr/>
          </a:p>
        </p:txBody>
      </p:sp>
      <p:sp>
        <p:nvSpPr>
          <p:cNvPr id="153" name="Google Shape;153;p6"/>
          <p:cNvSpPr txBox="1"/>
          <p:nvPr/>
        </p:nvSpPr>
        <p:spPr>
          <a:xfrm>
            <a:off x="490537" y="1092747"/>
            <a:ext cx="8464549" cy="2746865"/>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In a multiplexed system, </a:t>
            </a:r>
            <a:r>
              <a:rPr lang="en-US" sz="1500" b="0" i="0" u="none" dirty="0">
                <a:solidFill>
                  <a:schemeClr val="dk1"/>
                </a:solidFill>
                <a:highlight>
                  <a:srgbClr val="FFFF00"/>
                </a:highlight>
                <a:latin typeface="Times New Roman"/>
                <a:ea typeface="Times New Roman"/>
                <a:cs typeface="Times New Roman"/>
                <a:sym typeface="Times New Roman"/>
              </a:rPr>
              <a:t>n lines share the bandwidth of one link.</a:t>
            </a:r>
            <a:endParaRPr dirty="0">
              <a:highlight>
                <a:srgbClr val="FFFF00"/>
              </a:highlight>
            </a:endParaRPr>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The lines on the left direct their transmission streams to a multiplexer (MUX), which combines them into a single stream (many to one).</a:t>
            </a:r>
            <a:endParaRPr dirty="0"/>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At the receiving end, that stream is fed into a demultiplexer (DEMUX), which separates the stream back into its component transmissions (one-to-many) and directs them to their corresponding lines. </a:t>
            </a:r>
            <a:endParaRPr dirty="0"/>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In the figure, the word link refers to the physical path. The word channel refers to the portion of a link that carries a transmission between a given pair of lines. </a:t>
            </a:r>
            <a:r>
              <a:rPr lang="en-US" sz="1500" b="0" i="0" u="none" dirty="0">
                <a:solidFill>
                  <a:schemeClr val="dk1"/>
                </a:solidFill>
                <a:highlight>
                  <a:srgbClr val="FFFF00"/>
                </a:highlight>
                <a:latin typeface="Times New Roman"/>
                <a:ea typeface="Times New Roman"/>
                <a:cs typeface="Times New Roman"/>
                <a:sym typeface="Times New Roman"/>
              </a:rPr>
              <a:t>One link can have many (n) channels</a:t>
            </a:r>
            <a:r>
              <a:rPr lang="en-US" sz="15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endParaRPr sz="1500" b="0" i="0" u="none" dirty="0">
              <a:solidFill>
                <a:schemeClr val="dk1"/>
              </a:solidFill>
              <a:latin typeface="Times New Roman"/>
              <a:ea typeface="Times New Roman"/>
              <a:cs typeface="Times New Roman"/>
              <a:sym typeface="Times New Roman"/>
            </a:endParaRPr>
          </a:p>
        </p:txBody>
      </p:sp>
      <p:pic>
        <p:nvPicPr>
          <p:cNvPr id="154" name="Google Shape;154;p6"/>
          <p:cNvPicPr preferRelativeResize="0"/>
          <p:nvPr/>
        </p:nvPicPr>
        <p:blipFill rotWithShape="1">
          <a:blip r:embed="rId3">
            <a:alphaModFix/>
          </a:blip>
          <a:srcRect/>
          <a:stretch/>
        </p:blipFill>
        <p:spPr>
          <a:xfrm>
            <a:off x="373062" y="4052887"/>
            <a:ext cx="8464550" cy="2060575"/>
          </a:xfrm>
          <a:prstGeom prst="rect">
            <a:avLst/>
          </a:prstGeom>
          <a:noFill/>
          <a:ln>
            <a:noFill/>
          </a:ln>
        </p:spPr>
      </p:pic>
      <p:sp>
        <p:nvSpPr>
          <p:cNvPr id="155" name="Google Shape;155;p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2" name="Google Shape;162;p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3" name="Google Shape;163;p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4" name="Google Shape;164;p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5" name="Google Shape;165;p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6" name="Google Shape;166;p7"/>
          <p:cNvSpPr txBox="1"/>
          <p:nvPr/>
        </p:nvSpPr>
        <p:spPr>
          <a:xfrm>
            <a:off x="1219200" y="417512"/>
            <a:ext cx="368776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Categories of Multiplexing</a:t>
            </a:r>
            <a:endParaRPr/>
          </a:p>
        </p:txBody>
      </p:sp>
      <p:sp>
        <p:nvSpPr>
          <p:cNvPr id="167" name="Google Shape;167;p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7</a:t>
            </a:fld>
            <a:endParaRPr/>
          </a:p>
        </p:txBody>
      </p:sp>
      <p:pic>
        <p:nvPicPr>
          <p:cNvPr id="168" name="Google Shape;168;p7"/>
          <p:cNvPicPr preferRelativeResize="0"/>
          <p:nvPr/>
        </p:nvPicPr>
        <p:blipFill rotWithShape="1">
          <a:blip r:embed="rId3">
            <a:alphaModFix/>
          </a:blip>
          <a:srcRect/>
          <a:stretch/>
        </p:blipFill>
        <p:spPr>
          <a:xfrm>
            <a:off x="398462" y="3694112"/>
            <a:ext cx="8318500" cy="2409825"/>
          </a:xfrm>
          <a:prstGeom prst="rect">
            <a:avLst/>
          </a:prstGeom>
          <a:noFill/>
          <a:ln>
            <a:noFill/>
          </a:ln>
        </p:spPr>
      </p:pic>
      <p:sp>
        <p:nvSpPr>
          <p:cNvPr id="169" name="Google Shape;169;p7"/>
          <p:cNvSpPr txBox="1"/>
          <p:nvPr/>
        </p:nvSpPr>
        <p:spPr>
          <a:xfrm>
            <a:off x="357187" y="1117600"/>
            <a:ext cx="8634412" cy="24006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Analog Multiplexing: </a:t>
            </a:r>
            <a:r>
              <a:rPr lang="en-US" sz="2000" b="0" i="0" u="none" dirty="0">
                <a:solidFill>
                  <a:schemeClr val="dk1"/>
                </a:solidFill>
                <a:latin typeface="Times New Roman"/>
                <a:ea typeface="Times New Roman"/>
                <a:cs typeface="Times New Roman"/>
                <a:sym typeface="Times New Roman"/>
              </a:rPr>
              <a:t>The process of </a:t>
            </a:r>
            <a:r>
              <a:rPr lang="en-US" sz="2000" b="0" i="0" u="none" dirty="0">
                <a:solidFill>
                  <a:schemeClr val="dk1"/>
                </a:solidFill>
                <a:highlight>
                  <a:srgbClr val="FFFF00"/>
                </a:highlight>
                <a:latin typeface="Times New Roman"/>
                <a:ea typeface="Times New Roman"/>
                <a:cs typeface="Times New Roman"/>
                <a:sym typeface="Times New Roman"/>
              </a:rPr>
              <a:t>combining multiple analog signals into one signal </a:t>
            </a:r>
            <a:r>
              <a:rPr lang="en-US" sz="2000" b="0" i="0" u="none" dirty="0">
                <a:solidFill>
                  <a:schemeClr val="dk1"/>
                </a:solidFill>
                <a:latin typeface="Times New Roman"/>
                <a:ea typeface="Times New Roman"/>
                <a:cs typeface="Times New Roman"/>
                <a:sym typeface="Times New Roman"/>
              </a:rPr>
              <a:t>is called analog multiplexing. It multiplexes the analog signals according to their frequency or wavelength.</a:t>
            </a:r>
            <a:endParaRPr dirty="0"/>
          </a:p>
          <a:p>
            <a:pPr marL="0" marR="0" lvl="0" indent="0" algn="l" rtl="0">
              <a:lnSpc>
                <a:spcPct val="15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Digital Multiplexing: </a:t>
            </a:r>
            <a:r>
              <a:rPr lang="en-US" sz="2000" b="0" i="0" u="none" dirty="0">
                <a:solidFill>
                  <a:schemeClr val="dk1"/>
                </a:solidFill>
                <a:latin typeface="Times New Roman"/>
                <a:ea typeface="Times New Roman"/>
                <a:cs typeface="Times New Roman"/>
                <a:sym typeface="Times New Roman"/>
              </a:rPr>
              <a:t>The process of combining </a:t>
            </a:r>
            <a:r>
              <a:rPr lang="en-US" sz="2000" b="0" i="0" u="none" dirty="0">
                <a:solidFill>
                  <a:schemeClr val="dk1"/>
                </a:solidFill>
                <a:highlight>
                  <a:srgbClr val="FFFF00"/>
                </a:highlight>
                <a:latin typeface="Times New Roman"/>
                <a:ea typeface="Times New Roman"/>
                <a:cs typeface="Times New Roman"/>
                <a:sym typeface="Times New Roman"/>
              </a:rPr>
              <a:t>multiple digital signals into one </a:t>
            </a:r>
            <a:r>
              <a:rPr lang="en-US" sz="2000" b="0" i="0" u="none" dirty="0">
                <a:solidFill>
                  <a:schemeClr val="dk1"/>
                </a:solidFill>
                <a:latin typeface="Times New Roman"/>
                <a:ea typeface="Times New Roman"/>
                <a:cs typeface="Times New Roman"/>
                <a:sym typeface="Times New Roman"/>
              </a:rPr>
              <a:t>signal is called digital multiplexing.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6" name="Google Shape;176;p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7" name="Google Shape;177;p8"/>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8" name="Google Shape;178;p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79" name="Google Shape;179;p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80" name="Google Shape;180;p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8</a:t>
            </a:fld>
            <a:endParaRPr/>
          </a:p>
        </p:txBody>
      </p:sp>
      <p:sp>
        <p:nvSpPr>
          <p:cNvPr id="181" name="Google Shape;181;p8"/>
          <p:cNvSpPr txBox="1"/>
          <p:nvPr/>
        </p:nvSpPr>
        <p:spPr>
          <a:xfrm>
            <a:off x="1376362" y="479425"/>
            <a:ext cx="4548187"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Frequency-division multiplexing (FDM)</a:t>
            </a:r>
            <a:endParaRPr/>
          </a:p>
        </p:txBody>
      </p:sp>
      <p:sp>
        <p:nvSpPr>
          <p:cNvPr id="182" name="Google Shape;182;p8"/>
          <p:cNvSpPr txBox="1"/>
          <p:nvPr/>
        </p:nvSpPr>
        <p:spPr>
          <a:xfrm>
            <a:off x="503237" y="1228725"/>
            <a:ext cx="8229600" cy="3332162"/>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dirty="0">
                <a:solidFill>
                  <a:schemeClr val="dk1"/>
                </a:solidFill>
                <a:latin typeface="Times New Roman"/>
                <a:ea typeface="Times New Roman"/>
                <a:cs typeface="Times New Roman"/>
                <a:sym typeface="Times New Roman"/>
              </a:rPr>
              <a:t>FDM is an analog multiplexing technique that combines analog signals.</a:t>
            </a:r>
            <a:endParaRPr dirty="0"/>
          </a:p>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dirty="0">
                <a:solidFill>
                  <a:schemeClr val="dk1"/>
                </a:solidFill>
                <a:latin typeface="Times New Roman"/>
                <a:ea typeface="Times New Roman"/>
                <a:cs typeface="Times New Roman"/>
                <a:sym typeface="Times New Roman"/>
              </a:rPr>
              <a:t>Frequency-division multiplexing (FDM) is an analog technique that </a:t>
            </a:r>
            <a:r>
              <a:rPr lang="en-US" sz="1400" b="0" i="0" u="none" dirty="0">
                <a:solidFill>
                  <a:schemeClr val="dk1"/>
                </a:solidFill>
                <a:highlight>
                  <a:srgbClr val="FFFF00"/>
                </a:highlight>
                <a:latin typeface="Times New Roman"/>
                <a:ea typeface="Times New Roman"/>
                <a:cs typeface="Times New Roman"/>
                <a:sym typeface="Times New Roman"/>
              </a:rPr>
              <a:t>can be applied when the bandwidth of a link (in hertz) is greater than the combined bandwidths of the signals to be transmitted. </a:t>
            </a:r>
            <a:endParaRPr dirty="0">
              <a:highlight>
                <a:srgbClr val="FFFF00"/>
              </a:highlight>
            </a:endParaRPr>
          </a:p>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dirty="0">
                <a:solidFill>
                  <a:schemeClr val="dk1"/>
                </a:solidFill>
                <a:latin typeface="Times New Roman"/>
                <a:ea typeface="Times New Roman"/>
                <a:cs typeface="Times New Roman"/>
                <a:sym typeface="Times New Roman"/>
              </a:rPr>
              <a:t>In FDM, signals generated by each sending device are modulated using different carrier frequencies. </a:t>
            </a:r>
            <a:endParaRPr dirty="0"/>
          </a:p>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dirty="0">
                <a:solidFill>
                  <a:schemeClr val="dk1"/>
                </a:solidFill>
                <a:latin typeface="Times New Roman"/>
                <a:ea typeface="Times New Roman"/>
                <a:cs typeface="Times New Roman"/>
                <a:sym typeface="Times New Roman"/>
              </a:rPr>
              <a:t>These modulated signals are then combined into a single composite signal that can be transported by the link.</a:t>
            </a:r>
            <a:endParaRPr dirty="0"/>
          </a:p>
          <a:p>
            <a:pPr marL="342900" marR="0" lvl="0" indent="-342900" algn="just" rtl="0">
              <a:lnSpc>
                <a:spcPct val="150000"/>
              </a:lnSpc>
              <a:spcBef>
                <a:spcPts val="0"/>
              </a:spcBef>
              <a:spcAft>
                <a:spcPts val="0"/>
              </a:spcAft>
              <a:buClr>
                <a:schemeClr val="dk1"/>
              </a:buClr>
              <a:buSzPts val="1400"/>
              <a:buFont typeface="Noto Sans Symbols"/>
              <a:buChar char="▪"/>
            </a:pPr>
            <a:r>
              <a:rPr lang="en-US" sz="1400" b="0" i="0" u="none" dirty="0">
                <a:solidFill>
                  <a:schemeClr val="dk1"/>
                </a:solidFill>
                <a:latin typeface="Times New Roman"/>
                <a:ea typeface="Times New Roman"/>
                <a:cs typeface="Times New Roman"/>
                <a:sym typeface="Times New Roman"/>
              </a:rPr>
              <a:t>Channels can be separated from strips of unused bandwidths called </a:t>
            </a:r>
            <a:r>
              <a:rPr lang="en-US" sz="1400" b="0" i="0" u="none" dirty="0">
                <a:solidFill>
                  <a:schemeClr val="dk1"/>
                </a:solidFill>
                <a:highlight>
                  <a:srgbClr val="FFFF00"/>
                </a:highlight>
                <a:latin typeface="Times New Roman"/>
                <a:ea typeface="Times New Roman"/>
                <a:cs typeface="Times New Roman"/>
                <a:sym typeface="Times New Roman"/>
              </a:rPr>
              <a:t>guard bands </a:t>
            </a:r>
            <a:r>
              <a:rPr lang="en-US" sz="1400" b="0" i="0" u="none" dirty="0">
                <a:solidFill>
                  <a:schemeClr val="dk1"/>
                </a:solidFill>
                <a:latin typeface="Times New Roman"/>
                <a:ea typeface="Times New Roman"/>
                <a:cs typeface="Times New Roman"/>
                <a:sym typeface="Times New Roman"/>
              </a:rPr>
              <a:t>to </a:t>
            </a:r>
            <a:r>
              <a:rPr lang="en-US" sz="1400" b="0" i="0" u="none" dirty="0">
                <a:solidFill>
                  <a:schemeClr val="dk1"/>
                </a:solidFill>
                <a:highlight>
                  <a:srgbClr val="FFFF00"/>
                </a:highlight>
                <a:latin typeface="Times New Roman"/>
                <a:ea typeface="Times New Roman"/>
                <a:cs typeface="Times New Roman"/>
                <a:sym typeface="Times New Roman"/>
              </a:rPr>
              <a:t>prevent signals from overlapping.</a:t>
            </a:r>
            <a:endParaRPr dirty="0">
              <a:highlight>
                <a:srgbClr val="FFFF00"/>
              </a:highlight>
            </a:endParaRPr>
          </a:p>
          <a:p>
            <a:pPr marL="342900" marR="0" lvl="0" indent="-247650" algn="just" rtl="0">
              <a:lnSpc>
                <a:spcPct val="150000"/>
              </a:lnSpc>
              <a:spcBef>
                <a:spcPts val="0"/>
              </a:spcBef>
              <a:spcAft>
                <a:spcPts val="0"/>
              </a:spcAft>
              <a:buClr>
                <a:schemeClr val="dk1"/>
              </a:buClr>
              <a:buSzPts val="1500"/>
              <a:buFont typeface="Noto Sans Symbols"/>
              <a:buNone/>
            </a:pPr>
            <a:endParaRPr sz="15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b="0" i="0" u="none" dirty="0">
              <a:solidFill>
                <a:schemeClr val="dk1"/>
              </a:solidFill>
              <a:latin typeface="Times New Roman"/>
              <a:ea typeface="Times New Roman"/>
              <a:cs typeface="Times New Roman"/>
              <a:sym typeface="Times New Roman"/>
            </a:endParaRPr>
          </a:p>
        </p:txBody>
      </p:sp>
      <p:pic>
        <p:nvPicPr>
          <p:cNvPr id="183" name="Google Shape;183;p8"/>
          <p:cNvPicPr preferRelativeResize="0"/>
          <p:nvPr/>
        </p:nvPicPr>
        <p:blipFill rotWithShape="1">
          <a:blip r:embed="rId3">
            <a:alphaModFix/>
          </a:blip>
          <a:srcRect/>
          <a:stretch/>
        </p:blipFill>
        <p:spPr>
          <a:xfrm>
            <a:off x="174625" y="4191000"/>
            <a:ext cx="8794750" cy="22590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90" name="Google Shape;190;p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91" name="Google Shape;191;p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92" name="Google Shape;192;p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93" name="Google Shape;193;p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94" name="Google Shape;194;p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9</a:t>
            </a:fld>
            <a:endParaRPr/>
          </a:p>
        </p:txBody>
      </p:sp>
      <p:sp>
        <p:nvSpPr>
          <p:cNvPr id="195" name="Google Shape;195;p9"/>
          <p:cNvSpPr txBox="1"/>
          <p:nvPr/>
        </p:nvSpPr>
        <p:spPr>
          <a:xfrm>
            <a:off x="1376362" y="479425"/>
            <a:ext cx="4548187"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Frequency-division multiplexing (FDM)</a:t>
            </a:r>
            <a:endParaRPr/>
          </a:p>
        </p:txBody>
      </p:sp>
      <p:sp>
        <p:nvSpPr>
          <p:cNvPr id="196" name="Google Shape;196;p9"/>
          <p:cNvSpPr txBox="1"/>
          <p:nvPr/>
        </p:nvSpPr>
        <p:spPr>
          <a:xfrm>
            <a:off x="490537" y="1077912"/>
            <a:ext cx="8229600" cy="3862387"/>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The frequency division multiplexing divides the bandwidth of a channel into </a:t>
            </a:r>
            <a:r>
              <a:rPr lang="en-US" sz="1500" b="0" i="0" u="none" dirty="0">
                <a:solidFill>
                  <a:schemeClr val="dk1"/>
                </a:solidFill>
                <a:highlight>
                  <a:srgbClr val="FFFF00"/>
                </a:highlight>
                <a:latin typeface="Times New Roman"/>
                <a:ea typeface="Times New Roman"/>
                <a:cs typeface="Times New Roman"/>
                <a:sym typeface="Times New Roman"/>
              </a:rPr>
              <a:t>several logical sub-channels. </a:t>
            </a:r>
            <a:r>
              <a:rPr lang="en-US" sz="1500" b="0" i="0" u="none" dirty="0">
                <a:solidFill>
                  <a:schemeClr val="dk1"/>
                </a:solidFill>
                <a:latin typeface="Times New Roman"/>
                <a:ea typeface="Times New Roman"/>
                <a:cs typeface="Times New Roman"/>
                <a:sym typeface="Times New Roman"/>
              </a:rPr>
              <a:t>Each </a:t>
            </a:r>
            <a:r>
              <a:rPr lang="en-US" sz="1500" b="0" i="0" u="none" dirty="0">
                <a:solidFill>
                  <a:schemeClr val="dk1"/>
                </a:solidFill>
                <a:highlight>
                  <a:srgbClr val="FFFF00"/>
                </a:highlight>
                <a:latin typeface="Times New Roman"/>
                <a:ea typeface="Times New Roman"/>
                <a:cs typeface="Times New Roman"/>
                <a:sym typeface="Times New Roman"/>
              </a:rPr>
              <a:t>logical sub-channel is allotted for a different signal frequency</a:t>
            </a:r>
            <a:r>
              <a:rPr lang="en-US" sz="1500" b="0" i="0" u="none" dirty="0">
                <a:solidFill>
                  <a:schemeClr val="dk1"/>
                </a:solidFill>
                <a:latin typeface="Times New Roman"/>
                <a:ea typeface="Times New Roman"/>
                <a:cs typeface="Times New Roman"/>
                <a:sym typeface="Times New Roman"/>
              </a:rPr>
              <a:t>. The individual signals are filtered and then modulated (frequency is shifted), in order to fit exactly into logical sub-channels.</a:t>
            </a:r>
            <a:endParaRPr dirty="0"/>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In this technique, each logical sub-channel (individual signal frequency) is allotted to each user. In other words</a:t>
            </a:r>
            <a:r>
              <a:rPr lang="en-US" sz="1500" b="0" i="0" u="none" dirty="0">
                <a:solidFill>
                  <a:schemeClr val="dk1"/>
                </a:solidFill>
                <a:highlight>
                  <a:srgbClr val="FFFF00"/>
                </a:highlight>
                <a:latin typeface="Times New Roman"/>
                <a:ea typeface="Times New Roman"/>
                <a:cs typeface="Times New Roman"/>
                <a:sym typeface="Times New Roman"/>
              </a:rPr>
              <a:t>, each user owns a sub-channel</a:t>
            </a:r>
            <a:r>
              <a:rPr lang="en-US" sz="1500" b="0" i="0" u="none" dirty="0">
                <a:solidFill>
                  <a:schemeClr val="dk1"/>
                </a:solidFill>
                <a:latin typeface="Times New Roman"/>
                <a:ea typeface="Times New Roman"/>
                <a:cs typeface="Times New Roman"/>
                <a:sym typeface="Times New Roman"/>
              </a:rPr>
              <a:t>.</a:t>
            </a:r>
            <a:endParaRPr dirty="0"/>
          </a:p>
          <a:p>
            <a:pPr marL="342900" marR="0" lvl="0" indent="-342900" algn="just" rtl="0">
              <a:lnSpc>
                <a:spcPct val="150000"/>
              </a:lnSpc>
              <a:spcBef>
                <a:spcPts val="0"/>
              </a:spcBef>
              <a:spcAft>
                <a:spcPts val="0"/>
              </a:spcAft>
              <a:buClr>
                <a:schemeClr val="dk1"/>
              </a:buClr>
              <a:buSzPts val="1500"/>
              <a:buFont typeface="Noto Sans Symbols"/>
              <a:buChar char="▪"/>
            </a:pPr>
            <a:r>
              <a:rPr lang="en-US" sz="1500" b="0" i="0" u="none" dirty="0">
                <a:solidFill>
                  <a:schemeClr val="dk1"/>
                </a:solidFill>
                <a:latin typeface="Times New Roman"/>
                <a:ea typeface="Times New Roman"/>
                <a:cs typeface="Times New Roman"/>
                <a:sym typeface="Times New Roman"/>
              </a:rPr>
              <a:t>Each </a:t>
            </a:r>
            <a:r>
              <a:rPr lang="en-US" sz="1500" b="0" i="0" u="none" dirty="0">
                <a:solidFill>
                  <a:schemeClr val="dk1"/>
                </a:solidFill>
                <a:highlight>
                  <a:srgbClr val="FFFF00"/>
                </a:highlight>
                <a:latin typeface="Times New Roman"/>
                <a:ea typeface="Times New Roman"/>
                <a:cs typeface="Times New Roman"/>
                <a:sym typeface="Times New Roman"/>
              </a:rPr>
              <a:t>logical sub-channel is separated by an unused bandwidth called Guard Band to prevent overlapping of signals.</a:t>
            </a:r>
            <a:r>
              <a:rPr lang="en-US" sz="1500" b="0" i="0" u="none" dirty="0">
                <a:solidFill>
                  <a:schemeClr val="dk1"/>
                </a:solidFill>
                <a:latin typeface="Times New Roman"/>
                <a:ea typeface="Times New Roman"/>
                <a:cs typeface="Times New Roman"/>
                <a:sym typeface="Times New Roman"/>
              </a:rPr>
              <a:t> In other words, there exists a frequency gap between two adjacent signals </a:t>
            </a:r>
            <a:r>
              <a:rPr lang="en-US" sz="1500" b="0" i="0" u="none" dirty="0">
                <a:solidFill>
                  <a:schemeClr val="dk1"/>
                </a:solidFill>
                <a:highlight>
                  <a:srgbClr val="FFFF00"/>
                </a:highlight>
                <a:latin typeface="Times New Roman"/>
                <a:ea typeface="Times New Roman"/>
                <a:cs typeface="Times New Roman"/>
                <a:sym typeface="Times New Roman"/>
              </a:rPr>
              <a:t>to prevent signal overlapping.</a:t>
            </a:r>
            <a:r>
              <a:rPr lang="en-US" sz="1500" b="0" i="0" u="none" dirty="0">
                <a:solidFill>
                  <a:schemeClr val="dk1"/>
                </a:solidFill>
                <a:latin typeface="Times New Roman"/>
                <a:ea typeface="Times New Roman"/>
                <a:cs typeface="Times New Roman"/>
                <a:sym typeface="Times New Roman"/>
              </a:rPr>
              <a:t> A </a:t>
            </a:r>
            <a:r>
              <a:rPr lang="en-US" sz="1500" b="0" i="0" u="none" dirty="0">
                <a:solidFill>
                  <a:schemeClr val="dk1"/>
                </a:solidFill>
                <a:highlight>
                  <a:srgbClr val="FFFF00"/>
                </a:highlight>
                <a:latin typeface="Times New Roman"/>
                <a:ea typeface="Times New Roman"/>
                <a:cs typeface="Times New Roman"/>
                <a:sym typeface="Times New Roman"/>
              </a:rPr>
              <a:t>guard band is a narrow frequency range that separates two signal frequencies.</a:t>
            </a:r>
            <a:endParaRPr dirty="0">
              <a:highlight>
                <a:srgbClr val="FFFF00"/>
              </a:highlight>
            </a:endParaRPr>
          </a:p>
          <a:p>
            <a:pPr marL="0" marR="0" lvl="0" indent="0" algn="l" rtl="0">
              <a:lnSpc>
                <a:spcPct val="100000"/>
              </a:lnSpc>
              <a:spcBef>
                <a:spcPts val="0"/>
              </a:spcBef>
              <a:spcAft>
                <a:spcPts val="0"/>
              </a:spcAft>
              <a:buNone/>
            </a:pPr>
            <a:endParaRPr sz="1500" b="0" i="0" u="none" dirty="0">
              <a:solidFill>
                <a:schemeClr val="dk1"/>
              </a:solidFill>
              <a:latin typeface="Times New Roman"/>
              <a:ea typeface="Times New Roman"/>
              <a:cs typeface="Times New Roman"/>
              <a:sym typeface="Times New Roman"/>
            </a:endParaRPr>
          </a:p>
        </p:txBody>
      </p:sp>
      <p:pic>
        <p:nvPicPr>
          <p:cNvPr id="197" name="Google Shape;197;p9"/>
          <p:cNvPicPr preferRelativeResize="0"/>
          <p:nvPr/>
        </p:nvPicPr>
        <p:blipFill rotWithShape="1">
          <a:blip r:embed="rId3">
            <a:alphaModFix/>
          </a:blip>
          <a:srcRect/>
          <a:stretch/>
        </p:blipFill>
        <p:spPr>
          <a:xfrm>
            <a:off x="207962" y="4724400"/>
            <a:ext cx="8794750" cy="1801812"/>
          </a:xfrm>
          <a:prstGeom prst="rect">
            <a:avLst/>
          </a:prstGeom>
          <a:noFill/>
          <a:ln>
            <a:noFill/>
          </a:ln>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4588</Words>
  <Application>Microsoft Office PowerPoint</Application>
  <PresentationFormat>On-screen Show (4:3)</PresentationFormat>
  <Paragraphs>379</Paragraphs>
  <Slides>59</Slides>
  <Notes>59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59</vt:i4>
      </vt:variant>
    </vt:vector>
  </HeadingPairs>
  <TitlesOfParts>
    <vt:vector size="68" baseType="lpstr">
      <vt:lpstr>Arial</vt:lpstr>
      <vt:lpstr>Times</vt:lpstr>
      <vt:lpstr>Voces</vt:lpstr>
      <vt:lpstr>Times New Roman</vt:lpstr>
      <vt:lpstr>Tahoma</vt:lpstr>
      <vt:lpstr>Noto Sans Symbols</vt:lpstr>
      <vt:lpstr>Helvetica Neue</vt:lpstr>
      <vt:lpstr>Blends</vt:lpstr>
      <vt:lpstr>1_Blends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User</cp:lastModifiedBy>
  <cp:revision>14</cp:revision>
  <dcterms:created xsi:type="dcterms:W3CDTF">2000-01-15T04:50:39Z</dcterms:created>
  <dcterms:modified xsi:type="dcterms:W3CDTF">2022-08-02T20:06:56Z</dcterms:modified>
</cp:coreProperties>
</file>