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F1457-DC1E-416C-A7E6-254D1FEE9D0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977A-1C32-443E-B137-8E46F280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E056-B5DB-448C-95B5-5FEDBF38C43D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94D7-8D62-4191-ACA8-28AB0F761EA1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F62-27F2-4A76-8C79-8F6DF9148207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E1C-7F4F-4CF3-A665-643A26F4799C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70E9-CD7B-4E5A-943F-70E5D35A950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5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4208-F0B2-4497-83DF-EBB5AD4B35D0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23AD-65A6-44C1-B4D0-7104306E78C2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6064-F1E9-48FB-88C4-B4A54FC3A5B4}" type="datetime1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9A3-159F-4B38-95E6-C3DDC56CE498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Memory Devices (Part-1)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37638-DCD9-4A0B-A714-9FD93E8C7C3C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Memory Devices (Part-1)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2731-B4A4-408A-AEC2-8CDBD60DE68A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D2E80-6A01-44EF-BBDA-44B92659238C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16AB88-486C-4F86-A668-CBA5F48A2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2CFB-3A6A-314F-0787-0F13FDE96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60042"/>
          </a:xfrm>
        </p:spPr>
        <p:txBody>
          <a:bodyPr>
            <a:normAutofit/>
          </a:bodyPr>
          <a:lstStyle/>
          <a:p>
            <a:r>
              <a:rPr lang="en-US" sz="7200" dirty="0"/>
              <a:t>Memory Devices (Part-1)</a:t>
            </a:r>
            <a:endParaRPr lang="en-US" sz="7200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E0FC-C824-8C8C-CA22-993ABBEEE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Azmain Yakin Srizon</a:t>
            </a:r>
          </a:p>
          <a:p>
            <a:r>
              <a:rPr lang="en-US" dirty="0"/>
              <a:t>Lecturer, Dept. of CSE, RUET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A9E9-377B-912F-341D-4698CFAB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DB54-B86E-43E0-8EDE-B865817B55FD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F4C8-525C-1326-305C-95FADDBD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DBC0-30AB-E814-9F9F-C6310FA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7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7983-2348-6168-2E26-E56E28C2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3B93-9993-8F2C-7E47-0F5BFC69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group of bits (cells) in a memory that represents </a:t>
            </a:r>
            <a:r>
              <a:rPr lang="en-US" b="1" dirty="0">
                <a:solidFill>
                  <a:srgbClr val="FF0000"/>
                </a:solidFill>
              </a:rPr>
              <a:t>instructions or data of some type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example, a register consisting of </a:t>
            </a:r>
            <a:r>
              <a:rPr lang="en-US" b="1" dirty="0">
                <a:solidFill>
                  <a:srgbClr val="FF0000"/>
                </a:solidFill>
              </a:rPr>
              <a:t>eight FFs </a:t>
            </a:r>
            <a:r>
              <a:rPr lang="en-US" dirty="0"/>
              <a:t>can be considered to be a memory that is storing an </a:t>
            </a:r>
            <a:r>
              <a:rPr lang="en-US" b="1" dirty="0">
                <a:solidFill>
                  <a:srgbClr val="FF0000"/>
                </a:solidFill>
              </a:rPr>
              <a:t>eight-bit word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Word sizes in modern computers typically </a:t>
            </a:r>
            <a:r>
              <a:rPr lang="en-US" b="1" dirty="0">
                <a:solidFill>
                  <a:srgbClr val="FF0000"/>
                </a:solidFill>
              </a:rPr>
              <a:t>range from 8 to 64 bits</a:t>
            </a:r>
            <a:r>
              <a:rPr lang="en-US" dirty="0"/>
              <a:t>, depending on the size of the computer.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3BCF5-D0F7-553C-0B79-DEFA25651C68}"/>
              </a:ext>
            </a:extLst>
          </p:cNvPr>
          <p:cNvSpPr/>
          <p:nvPr/>
        </p:nvSpPr>
        <p:spPr>
          <a:xfrm>
            <a:off x="6285630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33455-24AE-5730-E841-6E430D8339DA}"/>
              </a:ext>
            </a:extLst>
          </p:cNvPr>
          <p:cNvSpPr txBox="1"/>
          <p:nvPr/>
        </p:nvSpPr>
        <p:spPr>
          <a:xfrm>
            <a:off x="1172694" y="457573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Europa-Roman"/>
              </a:rPr>
              <a:t>Fig. 2.2:</a:t>
            </a:r>
            <a:r>
              <a:rPr lang="en-US" sz="1800" b="0" i="0" u="none" strike="noStrike" baseline="0" dirty="0">
                <a:latin typeface="TimesEuropa-Roman"/>
              </a:rPr>
              <a:t> Memory Word Representation for 8 bits computer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5ACA7-728C-8740-A7F0-64A3483E0483}"/>
              </a:ext>
            </a:extLst>
          </p:cNvPr>
          <p:cNvSpPr/>
          <p:nvPr/>
        </p:nvSpPr>
        <p:spPr>
          <a:xfrm>
            <a:off x="5579828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14F61-DC77-7C46-3D98-6DDE7EAF243B}"/>
              </a:ext>
            </a:extLst>
          </p:cNvPr>
          <p:cNvSpPr/>
          <p:nvPr/>
        </p:nvSpPr>
        <p:spPr>
          <a:xfrm>
            <a:off x="7697234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1E51A-4EF2-9257-A57C-02C9D9FA65F0}"/>
              </a:ext>
            </a:extLst>
          </p:cNvPr>
          <p:cNvSpPr/>
          <p:nvPr/>
        </p:nvSpPr>
        <p:spPr>
          <a:xfrm>
            <a:off x="8403039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05CBEF-351A-7AFC-C650-0BB051B81D19}"/>
              </a:ext>
            </a:extLst>
          </p:cNvPr>
          <p:cNvSpPr/>
          <p:nvPr/>
        </p:nvSpPr>
        <p:spPr>
          <a:xfrm>
            <a:off x="6991432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43B23-DA40-6F5A-6400-AAD6A9F81DB5}"/>
              </a:ext>
            </a:extLst>
          </p:cNvPr>
          <p:cNvSpPr/>
          <p:nvPr/>
        </p:nvSpPr>
        <p:spPr>
          <a:xfrm>
            <a:off x="3462422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7A8B1-43DD-3C68-8644-9BBB3A9249D9}"/>
              </a:ext>
            </a:extLst>
          </p:cNvPr>
          <p:cNvSpPr/>
          <p:nvPr/>
        </p:nvSpPr>
        <p:spPr>
          <a:xfrm>
            <a:off x="4168224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8AD49-42A3-8058-D50F-C950A5E3C216}"/>
              </a:ext>
            </a:extLst>
          </p:cNvPr>
          <p:cNvSpPr/>
          <p:nvPr/>
        </p:nvSpPr>
        <p:spPr>
          <a:xfrm>
            <a:off x="4874026" y="3827282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15FDCF-A0D5-F536-DDE4-A02F0918E9DF}"/>
              </a:ext>
            </a:extLst>
          </p:cNvPr>
          <p:cNvSpPr/>
          <p:nvPr/>
        </p:nvSpPr>
        <p:spPr>
          <a:xfrm>
            <a:off x="6285630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A7AB-C8F1-2EBC-BD93-FBABA2EB7071}"/>
              </a:ext>
            </a:extLst>
          </p:cNvPr>
          <p:cNvSpPr txBox="1"/>
          <p:nvPr/>
        </p:nvSpPr>
        <p:spPr>
          <a:xfrm>
            <a:off x="1172694" y="588535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Europa-Roman"/>
              </a:rPr>
              <a:t>Fig. 2.3:</a:t>
            </a:r>
            <a:r>
              <a:rPr lang="en-US" sz="1800" b="0" i="0" u="none" strike="noStrike" baseline="0" dirty="0">
                <a:latin typeface="TimesEuropa-Roman"/>
              </a:rPr>
              <a:t> Memory Word Representation for 16 bits computer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EC753-6E02-B091-FB39-A5B72B0574BB}"/>
              </a:ext>
            </a:extLst>
          </p:cNvPr>
          <p:cNvSpPr/>
          <p:nvPr/>
        </p:nvSpPr>
        <p:spPr>
          <a:xfrm>
            <a:off x="5579828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57C8D-98A3-66AD-0F08-D3FDB1476122}"/>
              </a:ext>
            </a:extLst>
          </p:cNvPr>
          <p:cNvSpPr/>
          <p:nvPr/>
        </p:nvSpPr>
        <p:spPr>
          <a:xfrm>
            <a:off x="7697234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9C871-8924-1021-5D31-2049433CCCD0}"/>
              </a:ext>
            </a:extLst>
          </p:cNvPr>
          <p:cNvSpPr/>
          <p:nvPr/>
        </p:nvSpPr>
        <p:spPr>
          <a:xfrm>
            <a:off x="8403039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4A7FE4-BF41-13BA-FA99-A6C8A1EB7336}"/>
              </a:ext>
            </a:extLst>
          </p:cNvPr>
          <p:cNvSpPr/>
          <p:nvPr/>
        </p:nvSpPr>
        <p:spPr>
          <a:xfrm>
            <a:off x="6991432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B6BDD2-58E3-7865-776C-AA5826715BDD}"/>
              </a:ext>
            </a:extLst>
          </p:cNvPr>
          <p:cNvSpPr/>
          <p:nvPr/>
        </p:nvSpPr>
        <p:spPr>
          <a:xfrm>
            <a:off x="3462422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D5C1B-AA62-B63D-5B10-491582453251}"/>
              </a:ext>
            </a:extLst>
          </p:cNvPr>
          <p:cNvSpPr/>
          <p:nvPr/>
        </p:nvSpPr>
        <p:spPr>
          <a:xfrm>
            <a:off x="4168224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4A72B-B554-E738-99F1-E559F24F528D}"/>
              </a:ext>
            </a:extLst>
          </p:cNvPr>
          <p:cNvSpPr/>
          <p:nvPr/>
        </p:nvSpPr>
        <p:spPr>
          <a:xfrm>
            <a:off x="4874026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99D79-D4EC-2E19-2492-6F7FB6B80B95}"/>
              </a:ext>
            </a:extLst>
          </p:cNvPr>
          <p:cNvSpPr/>
          <p:nvPr/>
        </p:nvSpPr>
        <p:spPr>
          <a:xfrm>
            <a:off x="2753329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9F6CB-CD68-E284-4682-8593C314B42D}"/>
              </a:ext>
            </a:extLst>
          </p:cNvPr>
          <p:cNvSpPr/>
          <p:nvPr/>
        </p:nvSpPr>
        <p:spPr>
          <a:xfrm>
            <a:off x="635923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3A3EEB-07E0-072D-C597-3BE99FF73AFA}"/>
              </a:ext>
            </a:extLst>
          </p:cNvPr>
          <p:cNvSpPr/>
          <p:nvPr/>
        </p:nvSpPr>
        <p:spPr>
          <a:xfrm>
            <a:off x="1341725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F31D6-5E51-E2C2-FC26-38F4BB40398B}"/>
              </a:ext>
            </a:extLst>
          </p:cNvPr>
          <p:cNvSpPr/>
          <p:nvPr/>
        </p:nvSpPr>
        <p:spPr>
          <a:xfrm>
            <a:off x="2047527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381C9C-99A6-F105-21B3-0812203FC2E1}"/>
              </a:ext>
            </a:extLst>
          </p:cNvPr>
          <p:cNvSpPr/>
          <p:nvPr/>
        </p:nvSpPr>
        <p:spPr>
          <a:xfrm>
            <a:off x="9109204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13400E-AF53-0EB6-EFF5-773C890C3DDB}"/>
              </a:ext>
            </a:extLst>
          </p:cNvPr>
          <p:cNvSpPr/>
          <p:nvPr/>
        </p:nvSpPr>
        <p:spPr>
          <a:xfrm>
            <a:off x="10520808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BC039D-0CEA-0014-1042-484DB35DC3F4}"/>
              </a:ext>
            </a:extLst>
          </p:cNvPr>
          <p:cNvSpPr/>
          <p:nvPr/>
        </p:nvSpPr>
        <p:spPr>
          <a:xfrm>
            <a:off x="11226613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D25A2C-612A-D80B-C251-89BAD2EA6F98}"/>
              </a:ext>
            </a:extLst>
          </p:cNvPr>
          <p:cNvSpPr/>
          <p:nvPr/>
        </p:nvSpPr>
        <p:spPr>
          <a:xfrm>
            <a:off x="9815006" y="5136898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56D080E-2998-E52C-8B6A-E45AEF5B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44E0-837A-43FB-94A9-A049DBB3692D}" type="datetime1">
              <a:rPr lang="en-US" smtClean="0"/>
              <a:t>10/22/2022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FC3AAD7-DAFB-B08B-B177-41FAD6C1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93F055C-D01E-F7FD-11F6-233E9AD6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BA46-3B97-6482-60D7-7CFC5441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243E-D91E-D54F-6130-A6E0726D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byte always consists of </a:t>
            </a:r>
            <a:r>
              <a:rPr lang="en-US" b="1" dirty="0">
                <a:solidFill>
                  <a:srgbClr val="FF0000"/>
                </a:solidFill>
              </a:rPr>
              <a:t>eight bits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Word sizes can be </a:t>
            </a:r>
            <a:r>
              <a:rPr lang="en-US" b="1" dirty="0">
                <a:solidFill>
                  <a:srgbClr val="FF0000"/>
                </a:solidFill>
              </a:rPr>
              <a:t>expressed in bytes </a:t>
            </a:r>
            <a:r>
              <a:rPr lang="en-US" dirty="0"/>
              <a:t>as well as in bits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example, a </a:t>
            </a:r>
            <a:r>
              <a:rPr lang="en-US" b="1" dirty="0">
                <a:solidFill>
                  <a:srgbClr val="FF0000"/>
                </a:solidFill>
              </a:rPr>
              <a:t>word size of eight bits </a:t>
            </a:r>
            <a:r>
              <a:rPr lang="en-US" dirty="0"/>
              <a:t>is also a </a:t>
            </a:r>
            <a:r>
              <a:rPr lang="en-US" b="1" dirty="0">
                <a:solidFill>
                  <a:srgbClr val="FF0000"/>
                </a:solidFill>
              </a:rPr>
              <a:t>word size of one byte</a:t>
            </a:r>
            <a:r>
              <a:rPr lang="en-US" dirty="0"/>
              <a:t>, a </a:t>
            </a:r>
            <a:r>
              <a:rPr lang="en-US" b="1" dirty="0">
                <a:solidFill>
                  <a:srgbClr val="FF0000"/>
                </a:solidFill>
              </a:rPr>
              <a:t>word size of 16 bits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two bytes</a:t>
            </a:r>
            <a:r>
              <a:rPr lang="en-US" dirty="0"/>
              <a:t>, and so 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E7BAF-3063-8A48-AD33-60929DE4E03D}"/>
              </a:ext>
            </a:extLst>
          </p:cNvPr>
          <p:cNvSpPr/>
          <p:nvPr/>
        </p:nvSpPr>
        <p:spPr>
          <a:xfrm>
            <a:off x="6285630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93219-5148-8FC8-6817-C6F7726CE715}"/>
              </a:ext>
            </a:extLst>
          </p:cNvPr>
          <p:cNvSpPr txBox="1"/>
          <p:nvPr/>
        </p:nvSpPr>
        <p:spPr>
          <a:xfrm>
            <a:off x="1172694" y="52544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Europa-Roman"/>
              </a:rPr>
              <a:t>Fig. 2.3:</a:t>
            </a:r>
            <a:r>
              <a:rPr lang="en-US" sz="1800" b="0" i="0" u="none" strike="noStrike" baseline="0" dirty="0">
                <a:latin typeface="TimesEuropa-Roman"/>
              </a:rPr>
              <a:t> Representation of </a:t>
            </a:r>
            <a:r>
              <a:rPr lang="en-US" dirty="0">
                <a:latin typeface="TimesEuropa-Roman"/>
              </a:rPr>
              <a:t>a</a:t>
            </a:r>
            <a:r>
              <a:rPr lang="en-US" sz="1800" b="0" i="0" u="none" strike="noStrike" baseline="0" dirty="0">
                <a:latin typeface="TimesEuropa-Roman"/>
              </a:rPr>
              <a:t> byte (8 bits)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B43DF-3C6A-3439-AC40-F51F230CE33E}"/>
              </a:ext>
            </a:extLst>
          </p:cNvPr>
          <p:cNvSpPr/>
          <p:nvPr/>
        </p:nvSpPr>
        <p:spPr>
          <a:xfrm>
            <a:off x="5579828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FC5E0-F1C5-CE3D-C395-1A2CAD37DFC8}"/>
              </a:ext>
            </a:extLst>
          </p:cNvPr>
          <p:cNvSpPr/>
          <p:nvPr/>
        </p:nvSpPr>
        <p:spPr>
          <a:xfrm>
            <a:off x="7697234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0F118-4DD5-332C-A38B-9ECBD80B440F}"/>
              </a:ext>
            </a:extLst>
          </p:cNvPr>
          <p:cNvSpPr/>
          <p:nvPr/>
        </p:nvSpPr>
        <p:spPr>
          <a:xfrm>
            <a:off x="8403039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72B9-9A25-B90F-119F-8BF4F43DF9AC}"/>
              </a:ext>
            </a:extLst>
          </p:cNvPr>
          <p:cNvSpPr/>
          <p:nvPr/>
        </p:nvSpPr>
        <p:spPr>
          <a:xfrm>
            <a:off x="6991432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820B-3A4F-E8CD-EB4E-21E986B6175F}"/>
              </a:ext>
            </a:extLst>
          </p:cNvPr>
          <p:cNvSpPr/>
          <p:nvPr/>
        </p:nvSpPr>
        <p:spPr>
          <a:xfrm>
            <a:off x="3462422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742EA-B4CA-FC20-5FF1-C535D5431E19}"/>
              </a:ext>
            </a:extLst>
          </p:cNvPr>
          <p:cNvSpPr/>
          <p:nvPr/>
        </p:nvSpPr>
        <p:spPr>
          <a:xfrm>
            <a:off x="4168224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AEDC3-2AA3-31EC-37E2-A525EBDA9A44}"/>
              </a:ext>
            </a:extLst>
          </p:cNvPr>
          <p:cNvSpPr/>
          <p:nvPr/>
        </p:nvSpPr>
        <p:spPr>
          <a:xfrm>
            <a:off x="4874026" y="450601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1D373BA-916F-7572-138E-DEDA8AC5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987C-DE48-40D8-9A7A-A5D4D2249D2C}" type="datetime1">
              <a:rPr lang="en-US" smtClean="0"/>
              <a:t>10/22/2022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1B6C095-4B08-23EE-5FB1-E2A32EC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F0BE26-3EB9-C545-27AF-C57E1A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B251-7900-DF8B-02CF-79DFC8E1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3425-B55E-F8D6-74DD-B4659F82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way of specifying </a:t>
            </a:r>
            <a:r>
              <a:rPr lang="en-US" b="1" dirty="0">
                <a:solidFill>
                  <a:srgbClr val="FF0000"/>
                </a:solidFill>
              </a:rPr>
              <a:t>how many bits can be stored </a:t>
            </a:r>
            <a:r>
              <a:rPr lang="en-US" dirty="0"/>
              <a:t>in a particular memory device or complete memory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illustrate, suppose that we have a memory that can store </a:t>
            </a:r>
            <a:r>
              <a:rPr lang="en-US" b="1" dirty="0">
                <a:solidFill>
                  <a:srgbClr val="FF0000"/>
                </a:solidFill>
              </a:rPr>
              <a:t>4096 20-bit words</a:t>
            </a:r>
            <a:r>
              <a:rPr lang="en-US" dirty="0"/>
              <a:t>. This represents a </a:t>
            </a:r>
            <a:r>
              <a:rPr lang="en-US" b="1" dirty="0">
                <a:solidFill>
                  <a:srgbClr val="FF0000"/>
                </a:solidFill>
              </a:rPr>
              <a:t>total capacity of 81,920 bits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common to use the designation </a:t>
            </a:r>
            <a:r>
              <a:rPr lang="en-US" b="1" dirty="0">
                <a:solidFill>
                  <a:srgbClr val="FF0000"/>
                </a:solidFill>
              </a:rPr>
              <a:t>“1K” to represent 1024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49AB-0E00-9B94-26C6-739238D0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37B9-2F2E-4B92-BE7B-F7A53B0D82F0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37EA-70E9-2FAC-7C41-0561ADB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955B-5756-6AD4-C114-B9D1549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0F4-853F-C0C9-8F89-190F1991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2441-2FF0-F079-B754-B9E7FFF73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Question: </a:t>
                </a:r>
                <a:r>
                  <a:rPr lang="en-US" dirty="0">
                    <a:latin typeface="+mj-lt"/>
                  </a:rPr>
                  <a:t>A certain semiconductor memory chip is specified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latin typeface="+mj-lt"/>
                  </a:rPr>
                  <a:t>. How many words can be stored on this chip? What is the word size? How many total bits can this chip store?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Solution: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2 × 1024 = 2048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words</a:t>
                </a:r>
              </a:p>
              <a:p>
                <a:pPr algn="just"/>
                <a:r>
                  <a:rPr lang="en-US" sz="1800" b="0" i="0" u="none" strike="noStrike" baseline="0" dirty="0">
                    <a:latin typeface="+mj-lt"/>
                  </a:rPr>
                  <a:t>Each word is eight bits (one byte). The total number of bits is therefore</a:t>
                </a:r>
                <a:endParaRPr lang="en-US" sz="1800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2048 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8 = 16,384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bits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2441-2FF0-F079-B754-B9E7FFF73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4345-0754-0B9B-33F4-6DF4121B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F5D8-F539-4187-B01E-5675F84AC56E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667D-E63E-0472-D734-6637FC5C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5235-35A0-C261-8FCB-72CA9224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80F4-853F-C0C9-8F89-190F1991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2441-2FF0-F079-B754-B9E7FFF73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Question: </a:t>
                </a:r>
                <a:r>
                  <a:rPr lang="en-US" dirty="0">
                    <a:latin typeface="+mj-lt"/>
                  </a:rPr>
                  <a:t>Which memory stores the most bits: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latin typeface="+mj-lt"/>
                  </a:rPr>
                  <a:t> memory or a memory that stores 1M words at a word size of 16 bits?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Solution: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8 = 5×1,048,576×8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1,943,040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16 = 1,048,576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16 = 16,777,216</m:t>
                    </m:r>
                  </m:oMath>
                </a14:m>
                <a:r>
                  <a:rPr lang="en-US" b="0" i="0" u="none" strike="noStrike" baseline="0" dirty="0">
                    <a:latin typeface="TimesEuropa-Roman"/>
                  </a:rPr>
                  <a:t> bits</a:t>
                </a:r>
                <a:endParaRPr lang="en-US" dirty="0"/>
              </a:p>
              <a:p>
                <a:pPr algn="just"/>
                <a:r>
                  <a:rPr lang="en-US" b="0" i="0" u="none" strike="noStrike" baseline="0" dirty="0">
                    <a:latin typeface="TimesEuropa-Roman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× 8 </m:t>
                    </m:r>
                  </m:oMath>
                </a14:m>
                <a:r>
                  <a:rPr lang="en-US" b="0" i="0" u="none" strike="noStrike" baseline="0" dirty="0">
                    <a:latin typeface="TimesEuropa-Roman"/>
                  </a:rPr>
                  <a:t>memory stores more bits.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2441-2FF0-F079-B754-B9E7FFF73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80F2-D1D0-F8D6-F178-51F89E9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F125-294D-49F4-B4E9-8435D48EE7B2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B6BB-EC30-0241-8B6F-8B29DC9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B673-E9C8-A9B2-47A8-789828BF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440F-CE7C-A598-0E24-690C44AF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B9C4-66A4-AC25-6BD0-9CEF529F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Another term </a:t>
            </a:r>
            <a:r>
              <a:rPr lang="en-US" dirty="0"/>
              <a:t>for capacity.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we say that one memory device has a greater density than another, we mean that it can store </a:t>
            </a:r>
            <a:r>
              <a:rPr lang="en-US" b="1" dirty="0">
                <a:solidFill>
                  <a:srgbClr val="FF0000"/>
                </a:solidFill>
              </a:rPr>
              <a:t>more bits in the same amount of space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2850-6DE3-3474-CE4C-10559319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473-94B8-414A-8645-8CC53DBEAC26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AABB-8EA7-F1BA-06DE-D25F7746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CC66-9453-634B-A53F-2FA1A473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1B77-44E0-8C06-09E2-22822ACF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D9C1-62C8-DBA2-7C82-35365CF5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2493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number that identifies the </a:t>
            </a:r>
            <a:r>
              <a:rPr lang="en-US" b="1" dirty="0">
                <a:solidFill>
                  <a:srgbClr val="FF0000"/>
                </a:solidFill>
              </a:rPr>
              <a:t>location of a word in memory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word stored in a memory device or system has </a:t>
            </a:r>
            <a:r>
              <a:rPr lang="en-US" b="1" dirty="0">
                <a:solidFill>
                  <a:srgbClr val="FF0000"/>
                </a:solidFill>
              </a:rPr>
              <a:t>a unique address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Addresses always exist in a digital system as a </a:t>
            </a:r>
            <a:r>
              <a:rPr lang="en-US" b="1" dirty="0">
                <a:solidFill>
                  <a:srgbClr val="FF0000"/>
                </a:solidFill>
              </a:rPr>
              <a:t>binary number</a:t>
            </a:r>
            <a:r>
              <a:rPr lang="en-US" dirty="0"/>
              <a:t>, although octal, hexadecimal, and decimal numbers are often used to represent the address for convenience.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FA9E-5177-6FC8-3156-C209F63A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72" y="2011557"/>
            <a:ext cx="2857748" cy="283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300F-9C5F-553B-CD07-03EE2DCD8330}"/>
              </a:ext>
            </a:extLst>
          </p:cNvPr>
          <p:cNvSpPr txBox="1"/>
          <p:nvPr/>
        </p:nvSpPr>
        <p:spPr>
          <a:xfrm>
            <a:off x="7965486" y="4846443"/>
            <a:ext cx="3400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2.4: </a:t>
            </a:r>
            <a:r>
              <a:rPr lang="en-US" dirty="0"/>
              <a:t>Each word location has a specific binary address.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5F8E44-BBB0-3CF7-921E-E961A39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FF51-B7BC-45D0-8788-12295A4C0483}" type="datetime1">
              <a:rPr lang="en-US" smtClean="0"/>
              <a:t>10/22/2022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7E8261-2107-7933-7F6F-D4263CFA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8EAF8A-C5C2-4EC7-E721-867ADBD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030D-21E8-0FB1-8FA4-01C40B7A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CAA7-2A3A-E049-2A53-EAC04C60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operation whereby the binary word stored in a specific memory location (address) is </a:t>
            </a:r>
            <a:r>
              <a:rPr lang="en-US" b="1" dirty="0">
                <a:solidFill>
                  <a:srgbClr val="FF0000"/>
                </a:solidFill>
              </a:rPr>
              <a:t>sensed and then transferred </a:t>
            </a:r>
            <a:r>
              <a:rPr lang="en-US" dirty="0"/>
              <a:t>to another device.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read operation is often called a </a:t>
            </a:r>
            <a:r>
              <a:rPr lang="en-US" b="1" dirty="0">
                <a:solidFill>
                  <a:srgbClr val="FF0000"/>
                </a:solidFill>
              </a:rPr>
              <a:t>fetch operation </a:t>
            </a:r>
            <a:r>
              <a:rPr lang="en-US" dirty="0"/>
              <a:t>because a word is being fetched from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970D-EB75-EBA3-8BB7-433DF156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F638-BB4B-4BCC-8FAC-08FA072836E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A3AD-F976-18DA-466D-611862B5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7856-6EE1-E834-4CA4-5C33A9D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36D5-2636-CC5F-3060-DD073EB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64C0-EA2E-77A3-8A02-0097A899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operation whereby a new word is </a:t>
            </a:r>
            <a:r>
              <a:rPr lang="en-US" b="1" dirty="0">
                <a:solidFill>
                  <a:srgbClr val="FF0000"/>
                </a:solidFill>
              </a:rPr>
              <a:t>placed into a particular memory location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also referred to as a </a:t>
            </a:r>
            <a:r>
              <a:rPr lang="en-US" b="1" dirty="0">
                <a:solidFill>
                  <a:srgbClr val="FF0000"/>
                </a:solidFill>
              </a:rPr>
              <a:t>store operation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Whenever a new word is written into a memory location, it </a:t>
            </a:r>
            <a:r>
              <a:rPr lang="en-US" b="1" dirty="0">
                <a:solidFill>
                  <a:srgbClr val="FF0000"/>
                </a:solidFill>
              </a:rPr>
              <a:t>replaces the word </a:t>
            </a:r>
            <a:r>
              <a:rPr lang="en-US" dirty="0"/>
              <a:t>that was previously stored there.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4813-3303-0C63-D61E-0D352504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7E84-1015-4F01-B0AD-46D03DD407A4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1D62-6FF6-BE3E-7DFA-4DDD065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FD2A-0DF4-B337-5971-B45E1CE6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96B2-D516-5E1A-1AB3-4BA57CCD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1B46B-7DB1-565D-3AC3-15B1AB9D6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 measure of a memory device’s </a:t>
                </a:r>
                <a:r>
                  <a:rPr lang="en-US" b="1" dirty="0">
                    <a:solidFill>
                      <a:srgbClr val="FF0000"/>
                    </a:solidFill>
                  </a:rPr>
                  <a:t>operating speed</a:t>
                </a:r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amount of time required</a:t>
                </a:r>
                <a:r>
                  <a:rPr lang="en-US" dirty="0"/>
                  <a:t> to perform a read operation.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More specifically, it is the time </a:t>
                </a:r>
                <a:r>
                  <a:rPr lang="en-US" b="1" dirty="0">
                    <a:solidFill>
                      <a:srgbClr val="FF0000"/>
                    </a:solidFill>
                  </a:rPr>
                  <a:t>between the memory receiving a new address input and the data becoming available at the memory output</a:t>
                </a:r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𝑨𝑪𝑪</m:t>
                        </m:r>
                      </m:sub>
                    </m:sSub>
                  </m:oMath>
                </a14:m>
                <a:r>
                  <a:rPr lang="en-US" dirty="0"/>
                  <a:t> is used for access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1B46B-7DB1-565D-3AC3-15B1AB9D6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5715-69A4-BA7F-F3C2-10EBA27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111-CF0E-40E7-82E8-86492BF62CF8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D8CB-B263-16C8-659C-4F249205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9B2A-CC1B-60C9-2EF2-355B4C7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196-98CF-C258-1C29-EC693EA2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A0B2-5581-AC13-87F6-730C6A4A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Module-1: 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Module-2: Memory Terminology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Module-3: General Memory Operations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Module-4: CPU-Memory Connections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7333-BDAD-952D-3A30-AE7AF80F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9E56-D890-41B7-8FE0-94B9A0F883D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B023-C75F-7481-196E-8C417CB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623D-6572-706F-D0BF-29A19D09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E35A-0DFA-86FA-3982-A44D88D2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and Non-volatile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C1D-8FD0-0A66-91E2-692D3763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Any type of memory that requires the application of </a:t>
            </a:r>
            <a:r>
              <a:rPr lang="en-US" b="1" dirty="0">
                <a:solidFill>
                  <a:srgbClr val="FF0000"/>
                </a:solidFill>
              </a:rPr>
              <a:t>electrical power in order to store </a:t>
            </a:r>
            <a:r>
              <a:rPr lang="en-US" dirty="0"/>
              <a:t>information.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 electrical power is </a:t>
            </a:r>
            <a:r>
              <a:rPr lang="en-US" b="1" dirty="0">
                <a:solidFill>
                  <a:srgbClr val="FF0000"/>
                </a:solidFill>
              </a:rPr>
              <a:t>removed,</a:t>
            </a:r>
            <a:r>
              <a:rPr lang="en-US" dirty="0"/>
              <a:t> all information stored in the </a:t>
            </a:r>
            <a:r>
              <a:rPr lang="en-US" b="1" dirty="0">
                <a:solidFill>
                  <a:srgbClr val="FF0000"/>
                </a:solidFill>
              </a:rPr>
              <a:t>memory will be lost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Many </a:t>
            </a:r>
            <a:r>
              <a:rPr lang="en-US" b="1" dirty="0">
                <a:solidFill>
                  <a:srgbClr val="FF0000"/>
                </a:solidFill>
              </a:rPr>
              <a:t>semiconductor memories are volatile</a:t>
            </a:r>
            <a:r>
              <a:rPr lang="en-US" dirty="0"/>
              <a:t>, while all </a:t>
            </a:r>
            <a:r>
              <a:rPr lang="en-US" b="1" dirty="0">
                <a:solidFill>
                  <a:srgbClr val="FF0000"/>
                </a:solidFill>
              </a:rPr>
              <a:t>magnetic memories are nonvolatile</a:t>
            </a:r>
            <a:r>
              <a:rPr lang="en-US" dirty="0"/>
              <a:t>, which means that they can store information without electrical power.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F81E-97D3-2173-A92E-E2EE8196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2B25-7CF7-40A4-9604-78CF1CD188A8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10C6-DF0F-0E38-C9B8-5A760F05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622A-4EA2-E817-FB62-99365BFD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FE-9D42-67C1-32AA-553A6758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2725-6B40-6BEB-AF61-C5A2E7C1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Memory in which the actual physical location of a memory word </a:t>
            </a:r>
            <a:r>
              <a:rPr lang="en-US" b="1" dirty="0">
                <a:solidFill>
                  <a:srgbClr val="FF0000"/>
                </a:solidFill>
              </a:rPr>
              <a:t>has no effect on how long it takes</a:t>
            </a:r>
            <a:r>
              <a:rPr lang="en-US" dirty="0"/>
              <a:t> to read from or write into that location.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other words, the </a:t>
            </a:r>
            <a:r>
              <a:rPr lang="en-US" b="1" dirty="0">
                <a:solidFill>
                  <a:srgbClr val="FF0000"/>
                </a:solidFill>
              </a:rPr>
              <a:t>access time is the same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any address in memory.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Most </a:t>
            </a:r>
            <a:r>
              <a:rPr lang="en-US" b="1" dirty="0">
                <a:solidFill>
                  <a:srgbClr val="FF0000"/>
                </a:solidFill>
              </a:rPr>
              <a:t>semiconductor memories are RAMs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F5B9-C8D4-159C-4803-5DD8C7F0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37F5-D734-4DA7-971C-FBFF71666C88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F31D-1EC7-0765-826E-9A47855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A95C-0A88-0CED-6BBD-552C7CFC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7285-08FD-97EF-1D76-BB5CAF21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Sequential-Access Memory (SAM)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1EB7-3052-01FE-3EA9-783C8017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type of memory in which the access time is not constant but varies </a:t>
            </a:r>
            <a:r>
              <a:rPr lang="en-US" b="1" dirty="0">
                <a:solidFill>
                  <a:srgbClr val="FF0000"/>
                </a:solidFill>
              </a:rPr>
              <a:t>depending on the address location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particular stored word is found </a:t>
            </a:r>
            <a:r>
              <a:rPr lang="en-US" b="1" dirty="0">
                <a:solidFill>
                  <a:srgbClr val="FF0000"/>
                </a:solidFill>
              </a:rPr>
              <a:t>by sequencing through all address </a:t>
            </a:r>
            <a:r>
              <a:rPr lang="en-US" dirty="0"/>
              <a:t>locations until the desired address is reached.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produces access times that are </a:t>
            </a:r>
            <a:r>
              <a:rPr lang="en-US" b="1" dirty="0">
                <a:solidFill>
                  <a:srgbClr val="FF0000"/>
                </a:solidFill>
              </a:rPr>
              <a:t>much longer </a:t>
            </a:r>
            <a:r>
              <a:rPr lang="en-US" dirty="0"/>
              <a:t>than those of random-access memories.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example of a sequential-access memory device is </a:t>
            </a:r>
            <a:r>
              <a:rPr lang="en-US" b="1" dirty="0">
                <a:solidFill>
                  <a:srgbClr val="FF0000"/>
                </a:solidFill>
              </a:rPr>
              <a:t>a magnetic tape backup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6076-5BD8-7344-DBCA-7B8DA332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738-A76E-4509-B91E-EC6792B35DE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EBE0-BB9E-D7F5-15E4-BEFAD1CA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834C-30F1-48F8-29AF-216627B7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B8BD-D0D1-373E-02A4-4646DFF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Memory (RWM)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C18B-BF1A-7DAB-B943-D3FA57D9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TimesEuropa-Roman"/>
              </a:rPr>
              <a:t> Any memory that can be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Europa-Roman"/>
              </a:rPr>
              <a:t>read from or written into with equal ease</a:t>
            </a:r>
            <a:r>
              <a:rPr lang="en-US" b="0" i="0" u="none" strike="noStrike" baseline="0" dirty="0">
                <a:latin typeface="TimesEuropa-Roman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Europa-Roman"/>
              </a:rPr>
              <a:t> Has both functionality of </a:t>
            </a:r>
            <a:r>
              <a:rPr lang="en-US" b="1" dirty="0">
                <a:solidFill>
                  <a:srgbClr val="FF0000"/>
                </a:solidFill>
                <a:latin typeface="TimesEuropa-Roman"/>
              </a:rPr>
              <a:t>reading and writing</a:t>
            </a:r>
            <a:r>
              <a:rPr lang="en-US" dirty="0">
                <a:latin typeface="TimesEuropa-Roman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E0D9-EF2F-4645-4AB9-536819D2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8FDF-2F33-4CF8-BD96-707DD0E2027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44CA-6205-85C3-31DF-D87ABDB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F5F6-1694-1791-3312-454ECA57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5440-70E9-5FD7-5DC8-06288A4C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Memory (ROM)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3E1F-8E85-9A3D-1B42-724A1070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broad class of semiconductor memories designed for applications where the </a:t>
            </a:r>
            <a:r>
              <a:rPr lang="en-US" b="1" dirty="0">
                <a:solidFill>
                  <a:srgbClr val="FF0000"/>
                </a:solidFill>
              </a:rPr>
              <a:t>ratio of read operations to write operations is very high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Technically, a ROM can be written into (programmed) only once, and this operation is normally </a:t>
            </a:r>
            <a:r>
              <a:rPr lang="en-US" b="1" dirty="0">
                <a:solidFill>
                  <a:srgbClr val="FF0000"/>
                </a:solidFill>
              </a:rPr>
              <a:t>performed at the factory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Thereafter, information can only be </a:t>
            </a:r>
            <a:r>
              <a:rPr lang="en-US" b="1" dirty="0">
                <a:solidFill>
                  <a:srgbClr val="FF0000"/>
                </a:solidFill>
              </a:rPr>
              <a:t>read from the memory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Other types of ROM are actually </a:t>
            </a:r>
            <a:r>
              <a:rPr lang="en-US" b="1" dirty="0">
                <a:solidFill>
                  <a:srgbClr val="FF0000"/>
                </a:solidFill>
              </a:rPr>
              <a:t>read-mostly memories (RMM), </a:t>
            </a:r>
            <a:r>
              <a:rPr lang="en-US" dirty="0"/>
              <a:t>which can be written into more than once; but the write operation is more complicated than the read operation, and it is not performed very often.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 ROM is </a:t>
            </a:r>
            <a:r>
              <a:rPr lang="en-US" b="1" dirty="0">
                <a:solidFill>
                  <a:srgbClr val="FF0000"/>
                </a:solidFill>
              </a:rPr>
              <a:t>nonvolatile</a:t>
            </a:r>
            <a:r>
              <a:rPr lang="en-US" dirty="0"/>
              <a:t> and will store data when electrical power is removed.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80D7-45AA-A046-D689-7D2D2BA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9CA3-9270-4F8E-BE74-6A67F477DE3D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D174-16C0-1DD4-A73E-A8CCCA03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5DB7-D93C-EC41-899C-9FCB587C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1111-2968-EC4B-DE76-46C48C10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738D-5AA5-ED12-7B0F-3E9C5F3D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Semiconductor memory devices in which the stored data will remain permanently </a:t>
            </a:r>
            <a:r>
              <a:rPr lang="en-US" b="1" dirty="0">
                <a:solidFill>
                  <a:srgbClr val="FF0000"/>
                </a:solidFill>
              </a:rPr>
              <a:t>stored as long as power is applied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without the need for </a:t>
            </a:r>
            <a:r>
              <a:rPr lang="en-US" b="1" dirty="0">
                <a:solidFill>
                  <a:srgbClr val="FF0000"/>
                </a:solidFill>
              </a:rPr>
              <a:t>periodically rewriting the data </a:t>
            </a:r>
            <a:r>
              <a:rPr lang="en-US" dirty="0"/>
              <a:t>into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6B55-A7F4-F337-A767-80DE5AD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86C3-E234-41F0-8F1E-376683029605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9FB3-5A8D-EDBD-13B4-529985A3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C934-EEA1-F8C6-D179-C9714682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1111-2968-EC4B-DE76-46C48C10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738D-5AA5-ED12-7B0F-3E9C5F3D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Semiconductor memory devices in which the stored data </a:t>
            </a:r>
            <a:r>
              <a:rPr lang="en-US" b="1" dirty="0">
                <a:solidFill>
                  <a:srgbClr val="FF0000"/>
                </a:solidFill>
              </a:rPr>
              <a:t>will not remain permanently stored</a:t>
            </a:r>
            <a:r>
              <a:rPr lang="en-US" dirty="0"/>
              <a:t>, even with power applied, unless the data are </a:t>
            </a:r>
            <a:r>
              <a:rPr lang="en-US" b="1" dirty="0">
                <a:solidFill>
                  <a:srgbClr val="FF0000"/>
                </a:solidFill>
              </a:rPr>
              <a:t>periodically rewritten </a:t>
            </a:r>
            <a:r>
              <a:rPr lang="en-US" dirty="0"/>
              <a:t>into memory.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latter operation is called a </a:t>
            </a:r>
            <a:r>
              <a:rPr lang="en-US" b="1" dirty="0">
                <a:solidFill>
                  <a:srgbClr val="FF0000"/>
                </a:solidFill>
              </a:rPr>
              <a:t>refresh operation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B18D-C51D-C537-14B4-5ED183C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0959-32CC-4AE3-BB63-95702A6B53EF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BB7D0-B057-60BD-03EB-9324D079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D2C2-1D92-86F3-76F3-14E40341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01CC-3555-E32D-D2A4-419FF175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74005-AE44-A863-18F9-3A2FE9A34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Define the following terms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(a) Memory cell, (b) Memory word, (c) Address, (d) Byte, (e) Access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certain memory has a capacity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dirty="0"/>
                  <a:t>. How many bits are in each word? How many words are being stored? How many memory cells does this memory contain?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Explain the difference between </a:t>
                </a:r>
                <a:r>
                  <a:rPr lang="en-US" b="1" dirty="0">
                    <a:solidFill>
                      <a:srgbClr val="FF0000"/>
                    </a:solidFill>
                  </a:rPr>
                  <a:t>the read (fetch) and write (store) </a:t>
                </a:r>
                <a:r>
                  <a:rPr lang="en-US" dirty="0"/>
                  <a:t>operations.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True or false: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 volatile memory will lose its stored data when electrical power is interrupted.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Explain the difference between </a:t>
                </a:r>
                <a:r>
                  <a:rPr lang="en-US" b="1" dirty="0">
                    <a:solidFill>
                      <a:srgbClr val="FF0000"/>
                    </a:solidFill>
                  </a:rPr>
                  <a:t>SAM and RAM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Explain the difference between </a:t>
                </a:r>
                <a:r>
                  <a:rPr lang="en-US" b="1" dirty="0">
                    <a:solidFill>
                      <a:srgbClr val="FF0000"/>
                    </a:solidFill>
                  </a:rPr>
                  <a:t>RWM and ROM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True or false</a:t>
                </a:r>
                <a:r>
                  <a:rPr lang="en-US" b="1" dirty="0"/>
                  <a:t>: </a:t>
                </a:r>
                <a:r>
                  <a:rPr lang="en-US" dirty="0"/>
                  <a:t>A dynamic memory will hold its data as long as electrical power is applied.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74005-AE44-A863-18F9-3A2FE9A34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7FCE-A3BC-7607-2A35-9661BB86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95F7-5743-48B7-8038-115727193F10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0C54-4D36-4259-F1C5-12288374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989B-7614-88C8-3328-AA8B64D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4DDD-26AF-A7E3-9E38-9A90638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DE8A-9E95-4079-C9D0-C7C23F7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4000" dirty="0"/>
              <a:t>General Memory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D8DD-190C-EB55-28EC-D4F85608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6BCF-5DF5-47F4-98A9-2AF3A3F0EC54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E308-A509-6AD9-9E82-D94F546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9F49-1BEA-BA8C-B0A2-A8E02A7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66D6-2E72-B9A2-2FEB-362CD589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Memory Illustration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F64BF-EC4E-1642-A6D1-10A598FBE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510" y="1846263"/>
            <a:ext cx="6817305" cy="40227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043A1-4DD4-57B9-EEFF-89FEA3F6F537}"/>
                  </a:ext>
                </a:extLst>
              </p:cNvPr>
              <p:cNvSpPr txBox="1"/>
              <p:nvPr/>
            </p:nvSpPr>
            <p:spPr>
              <a:xfrm>
                <a:off x="1066800" y="5793225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Fig 3.1: </a:t>
                </a:r>
                <a:r>
                  <a:rPr lang="en-US" dirty="0"/>
                  <a:t>(a) Diagram of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Memory, (b) virtual arrangement of memory cells into 32 four-bit words.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043A1-4DD4-57B9-EEFF-89FEA3F6F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93225"/>
                <a:ext cx="100584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BC7-BAEC-0CAB-B772-28D4A6F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5B33-3102-4BE1-B8EF-CB8D0A4D07D6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E6D87-7A65-6107-0136-0C181E30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33AF-65F2-E560-B68C-74D05898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4DDD-26AF-A7E3-9E38-9A90638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DE8A-9E95-4079-C9D0-C7C23F7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E00C-3156-F8B1-F615-59098C5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6818-A611-4111-A3A8-6569EB431B65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BBFB-D61E-D5E3-0775-440B46F0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F54F-6605-E5F6-25EC-9771B568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E35-B744-3971-D615-DCC48C82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Reading-Writing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E0620-FCA8-DE99-302D-13783309D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245" y="1952460"/>
            <a:ext cx="6873836" cy="38103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62672-6F44-E6BA-A639-F22EA57DDF48}"/>
              </a:ext>
            </a:extLst>
          </p:cNvPr>
          <p:cNvSpPr txBox="1"/>
          <p:nvPr/>
        </p:nvSpPr>
        <p:spPr>
          <a:xfrm>
            <a:off x="1066800" y="5793225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3.2: </a:t>
            </a:r>
            <a:r>
              <a:rPr lang="en-US" dirty="0"/>
              <a:t>Simplified Reading-Writing Operations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82109-B3B6-9DFC-4701-CD563808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B244-5288-4920-A12E-0294B8A98E06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146B-EB97-5A2D-BD4E-6A131574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DC0C-51EA-9AF5-B12C-FD56B0A3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65F-B5F0-8CE3-21CA-38FFD7A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2A3F3-994F-A55F-FB62-8B2337222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628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Question:</a:t>
                </a:r>
                <a:r>
                  <a:rPr lang="en-US" dirty="0"/>
                  <a:t> A certain memory has a capacity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(a) 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data input and data output </a:t>
                </a:r>
                <a:r>
                  <a:rPr lang="en-US" dirty="0"/>
                  <a:t>lines does it have?</a:t>
                </a:r>
              </a:p>
              <a:p>
                <a:r>
                  <a:rPr lang="en-US" dirty="0"/>
                  <a:t>(b) 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address lines </a:t>
                </a:r>
                <a:r>
                  <a:rPr lang="en-US" dirty="0"/>
                  <a:t>does it have?</a:t>
                </a:r>
              </a:p>
              <a:p>
                <a:r>
                  <a:rPr lang="en-US" dirty="0"/>
                  <a:t>(c) What is its </a:t>
                </a:r>
                <a:r>
                  <a:rPr lang="en-US" b="1" dirty="0">
                    <a:solidFill>
                      <a:schemeClr val="tx1"/>
                    </a:solidFill>
                  </a:rPr>
                  <a:t>capacity in bytes</a:t>
                </a:r>
                <a:r>
                  <a:rPr lang="en-US" dirty="0"/>
                  <a:t>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</a:t>
                </a:r>
              </a:p>
              <a:p>
                <a:r>
                  <a:rPr lang="en-US" dirty="0"/>
                  <a:t>(a) </a:t>
                </a:r>
                <a:r>
                  <a:rPr lang="en-US" b="1" dirty="0">
                    <a:solidFill>
                      <a:schemeClr val="tx1"/>
                    </a:solidFill>
                  </a:rPr>
                  <a:t>Eight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of each because the word size is eight.</a:t>
                </a:r>
              </a:p>
              <a:p>
                <a:r>
                  <a:rPr lang="en-US" dirty="0"/>
                  <a:t>(b) The memory stores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=4×1024=4096 </m:t>
                    </m:r>
                  </m:oMath>
                </a14:m>
                <a:r>
                  <a:rPr lang="en-US" dirty="0"/>
                  <a:t>words. Thus, there are 4096 memory addresses.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4096=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, it requires a </a:t>
                </a:r>
                <a:r>
                  <a:rPr lang="en-US" b="1" dirty="0">
                    <a:solidFill>
                      <a:schemeClr val="tx1"/>
                    </a:solidFill>
                  </a:rPr>
                  <a:t>12-bit address code </a:t>
                </a:r>
                <a:r>
                  <a:rPr lang="en-US" dirty="0"/>
                  <a:t>to specify one of 4096 addresses.</a:t>
                </a:r>
              </a:p>
              <a:p>
                <a:r>
                  <a:rPr lang="en-US" dirty="0"/>
                  <a:t>(c) A byte is eight bits. This memory has a capacity of </a:t>
                </a:r>
                <a:r>
                  <a:rPr lang="en-US" b="1" dirty="0"/>
                  <a:t>4096 bytes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2A3F3-994F-A55F-FB62-8B2337222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62835"/>
              </a:xfrm>
              <a:blipFill>
                <a:blip r:embed="rId2"/>
                <a:stretch>
                  <a:fillRect l="-606" t="-157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EC88-0C8D-26FE-947C-26455F17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FB55-5E5F-4EA5-83EF-B7AA56CFDB7E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DF41-64F2-5EBF-49B9-F73D6C9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8D86-7D6A-B28E-FAB6-C6C2EC63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E60A-4AAD-F8FD-829F-1AB957CF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748D3-220F-C51D-4590-FBDA483E1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How many address inputs, data inputs, and data outputs are required for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memory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is the function of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input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is the function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MEMORY ENABLE input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748D3-220F-C51D-4590-FBDA483E1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7DBB-F720-A4A3-38C5-91072A82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F11-E8C1-4C60-BBDD-3B123DC24E9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9C62-360E-3338-69F7-3C2C4C37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0A03-1702-1386-0F44-DE4D54AC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4DDD-26AF-A7E3-9E38-9A90638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DE8A-9E95-4079-C9D0-C7C23F7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4000" dirty="0"/>
              <a:t>CPU-Memory Connections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8D11-A28E-1F67-466A-BC673D6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6D1-6526-4A7C-8756-C4822C94F620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1FAF-5A20-2274-0A26-7A4110C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B25A-C89D-15AD-918C-87C6B4D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BB3-CD22-A664-4881-F939361D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3CCEC-0351-6134-1C1E-9F802139D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625" y="2463044"/>
            <a:ext cx="7331075" cy="2789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546BD-C42A-B300-9640-C501C4908DBD}"/>
              </a:ext>
            </a:extLst>
          </p:cNvPr>
          <p:cNvSpPr txBox="1"/>
          <p:nvPr/>
        </p:nvSpPr>
        <p:spPr>
          <a:xfrm>
            <a:off x="1097280" y="5482388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 4.1: </a:t>
            </a:r>
            <a:r>
              <a:rPr lang="en-US" dirty="0"/>
              <a:t>Three groups of lines (buses) connect the main memory ICs to the CPU.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956BE91-E30F-E4F8-4E77-357FAB0B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97E4-E9F2-45C6-B601-3AE5E01FAF94}" type="datetime1">
              <a:rPr lang="en-US" smtClean="0"/>
              <a:t>10/22/2022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7487EF-4D3D-6EEF-ABD9-547C09B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9577A3-05E2-7324-6A28-4A3BB6DD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9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A84-605B-AA75-BC9A-2C5DA37F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C50C-62EF-4DBC-9154-645710EF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Address Bus: </a:t>
            </a:r>
            <a:r>
              <a:rPr lang="en-US" dirty="0"/>
              <a:t>This unidirectional bus carries the binary address outputs from the CPU to the memory ICs to select one memory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Data Bus:</a:t>
            </a:r>
            <a:r>
              <a:rPr lang="en-US" dirty="0"/>
              <a:t> This bidirectional bus carries data between the CPU and the memory 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Control Bus:</a:t>
            </a:r>
            <a:r>
              <a:rPr lang="en-US" dirty="0"/>
              <a:t> This bus carries control signals (such as the signal Read or Write signal) from the CPU to the memory 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A8FD-12A4-D751-06B5-3CEFBE8D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387B-28A0-4321-A97B-EA44EAD5C977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5F4A-DEC9-08FB-F6DC-CFCE678C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6D5B-16D8-FA4E-D0B4-658575AE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C55E-A0A9-1D32-5D0C-5D1491A2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C97C-6DB2-1E41-6C5F-3DF73BAA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Name the </a:t>
            </a:r>
            <a:r>
              <a:rPr lang="en-US" b="1" dirty="0">
                <a:solidFill>
                  <a:srgbClr val="FF0000"/>
                </a:solidFill>
              </a:rPr>
              <a:t>three groups of lines </a:t>
            </a:r>
            <a:r>
              <a:rPr lang="en-US" dirty="0"/>
              <a:t>that connect the CPU and the internal memory.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Outline the steps that take place when the </a:t>
            </a:r>
            <a:r>
              <a:rPr lang="en-US" b="1" dirty="0">
                <a:solidFill>
                  <a:srgbClr val="FF0000"/>
                </a:solidFill>
              </a:rPr>
              <a:t>CPU reads from memory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Outline the steps that occur when the </a:t>
            </a:r>
            <a:r>
              <a:rPr lang="en-US" b="1" dirty="0">
                <a:solidFill>
                  <a:srgbClr val="FF0000"/>
                </a:solidFill>
              </a:rPr>
              <a:t>CPU writes to memory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DCA7-393D-0C6C-D3BA-11AC9DB6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E0FC-BD4D-4B22-A1AF-62E4F22F5E2A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DE71-8488-95F8-96BB-25B005C5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59DA-3EAE-43F2-A0F1-1A6825E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2ACE-8A4C-04ED-BA70-F210E1E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CFDA-BAE4-2152-7C2D-CE80AE6C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Systems by Tocci, Widmer, Moss</a:t>
            </a:r>
          </a:p>
          <a:p>
            <a:r>
              <a:rPr lang="en-US" dirty="0"/>
              <a:t>Chapter 12: Memory Devices </a:t>
            </a:r>
            <a:r>
              <a:rPr lang="en-US"/>
              <a:t>(12.1-12.3)</a:t>
            </a:r>
            <a:endParaRPr lang="en-US" dirty="0"/>
          </a:p>
          <a:p>
            <a:r>
              <a:rPr lang="en-US" dirty="0"/>
              <a:t>Pages: 785-794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CF92-9B7D-6FFD-D200-2188A362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E1C-7F4F-4CF3-A665-643A26F4799C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EE0D-E2BA-B371-E0A3-9691B9F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104C-C076-AED6-DA19-8C00825C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E40-593B-1F7A-2350-B4E93F5E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2DCE-A4E6-CF56-CD46-9C26D326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400" b="1" dirty="0"/>
              <a:t>Next Topics</a:t>
            </a:r>
          </a:p>
          <a:p>
            <a:pPr algn="ctr"/>
            <a:r>
              <a:rPr lang="en-US" dirty="0"/>
              <a:t>Read-Only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F40A-D49F-527E-6FA9-C606BAE5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913C-9E12-4D85-836A-34C36051B0D6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1297-9698-4197-F538-125BCD30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E14-892A-FB34-9BC2-25A685BF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1771-A6B0-E999-7083-D23A357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F129-8701-5E7D-E604-8CC08F56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Flip-flops</a:t>
            </a:r>
            <a:r>
              <a:rPr lang="en-US" dirty="0"/>
              <a:t>, also called as registers, are commonly used types of memory devices and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Digital data can also be stored as charges on </a:t>
            </a:r>
            <a:r>
              <a:rPr lang="en-US" b="1" dirty="0">
                <a:solidFill>
                  <a:srgbClr val="FF0000"/>
                </a:solidFill>
              </a:rPr>
              <a:t>capacitors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principle is to obtain </a:t>
            </a:r>
            <a:r>
              <a:rPr lang="en-US" b="1" dirty="0">
                <a:solidFill>
                  <a:srgbClr val="FF0000"/>
                </a:solidFill>
              </a:rPr>
              <a:t>high density storage </a:t>
            </a:r>
            <a:r>
              <a:rPr lang="en-US" dirty="0"/>
              <a:t>at </a:t>
            </a:r>
            <a:r>
              <a:rPr lang="en-US" b="1" dirty="0">
                <a:solidFill>
                  <a:srgbClr val="FF0000"/>
                </a:solidFill>
              </a:rPr>
              <a:t>low power-requirement levels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05A2-50E0-AFFA-55AE-8D8D3F3D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6198-5EAB-4427-B964-07FDC9770CC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264E-2645-DE98-13C2-AA55C1B0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2B53-1269-E61D-E70B-822C65ED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9DA7-256D-C737-D98B-5DB086E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BA48-4CE5-D805-3FB3-BBA332FE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Semiconductor memories </a:t>
            </a:r>
            <a:r>
              <a:rPr lang="en-US" dirty="0"/>
              <a:t>are used as the main memory of a 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It’s used where </a:t>
            </a:r>
            <a:r>
              <a:rPr lang="en-US" b="1" dirty="0">
                <a:solidFill>
                  <a:srgbClr val="FF0000"/>
                </a:solidFill>
              </a:rPr>
              <a:t>fast operation </a:t>
            </a:r>
            <a:r>
              <a:rPr lang="en-US" dirty="0"/>
              <a:t>is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It’s also called </a:t>
            </a:r>
            <a:r>
              <a:rPr lang="en-US" b="1" dirty="0">
                <a:solidFill>
                  <a:srgbClr val="FF0000"/>
                </a:solidFill>
              </a:rPr>
              <a:t>working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in constant </a:t>
            </a:r>
            <a:r>
              <a:rPr lang="en-US" b="1" dirty="0">
                <a:solidFill>
                  <a:srgbClr val="FF0000"/>
                </a:solidFill>
              </a:rPr>
              <a:t>communication with the central processing unit (CPU) </a:t>
            </a:r>
            <a:r>
              <a:rPr lang="en-US" dirty="0"/>
              <a:t>as a program of instructions is being executed.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works with </a:t>
            </a:r>
            <a:r>
              <a:rPr lang="en-US" b="1" dirty="0">
                <a:solidFill>
                  <a:srgbClr val="FF0000"/>
                </a:solidFill>
              </a:rPr>
              <a:t>a program and any data </a:t>
            </a:r>
            <a:r>
              <a:rPr lang="en-US" dirty="0"/>
              <a:t>used by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RAM and ROM </a:t>
            </a:r>
            <a:r>
              <a:rPr lang="en-US" dirty="0"/>
              <a:t>make up main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5FBE-8C00-BF10-F56F-040A8930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A482-0CFE-4831-A234-988C105EFFB5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D3844-99C5-7ADF-297D-EB7D5AF8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6BE-4551-0A22-6C44-26A39B83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A595-B0BB-5896-7A8A-D697C494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A1A6-76EB-8095-8615-25D7C7B7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Another form of storage in a computer is performed by </a:t>
            </a:r>
            <a:r>
              <a:rPr lang="en-US" b="1" dirty="0">
                <a:solidFill>
                  <a:srgbClr val="FF0000"/>
                </a:solidFill>
              </a:rPr>
              <a:t>auxiliary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also called </a:t>
            </a:r>
            <a:r>
              <a:rPr lang="en-US" b="1" dirty="0">
                <a:solidFill>
                  <a:srgbClr val="FF0000"/>
                </a:solidFill>
              </a:rPr>
              <a:t>mass storage </a:t>
            </a:r>
            <a:r>
              <a:rPr lang="en-US" dirty="0"/>
              <a:t>– has the capacity to store </a:t>
            </a:r>
            <a:r>
              <a:rPr lang="en-US" b="1" dirty="0">
                <a:solidFill>
                  <a:srgbClr val="FF0000"/>
                </a:solidFill>
              </a:rPr>
              <a:t>massive amounts of data </a:t>
            </a:r>
            <a:r>
              <a:rPr lang="en-US" dirty="0"/>
              <a:t>without the need for </a:t>
            </a:r>
            <a:r>
              <a:rPr lang="en-US" b="1" dirty="0">
                <a:solidFill>
                  <a:srgbClr val="FF0000"/>
                </a:solidFill>
              </a:rPr>
              <a:t>electrical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Auxiliary memory operates at a </a:t>
            </a:r>
            <a:r>
              <a:rPr lang="en-US" b="1" dirty="0">
                <a:solidFill>
                  <a:srgbClr val="FF0000"/>
                </a:solidFill>
              </a:rPr>
              <a:t>much slower speed </a:t>
            </a:r>
            <a:r>
              <a:rPr lang="en-US" dirty="0"/>
              <a:t>than main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stores programs and data that </a:t>
            </a:r>
            <a:r>
              <a:rPr lang="en-US" b="1" dirty="0">
                <a:solidFill>
                  <a:srgbClr val="FF0000"/>
                </a:solidFill>
              </a:rPr>
              <a:t>are not currently being used </a:t>
            </a:r>
            <a:r>
              <a:rPr lang="en-US" dirty="0"/>
              <a:t>by the 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information is </a:t>
            </a:r>
            <a:r>
              <a:rPr lang="en-US" b="1" dirty="0">
                <a:solidFill>
                  <a:srgbClr val="FF0000"/>
                </a:solidFill>
              </a:rPr>
              <a:t>transferred to the main memory </a:t>
            </a:r>
            <a:r>
              <a:rPr lang="en-US" dirty="0"/>
              <a:t>when the computer needs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Common auxiliary memory devices are </a:t>
            </a:r>
            <a:r>
              <a:rPr lang="en-US" b="1" dirty="0">
                <a:solidFill>
                  <a:srgbClr val="FF0000"/>
                </a:solidFill>
              </a:rPr>
              <a:t>magnetic disk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compact disk (CD)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7A07-2CDA-8A71-CF89-0B56F50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C6F7-C5E1-477E-B3F9-747C01F6201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6076-684D-E27F-309C-BCE6D2DE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F266-D874-15E7-1ADC-49FD5C4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06E2-3240-1235-F1DB-A747CF8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80933-0725-C6CC-0514-84DDE7320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64" y="1846263"/>
            <a:ext cx="5309997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C9F2A-CBEC-4F13-87CA-B5FE0BDF0BC8}"/>
              </a:ext>
            </a:extLst>
          </p:cNvPr>
          <p:cNvSpPr txBox="1"/>
          <p:nvPr/>
        </p:nvSpPr>
        <p:spPr>
          <a:xfrm>
            <a:off x="1097280" y="586898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Europa-Roman"/>
              </a:rPr>
              <a:t>Fig. 1.1:</a:t>
            </a:r>
            <a:r>
              <a:rPr lang="en-US" sz="1800" b="0" i="0" u="none" strike="noStrike" baseline="0" dirty="0">
                <a:latin typeface="TimesEuropa-Roman"/>
              </a:rPr>
              <a:t> A computer system normally uses highspeed main memory and slower external auxiliary memory.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0CB3-AFBB-66E1-9B06-D033B928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92B8-3E58-40D4-BF89-B9D59DADC153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6987C-1E29-9395-09CA-A0769CE1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82C-C349-4AF5-98F0-88146CF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4DDD-26AF-A7E3-9E38-9A90638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DE8A-9E95-4079-C9D0-C7C23F7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4000" dirty="0"/>
              <a:t>Memory Terminology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DE5A-7D11-56A5-7165-03002714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68F7-2DF3-4985-A78B-DA3401171C7F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2AFA-ADE1-DFC4-52F3-9F8B713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6F84-5C21-BC25-A452-BC8A0774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961A-E2D7-890C-A9F7-E4D2E567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E2F8-F32C-5C26-F9A0-01C10744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device or an electrical circuit used to </a:t>
            </a:r>
            <a:r>
              <a:rPr lang="en-US" b="1" dirty="0">
                <a:solidFill>
                  <a:srgbClr val="FF0000"/>
                </a:solidFill>
              </a:rPr>
              <a:t>store a single bit (0 or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Examples of memory cells include </a:t>
            </a:r>
            <a:r>
              <a:rPr lang="en-US" b="1" dirty="0">
                <a:solidFill>
                  <a:srgbClr val="FF0000"/>
                </a:solidFill>
              </a:rPr>
              <a:t>a flip-flop, a charged capacitor, and a single spot on magnetic tape or disk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31D6B-9248-05D4-A852-10C67AE6895F}"/>
              </a:ext>
            </a:extLst>
          </p:cNvPr>
          <p:cNvSpPr/>
          <p:nvPr/>
        </p:nvSpPr>
        <p:spPr>
          <a:xfrm>
            <a:off x="5775960" y="3940404"/>
            <a:ext cx="64008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95F7D-9B19-3813-0FF4-8C0B2A636AB1}"/>
              </a:ext>
            </a:extLst>
          </p:cNvPr>
          <p:cNvSpPr txBox="1"/>
          <p:nvPr/>
        </p:nvSpPr>
        <p:spPr>
          <a:xfrm>
            <a:off x="1172694" y="468885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TimesEuropa-Roman"/>
              </a:rPr>
              <a:t>Fig. 2.1:</a:t>
            </a:r>
            <a:r>
              <a:rPr lang="en-US" sz="1800" b="0" i="0" u="none" strike="noStrike" baseline="0" dirty="0">
                <a:latin typeface="TimesEuropa-Roman"/>
              </a:rPr>
              <a:t> Memory Cell Representation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37A2A9-177B-AEE0-5309-42FCBCF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8DE1-CCA4-40FD-BC23-1D44B6FC2458}" type="datetime1">
              <a:rPr lang="en-US" smtClean="0"/>
              <a:t>10/22/2022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32BB87-C5FD-7A00-2B46-71253A76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Memory Devices (Part-1)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8C751-F6EF-2310-F316-9D08CA46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AB88-486C-4F86-A668-CBA5F48A2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2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2184</Words>
  <Application>Microsoft Office PowerPoint</Application>
  <PresentationFormat>Widescreen</PresentationFormat>
  <Paragraphs>320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Times New Roman</vt:lpstr>
      <vt:lpstr>TimesEuropa-Roman</vt:lpstr>
      <vt:lpstr>Wingdings</vt:lpstr>
      <vt:lpstr>Retrospect</vt:lpstr>
      <vt:lpstr>Memory Devices (Part-1)</vt:lpstr>
      <vt:lpstr>Modules</vt:lpstr>
      <vt:lpstr>Module-1</vt:lpstr>
      <vt:lpstr>Introduction</vt:lpstr>
      <vt:lpstr>Main Memory</vt:lpstr>
      <vt:lpstr>Auxiliary Memory</vt:lpstr>
      <vt:lpstr>Computer Memories</vt:lpstr>
      <vt:lpstr>Module-2</vt:lpstr>
      <vt:lpstr>Memory Cell</vt:lpstr>
      <vt:lpstr>Memory Word</vt:lpstr>
      <vt:lpstr>Byte</vt:lpstr>
      <vt:lpstr>Capacity</vt:lpstr>
      <vt:lpstr>Example 2.1</vt:lpstr>
      <vt:lpstr>Example 2.2</vt:lpstr>
      <vt:lpstr>Density</vt:lpstr>
      <vt:lpstr>Address</vt:lpstr>
      <vt:lpstr>Read Operation</vt:lpstr>
      <vt:lpstr>Write Operation</vt:lpstr>
      <vt:lpstr>Access Time</vt:lpstr>
      <vt:lpstr>Volatile and Non-volatile Memories</vt:lpstr>
      <vt:lpstr>Random-Access Memory (RAM)</vt:lpstr>
      <vt:lpstr>Sequential-Access Memory (SAM)</vt:lpstr>
      <vt:lpstr>Read/Write Memory (RWM)</vt:lpstr>
      <vt:lpstr>Read-Only Memory (ROM)</vt:lpstr>
      <vt:lpstr>Static Memory Devices</vt:lpstr>
      <vt:lpstr>Dynamic Memory Devices</vt:lpstr>
      <vt:lpstr>Review Questions</vt:lpstr>
      <vt:lpstr>Module-3</vt:lpstr>
      <vt:lpstr>Sample Memory Illustration</vt:lpstr>
      <vt:lpstr>Simplified Reading-Writing Operations</vt:lpstr>
      <vt:lpstr>Example 3.1</vt:lpstr>
      <vt:lpstr>Review Questions</vt:lpstr>
      <vt:lpstr>Module-4</vt:lpstr>
      <vt:lpstr>Bus Connections</vt:lpstr>
      <vt:lpstr>Different Buses</vt:lpstr>
      <vt:lpstr>Review Questions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Azmain Yakin Srizon</dc:creator>
  <cp:lastModifiedBy>Azmain Yakin Srizon</cp:lastModifiedBy>
  <cp:revision>66</cp:revision>
  <dcterms:created xsi:type="dcterms:W3CDTF">2022-10-11T15:57:05Z</dcterms:created>
  <dcterms:modified xsi:type="dcterms:W3CDTF">2022-10-22T01:35:36Z</dcterms:modified>
</cp:coreProperties>
</file>