
<file path=[Content_Types].xml><?xml version="1.0" encoding="utf-8"?>
<Types xmlns="http://schemas.openxmlformats.org/package/2006/content-types">
  <Default ContentType="image/jpeg" Extension="jpg"/>
  <Default ContentType="image/vnd.ms-photo" Extension="wdp"/>
  <Default ContentType="image/svg+xml" Extension="svg"/>
  <Default ContentType="application/xml" Extension="xml"/>
  <Default ContentType="image/png" Extension="png"/>
  <Default ContentType="application/vnd.openxmlformats-package.relationships+xml" Extension="rels"/>
  <Default ContentType="image/x-emf" Extension="emf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image/jpg" PartName="/ppt/media/image21.jpg"/>
  <Override ContentType="image/jpg" PartName="/ppt/media/image15.jpg"/>
  <Override ContentType="image/jpg" PartName="/ppt/media/image20.jpg"/>
  <Override ContentType="image/jpg" PartName="/ppt/media/image22.jpg"/>
  <Override ContentType="image/jpg" PartName="/ppt/media/image13.jpg"/>
  <Override ContentType="image/jpg" PartName="/ppt/media/image16.jpg"/>
  <Override ContentType="image/jpg" PartName="/ppt/media/image19.jpg"/>
  <Override ContentType="image/jpg" PartName="/ppt/media/image18.jpg"/>
  <Override ContentType="image/jpg" PartName="/ppt/media/image17.jpg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3460750" cx="4610100"/>
  <p:notesSz cx="4610100" cy="346075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69366"/>
            <a:ext cx="569595" cy="2785745"/>
          </a:xfrm>
          <a:custGeom>
            <a:avLst/>
            <a:gdLst/>
            <a:ahLst/>
            <a:cxnLst/>
            <a:rect l="l" t="t" r="r" b="b"/>
            <a:pathLst>
              <a:path w="569595" h="2785745">
                <a:moveTo>
                  <a:pt x="569366" y="0"/>
                </a:moveTo>
                <a:lnTo>
                  <a:pt x="0" y="0"/>
                </a:lnTo>
                <a:lnTo>
                  <a:pt x="0" y="2785414"/>
                </a:lnTo>
                <a:lnTo>
                  <a:pt x="569366" y="2785414"/>
                </a:lnTo>
                <a:lnTo>
                  <a:pt x="5693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4667" y="128369"/>
            <a:ext cx="32807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607" y="1128304"/>
            <a:ext cx="4178884" cy="147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0697" y="3341243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se.wustl.edu/Pages/default.asp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cs.columbia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5" name="object 15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22" name="object 22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7" name="object 27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05" y="0"/>
            <a:ext cx="4608195" cy="569595"/>
            <a:chOff x="0" y="0"/>
            <a:chExt cx="4608195" cy="569595"/>
          </a:xfrm>
        </p:grpSpPr>
        <p:sp>
          <p:nvSpPr>
            <p:cNvPr id="31" name="object 31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791668" y="150254"/>
            <a:ext cx="3128772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10" dirty="0"/>
              <a:t>Cryptosystem</a:t>
            </a:r>
            <a:r>
              <a:rPr lang="en-US" sz="1800" spc="10" dirty="0"/>
              <a:t> </a:t>
            </a:r>
            <a:r>
              <a:rPr sz="1800" spc="5" dirty="0"/>
              <a:t>Classification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62736" y="610089"/>
            <a:ext cx="3466376" cy="21916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b="1" spc="-10" dirty="0">
                <a:latin typeface="LM Sans 10"/>
                <a:cs typeface="LM Sans 10"/>
              </a:rPr>
              <a:t>By type </a:t>
            </a:r>
            <a:r>
              <a:rPr sz="1500" b="1" spc="-5" dirty="0">
                <a:latin typeface="LM Sans 10"/>
                <a:cs typeface="LM Sans 10"/>
              </a:rPr>
              <a:t>of encryption operations</a:t>
            </a:r>
            <a:r>
              <a:rPr sz="1500" b="1" spc="-30" dirty="0">
                <a:latin typeface="LM Sans 10"/>
                <a:cs typeface="LM Sans 10"/>
              </a:rPr>
              <a:t> </a:t>
            </a:r>
            <a:r>
              <a:rPr sz="1500" b="1" spc="-5" dirty="0">
                <a:latin typeface="LM Sans 10"/>
                <a:cs typeface="LM Sans 10"/>
              </a:rPr>
              <a:t>used</a:t>
            </a:r>
            <a:endParaRPr lang="en-US" sz="1500" b="1" spc="-5" dirty="0">
              <a:latin typeface="LM Sans 10"/>
              <a:cs typeface="LM Sans 10"/>
            </a:endParaRP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5" dirty="0">
                <a:latin typeface="LM Sans 10"/>
                <a:cs typeface="LM Sans 10"/>
              </a:rPr>
              <a:t>Substitution 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00" dirty="0">
                <a:latin typeface="LM Sans 10"/>
                <a:cs typeface="LM Sans 10"/>
              </a:rPr>
              <a:t>T</a:t>
            </a:r>
            <a:r>
              <a:rPr lang="en-US" sz="1500" spc="-5" dirty="0">
                <a:latin typeface="LM Sans 10"/>
                <a:cs typeface="LM Sans 10"/>
              </a:rPr>
              <a:t>rans</a:t>
            </a:r>
            <a:r>
              <a:rPr lang="en-US" sz="1500" spc="20" dirty="0">
                <a:latin typeface="LM Sans 10"/>
                <a:cs typeface="LM Sans 10"/>
              </a:rPr>
              <a:t>p</a:t>
            </a:r>
            <a:r>
              <a:rPr lang="en-US" sz="1500" spc="-5" dirty="0">
                <a:latin typeface="LM Sans 10"/>
                <a:cs typeface="LM Sans 10"/>
              </a:rPr>
              <a:t>osition</a:t>
            </a:r>
          </a:p>
          <a:p>
            <a:pPr marL="12700">
              <a:spcBef>
                <a:spcPts val="90"/>
              </a:spcBef>
            </a:pPr>
            <a:r>
              <a:rPr lang="en-US" sz="1500" b="1" spc="-10" dirty="0">
                <a:highlight>
                  <a:srgbClr val="00FFFF"/>
                </a:highlight>
                <a:latin typeface="LM Sans 10"/>
                <a:cs typeface="LM Sans 10"/>
              </a:rPr>
              <a:t>By </a:t>
            </a:r>
            <a:r>
              <a:rPr lang="en-US" sz="1500" b="1" spc="-5" dirty="0">
                <a:highlight>
                  <a:srgbClr val="00FFFF"/>
                </a:highlight>
                <a:latin typeface="LM Sans 10"/>
                <a:cs typeface="LM Sans 10"/>
              </a:rPr>
              <a:t>number of </a:t>
            </a:r>
            <a:r>
              <a:rPr lang="en-US" sz="1500" b="1" spc="-15" dirty="0">
                <a:highlight>
                  <a:srgbClr val="00FFFF"/>
                </a:highlight>
                <a:latin typeface="LM Sans 10"/>
                <a:cs typeface="LM Sans 10"/>
              </a:rPr>
              <a:t>keys</a:t>
            </a:r>
            <a:r>
              <a:rPr lang="en-US" sz="1500" b="1" spc="-55" dirty="0">
                <a:highlight>
                  <a:srgbClr val="00FFFF"/>
                </a:highlight>
                <a:latin typeface="LM Sans 10"/>
                <a:cs typeface="LM Sans 10"/>
              </a:rPr>
              <a:t> </a:t>
            </a:r>
            <a:r>
              <a:rPr lang="en-US" sz="1500" b="1" spc="-5" dirty="0">
                <a:highlight>
                  <a:srgbClr val="00FFFF"/>
                </a:highlight>
                <a:latin typeface="LM Sans 10"/>
                <a:cs typeface="LM Sans 10"/>
              </a:rPr>
              <a:t>used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0" dirty="0">
                <a:highlight>
                  <a:srgbClr val="00FFFF"/>
                </a:highlight>
                <a:latin typeface="LM Sans 10"/>
                <a:cs typeface="LM Sans 10"/>
              </a:rPr>
              <a:t>Single-key </a:t>
            </a:r>
            <a:r>
              <a:rPr lang="en-US" sz="1500" spc="-25" dirty="0">
                <a:highlight>
                  <a:srgbClr val="00FFFF"/>
                </a:highlight>
                <a:latin typeface="LM Sans 10"/>
                <a:cs typeface="LM Sans 10"/>
              </a:rPr>
              <a:t>or</a:t>
            </a:r>
            <a:r>
              <a:rPr lang="en-US" sz="1500" spc="-60" dirty="0">
                <a:highlight>
                  <a:srgbClr val="00FFFF"/>
                </a:highlight>
                <a:latin typeface="LM Sans 10"/>
                <a:cs typeface="LM Sans 10"/>
              </a:rPr>
              <a:t> </a:t>
            </a:r>
            <a:r>
              <a:rPr lang="en-US" sz="1500" spc="-10" dirty="0">
                <a:highlight>
                  <a:srgbClr val="00FFFF"/>
                </a:highlight>
                <a:latin typeface="LM Sans 10"/>
                <a:cs typeface="LM Sans 10"/>
              </a:rPr>
              <a:t>private  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5" dirty="0">
                <a:highlight>
                  <a:srgbClr val="00FFFF"/>
                </a:highlight>
                <a:latin typeface="LM Sans 10"/>
                <a:cs typeface="LM Sans 10"/>
              </a:rPr>
              <a:t>Two-key </a:t>
            </a:r>
            <a:r>
              <a:rPr lang="en-US" sz="1500" spc="-25" dirty="0">
                <a:highlight>
                  <a:srgbClr val="00FFFF"/>
                </a:highlight>
                <a:latin typeface="LM Sans 10"/>
                <a:cs typeface="LM Sans 10"/>
              </a:rPr>
              <a:t>or</a:t>
            </a:r>
            <a:r>
              <a:rPr lang="en-US" sz="1500" spc="-30" dirty="0">
                <a:highlight>
                  <a:srgbClr val="00FFFF"/>
                </a:highlight>
                <a:latin typeface="LM Sans 10"/>
                <a:cs typeface="LM Sans 10"/>
              </a:rPr>
              <a:t> </a:t>
            </a:r>
            <a:r>
              <a:rPr lang="en-US" sz="1500" spc="-5" dirty="0">
                <a:highlight>
                  <a:srgbClr val="00FFFF"/>
                </a:highlight>
                <a:latin typeface="LM Sans 10"/>
                <a:cs typeface="LM Sans 10"/>
              </a:rPr>
              <a:t>public</a:t>
            </a:r>
          </a:p>
          <a:p>
            <a:pPr marL="12700">
              <a:spcBef>
                <a:spcPts val="90"/>
              </a:spcBef>
            </a:pPr>
            <a:r>
              <a:rPr lang="en-US" sz="1500" b="1" spc="-10" dirty="0">
                <a:latin typeface="LM Sans 10"/>
                <a:cs typeface="LM Sans 10"/>
              </a:rPr>
              <a:t>By </a:t>
            </a:r>
            <a:r>
              <a:rPr lang="en-US" sz="1500" b="1" spc="-5" dirty="0">
                <a:latin typeface="LM Sans 10"/>
                <a:cs typeface="LM Sans 10"/>
              </a:rPr>
              <a:t>the </a:t>
            </a:r>
            <a:r>
              <a:rPr lang="en-US" sz="1500" b="1" spc="-30" dirty="0">
                <a:latin typeface="LM Sans 10"/>
                <a:cs typeface="LM Sans 10"/>
              </a:rPr>
              <a:t>way </a:t>
            </a:r>
            <a:r>
              <a:rPr lang="en-US" sz="1500" b="1" spc="-5" dirty="0">
                <a:latin typeface="LM Sans 10"/>
                <a:cs typeface="LM Sans 10"/>
              </a:rPr>
              <a:t>in </a:t>
            </a:r>
            <a:r>
              <a:rPr lang="en-US" sz="1500" b="1" spc="-10" dirty="0">
                <a:latin typeface="LM Sans 10"/>
                <a:cs typeface="LM Sans 10"/>
              </a:rPr>
              <a:t>which </a:t>
            </a:r>
            <a:r>
              <a:rPr lang="en-US" sz="1500" b="1" spc="-5" dirty="0">
                <a:latin typeface="LM Sans 10"/>
                <a:cs typeface="LM Sans 10"/>
              </a:rPr>
              <a:t>plaintext is</a:t>
            </a:r>
            <a:r>
              <a:rPr lang="en-US" sz="1500" b="1" spc="20" dirty="0">
                <a:latin typeface="LM Sans 10"/>
                <a:cs typeface="LM Sans 10"/>
              </a:rPr>
              <a:t> </a:t>
            </a:r>
            <a:r>
              <a:rPr lang="en-US" sz="1500" b="1" spc="-10" dirty="0">
                <a:latin typeface="LM Sans 10"/>
                <a:cs typeface="LM Sans 10"/>
              </a:rPr>
              <a:t>processed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LM Sans 10"/>
                <a:cs typeface="LM Sans 10"/>
              </a:rPr>
              <a:t>Block 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0" dirty="0">
                <a:latin typeface="LM Sans 10"/>
                <a:cs typeface="LM Sans 10"/>
              </a:rPr>
              <a:t>Stream</a:t>
            </a:r>
            <a:endParaRPr sz="1400" dirty="0">
              <a:latin typeface="LM Sans 10"/>
              <a:cs typeface="LM Sans 1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9985" y="979937"/>
            <a:ext cx="8509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2736" y="183010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1</a:t>
            </a:fld>
            <a:r>
              <a:rPr spc="-140" dirty="0"/>
              <a:t> </a:t>
            </a:r>
            <a:r>
              <a:rPr spc="-5" dirty="0"/>
              <a:t>/</a:t>
            </a:r>
            <a:r>
              <a:rPr spc="-135" dirty="0"/>
              <a:t> </a:t>
            </a:r>
            <a:r>
              <a:rPr spc="-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651" y="2670872"/>
            <a:ext cx="524510" cy="140335"/>
          </a:xfrm>
          <a:custGeom>
            <a:avLst/>
            <a:gdLst/>
            <a:ahLst/>
            <a:cxnLst/>
            <a:rect l="l" t="t" r="r" b="b"/>
            <a:pathLst>
              <a:path w="524510" h="140335">
                <a:moveTo>
                  <a:pt x="499632" y="0"/>
                </a:moveTo>
                <a:lnTo>
                  <a:pt x="24711" y="0"/>
                </a:lnTo>
                <a:lnTo>
                  <a:pt x="6177" y="31109"/>
                </a:lnTo>
                <a:lnTo>
                  <a:pt x="0" y="69895"/>
                </a:lnTo>
                <a:lnTo>
                  <a:pt x="6177" y="108682"/>
                </a:lnTo>
                <a:lnTo>
                  <a:pt x="24711" y="139791"/>
                </a:lnTo>
                <a:lnTo>
                  <a:pt x="499632" y="139791"/>
                </a:lnTo>
                <a:lnTo>
                  <a:pt x="518167" y="108682"/>
                </a:lnTo>
                <a:lnTo>
                  <a:pt x="524345" y="69895"/>
                </a:lnTo>
                <a:lnTo>
                  <a:pt x="518167" y="31109"/>
                </a:lnTo>
                <a:lnTo>
                  <a:pt x="49963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9366"/>
            <a:ext cx="569595" cy="2785745"/>
          </a:xfrm>
          <a:custGeom>
            <a:avLst/>
            <a:gdLst/>
            <a:ahLst/>
            <a:cxnLst/>
            <a:rect l="l" t="t" r="r" b="b"/>
            <a:pathLst>
              <a:path w="569595" h="2785745">
                <a:moveTo>
                  <a:pt x="569366" y="0"/>
                </a:moveTo>
                <a:lnTo>
                  <a:pt x="0" y="0"/>
                </a:lnTo>
                <a:lnTo>
                  <a:pt x="0" y="2785414"/>
                </a:lnTo>
                <a:lnTo>
                  <a:pt x="569366" y="2785414"/>
                </a:lnTo>
                <a:lnTo>
                  <a:pt x="5693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9388" y="2498799"/>
            <a:ext cx="649605" cy="140335"/>
          </a:xfrm>
          <a:custGeom>
            <a:avLst/>
            <a:gdLst/>
            <a:ahLst/>
            <a:cxnLst/>
            <a:rect l="l" t="t" r="r" b="b"/>
            <a:pathLst>
              <a:path w="649604" h="140335">
                <a:moveTo>
                  <a:pt x="624689" y="0"/>
                </a:moveTo>
                <a:lnTo>
                  <a:pt x="24716" y="0"/>
                </a:lnTo>
                <a:lnTo>
                  <a:pt x="6182" y="31109"/>
                </a:lnTo>
                <a:lnTo>
                  <a:pt x="4" y="69895"/>
                </a:lnTo>
                <a:lnTo>
                  <a:pt x="6182" y="108682"/>
                </a:lnTo>
                <a:lnTo>
                  <a:pt x="24716" y="139791"/>
                </a:lnTo>
                <a:lnTo>
                  <a:pt x="624689" y="139791"/>
                </a:lnTo>
                <a:lnTo>
                  <a:pt x="643223" y="108682"/>
                </a:lnTo>
                <a:lnTo>
                  <a:pt x="649401" y="69895"/>
                </a:lnTo>
                <a:lnTo>
                  <a:pt x="643223" y="31109"/>
                </a:lnTo>
                <a:lnTo>
                  <a:pt x="62468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651" y="2498799"/>
            <a:ext cx="2552700" cy="140335"/>
          </a:xfrm>
          <a:custGeom>
            <a:avLst/>
            <a:gdLst/>
            <a:ahLst/>
            <a:cxnLst/>
            <a:rect l="l" t="t" r="r" b="b"/>
            <a:pathLst>
              <a:path w="2552700" h="140335">
                <a:moveTo>
                  <a:pt x="2527425" y="0"/>
                </a:moveTo>
                <a:lnTo>
                  <a:pt x="24711" y="0"/>
                </a:lnTo>
                <a:lnTo>
                  <a:pt x="6177" y="31109"/>
                </a:lnTo>
                <a:lnTo>
                  <a:pt x="0" y="69895"/>
                </a:lnTo>
                <a:lnTo>
                  <a:pt x="6177" y="108682"/>
                </a:lnTo>
                <a:lnTo>
                  <a:pt x="24711" y="139791"/>
                </a:lnTo>
                <a:lnTo>
                  <a:pt x="2527425" y="139791"/>
                </a:lnTo>
                <a:lnTo>
                  <a:pt x="2545959" y="108682"/>
                </a:lnTo>
                <a:lnTo>
                  <a:pt x="2552137" y="69895"/>
                </a:lnTo>
                <a:lnTo>
                  <a:pt x="2545959" y="31109"/>
                </a:lnTo>
                <a:lnTo>
                  <a:pt x="252742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8236" y="1686736"/>
            <a:ext cx="2045335" cy="140335"/>
          </a:xfrm>
          <a:custGeom>
            <a:avLst/>
            <a:gdLst/>
            <a:ahLst/>
            <a:cxnLst/>
            <a:rect l="l" t="t" r="r" b="b"/>
            <a:pathLst>
              <a:path w="2045335" h="140335">
                <a:moveTo>
                  <a:pt x="2020200" y="1"/>
                </a:moveTo>
                <a:lnTo>
                  <a:pt x="24711" y="1"/>
                </a:lnTo>
                <a:lnTo>
                  <a:pt x="6177" y="31110"/>
                </a:lnTo>
                <a:lnTo>
                  <a:pt x="0" y="69896"/>
                </a:lnTo>
                <a:lnTo>
                  <a:pt x="6177" y="108682"/>
                </a:lnTo>
                <a:lnTo>
                  <a:pt x="24711" y="139791"/>
                </a:lnTo>
                <a:lnTo>
                  <a:pt x="2020200" y="139791"/>
                </a:lnTo>
                <a:lnTo>
                  <a:pt x="2038734" y="108682"/>
                </a:lnTo>
                <a:lnTo>
                  <a:pt x="2044911" y="69896"/>
                </a:lnTo>
                <a:lnTo>
                  <a:pt x="2038734" y="31110"/>
                </a:lnTo>
                <a:lnTo>
                  <a:pt x="2020200" y="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4649" y="1220571"/>
            <a:ext cx="3222625" cy="312420"/>
          </a:xfrm>
          <a:custGeom>
            <a:avLst/>
            <a:gdLst/>
            <a:ahLst/>
            <a:cxnLst/>
            <a:rect l="l" t="t" r="r" b="b"/>
            <a:pathLst>
              <a:path w="3222625" h="312419">
                <a:moveTo>
                  <a:pt x="1414538" y="241960"/>
                </a:moveTo>
                <a:lnTo>
                  <a:pt x="1408353" y="203174"/>
                </a:lnTo>
                <a:lnTo>
                  <a:pt x="1389824" y="172072"/>
                </a:lnTo>
                <a:lnTo>
                  <a:pt x="24701" y="172072"/>
                </a:lnTo>
                <a:lnTo>
                  <a:pt x="6172" y="203174"/>
                </a:lnTo>
                <a:lnTo>
                  <a:pt x="0" y="241960"/>
                </a:lnTo>
                <a:lnTo>
                  <a:pt x="6172" y="280746"/>
                </a:lnTo>
                <a:lnTo>
                  <a:pt x="24701" y="311861"/>
                </a:lnTo>
                <a:lnTo>
                  <a:pt x="1389824" y="311861"/>
                </a:lnTo>
                <a:lnTo>
                  <a:pt x="1408353" y="280746"/>
                </a:lnTo>
                <a:lnTo>
                  <a:pt x="1414538" y="241960"/>
                </a:lnTo>
                <a:close/>
              </a:path>
              <a:path w="3222625" h="312419">
                <a:moveTo>
                  <a:pt x="3222167" y="69888"/>
                </a:moveTo>
                <a:lnTo>
                  <a:pt x="3215983" y="31102"/>
                </a:lnTo>
                <a:lnTo>
                  <a:pt x="3197453" y="0"/>
                </a:lnTo>
                <a:lnTo>
                  <a:pt x="989545" y="0"/>
                </a:lnTo>
                <a:lnTo>
                  <a:pt x="971016" y="31102"/>
                </a:lnTo>
                <a:lnTo>
                  <a:pt x="964831" y="69888"/>
                </a:lnTo>
                <a:lnTo>
                  <a:pt x="971016" y="108673"/>
                </a:lnTo>
                <a:lnTo>
                  <a:pt x="989545" y="139788"/>
                </a:lnTo>
                <a:lnTo>
                  <a:pt x="3197453" y="139788"/>
                </a:lnTo>
                <a:lnTo>
                  <a:pt x="3215983" y="108673"/>
                </a:lnTo>
                <a:lnTo>
                  <a:pt x="3222167" y="6988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197" y="654461"/>
            <a:ext cx="30353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 marR="5080" indent="-4445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911331"/>
            <a:ext cx="518795" cy="205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710"/>
              </a:lnSpc>
              <a:spcBef>
                <a:spcPts val="9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spc="15" dirty="0">
                <a:latin typeface="Microsoft Sans Serif"/>
                <a:cs typeface="Microsoft Sans Serif"/>
              </a:rPr>
              <a:t> H</a:t>
            </a:r>
            <a:r>
              <a:rPr sz="600" spc="20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0" y="1223040"/>
            <a:ext cx="49720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0" y="1560441"/>
            <a:ext cx="43688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" y="1986412"/>
            <a:ext cx="50419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" y="2323813"/>
            <a:ext cx="441959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0" y="2661213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Summ</a:t>
            </a:r>
            <a:r>
              <a:rPr sz="600" spc="-35" dirty="0">
                <a:solidFill>
                  <a:srgbClr val="9494D7"/>
                </a:solidFill>
                <a:latin typeface="Microsoft Sans Serif"/>
                <a:cs typeface="Microsoft Sans Serif"/>
              </a:rPr>
              <a:t>a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ry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9" name="object 19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22" name="object 22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26" name="object 26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31" name="object 31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35" name="object 35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1611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What</a:t>
            </a:r>
            <a:r>
              <a:rPr spc="10" dirty="0"/>
              <a:t> </a:t>
            </a:r>
            <a:r>
              <a:rPr spc="-45" dirty="0"/>
              <a:t>Hash</a:t>
            </a:r>
            <a:r>
              <a:rPr spc="10" dirty="0"/>
              <a:t> </a:t>
            </a:r>
            <a:r>
              <a:rPr spc="-30" dirty="0"/>
              <a:t>function?</a:t>
            </a:r>
          </a:p>
        </p:txBody>
      </p:sp>
      <p:sp>
        <p:nvSpPr>
          <p:cNvPr id="38" name="object 38"/>
          <p:cNvSpPr/>
          <p:nvPr/>
        </p:nvSpPr>
        <p:spPr>
          <a:xfrm>
            <a:off x="698562" y="993977"/>
            <a:ext cx="3780790" cy="179070"/>
          </a:xfrm>
          <a:custGeom>
            <a:avLst/>
            <a:gdLst/>
            <a:ahLst/>
            <a:cxnLst/>
            <a:rect l="l" t="t" r="r" b="b"/>
            <a:pathLst>
              <a:path w="3780790" h="179069">
                <a:moveTo>
                  <a:pt x="372948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7"/>
                </a:lnTo>
                <a:lnTo>
                  <a:pt x="3780285" y="178597"/>
                </a:lnTo>
                <a:lnTo>
                  <a:pt x="3780285" y="50800"/>
                </a:lnTo>
                <a:lnTo>
                  <a:pt x="3776276" y="31075"/>
                </a:lnTo>
                <a:lnTo>
                  <a:pt x="3765362" y="14922"/>
                </a:lnTo>
                <a:lnTo>
                  <a:pt x="3749209" y="4008"/>
                </a:lnTo>
                <a:lnTo>
                  <a:pt x="372948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36663" y="977035"/>
            <a:ext cx="832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Hash</a:t>
            </a:r>
            <a:r>
              <a:rPr sz="1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8562" y="1038207"/>
            <a:ext cx="3831590" cy="582295"/>
            <a:chOff x="698562" y="1038207"/>
            <a:chExt cx="3831590" cy="582295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563" y="1159916"/>
              <a:ext cx="3780284" cy="5060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363" y="1518361"/>
              <a:ext cx="101600" cy="1016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64" y="1505661"/>
              <a:ext cx="3729430" cy="1143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8848" y="1038212"/>
              <a:ext cx="50746" cy="4801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98562" y="1204199"/>
              <a:ext cx="3780790" cy="365125"/>
            </a:xfrm>
            <a:custGeom>
              <a:avLst/>
              <a:gdLst/>
              <a:ahLst/>
              <a:cxnLst/>
              <a:rect l="l" t="t" r="r" b="b"/>
              <a:pathLst>
                <a:path w="3780790" h="365125">
                  <a:moveTo>
                    <a:pt x="3780285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3729484" y="364962"/>
                  </a:lnTo>
                  <a:lnTo>
                    <a:pt x="3749209" y="360953"/>
                  </a:lnTo>
                  <a:lnTo>
                    <a:pt x="3765362" y="350039"/>
                  </a:lnTo>
                  <a:lnTo>
                    <a:pt x="3776276" y="333886"/>
                  </a:lnTo>
                  <a:lnTo>
                    <a:pt x="3780285" y="314161"/>
                  </a:lnTo>
                  <a:lnTo>
                    <a:pt x="378028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78848" y="107630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1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78848" y="1063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78848" y="1050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78848" y="1038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36663" y="1174469"/>
            <a:ext cx="31984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hash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function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maps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variable-length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message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fixed-length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hash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value,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message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digest.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6663" y="1640648"/>
            <a:ext cx="36925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values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returned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hash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function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called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b="1" spc="-80" dirty="0">
                <a:latin typeface="Arial"/>
                <a:cs typeface="Arial"/>
              </a:rPr>
              <a:t>hash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values</a:t>
            </a:r>
            <a:r>
              <a:rPr sz="1100" spc="-60" dirty="0">
                <a:latin typeface="Microsoft Sans Serif"/>
                <a:cs typeface="Microsoft Sans Serif"/>
              </a:rPr>
              <a:t>,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b="1" spc="-80" dirty="0">
                <a:latin typeface="Arial"/>
                <a:cs typeface="Arial"/>
              </a:rPr>
              <a:t>hash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codes</a:t>
            </a:r>
            <a:r>
              <a:rPr sz="1100" spc="-70" dirty="0">
                <a:latin typeface="Microsoft Sans Serif"/>
                <a:cs typeface="Microsoft Sans Serif"/>
              </a:rPr>
              <a:t>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b="1" spc="-80" dirty="0">
                <a:latin typeface="Arial"/>
                <a:cs typeface="Arial"/>
              </a:rPr>
              <a:t>hash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85" dirty="0">
                <a:latin typeface="Arial"/>
                <a:cs typeface="Arial"/>
              </a:rPr>
              <a:t>sums</a:t>
            </a:r>
            <a:r>
              <a:rPr sz="1100" spc="-85" dirty="0">
                <a:latin typeface="Microsoft Sans Serif"/>
                <a:cs typeface="Microsoft Sans Serif"/>
              </a:rPr>
              <a:t>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b="1" spc="-80" dirty="0">
                <a:latin typeface="Arial"/>
                <a:cs typeface="Arial"/>
              </a:rPr>
              <a:t>message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digest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b="1" spc="-65" dirty="0">
                <a:latin typeface="Arial"/>
                <a:cs typeface="Arial"/>
              </a:rPr>
              <a:t>simply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80" dirty="0">
                <a:latin typeface="Arial"/>
                <a:cs typeface="Arial"/>
              </a:rPr>
              <a:t>hashes</a:t>
            </a:r>
            <a:r>
              <a:rPr sz="1100" spc="-80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8562" y="2092172"/>
            <a:ext cx="3780790" cy="186690"/>
          </a:xfrm>
          <a:custGeom>
            <a:avLst/>
            <a:gdLst/>
            <a:ahLst/>
            <a:cxnLst/>
            <a:rect l="l" t="t" r="r" b="b"/>
            <a:pathLst>
              <a:path w="3780790" h="186689">
                <a:moveTo>
                  <a:pt x="372948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780285" y="186558"/>
                </a:lnTo>
                <a:lnTo>
                  <a:pt x="3780285" y="50800"/>
                </a:lnTo>
                <a:lnTo>
                  <a:pt x="3776276" y="31075"/>
                </a:lnTo>
                <a:lnTo>
                  <a:pt x="3765362" y="14922"/>
                </a:lnTo>
                <a:lnTo>
                  <a:pt x="3749209" y="4008"/>
                </a:lnTo>
                <a:lnTo>
                  <a:pt x="372948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36663" y="2075242"/>
            <a:ext cx="1981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Property</a:t>
            </a:r>
            <a:r>
              <a:rPr sz="1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good</a:t>
            </a:r>
            <a:r>
              <a:rPr sz="1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Hash</a:t>
            </a:r>
            <a:r>
              <a:rPr sz="1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98562" y="2136402"/>
            <a:ext cx="3831590" cy="735330"/>
            <a:chOff x="698562" y="2136402"/>
            <a:chExt cx="3831590" cy="735330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563" y="2266073"/>
              <a:ext cx="3780284" cy="5060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363" y="2769654"/>
              <a:ext cx="101600" cy="1016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64" y="2756954"/>
              <a:ext cx="3729430" cy="1143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8848" y="2136406"/>
              <a:ext cx="50746" cy="63324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98562" y="2310355"/>
              <a:ext cx="3780790" cy="510540"/>
            </a:xfrm>
            <a:custGeom>
              <a:avLst/>
              <a:gdLst/>
              <a:ahLst/>
              <a:cxnLst/>
              <a:rect l="l" t="t" r="r" b="b"/>
              <a:pathLst>
                <a:path w="3780790" h="510539">
                  <a:moveTo>
                    <a:pt x="3780285" y="0"/>
                  </a:moveTo>
                  <a:lnTo>
                    <a:pt x="0" y="0"/>
                  </a:lnTo>
                  <a:lnTo>
                    <a:pt x="0" y="459298"/>
                  </a:lnTo>
                  <a:lnTo>
                    <a:pt x="4008" y="479023"/>
                  </a:lnTo>
                  <a:lnTo>
                    <a:pt x="14922" y="495176"/>
                  </a:lnTo>
                  <a:lnTo>
                    <a:pt x="31075" y="506090"/>
                  </a:lnTo>
                  <a:lnTo>
                    <a:pt x="50800" y="510099"/>
                  </a:lnTo>
                  <a:lnTo>
                    <a:pt x="3729484" y="510099"/>
                  </a:lnTo>
                  <a:lnTo>
                    <a:pt x="3749209" y="506090"/>
                  </a:lnTo>
                  <a:lnTo>
                    <a:pt x="3765362" y="495176"/>
                  </a:lnTo>
                  <a:lnTo>
                    <a:pt x="3776276" y="479023"/>
                  </a:lnTo>
                  <a:lnTo>
                    <a:pt x="3780285" y="459298"/>
                  </a:lnTo>
                  <a:lnTo>
                    <a:pt x="3780285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78848" y="2174502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h="614680">
                  <a:moveTo>
                    <a:pt x="0" y="6142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78848" y="21618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78848" y="21491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78848" y="21364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36663" y="2280626"/>
            <a:ext cx="370459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results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applying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function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inputs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will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produce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outputs </a:t>
            </a:r>
            <a:r>
              <a:rPr sz="1100" spc="5" dirty="0">
                <a:latin typeface="Microsoft Sans Serif"/>
                <a:cs typeface="Microsoft Sans Serif"/>
              </a:rPr>
              <a:t>that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evenly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distributed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apparently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random.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260" y="2839619"/>
            <a:ext cx="6330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10</a:t>
            </a:fld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15894469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4461"/>
            <a:ext cx="518795" cy="462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 marR="112395" algn="ct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  <a:spcBef>
                <a:spcPts val="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15" dirty="0">
                <a:latin typeface="Microsoft Sans Serif"/>
                <a:cs typeface="Microsoft Sans Serif"/>
              </a:rPr>
              <a:t>H</a:t>
            </a:r>
            <a:r>
              <a:rPr sz="600" spc="5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223040"/>
            <a:ext cx="49720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560441"/>
            <a:ext cx="43688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0" y="1986412"/>
            <a:ext cx="50419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2323813"/>
            <a:ext cx="4419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1" name="object 11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3" name="object 23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7" name="object 27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267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5" dirty="0"/>
              <a:t>A</a:t>
            </a:r>
            <a:r>
              <a:rPr spc="20" dirty="0"/>
              <a:t> </a:t>
            </a:r>
            <a:r>
              <a:rPr spc="-40" dirty="0"/>
              <a:t>cryptographic</a:t>
            </a:r>
            <a:r>
              <a:rPr spc="20" dirty="0"/>
              <a:t> </a:t>
            </a:r>
            <a:r>
              <a:rPr spc="-70" dirty="0"/>
              <a:t>hash</a:t>
            </a:r>
            <a:r>
              <a:rPr spc="20" dirty="0"/>
              <a:t> </a:t>
            </a:r>
            <a:r>
              <a:rPr spc="-30" dirty="0"/>
              <a:t>function</a:t>
            </a: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1698066"/>
            <a:ext cx="65265" cy="6526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2080183"/>
            <a:ext cx="65265" cy="65265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36663" y="1232508"/>
            <a:ext cx="3694429" cy="1128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b="1" spc="-45" dirty="0">
                <a:latin typeface="Arial"/>
                <a:cs typeface="Arial"/>
              </a:rPr>
              <a:t>cryptographic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80" dirty="0">
                <a:latin typeface="Arial"/>
                <a:cs typeface="Arial"/>
              </a:rPr>
              <a:t>hash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function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algorithm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which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it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Arial"/>
                <a:cs typeface="Arial"/>
              </a:rPr>
              <a:t>computationally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infeasible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either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object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maps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pre-specified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hash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result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one-way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property)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endParaRPr sz="1100">
              <a:latin typeface="Microsoft Sans Serif"/>
              <a:cs typeface="Microsoft Sans Serif"/>
            </a:endParaRPr>
          </a:p>
          <a:p>
            <a:pPr marL="289560" marR="17272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two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objects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map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same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hash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result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collision-free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property)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60" y="2430514"/>
            <a:ext cx="35877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5"/>
              </a:lnSpc>
            </a:pP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ts val="710"/>
              </a:lnSpc>
            </a:pP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60" y="2679357"/>
            <a:ext cx="3416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Summ</a:t>
            </a:r>
            <a:r>
              <a:rPr sz="600" spc="-35" dirty="0">
                <a:solidFill>
                  <a:srgbClr val="9494D7"/>
                </a:solidFill>
                <a:latin typeface="Microsoft Sans Serif"/>
                <a:cs typeface="Microsoft Sans Serif"/>
              </a:rPr>
              <a:t>a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ry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60" y="2839619"/>
            <a:ext cx="6330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11</a:t>
            </a:fld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4461"/>
            <a:ext cx="518795" cy="1786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 marR="112395" algn="ct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  <a:spcBef>
                <a:spcPts val="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15" dirty="0">
                <a:latin typeface="Microsoft Sans Serif"/>
                <a:cs typeface="Microsoft Sans Serif"/>
              </a:rPr>
              <a:t>H</a:t>
            </a:r>
            <a:r>
              <a:rPr sz="600" spc="5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600">
              <a:latin typeface="Microsoft Sans Serif"/>
              <a:cs typeface="Microsoft Sans Serif"/>
            </a:endParaRPr>
          </a:p>
          <a:p>
            <a:pPr marL="12700" marR="26670">
              <a:lnSpc>
                <a:spcPts val="700"/>
              </a:lnSpc>
              <a:spcBef>
                <a:spcPts val="395"/>
              </a:spcBef>
            </a:pP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86995">
              <a:lnSpc>
                <a:spcPts val="700"/>
              </a:lnSpc>
              <a:spcBef>
                <a:spcPts val="5"/>
              </a:spcBef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9685">
              <a:lnSpc>
                <a:spcPts val="700"/>
              </a:lnSpc>
              <a:spcBef>
                <a:spcPts val="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3" name="object 23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267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5" dirty="0"/>
              <a:t>A</a:t>
            </a:r>
            <a:r>
              <a:rPr spc="20" dirty="0"/>
              <a:t> </a:t>
            </a:r>
            <a:r>
              <a:rPr spc="-40" dirty="0"/>
              <a:t>cryptographic</a:t>
            </a:r>
            <a:r>
              <a:rPr spc="20" dirty="0"/>
              <a:t> </a:t>
            </a:r>
            <a:r>
              <a:rPr spc="-70" dirty="0"/>
              <a:t>hash</a:t>
            </a:r>
            <a:r>
              <a:rPr spc="20" dirty="0"/>
              <a:t> </a:t>
            </a:r>
            <a:r>
              <a:rPr spc="-30" dirty="0"/>
              <a:t>function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432" y="787059"/>
            <a:ext cx="1758988" cy="237209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5260" y="2430514"/>
            <a:ext cx="35877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5"/>
              </a:lnSpc>
            </a:pP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ts val="710"/>
              </a:lnSpc>
            </a:pP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260" y="2679357"/>
            <a:ext cx="3416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Summ</a:t>
            </a:r>
            <a:r>
              <a:rPr sz="600" spc="-35" dirty="0">
                <a:solidFill>
                  <a:srgbClr val="9494D7"/>
                </a:solidFill>
                <a:latin typeface="Microsoft Sans Serif"/>
                <a:cs typeface="Microsoft Sans Serif"/>
              </a:rPr>
              <a:t>a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ry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260" y="2839619"/>
            <a:ext cx="6330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12</a:t>
            </a:fld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4461"/>
            <a:ext cx="518795" cy="462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 marR="112395" algn="ct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  <a:spcBef>
                <a:spcPts val="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15" dirty="0">
                <a:latin typeface="Microsoft Sans Serif"/>
                <a:cs typeface="Microsoft Sans Serif"/>
              </a:rPr>
              <a:t>H</a:t>
            </a:r>
            <a:r>
              <a:rPr sz="600" spc="5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223040"/>
            <a:ext cx="49720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560441"/>
            <a:ext cx="43688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0" y="1986412"/>
            <a:ext cx="50419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2323813"/>
            <a:ext cx="441959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2661213"/>
            <a:ext cx="6330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4" name="object 24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8" name="object 28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896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Applications</a:t>
            </a:r>
            <a:r>
              <a:rPr spc="35" dirty="0"/>
              <a:t> </a:t>
            </a:r>
            <a:r>
              <a:rPr spc="-40" dirty="0"/>
              <a:t>of</a:t>
            </a:r>
            <a:r>
              <a:rPr spc="40" dirty="0"/>
              <a:t> </a:t>
            </a:r>
            <a:r>
              <a:rPr spc="-25" dirty="0"/>
              <a:t>Crypto</a:t>
            </a:r>
            <a:r>
              <a:rPr spc="35" dirty="0"/>
              <a:t> </a:t>
            </a:r>
            <a:r>
              <a:rPr spc="-45" dirty="0"/>
              <a:t>Hash</a:t>
            </a:r>
            <a:r>
              <a:rPr spc="35" dirty="0"/>
              <a:t> </a:t>
            </a:r>
            <a:r>
              <a:rPr spc="-35" dirty="0"/>
              <a:t>Functions</a:t>
            </a: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1501889"/>
            <a:ext cx="65265" cy="6526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1711922"/>
            <a:ext cx="65265" cy="6526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08" y="1921954"/>
            <a:ext cx="65265" cy="6526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08" y="2131987"/>
            <a:ext cx="65265" cy="6526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08" y="2342019"/>
            <a:ext cx="65265" cy="6526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36663" y="1088718"/>
            <a:ext cx="2271395" cy="136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47900"/>
              </a:lnSpc>
              <a:spcBef>
                <a:spcPts val="100"/>
              </a:spcBef>
            </a:pPr>
            <a:r>
              <a:rPr sz="1100" spc="-35" dirty="0">
                <a:latin typeface="Microsoft Sans Serif"/>
                <a:cs typeface="Microsoft Sans Serif"/>
              </a:rPr>
              <a:t>Applications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Crypto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Hash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functions,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Message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Authentication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Digital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Signature</a:t>
            </a:r>
            <a:endParaRPr sz="1100">
              <a:latin typeface="Microsoft Sans Serif"/>
              <a:cs typeface="Microsoft Sans Serif"/>
            </a:endParaRPr>
          </a:p>
          <a:p>
            <a:pPr marL="289560" marR="694055">
              <a:lnSpc>
                <a:spcPct val="125299"/>
              </a:lnSpc>
            </a:pPr>
            <a:r>
              <a:rPr sz="1100" spc="-70" dirty="0">
                <a:latin typeface="Microsoft Sans Serif"/>
                <a:cs typeface="Microsoft Sans Serif"/>
              </a:rPr>
              <a:t>One-way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password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file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Intrusion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detection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Virus-detection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6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97" y="654461"/>
            <a:ext cx="30353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 marR="5080" indent="-4445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911331"/>
            <a:ext cx="633095" cy="202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605">
              <a:lnSpc>
                <a:spcPts val="710"/>
              </a:lnSpc>
              <a:spcBef>
                <a:spcPts val="9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spc="15" dirty="0">
                <a:latin typeface="Microsoft Sans Serif"/>
                <a:cs typeface="Microsoft Sans Serif"/>
              </a:rPr>
              <a:t> H</a:t>
            </a:r>
            <a:r>
              <a:rPr sz="600" spc="20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600">
              <a:latin typeface="Microsoft Sans Serif"/>
              <a:cs typeface="Microsoft Sans Serif"/>
            </a:endParaRPr>
          </a:p>
          <a:p>
            <a:pPr marL="12700" marR="140335">
              <a:lnSpc>
                <a:spcPts val="700"/>
              </a:lnSpc>
              <a:spcBef>
                <a:spcPts val="400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200660">
              <a:lnSpc>
                <a:spcPts val="700"/>
              </a:lnSpc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33350">
              <a:lnSpc>
                <a:spcPts val="700"/>
              </a:lnSpc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9558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  <a:p>
            <a:pPr marL="12700" marR="5080">
              <a:lnSpc>
                <a:spcPts val="1260"/>
              </a:lnSpc>
              <a:spcBef>
                <a:spcPts val="75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4" name="object 24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896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Applications</a:t>
            </a:r>
            <a:r>
              <a:rPr spc="35" dirty="0"/>
              <a:t> </a:t>
            </a:r>
            <a:r>
              <a:rPr spc="-40" dirty="0"/>
              <a:t>of</a:t>
            </a:r>
            <a:r>
              <a:rPr spc="40" dirty="0"/>
              <a:t> </a:t>
            </a:r>
            <a:r>
              <a:rPr spc="-25" dirty="0"/>
              <a:t>Crypto</a:t>
            </a:r>
            <a:r>
              <a:rPr spc="35" dirty="0"/>
              <a:t> </a:t>
            </a:r>
            <a:r>
              <a:rPr spc="-45" dirty="0"/>
              <a:t>Hash</a:t>
            </a:r>
            <a:r>
              <a:rPr spc="35" dirty="0"/>
              <a:t> </a:t>
            </a:r>
            <a:r>
              <a:rPr spc="-35" dirty="0"/>
              <a:t>Functions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6663" y="757122"/>
            <a:ext cx="1596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5" dirty="0">
                <a:latin typeface="Arial"/>
                <a:cs typeface="Arial"/>
              </a:rPr>
              <a:t>Message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Authentication</a:t>
            </a:r>
            <a:r>
              <a:rPr sz="1100" spc="-25" dirty="0">
                <a:latin typeface="Microsoft Sans Serif"/>
                <a:cs typeface="Microsoft Sans Serif"/>
              </a:rPr>
              <a:t>,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810" y="1155052"/>
            <a:ext cx="3302812" cy="15997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7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97" y="654461"/>
            <a:ext cx="30353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 marR="5080" indent="-4445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911331"/>
            <a:ext cx="633095" cy="202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605">
              <a:lnSpc>
                <a:spcPts val="710"/>
              </a:lnSpc>
              <a:spcBef>
                <a:spcPts val="9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spc="15" dirty="0">
                <a:latin typeface="Microsoft Sans Serif"/>
                <a:cs typeface="Microsoft Sans Serif"/>
              </a:rPr>
              <a:t> H</a:t>
            </a:r>
            <a:r>
              <a:rPr sz="600" spc="20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600">
              <a:latin typeface="Microsoft Sans Serif"/>
              <a:cs typeface="Microsoft Sans Serif"/>
            </a:endParaRPr>
          </a:p>
          <a:p>
            <a:pPr marL="12700" marR="140335">
              <a:lnSpc>
                <a:spcPts val="700"/>
              </a:lnSpc>
              <a:spcBef>
                <a:spcPts val="400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200660">
              <a:lnSpc>
                <a:spcPts val="700"/>
              </a:lnSpc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33350">
              <a:lnSpc>
                <a:spcPts val="700"/>
              </a:lnSpc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9558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  <a:p>
            <a:pPr marL="12700" marR="5080">
              <a:lnSpc>
                <a:spcPts val="1260"/>
              </a:lnSpc>
              <a:spcBef>
                <a:spcPts val="75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4" name="object 24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896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Applications</a:t>
            </a:r>
            <a:r>
              <a:rPr spc="35" dirty="0"/>
              <a:t> </a:t>
            </a:r>
            <a:r>
              <a:rPr spc="-40" dirty="0"/>
              <a:t>of</a:t>
            </a:r>
            <a:r>
              <a:rPr spc="40" dirty="0"/>
              <a:t> </a:t>
            </a:r>
            <a:r>
              <a:rPr spc="-25" dirty="0"/>
              <a:t>Crypto</a:t>
            </a:r>
            <a:r>
              <a:rPr spc="35" dirty="0"/>
              <a:t> </a:t>
            </a:r>
            <a:r>
              <a:rPr spc="-45" dirty="0"/>
              <a:t>Hash</a:t>
            </a:r>
            <a:r>
              <a:rPr spc="35" dirty="0"/>
              <a:t> </a:t>
            </a:r>
            <a:r>
              <a:rPr spc="-35" dirty="0"/>
              <a:t>Functions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6663" y="770279"/>
            <a:ext cx="1596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5" dirty="0">
                <a:latin typeface="Arial"/>
                <a:cs typeface="Arial"/>
              </a:rPr>
              <a:t>Message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Authentication</a:t>
            </a:r>
            <a:r>
              <a:rPr sz="1100" spc="-25" dirty="0">
                <a:latin typeface="Microsoft Sans Serif"/>
                <a:cs typeface="Microsoft Sans Serif"/>
              </a:rPr>
              <a:t>,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158" y="1228789"/>
            <a:ext cx="3305734" cy="150984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8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97" y="654461"/>
            <a:ext cx="30353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 marR="5080" indent="-4445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911331"/>
            <a:ext cx="633095" cy="202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605">
              <a:lnSpc>
                <a:spcPts val="710"/>
              </a:lnSpc>
              <a:spcBef>
                <a:spcPts val="9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spc="15" dirty="0">
                <a:latin typeface="Microsoft Sans Serif"/>
                <a:cs typeface="Microsoft Sans Serif"/>
              </a:rPr>
              <a:t> H</a:t>
            </a:r>
            <a:r>
              <a:rPr sz="600" spc="20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600">
              <a:latin typeface="Microsoft Sans Serif"/>
              <a:cs typeface="Microsoft Sans Serif"/>
            </a:endParaRPr>
          </a:p>
          <a:p>
            <a:pPr marL="12700" marR="140335">
              <a:lnSpc>
                <a:spcPts val="700"/>
              </a:lnSpc>
              <a:spcBef>
                <a:spcPts val="400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200660">
              <a:lnSpc>
                <a:spcPts val="700"/>
              </a:lnSpc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33350">
              <a:lnSpc>
                <a:spcPts val="700"/>
              </a:lnSpc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9558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  <a:p>
            <a:pPr marL="12700" marR="5080">
              <a:lnSpc>
                <a:spcPts val="1260"/>
              </a:lnSpc>
              <a:spcBef>
                <a:spcPts val="75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363" y="891559"/>
            <a:ext cx="3816350" cy="2450465"/>
            <a:chOff x="749363" y="891559"/>
            <a:chExt cx="3816350" cy="2450465"/>
          </a:xfrm>
        </p:grpSpPr>
        <p:sp>
          <p:nvSpPr>
            <p:cNvPr id="5" name="object 5"/>
            <p:cNvSpPr/>
            <p:nvPr/>
          </p:nvSpPr>
          <p:spPr>
            <a:xfrm>
              <a:off x="3046680" y="3270008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7063" y="3266046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6877" y="327239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93439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5090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1033" y="32901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63" y="891559"/>
              <a:ext cx="3678632" cy="244986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1" name="object 21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896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Applications</a:t>
            </a:r>
            <a:r>
              <a:rPr spc="35" dirty="0"/>
              <a:t> </a:t>
            </a:r>
            <a:r>
              <a:rPr spc="-40" dirty="0"/>
              <a:t>of</a:t>
            </a:r>
            <a:r>
              <a:rPr spc="40" dirty="0"/>
              <a:t> </a:t>
            </a:r>
            <a:r>
              <a:rPr spc="-25" dirty="0"/>
              <a:t>Crypto</a:t>
            </a:r>
            <a:r>
              <a:rPr spc="35" dirty="0"/>
              <a:t> </a:t>
            </a:r>
            <a:r>
              <a:rPr spc="-45" dirty="0"/>
              <a:t>Hash</a:t>
            </a:r>
            <a:r>
              <a:rPr spc="35" dirty="0"/>
              <a:t> </a:t>
            </a:r>
            <a:r>
              <a:rPr spc="-35" dirty="0"/>
              <a:t>Functions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6663" y="624826"/>
            <a:ext cx="1139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Digital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Signature</a:t>
            </a:r>
            <a:r>
              <a:rPr sz="1100" spc="-35" dirty="0">
                <a:latin typeface="Microsoft Sans Serif"/>
                <a:cs typeface="Microsoft Sans Serif"/>
              </a:rPr>
              <a:t>,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9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4461"/>
            <a:ext cx="633095" cy="2284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 marR="226695" algn="ct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Microsoft Sans Serif"/>
              <a:cs typeface="Microsoft Sans Serif"/>
            </a:endParaRPr>
          </a:p>
          <a:p>
            <a:pPr marR="106045" algn="ctr">
              <a:lnSpc>
                <a:spcPts val="710"/>
              </a:lnSpc>
              <a:spcBef>
                <a:spcPts val="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15" dirty="0">
                <a:latin typeface="Microsoft Sans Serif"/>
                <a:cs typeface="Microsoft Sans Serif"/>
              </a:rPr>
              <a:t>H</a:t>
            </a:r>
            <a:r>
              <a:rPr sz="600" spc="5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marR="106045"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600">
              <a:latin typeface="Microsoft Sans Serif"/>
              <a:cs typeface="Microsoft Sans Serif"/>
            </a:endParaRPr>
          </a:p>
          <a:p>
            <a:pPr marL="12700" marR="140335">
              <a:lnSpc>
                <a:spcPts val="700"/>
              </a:lnSpc>
              <a:spcBef>
                <a:spcPts val="395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200660">
              <a:lnSpc>
                <a:spcPts val="700"/>
              </a:lnSpc>
              <a:spcBef>
                <a:spcPts val="5"/>
              </a:spcBef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33350">
              <a:lnSpc>
                <a:spcPts val="700"/>
              </a:lnSpc>
              <a:spcBef>
                <a:spcPts val="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9558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  <a:p>
            <a:pPr marL="12700" marR="5080">
              <a:lnSpc>
                <a:spcPts val="1260"/>
              </a:lnSpc>
              <a:spcBef>
                <a:spcPts val="80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3" name="object 23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139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One</a:t>
            </a:r>
            <a:r>
              <a:rPr spc="20" dirty="0"/>
              <a:t> </a:t>
            </a:r>
            <a:r>
              <a:rPr spc="-40" dirty="0"/>
              <a:t>simplified</a:t>
            </a:r>
            <a:r>
              <a:rPr spc="20" dirty="0"/>
              <a:t> </a:t>
            </a:r>
            <a:r>
              <a:rPr spc="-70" dirty="0"/>
              <a:t>hash</a:t>
            </a:r>
            <a:r>
              <a:rPr spc="20" dirty="0"/>
              <a:t> </a:t>
            </a:r>
            <a:r>
              <a:rPr spc="-30" dirty="0"/>
              <a:t>function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200" y="1229080"/>
            <a:ext cx="3493465" cy="112745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10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4461"/>
            <a:ext cx="633095" cy="2284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 marR="226695" algn="ct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Microsoft Sans Serif"/>
              <a:cs typeface="Microsoft Sans Serif"/>
            </a:endParaRPr>
          </a:p>
          <a:p>
            <a:pPr marR="106045" algn="ctr">
              <a:lnSpc>
                <a:spcPts val="710"/>
              </a:lnSpc>
              <a:spcBef>
                <a:spcPts val="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15" dirty="0">
                <a:latin typeface="Microsoft Sans Serif"/>
                <a:cs typeface="Microsoft Sans Serif"/>
              </a:rPr>
              <a:t>H</a:t>
            </a:r>
            <a:r>
              <a:rPr sz="600" spc="5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marR="106045"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600">
              <a:latin typeface="Microsoft Sans Serif"/>
              <a:cs typeface="Microsoft Sans Serif"/>
            </a:endParaRPr>
          </a:p>
          <a:p>
            <a:pPr marL="12700" marR="140335">
              <a:lnSpc>
                <a:spcPts val="700"/>
              </a:lnSpc>
              <a:spcBef>
                <a:spcPts val="395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200660">
              <a:lnSpc>
                <a:spcPts val="700"/>
              </a:lnSpc>
              <a:spcBef>
                <a:spcPts val="5"/>
              </a:spcBef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33350">
              <a:lnSpc>
                <a:spcPts val="700"/>
              </a:lnSpc>
              <a:spcBef>
                <a:spcPts val="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9558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  <a:p>
            <a:pPr marL="12700" marR="5080">
              <a:lnSpc>
                <a:spcPts val="1260"/>
              </a:lnSpc>
              <a:spcBef>
                <a:spcPts val="80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3" name="object 23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431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Another</a:t>
            </a:r>
            <a:r>
              <a:rPr spc="20" dirty="0"/>
              <a:t> </a:t>
            </a:r>
            <a:r>
              <a:rPr spc="-40" dirty="0"/>
              <a:t>simplified</a:t>
            </a:r>
            <a:r>
              <a:rPr spc="25" dirty="0"/>
              <a:t> </a:t>
            </a:r>
            <a:r>
              <a:rPr spc="-70" dirty="0"/>
              <a:t>hash</a:t>
            </a:r>
            <a:r>
              <a:rPr spc="20" dirty="0"/>
              <a:t> </a:t>
            </a:r>
            <a:r>
              <a:rPr spc="-30" dirty="0"/>
              <a:t>function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200" y="1229080"/>
            <a:ext cx="3427628" cy="92994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11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4461"/>
            <a:ext cx="633095" cy="2284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 marR="226695" algn="ct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Microsoft Sans Serif"/>
              <a:cs typeface="Microsoft Sans Serif"/>
            </a:endParaRPr>
          </a:p>
          <a:p>
            <a:pPr marR="106045" algn="ctr">
              <a:lnSpc>
                <a:spcPts val="710"/>
              </a:lnSpc>
              <a:spcBef>
                <a:spcPts val="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15" dirty="0">
                <a:latin typeface="Microsoft Sans Serif"/>
                <a:cs typeface="Microsoft Sans Serif"/>
              </a:rPr>
              <a:t>H</a:t>
            </a:r>
            <a:r>
              <a:rPr sz="600" spc="5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marR="106045"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600">
              <a:latin typeface="Microsoft Sans Serif"/>
              <a:cs typeface="Microsoft Sans Serif"/>
            </a:endParaRPr>
          </a:p>
          <a:p>
            <a:pPr marL="12700" marR="140335">
              <a:lnSpc>
                <a:spcPts val="700"/>
              </a:lnSpc>
              <a:spcBef>
                <a:spcPts val="395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200660">
              <a:lnSpc>
                <a:spcPts val="700"/>
              </a:lnSpc>
              <a:spcBef>
                <a:spcPts val="5"/>
              </a:spcBef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33350">
              <a:lnSpc>
                <a:spcPts val="700"/>
              </a:lnSpc>
              <a:spcBef>
                <a:spcPts val="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9558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  <a:p>
            <a:pPr marL="12700" marR="5080">
              <a:lnSpc>
                <a:spcPts val="1260"/>
              </a:lnSpc>
              <a:spcBef>
                <a:spcPts val="80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3" name="object 23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233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Two</a:t>
            </a:r>
            <a:r>
              <a:rPr spc="25" dirty="0"/>
              <a:t> </a:t>
            </a:r>
            <a:r>
              <a:rPr spc="-40" dirty="0"/>
              <a:t>simplified</a:t>
            </a:r>
            <a:r>
              <a:rPr spc="30" dirty="0"/>
              <a:t> </a:t>
            </a:r>
            <a:r>
              <a:rPr spc="-70" dirty="0"/>
              <a:t>hash</a:t>
            </a:r>
            <a:r>
              <a:rPr spc="25" dirty="0"/>
              <a:t> </a:t>
            </a:r>
            <a:r>
              <a:rPr spc="-40" dirty="0"/>
              <a:t>functions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442" y="692547"/>
            <a:ext cx="2176523" cy="251756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12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5" name="object 15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22" name="object 22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7" name="object 27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05" y="0"/>
            <a:ext cx="4608195" cy="569595"/>
            <a:chOff x="0" y="0"/>
            <a:chExt cx="4608195" cy="569595"/>
          </a:xfrm>
        </p:grpSpPr>
        <p:sp>
          <p:nvSpPr>
            <p:cNvPr id="31" name="object 31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791668" y="150254"/>
            <a:ext cx="3128772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10" dirty="0"/>
              <a:t>Cryptosystem</a:t>
            </a:r>
            <a:r>
              <a:rPr lang="en-US" sz="1800" spc="10" dirty="0"/>
              <a:t> </a:t>
            </a:r>
            <a:r>
              <a:rPr sz="1800" spc="5" dirty="0"/>
              <a:t>Classification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62736" y="610089"/>
            <a:ext cx="3466376" cy="7296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US" sz="1500" b="1" spc="-10" dirty="0">
                <a:latin typeface="LM Sans 10"/>
                <a:cs typeface="LM Sans 10"/>
              </a:rPr>
              <a:t>By </a:t>
            </a:r>
            <a:r>
              <a:rPr lang="en-US" sz="1500" b="1" spc="-5" dirty="0">
                <a:latin typeface="LM Sans 10"/>
                <a:cs typeface="LM Sans 10"/>
              </a:rPr>
              <a:t>number of </a:t>
            </a:r>
            <a:r>
              <a:rPr lang="en-US" sz="1500" b="1" spc="-15" dirty="0">
                <a:latin typeface="LM Sans 10"/>
                <a:cs typeface="LM Sans 10"/>
              </a:rPr>
              <a:t>keys</a:t>
            </a:r>
            <a:r>
              <a:rPr lang="en-US" sz="1500" b="1" spc="-55" dirty="0">
                <a:latin typeface="LM Sans 10"/>
                <a:cs typeface="LM Sans 10"/>
              </a:rPr>
              <a:t> </a:t>
            </a:r>
            <a:r>
              <a:rPr lang="en-US" sz="1500" b="1" spc="-5" dirty="0">
                <a:latin typeface="LM Sans 10"/>
                <a:cs typeface="LM Sans 10"/>
              </a:rPr>
              <a:t>used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0" dirty="0">
                <a:highlight>
                  <a:srgbClr val="00FFFF"/>
                </a:highlight>
                <a:latin typeface="LM Sans 10"/>
                <a:cs typeface="LM Sans 10"/>
              </a:rPr>
              <a:t>Single-key </a:t>
            </a:r>
            <a:r>
              <a:rPr lang="en-US" sz="1500" spc="-25" dirty="0">
                <a:highlight>
                  <a:srgbClr val="00FFFF"/>
                </a:highlight>
                <a:latin typeface="LM Sans 10"/>
                <a:cs typeface="LM Sans 10"/>
              </a:rPr>
              <a:t>or</a:t>
            </a:r>
            <a:r>
              <a:rPr lang="en-US" sz="1500" spc="-60" dirty="0">
                <a:highlight>
                  <a:srgbClr val="00FFFF"/>
                </a:highlight>
                <a:latin typeface="LM Sans 10"/>
                <a:cs typeface="LM Sans 10"/>
              </a:rPr>
              <a:t> </a:t>
            </a:r>
            <a:r>
              <a:rPr lang="en-US" sz="1500" spc="-10" dirty="0">
                <a:highlight>
                  <a:srgbClr val="00FFFF"/>
                </a:highlight>
                <a:latin typeface="LM Sans 10"/>
                <a:cs typeface="LM Sans 10"/>
              </a:rPr>
              <a:t>private  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5" dirty="0">
                <a:latin typeface="LM Sans 10"/>
                <a:cs typeface="LM Sans 10"/>
              </a:rPr>
              <a:t>Two-key </a:t>
            </a:r>
            <a:r>
              <a:rPr lang="en-US" sz="1500" spc="-25" dirty="0">
                <a:latin typeface="LM Sans 10"/>
                <a:cs typeface="LM Sans 10"/>
              </a:rPr>
              <a:t>or</a:t>
            </a:r>
            <a:r>
              <a:rPr lang="en-US" sz="1500" spc="-30" dirty="0">
                <a:latin typeface="LM Sans 10"/>
                <a:cs typeface="LM Sans 10"/>
              </a:rPr>
              <a:t> </a:t>
            </a:r>
            <a:r>
              <a:rPr lang="en-US" sz="1500" spc="-5" dirty="0">
                <a:latin typeface="LM Sans 10"/>
                <a:cs typeface="LM Sans 10"/>
              </a:rPr>
              <a:t>public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79985" y="979937"/>
            <a:ext cx="8509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2736" y="183010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2</a:t>
            </a:fld>
            <a:r>
              <a:rPr spc="-140" dirty="0"/>
              <a:t> </a:t>
            </a:r>
            <a:r>
              <a:rPr spc="-5" dirty="0"/>
              <a:t>/</a:t>
            </a:r>
            <a:r>
              <a:rPr spc="-135" dirty="0"/>
              <a:t> </a:t>
            </a:r>
            <a:r>
              <a:rPr spc="-5" dirty="0"/>
              <a:t>30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30F24B-1840-DEF1-5883-E8CB6E79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532" y="1441436"/>
            <a:ext cx="2938196" cy="17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15875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4461"/>
            <a:ext cx="633095" cy="2284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 marR="226695" algn="ct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Microsoft Sans Serif"/>
              <a:cs typeface="Microsoft Sans Serif"/>
            </a:endParaRPr>
          </a:p>
          <a:p>
            <a:pPr marR="106045" algn="ctr">
              <a:lnSpc>
                <a:spcPts val="710"/>
              </a:lnSpc>
              <a:spcBef>
                <a:spcPts val="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15" dirty="0">
                <a:latin typeface="Microsoft Sans Serif"/>
                <a:cs typeface="Microsoft Sans Serif"/>
              </a:rPr>
              <a:t>H</a:t>
            </a:r>
            <a:r>
              <a:rPr sz="600" spc="5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marR="106045"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600">
              <a:latin typeface="Microsoft Sans Serif"/>
              <a:cs typeface="Microsoft Sans Serif"/>
            </a:endParaRPr>
          </a:p>
          <a:p>
            <a:pPr marL="12700" marR="140335">
              <a:lnSpc>
                <a:spcPts val="700"/>
              </a:lnSpc>
              <a:spcBef>
                <a:spcPts val="395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200660">
              <a:lnSpc>
                <a:spcPts val="700"/>
              </a:lnSpc>
              <a:spcBef>
                <a:spcPts val="5"/>
              </a:spcBef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33350">
              <a:lnSpc>
                <a:spcPts val="700"/>
              </a:lnSpc>
              <a:spcBef>
                <a:spcPts val="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9558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  <a:p>
            <a:pPr marL="12700" marR="5080">
              <a:lnSpc>
                <a:spcPts val="1260"/>
              </a:lnSpc>
              <a:spcBef>
                <a:spcPts val="80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3" name="object 23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380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Requirements</a:t>
            </a:r>
            <a:r>
              <a:rPr spc="20" dirty="0"/>
              <a:t> </a:t>
            </a:r>
            <a:r>
              <a:rPr spc="-50" dirty="0"/>
              <a:t>for</a:t>
            </a:r>
            <a:r>
              <a:rPr spc="20" dirty="0"/>
              <a:t> </a:t>
            </a:r>
            <a:r>
              <a:rPr spc="-45" dirty="0"/>
              <a:t>Hash</a:t>
            </a:r>
            <a:r>
              <a:rPr spc="25" dirty="0"/>
              <a:t> </a:t>
            </a:r>
            <a:r>
              <a:rPr spc="-30" dirty="0"/>
              <a:t>function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265" y="866043"/>
            <a:ext cx="3531561" cy="205166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13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97" y="654461"/>
            <a:ext cx="30353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 marR="5080" indent="-4445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911331"/>
            <a:ext cx="633095" cy="202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605">
              <a:lnSpc>
                <a:spcPts val="710"/>
              </a:lnSpc>
              <a:spcBef>
                <a:spcPts val="9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spc="15" dirty="0">
                <a:latin typeface="Microsoft Sans Serif"/>
                <a:cs typeface="Microsoft Sans Serif"/>
              </a:rPr>
              <a:t> H</a:t>
            </a:r>
            <a:r>
              <a:rPr sz="600" spc="20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600">
              <a:latin typeface="Microsoft Sans Serif"/>
              <a:cs typeface="Microsoft Sans Serif"/>
            </a:endParaRPr>
          </a:p>
          <a:p>
            <a:pPr marL="12700" marR="140335">
              <a:lnSpc>
                <a:spcPts val="700"/>
              </a:lnSpc>
              <a:spcBef>
                <a:spcPts val="400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200660">
              <a:lnSpc>
                <a:spcPts val="700"/>
              </a:lnSpc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33350">
              <a:lnSpc>
                <a:spcPts val="700"/>
              </a:lnSpc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 marR="195580">
              <a:lnSpc>
                <a:spcPts val="700"/>
              </a:lnSpc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  <a:p>
            <a:pPr marL="12700" marR="5080">
              <a:lnSpc>
                <a:spcPts val="1260"/>
              </a:lnSpc>
              <a:spcBef>
                <a:spcPts val="75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4" name="object 24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2380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Requirements</a:t>
            </a:r>
            <a:r>
              <a:rPr spc="20" dirty="0"/>
              <a:t> </a:t>
            </a:r>
            <a:r>
              <a:rPr spc="-50" dirty="0"/>
              <a:t>for</a:t>
            </a:r>
            <a:r>
              <a:rPr spc="20" dirty="0"/>
              <a:t> </a:t>
            </a:r>
            <a:r>
              <a:rPr spc="-45" dirty="0"/>
              <a:t>Hash</a:t>
            </a:r>
            <a:r>
              <a:rPr spc="25" dirty="0"/>
              <a:t> </a:t>
            </a:r>
            <a:r>
              <a:rPr spc="-30" dirty="0"/>
              <a:t>function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6663" y="688338"/>
            <a:ext cx="2792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Microsoft Sans Serif"/>
                <a:cs typeface="Microsoft Sans Serif"/>
              </a:rPr>
              <a:t>Relationship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Among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Hash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Function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Properties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203" y="1095642"/>
            <a:ext cx="2827900" cy="183210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14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97" y="654461"/>
            <a:ext cx="30353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 marR="5080" indent="-4445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911331"/>
            <a:ext cx="518795" cy="205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710"/>
              </a:lnSpc>
              <a:spcBef>
                <a:spcPts val="9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spc="15" dirty="0">
                <a:latin typeface="Microsoft Sans Serif"/>
                <a:cs typeface="Microsoft Sans Serif"/>
              </a:rPr>
              <a:t> H</a:t>
            </a:r>
            <a:r>
              <a:rPr sz="600" spc="20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223040"/>
            <a:ext cx="49720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0" y="1560441"/>
            <a:ext cx="43688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1986412"/>
            <a:ext cx="50419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2323813"/>
            <a:ext cx="441959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0" y="2661213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Summ</a:t>
            </a:r>
            <a:r>
              <a:rPr sz="6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a</a:t>
            </a:r>
            <a:r>
              <a:rPr sz="600" dirty="0">
                <a:solidFill>
                  <a:srgbClr val="3333B2"/>
                </a:solidFill>
                <a:latin typeface="Microsoft Sans Serif"/>
                <a:cs typeface="Microsoft Sans Serif"/>
              </a:rPr>
              <a:t>ry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0" y="2821475"/>
            <a:ext cx="633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9494D7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4" name="object 14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21" name="object 21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6" name="object 26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30" name="object 30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721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Summ</a:t>
            </a:r>
            <a:r>
              <a:rPr spc="-85" dirty="0"/>
              <a:t>a</a:t>
            </a:r>
            <a:r>
              <a:rPr spc="-45" dirty="0"/>
              <a:t>ry</a:t>
            </a: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818972"/>
            <a:ext cx="65265" cy="6526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13752" y="691741"/>
            <a:ext cx="3418204" cy="13744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75" dirty="0">
                <a:latin typeface="Microsoft Sans Serif"/>
                <a:cs typeface="Microsoft Sans Serif"/>
              </a:rPr>
              <a:t>Hash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functions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used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get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digest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message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61849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Microsoft Sans Serif"/>
                <a:cs typeface="Microsoft Sans Serif"/>
              </a:rPr>
              <a:t>Must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take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variable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size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input,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produce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fixed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size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pseudorandom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output,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efficient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compute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86690">
              <a:lnSpc>
                <a:spcPct val="102699"/>
              </a:lnSpc>
              <a:spcBef>
                <a:spcPts val="295"/>
              </a:spcBef>
            </a:pPr>
            <a:r>
              <a:rPr sz="1100" spc="-45" dirty="0">
                <a:latin typeface="Microsoft Sans Serif"/>
                <a:cs typeface="Microsoft Sans Serif"/>
              </a:rPr>
              <a:t>Cryptographic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hash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functions </a:t>
            </a:r>
            <a:r>
              <a:rPr sz="1100" spc="-60" dirty="0">
                <a:latin typeface="Microsoft Sans Serif"/>
                <a:cs typeface="Microsoft Sans Serif"/>
              </a:rPr>
              <a:t>should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-70" dirty="0">
                <a:latin typeface="Microsoft Sans Serif"/>
                <a:cs typeface="Microsoft Sans Serif"/>
              </a:rPr>
              <a:t> preimage 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resistant,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2nd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preimage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resistant,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collision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resistant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Microsoft Sans Serif"/>
                <a:cs typeface="Microsoft Sans Serif"/>
              </a:rPr>
              <a:t>Cryptographic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hashes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used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message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authentication,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digital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signatures,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password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storage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1029004"/>
            <a:ext cx="65265" cy="6526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08" y="1411109"/>
            <a:ext cx="65265" cy="6526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1793214"/>
            <a:ext cx="65265" cy="6526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2175319"/>
            <a:ext cx="65265" cy="6526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2729509"/>
            <a:ext cx="65265" cy="65265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22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4461"/>
            <a:ext cx="518795" cy="462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 marR="112395" algn="ct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Ne</a:t>
            </a:r>
            <a:r>
              <a:rPr sz="6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tw</a:t>
            </a:r>
            <a:r>
              <a:rPr sz="6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rk  </a:t>
            </a: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Securi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t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  <a:spcBef>
                <a:spcPts val="5"/>
              </a:spcBef>
            </a:pPr>
            <a:r>
              <a:rPr sz="600" spc="20" dirty="0">
                <a:latin typeface="Microsoft Sans Serif"/>
                <a:cs typeface="Microsoft Sans Serif"/>
              </a:rPr>
              <a:t>A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15" dirty="0">
                <a:latin typeface="Microsoft Sans Serif"/>
                <a:cs typeface="Microsoft Sans Serif"/>
              </a:rPr>
              <a:t>H</a:t>
            </a:r>
            <a:r>
              <a:rPr sz="600" spc="5" dirty="0">
                <a:latin typeface="Microsoft Sans Serif"/>
                <a:cs typeface="Microsoft Sans Serif"/>
              </a:rPr>
              <a:t> </a:t>
            </a:r>
            <a:r>
              <a:rPr sz="600" spc="50" dirty="0">
                <a:latin typeface="Microsoft Sans Serif"/>
                <a:cs typeface="Microsoft Sans Serif"/>
              </a:rPr>
              <a:t>M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</a:pPr>
            <a:r>
              <a:rPr sz="600" spc="-25" dirty="0">
                <a:latin typeface="Microsoft Sans Serif"/>
                <a:cs typeface="Microsoft Sans Serif"/>
              </a:rPr>
              <a:t>Sarowar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Sattar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223040"/>
            <a:ext cx="49720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Cryptographic 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560441"/>
            <a:ext cx="43688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Applications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of</a:t>
            </a:r>
            <a:r>
              <a:rPr sz="600" spc="3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Crypto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</a:t>
            </a: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9494D7"/>
                </a:solidFill>
                <a:latin typeface="Microsoft Sans Serif"/>
                <a:cs typeface="Microsoft Sans Serif"/>
              </a:rPr>
              <a:t>Functions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0" y="1986412"/>
            <a:ext cx="50419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20" dirty="0">
                <a:solidFill>
                  <a:srgbClr val="9494D7"/>
                </a:solidFill>
                <a:latin typeface="Microsoft Sans Serif"/>
                <a:cs typeface="Microsoft Sans Serif"/>
              </a:rPr>
              <a:t>MD5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Message  </a:t>
            </a:r>
            <a:r>
              <a:rPr sz="600" spc="-5" dirty="0">
                <a:solidFill>
                  <a:srgbClr val="9494D7"/>
                </a:solidFill>
                <a:latin typeface="Microsoft Sans Serif"/>
                <a:cs typeface="Microsoft Sans Serif"/>
              </a:rPr>
              <a:t>Digest </a:t>
            </a:r>
            <a:r>
              <a:rPr sz="60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" y="2323813"/>
            <a:ext cx="441959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spc="-30" dirty="0">
                <a:solidFill>
                  <a:srgbClr val="9494D7"/>
                </a:solidFill>
                <a:latin typeface="Microsoft Sans Serif"/>
                <a:cs typeface="Microsoft Sans Serif"/>
              </a:rPr>
              <a:t>Secure</a:t>
            </a:r>
            <a:r>
              <a:rPr sz="600" spc="5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9494D7"/>
                </a:solidFill>
                <a:latin typeface="Microsoft Sans Serif"/>
                <a:cs typeface="Microsoft Sans Serif"/>
              </a:rPr>
              <a:t>Hash  </a:t>
            </a:r>
            <a:r>
              <a:rPr sz="600" spc="5" dirty="0">
                <a:solidFill>
                  <a:srgbClr val="9494D7"/>
                </a:solidFill>
                <a:latin typeface="Microsoft Sans Serif"/>
                <a:cs typeface="Microsoft Sans Serif"/>
              </a:rPr>
              <a:t>Algorithm </a:t>
            </a:r>
            <a:r>
              <a:rPr sz="600" spc="10" dirty="0">
                <a:solidFill>
                  <a:srgbClr val="9494D7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9494D7"/>
                </a:solidFill>
                <a:latin typeface="Microsoft Sans Serif"/>
                <a:cs typeface="Microsoft Sans Serif"/>
              </a:rPr>
              <a:t>(SHA)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" y="2661213"/>
            <a:ext cx="6330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9494D7"/>
                </a:solidFill>
                <a:latin typeface="Microsoft Sans Serif"/>
                <a:cs typeface="Microsoft Sans Serif"/>
              </a:rPr>
              <a:t>Summary</a:t>
            </a:r>
            <a:endParaRPr sz="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Ackn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o</a:t>
            </a:r>
            <a:r>
              <a:rPr sz="6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wled</a:t>
            </a:r>
            <a:r>
              <a:rPr sz="6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g</a:t>
            </a:r>
            <a:r>
              <a:rPr sz="6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4" name="object 24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28" name="object 28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64667" y="128369"/>
            <a:ext cx="1363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Ackn</a:t>
            </a:r>
            <a:r>
              <a:rPr spc="-55" dirty="0"/>
              <a:t>o</a:t>
            </a:r>
            <a:r>
              <a:rPr spc="-65" dirty="0"/>
              <a:t>wledgement</a:t>
            </a: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08" y="1211745"/>
            <a:ext cx="65265" cy="65265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10260" marR="5080">
              <a:lnSpc>
                <a:spcPct val="102600"/>
              </a:lnSpc>
              <a:spcBef>
                <a:spcPts val="55"/>
              </a:spcBef>
            </a:pPr>
            <a:r>
              <a:rPr spc="-55" dirty="0"/>
              <a:t>Lawrie</a:t>
            </a:r>
            <a:r>
              <a:rPr spc="75" dirty="0"/>
              <a:t> </a:t>
            </a:r>
            <a:r>
              <a:rPr spc="-60" dirty="0"/>
              <a:t>Browns</a:t>
            </a:r>
            <a:r>
              <a:rPr spc="75" dirty="0"/>
              <a:t> </a:t>
            </a:r>
            <a:r>
              <a:rPr spc="-75" dirty="0"/>
              <a:t>slides</a:t>
            </a:r>
            <a:r>
              <a:rPr spc="75" dirty="0"/>
              <a:t> </a:t>
            </a:r>
            <a:r>
              <a:rPr spc="-55" dirty="0"/>
              <a:t>supplied</a:t>
            </a:r>
            <a:r>
              <a:rPr spc="75" dirty="0"/>
              <a:t> </a:t>
            </a:r>
            <a:r>
              <a:rPr spc="-5" dirty="0"/>
              <a:t>with</a:t>
            </a:r>
            <a:r>
              <a:rPr spc="80" dirty="0"/>
              <a:t> </a:t>
            </a:r>
            <a:r>
              <a:rPr spc="-20" dirty="0"/>
              <a:t>William</a:t>
            </a:r>
            <a:r>
              <a:rPr spc="75" dirty="0"/>
              <a:t> </a:t>
            </a:r>
            <a:r>
              <a:rPr spc="-40" dirty="0"/>
              <a:t>Stallings</a:t>
            </a:r>
            <a:r>
              <a:rPr spc="75" dirty="0"/>
              <a:t> </a:t>
            </a:r>
            <a:r>
              <a:rPr spc="-35" dirty="0"/>
              <a:t>book </a:t>
            </a:r>
            <a:r>
              <a:rPr spc="-275" dirty="0"/>
              <a:t> </a:t>
            </a:r>
            <a:r>
              <a:rPr spc="-45" dirty="0"/>
              <a:t>Cryptography</a:t>
            </a:r>
            <a:r>
              <a:rPr spc="-40" dirty="0"/>
              <a:t> </a:t>
            </a:r>
            <a:r>
              <a:rPr spc="-65" dirty="0"/>
              <a:t>and</a:t>
            </a:r>
            <a:r>
              <a:rPr spc="-60" dirty="0"/>
              <a:t> </a:t>
            </a:r>
            <a:r>
              <a:rPr spc="-45" dirty="0"/>
              <a:t>Network</a:t>
            </a:r>
            <a:r>
              <a:rPr spc="-40" dirty="0"/>
              <a:t> Security:</a:t>
            </a:r>
            <a:r>
              <a:rPr spc="-35" dirty="0"/>
              <a:t> </a:t>
            </a:r>
            <a:r>
              <a:rPr spc="-45" dirty="0"/>
              <a:t>Principles</a:t>
            </a:r>
            <a:r>
              <a:rPr spc="-40" dirty="0"/>
              <a:t> </a:t>
            </a:r>
            <a:r>
              <a:rPr spc="-65" dirty="0"/>
              <a:t>and </a:t>
            </a:r>
            <a:r>
              <a:rPr spc="-60" dirty="0"/>
              <a:t> </a:t>
            </a:r>
            <a:r>
              <a:rPr spc="-35" dirty="0"/>
              <a:t>Practice,</a:t>
            </a:r>
            <a:r>
              <a:rPr spc="65" dirty="0"/>
              <a:t> </a:t>
            </a:r>
            <a:r>
              <a:rPr spc="-10" dirty="0"/>
              <a:t>5th</a:t>
            </a:r>
            <a:r>
              <a:rPr spc="70" dirty="0"/>
              <a:t> </a:t>
            </a:r>
            <a:r>
              <a:rPr spc="-45" dirty="0"/>
              <a:t>Ed,</a:t>
            </a:r>
            <a:r>
              <a:rPr spc="70" dirty="0"/>
              <a:t> </a:t>
            </a:r>
            <a:r>
              <a:rPr spc="-70" dirty="0"/>
              <a:t>2011</a:t>
            </a:r>
          </a:p>
          <a:p>
            <a:pPr marL="810260" marR="184150">
              <a:lnSpc>
                <a:spcPct val="102600"/>
              </a:lnSpc>
              <a:spcBef>
                <a:spcPts val="300"/>
              </a:spcBef>
            </a:pPr>
            <a:r>
              <a:rPr spc="-45" dirty="0"/>
              <a:t>Network</a:t>
            </a:r>
            <a:r>
              <a:rPr spc="-40" dirty="0"/>
              <a:t> </a:t>
            </a:r>
            <a:r>
              <a:rPr spc="-45" dirty="0"/>
              <a:t>Security</a:t>
            </a:r>
            <a:r>
              <a:rPr spc="-40" dirty="0"/>
              <a:t> </a:t>
            </a:r>
            <a:r>
              <a:rPr spc="-75" dirty="0"/>
              <a:t>course</a:t>
            </a:r>
            <a:r>
              <a:rPr spc="-70" dirty="0"/>
              <a:t> </a:t>
            </a:r>
            <a:r>
              <a:rPr dirty="0"/>
              <a:t>at </a:t>
            </a:r>
            <a:r>
              <a:rPr spc="-35" dirty="0">
                <a:hlinkClick r:id="rId3"/>
              </a:rPr>
              <a:t>Department </a:t>
            </a:r>
            <a:r>
              <a:rPr spc="-20" dirty="0">
                <a:hlinkClick r:id="rId3"/>
              </a:rPr>
              <a:t>of </a:t>
            </a:r>
            <a:r>
              <a:rPr spc="-50" dirty="0">
                <a:hlinkClick r:id="rId3"/>
              </a:rPr>
              <a:t>Computer </a:t>
            </a:r>
            <a:r>
              <a:rPr spc="-45" dirty="0"/>
              <a:t> </a:t>
            </a:r>
            <a:r>
              <a:rPr spc="-80" dirty="0">
                <a:hlinkClick r:id="rId3"/>
              </a:rPr>
              <a:t>Science</a:t>
            </a:r>
            <a:r>
              <a:rPr spc="60" dirty="0">
                <a:hlinkClick r:id="rId3"/>
              </a:rPr>
              <a:t> </a:t>
            </a:r>
            <a:r>
              <a:rPr spc="90" dirty="0">
                <a:hlinkClick r:id="rId3"/>
              </a:rPr>
              <a:t>&amp;</a:t>
            </a:r>
            <a:r>
              <a:rPr spc="65" dirty="0">
                <a:hlinkClick r:id="rId3"/>
              </a:rPr>
              <a:t> </a:t>
            </a:r>
            <a:r>
              <a:rPr spc="-50" dirty="0">
                <a:hlinkClick r:id="rId3"/>
              </a:rPr>
              <a:t>Engineering,</a:t>
            </a:r>
            <a:r>
              <a:rPr spc="60" dirty="0">
                <a:hlinkClick r:id="rId3"/>
              </a:rPr>
              <a:t> </a:t>
            </a:r>
            <a:r>
              <a:rPr spc="-45" dirty="0">
                <a:hlinkClick r:id="rId3"/>
              </a:rPr>
              <a:t>Washington</a:t>
            </a:r>
            <a:r>
              <a:rPr spc="65" dirty="0">
                <a:hlinkClick r:id="rId3"/>
              </a:rPr>
              <a:t> </a:t>
            </a:r>
            <a:r>
              <a:rPr spc="-40" dirty="0">
                <a:hlinkClick r:id="rId3"/>
              </a:rPr>
              <a:t>University</a:t>
            </a:r>
            <a:r>
              <a:rPr spc="65" dirty="0">
                <a:hlinkClick r:id="rId3"/>
              </a:rPr>
              <a:t> </a:t>
            </a:r>
            <a:r>
              <a:rPr spc="-20" dirty="0">
                <a:hlinkClick r:id="rId3"/>
              </a:rPr>
              <a:t>in</a:t>
            </a:r>
            <a:r>
              <a:rPr spc="60" dirty="0">
                <a:hlinkClick r:id="rId3"/>
              </a:rPr>
              <a:t> </a:t>
            </a:r>
            <a:r>
              <a:rPr spc="-35" dirty="0">
                <a:hlinkClick r:id="rId3"/>
              </a:rPr>
              <a:t>Saint </a:t>
            </a:r>
            <a:r>
              <a:rPr spc="-275" dirty="0"/>
              <a:t> </a:t>
            </a:r>
            <a:r>
              <a:rPr spc="-45" dirty="0">
                <a:hlinkClick r:id="rId3"/>
              </a:rPr>
              <a:t>Louis.</a:t>
            </a:r>
          </a:p>
          <a:p>
            <a:pPr marL="810260" marR="294640">
              <a:lnSpc>
                <a:spcPct val="102600"/>
              </a:lnSpc>
              <a:spcBef>
                <a:spcPts val="300"/>
              </a:spcBef>
            </a:pPr>
            <a:r>
              <a:rPr spc="-45" dirty="0"/>
              <a:t>Network</a:t>
            </a:r>
            <a:r>
              <a:rPr spc="65" dirty="0"/>
              <a:t> </a:t>
            </a:r>
            <a:r>
              <a:rPr spc="-45" dirty="0"/>
              <a:t>Security</a:t>
            </a:r>
            <a:r>
              <a:rPr spc="65" dirty="0"/>
              <a:t> </a:t>
            </a:r>
            <a:r>
              <a:rPr spc="-75" dirty="0"/>
              <a:t>course</a:t>
            </a:r>
            <a:r>
              <a:rPr spc="65" dirty="0"/>
              <a:t> </a:t>
            </a:r>
            <a:r>
              <a:rPr dirty="0"/>
              <a:t>at</a:t>
            </a:r>
            <a:r>
              <a:rPr spc="70" dirty="0"/>
              <a:t> </a:t>
            </a:r>
            <a:r>
              <a:rPr spc="-35" dirty="0">
                <a:hlinkClick r:id="rId4"/>
              </a:rPr>
              <a:t>Department</a:t>
            </a:r>
            <a:r>
              <a:rPr spc="65" dirty="0">
                <a:hlinkClick r:id="rId4"/>
              </a:rPr>
              <a:t> </a:t>
            </a:r>
            <a:r>
              <a:rPr spc="-20" dirty="0">
                <a:hlinkClick r:id="rId4"/>
              </a:rPr>
              <a:t>of</a:t>
            </a:r>
            <a:r>
              <a:rPr spc="65" dirty="0">
                <a:hlinkClick r:id="rId4"/>
              </a:rPr>
              <a:t> </a:t>
            </a:r>
            <a:r>
              <a:rPr spc="-50" dirty="0">
                <a:hlinkClick r:id="rId4"/>
              </a:rPr>
              <a:t>Computer </a:t>
            </a:r>
            <a:r>
              <a:rPr spc="-275" dirty="0"/>
              <a:t> </a:t>
            </a:r>
            <a:r>
              <a:rPr spc="-70" dirty="0">
                <a:hlinkClick r:id="rId4"/>
              </a:rPr>
              <a:t>Science,</a:t>
            </a:r>
            <a:r>
              <a:rPr spc="65" dirty="0">
                <a:hlinkClick r:id="rId4"/>
              </a:rPr>
              <a:t> </a:t>
            </a:r>
            <a:r>
              <a:rPr spc="-55" dirty="0">
                <a:hlinkClick r:id="rId4"/>
              </a:rPr>
              <a:t>Columbia</a:t>
            </a:r>
            <a:r>
              <a:rPr spc="70" dirty="0">
                <a:hlinkClick r:id="rId4"/>
              </a:rPr>
              <a:t> </a:t>
            </a:r>
            <a:r>
              <a:rPr spc="-45" dirty="0">
                <a:hlinkClick r:id="rId4"/>
              </a:rPr>
              <a:t>University,</a:t>
            </a:r>
            <a:r>
              <a:rPr spc="70" dirty="0">
                <a:hlinkClick r:id="rId4"/>
              </a:rPr>
              <a:t> </a:t>
            </a:r>
            <a:r>
              <a:rPr spc="-70" dirty="0">
                <a:hlinkClick r:id="rId4"/>
              </a:rPr>
              <a:t>New</a:t>
            </a:r>
            <a:r>
              <a:rPr spc="70" dirty="0">
                <a:hlinkClick r:id="rId4"/>
              </a:rPr>
              <a:t> </a:t>
            </a:r>
            <a:r>
              <a:rPr spc="-45" dirty="0">
                <a:hlinkClick r:id="rId4"/>
              </a:rPr>
              <a:t>York.</a:t>
            </a: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908" y="1765935"/>
            <a:ext cx="65265" cy="6526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908" y="2320112"/>
            <a:ext cx="65265" cy="65265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23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5" name="object 15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22" name="object 22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7" name="object 27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05" y="0"/>
            <a:ext cx="4608195" cy="569595"/>
            <a:chOff x="0" y="0"/>
            <a:chExt cx="4608195" cy="569595"/>
          </a:xfrm>
        </p:grpSpPr>
        <p:sp>
          <p:nvSpPr>
            <p:cNvPr id="31" name="object 31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791668" y="150254"/>
            <a:ext cx="3128772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10" dirty="0"/>
              <a:t>Cryptosystem</a:t>
            </a:r>
            <a:r>
              <a:rPr lang="en-US" sz="1800" spc="10" dirty="0"/>
              <a:t> </a:t>
            </a:r>
            <a:r>
              <a:rPr sz="1800" spc="5" dirty="0"/>
              <a:t>Classification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62736" y="610089"/>
            <a:ext cx="3466376" cy="7296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US" sz="1500" b="1" spc="-10" dirty="0">
                <a:latin typeface="LM Sans 10"/>
                <a:cs typeface="LM Sans 10"/>
              </a:rPr>
              <a:t>By </a:t>
            </a:r>
            <a:r>
              <a:rPr lang="en-US" sz="1500" b="1" spc="-5" dirty="0">
                <a:latin typeface="LM Sans 10"/>
                <a:cs typeface="LM Sans 10"/>
              </a:rPr>
              <a:t>number of </a:t>
            </a:r>
            <a:r>
              <a:rPr lang="en-US" sz="1500" b="1" spc="-15" dirty="0">
                <a:latin typeface="LM Sans 10"/>
                <a:cs typeface="LM Sans 10"/>
              </a:rPr>
              <a:t>keys</a:t>
            </a:r>
            <a:r>
              <a:rPr lang="en-US" sz="1500" b="1" spc="-55" dirty="0">
                <a:latin typeface="LM Sans 10"/>
                <a:cs typeface="LM Sans 10"/>
              </a:rPr>
              <a:t> </a:t>
            </a:r>
            <a:r>
              <a:rPr lang="en-US" sz="1500" b="1" spc="-5" dirty="0">
                <a:latin typeface="LM Sans 10"/>
                <a:cs typeface="LM Sans 10"/>
              </a:rPr>
              <a:t>used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0" dirty="0">
                <a:latin typeface="LM Sans 10"/>
                <a:cs typeface="LM Sans 10"/>
              </a:rPr>
              <a:t>Single-key </a:t>
            </a:r>
            <a:r>
              <a:rPr lang="en-US" sz="1500" spc="-25" dirty="0">
                <a:latin typeface="LM Sans 10"/>
                <a:cs typeface="LM Sans 10"/>
              </a:rPr>
              <a:t>or</a:t>
            </a:r>
            <a:r>
              <a:rPr lang="en-US" sz="1500" spc="-60" dirty="0">
                <a:latin typeface="LM Sans 10"/>
                <a:cs typeface="LM Sans 10"/>
              </a:rPr>
              <a:t> </a:t>
            </a:r>
            <a:r>
              <a:rPr lang="en-US" sz="1500" spc="-10" dirty="0">
                <a:latin typeface="LM Sans 10"/>
                <a:cs typeface="LM Sans 10"/>
              </a:rPr>
              <a:t>private  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5" dirty="0">
                <a:highlight>
                  <a:srgbClr val="00FFFF"/>
                </a:highlight>
                <a:latin typeface="LM Sans 10"/>
                <a:cs typeface="LM Sans 10"/>
              </a:rPr>
              <a:t>Two-key </a:t>
            </a:r>
            <a:r>
              <a:rPr lang="en-US" sz="1500" spc="-25" dirty="0">
                <a:highlight>
                  <a:srgbClr val="00FFFF"/>
                </a:highlight>
                <a:latin typeface="LM Sans 10"/>
                <a:cs typeface="LM Sans 10"/>
              </a:rPr>
              <a:t>or</a:t>
            </a:r>
            <a:r>
              <a:rPr lang="en-US" sz="1500" spc="-30" dirty="0">
                <a:highlight>
                  <a:srgbClr val="00FFFF"/>
                </a:highlight>
                <a:latin typeface="LM Sans 10"/>
                <a:cs typeface="LM Sans 10"/>
              </a:rPr>
              <a:t> (private + </a:t>
            </a:r>
            <a:r>
              <a:rPr lang="en-US" sz="1500" spc="-5" dirty="0">
                <a:highlight>
                  <a:srgbClr val="00FFFF"/>
                </a:highlight>
                <a:latin typeface="LM Sans 10"/>
                <a:cs typeface="LM Sans 10"/>
              </a:rPr>
              <a:t>public)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79985" y="979937"/>
            <a:ext cx="8509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2736" y="183010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3</a:t>
            </a:fld>
            <a:r>
              <a:rPr spc="-140" dirty="0"/>
              <a:t> </a:t>
            </a:r>
            <a:r>
              <a:rPr spc="-5" dirty="0"/>
              <a:t>/</a:t>
            </a:r>
            <a:r>
              <a:rPr spc="-135" dirty="0"/>
              <a:t> </a:t>
            </a:r>
            <a:r>
              <a:rPr spc="-5" dirty="0"/>
              <a:t>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178F6-071D-46DE-E957-9436AD48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9" y="1378598"/>
            <a:ext cx="3091915" cy="18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9905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5" name="object 15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22" name="object 22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7" name="object 27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05" y="0"/>
            <a:ext cx="4608195" cy="569595"/>
            <a:chOff x="0" y="0"/>
            <a:chExt cx="4608195" cy="569595"/>
          </a:xfrm>
        </p:grpSpPr>
        <p:sp>
          <p:nvSpPr>
            <p:cNvPr id="31" name="object 31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791668" y="150254"/>
            <a:ext cx="3128772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10" dirty="0"/>
              <a:t>Cryptosystem</a:t>
            </a:r>
            <a:r>
              <a:rPr lang="en-US" sz="1800" spc="10" dirty="0"/>
              <a:t> </a:t>
            </a:r>
            <a:r>
              <a:rPr sz="1800" spc="5" dirty="0"/>
              <a:t>Classification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62736" y="610089"/>
            <a:ext cx="3466376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5" dirty="0">
                <a:highlight>
                  <a:srgbClr val="00FFFF"/>
                </a:highlight>
                <a:latin typeface="LM Sans 10"/>
                <a:cs typeface="LM Sans 10"/>
              </a:rPr>
              <a:t>Two-key </a:t>
            </a:r>
            <a:r>
              <a:rPr lang="en-US" sz="1500" spc="-25" dirty="0">
                <a:highlight>
                  <a:srgbClr val="00FFFF"/>
                </a:highlight>
                <a:latin typeface="LM Sans 10"/>
                <a:cs typeface="LM Sans 10"/>
              </a:rPr>
              <a:t>or</a:t>
            </a:r>
            <a:r>
              <a:rPr lang="en-US" sz="1500" spc="-30" dirty="0">
                <a:highlight>
                  <a:srgbClr val="00FFFF"/>
                </a:highlight>
                <a:latin typeface="LM Sans 10"/>
                <a:cs typeface="LM Sans 10"/>
              </a:rPr>
              <a:t> (private + </a:t>
            </a:r>
            <a:r>
              <a:rPr lang="en-US" sz="1500" spc="-5" dirty="0">
                <a:highlight>
                  <a:srgbClr val="00FFFF"/>
                </a:highlight>
                <a:latin typeface="LM Sans 10"/>
                <a:cs typeface="LM Sans 10"/>
              </a:rPr>
              <a:t>public)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79985" y="979937"/>
            <a:ext cx="8509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2736" y="183010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4</a:t>
            </a:fld>
            <a:r>
              <a:rPr spc="-140" dirty="0"/>
              <a:t> </a:t>
            </a:r>
            <a:r>
              <a:rPr spc="-5" dirty="0"/>
              <a:t>/</a:t>
            </a:r>
            <a:r>
              <a:rPr spc="-135" dirty="0"/>
              <a:t> </a:t>
            </a:r>
            <a:r>
              <a:rPr spc="-5" dirty="0"/>
              <a:t>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9D9AC-72F9-F811-CB39-740BF1D9A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" y="-12797"/>
            <a:ext cx="4610100" cy="3457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01756-5358-320E-816D-2810FBCE34A4}"/>
              </a:ext>
            </a:extLst>
          </p:cNvPr>
          <p:cNvSpPr txBox="1"/>
          <p:nvPr/>
        </p:nvSpPr>
        <p:spPr>
          <a:xfrm>
            <a:off x="1952901" y="895427"/>
            <a:ext cx="218755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public key is used to encrypt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Private key is used to decrypt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923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5" name="object 15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22" name="object 22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27" name="object 27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05" y="0"/>
            <a:ext cx="4608195" cy="569595"/>
            <a:chOff x="0" y="0"/>
            <a:chExt cx="4608195" cy="569595"/>
          </a:xfrm>
        </p:grpSpPr>
        <p:sp>
          <p:nvSpPr>
            <p:cNvPr id="31" name="object 31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791668" y="150254"/>
            <a:ext cx="3128772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10" dirty="0"/>
              <a:t>Cryptosystem</a:t>
            </a:r>
            <a:r>
              <a:rPr lang="en-US" sz="1800" spc="10" dirty="0"/>
              <a:t> </a:t>
            </a:r>
            <a:r>
              <a:rPr sz="1800" spc="5" dirty="0"/>
              <a:t>Classification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62736" y="610089"/>
            <a:ext cx="3466376" cy="21916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b="1" spc="-10" dirty="0">
                <a:latin typeface="LM Sans 10"/>
                <a:cs typeface="LM Sans 10"/>
              </a:rPr>
              <a:t>By type </a:t>
            </a:r>
            <a:r>
              <a:rPr sz="1500" b="1" spc="-5" dirty="0">
                <a:latin typeface="LM Sans 10"/>
                <a:cs typeface="LM Sans 10"/>
              </a:rPr>
              <a:t>of encryption operations</a:t>
            </a:r>
            <a:r>
              <a:rPr sz="1500" b="1" spc="-30" dirty="0">
                <a:latin typeface="LM Sans 10"/>
                <a:cs typeface="LM Sans 10"/>
              </a:rPr>
              <a:t> </a:t>
            </a:r>
            <a:r>
              <a:rPr sz="1500" b="1" spc="-5" dirty="0">
                <a:latin typeface="LM Sans 10"/>
                <a:cs typeface="LM Sans 10"/>
              </a:rPr>
              <a:t>used</a:t>
            </a:r>
            <a:endParaRPr lang="en-US" sz="1500" b="1" spc="-5" dirty="0">
              <a:latin typeface="LM Sans 10"/>
              <a:cs typeface="LM Sans 10"/>
            </a:endParaRP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5" dirty="0">
                <a:latin typeface="LM Sans 10"/>
                <a:cs typeface="LM Sans 10"/>
              </a:rPr>
              <a:t>Substitution 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00" dirty="0">
                <a:latin typeface="LM Sans 10"/>
                <a:cs typeface="LM Sans 10"/>
              </a:rPr>
              <a:t>T</a:t>
            </a:r>
            <a:r>
              <a:rPr lang="en-US" sz="1500" spc="-5" dirty="0">
                <a:latin typeface="LM Sans 10"/>
                <a:cs typeface="LM Sans 10"/>
              </a:rPr>
              <a:t>rans</a:t>
            </a:r>
            <a:r>
              <a:rPr lang="en-US" sz="1500" spc="20" dirty="0">
                <a:latin typeface="LM Sans 10"/>
                <a:cs typeface="LM Sans 10"/>
              </a:rPr>
              <a:t>p</a:t>
            </a:r>
            <a:r>
              <a:rPr lang="en-US" sz="1500" spc="-5" dirty="0">
                <a:latin typeface="LM Sans 10"/>
                <a:cs typeface="LM Sans 10"/>
              </a:rPr>
              <a:t>osition</a:t>
            </a:r>
          </a:p>
          <a:p>
            <a:pPr marL="12700">
              <a:spcBef>
                <a:spcPts val="90"/>
              </a:spcBef>
            </a:pPr>
            <a:r>
              <a:rPr lang="en-US" sz="1500" b="1" spc="-10" dirty="0">
                <a:latin typeface="LM Sans 10"/>
                <a:cs typeface="LM Sans 10"/>
              </a:rPr>
              <a:t>By </a:t>
            </a:r>
            <a:r>
              <a:rPr lang="en-US" sz="1500" b="1" spc="-5" dirty="0">
                <a:latin typeface="LM Sans 10"/>
                <a:cs typeface="LM Sans 10"/>
              </a:rPr>
              <a:t>number of </a:t>
            </a:r>
            <a:r>
              <a:rPr lang="en-US" sz="1500" b="1" spc="-15" dirty="0">
                <a:latin typeface="LM Sans 10"/>
                <a:cs typeface="LM Sans 10"/>
              </a:rPr>
              <a:t>keys</a:t>
            </a:r>
            <a:r>
              <a:rPr lang="en-US" sz="1500" b="1" spc="-55" dirty="0">
                <a:latin typeface="LM Sans 10"/>
                <a:cs typeface="LM Sans 10"/>
              </a:rPr>
              <a:t> </a:t>
            </a:r>
            <a:r>
              <a:rPr lang="en-US" sz="1500" b="1" spc="-5" dirty="0">
                <a:latin typeface="LM Sans 10"/>
                <a:cs typeface="LM Sans 10"/>
              </a:rPr>
              <a:t>used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0" dirty="0">
                <a:latin typeface="LM Sans 10"/>
                <a:cs typeface="LM Sans 10"/>
              </a:rPr>
              <a:t>Single-key </a:t>
            </a:r>
            <a:r>
              <a:rPr lang="en-US" sz="1500" spc="-25" dirty="0">
                <a:latin typeface="LM Sans 10"/>
                <a:cs typeface="LM Sans 10"/>
              </a:rPr>
              <a:t>or</a:t>
            </a:r>
            <a:r>
              <a:rPr lang="en-US" sz="1500" spc="-60" dirty="0">
                <a:latin typeface="LM Sans 10"/>
                <a:cs typeface="LM Sans 10"/>
              </a:rPr>
              <a:t> </a:t>
            </a:r>
            <a:r>
              <a:rPr lang="en-US" sz="1500" spc="-10" dirty="0">
                <a:latin typeface="LM Sans 10"/>
                <a:cs typeface="LM Sans 10"/>
              </a:rPr>
              <a:t>private  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5" dirty="0">
                <a:latin typeface="LM Sans 10"/>
                <a:cs typeface="LM Sans 10"/>
              </a:rPr>
              <a:t>Two-key </a:t>
            </a:r>
            <a:r>
              <a:rPr lang="en-US" sz="1500" spc="-25" dirty="0">
                <a:latin typeface="LM Sans 10"/>
                <a:cs typeface="LM Sans 10"/>
              </a:rPr>
              <a:t>or</a:t>
            </a:r>
            <a:r>
              <a:rPr lang="en-US" sz="1500" spc="-30" dirty="0">
                <a:latin typeface="LM Sans 10"/>
                <a:cs typeface="LM Sans 10"/>
              </a:rPr>
              <a:t> </a:t>
            </a:r>
            <a:r>
              <a:rPr lang="en-US" sz="1500" spc="-5" dirty="0">
                <a:latin typeface="LM Sans 10"/>
                <a:cs typeface="LM Sans 10"/>
              </a:rPr>
              <a:t>public</a:t>
            </a:r>
          </a:p>
          <a:p>
            <a:pPr marL="12700">
              <a:spcBef>
                <a:spcPts val="90"/>
              </a:spcBef>
            </a:pPr>
            <a:r>
              <a:rPr lang="en-US" sz="1500" b="1" spc="-10" dirty="0">
                <a:highlight>
                  <a:srgbClr val="00FFFF"/>
                </a:highlight>
                <a:latin typeface="LM Sans 10"/>
                <a:cs typeface="LM Sans 10"/>
              </a:rPr>
              <a:t>By </a:t>
            </a:r>
            <a:r>
              <a:rPr lang="en-US" sz="1500" b="1" spc="-5" dirty="0">
                <a:highlight>
                  <a:srgbClr val="00FFFF"/>
                </a:highlight>
                <a:latin typeface="LM Sans 10"/>
                <a:cs typeface="LM Sans 10"/>
              </a:rPr>
              <a:t>the </a:t>
            </a:r>
            <a:r>
              <a:rPr lang="en-US" sz="1500" b="1" spc="-30" dirty="0">
                <a:highlight>
                  <a:srgbClr val="00FFFF"/>
                </a:highlight>
                <a:latin typeface="LM Sans 10"/>
                <a:cs typeface="LM Sans 10"/>
              </a:rPr>
              <a:t>way </a:t>
            </a:r>
            <a:r>
              <a:rPr lang="en-US" sz="1500" b="1" spc="-5" dirty="0">
                <a:highlight>
                  <a:srgbClr val="00FFFF"/>
                </a:highlight>
                <a:latin typeface="LM Sans 10"/>
                <a:cs typeface="LM Sans 10"/>
              </a:rPr>
              <a:t>in </a:t>
            </a:r>
            <a:r>
              <a:rPr lang="en-US" sz="1500" b="1" spc="-10" dirty="0">
                <a:highlight>
                  <a:srgbClr val="00FFFF"/>
                </a:highlight>
                <a:latin typeface="LM Sans 10"/>
                <a:cs typeface="LM Sans 10"/>
              </a:rPr>
              <a:t>which </a:t>
            </a:r>
            <a:r>
              <a:rPr lang="en-US" sz="1500" b="1" spc="-5" dirty="0">
                <a:highlight>
                  <a:srgbClr val="00FFFF"/>
                </a:highlight>
                <a:latin typeface="LM Sans 10"/>
                <a:cs typeface="LM Sans 10"/>
              </a:rPr>
              <a:t>plaintext is</a:t>
            </a:r>
            <a:r>
              <a:rPr lang="en-US" sz="1500" b="1" spc="20" dirty="0">
                <a:highlight>
                  <a:srgbClr val="00FFFF"/>
                </a:highlight>
                <a:latin typeface="LM Sans 10"/>
                <a:cs typeface="LM Sans 10"/>
              </a:rPr>
              <a:t> </a:t>
            </a:r>
            <a:r>
              <a:rPr lang="en-US" sz="1500" b="1" spc="-10" dirty="0">
                <a:highlight>
                  <a:srgbClr val="00FFFF"/>
                </a:highlight>
                <a:latin typeface="LM Sans 10"/>
                <a:cs typeface="LM Sans 10"/>
              </a:rPr>
              <a:t>processed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ighlight>
                  <a:srgbClr val="00FFFF"/>
                </a:highlight>
                <a:latin typeface="LM Sans 10"/>
                <a:cs typeface="LM Sans 10"/>
              </a:rPr>
              <a:t>Block </a:t>
            </a:r>
          </a:p>
          <a:p>
            <a:pPr marL="298450" indent="-2857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500" spc="-10" dirty="0">
                <a:highlight>
                  <a:srgbClr val="00FFFF"/>
                </a:highlight>
                <a:latin typeface="LM Sans 10"/>
                <a:cs typeface="LM Sans 10"/>
              </a:rPr>
              <a:t>Stream</a:t>
            </a:r>
            <a:endParaRPr sz="1400" dirty="0">
              <a:highlight>
                <a:srgbClr val="00FFFF"/>
              </a:highlight>
              <a:latin typeface="LM Sans 10"/>
              <a:cs typeface="LM Sans 1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9985" y="979937"/>
            <a:ext cx="8509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2736" y="183010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5</a:t>
            </a:fld>
            <a:r>
              <a:rPr spc="-140" dirty="0"/>
              <a:t> </a:t>
            </a:r>
            <a:r>
              <a:rPr spc="-5" dirty="0"/>
              <a:t>/</a:t>
            </a:r>
            <a:r>
              <a:rPr spc="-135" dirty="0"/>
              <a:t> </a:t>
            </a:r>
            <a:r>
              <a:rPr spc="-5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17074012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87E9-E0F2-ACE7-0312-4044B1A8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" y="358775"/>
            <a:ext cx="3810000" cy="2277547"/>
          </a:xfrm>
        </p:spPr>
        <p:txBody>
          <a:bodyPr/>
          <a:lstStyle/>
          <a:p>
            <a:pPr algn="l"/>
            <a:r>
              <a:rPr lang="en-US" sz="1800" b="1" dirty="0">
                <a:latin typeface="CMSS10"/>
              </a:rPr>
              <a:t>S</a:t>
            </a:r>
            <a:r>
              <a:rPr lang="en-US" sz="1800" b="1" i="0" u="none" strike="noStrike" baseline="0" dirty="0">
                <a:latin typeface="CMSS10"/>
              </a:rPr>
              <a:t>tream cipher</a:t>
            </a:r>
          </a:p>
          <a:p>
            <a:pPr lvl="1"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CMSS10"/>
              </a:rPr>
              <a:t>A stream cipher is one that encrypts a digital data stream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MSS10"/>
              </a:rPr>
              <a:t>one bit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MSS10"/>
              </a:rPr>
              <a:t>or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MSS10"/>
              </a:rPr>
              <a:t>one byte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MSS10"/>
              </a:rPr>
              <a:t> at a time.</a:t>
            </a:r>
          </a:p>
          <a:p>
            <a:pPr algn="just"/>
            <a:r>
              <a:rPr lang="en-US" sz="1800" b="1" i="0" u="none" strike="noStrike" baseline="0" dirty="0">
                <a:latin typeface="CMSS10"/>
              </a:rPr>
              <a:t>Block cipher</a:t>
            </a:r>
          </a:p>
          <a:p>
            <a:pPr lvl="1"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CMSS10"/>
              </a:rPr>
              <a:t>A block cipher is one in which a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MSS10"/>
              </a:rPr>
              <a:t>block of plaintext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MSS10"/>
              </a:rPr>
              <a:t>is treated </a:t>
            </a:r>
            <a:r>
              <a:rPr lang="en-US" sz="1600" b="0" i="0" u="sng" strike="noStrike" baseline="0" dirty="0">
                <a:solidFill>
                  <a:srgbClr val="000000"/>
                </a:solidFill>
                <a:latin typeface="CMSS10"/>
              </a:rPr>
              <a:t>as a whole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MSS10"/>
              </a:rPr>
              <a:t>and used to produce a ciphertext block of equal length.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9D96E-4CC5-C583-8FA6-CCCBBED54B86}"/>
              </a:ext>
            </a:extLst>
          </p:cNvPr>
          <p:cNvSpPr txBox="1"/>
          <p:nvPr/>
        </p:nvSpPr>
        <p:spPr>
          <a:xfrm>
            <a:off x="287262" y="2971170"/>
            <a:ext cx="42100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highlight>
                  <a:srgbClr val="00FFFF"/>
                </a:highlight>
              </a:rPr>
              <a:t>Block Cipher</a:t>
            </a:r>
            <a:r>
              <a:rPr lang="en-US" sz="1100" dirty="0">
                <a:highlight>
                  <a:srgbClr val="00FFFF"/>
                </a:highlight>
              </a:rPr>
              <a:t> and </a:t>
            </a:r>
            <a:r>
              <a:rPr lang="en-US" sz="1100" b="1" dirty="0">
                <a:highlight>
                  <a:srgbClr val="00FFFF"/>
                </a:highlight>
              </a:rPr>
              <a:t>Stream Cipher</a:t>
            </a:r>
            <a:r>
              <a:rPr lang="en-US" sz="1100" dirty="0">
                <a:highlight>
                  <a:srgbClr val="00FFFF"/>
                </a:highlight>
              </a:rPr>
              <a:t> belongs to the symmetric key cipher.</a:t>
            </a:r>
          </a:p>
        </p:txBody>
      </p:sp>
    </p:spTree>
    <p:extLst>
      <p:ext uri="{BB962C8B-B14F-4D97-AF65-F5344CB8AC3E}">
        <p14:creationId xmlns:p14="http://schemas.microsoft.com/office/powerpoint/2010/main" val="27195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87E9-E0F2-ACE7-0312-4044B1A8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10" y="358775"/>
            <a:ext cx="4343400" cy="584775"/>
          </a:xfrm>
        </p:spPr>
        <p:txBody>
          <a:bodyPr/>
          <a:lstStyle/>
          <a:p>
            <a:pPr algn="l"/>
            <a:r>
              <a:rPr lang="en-US" sz="1400" b="1" dirty="0">
                <a:latin typeface="CMSS10"/>
              </a:rPr>
              <a:t>S</a:t>
            </a:r>
            <a:r>
              <a:rPr lang="en-US" sz="1400" b="1" i="0" u="none" strike="noStrike" baseline="0" dirty="0">
                <a:latin typeface="CMSS10"/>
              </a:rPr>
              <a:t>tream cipher</a:t>
            </a:r>
          </a:p>
          <a:p>
            <a:pPr lvl="1" algn="just"/>
            <a:r>
              <a:rPr lang="en-US" sz="1200" b="0" i="0" u="none" strike="noStrike" baseline="0" dirty="0">
                <a:solidFill>
                  <a:srgbClr val="000000"/>
                </a:solidFill>
                <a:latin typeface="CMSS10"/>
              </a:rPr>
              <a:t>A stream cipher is one that encrypts a digital data stream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MSS10"/>
              </a:rPr>
              <a:t>one bit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MSS10"/>
              </a:rPr>
              <a:t>or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MSS10"/>
              </a:rPr>
              <a:t>one byte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MSS10"/>
              </a:rPr>
              <a:t> at a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E3F73-504F-A454-D80B-540B8F553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contrast="29000"/>
          </a:blip>
          <a:srcRect b="52224"/>
          <a:stretch/>
        </p:blipFill>
        <p:spPr>
          <a:xfrm>
            <a:off x="-5140" y="1044575"/>
            <a:ext cx="4610100" cy="1637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48A74-3606-0348-B61C-A8D5A1BEE403}"/>
              </a:ext>
            </a:extLst>
          </p:cNvPr>
          <p:cNvSpPr txBox="1"/>
          <p:nvPr/>
        </p:nvSpPr>
        <p:spPr>
          <a:xfrm>
            <a:off x="1238250" y="278275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C=P⊕K                 P=C⊕K</a:t>
            </a:r>
          </a:p>
        </p:txBody>
      </p:sp>
    </p:spTree>
    <p:extLst>
      <p:ext uri="{BB962C8B-B14F-4D97-AF65-F5344CB8AC3E}">
        <p14:creationId xmlns:p14="http://schemas.microsoft.com/office/powerpoint/2010/main" val="415588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87E9-E0F2-ACE7-0312-4044B1A8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50" y="358775"/>
            <a:ext cx="4343400" cy="684803"/>
          </a:xfrm>
        </p:spPr>
        <p:txBody>
          <a:bodyPr/>
          <a:lstStyle/>
          <a:p>
            <a:pPr algn="just"/>
            <a:r>
              <a:rPr lang="en-US" sz="1200" b="1" i="0" u="none" strike="noStrike" baseline="0" dirty="0">
                <a:latin typeface="CMSS10"/>
              </a:rPr>
              <a:t>Block cipher</a:t>
            </a:r>
          </a:p>
          <a:p>
            <a:pPr lvl="1" algn="just"/>
            <a:r>
              <a:rPr lang="en-US" sz="1100" b="0" i="0" u="none" strike="noStrike" baseline="0" dirty="0">
                <a:solidFill>
                  <a:srgbClr val="000000"/>
                </a:solidFill>
                <a:latin typeface="CMSS10"/>
              </a:rPr>
              <a:t>A block cipher is one in which a </a:t>
            </a:r>
            <a:r>
              <a:rPr lang="en-US" sz="1100" b="1" i="0" u="none" strike="noStrike" baseline="0" dirty="0">
                <a:solidFill>
                  <a:srgbClr val="000000"/>
                </a:solidFill>
                <a:latin typeface="CMSS10"/>
              </a:rPr>
              <a:t>block of plaintext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MSS10"/>
              </a:rPr>
              <a:t>is treated </a:t>
            </a:r>
            <a:r>
              <a:rPr lang="en-US" sz="1100" b="0" i="0" u="sng" strike="noStrike" baseline="0" dirty="0">
                <a:solidFill>
                  <a:srgbClr val="000000"/>
                </a:solidFill>
                <a:latin typeface="CMSS10"/>
              </a:rPr>
              <a:t>as a whole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MSS10"/>
              </a:rPr>
              <a:t>and used to produce a ciphertext block of equal length.</a:t>
            </a:r>
            <a:endParaRPr lang="en-US" sz="900" dirty="0"/>
          </a:p>
          <a:p>
            <a:pPr lvl="1" algn="just"/>
            <a:r>
              <a:rPr lang="en-US" sz="1000" b="0" i="0" u="none" strike="noStrike" baseline="0" dirty="0">
                <a:solidFill>
                  <a:srgbClr val="000000"/>
                </a:solidFill>
                <a:latin typeface="CMSS1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E3F73-504F-A454-D80B-540B8F553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contrast="29000"/>
          </a:blip>
          <a:srcRect l="-111" t="52948" r="111" b="-724"/>
          <a:stretch/>
        </p:blipFill>
        <p:spPr>
          <a:xfrm>
            <a:off x="0" y="1273175"/>
            <a:ext cx="4610100" cy="16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242526" y="3257165"/>
            <a:ext cx="203200" cy="55880"/>
            <a:chOff x="3242526" y="3257165"/>
            <a:chExt cx="203200" cy="55880"/>
          </a:xfrm>
        </p:grpSpPr>
        <p:sp>
          <p:nvSpPr>
            <p:cNvPr id="19" name="object 19"/>
            <p:cNvSpPr/>
            <p:nvPr/>
          </p:nvSpPr>
          <p:spPr>
            <a:xfrm>
              <a:off x="330569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2526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517976" y="3255900"/>
            <a:ext cx="203200" cy="58419"/>
            <a:chOff x="3517976" y="3255900"/>
            <a:chExt cx="203200" cy="58419"/>
          </a:xfrm>
        </p:grpSpPr>
        <p:sp>
          <p:nvSpPr>
            <p:cNvPr id="22" name="object 22"/>
            <p:cNvSpPr/>
            <p:nvPr/>
          </p:nvSpPr>
          <p:spPr>
            <a:xfrm>
              <a:off x="3606877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7976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4177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93439" y="3255900"/>
            <a:ext cx="203200" cy="58419"/>
            <a:chOff x="3793439" y="3255900"/>
            <a:chExt cx="203200" cy="58419"/>
          </a:xfrm>
        </p:grpSpPr>
        <p:sp>
          <p:nvSpPr>
            <p:cNvPr id="26" name="object 26"/>
            <p:cNvSpPr/>
            <p:nvPr/>
          </p:nvSpPr>
          <p:spPr>
            <a:xfrm>
              <a:off x="3869640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93439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9640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4145090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31" name="object 31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0" y="0"/>
            <a:ext cx="4608195" cy="569595"/>
            <a:chOff x="0" y="0"/>
            <a:chExt cx="4608195" cy="569595"/>
          </a:xfrm>
        </p:grpSpPr>
        <p:sp>
          <p:nvSpPr>
            <p:cNvPr id="35" name="object 35"/>
            <p:cNvSpPr/>
            <p:nvPr/>
          </p:nvSpPr>
          <p:spPr>
            <a:xfrm>
              <a:off x="569366" y="0"/>
              <a:ext cx="4039235" cy="569595"/>
            </a:xfrm>
            <a:custGeom>
              <a:avLst/>
              <a:gdLst/>
              <a:ahLst/>
              <a:cxnLst/>
              <a:rect l="l" t="t" r="r" b="b"/>
              <a:pathLst>
                <a:path w="4039235" h="569595">
                  <a:moveTo>
                    <a:pt x="0" y="569366"/>
                  </a:moveTo>
                  <a:lnTo>
                    <a:pt x="4038638" y="569366"/>
                  </a:lnTo>
                  <a:lnTo>
                    <a:pt x="4038638" y="0"/>
                  </a:lnTo>
                  <a:lnTo>
                    <a:pt x="0" y="0"/>
                  </a:lnTo>
                  <a:lnTo>
                    <a:pt x="0" y="56936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569595" cy="569595"/>
            </a:xfrm>
            <a:custGeom>
              <a:avLst/>
              <a:gdLst/>
              <a:ahLst/>
              <a:cxnLst/>
              <a:rect l="l" t="t" r="r" b="b"/>
              <a:pathLst>
                <a:path w="569595" h="569595">
                  <a:moveTo>
                    <a:pt x="569366" y="0"/>
                  </a:moveTo>
                  <a:lnTo>
                    <a:pt x="0" y="0"/>
                  </a:lnTo>
                  <a:lnTo>
                    <a:pt x="0" y="569366"/>
                  </a:lnTo>
                  <a:lnTo>
                    <a:pt x="569366" y="569366"/>
                  </a:lnTo>
                  <a:lnTo>
                    <a:pt x="56936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6" y="128369"/>
            <a:ext cx="224998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0" dirty="0"/>
              <a:t>Public-Key Cryptanalysis</a:t>
            </a:r>
            <a:endParaRPr spc="-30" dirty="0"/>
          </a:p>
        </p:txBody>
      </p:sp>
      <p:sp>
        <p:nvSpPr>
          <p:cNvPr id="39" name="object 39"/>
          <p:cNvSpPr txBox="1"/>
          <p:nvPr/>
        </p:nvSpPr>
        <p:spPr>
          <a:xfrm>
            <a:off x="736663" y="977035"/>
            <a:ext cx="832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Hash</a:t>
            </a:r>
            <a:r>
              <a:rPr sz="1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9</a:t>
            </a:fld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Microsoft Sans Serif"/>
                <a:cs typeface="Microsoft Sans Serif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A82946-FD29-3F1B-971C-8442A36A153B}"/>
              </a:ext>
            </a:extLst>
          </p:cNvPr>
          <p:cNvSpPr txBox="1"/>
          <p:nvPr/>
        </p:nvSpPr>
        <p:spPr>
          <a:xfrm>
            <a:off x="9374" y="531646"/>
            <a:ext cx="27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9.2. The RSA Algorithm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908A7-271F-AE59-F1DF-7EDE37B680A4}"/>
              </a:ext>
            </a:extLst>
          </p:cNvPr>
          <p:cNvSpPr txBox="1"/>
          <p:nvPr/>
        </p:nvSpPr>
        <p:spPr>
          <a:xfrm>
            <a:off x="95250" y="795251"/>
            <a:ext cx="465579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scheme developed by </a:t>
            </a:r>
            <a:r>
              <a:rPr lang="en-US" sz="105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Rivest, Shamir, and Adleman </a:t>
            </a:r>
            <a:r>
              <a:rPr lang="en-US" sz="105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makes use of an expression with exponentials.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Plaintext is encrypted in blocks, with each block having a binary value less than some number </a:t>
            </a:r>
            <a:r>
              <a:rPr lang="en-US" sz="105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-US" sz="105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That is, the block size must be less than or equal to log2(</a:t>
            </a:r>
            <a:r>
              <a:rPr lang="en-US" sz="105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-US" sz="105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).</a:t>
            </a:r>
          </a:p>
          <a:p>
            <a:pPr algn="l"/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C0AAF60-44EC-FA52-8B75-23EFA6FD1E20}"/>
                  </a:ext>
                </a:extLst>
              </p:cNvPr>
              <p:cNvSpPr txBox="1"/>
              <p:nvPr/>
            </p:nvSpPr>
            <p:spPr>
              <a:xfrm>
                <a:off x="376279" y="1759761"/>
                <a:ext cx="3682451" cy="6621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2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For </a:t>
                </a:r>
                <a:r>
                  <a:rPr lang="en-US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plaintext block </a:t>
                </a:r>
                <a:r>
                  <a:rPr lang="en-US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 </a:t>
                </a:r>
                <a:r>
                  <a:rPr lang="en-US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and ciphertext block </a:t>
                </a:r>
                <a:r>
                  <a:rPr lang="en-US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C</a:t>
                </a:r>
                <a:r>
                  <a:rPr lang="en-US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algn="l"/>
                <a:r>
                  <a:rPr lang="en-US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C </a:t>
                </a:r>
                <a:r>
                  <a:rPr lang="en-US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mod </a:t>
                </a:r>
                <a:r>
                  <a:rPr lang="en-US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n</a:t>
                </a:r>
              </a:p>
              <a:p>
                <a:r>
                  <a:rPr lang="da-DK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 </a:t>
                </a:r>
                <a:r>
                  <a:rPr lang="da-DK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da-DK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a-DK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mod </a:t>
                </a:r>
                <a:r>
                  <a:rPr lang="da-DK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n </a:t>
                </a:r>
                <a:r>
                  <a:rPr lang="da-DK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a-DK" sz="1200" b="0" i="1" u="none" strike="noStrike" baseline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u="none" strike="noStrike" baseline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200" b="0" i="1" u="none" strike="noStrike" baseline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da-DK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a-DK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mod </a:t>
                </a:r>
                <a:r>
                  <a:rPr lang="da-DK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n </a:t>
                </a:r>
                <a:r>
                  <a:rPr lang="da-DK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2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</m:oMath>
                </a14:m>
                <a:r>
                  <a:rPr lang="da-DK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a-DK" sz="12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mod </a:t>
                </a:r>
                <a:r>
                  <a:rPr lang="da-DK" sz="12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n</a:t>
                </a:r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C0AAF60-44EC-FA52-8B75-23EFA6FD1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79" y="1759761"/>
                <a:ext cx="3682451" cy="662169"/>
              </a:xfrm>
              <a:prstGeom prst="rect">
                <a:avLst/>
              </a:prstGeom>
              <a:blipFill>
                <a:blip r:embed="rId2"/>
                <a:stretch>
                  <a:fillRect l="-166" t="-92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3AA81CA4-470C-ABAD-6595-F44F1288195D}"/>
              </a:ext>
            </a:extLst>
          </p:cNvPr>
          <p:cNvSpPr txBox="1"/>
          <p:nvPr/>
        </p:nvSpPr>
        <p:spPr>
          <a:xfrm>
            <a:off x="171450" y="2611174"/>
            <a:ext cx="4337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Thus, this is a public-key encryption algorithm with a public key of </a:t>
            </a:r>
            <a:r>
              <a:rPr lang="en-US" sz="1200" b="0" i="1" u="none" strike="noStrike" baseline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 </a:t>
            </a:r>
            <a:r>
              <a:rPr lang="en-US" sz="1200" b="0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en-US" sz="1200" b="0" i="1" u="none" strike="noStrike" baseline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e, n</a:t>
            </a:r>
            <a:r>
              <a:rPr lang="en-US" sz="1200" b="0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and a private key of </a:t>
            </a:r>
            <a:r>
              <a:rPr lang="en-US" sz="1200" b="0" i="1" u="none" strike="noStrike" baseline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  <a:r>
              <a:rPr lang="en-US" sz="1200" b="0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en-US" sz="1200" b="0" i="1" u="none" strike="noStrike" baseline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 n</a:t>
            </a:r>
            <a:r>
              <a:rPr lang="en-US" sz="1200" b="0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