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61" r:id="rId3"/>
    <p:sldId id="262" r:id="rId4"/>
    <p:sldId id="257" r:id="rId5"/>
    <p:sldId id="294" r:id="rId6"/>
    <p:sldId id="296" r:id="rId7"/>
    <p:sldId id="295" r:id="rId8"/>
    <p:sldId id="297" r:id="rId9"/>
    <p:sldId id="263" r:id="rId10"/>
    <p:sldId id="264" r:id="rId11"/>
    <p:sldId id="298" r:id="rId12"/>
    <p:sldId id="299" r:id="rId13"/>
    <p:sldId id="300" r:id="rId14"/>
    <p:sldId id="268" r:id="rId15"/>
    <p:sldId id="270" r:id="rId16"/>
    <p:sldId id="302" r:id="rId17"/>
    <p:sldId id="303" r:id="rId18"/>
    <p:sldId id="282" r:id="rId19"/>
    <p:sldId id="283" r:id="rId20"/>
    <p:sldId id="284" r:id="rId21"/>
    <p:sldId id="288" r:id="rId22"/>
    <p:sldId id="290" r:id="rId23"/>
    <p:sldId id="289" r:id="rId24"/>
    <p:sldId id="304" r:id="rId25"/>
    <p:sldId id="305" r:id="rId26"/>
    <p:sldId id="306" r:id="rId27"/>
    <p:sldId id="307" r:id="rId28"/>
    <p:sldId id="291" r:id="rId29"/>
    <p:sldId id="308" r:id="rId30"/>
    <p:sldId id="310" r:id="rId31"/>
    <p:sldId id="309" r:id="rId32"/>
    <p:sldId id="312" r:id="rId33"/>
    <p:sldId id="293"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702" autoAdjust="0"/>
  </p:normalViewPr>
  <p:slideViewPr>
    <p:cSldViewPr snapToGrid="0">
      <p:cViewPr varScale="1">
        <p:scale>
          <a:sx n="81" d="100"/>
          <a:sy n="81" d="100"/>
        </p:scale>
        <p:origin x="744" y="53"/>
      </p:cViewPr>
      <p:guideLst/>
    </p:cSldViewPr>
  </p:slideViewPr>
  <p:outlineViewPr>
    <p:cViewPr>
      <p:scale>
        <a:sx n="33" d="100"/>
        <a:sy n="33" d="100"/>
      </p:scale>
      <p:origin x="0" y="-14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F1457-DC1E-416C-A7E6-254D1FEE9D04}"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B977A-1C32-443E-B137-8E46F2801986}" type="slidenum">
              <a:rPr lang="en-US" smtClean="0"/>
              <a:t>‹#›</a:t>
            </a:fld>
            <a:endParaRPr lang="en-US"/>
          </a:p>
        </p:txBody>
      </p:sp>
    </p:spTree>
    <p:extLst>
      <p:ext uri="{BB962C8B-B14F-4D97-AF65-F5344CB8AC3E}">
        <p14:creationId xmlns:p14="http://schemas.microsoft.com/office/powerpoint/2010/main" val="63817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A5BC2-873F-46FC-BF22-9BA2B7C441FC}" type="datetime1">
              <a:rPr lang="en-US" smtClean="0"/>
              <a:t>10/25/2022</a:t>
            </a:fld>
            <a:endParaRPr lang="en-US"/>
          </a:p>
        </p:txBody>
      </p:sp>
      <p:sp>
        <p:nvSpPr>
          <p:cNvPr id="5" name="Footer Placeholder 4"/>
          <p:cNvSpPr>
            <a:spLocks noGrp="1"/>
          </p:cNvSpPr>
          <p:nvPr>
            <p:ph type="ftr" sz="quarter" idx="11"/>
          </p:nvPr>
        </p:nvSpPr>
        <p:spPr/>
        <p:txBody>
          <a:bodyPr/>
          <a:lstStyle/>
          <a:p>
            <a:r>
              <a:rPr lang="en-US"/>
              <a:t>Memory Devices (Part-2)</a:t>
            </a:r>
          </a:p>
        </p:txBody>
      </p:sp>
      <p:sp>
        <p:nvSpPr>
          <p:cNvPr id="6" name="Slide Number Placeholder 5"/>
          <p:cNvSpPr>
            <a:spLocks noGrp="1"/>
          </p:cNvSpPr>
          <p:nvPr>
            <p:ph type="sldNum" sz="quarter" idx="12"/>
          </p:nvPr>
        </p:nvSpPr>
        <p:spPr/>
        <p:txBody>
          <a:bodyPr/>
          <a:lstStyle/>
          <a:p>
            <a:fld id="{6816AB88-486C-4F86-A668-CBA5F48A2B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1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D521C-25E0-4C67-979B-4ACC6B211087}" type="datetime1">
              <a:rPr lang="en-US" smtClean="0"/>
              <a:t>10/25/2022</a:t>
            </a:fld>
            <a:endParaRPr lang="en-US"/>
          </a:p>
        </p:txBody>
      </p:sp>
      <p:sp>
        <p:nvSpPr>
          <p:cNvPr id="5" name="Footer Placeholder 4"/>
          <p:cNvSpPr>
            <a:spLocks noGrp="1"/>
          </p:cNvSpPr>
          <p:nvPr>
            <p:ph type="ftr" sz="quarter" idx="11"/>
          </p:nvPr>
        </p:nvSpPr>
        <p:spPr/>
        <p:txBody>
          <a:bodyPr/>
          <a:lstStyle/>
          <a:p>
            <a:r>
              <a:rPr lang="en-US"/>
              <a:t>Memory Devices (Part-2)</a:t>
            </a:r>
          </a:p>
        </p:txBody>
      </p:sp>
      <p:sp>
        <p:nvSpPr>
          <p:cNvPr id="6" name="Slide Number Placeholder 5"/>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205304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A87CF-975E-4485-9C56-7C9D64AE756C}" type="datetime1">
              <a:rPr lang="en-US" smtClean="0"/>
              <a:t>10/25/2022</a:t>
            </a:fld>
            <a:endParaRPr lang="en-US"/>
          </a:p>
        </p:txBody>
      </p:sp>
      <p:sp>
        <p:nvSpPr>
          <p:cNvPr id="5" name="Footer Placeholder 4"/>
          <p:cNvSpPr>
            <a:spLocks noGrp="1"/>
          </p:cNvSpPr>
          <p:nvPr>
            <p:ph type="ftr" sz="quarter" idx="11"/>
          </p:nvPr>
        </p:nvSpPr>
        <p:spPr/>
        <p:txBody>
          <a:bodyPr/>
          <a:lstStyle/>
          <a:p>
            <a:r>
              <a:rPr lang="en-US"/>
              <a:t>Memory Devices (Part-2)</a:t>
            </a:r>
          </a:p>
        </p:txBody>
      </p:sp>
      <p:sp>
        <p:nvSpPr>
          <p:cNvPr id="6" name="Slide Number Placeholder 5"/>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411273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2F8952-3F81-43AC-93E6-1FF872F1E2CE}" type="datetime1">
              <a:rPr lang="en-US" smtClean="0"/>
              <a:t>10/25/2022</a:t>
            </a:fld>
            <a:endParaRPr lang="en-US"/>
          </a:p>
        </p:txBody>
      </p:sp>
      <p:sp>
        <p:nvSpPr>
          <p:cNvPr id="5" name="Footer Placeholder 4"/>
          <p:cNvSpPr>
            <a:spLocks noGrp="1"/>
          </p:cNvSpPr>
          <p:nvPr>
            <p:ph type="ftr" sz="quarter" idx="11"/>
          </p:nvPr>
        </p:nvSpPr>
        <p:spPr/>
        <p:txBody>
          <a:bodyPr/>
          <a:lstStyle/>
          <a:p>
            <a:r>
              <a:rPr lang="en-US"/>
              <a:t>Memory Devices (Part-2)</a:t>
            </a:r>
          </a:p>
        </p:txBody>
      </p:sp>
      <p:sp>
        <p:nvSpPr>
          <p:cNvPr id="6" name="Slide Number Placeholder 5"/>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20185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37012-84F3-4E19-8794-D2E18AD8D209}" type="datetime1">
              <a:rPr lang="en-US" smtClean="0"/>
              <a:t>10/25/2022</a:t>
            </a:fld>
            <a:endParaRPr lang="en-US"/>
          </a:p>
        </p:txBody>
      </p:sp>
      <p:sp>
        <p:nvSpPr>
          <p:cNvPr id="5" name="Footer Placeholder 4"/>
          <p:cNvSpPr>
            <a:spLocks noGrp="1"/>
          </p:cNvSpPr>
          <p:nvPr>
            <p:ph type="ftr" sz="quarter" idx="11"/>
          </p:nvPr>
        </p:nvSpPr>
        <p:spPr/>
        <p:txBody>
          <a:bodyPr/>
          <a:lstStyle/>
          <a:p>
            <a:r>
              <a:rPr lang="en-US"/>
              <a:t>Memory Devices (Part-2)</a:t>
            </a:r>
          </a:p>
        </p:txBody>
      </p:sp>
      <p:sp>
        <p:nvSpPr>
          <p:cNvPr id="6" name="Slide Number Placeholder 5"/>
          <p:cNvSpPr>
            <a:spLocks noGrp="1"/>
          </p:cNvSpPr>
          <p:nvPr>
            <p:ph type="sldNum" sz="quarter" idx="12"/>
          </p:nvPr>
        </p:nvSpPr>
        <p:spPr/>
        <p:txBody>
          <a:bodyPr/>
          <a:lstStyle/>
          <a:p>
            <a:fld id="{6816AB88-486C-4F86-A668-CBA5F48A2B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95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F5147B-5A48-4C5B-AC5A-8E3FFFCDB3E8}" type="datetime1">
              <a:rPr lang="en-US" smtClean="0"/>
              <a:t>10/25/2022</a:t>
            </a:fld>
            <a:endParaRPr lang="en-US"/>
          </a:p>
        </p:txBody>
      </p:sp>
      <p:sp>
        <p:nvSpPr>
          <p:cNvPr id="6" name="Footer Placeholder 5"/>
          <p:cNvSpPr>
            <a:spLocks noGrp="1"/>
          </p:cNvSpPr>
          <p:nvPr>
            <p:ph type="ftr" sz="quarter" idx="11"/>
          </p:nvPr>
        </p:nvSpPr>
        <p:spPr/>
        <p:txBody>
          <a:bodyPr/>
          <a:lstStyle/>
          <a:p>
            <a:r>
              <a:rPr lang="en-US"/>
              <a:t>Memory Devices (Part-2)</a:t>
            </a:r>
          </a:p>
        </p:txBody>
      </p:sp>
      <p:sp>
        <p:nvSpPr>
          <p:cNvPr id="7" name="Slide Number Placeholder 6"/>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1771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49B574-F27B-4132-A2CB-4030892DC7C7}" type="datetime1">
              <a:rPr lang="en-US" smtClean="0"/>
              <a:t>10/25/2022</a:t>
            </a:fld>
            <a:endParaRPr lang="en-US"/>
          </a:p>
        </p:txBody>
      </p:sp>
      <p:sp>
        <p:nvSpPr>
          <p:cNvPr id="8" name="Footer Placeholder 7"/>
          <p:cNvSpPr>
            <a:spLocks noGrp="1"/>
          </p:cNvSpPr>
          <p:nvPr>
            <p:ph type="ftr" sz="quarter" idx="11"/>
          </p:nvPr>
        </p:nvSpPr>
        <p:spPr/>
        <p:txBody>
          <a:bodyPr/>
          <a:lstStyle/>
          <a:p>
            <a:r>
              <a:rPr lang="en-US"/>
              <a:t>Memory Devices (Part-2)</a:t>
            </a:r>
          </a:p>
        </p:txBody>
      </p:sp>
      <p:sp>
        <p:nvSpPr>
          <p:cNvPr id="9" name="Slide Number Placeholder 8"/>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424264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E801E-1911-41D4-8653-231A0C60D39D}" type="datetime1">
              <a:rPr lang="en-US" smtClean="0"/>
              <a:t>10/25/2022</a:t>
            </a:fld>
            <a:endParaRPr lang="en-US"/>
          </a:p>
        </p:txBody>
      </p:sp>
      <p:sp>
        <p:nvSpPr>
          <p:cNvPr id="4" name="Footer Placeholder 3"/>
          <p:cNvSpPr>
            <a:spLocks noGrp="1"/>
          </p:cNvSpPr>
          <p:nvPr>
            <p:ph type="ftr" sz="quarter" idx="11"/>
          </p:nvPr>
        </p:nvSpPr>
        <p:spPr/>
        <p:txBody>
          <a:bodyPr/>
          <a:lstStyle/>
          <a:p>
            <a:r>
              <a:rPr lang="en-US"/>
              <a:t>Memory Devices (Part-2)</a:t>
            </a:r>
          </a:p>
        </p:txBody>
      </p:sp>
      <p:sp>
        <p:nvSpPr>
          <p:cNvPr id="5" name="Slide Number Placeholder 4"/>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15241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453B6E-AC41-4EF8-A48E-61D4F2B29FC9}" type="datetime1">
              <a:rPr lang="en-US" smtClean="0"/>
              <a:t>10/25/2022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Memory Devices (Part-2)</a:t>
            </a:r>
          </a:p>
        </p:txBody>
      </p:sp>
      <p:sp>
        <p:nvSpPr>
          <p:cNvPr id="9" name="Slide Number Placeholder 8"/>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185085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7C1A25-0ECB-43C0-BB99-84B63D035559}" type="datetime1">
              <a:rPr lang="en-US" smtClean="0"/>
              <a:t>10/25/2022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Memory Devices (Part-2)</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16AB88-486C-4F86-A668-CBA5F48A2B55}" type="slidenum">
              <a:rPr lang="en-US" smtClean="0"/>
              <a:t>‹#›</a:t>
            </a:fld>
            <a:endParaRPr lang="en-US"/>
          </a:p>
        </p:txBody>
      </p:sp>
    </p:spTree>
    <p:extLst>
      <p:ext uri="{BB962C8B-B14F-4D97-AF65-F5344CB8AC3E}">
        <p14:creationId xmlns:p14="http://schemas.microsoft.com/office/powerpoint/2010/main" val="277514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C4BACF-107F-45D7-AD65-0A990860040B}" type="datetime1">
              <a:rPr lang="en-US" smtClean="0"/>
              <a:t>10/25/2022</a:t>
            </a:fld>
            <a:endParaRPr lang="en-US"/>
          </a:p>
        </p:txBody>
      </p:sp>
      <p:sp>
        <p:nvSpPr>
          <p:cNvPr id="6" name="Footer Placeholder 5"/>
          <p:cNvSpPr>
            <a:spLocks noGrp="1"/>
          </p:cNvSpPr>
          <p:nvPr>
            <p:ph type="ftr" sz="quarter" idx="11"/>
          </p:nvPr>
        </p:nvSpPr>
        <p:spPr/>
        <p:txBody>
          <a:bodyPr/>
          <a:lstStyle/>
          <a:p>
            <a:r>
              <a:rPr lang="en-US"/>
              <a:t>Memory Devices (Part-2)</a:t>
            </a:r>
          </a:p>
        </p:txBody>
      </p:sp>
      <p:sp>
        <p:nvSpPr>
          <p:cNvPr id="7" name="Slide Number Placeholder 6"/>
          <p:cNvSpPr>
            <a:spLocks noGrp="1"/>
          </p:cNvSpPr>
          <p:nvPr>
            <p:ph type="sldNum" sz="quarter" idx="12"/>
          </p:nvPr>
        </p:nvSpPr>
        <p:spPr/>
        <p:txBody>
          <a:bodyPr/>
          <a:lstStyle/>
          <a:p>
            <a:fld id="{6816AB88-486C-4F86-A668-CBA5F48A2B55}" type="slidenum">
              <a:rPr lang="en-US" smtClean="0"/>
              <a:t>‹#›</a:t>
            </a:fld>
            <a:endParaRPr lang="en-US"/>
          </a:p>
        </p:txBody>
      </p:sp>
    </p:spTree>
    <p:extLst>
      <p:ext uri="{BB962C8B-B14F-4D97-AF65-F5344CB8AC3E}">
        <p14:creationId xmlns:p14="http://schemas.microsoft.com/office/powerpoint/2010/main" val="22311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41FC04-E9E3-465A-901F-19438A2731C4}" type="datetime1">
              <a:rPr lang="en-US" smtClean="0"/>
              <a:t>10/25/2022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Memory Devices (Part-2)</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16AB88-486C-4F86-A668-CBA5F48A2B5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16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2CFB-3A6A-314F-0787-0F13FDE96E8D}"/>
              </a:ext>
            </a:extLst>
          </p:cNvPr>
          <p:cNvSpPr>
            <a:spLocks noGrp="1"/>
          </p:cNvSpPr>
          <p:nvPr>
            <p:ph type="ctrTitle"/>
          </p:nvPr>
        </p:nvSpPr>
        <p:spPr>
          <a:xfrm>
            <a:off x="1097280" y="758952"/>
            <a:ext cx="10058400" cy="1560042"/>
          </a:xfrm>
        </p:spPr>
        <p:txBody>
          <a:bodyPr>
            <a:normAutofit/>
          </a:bodyPr>
          <a:lstStyle/>
          <a:p>
            <a:r>
              <a:rPr lang="en-US" sz="7200" dirty="0"/>
              <a:t>Memory Devices (Part-2)</a:t>
            </a:r>
            <a:endParaRPr lang="en-US" sz="7200" baseline="30000" dirty="0"/>
          </a:p>
        </p:txBody>
      </p:sp>
      <p:sp>
        <p:nvSpPr>
          <p:cNvPr id="3" name="Subtitle 2">
            <a:extLst>
              <a:ext uri="{FF2B5EF4-FFF2-40B4-BE49-F238E27FC236}">
                <a16:creationId xmlns:a16="http://schemas.microsoft.com/office/drawing/2014/main" id="{617AE0FC-C824-8C8C-CA22-993ABBEEE400}"/>
              </a:ext>
            </a:extLst>
          </p:cNvPr>
          <p:cNvSpPr>
            <a:spLocks noGrp="1"/>
          </p:cNvSpPr>
          <p:nvPr>
            <p:ph type="subTitle" idx="1"/>
          </p:nvPr>
        </p:nvSpPr>
        <p:spPr/>
        <p:txBody>
          <a:bodyPr/>
          <a:lstStyle/>
          <a:p>
            <a:r>
              <a:rPr lang="en-US" dirty="0"/>
              <a:t>Md. Azmain Yakin Srizon</a:t>
            </a:r>
          </a:p>
          <a:p>
            <a:r>
              <a:rPr lang="en-US" dirty="0"/>
              <a:t>Lecturer, Dept. of CSE, RUET</a:t>
            </a:r>
          </a:p>
        </p:txBody>
      </p:sp>
      <p:sp>
        <p:nvSpPr>
          <p:cNvPr id="4" name="Date Placeholder 3">
            <a:extLst>
              <a:ext uri="{FF2B5EF4-FFF2-40B4-BE49-F238E27FC236}">
                <a16:creationId xmlns:a16="http://schemas.microsoft.com/office/drawing/2014/main" id="{C3EEA9E9-377B-912F-341D-4698CFAB7A9A}"/>
              </a:ext>
            </a:extLst>
          </p:cNvPr>
          <p:cNvSpPr>
            <a:spLocks noGrp="1"/>
          </p:cNvSpPr>
          <p:nvPr>
            <p:ph type="dt" sz="half" idx="10"/>
          </p:nvPr>
        </p:nvSpPr>
        <p:spPr/>
        <p:txBody>
          <a:bodyPr/>
          <a:lstStyle/>
          <a:p>
            <a:fld id="{DEF65C80-15AB-4530-B536-0FAE9343C571}" type="datetime1">
              <a:rPr lang="en-US" smtClean="0"/>
              <a:t>10/25/2022</a:t>
            </a:fld>
            <a:endParaRPr lang="en-US"/>
          </a:p>
        </p:txBody>
      </p:sp>
      <p:sp>
        <p:nvSpPr>
          <p:cNvPr id="5" name="Footer Placeholder 4">
            <a:extLst>
              <a:ext uri="{FF2B5EF4-FFF2-40B4-BE49-F238E27FC236}">
                <a16:creationId xmlns:a16="http://schemas.microsoft.com/office/drawing/2014/main" id="{87B3F4C8-525C-1326-305C-95FADDBDF18A}"/>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A77FDBC0-30AB-E814-9F9F-C6310FA5B33A}"/>
              </a:ext>
            </a:extLst>
          </p:cNvPr>
          <p:cNvSpPr>
            <a:spLocks noGrp="1"/>
          </p:cNvSpPr>
          <p:nvPr>
            <p:ph type="sldNum" sz="quarter" idx="12"/>
          </p:nvPr>
        </p:nvSpPr>
        <p:spPr/>
        <p:txBody>
          <a:bodyPr/>
          <a:lstStyle/>
          <a:p>
            <a:fld id="{6816AB88-486C-4F86-A668-CBA5F48A2B55}" type="slidenum">
              <a:rPr lang="en-US" smtClean="0"/>
              <a:t>1</a:t>
            </a:fld>
            <a:endParaRPr lang="en-US"/>
          </a:p>
        </p:txBody>
      </p:sp>
    </p:spTree>
    <p:extLst>
      <p:ext uri="{BB962C8B-B14F-4D97-AF65-F5344CB8AC3E}">
        <p14:creationId xmlns:p14="http://schemas.microsoft.com/office/powerpoint/2010/main" val="113087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61A-E2D7-890C-A9F7-E4D2E5679E4C}"/>
              </a:ext>
            </a:extLst>
          </p:cNvPr>
          <p:cNvSpPr>
            <a:spLocks noGrp="1"/>
          </p:cNvSpPr>
          <p:nvPr>
            <p:ph type="title"/>
          </p:nvPr>
        </p:nvSpPr>
        <p:spPr/>
        <p:txBody>
          <a:bodyPr/>
          <a:lstStyle/>
          <a:p>
            <a:r>
              <a:rPr lang="en-US" dirty="0"/>
              <a:t>ROM Architecture</a:t>
            </a:r>
          </a:p>
        </p:txBody>
      </p:sp>
      <p:sp>
        <p:nvSpPr>
          <p:cNvPr id="3" name="Content Placeholder 2">
            <a:extLst>
              <a:ext uri="{FF2B5EF4-FFF2-40B4-BE49-F238E27FC236}">
                <a16:creationId xmlns:a16="http://schemas.microsoft.com/office/drawing/2014/main" id="{E6E4E2F8-F32C-5C26-F9A0-01C107446546}"/>
              </a:ext>
            </a:extLst>
          </p:cNvPr>
          <p:cNvSpPr>
            <a:spLocks noGrp="1"/>
          </p:cNvSpPr>
          <p:nvPr>
            <p:ph idx="1"/>
          </p:nvPr>
        </p:nvSpPr>
        <p:spPr/>
        <p:txBody>
          <a:bodyPr/>
          <a:lstStyle/>
          <a:p>
            <a:pPr>
              <a:buFont typeface="Wingdings" panose="05000000000000000000" pitchFamily="2" charset="2"/>
              <a:buChar char="Ø"/>
            </a:pPr>
            <a:r>
              <a:rPr lang="en-US" dirty="0"/>
              <a:t> The internal architecture (structure) of a </a:t>
            </a:r>
            <a:r>
              <a:rPr lang="en-US" b="1" dirty="0">
                <a:solidFill>
                  <a:srgbClr val="FF0000"/>
                </a:solidFill>
              </a:rPr>
              <a:t>ROM IC is very complex</a:t>
            </a:r>
            <a:r>
              <a:rPr lang="en-US" dirty="0"/>
              <a:t>, and we need not be familiar with all of its detail.</a:t>
            </a:r>
          </a:p>
          <a:p>
            <a:pPr>
              <a:buFont typeface="Wingdings" panose="05000000000000000000" pitchFamily="2" charset="2"/>
              <a:buChar char="Ø"/>
            </a:pPr>
            <a:r>
              <a:rPr lang="en-US" dirty="0"/>
              <a:t> It is instructive, however, to look at a simplified diagram of the internal architecture.</a:t>
            </a:r>
          </a:p>
          <a:p>
            <a:pPr>
              <a:buFont typeface="Wingdings" panose="05000000000000000000" pitchFamily="2" charset="2"/>
              <a:buChar char="Ø"/>
            </a:pPr>
            <a:r>
              <a:rPr lang="en-US" dirty="0"/>
              <a:t> There are four basic parts: </a:t>
            </a:r>
            <a:r>
              <a:rPr lang="en-US" b="1" dirty="0">
                <a:solidFill>
                  <a:srgbClr val="FF0000"/>
                </a:solidFill>
              </a:rPr>
              <a:t>register array, row decoder, column decoder, and output buffers</a:t>
            </a:r>
            <a:r>
              <a:rPr lang="en-US" dirty="0"/>
              <a:t>.</a:t>
            </a:r>
          </a:p>
        </p:txBody>
      </p:sp>
      <p:sp>
        <p:nvSpPr>
          <p:cNvPr id="6" name="Date Placeholder 5">
            <a:extLst>
              <a:ext uri="{FF2B5EF4-FFF2-40B4-BE49-F238E27FC236}">
                <a16:creationId xmlns:a16="http://schemas.microsoft.com/office/drawing/2014/main" id="{2B37A2A9-177B-AEE0-5309-42FCBCF3BE75}"/>
              </a:ext>
            </a:extLst>
          </p:cNvPr>
          <p:cNvSpPr>
            <a:spLocks noGrp="1"/>
          </p:cNvSpPr>
          <p:nvPr>
            <p:ph type="dt" sz="half" idx="10"/>
          </p:nvPr>
        </p:nvSpPr>
        <p:spPr/>
        <p:txBody>
          <a:bodyPr/>
          <a:lstStyle/>
          <a:p>
            <a:fld id="{5B52B906-B4D2-4E65-82EC-BBAD29573EB3}" type="datetime1">
              <a:rPr lang="en-US" smtClean="0"/>
              <a:t>10/25/2022</a:t>
            </a:fld>
            <a:endParaRPr lang="en-US"/>
          </a:p>
        </p:txBody>
      </p:sp>
      <p:sp>
        <p:nvSpPr>
          <p:cNvPr id="7" name="Footer Placeholder 6">
            <a:extLst>
              <a:ext uri="{FF2B5EF4-FFF2-40B4-BE49-F238E27FC236}">
                <a16:creationId xmlns:a16="http://schemas.microsoft.com/office/drawing/2014/main" id="{1332BB87-C5FD-7A00-2B46-71253A767FDB}"/>
              </a:ext>
            </a:extLst>
          </p:cNvPr>
          <p:cNvSpPr>
            <a:spLocks noGrp="1"/>
          </p:cNvSpPr>
          <p:nvPr>
            <p:ph type="ftr" sz="quarter" idx="11"/>
          </p:nvPr>
        </p:nvSpPr>
        <p:spPr/>
        <p:txBody>
          <a:bodyPr/>
          <a:lstStyle/>
          <a:p>
            <a:r>
              <a:rPr lang="en-US"/>
              <a:t>Memory Devices (Part-2)</a:t>
            </a:r>
          </a:p>
        </p:txBody>
      </p:sp>
      <p:sp>
        <p:nvSpPr>
          <p:cNvPr id="8" name="Slide Number Placeholder 7">
            <a:extLst>
              <a:ext uri="{FF2B5EF4-FFF2-40B4-BE49-F238E27FC236}">
                <a16:creationId xmlns:a16="http://schemas.microsoft.com/office/drawing/2014/main" id="{F578C751-F6EF-2310-F316-9D08CA4695F0}"/>
              </a:ext>
            </a:extLst>
          </p:cNvPr>
          <p:cNvSpPr>
            <a:spLocks noGrp="1"/>
          </p:cNvSpPr>
          <p:nvPr>
            <p:ph type="sldNum" sz="quarter" idx="12"/>
          </p:nvPr>
        </p:nvSpPr>
        <p:spPr/>
        <p:txBody>
          <a:bodyPr/>
          <a:lstStyle/>
          <a:p>
            <a:fld id="{6816AB88-486C-4F86-A668-CBA5F48A2B55}" type="slidenum">
              <a:rPr lang="en-US" smtClean="0"/>
              <a:t>10</a:t>
            </a:fld>
            <a:endParaRPr lang="en-US"/>
          </a:p>
        </p:txBody>
      </p:sp>
    </p:spTree>
    <p:extLst>
      <p:ext uri="{BB962C8B-B14F-4D97-AF65-F5344CB8AC3E}">
        <p14:creationId xmlns:p14="http://schemas.microsoft.com/office/powerpoint/2010/main" val="104397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61A-E2D7-890C-A9F7-E4D2E5679E4C}"/>
              </a:ext>
            </a:extLst>
          </p:cNvPr>
          <p:cNvSpPr>
            <a:spLocks noGrp="1"/>
          </p:cNvSpPr>
          <p:nvPr>
            <p:ph type="title"/>
          </p:nvPr>
        </p:nvSpPr>
        <p:spPr/>
        <p:txBody>
          <a:bodyPr/>
          <a:lstStyle/>
          <a:p>
            <a:r>
              <a:rPr lang="en-US" dirty="0"/>
              <a:t>ROM Architecture</a:t>
            </a:r>
          </a:p>
        </p:txBody>
      </p:sp>
      <p:pic>
        <p:nvPicPr>
          <p:cNvPr id="5" name="Content Placeholder 4">
            <a:extLst>
              <a:ext uri="{FF2B5EF4-FFF2-40B4-BE49-F238E27FC236}">
                <a16:creationId xmlns:a16="http://schemas.microsoft.com/office/drawing/2014/main" id="{D702E870-DD6B-1289-D54A-4B771CE8F043}"/>
              </a:ext>
            </a:extLst>
          </p:cNvPr>
          <p:cNvPicPr>
            <a:picLocks noGrp="1" noChangeAspect="1"/>
          </p:cNvPicPr>
          <p:nvPr>
            <p:ph idx="1"/>
          </p:nvPr>
        </p:nvPicPr>
        <p:blipFill>
          <a:blip r:embed="rId2"/>
          <a:stretch>
            <a:fillRect/>
          </a:stretch>
        </p:blipFill>
        <p:spPr>
          <a:xfrm>
            <a:off x="3775567" y="1846263"/>
            <a:ext cx="4701192" cy="4022725"/>
          </a:xfrm>
        </p:spPr>
      </p:pic>
      <p:sp>
        <p:nvSpPr>
          <p:cNvPr id="6" name="Date Placeholder 5">
            <a:extLst>
              <a:ext uri="{FF2B5EF4-FFF2-40B4-BE49-F238E27FC236}">
                <a16:creationId xmlns:a16="http://schemas.microsoft.com/office/drawing/2014/main" id="{2B37A2A9-177B-AEE0-5309-42FCBCF3BE75}"/>
              </a:ext>
            </a:extLst>
          </p:cNvPr>
          <p:cNvSpPr>
            <a:spLocks noGrp="1"/>
          </p:cNvSpPr>
          <p:nvPr>
            <p:ph type="dt" sz="half" idx="10"/>
          </p:nvPr>
        </p:nvSpPr>
        <p:spPr/>
        <p:txBody>
          <a:bodyPr/>
          <a:lstStyle/>
          <a:p>
            <a:fld id="{10C7C501-81BD-425B-8C6F-E8529DD2E92B}" type="datetime1">
              <a:rPr lang="en-US" smtClean="0"/>
              <a:t>10/25/2022</a:t>
            </a:fld>
            <a:endParaRPr lang="en-US"/>
          </a:p>
        </p:txBody>
      </p:sp>
      <p:sp>
        <p:nvSpPr>
          <p:cNvPr id="7" name="Footer Placeholder 6">
            <a:extLst>
              <a:ext uri="{FF2B5EF4-FFF2-40B4-BE49-F238E27FC236}">
                <a16:creationId xmlns:a16="http://schemas.microsoft.com/office/drawing/2014/main" id="{1332BB87-C5FD-7A00-2B46-71253A767FDB}"/>
              </a:ext>
            </a:extLst>
          </p:cNvPr>
          <p:cNvSpPr>
            <a:spLocks noGrp="1"/>
          </p:cNvSpPr>
          <p:nvPr>
            <p:ph type="ftr" sz="quarter" idx="11"/>
          </p:nvPr>
        </p:nvSpPr>
        <p:spPr/>
        <p:txBody>
          <a:bodyPr/>
          <a:lstStyle/>
          <a:p>
            <a:r>
              <a:rPr lang="en-US"/>
              <a:t>Memory Devices (Part-2)</a:t>
            </a:r>
          </a:p>
        </p:txBody>
      </p:sp>
      <p:sp>
        <p:nvSpPr>
          <p:cNvPr id="8" name="Slide Number Placeholder 7">
            <a:extLst>
              <a:ext uri="{FF2B5EF4-FFF2-40B4-BE49-F238E27FC236}">
                <a16:creationId xmlns:a16="http://schemas.microsoft.com/office/drawing/2014/main" id="{F578C751-F6EF-2310-F316-9D08CA4695F0}"/>
              </a:ext>
            </a:extLst>
          </p:cNvPr>
          <p:cNvSpPr>
            <a:spLocks noGrp="1"/>
          </p:cNvSpPr>
          <p:nvPr>
            <p:ph type="sldNum" sz="quarter" idx="12"/>
          </p:nvPr>
        </p:nvSpPr>
        <p:spPr/>
        <p:txBody>
          <a:bodyPr/>
          <a:lstStyle/>
          <a:p>
            <a:fld id="{6816AB88-486C-4F86-A668-CBA5F48A2B55}" type="slidenum">
              <a:rPr lang="en-US" smtClean="0"/>
              <a:t>11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4357E5-B1D2-9390-6E78-55B0AF20C878}"/>
                  </a:ext>
                </a:extLst>
              </p:cNvPr>
              <p:cNvSpPr txBox="1"/>
              <p:nvPr/>
            </p:nvSpPr>
            <p:spPr>
              <a:xfrm>
                <a:off x="1097280" y="5888866"/>
                <a:ext cx="10058400" cy="369332"/>
              </a:xfrm>
              <a:prstGeom prst="rect">
                <a:avLst/>
              </a:prstGeom>
              <a:noFill/>
            </p:spPr>
            <p:txBody>
              <a:bodyPr wrap="square" rtlCol="0">
                <a:spAutoFit/>
              </a:bodyPr>
              <a:lstStyle/>
              <a:p>
                <a:pPr algn="ctr"/>
                <a:r>
                  <a:rPr lang="en-US" sz="1800" b="1" i="0" u="none" strike="noStrike" baseline="0" dirty="0">
                    <a:latin typeface="TimesEuropa-Roman"/>
                  </a:rPr>
                  <a:t>Fig. </a:t>
                </a:r>
                <a:r>
                  <a:rPr lang="en-US" b="1" dirty="0">
                    <a:latin typeface="TimesEuropa-Roman"/>
                  </a:rPr>
                  <a:t>2.1</a:t>
                </a:r>
                <a:r>
                  <a:rPr lang="en-US" sz="1800" b="1" i="0" u="none" strike="noStrike" baseline="0" dirty="0">
                    <a:latin typeface="TimesEuropa-Roman"/>
                  </a:rPr>
                  <a:t>:</a:t>
                </a:r>
                <a:r>
                  <a:rPr lang="en-US" sz="1800" b="0" i="0" u="none" strike="noStrike" baseline="0" dirty="0">
                    <a:latin typeface="TimesEuropa-Roman"/>
                  </a:rPr>
                  <a:t> Architecture of a </a:t>
                </a:r>
                <a14:m>
                  <m:oMath xmlns:m="http://schemas.openxmlformats.org/officeDocument/2006/math">
                    <m:r>
                      <a:rPr lang="en-US" sz="1800" b="0" i="1" u="none" strike="noStrike" baseline="0" dirty="0" smtClean="0">
                        <a:latin typeface="Cambria Math" panose="02040503050406030204" pitchFamily="18" charset="0"/>
                      </a:rPr>
                      <m:t>16</m:t>
                    </m:r>
                    <m:r>
                      <a:rPr lang="en-US" i="1" dirty="0" smtClean="0">
                        <a:latin typeface="Cambria Math" panose="02040503050406030204" pitchFamily="18" charset="0"/>
                        <a:ea typeface="Cambria Math" panose="02040503050406030204" pitchFamily="18" charset="0"/>
                      </a:rPr>
                      <m:t>×</m:t>
                    </m:r>
                    <m:r>
                      <a:rPr lang="en-US" sz="1800" b="0" i="1" u="none" strike="noStrike" baseline="0" dirty="0" smtClean="0">
                        <a:latin typeface="Cambria Math" panose="02040503050406030204" pitchFamily="18" charset="0"/>
                      </a:rPr>
                      <m:t>8</m:t>
                    </m:r>
                  </m:oMath>
                </a14:m>
                <a:r>
                  <a:rPr lang="en-US" sz="1800" b="0" i="0" u="none" strike="noStrike" baseline="0" dirty="0">
                    <a:latin typeface="TimesEuropa-Roman"/>
                  </a:rPr>
                  <a:t> ROM. Each register stores one eight-bit word.</a:t>
                </a:r>
                <a:endParaRPr lang="en-US" dirty="0"/>
              </a:p>
            </p:txBody>
          </p:sp>
        </mc:Choice>
        <mc:Fallback xmlns="">
          <p:sp>
            <p:nvSpPr>
              <p:cNvPr id="9" name="TextBox 8">
                <a:extLst>
                  <a:ext uri="{FF2B5EF4-FFF2-40B4-BE49-F238E27FC236}">
                    <a16:creationId xmlns:a16="http://schemas.microsoft.com/office/drawing/2014/main" id="{A94357E5-B1D2-9390-6E78-55B0AF20C878}"/>
                  </a:ext>
                </a:extLst>
              </p:cNvPr>
              <p:cNvSpPr txBox="1">
                <a:spLocks noRot="1" noChangeAspect="1" noMove="1" noResize="1" noEditPoints="1" noAdjustHandles="1" noChangeArrowheads="1" noChangeShapeType="1" noTextEdit="1"/>
              </p:cNvSpPr>
              <p:nvPr/>
            </p:nvSpPr>
            <p:spPr>
              <a:xfrm>
                <a:off x="1097280" y="5888866"/>
                <a:ext cx="10058400" cy="369332"/>
              </a:xfrm>
              <a:prstGeom prst="rect">
                <a:avLst/>
              </a:prstGeom>
              <a:blipFill>
                <a:blip r:embed="rId3"/>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43509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61A-E2D7-890C-A9F7-E4D2E5679E4C}"/>
              </a:ext>
            </a:extLst>
          </p:cNvPr>
          <p:cNvSpPr>
            <a:spLocks noGrp="1"/>
          </p:cNvSpPr>
          <p:nvPr>
            <p:ph type="title"/>
          </p:nvPr>
        </p:nvSpPr>
        <p:spPr/>
        <p:txBody>
          <a:bodyPr/>
          <a:lstStyle/>
          <a:p>
            <a:r>
              <a:rPr lang="en-US" dirty="0"/>
              <a:t>Register Array</a:t>
            </a:r>
          </a:p>
        </p:txBody>
      </p:sp>
      <p:sp>
        <p:nvSpPr>
          <p:cNvPr id="3" name="Content Placeholder 2">
            <a:extLst>
              <a:ext uri="{FF2B5EF4-FFF2-40B4-BE49-F238E27FC236}">
                <a16:creationId xmlns:a16="http://schemas.microsoft.com/office/drawing/2014/main" id="{E6E4E2F8-F32C-5C26-F9A0-01C107446546}"/>
              </a:ext>
            </a:extLst>
          </p:cNvPr>
          <p:cNvSpPr>
            <a:spLocks noGrp="1"/>
          </p:cNvSpPr>
          <p:nvPr>
            <p:ph idx="1"/>
          </p:nvPr>
        </p:nvSpPr>
        <p:spPr/>
        <p:txBody>
          <a:bodyPr/>
          <a:lstStyle/>
          <a:p>
            <a:pPr>
              <a:buFont typeface="Wingdings" panose="05000000000000000000" pitchFamily="2" charset="2"/>
              <a:buChar char="Ø"/>
            </a:pPr>
            <a:r>
              <a:rPr lang="en-US" dirty="0"/>
              <a:t> The register array </a:t>
            </a:r>
            <a:r>
              <a:rPr lang="en-US" b="1" dirty="0">
                <a:solidFill>
                  <a:srgbClr val="FF0000"/>
                </a:solidFill>
              </a:rPr>
              <a:t>stores the data </a:t>
            </a:r>
            <a:r>
              <a:rPr lang="en-US" dirty="0"/>
              <a:t>that have been programmed into the ROM. </a:t>
            </a:r>
          </a:p>
          <a:p>
            <a:pPr>
              <a:buFont typeface="Wingdings" panose="05000000000000000000" pitchFamily="2" charset="2"/>
              <a:buChar char="Ø"/>
            </a:pPr>
            <a:r>
              <a:rPr lang="en-US" dirty="0"/>
              <a:t> Each register contains several memory cells equal to the </a:t>
            </a:r>
            <a:r>
              <a:rPr lang="en-US" b="1" dirty="0">
                <a:solidFill>
                  <a:srgbClr val="FF0000"/>
                </a:solidFill>
              </a:rPr>
              <a:t>word size</a:t>
            </a:r>
            <a:r>
              <a:rPr lang="en-US" dirty="0"/>
              <a:t>. </a:t>
            </a:r>
          </a:p>
          <a:p>
            <a:pPr>
              <a:buFont typeface="Wingdings" panose="05000000000000000000" pitchFamily="2" charset="2"/>
              <a:buChar char="Ø"/>
            </a:pPr>
            <a:r>
              <a:rPr lang="en-US" dirty="0"/>
              <a:t> In this case, each register stores </a:t>
            </a:r>
            <a:r>
              <a:rPr lang="en-US" b="1" dirty="0">
                <a:solidFill>
                  <a:srgbClr val="FF0000"/>
                </a:solidFill>
              </a:rPr>
              <a:t>an eight-bit word</a:t>
            </a:r>
            <a:r>
              <a:rPr lang="en-US" dirty="0"/>
              <a:t>. </a:t>
            </a:r>
          </a:p>
          <a:p>
            <a:pPr>
              <a:buFont typeface="Wingdings" panose="05000000000000000000" pitchFamily="2" charset="2"/>
              <a:buChar char="Ø"/>
            </a:pPr>
            <a:r>
              <a:rPr lang="en-US" dirty="0"/>
              <a:t> The registers are arranged in a </a:t>
            </a:r>
            <a:r>
              <a:rPr lang="en-US" b="1" dirty="0">
                <a:solidFill>
                  <a:srgbClr val="FF0000"/>
                </a:solidFill>
              </a:rPr>
              <a:t>square matrix array </a:t>
            </a:r>
            <a:r>
              <a:rPr lang="en-US" dirty="0"/>
              <a:t>that is common to many semiconductor memory chips. </a:t>
            </a:r>
          </a:p>
          <a:p>
            <a:pPr>
              <a:buFont typeface="Wingdings" panose="05000000000000000000" pitchFamily="2" charset="2"/>
              <a:buChar char="Ø"/>
            </a:pPr>
            <a:r>
              <a:rPr lang="en-US" dirty="0"/>
              <a:t> We can specify the position of each register as being in a </a:t>
            </a:r>
            <a:r>
              <a:rPr lang="en-US" b="1" dirty="0">
                <a:solidFill>
                  <a:srgbClr val="FF0000"/>
                </a:solidFill>
              </a:rPr>
              <a:t>specific row and a specific column</a:t>
            </a:r>
            <a:r>
              <a:rPr lang="en-US" dirty="0"/>
              <a:t>. </a:t>
            </a:r>
          </a:p>
          <a:p>
            <a:pPr>
              <a:buFont typeface="Wingdings" panose="05000000000000000000" pitchFamily="2" charset="2"/>
              <a:buChar char="Ø"/>
            </a:pPr>
            <a:r>
              <a:rPr lang="en-US" dirty="0"/>
              <a:t> For </a:t>
            </a:r>
            <a:r>
              <a:rPr lang="en-US" b="1" dirty="0">
                <a:solidFill>
                  <a:srgbClr val="FF0000"/>
                </a:solidFill>
              </a:rPr>
              <a:t>example</a:t>
            </a:r>
            <a:r>
              <a:rPr lang="en-US" dirty="0"/>
              <a:t>, register 0 is in row 0, column 0, and register 9 is in row 1, column 2.</a:t>
            </a:r>
          </a:p>
        </p:txBody>
      </p:sp>
      <p:sp>
        <p:nvSpPr>
          <p:cNvPr id="6" name="Date Placeholder 5">
            <a:extLst>
              <a:ext uri="{FF2B5EF4-FFF2-40B4-BE49-F238E27FC236}">
                <a16:creationId xmlns:a16="http://schemas.microsoft.com/office/drawing/2014/main" id="{2B37A2A9-177B-AEE0-5309-42FCBCF3BE75}"/>
              </a:ext>
            </a:extLst>
          </p:cNvPr>
          <p:cNvSpPr>
            <a:spLocks noGrp="1"/>
          </p:cNvSpPr>
          <p:nvPr>
            <p:ph type="dt" sz="half" idx="10"/>
          </p:nvPr>
        </p:nvSpPr>
        <p:spPr/>
        <p:txBody>
          <a:bodyPr/>
          <a:lstStyle/>
          <a:p>
            <a:fld id="{9C0FC561-056C-4FCC-B45C-3BC2535D5B98}" type="datetime1">
              <a:rPr lang="en-US" smtClean="0"/>
              <a:t>10/25/2022</a:t>
            </a:fld>
            <a:endParaRPr lang="en-US"/>
          </a:p>
        </p:txBody>
      </p:sp>
      <p:sp>
        <p:nvSpPr>
          <p:cNvPr id="7" name="Footer Placeholder 6">
            <a:extLst>
              <a:ext uri="{FF2B5EF4-FFF2-40B4-BE49-F238E27FC236}">
                <a16:creationId xmlns:a16="http://schemas.microsoft.com/office/drawing/2014/main" id="{1332BB87-C5FD-7A00-2B46-71253A767FDB}"/>
              </a:ext>
            </a:extLst>
          </p:cNvPr>
          <p:cNvSpPr>
            <a:spLocks noGrp="1"/>
          </p:cNvSpPr>
          <p:nvPr>
            <p:ph type="ftr" sz="quarter" idx="11"/>
          </p:nvPr>
        </p:nvSpPr>
        <p:spPr/>
        <p:txBody>
          <a:bodyPr/>
          <a:lstStyle/>
          <a:p>
            <a:r>
              <a:rPr lang="en-US"/>
              <a:t>Memory Devices (Part-2)</a:t>
            </a:r>
          </a:p>
        </p:txBody>
      </p:sp>
      <p:sp>
        <p:nvSpPr>
          <p:cNvPr id="8" name="Slide Number Placeholder 7">
            <a:extLst>
              <a:ext uri="{FF2B5EF4-FFF2-40B4-BE49-F238E27FC236}">
                <a16:creationId xmlns:a16="http://schemas.microsoft.com/office/drawing/2014/main" id="{F578C751-F6EF-2310-F316-9D08CA4695F0}"/>
              </a:ext>
            </a:extLst>
          </p:cNvPr>
          <p:cNvSpPr>
            <a:spLocks noGrp="1"/>
          </p:cNvSpPr>
          <p:nvPr>
            <p:ph type="sldNum" sz="quarter" idx="12"/>
          </p:nvPr>
        </p:nvSpPr>
        <p:spPr/>
        <p:txBody>
          <a:bodyPr/>
          <a:lstStyle/>
          <a:p>
            <a:fld id="{6816AB88-486C-4F86-A668-CBA5F48A2B55}" type="slidenum">
              <a:rPr lang="en-US" smtClean="0"/>
              <a:t>12</a:t>
            </a:fld>
            <a:endParaRPr lang="en-US"/>
          </a:p>
        </p:txBody>
      </p:sp>
    </p:spTree>
    <p:extLst>
      <p:ext uri="{BB962C8B-B14F-4D97-AF65-F5344CB8AC3E}">
        <p14:creationId xmlns:p14="http://schemas.microsoft.com/office/powerpoint/2010/main" val="376672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61A-E2D7-890C-A9F7-E4D2E5679E4C}"/>
              </a:ext>
            </a:extLst>
          </p:cNvPr>
          <p:cNvSpPr>
            <a:spLocks noGrp="1"/>
          </p:cNvSpPr>
          <p:nvPr>
            <p:ph type="title"/>
          </p:nvPr>
        </p:nvSpPr>
        <p:spPr/>
        <p:txBody>
          <a:bodyPr/>
          <a:lstStyle/>
          <a:p>
            <a:r>
              <a:rPr lang="en-US" dirty="0"/>
              <a:t>Address Decoders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E4E2F8-F32C-5C26-F9A0-01C107446546}"/>
                  </a:ext>
                </a:extLst>
              </p:cNvPr>
              <p:cNvSpPr>
                <a:spLocks noGrp="1"/>
              </p:cNvSpPr>
              <p:nvPr>
                <p:ph idx="1"/>
              </p:nvPr>
            </p:nvSpPr>
            <p:spPr/>
            <p:txBody>
              <a:bodyPr/>
              <a:lstStyle/>
              <a:p>
                <a:pPr>
                  <a:buFont typeface="Wingdings" panose="05000000000000000000" pitchFamily="2" charset="2"/>
                  <a:buChar char="Ø"/>
                </a:pPr>
                <a:r>
                  <a:rPr lang="en-US" dirty="0"/>
                  <a:t> The applied address code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0</m:t>
                        </m:r>
                      </m:sub>
                    </m:sSub>
                  </m:oMath>
                </a14:m>
                <a:r>
                  <a:rPr lang="en-US" dirty="0"/>
                  <a:t> determines which register in the array will be enabled to place its eight-bit data word onto the bus.</a:t>
                </a:r>
              </a:p>
              <a:p>
                <a:pPr>
                  <a:buFont typeface="Wingdings" panose="05000000000000000000" pitchFamily="2" charset="2"/>
                  <a:buChar char="Ø"/>
                </a:pPr>
                <a:r>
                  <a:rPr lang="en-US" dirty="0"/>
                  <a:t> Address bits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𝟏</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𝟎</m:t>
                        </m:r>
                      </m:sub>
                    </m:sSub>
                  </m:oMath>
                </a14:m>
                <a:r>
                  <a:rPr lang="en-US" b="1" dirty="0">
                    <a:solidFill>
                      <a:srgbClr val="FF0000"/>
                    </a:solidFill>
                  </a:rPr>
                  <a:t> </a:t>
                </a:r>
                <a:r>
                  <a:rPr lang="en-US" dirty="0"/>
                  <a:t>are fed to a 1-of-4 decoder that activates </a:t>
                </a:r>
                <a:r>
                  <a:rPr lang="en-US" b="1" dirty="0">
                    <a:solidFill>
                      <a:srgbClr val="FF0000"/>
                    </a:solidFill>
                  </a:rPr>
                  <a:t>one row-select line</a:t>
                </a:r>
                <a:r>
                  <a:rPr lang="en-US" dirty="0"/>
                  <a:t>, and address bits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𝟑</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𝟐</m:t>
                        </m:r>
                      </m:sub>
                    </m:sSub>
                  </m:oMath>
                </a14:m>
                <a:r>
                  <a:rPr lang="en-US" dirty="0"/>
                  <a:t> are fed to a second 1-of-4 decoder that activates </a:t>
                </a:r>
                <a:r>
                  <a:rPr lang="en-US" b="1" dirty="0">
                    <a:solidFill>
                      <a:srgbClr val="FF0000"/>
                    </a:solidFill>
                  </a:rPr>
                  <a:t>one column-select line</a:t>
                </a:r>
                <a:r>
                  <a:rPr lang="en-US" dirty="0"/>
                  <a:t>.</a:t>
                </a:r>
              </a:p>
            </p:txBody>
          </p:sp>
        </mc:Choice>
        <mc:Fallback xmlns="">
          <p:sp>
            <p:nvSpPr>
              <p:cNvPr id="3" name="Content Placeholder 2">
                <a:extLst>
                  <a:ext uri="{FF2B5EF4-FFF2-40B4-BE49-F238E27FC236}">
                    <a16:creationId xmlns:a16="http://schemas.microsoft.com/office/drawing/2014/main" id="{E6E4E2F8-F32C-5C26-F9A0-01C107446546}"/>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2B37A2A9-177B-AEE0-5309-42FCBCF3BE75}"/>
              </a:ext>
            </a:extLst>
          </p:cNvPr>
          <p:cNvSpPr>
            <a:spLocks noGrp="1"/>
          </p:cNvSpPr>
          <p:nvPr>
            <p:ph type="dt" sz="half" idx="10"/>
          </p:nvPr>
        </p:nvSpPr>
        <p:spPr/>
        <p:txBody>
          <a:bodyPr/>
          <a:lstStyle/>
          <a:p>
            <a:fld id="{4219A0E4-C7AA-4F1F-BC28-7C41F900CF1B}" type="datetime1">
              <a:rPr lang="en-US" smtClean="0"/>
              <a:t>10/25/2022</a:t>
            </a:fld>
            <a:endParaRPr lang="en-US"/>
          </a:p>
        </p:txBody>
      </p:sp>
      <p:sp>
        <p:nvSpPr>
          <p:cNvPr id="7" name="Footer Placeholder 6">
            <a:extLst>
              <a:ext uri="{FF2B5EF4-FFF2-40B4-BE49-F238E27FC236}">
                <a16:creationId xmlns:a16="http://schemas.microsoft.com/office/drawing/2014/main" id="{1332BB87-C5FD-7A00-2B46-71253A767FDB}"/>
              </a:ext>
            </a:extLst>
          </p:cNvPr>
          <p:cNvSpPr>
            <a:spLocks noGrp="1"/>
          </p:cNvSpPr>
          <p:nvPr>
            <p:ph type="ftr" sz="quarter" idx="11"/>
          </p:nvPr>
        </p:nvSpPr>
        <p:spPr/>
        <p:txBody>
          <a:bodyPr/>
          <a:lstStyle/>
          <a:p>
            <a:r>
              <a:rPr lang="en-US"/>
              <a:t>Memory Devices (Part-2)</a:t>
            </a:r>
          </a:p>
        </p:txBody>
      </p:sp>
      <p:sp>
        <p:nvSpPr>
          <p:cNvPr id="8" name="Slide Number Placeholder 7">
            <a:extLst>
              <a:ext uri="{FF2B5EF4-FFF2-40B4-BE49-F238E27FC236}">
                <a16:creationId xmlns:a16="http://schemas.microsoft.com/office/drawing/2014/main" id="{F578C751-F6EF-2310-F316-9D08CA4695F0}"/>
              </a:ext>
            </a:extLst>
          </p:cNvPr>
          <p:cNvSpPr>
            <a:spLocks noGrp="1"/>
          </p:cNvSpPr>
          <p:nvPr>
            <p:ph type="sldNum" sz="quarter" idx="12"/>
          </p:nvPr>
        </p:nvSpPr>
        <p:spPr/>
        <p:txBody>
          <a:bodyPr/>
          <a:lstStyle/>
          <a:p>
            <a:fld id="{6816AB88-486C-4F86-A668-CBA5F48A2B55}" type="slidenum">
              <a:rPr lang="en-US" smtClean="0"/>
              <a:t>13</a:t>
            </a:fld>
            <a:endParaRPr lang="en-US"/>
          </a:p>
        </p:txBody>
      </p:sp>
    </p:spTree>
    <p:extLst>
      <p:ext uri="{BB962C8B-B14F-4D97-AF65-F5344CB8AC3E}">
        <p14:creationId xmlns:p14="http://schemas.microsoft.com/office/powerpoint/2010/main" val="257946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80F4-853F-C0C9-8F89-190F19910229}"/>
              </a:ext>
            </a:extLst>
          </p:cNvPr>
          <p:cNvSpPr>
            <a:spLocks noGrp="1"/>
          </p:cNvSpPr>
          <p:nvPr>
            <p:ph type="title"/>
          </p:nvPr>
        </p:nvSpPr>
        <p:spPr/>
        <p:txBody>
          <a:bodyPr/>
          <a:lstStyle/>
          <a:p>
            <a:r>
              <a:rPr lang="en-US" dirty="0"/>
              <a:t>Example 2.1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62441-2FF0-F079-B754-B9E7FFF73EE9}"/>
                  </a:ext>
                </a:extLst>
              </p:cNvPr>
              <p:cNvSpPr>
                <a:spLocks noGrp="1"/>
              </p:cNvSpPr>
              <p:nvPr>
                <p:ph idx="1"/>
              </p:nvPr>
            </p:nvSpPr>
            <p:spPr/>
            <p:txBody>
              <a:bodyPr/>
              <a:lstStyle/>
              <a:p>
                <a:r>
                  <a:rPr lang="en-US" b="1" dirty="0">
                    <a:solidFill>
                      <a:srgbClr val="FF0000"/>
                    </a:solidFill>
                    <a:latin typeface="+mj-lt"/>
                  </a:rPr>
                  <a:t>Question: </a:t>
                </a:r>
                <a:r>
                  <a:rPr lang="en-US" dirty="0">
                    <a:latin typeface="+mj-lt"/>
                  </a:rPr>
                  <a:t>Which register will be enabled by input address </a:t>
                </a:r>
                <a:r>
                  <a:rPr lang="en-US" b="1" dirty="0">
                    <a:solidFill>
                      <a:srgbClr val="FF0000"/>
                    </a:solidFill>
                    <a:latin typeface="+mj-lt"/>
                  </a:rPr>
                  <a:t>1101</a:t>
                </a:r>
                <a:r>
                  <a:rPr lang="en-US" dirty="0">
                    <a:latin typeface="+mj-lt"/>
                  </a:rPr>
                  <a:t>?</a:t>
                </a:r>
              </a:p>
              <a:p>
                <a:r>
                  <a:rPr lang="en-US" b="1" dirty="0">
                    <a:solidFill>
                      <a:srgbClr val="FF0000"/>
                    </a:solidFill>
                    <a:latin typeface="+mj-lt"/>
                  </a:rPr>
                  <a:t>Solution:</a:t>
                </a:r>
              </a:p>
              <a:p>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𝐴</m:t>
                        </m:r>
                      </m:e>
                      <m:sub>
                        <m:r>
                          <a:rPr lang="en-US" i="1" dirty="0" smtClean="0">
                            <a:solidFill>
                              <a:schemeClr val="tx1"/>
                            </a:solidFill>
                            <a:latin typeface="Cambria Math" panose="02040503050406030204" pitchFamily="18" charset="0"/>
                          </a:rPr>
                          <m:t>3</m:t>
                        </m:r>
                      </m:sub>
                    </m:sSub>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𝐴</m:t>
                        </m:r>
                      </m:e>
                      <m:sub>
                        <m:r>
                          <a:rPr lang="en-US" i="1" dirty="0" smtClean="0">
                            <a:solidFill>
                              <a:schemeClr val="tx1"/>
                            </a:solidFill>
                            <a:latin typeface="Cambria Math" panose="02040503050406030204" pitchFamily="18" charset="0"/>
                          </a:rPr>
                          <m:t>2</m:t>
                        </m:r>
                      </m:sub>
                    </m:sSub>
                    <m:r>
                      <a:rPr lang="en-US" i="1" dirty="0" smtClean="0">
                        <a:solidFill>
                          <a:schemeClr val="tx1"/>
                        </a:solidFill>
                        <a:latin typeface="Cambria Math" panose="02040503050406030204" pitchFamily="18" charset="0"/>
                      </a:rPr>
                      <m:t>=</m:t>
                    </m:r>
                    <m:r>
                      <a:rPr lang="en-US" b="1" i="1" dirty="0" smtClean="0">
                        <a:solidFill>
                          <a:srgbClr val="FF0000"/>
                        </a:solidFill>
                        <a:latin typeface="Cambria Math" panose="02040503050406030204" pitchFamily="18" charset="0"/>
                      </a:rPr>
                      <m:t>𝟏𝟏</m:t>
                    </m:r>
                  </m:oMath>
                </a14:m>
                <a:r>
                  <a:rPr lang="en-US" dirty="0">
                    <a:solidFill>
                      <a:schemeClr val="tx1"/>
                    </a:solidFill>
                    <a:latin typeface="+mj-lt"/>
                  </a:rPr>
                  <a:t> will cause the column decoder to activate the </a:t>
                </a:r>
                <a:r>
                  <a:rPr lang="en-US" b="1" dirty="0">
                    <a:solidFill>
                      <a:srgbClr val="FF0000"/>
                    </a:solidFill>
                    <a:latin typeface="+mj-lt"/>
                  </a:rPr>
                  <a:t>column 3 select line</a:t>
                </a:r>
                <a:r>
                  <a:rPr lang="en-US" dirty="0">
                    <a:solidFill>
                      <a:schemeClr val="tx1"/>
                    </a:solidFill>
                    <a:latin typeface="+mj-lt"/>
                  </a:rPr>
                  <a:t>,</a:t>
                </a:r>
              </a:p>
              <a:p>
                <a:r>
                  <a:rPr lang="en-US" dirty="0">
                    <a:solidFill>
                      <a:schemeClr val="tx1"/>
                    </a:solidFill>
                    <a:latin typeface="+mj-lt"/>
                  </a:rPr>
                  <a:t>and </a:t>
                </a:r>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𝐴</m:t>
                        </m:r>
                      </m:e>
                      <m:sub>
                        <m:r>
                          <a:rPr lang="en-US" i="1" dirty="0" smtClean="0">
                            <a:solidFill>
                              <a:schemeClr val="tx1"/>
                            </a:solidFill>
                            <a:latin typeface="Cambria Math" panose="02040503050406030204" pitchFamily="18" charset="0"/>
                          </a:rPr>
                          <m:t>1</m:t>
                        </m:r>
                      </m:sub>
                    </m:sSub>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𝐴</m:t>
                        </m:r>
                      </m:e>
                      <m:sub>
                        <m:r>
                          <a:rPr lang="en-US" i="1" dirty="0" smtClean="0">
                            <a:solidFill>
                              <a:schemeClr val="tx1"/>
                            </a:solidFill>
                            <a:latin typeface="Cambria Math" panose="02040503050406030204" pitchFamily="18" charset="0"/>
                          </a:rPr>
                          <m:t>0</m:t>
                        </m:r>
                      </m:sub>
                    </m:sSub>
                    <m:r>
                      <a:rPr lang="en-US" i="1" dirty="0" smtClean="0">
                        <a:solidFill>
                          <a:schemeClr val="tx1"/>
                        </a:solidFill>
                        <a:latin typeface="Cambria Math" panose="02040503050406030204" pitchFamily="18" charset="0"/>
                      </a:rPr>
                      <m:t>=</m:t>
                    </m:r>
                    <m:r>
                      <a:rPr lang="en-US" b="1" i="1" dirty="0" smtClean="0">
                        <a:solidFill>
                          <a:srgbClr val="FF0000"/>
                        </a:solidFill>
                        <a:latin typeface="Cambria Math" panose="02040503050406030204" pitchFamily="18" charset="0"/>
                      </a:rPr>
                      <m:t>𝟎𝟏</m:t>
                    </m:r>
                  </m:oMath>
                </a14:m>
                <a:r>
                  <a:rPr lang="en-US" dirty="0">
                    <a:solidFill>
                      <a:schemeClr val="tx1"/>
                    </a:solidFill>
                    <a:latin typeface="+mj-lt"/>
                  </a:rPr>
                  <a:t> will cause the row decoder to activate the </a:t>
                </a:r>
                <a:r>
                  <a:rPr lang="en-US" b="1" dirty="0">
                    <a:solidFill>
                      <a:srgbClr val="FF0000"/>
                    </a:solidFill>
                    <a:latin typeface="+mj-lt"/>
                  </a:rPr>
                  <a:t>row 1 select line</a:t>
                </a:r>
                <a:r>
                  <a:rPr lang="en-US" dirty="0">
                    <a:solidFill>
                      <a:schemeClr val="tx1"/>
                    </a:solidFill>
                    <a:latin typeface="+mj-lt"/>
                  </a:rPr>
                  <a:t>.</a:t>
                </a:r>
              </a:p>
            </p:txBody>
          </p:sp>
        </mc:Choice>
        <mc:Fallback xmlns="">
          <p:sp>
            <p:nvSpPr>
              <p:cNvPr id="3" name="Content Placeholder 2">
                <a:extLst>
                  <a:ext uri="{FF2B5EF4-FFF2-40B4-BE49-F238E27FC236}">
                    <a16:creationId xmlns:a16="http://schemas.microsoft.com/office/drawing/2014/main" id="{F7762441-2FF0-F079-B754-B9E7FFF73EE9}"/>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484345-0754-0B9B-33F4-6DF4121BE175}"/>
              </a:ext>
            </a:extLst>
          </p:cNvPr>
          <p:cNvSpPr>
            <a:spLocks noGrp="1"/>
          </p:cNvSpPr>
          <p:nvPr>
            <p:ph type="dt" sz="half" idx="10"/>
          </p:nvPr>
        </p:nvSpPr>
        <p:spPr/>
        <p:txBody>
          <a:bodyPr/>
          <a:lstStyle/>
          <a:p>
            <a:fld id="{6863A064-6FE8-41FD-9E24-6A0ED2DCEBD2}" type="datetime1">
              <a:rPr lang="en-US" smtClean="0"/>
              <a:t>10/25/2022</a:t>
            </a:fld>
            <a:endParaRPr lang="en-US"/>
          </a:p>
        </p:txBody>
      </p:sp>
      <p:sp>
        <p:nvSpPr>
          <p:cNvPr id="5" name="Footer Placeholder 4">
            <a:extLst>
              <a:ext uri="{FF2B5EF4-FFF2-40B4-BE49-F238E27FC236}">
                <a16:creationId xmlns:a16="http://schemas.microsoft.com/office/drawing/2014/main" id="{DF11667D-E63E-0472-D734-6637FC5C2B40}"/>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DAF75235-35A0-C261-8FCB-72CA9224DE06}"/>
              </a:ext>
            </a:extLst>
          </p:cNvPr>
          <p:cNvSpPr>
            <a:spLocks noGrp="1"/>
          </p:cNvSpPr>
          <p:nvPr>
            <p:ph type="sldNum" sz="quarter" idx="12"/>
          </p:nvPr>
        </p:nvSpPr>
        <p:spPr/>
        <p:txBody>
          <a:bodyPr/>
          <a:lstStyle/>
          <a:p>
            <a:fld id="{6816AB88-486C-4F86-A668-CBA5F48A2B55}" type="slidenum">
              <a:rPr lang="en-US" smtClean="0"/>
              <a:t>14</a:t>
            </a:fld>
            <a:endParaRPr lang="en-US"/>
          </a:p>
        </p:txBody>
      </p:sp>
    </p:spTree>
    <p:extLst>
      <p:ext uri="{BB962C8B-B14F-4D97-AF65-F5344CB8AC3E}">
        <p14:creationId xmlns:p14="http://schemas.microsoft.com/office/powerpoint/2010/main" val="2165483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80F4-853F-C0C9-8F89-190F19910229}"/>
              </a:ext>
            </a:extLst>
          </p:cNvPr>
          <p:cNvSpPr>
            <a:spLocks noGrp="1"/>
          </p:cNvSpPr>
          <p:nvPr>
            <p:ph type="title"/>
          </p:nvPr>
        </p:nvSpPr>
        <p:spPr/>
        <p:txBody>
          <a:bodyPr/>
          <a:lstStyle/>
          <a:p>
            <a:r>
              <a:rPr lang="en-US" dirty="0"/>
              <a:t>Example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62441-2FF0-F079-B754-B9E7FFF73EE9}"/>
                  </a:ext>
                </a:extLst>
              </p:cNvPr>
              <p:cNvSpPr>
                <a:spLocks noGrp="1"/>
              </p:cNvSpPr>
              <p:nvPr>
                <p:ph idx="1"/>
              </p:nvPr>
            </p:nvSpPr>
            <p:spPr/>
            <p:txBody>
              <a:bodyPr>
                <a:normAutofit/>
              </a:bodyPr>
              <a:lstStyle/>
              <a:p>
                <a:r>
                  <a:rPr lang="en-US" b="1" dirty="0">
                    <a:solidFill>
                      <a:srgbClr val="FF0000"/>
                    </a:solidFill>
                    <a:latin typeface="+mj-lt"/>
                  </a:rPr>
                  <a:t>Question: </a:t>
                </a:r>
                <a:r>
                  <a:rPr lang="en-US" dirty="0">
                    <a:latin typeface="+mj-lt"/>
                  </a:rPr>
                  <a:t>What input address will enable </a:t>
                </a:r>
                <a:r>
                  <a:rPr lang="en-US" b="1" dirty="0">
                    <a:solidFill>
                      <a:srgbClr val="FF0000"/>
                    </a:solidFill>
                    <a:latin typeface="+mj-lt"/>
                  </a:rPr>
                  <a:t>register 7</a:t>
                </a:r>
                <a:r>
                  <a:rPr lang="en-US" dirty="0">
                    <a:latin typeface="+mj-lt"/>
                  </a:rPr>
                  <a:t>?</a:t>
                </a:r>
              </a:p>
              <a:p>
                <a:r>
                  <a:rPr lang="en-US" b="1" dirty="0">
                    <a:solidFill>
                      <a:srgbClr val="FF0000"/>
                    </a:solidFill>
                    <a:latin typeface="+mj-lt"/>
                  </a:rPr>
                  <a:t>Solution:</a:t>
                </a:r>
              </a:p>
              <a:p>
                <a:pPr algn="just"/>
                <a:r>
                  <a:rPr lang="en-US" dirty="0">
                    <a:latin typeface="+mj-lt"/>
                  </a:rPr>
                  <a:t>The enable inputs of this register are connected to the row 3 and column 1 select lines, respectively. </a:t>
                </a:r>
              </a:p>
              <a:p>
                <a:pPr algn="just"/>
                <a:r>
                  <a:rPr lang="en-US" dirty="0">
                    <a:latin typeface="+mj-lt"/>
                  </a:rPr>
                  <a:t>To select </a:t>
                </a:r>
                <a:r>
                  <a:rPr lang="en-US" b="1" dirty="0">
                    <a:solidFill>
                      <a:srgbClr val="FF0000"/>
                    </a:solidFill>
                    <a:latin typeface="+mj-lt"/>
                  </a:rPr>
                  <a:t>row 3,</a:t>
                </a:r>
                <a:r>
                  <a:rPr lang="en-US" dirty="0">
                    <a:latin typeface="+mj-lt"/>
                  </a:rPr>
                  <a:t> the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𝟏</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𝟎</m:t>
                        </m:r>
                      </m:sub>
                    </m:sSub>
                  </m:oMath>
                </a14:m>
                <a:r>
                  <a:rPr lang="en-US" b="1" dirty="0">
                    <a:solidFill>
                      <a:srgbClr val="FF0000"/>
                    </a:solidFill>
                    <a:latin typeface="+mj-lt"/>
                  </a:rPr>
                  <a:t> </a:t>
                </a:r>
                <a:r>
                  <a:rPr lang="en-US" dirty="0">
                    <a:latin typeface="+mj-lt"/>
                  </a:rPr>
                  <a:t>inputs must be at </a:t>
                </a:r>
                <a:r>
                  <a:rPr lang="en-US" b="1" dirty="0">
                    <a:solidFill>
                      <a:srgbClr val="FF0000"/>
                    </a:solidFill>
                    <a:latin typeface="+mj-lt"/>
                  </a:rPr>
                  <a:t>11</a:t>
                </a:r>
                <a:r>
                  <a:rPr lang="en-US" dirty="0">
                    <a:latin typeface="+mj-lt"/>
                  </a:rPr>
                  <a:t>, and to select </a:t>
                </a:r>
                <a:r>
                  <a:rPr lang="en-US" b="1" dirty="0">
                    <a:solidFill>
                      <a:srgbClr val="FF0000"/>
                    </a:solidFill>
                    <a:latin typeface="+mj-lt"/>
                  </a:rPr>
                  <a:t>column 1</a:t>
                </a:r>
                <a:r>
                  <a:rPr lang="en-US" dirty="0">
                    <a:latin typeface="+mj-lt"/>
                  </a:rPr>
                  <a:t>, the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𝟑</m:t>
                        </m:r>
                      </m:sub>
                    </m:sSub>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𝑨</m:t>
                        </m:r>
                      </m:e>
                      <m:sub>
                        <m:r>
                          <a:rPr lang="en-US" b="1" i="1" dirty="0" smtClean="0">
                            <a:solidFill>
                              <a:srgbClr val="FF0000"/>
                            </a:solidFill>
                            <a:latin typeface="Cambria Math" panose="02040503050406030204" pitchFamily="18" charset="0"/>
                          </a:rPr>
                          <m:t>𝟐</m:t>
                        </m:r>
                      </m:sub>
                    </m:sSub>
                  </m:oMath>
                </a14:m>
                <a:r>
                  <a:rPr lang="en-US" dirty="0">
                    <a:latin typeface="+mj-lt"/>
                  </a:rPr>
                  <a:t> inputs must be at </a:t>
                </a:r>
                <a:r>
                  <a:rPr lang="en-US" b="1" dirty="0">
                    <a:solidFill>
                      <a:srgbClr val="FF0000"/>
                    </a:solidFill>
                    <a:latin typeface="+mj-lt"/>
                  </a:rPr>
                  <a:t>01</a:t>
                </a:r>
                <a:r>
                  <a:rPr lang="en-US" dirty="0">
                    <a:latin typeface="+mj-lt"/>
                  </a:rPr>
                  <a:t>.</a:t>
                </a:r>
              </a:p>
              <a:p>
                <a:pPr algn="just"/>
                <a:r>
                  <a:rPr lang="en-US" dirty="0">
                    <a:latin typeface="+mj-lt"/>
                  </a:rPr>
                  <a:t>Thus, the required address will be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3</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0</m:t>
                        </m:r>
                      </m:sub>
                    </m:sSub>
                    <m:r>
                      <a:rPr lang="en-US" i="1" dirty="0" smtClean="0">
                        <a:latin typeface="Cambria Math" panose="02040503050406030204" pitchFamily="18" charset="0"/>
                      </a:rPr>
                      <m:t>=</m:t>
                    </m:r>
                    <m:r>
                      <a:rPr lang="en-US" b="1" i="1" dirty="0" smtClean="0">
                        <a:solidFill>
                          <a:srgbClr val="FF0000"/>
                        </a:solidFill>
                        <a:latin typeface="Cambria Math" panose="02040503050406030204" pitchFamily="18" charset="0"/>
                      </a:rPr>
                      <m:t>𝟎𝟏𝟏𝟏</m:t>
                    </m:r>
                  </m:oMath>
                </a14:m>
                <a:r>
                  <a:rPr lang="en-US" dirty="0">
                    <a:latin typeface="+mj-lt"/>
                  </a:rPr>
                  <a:t>.</a:t>
                </a:r>
              </a:p>
            </p:txBody>
          </p:sp>
        </mc:Choice>
        <mc:Fallback xmlns="">
          <p:sp>
            <p:nvSpPr>
              <p:cNvPr id="3" name="Content Placeholder 2">
                <a:extLst>
                  <a:ext uri="{FF2B5EF4-FFF2-40B4-BE49-F238E27FC236}">
                    <a16:creationId xmlns:a16="http://schemas.microsoft.com/office/drawing/2014/main" id="{F7762441-2FF0-F079-B754-B9E7FFF73EE9}"/>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8D080F2-D1D0-F8D6-F178-51F89E90D3C1}"/>
              </a:ext>
            </a:extLst>
          </p:cNvPr>
          <p:cNvSpPr>
            <a:spLocks noGrp="1"/>
          </p:cNvSpPr>
          <p:nvPr>
            <p:ph type="dt" sz="half" idx="10"/>
          </p:nvPr>
        </p:nvSpPr>
        <p:spPr/>
        <p:txBody>
          <a:bodyPr/>
          <a:lstStyle/>
          <a:p>
            <a:fld id="{7C89D0E8-F26F-4065-997D-0C70688E69AC}" type="datetime1">
              <a:rPr lang="en-US" smtClean="0"/>
              <a:t>10/25/2022</a:t>
            </a:fld>
            <a:endParaRPr lang="en-US"/>
          </a:p>
        </p:txBody>
      </p:sp>
      <p:sp>
        <p:nvSpPr>
          <p:cNvPr id="5" name="Footer Placeholder 4">
            <a:extLst>
              <a:ext uri="{FF2B5EF4-FFF2-40B4-BE49-F238E27FC236}">
                <a16:creationId xmlns:a16="http://schemas.microsoft.com/office/drawing/2014/main" id="{AC7DB6BB-EC30-0241-8B6F-8B29DC9F5B05}"/>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A3EB673-E9C8-A9B2-47A8-789828BFC6D0}"/>
              </a:ext>
            </a:extLst>
          </p:cNvPr>
          <p:cNvSpPr>
            <a:spLocks noGrp="1"/>
          </p:cNvSpPr>
          <p:nvPr>
            <p:ph type="sldNum" sz="quarter" idx="12"/>
          </p:nvPr>
        </p:nvSpPr>
        <p:spPr/>
        <p:txBody>
          <a:bodyPr/>
          <a:lstStyle/>
          <a:p>
            <a:fld id="{6816AB88-486C-4F86-A668-CBA5F48A2B55}" type="slidenum">
              <a:rPr lang="en-US" smtClean="0"/>
              <a:t>15</a:t>
            </a:fld>
            <a:endParaRPr lang="en-US"/>
          </a:p>
        </p:txBody>
      </p:sp>
    </p:spTree>
    <p:extLst>
      <p:ext uri="{BB962C8B-B14F-4D97-AF65-F5344CB8AC3E}">
        <p14:creationId xmlns:p14="http://schemas.microsoft.com/office/powerpoint/2010/main" val="103659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61A-E2D7-890C-A9F7-E4D2E5679E4C}"/>
              </a:ext>
            </a:extLst>
          </p:cNvPr>
          <p:cNvSpPr>
            <a:spLocks noGrp="1"/>
          </p:cNvSpPr>
          <p:nvPr>
            <p:ph type="title"/>
          </p:nvPr>
        </p:nvSpPr>
        <p:spPr/>
        <p:txBody>
          <a:bodyPr/>
          <a:lstStyle/>
          <a:p>
            <a:r>
              <a:rPr lang="en-US" dirty="0"/>
              <a:t>Output Buffers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E4E2F8-F32C-5C26-F9A0-01C107446546}"/>
                  </a:ext>
                </a:extLst>
              </p:cNvPr>
              <p:cNvSpPr>
                <a:spLocks noGrp="1"/>
              </p:cNvSpPr>
              <p:nvPr>
                <p:ph idx="1"/>
              </p:nvPr>
            </p:nvSpPr>
            <p:spPr/>
            <p:txBody>
              <a:bodyPr/>
              <a:lstStyle/>
              <a:p>
                <a:pPr>
                  <a:buFont typeface="Wingdings" panose="05000000000000000000" pitchFamily="2" charset="2"/>
                  <a:buChar char="Ø"/>
                </a:pPr>
                <a:r>
                  <a:rPr lang="en-US" dirty="0"/>
                  <a:t> The register that is enabled by the </a:t>
                </a:r>
                <a:r>
                  <a:rPr lang="en-US" b="1" dirty="0">
                    <a:solidFill>
                      <a:srgbClr val="FF0000"/>
                    </a:solidFill>
                  </a:rPr>
                  <a:t>address inputs will place its data on the data bus</a:t>
                </a:r>
                <a:r>
                  <a:rPr lang="en-US" dirty="0"/>
                  <a:t>.</a:t>
                </a:r>
              </a:p>
              <a:p>
                <a:pPr>
                  <a:buFont typeface="Wingdings" panose="05000000000000000000" pitchFamily="2" charset="2"/>
                  <a:buChar char="Ø"/>
                </a:pPr>
                <a:r>
                  <a:rPr lang="en-US" dirty="0"/>
                  <a:t> These data </a:t>
                </a:r>
                <a:r>
                  <a:rPr lang="en-US" b="1" dirty="0">
                    <a:solidFill>
                      <a:srgbClr val="FF0000"/>
                    </a:solidFill>
                  </a:rPr>
                  <a:t>feed into the output buffers</a:t>
                </a:r>
                <a:r>
                  <a:rPr lang="en-US" dirty="0"/>
                  <a:t>, which will pass the data to the external data outputs, provided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𝐶𝑆</m:t>
                        </m:r>
                      </m:e>
                    </m:acc>
                  </m:oMath>
                </a14:m>
                <a:r>
                  <a:rPr lang="en-US" dirty="0"/>
                  <a:t> is LOW.</a:t>
                </a:r>
              </a:p>
            </p:txBody>
          </p:sp>
        </mc:Choice>
        <mc:Fallback xmlns="">
          <p:sp>
            <p:nvSpPr>
              <p:cNvPr id="3" name="Content Placeholder 2">
                <a:extLst>
                  <a:ext uri="{FF2B5EF4-FFF2-40B4-BE49-F238E27FC236}">
                    <a16:creationId xmlns:a16="http://schemas.microsoft.com/office/drawing/2014/main" id="{E6E4E2F8-F32C-5C26-F9A0-01C107446546}"/>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2B37A2A9-177B-AEE0-5309-42FCBCF3BE75}"/>
              </a:ext>
            </a:extLst>
          </p:cNvPr>
          <p:cNvSpPr>
            <a:spLocks noGrp="1"/>
          </p:cNvSpPr>
          <p:nvPr>
            <p:ph type="dt" sz="half" idx="10"/>
          </p:nvPr>
        </p:nvSpPr>
        <p:spPr/>
        <p:txBody>
          <a:bodyPr/>
          <a:lstStyle/>
          <a:p>
            <a:fld id="{E328F230-D00D-4C35-87B6-0D91C925A9EA}" type="datetime1">
              <a:rPr lang="en-US" smtClean="0"/>
              <a:t>10/25/2022</a:t>
            </a:fld>
            <a:endParaRPr lang="en-US"/>
          </a:p>
        </p:txBody>
      </p:sp>
      <p:sp>
        <p:nvSpPr>
          <p:cNvPr id="7" name="Footer Placeholder 6">
            <a:extLst>
              <a:ext uri="{FF2B5EF4-FFF2-40B4-BE49-F238E27FC236}">
                <a16:creationId xmlns:a16="http://schemas.microsoft.com/office/drawing/2014/main" id="{1332BB87-C5FD-7A00-2B46-71253A767FDB}"/>
              </a:ext>
            </a:extLst>
          </p:cNvPr>
          <p:cNvSpPr>
            <a:spLocks noGrp="1"/>
          </p:cNvSpPr>
          <p:nvPr>
            <p:ph type="ftr" sz="quarter" idx="11"/>
          </p:nvPr>
        </p:nvSpPr>
        <p:spPr/>
        <p:txBody>
          <a:bodyPr/>
          <a:lstStyle/>
          <a:p>
            <a:r>
              <a:rPr lang="en-US"/>
              <a:t>Memory Devices (Part-2)</a:t>
            </a:r>
          </a:p>
        </p:txBody>
      </p:sp>
      <p:sp>
        <p:nvSpPr>
          <p:cNvPr id="8" name="Slide Number Placeholder 7">
            <a:extLst>
              <a:ext uri="{FF2B5EF4-FFF2-40B4-BE49-F238E27FC236}">
                <a16:creationId xmlns:a16="http://schemas.microsoft.com/office/drawing/2014/main" id="{F578C751-F6EF-2310-F316-9D08CA4695F0}"/>
              </a:ext>
            </a:extLst>
          </p:cNvPr>
          <p:cNvSpPr>
            <a:spLocks noGrp="1"/>
          </p:cNvSpPr>
          <p:nvPr>
            <p:ph type="sldNum" sz="quarter" idx="12"/>
          </p:nvPr>
        </p:nvSpPr>
        <p:spPr/>
        <p:txBody>
          <a:bodyPr/>
          <a:lstStyle/>
          <a:p>
            <a:fld id="{6816AB88-486C-4F86-A668-CBA5F48A2B55}" type="slidenum">
              <a:rPr lang="en-US" smtClean="0"/>
              <a:t>16</a:t>
            </a:fld>
            <a:endParaRPr lang="en-US"/>
          </a:p>
        </p:txBody>
      </p:sp>
    </p:spTree>
    <p:extLst>
      <p:ext uri="{BB962C8B-B14F-4D97-AF65-F5344CB8AC3E}">
        <p14:creationId xmlns:p14="http://schemas.microsoft.com/office/powerpoint/2010/main" val="44396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80F4-853F-C0C9-8F89-190F19910229}"/>
              </a:ext>
            </a:extLst>
          </p:cNvPr>
          <p:cNvSpPr>
            <a:spLocks noGrp="1"/>
          </p:cNvSpPr>
          <p:nvPr>
            <p:ph type="title"/>
          </p:nvPr>
        </p:nvSpPr>
        <p:spPr/>
        <p:txBody>
          <a:bodyPr/>
          <a:lstStyle/>
          <a:p>
            <a:r>
              <a:rPr lang="en-US" dirty="0"/>
              <a:t>Example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762441-2FF0-F079-B754-B9E7FFF73EE9}"/>
                  </a:ext>
                </a:extLst>
              </p:cNvPr>
              <p:cNvSpPr>
                <a:spLocks noGrp="1"/>
              </p:cNvSpPr>
              <p:nvPr>
                <p:ph idx="1"/>
              </p:nvPr>
            </p:nvSpPr>
            <p:spPr/>
            <p:txBody>
              <a:bodyPr>
                <a:noAutofit/>
              </a:bodyPr>
              <a:lstStyle/>
              <a:p>
                <a:r>
                  <a:rPr lang="en-US" b="1" dirty="0">
                    <a:solidFill>
                      <a:srgbClr val="FF0000"/>
                    </a:solidFill>
                    <a:latin typeface="+mj-lt"/>
                  </a:rPr>
                  <a:t>Question: </a:t>
                </a:r>
                <a:r>
                  <a:rPr lang="en-US" dirty="0">
                    <a:latin typeface="+mj-lt"/>
                  </a:rPr>
                  <a:t>Describe the internal architecture of a ROM that stores </a:t>
                </a:r>
                <a:r>
                  <a:rPr lang="en-US" b="1" dirty="0">
                    <a:solidFill>
                      <a:srgbClr val="FF0000"/>
                    </a:solidFill>
                    <a:latin typeface="+mj-lt"/>
                  </a:rPr>
                  <a:t>4K bytes </a:t>
                </a:r>
                <a:r>
                  <a:rPr lang="en-US" dirty="0">
                    <a:latin typeface="+mj-lt"/>
                  </a:rPr>
                  <a:t>and uses a square register array.</a:t>
                </a:r>
              </a:p>
              <a:p>
                <a:r>
                  <a:rPr lang="en-US" b="1" dirty="0">
                    <a:solidFill>
                      <a:srgbClr val="FF0000"/>
                    </a:solidFill>
                    <a:latin typeface="+mj-lt"/>
                  </a:rPr>
                  <a:t>Solution:</a:t>
                </a:r>
              </a:p>
              <a:p>
                <a:pPr algn="just"/>
                <a:r>
                  <a:rPr lang="en-US" dirty="0">
                    <a:latin typeface="+mj-lt"/>
                  </a:rPr>
                  <a:t>4K bytes is 4096 eight-bit words. Each word can be thought of as being stored in an eight-bit register, and there are 4096 registers connected to a common data bus internal to the chip. </a:t>
                </a:r>
              </a:p>
              <a:p>
                <a:pPr algn="just"/>
                <a:r>
                  <a:rPr lang="en-US" dirty="0">
                    <a:latin typeface="+mj-lt"/>
                  </a:rPr>
                  <a:t>Because </a:t>
                </a:r>
                <a14:m>
                  <m:oMath xmlns:m="http://schemas.openxmlformats.org/officeDocument/2006/math">
                    <m:r>
                      <a:rPr lang="en-US" b="1" i="1" dirty="0" smtClean="0">
                        <a:solidFill>
                          <a:srgbClr val="FF0000"/>
                        </a:solidFill>
                        <a:latin typeface="Cambria Math" panose="02040503050406030204" pitchFamily="18" charset="0"/>
                      </a:rPr>
                      <m:t>𝟒𝟎𝟗𝟔</m:t>
                    </m:r>
                    <m:r>
                      <a:rPr lang="en-US" b="1" i="1" dirty="0" smtClean="0">
                        <a:solidFill>
                          <a:srgbClr val="FF0000"/>
                        </a:solidFill>
                        <a:latin typeface="Cambria Math" panose="02040503050406030204" pitchFamily="18" charset="0"/>
                      </a:rPr>
                      <m:t>=</m:t>
                    </m:r>
                    <m:sSup>
                      <m:sSupPr>
                        <m:ctrlPr>
                          <a:rPr lang="en-US" b="1" i="1" dirty="0" smtClean="0">
                            <a:solidFill>
                              <a:srgbClr val="FF0000"/>
                            </a:solidFill>
                            <a:latin typeface="Cambria Math" panose="02040503050406030204" pitchFamily="18" charset="0"/>
                          </a:rPr>
                        </m:ctrlPr>
                      </m:sSupPr>
                      <m:e>
                        <m:r>
                          <a:rPr lang="en-US" b="1" i="1" dirty="0" smtClean="0">
                            <a:solidFill>
                              <a:srgbClr val="FF0000"/>
                            </a:solidFill>
                            <a:latin typeface="Cambria Math" panose="02040503050406030204" pitchFamily="18" charset="0"/>
                          </a:rPr>
                          <m:t>𝟔𝟒</m:t>
                        </m:r>
                      </m:e>
                      <m:sup>
                        <m:r>
                          <a:rPr lang="en-US" b="1" i="1" dirty="0" smtClean="0">
                            <a:solidFill>
                              <a:srgbClr val="FF0000"/>
                            </a:solidFill>
                            <a:latin typeface="Cambria Math" panose="02040503050406030204" pitchFamily="18" charset="0"/>
                          </a:rPr>
                          <m:t>𝟐</m:t>
                        </m:r>
                      </m:sup>
                    </m:sSup>
                  </m:oMath>
                </a14:m>
                <a:r>
                  <a:rPr lang="en-US" dirty="0">
                    <a:latin typeface="+mj-lt"/>
                  </a:rPr>
                  <a:t>, the registers are arranged in a array; that is, there are 64 rows and 64 columns.</a:t>
                </a:r>
              </a:p>
              <a:p>
                <a:pPr algn="just"/>
                <a:r>
                  <a:rPr lang="en-US" dirty="0">
                    <a:latin typeface="+mj-lt"/>
                  </a:rPr>
                  <a:t>This requires a </a:t>
                </a:r>
                <a:r>
                  <a:rPr lang="en-US" b="1" dirty="0">
                    <a:solidFill>
                      <a:srgbClr val="FF0000"/>
                    </a:solidFill>
                    <a:latin typeface="+mj-lt"/>
                  </a:rPr>
                  <a:t>1-of-64 decoder</a:t>
                </a:r>
                <a:r>
                  <a:rPr lang="en-US" dirty="0">
                    <a:latin typeface="+mj-lt"/>
                  </a:rPr>
                  <a:t> to decode six address inputs for the </a:t>
                </a:r>
                <a:r>
                  <a:rPr lang="en-US" b="1" dirty="0">
                    <a:solidFill>
                      <a:srgbClr val="FF0000"/>
                    </a:solidFill>
                    <a:latin typeface="+mj-lt"/>
                  </a:rPr>
                  <a:t>row select</a:t>
                </a:r>
                <a:r>
                  <a:rPr lang="en-US" dirty="0">
                    <a:latin typeface="+mj-lt"/>
                  </a:rPr>
                  <a:t>, and a second 1-of-64 decoder to decode six other address inputs for the </a:t>
                </a:r>
                <a:r>
                  <a:rPr lang="en-US" b="1" dirty="0">
                    <a:solidFill>
                      <a:srgbClr val="FF0000"/>
                    </a:solidFill>
                    <a:latin typeface="+mj-lt"/>
                  </a:rPr>
                  <a:t>column select</a:t>
                </a:r>
                <a:r>
                  <a:rPr lang="en-US" dirty="0">
                    <a:latin typeface="+mj-lt"/>
                  </a:rPr>
                  <a:t>. </a:t>
                </a:r>
              </a:p>
              <a:p>
                <a:pPr algn="just"/>
                <a:r>
                  <a:rPr lang="en-US" dirty="0">
                    <a:latin typeface="+mj-lt"/>
                  </a:rPr>
                  <a:t>Thus, a total of </a:t>
                </a:r>
                <a:r>
                  <a:rPr lang="en-US" b="1" dirty="0">
                    <a:solidFill>
                      <a:srgbClr val="FF0000"/>
                    </a:solidFill>
                    <a:latin typeface="+mj-lt"/>
                  </a:rPr>
                  <a:t>12 address inputs is required</a:t>
                </a:r>
                <a:r>
                  <a:rPr lang="en-US" dirty="0">
                    <a:latin typeface="+mj-lt"/>
                  </a:rPr>
                  <a:t>. This makes sense because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12</m:t>
                        </m:r>
                      </m:sup>
                    </m:sSup>
                    <m:r>
                      <a:rPr lang="en-US" i="1" dirty="0" smtClean="0">
                        <a:latin typeface="Cambria Math" panose="02040503050406030204" pitchFamily="18" charset="0"/>
                      </a:rPr>
                      <m:t>=4096</m:t>
                    </m:r>
                  </m:oMath>
                </a14:m>
                <a:r>
                  <a:rPr lang="en-US" dirty="0">
                    <a:latin typeface="+mj-lt"/>
                  </a:rPr>
                  <a:t>, and there are 4096 different addresses.</a:t>
                </a:r>
              </a:p>
            </p:txBody>
          </p:sp>
        </mc:Choice>
        <mc:Fallback xmlns="">
          <p:sp>
            <p:nvSpPr>
              <p:cNvPr id="3" name="Content Placeholder 2">
                <a:extLst>
                  <a:ext uri="{FF2B5EF4-FFF2-40B4-BE49-F238E27FC236}">
                    <a16:creationId xmlns:a16="http://schemas.microsoft.com/office/drawing/2014/main" id="{F7762441-2FF0-F079-B754-B9E7FFF73EE9}"/>
                  </a:ext>
                </a:extLst>
              </p:cNvPr>
              <p:cNvSpPr>
                <a:spLocks noGrp="1" noRot="1" noChangeAspect="1" noMove="1" noResize="1" noEditPoints="1" noAdjustHandles="1" noChangeArrowheads="1" noChangeShapeType="1" noTextEdit="1"/>
              </p:cNvSpPr>
              <p:nvPr>
                <p:ph idx="1"/>
              </p:nvPr>
            </p:nvSpPr>
            <p:spPr>
              <a:blipFill>
                <a:blip r:embed="rId2"/>
                <a:stretch>
                  <a:fillRect l="-606" t="-1667" r="-1515" b="-22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8D080F2-D1D0-F8D6-F178-51F89E90D3C1}"/>
              </a:ext>
            </a:extLst>
          </p:cNvPr>
          <p:cNvSpPr>
            <a:spLocks noGrp="1"/>
          </p:cNvSpPr>
          <p:nvPr>
            <p:ph type="dt" sz="half" idx="10"/>
          </p:nvPr>
        </p:nvSpPr>
        <p:spPr/>
        <p:txBody>
          <a:bodyPr/>
          <a:lstStyle/>
          <a:p>
            <a:fld id="{F907B174-3B49-492F-94B6-F80C249AF985}" type="datetime1">
              <a:rPr lang="en-US" smtClean="0"/>
              <a:t>10/25/2022</a:t>
            </a:fld>
            <a:endParaRPr lang="en-US"/>
          </a:p>
        </p:txBody>
      </p:sp>
      <p:sp>
        <p:nvSpPr>
          <p:cNvPr id="5" name="Footer Placeholder 4">
            <a:extLst>
              <a:ext uri="{FF2B5EF4-FFF2-40B4-BE49-F238E27FC236}">
                <a16:creationId xmlns:a16="http://schemas.microsoft.com/office/drawing/2014/main" id="{AC7DB6BB-EC30-0241-8B6F-8B29DC9F5B05}"/>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A3EB673-E9C8-A9B2-47A8-789828BFC6D0}"/>
              </a:ext>
            </a:extLst>
          </p:cNvPr>
          <p:cNvSpPr>
            <a:spLocks noGrp="1"/>
          </p:cNvSpPr>
          <p:nvPr>
            <p:ph type="sldNum" sz="quarter" idx="12"/>
          </p:nvPr>
        </p:nvSpPr>
        <p:spPr/>
        <p:txBody>
          <a:bodyPr/>
          <a:lstStyle/>
          <a:p>
            <a:fld id="{6816AB88-486C-4F86-A668-CBA5F48A2B55}" type="slidenum">
              <a:rPr lang="en-US" smtClean="0"/>
              <a:t>17</a:t>
            </a:fld>
            <a:endParaRPr lang="en-US"/>
          </a:p>
        </p:txBody>
      </p:sp>
    </p:spTree>
    <p:extLst>
      <p:ext uri="{BB962C8B-B14F-4D97-AF65-F5344CB8AC3E}">
        <p14:creationId xmlns:p14="http://schemas.microsoft.com/office/powerpoint/2010/main" val="32261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1CC-3555-E32D-D2A4-419FF1759E58}"/>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70874005-AE44-A863-18F9-3A2FE9A348AB}"/>
              </a:ext>
            </a:extLst>
          </p:cNvPr>
          <p:cNvSpPr>
            <a:spLocks noGrp="1"/>
          </p:cNvSpPr>
          <p:nvPr>
            <p:ph idx="1"/>
          </p:nvPr>
        </p:nvSpPr>
        <p:spPr/>
        <p:txBody>
          <a:bodyPr>
            <a:normAutofit/>
          </a:bodyPr>
          <a:lstStyle/>
          <a:p>
            <a:pPr>
              <a:buFont typeface="Wingdings" panose="05000000000000000000" pitchFamily="2" charset="2"/>
              <a:buChar char="v"/>
            </a:pPr>
            <a:r>
              <a:rPr lang="en-US" dirty="0"/>
              <a:t> What input address code is required if we want to read the data from </a:t>
            </a:r>
            <a:r>
              <a:rPr lang="en-US" b="1" dirty="0">
                <a:solidFill>
                  <a:srgbClr val="FF0000"/>
                </a:solidFill>
              </a:rPr>
              <a:t>register 9 in Figure 2.1</a:t>
            </a:r>
            <a:r>
              <a:rPr lang="en-US" dirty="0"/>
              <a:t>?</a:t>
            </a:r>
          </a:p>
          <a:p>
            <a:pPr>
              <a:buFont typeface="Wingdings" panose="05000000000000000000" pitchFamily="2" charset="2"/>
              <a:buChar char="v"/>
            </a:pPr>
            <a:r>
              <a:rPr lang="en-US" dirty="0"/>
              <a:t> Describe the function of the row-select decoder, the column-select decoder, and the output buffers in the ROM architecture.</a:t>
            </a:r>
          </a:p>
        </p:txBody>
      </p:sp>
      <p:sp>
        <p:nvSpPr>
          <p:cNvPr id="4" name="Date Placeholder 3">
            <a:extLst>
              <a:ext uri="{FF2B5EF4-FFF2-40B4-BE49-F238E27FC236}">
                <a16:creationId xmlns:a16="http://schemas.microsoft.com/office/drawing/2014/main" id="{A0EC7FCE-A3BC-7607-2A35-9661BB86B1FA}"/>
              </a:ext>
            </a:extLst>
          </p:cNvPr>
          <p:cNvSpPr>
            <a:spLocks noGrp="1"/>
          </p:cNvSpPr>
          <p:nvPr>
            <p:ph type="dt" sz="half" idx="10"/>
          </p:nvPr>
        </p:nvSpPr>
        <p:spPr/>
        <p:txBody>
          <a:bodyPr/>
          <a:lstStyle/>
          <a:p>
            <a:fld id="{312C813C-5E14-4144-BDF6-26AF1B89ABA7}" type="datetime1">
              <a:rPr lang="en-US" smtClean="0"/>
              <a:t>10/25/2022</a:t>
            </a:fld>
            <a:endParaRPr lang="en-US"/>
          </a:p>
        </p:txBody>
      </p:sp>
      <p:sp>
        <p:nvSpPr>
          <p:cNvPr id="5" name="Footer Placeholder 4">
            <a:extLst>
              <a:ext uri="{FF2B5EF4-FFF2-40B4-BE49-F238E27FC236}">
                <a16:creationId xmlns:a16="http://schemas.microsoft.com/office/drawing/2014/main" id="{19120C54-4D36-4259-F1C5-122883748D9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C1F989B-7614-88C8-3328-AA8B64DE925D}"/>
              </a:ext>
            </a:extLst>
          </p:cNvPr>
          <p:cNvSpPr>
            <a:spLocks noGrp="1"/>
          </p:cNvSpPr>
          <p:nvPr>
            <p:ph type="sldNum" sz="quarter" idx="12"/>
          </p:nvPr>
        </p:nvSpPr>
        <p:spPr/>
        <p:txBody>
          <a:bodyPr/>
          <a:lstStyle/>
          <a:p>
            <a:fld id="{6816AB88-486C-4F86-A668-CBA5F48A2B55}" type="slidenum">
              <a:rPr lang="en-US" smtClean="0"/>
              <a:t>18</a:t>
            </a:fld>
            <a:endParaRPr lang="en-US"/>
          </a:p>
        </p:txBody>
      </p:sp>
    </p:spTree>
    <p:extLst>
      <p:ext uri="{BB962C8B-B14F-4D97-AF65-F5344CB8AC3E}">
        <p14:creationId xmlns:p14="http://schemas.microsoft.com/office/powerpoint/2010/main" val="3933676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Module-3</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ROM Timing</a:t>
            </a:r>
          </a:p>
        </p:txBody>
      </p:sp>
      <p:sp>
        <p:nvSpPr>
          <p:cNvPr id="4" name="Date Placeholder 3">
            <a:extLst>
              <a:ext uri="{FF2B5EF4-FFF2-40B4-BE49-F238E27FC236}">
                <a16:creationId xmlns:a16="http://schemas.microsoft.com/office/drawing/2014/main" id="{4BB2D8DD-190C-EB55-28EC-D4F85608A249}"/>
              </a:ext>
            </a:extLst>
          </p:cNvPr>
          <p:cNvSpPr>
            <a:spLocks noGrp="1"/>
          </p:cNvSpPr>
          <p:nvPr>
            <p:ph type="dt" sz="half" idx="10"/>
          </p:nvPr>
        </p:nvSpPr>
        <p:spPr/>
        <p:txBody>
          <a:bodyPr/>
          <a:lstStyle/>
          <a:p>
            <a:fld id="{BAC39939-DFBD-4632-A8A2-289CE14FDA20}" type="datetime1">
              <a:rPr lang="en-US" smtClean="0"/>
              <a:t>10/25/2022</a:t>
            </a:fld>
            <a:endParaRPr lang="en-US"/>
          </a:p>
        </p:txBody>
      </p:sp>
      <p:sp>
        <p:nvSpPr>
          <p:cNvPr id="5" name="Footer Placeholder 4">
            <a:extLst>
              <a:ext uri="{FF2B5EF4-FFF2-40B4-BE49-F238E27FC236}">
                <a16:creationId xmlns:a16="http://schemas.microsoft.com/office/drawing/2014/main" id="{D089E308-A509-6AD9-9E82-D94F5460A046}"/>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D8D39F49-1BEA-BA8C-B0A2-A8E02A74F48D}"/>
              </a:ext>
            </a:extLst>
          </p:cNvPr>
          <p:cNvSpPr>
            <a:spLocks noGrp="1"/>
          </p:cNvSpPr>
          <p:nvPr>
            <p:ph type="sldNum" sz="quarter" idx="12"/>
          </p:nvPr>
        </p:nvSpPr>
        <p:spPr/>
        <p:txBody>
          <a:bodyPr/>
          <a:lstStyle/>
          <a:p>
            <a:fld id="{6816AB88-486C-4F86-A668-CBA5F48A2B55}" type="slidenum">
              <a:rPr lang="en-US" smtClean="0"/>
              <a:t>19</a:t>
            </a:fld>
            <a:endParaRPr lang="en-US"/>
          </a:p>
        </p:txBody>
      </p:sp>
    </p:spTree>
    <p:extLst>
      <p:ext uri="{BB962C8B-B14F-4D97-AF65-F5344CB8AC3E}">
        <p14:creationId xmlns:p14="http://schemas.microsoft.com/office/powerpoint/2010/main" val="258739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196-98CF-C258-1C29-EC693EA217A4}"/>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F127A0B2-5581-AC13-87F6-730C6A4A2E45}"/>
              </a:ext>
            </a:extLst>
          </p:cNvPr>
          <p:cNvSpPr>
            <a:spLocks noGrp="1"/>
          </p:cNvSpPr>
          <p:nvPr>
            <p:ph idx="1"/>
          </p:nvPr>
        </p:nvSpPr>
        <p:spPr/>
        <p:txBody>
          <a:bodyPr/>
          <a:lstStyle/>
          <a:p>
            <a:pPr marL="457200" indent="-457200">
              <a:buFont typeface="+mj-lt"/>
              <a:buAutoNum type="alphaUcPeriod"/>
            </a:pPr>
            <a:r>
              <a:rPr lang="en-US" dirty="0"/>
              <a:t>Module-1: Read-Only Memories</a:t>
            </a:r>
          </a:p>
          <a:p>
            <a:pPr marL="457200" indent="-457200">
              <a:buFont typeface="+mj-lt"/>
              <a:buAutoNum type="alphaUcPeriod"/>
            </a:pPr>
            <a:r>
              <a:rPr lang="en-US" dirty="0"/>
              <a:t>Module-2: ROM Architecture</a:t>
            </a:r>
          </a:p>
          <a:p>
            <a:pPr marL="457200" indent="-457200">
              <a:buFont typeface="+mj-lt"/>
              <a:buAutoNum type="alphaUcPeriod"/>
            </a:pPr>
            <a:r>
              <a:rPr lang="en-US" dirty="0"/>
              <a:t>Module-3: ROM Timing</a:t>
            </a:r>
          </a:p>
          <a:p>
            <a:pPr marL="457200" indent="-457200">
              <a:buFont typeface="+mj-lt"/>
              <a:buAutoNum type="alphaUcPeriod"/>
            </a:pPr>
            <a:r>
              <a:rPr lang="en-US" dirty="0"/>
              <a:t>Module-4: Types of ROMs</a:t>
            </a:r>
          </a:p>
          <a:p>
            <a:pPr marL="457200" indent="-457200">
              <a:buFont typeface="+mj-lt"/>
              <a:buAutoNum type="alphaUcPeriod"/>
            </a:pPr>
            <a:r>
              <a:rPr lang="en-US" dirty="0"/>
              <a:t>Module-5: Flash Memory</a:t>
            </a:r>
          </a:p>
          <a:p>
            <a:pPr marL="457200" indent="-457200">
              <a:buFont typeface="+mj-lt"/>
              <a:buAutoNum type="alphaUcPeriod"/>
            </a:pPr>
            <a:r>
              <a:rPr lang="en-US" dirty="0"/>
              <a:t>Module-6: ROM Applications</a:t>
            </a:r>
          </a:p>
        </p:txBody>
      </p:sp>
      <p:sp>
        <p:nvSpPr>
          <p:cNvPr id="4" name="Date Placeholder 3">
            <a:extLst>
              <a:ext uri="{FF2B5EF4-FFF2-40B4-BE49-F238E27FC236}">
                <a16:creationId xmlns:a16="http://schemas.microsoft.com/office/drawing/2014/main" id="{7D017333-BDAD-952D-3A30-AE7AF80FC1AE}"/>
              </a:ext>
            </a:extLst>
          </p:cNvPr>
          <p:cNvSpPr>
            <a:spLocks noGrp="1"/>
          </p:cNvSpPr>
          <p:nvPr>
            <p:ph type="dt" sz="half" idx="10"/>
          </p:nvPr>
        </p:nvSpPr>
        <p:spPr/>
        <p:txBody>
          <a:bodyPr/>
          <a:lstStyle/>
          <a:p>
            <a:fld id="{4C8D4295-9B8A-43FF-A55B-3C743FB693A4}" type="datetime1">
              <a:rPr lang="en-US" smtClean="0"/>
              <a:t>10/25/2022</a:t>
            </a:fld>
            <a:endParaRPr lang="en-US"/>
          </a:p>
        </p:txBody>
      </p:sp>
      <p:sp>
        <p:nvSpPr>
          <p:cNvPr id="5" name="Footer Placeholder 4">
            <a:extLst>
              <a:ext uri="{FF2B5EF4-FFF2-40B4-BE49-F238E27FC236}">
                <a16:creationId xmlns:a16="http://schemas.microsoft.com/office/drawing/2014/main" id="{C28FB023-C75F-7481-196E-8C417CB87002}"/>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121A623D-6572-706F-D0BF-29A19D095E67}"/>
              </a:ext>
            </a:extLst>
          </p:cNvPr>
          <p:cNvSpPr>
            <a:spLocks noGrp="1"/>
          </p:cNvSpPr>
          <p:nvPr>
            <p:ph type="sldNum" sz="quarter" idx="12"/>
          </p:nvPr>
        </p:nvSpPr>
        <p:spPr/>
        <p:txBody>
          <a:bodyPr/>
          <a:lstStyle/>
          <a:p>
            <a:fld id="{6816AB88-486C-4F86-A668-CBA5F48A2B55}" type="slidenum">
              <a:rPr lang="en-US" smtClean="0"/>
              <a:t>2</a:t>
            </a:fld>
            <a:endParaRPr lang="en-US"/>
          </a:p>
        </p:txBody>
      </p:sp>
    </p:spTree>
    <p:extLst>
      <p:ext uri="{BB962C8B-B14F-4D97-AF65-F5344CB8AC3E}">
        <p14:creationId xmlns:p14="http://schemas.microsoft.com/office/powerpoint/2010/main" val="134810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66D6-2E72-B9A2-2FEB-362CD589F33E}"/>
              </a:ext>
            </a:extLst>
          </p:cNvPr>
          <p:cNvSpPr>
            <a:spLocks noGrp="1"/>
          </p:cNvSpPr>
          <p:nvPr>
            <p:ph type="title"/>
          </p:nvPr>
        </p:nvSpPr>
        <p:spPr/>
        <p:txBody>
          <a:bodyPr/>
          <a:lstStyle/>
          <a:p>
            <a:r>
              <a:rPr lang="en-US" dirty="0"/>
              <a:t>ROM Timing</a:t>
            </a:r>
          </a:p>
        </p:txBody>
      </p:sp>
      <p:sp>
        <p:nvSpPr>
          <p:cNvPr id="6" name="TextBox 5">
            <a:extLst>
              <a:ext uri="{FF2B5EF4-FFF2-40B4-BE49-F238E27FC236}">
                <a16:creationId xmlns:a16="http://schemas.microsoft.com/office/drawing/2014/main" id="{B06043A1-4DD4-57B9-EEFF-89FEA3F6F537}"/>
              </a:ext>
            </a:extLst>
          </p:cNvPr>
          <p:cNvSpPr txBox="1"/>
          <p:nvPr/>
        </p:nvSpPr>
        <p:spPr>
          <a:xfrm>
            <a:off x="1066800" y="5813103"/>
            <a:ext cx="10058400" cy="369332"/>
          </a:xfrm>
          <a:prstGeom prst="rect">
            <a:avLst/>
          </a:prstGeom>
          <a:noFill/>
        </p:spPr>
        <p:txBody>
          <a:bodyPr wrap="square">
            <a:spAutoFit/>
          </a:bodyPr>
          <a:lstStyle/>
          <a:p>
            <a:pPr algn="ctr"/>
            <a:r>
              <a:rPr lang="en-US" b="1" dirty="0"/>
              <a:t>Fig 3.1: </a:t>
            </a:r>
            <a:r>
              <a:rPr lang="en-US" dirty="0"/>
              <a:t>Typical timing for a ROM read operation.</a:t>
            </a:r>
          </a:p>
        </p:txBody>
      </p:sp>
      <p:sp>
        <p:nvSpPr>
          <p:cNvPr id="7" name="Date Placeholder 6">
            <a:extLst>
              <a:ext uri="{FF2B5EF4-FFF2-40B4-BE49-F238E27FC236}">
                <a16:creationId xmlns:a16="http://schemas.microsoft.com/office/drawing/2014/main" id="{3BAB0BC7-BAEC-0CAB-B772-28D4A6FCE481}"/>
              </a:ext>
            </a:extLst>
          </p:cNvPr>
          <p:cNvSpPr>
            <a:spLocks noGrp="1"/>
          </p:cNvSpPr>
          <p:nvPr>
            <p:ph type="dt" sz="half" idx="10"/>
          </p:nvPr>
        </p:nvSpPr>
        <p:spPr/>
        <p:txBody>
          <a:bodyPr/>
          <a:lstStyle/>
          <a:p>
            <a:fld id="{E4F0B36D-2432-42C7-8D04-DC1445CAFC5F}" type="datetime1">
              <a:rPr lang="en-US" smtClean="0"/>
              <a:t>10/25/2022</a:t>
            </a:fld>
            <a:endParaRPr lang="en-US"/>
          </a:p>
        </p:txBody>
      </p:sp>
      <p:sp>
        <p:nvSpPr>
          <p:cNvPr id="8" name="Footer Placeholder 7">
            <a:extLst>
              <a:ext uri="{FF2B5EF4-FFF2-40B4-BE49-F238E27FC236}">
                <a16:creationId xmlns:a16="http://schemas.microsoft.com/office/drawing/2014/main" id="{D34E6D87-7A65-6107-0136-0C181E300437}"/>
              </a:ext>
            </a:extLst>
          </p:cNvPr>
          <p:cNvSpPr>
            <a:spLocks noGrp="1"/>
          </p:cNvSpPr>
          <p:nvPr>
            <p:ph type="ftr" sz="quarter" idx="11"/>
          </p:nvPr>
        </p:nvSpPr>
        <p:spPr/>
        <p:txBody>
          <a:bodyPr/>
          <a:lstStyle/>
          <a:p>
            <a:r>
              <a:rPr lang="en-US"/>
              <a:t>Memory Devices (Part-2)</a:t>
            </a:r>
          </a:p>
        </p:txBody>
      </p:sp>
      <p:sp>
        <p:nvSpPr>
          <p:cNvPr id="9" name="Slide Number Placeholder 8">
            <a:extLst>
              <a:ext uri="{FF2B5EF4-FFF2-40B4-BE49-F238E27FC236}">
                <a16:creationId xmlns:a16="http://schemas.microsoft.com/office/drawing/2014/main" id="{35F333AF-65F2-E560-B68C-74D058985F5D}"/>
              </a:ext>
            </a:extLst>
          </p:cNvPr>
          <p:cNvSpPr>
            <a:spLocks noGrp="1"/>
          </p:cNvSpPr>
          <p:nvPr>
            <p:ph type="sldNum" sz="quarter" idx="12"/>
          </p:nvPr>
        </p:nvSpPr>
        <p:spPr/>
        <p:txBody>
          <a:bodyPr/>
          <a:lstStyle/>
          <a:p>
            <a:fld id="{6816AB88-486C-4F86-A668-CBA5F48A2B55}" type="slidenum">
              <a:rPr lang="en-US" smtClean="0"/>
              <a:t>20</a:t>
            </a:fld>
            <a:endParaRPr lang="en-US"/>
          </a:p>
        </p:txBody>
      </p:sp>
      <p:pic>
        <p:nvPicPr>
          <p:cNvPr id="11" name="Content Placeholder 10">
            <a:extLst>
              <a:ext uri="{FF2B5EF4-FFF2-40B4-BE49-F238E27FC236}">
                <a16:creationId xmlns:a16="http://schemas.microsoft.com/office/drawing/2014/main" id="{C99AF3A7-4EB8-05AF-E687-60469D1235B6}"/>
              </a:ext>
            </a:extLst>
          </p:cNvPr>
          <p:cNvPicPr>
            <a:picLocks noGrp="1" noChangeAspect="1"/>
          </p:cNvPicPr>
          <p:nvPr>
            <p:ph idx="1"/>
          </p:nvPr>
        </p:nvPicPr>
        <p:blipFill>
          <a:blip r:embed="rId2"/>
          <a:stretch>
            <a:fillRect/>
          </a:stretch>
        </p:blipFill>
        <p:spPr>
          <a:xfrm>
            <a:off x="3034347" y="1846263"/>
            <a:ext cx="6183631" cy="4022725"/>
          </a:xfrm>
        </p:spPr>
      </p:pic>
    </p:spTree>
    <p:extLst>
      <p:ext uri="{BB962C8B-B14F-4D97-AF65-F5344CB8AC3E}">
        <p14:creationId xmlns:p14="http://schemas.microsoft.com/office/powerpoint/2010/main" val="41780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Module-4</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Types of ROMs</a:t>
            </a:r>
          </a:p>
        </p:txBody>
      </p:sp>
      <p:sp>
        <p:nvSpPr>
          <p:cNvPr id="4" name="Date Placeholder 3">
            <a:extLst>
              <a:ext uri="{FF2B5EF4-FFF2-40B4-BE49-F238E27FC236}">
                <a16:creationId xmlns:a16="http://schemas.microsoft.com/office/drawing/2014/main" id="{B3BF8D11-A28E-1F67-466A-BC673D6E9D7C}"/>
              </a:ext>
            </a:extLst>
          </p:cNvPr>
          <p:cNvSpPr>
            <a:spLocks noGrp="1"/>
          </p:cNvSpPr>
          <p:nvPr>
            <p:ph type="dt" sz="half" idx="10"/>
          </p:nvPr>
        </p:nvSpPr>
        <p:spPr/>
        <p:txBody>
          <a:bodyPr/>
          <a:lstStyle/>
          <a:p>
            <a:fld id="{250FA273-E0E1-474B-A25B-AB7859D5A4B7}" type="datetime1">
              <a:rPr lang="en-US" smtClean="0"/>
              <a:t>10/25/2022</a:t>
            </a:fld>
            <a:endParaRPr lang="en-US"/>
          </a:p>
        </p:txBody>
      </p:sp>
      <p:sp>
        <p:nvSpPr>
          <p:cNvPr id="5" name="Footer Placeholder 4">
            <a:extLst>
              <a:ext uri="{FF2B5EF4-FFF2-40B4-BE49-F238E27FC236}">
                <a16:creationId xmlns:a16="http://schemas.microsoft.com/office/drawing/2014/main" id="{261A1FAF-5A20-2274-0A26-7A4110CECFDD}"/>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D65B25A-C89D-15AD-918C-87C6B4D09FB4}"/>
              </a:ext>
            </a:extLst>
          </p:cNvPr>
          <p:cNvSpPr>
            <a:spLocks noGrp="1"/>
          </p:cNvSpPr>
          <p:nvPr>
            <p:ph type="sldNum" sz="quarter" idx="12"/>
          </p:nvPr>
        </p:nvSpPr>
        <p:spPr/>
        <p:txBody>
          <a:bodyPr/>
          <a:lstStyle/>
          <a:p>
            <a:fld id="{6816AB88-486C-4F86-A668-CBA5F48A2B55}" type="slidenum">
              <a:rPr lang="en-US" smtClean="0"/>
              <a:t>21</a:t>
            </a:fld>
            <a:endParaRPr lang="en-US"/>
          </a:p>
        </p:txBody>
      </p:sp>
    </p:spTree>
    <p:extLst>
      <p:ext uri="{BB962C8B-B14F-4D97-AF65-F5344CB8AC3E}">
        <p14:creationId xmlns:p14="http://schemas.microsoft.com/office/powerpoint/2010/main" val="370962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CA84-605B-AA75-BC9A-2C5DA37FCF08}"/>
              </a:ext>
            </a:extLst>
          </p:cNvPr>
          <p:cNvSpPr>
            <a:spLocks noGrp="1"/>
          </p:cNvSpPr>
          <p:nvPr>
            <p:ph type="title"/>
          </p:nvPr>
        </p:nvSpPr>
        <p:spPr/>
        <p:txBody>
          <a:bodyPr/>
          <a:lstStyle/>
          <a:p>
            <a:r>
              <a:rPr lang="en-US" dirty="0"/>
              <a:t>Types of ROMs</a:t>
            </a:r>
          </a:p>
        </p:txBody>
      </p:sp>
      <p:sp>
        <p:nvSpPr>
          <p:cNvPr id="3" name="Content Placeholder 2">
            <a:extLst>
              <a:ext uri="{FF2B5EF4-FFF2-40B4-BE49-F238E27FC236}">
                <a16:creationId xmlns:a16="http://schemas.microsoft.com/office/drawing/2014/main" id="{BEEAC50C-62EF-4DBC-9154-645710EF52C9}"/>
              </a:ext>
            </a:extLst>
          </p:cNvPr>
          <p:cNvSpPr>
            <a:spLocks noGrp="1"/>
          </p:cNvSpPr>
          <p:nvPr>
            <p:ph idx="1"/>
          </p:nvPr>
        </p:nvSpPr>
        <p:spPr/>
        <p:txBody>
          <a:bodyPr/>
          <a:lstStyle/>
          <a:p>
            <a:pPr>
              <a:buFont typeface="Wingdings" panose="05000000000000000000" pitchFamily="2" charset="2"/>
              <a:buChar char="Ø"/>
            </a:pPr>
            <a:r>
              <a:rPr lang="en-US" dirty="0"/>
              <a:t> Now that we have a general understanding of the internal architecture and external operation of ROM devices, we will look at the various types of ROMs to see how they differ in the way they are programmed, erased, and reprogrammed.</a:t>
            </a:r>
          </a:p>
          <a:p>
            <a:pPr>
              <a:buFont typeface="Wingdings" panose="05000000000000000000" pitchFamily="2" charset="2"/>
              <a:buChar char="Ø"/>
            </a:pPr>
            <a:r>
              <a:rPr lang="en-US" dirty="0"/>
              <a:t> Mask-Programmed ROM </a:t>
            </a:r>
            <a:r>
              <a:rPr lang="en-US" b="1" dirty="0">
                <a:solidFill>
                  <a:srgbClr val="FF0000"/>
                </a:solidFill>
              </a:rPr>
              <a:t>(MROM)</a:t>
            </a:r>
          </a:p>
          <a:p>
            <a:pPr>
              <a:buFont typeface="Wingdings" panose="05000000000000000000" pitchFamily="2" charset="2"/>
              <a:buChar char="Ø"/>
            </a:pPr>
            <a:r>
              <a:rPr lang="en-US" dirty="0"/>
              <a:t> Programmable ROMs (</a:t>
            </a:r>
            <a:r>
              <a:rPr lang="en-US" b="1" dirty="0">
                <a:solidFill>
                  <a:srgbClr val="FF0000"/>
                </a:solidFill>
              </a:rPr>
              <a:t>PROMs</a:t>
            </a:r>
            <a:r>
              <a:rPr lang="en-US" dirty="0"/>
              <a:t>)</a:t>
            </a:r>
          </a:p>
          <a:p>
            <a:pPr>
              <a:buFont typeface="Wingdings" panose="05000000000000000000" pitchFamily="2" charset="2"/>
              <a:buChar char="Ø"/>
            </a:pPr>
            <a:r>
              <a:rPr lang="en-US" dirty="0"/>
              <a:t> Erasable Programmable ROM (</a:t>
            </a:r>
            <a:r>
              <a:rPr lang="en-US" b="1" dirty="0">
                <a:solidFill>
                  <a:srgbClr val="FF0000"/>
                </a:solidFill>
              </a:rPr>
              <a:t>EPROM</a:t>
            </a:r>
            <a:r>
              <a:rPr lang="en-US" dirty="0"/>
              <a:t>)</a:t>
            </a:r>
          </a:p>
          <a:p>
            <a:pPr>
              <a:buFont typeface="Wingdings" panose="05000000000000000000" pitchFamily="2" charset="2"/>
              <a:buChar char="Ø"/>
            </a:pPr>
            <a:r>
              <a:rPr lang="en-US" dirty="0"/>
              <a:t> Electrically Erasable PROM (</a:t>
            </a:r>
            <a:r>
              <a:rPr lang="en-US" b="1" dirty="0">
                <a:solidFill>
                  <a:srgbClr val="FF0000"/>
                </a:solidFill>
              </a:rPr>
              <a:t>EEPROM</a:t>
            </a:r>
            <a:r>
              <a:rPr lang="en-US" dirty="0"/>
              <a:t>)</a:t>
            </a:r>
          </a:p>
          <a:p>
            <a:pPr>
              <a:buFont typeface="Wingdings" panose="05000000000000000000" pitchFamily="2" charset="2"/>
              <a:buChar char="Ø"/>
            </a:pPr>
            <a:r>
              <a:rPr lang="en-US" dirty="0"/>
              <a:t> </a:t>
            </a:r>
            <a:r>
              <a:rPr lang="en-US" b="1" dirty="0">
                <a:solidFill>
                  <a:srgbClr val="FF0000"/>
                </a:solidFill>
              </a:rPr>
              <a:t>CD-ROM</a:t>
            </a:r>
          </a:p>
        </p:txBody>
      </p:sp>
      <p:sp>
        <p:nvSpPr>
          <p:cNvPr id="4" name="Date Placeholder 3">
            <a:extLst>
              <a:ext uri="{FF2B5EF4-FFF2-40B4-BE49-F238E27FC236}">
                <a16:creationId xmlns:a16="http://schemas.microsoft.com/office/drawing/2014/main" id="{AA5EA8FD-12A4-D751-06B5-3CEFBE8D0AF0}"/>
              </a:ext>
            </a:extLst>
          </p:cNvPr>
          <p:cNvSpPr>
            <a:spLocks noGrp="1"/>
          </p:cNvSpPr>
          <p:nvPr>
            <p:ph type="dt" sz="half" idx="10"/>
          </p:nvPr>
        </p:nvSpPr>
        <p:spPr/>
        <p:txBody>
          <a:bodyPr/>
          <a:lstStyle/>
          <a:p>
            <a:fld id="{841E59CB-D81A-4A94-A841-52CA9A05A272}" type="datetime1">
              <a:rPr lang="en-US" smtClean="0"/>
              <a:t>10/25/2022</a:t>
            </a:fld>
            <a:endParaRPr lang="en-US"/>
          </a:p>
        </p:txBody>
      </p:sp>
      <p:sp>
        <p:nvSpPr>
          <p:cNvPr id="5" name="Footer Placeholder 4">
            <a:extLst>
              <a:ext uri="{FF2B5EF4-FFF2-40B4-BE49-F238E27FC236}">
                <a16:creationId xmlns:a16="http://schemas.microsoft.com/office/drawing/2014/main" id="{91625F4A-DEC9-08FB-F6DC-CFCE678C3134}"/>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EF8E6D5B-16D8-FA4E-D0B4-658575AEDF65}"/>
              </a:ext>
            </a:extLst>
          </p:cNvPr>
          <p:cNvSpPr>
            <a:spLocks noGrp="1"/>
          </p:cNvSpPr>
          <p:nvPr>
            <p:ph type="sldNum" sz="quarter" idx="12"/>
          </p:nvPr>
        </p:nvSpPr>
        <p:spPr/>
        <p:txBody>
          <a:bodyPr/>
          <a:lstStyle/>
          <a:p>
            <a:fld id="{6816AB88-486C-4F86-A668-CBA5F48A2B55}" type="slidenum">
              <a:rPr lang="en-US" smtClean="0"/>
              <a:t>22</a:t>
            </a:fld>
            <a:endParaRPr lang="en-US"/>
          </a:p>
        </p:txBody>
      </p:sp>
    </p:spTree>
    <p:extLst>
      <p:ext uri="{BB962C8B-B14F-4D97-AF65-F5344CB8AC3E}">
        <p14:creationId xmlns:p14="http://schemas.microsoft.com/office/powerpoint/2010/main" val="30467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BB3-CD22-A664-4881-F939361D71CD}"/>
              </a:ext>
            </a:extLst>
          </p:cNvPr>
          <p:cNvSpPr>
            <a:spLocks noGrp="1"/>
          </p:cNvSpPr>
          <p:nvPr>
            <p:ph type="title"/>
          </p:nvPr>
        </p:nvSpPr>
        <p:spPr/>
        <p:txBody>
          <a:bodyPr/>
          <a:lstStyle/>
          <a:p>
            <a:r>
              <a:rPr lang="en-US" dirty="0"/>
              <a:t>Mask-Programmed ROM</a:t>
            </a:r>
          </a:p>
        </p:txBody>
      </p:sp>
      <p:sp>
        <p:nvSpPr>
          <p:cNvPr id="7" name="TextBox 6">
            <a:extLst>
              <a:ext uri="{FF2B5EF4-FFF2-40B4-BE49-F238E27FC236}">
                <a16:creationId xmlns:a16="http://schemas.microsoft.com/office/drawing/2014/main" id="{4EF546BD-C42A-B300-9640-C501C4908DBD}"/>
              </a:ext>
            </a:extLst>
          </p:cNvPr>
          <p:cNvSpPr txBox="1"/>
          <p:nvPr/>
        </p:nvSpPr>
        <p:spPr>
          <a:xfrm>
            <a:off x="1097280" y="5760681"/>
            <a:ext cx="10058400" cy="646331"/>
          </a:xfrm>
          <a:prstGeom prst="rect">
            <a:avLst/>
          </a:prstGeom>
          <a:noFill/>
        </p:spPr>
        <p:txBody>
          <a:bodyPr wrap="square">
            <a:spAutoFit/>
          </a:bodyPr>
          <a:lstStyle/>
          <a:p>
            <a:pPr algn="ctr"/>
            <a:r>
              <a:rPr lang="en-US" b="1" dirty="0"/>
              <a:t>Fig 4.1: </a:t>
            </a:r>
            <a:r>
              <a:rPr lang="en-US" dirty="0"/>
              <a:t>Structure of a MOS MROM shows one MOSFET used for each memory cell. An open source connection stores a “0”; a closed source connection stores a “1”.</a:t>
            </a:r>
          </a:p>
        </p:txBody>
      </p:sp>
      <p:sp>
        <p:nvSpPr>
          <p:cNvPr id="8" name="Date Placeholder 7">
            <a:extLst>
              <a:ext uri="{FF2B5EF4-FFF2-40B4-BE49-F238E27FC236}">
                <a16:creationId xmlns:a16="http://schemas.microsoft.com/office/drawing/2014/main" id="{B956BE91-E30F-E4F8-4E77-357FAB0BBDFA}"/>
              </a:ext>
            </a:extLst>
          </p:cNvPr>
          <p:cNvSpPr>
            <a:spLocks noGrp="1"/>
          </p:cNvSpPr>
          <p:nvPr>
            <p:ph type="dt" sz="half" idx="10"/>
          </p:nvPr>
        </p:nvSpPr>
        <p:spPr/>
        <p:txBody>
          <a:bodyPr/>
          <a:lstStyle/>
          <a:p>
            <a:fld id="{DF599F63-2887-42D2-A068-129C4E98D005}" type="datetime1">
              <a:rPr lang="en-US" smtClean="0"/>
              <a:t>10/25/2022</a:t>
            </a:fld>
            <a:endParaRPr lang="en-US"/>
          </a:p>
        </p:txBody>
      </p:sp>
      <p:sp>
        <p:nvSpPr>
          <p:cNvPr id="9" name="Footer Placeholder 8">
            <a:extLst>
              <a:ext uri="{FF2B5EF4-FFF2-40B4-BE49-F238E27FC236}">
                <a16:creationId xmlns:a16="http://schemas.microsoft.com/office/drawing/2014/main" id="{5F7487EF-4D3D-6EEF-ABD9-547C09B83BB1}"/>
              </a:ext>
            </a:extLst>
          </p:cNvPr>
          <p:cNvSpPr>
            <a:spLocks noGrp="1"/>
          </p:cNvSpPr>
          <p:nvPr>
            <p:ph type="ftr" sz="quarter" idx="11"/>
          </p:nvPr>
        </p:nvSpPr>
        <p:spPr/>
        <p:txBody>
          <a:bodyPr/>
          <a:lstStyle/>
          <a:p>
            <a:r>
              <a:rPr lang="en-US"/>
              <a:t>Memory Devices (Part-2)</a:t>
            </a:r>
          </a:p>
        </p:txBody>
      </p:sp>
      <p:sp>
        <p:nvSpPr>
          <p:cNvPr id="10" name="Slide Number Placeholder 9">
            <a:extLst>
              <a:ext uri="{FF2B5EF4-FFF2-40B4-BE49-F238E27FC236}">
                <a16:creationId xmlns:a16="http://schemas.microsoft.com/office/drawing/2014/main" id="{839577A3-05E2-7324-6A28-4A3BB6DDFF52}"/>
              </a:ext>
            </a:extLst>
          </p:cNvPr>
          <p:cNvSpPr>
            <a:spLocks noGrp="1"/>
          </p:cNvSpPr>
          <p:nvPr>
            <p:ph type="sldNum" sz="quarter" idx="12"/>
          </p:nvPr>
        </p:nvSpPr>
        <p:spPr/>
        <p:txBody>
          <a:bodyPr/>
          <a:lstStyle/>
          <a:p>
            <a:fld id="{6816AB88-486C-4F86-A668-CBA5F48A2B55}" type="slidenum">
              <a:rPr lang="en-US" smtClean="0"/>
              <a:t>23</a:t>
            </a:fld>
            <a:endParaRPr lang="en-US"/>
          </a:p>
        </p:txBody>
      </p:sp>
      <p:pic>
        <p:nvPicPr>
          <p:cNvPr id="11" name="Content Placeholder 10">
            <a:extLst>
              <a:ext uri="{FF2B5EF4-FFF2-40B4-BE49-F238E27FC236}">
                <a16:creationId xmlns:a16="http://schemas.microsoft.com/office/drawing/2014/main" id="{1D648E3E-8081-C813-1210-CDE0E987BA34}"/>
              </a:ext>
            </a:extLst>
          </p:cNvPr>
          <p:cNvPicPr>
            <a:picLocks noGrp="1" noChangeAspect="1"/>
          </p:cNvPicPr>
          <p:nvPr>
            <p:ph idx="1"/>
          </p:nvPr>
        </p:nvPicPr>
        <p:blipFill>
          <a:blip r:embed="rId2"/>
          <a:stretch>
            <a:fillRect/>
          </a:stretch>
        </p:blipFill>
        <p:spPr>
          <a:xfrm>
            <a:off x="3412988" y="1767773"/>
            <a:ext cx="5426983" cy="4022725"/>
          </a:xfrm>
        </p:spPr>
      </p:pic>
    </p:spTree>
    <p:extLst>
      <p:ext uri="{BB962C8B-B14F-4D97-AF65-F5344CB8AC3E}">
        <p14:creationId xmlns:p14="http://schemas.microsoft.com/office/powerpoint/2010/main" val="2229949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5046-0544-00DF-2255-C0BC699755B5}"/>
              </a:ext>
            </a:extLst>
          </p:cNvPr>
          <p:cNvSpPr>
            <a:spLocks noGrp="1"/>
          </p:cNvSpPr>
          <p:nvPr>
            <p:ph type="title"/>
          </p:nvPr>
        </p:nvSpPr>
        <p:spPr/>
        <p:txBody>
          <a:bodyPr/>
          <a:lstStyle/>
          <a:p>
            <a:r>
              <a:rPr lang="en-US" dirty="0"/>
              <a:t>Programmable ROMs (PROMs)</a:t>
            </a:r>
          </a:p>
        </p:txBody>
      </p:sp>
      <p:pic>
        <p:nvPicPr>
          <p:cNvPr id="8" name="Content Placeholder 7">
            <a:extLst>
              <a:ext uri="{FF2B5EF4-FFF2-40B4-BE49-F238E27FC236}">
                <a16:creationId xmlns:a16="http://schemas.microsoft.com/office/drawing/2014/main" id="{0BAECEAA-D9EC-A1FB-BA08-73765FE9358E}"/>
              </a:ext>
            </a:extLst>
          </p:cNvPr>
          <p:cNvPicPr>
            <a:picLocks noGrp="1" noChangeAspect="1"/>
          </p:cNvPicPr>
          <p:nvPr>
            <p:ph idx="1"/>
          </p:nvPr>
        </p:nvPicPr>
        <p:blipFill>
          <a:blip r:embed="rId2"/>
          <a:stretch>
            <a:fillRect/>
          </a:stretch>
        </p:blipFill>
        <p:spPr>
          <a:xfrm>
            <a:off x="3535138" y="2287769"/>
            <a:ext cx="5182049" cy="3139712"/>
          </a:xfrm>
        </p:spPr>
      </p:pic>
      <p:sp>
        <p:nvSpPr>
          <p:cNvPr id="4" name="Date Placeholder 3">
            <a:extLst>
              <a:ext uri="{FF2B5EF4-FFF2-40B4-BE49-F238E27FC236}">
                <a16:creationId xmlns:a16="http://schemas.microsoft.com/office/drawing/2014/main" id="{46AAFA6E-C2F8-57E4-8F13-8625D1EC921C}"/>
              </a:ext>
            </a:extLst>
          </p:cNvPr>
          <p:cNvSpPr>
            <a:spLocks noGrp="1"/>
          </p:cNvSpPr>
          <p:nvPr>
            <p:ph type="dt" sz="half" idx="10"/>
          </p:nvPr>
        </p:nvSpPr>
        <p:spPr/>
        <p:txBody>
          <a:bodyPr/>
          <a:lstStyle/>
          <a:p>
            <a:fld id="{8E00971D-8019-464E-B02C-3B54293115B2}" type="datetime1">
              <a:rPr lang="en-US" smtClean="0"/>
              <a:t>10/25/2022</a:t>
            </a:fld>
            <a:endParaRPr lang="en-US"/>
          </a:p>
        </p:txBody>
      </p:sp>
      <p:sp>
        <p:nvSpPr>
          <p:cNvPr id="5" name="Footer Placeholder 4">
            <a:extLst>
              <a:ext uri="{FF2B5EF4-FFF2-40B4-BE49-F238E27FC236}">
                <a16:creationId xmlns:a16="http://schemas.microsoft.com/office/drawing/2014/main" id="{A0440807-28AD-F577-9869-8F836BCE620C}"/>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39CF504E-25A8-467A-288D-E7B89EE56FE4}"/>
              </a:ext>
            </a:extLst>
          </p:cNvPr>
          <p:cNvSpPr>
            <a:spLocks noGrp="1"/>
          </p:cNvSpPr>
          <p:nvPr>
            <p:ph type="sldNum" sz="quarter" idx="12"/>
          </p:nvPr>
        </p:nvSpPr>
        <p:spPr/>
        <p:txBody>
          <a:bodyPr/>
          <a:lstStyle/>
          <a:p>
            <a:fld id="{6816AB88-486C-4F86-A668-CBA5F48A2B55}" type="slidenum">
              <a:rPr lang="en-US" smtClean="0"/>
              <a:t>24</a:t>
            </a:fld>
            <a:endParaRPr lang="en-US"/>
          </a:p>
        </p:txBody>
      </p:sp>
      <p:sp>
        <p:nvSpPr>
          <p:cNvPr id="9" name="TextBox 8">
            <a:extLst>
              <a:ext uri="{FF2B5EF4-FFF2-40B4-BE49-F238E27FC236}">
                <a16:creationId xmlns:a16="http://schemas.microsoft.com/office/drawing/2014/main" id="{0ABE7DFE-6DED-586D-F1F1-26AB8605699E}"/>
              </a:ext>
            </a:extLst>
          </p:cNvPr>
          <p:cNvSpPr txBox="1"/>
          <p:nvPr/>
        </p:nvSpPr>
        <p:spPr>
          <a:xfrm>
            <a:off x="1097280" y="5701047"/>
            <a:ext cx="10058400" cy="646331"/>
          </a:xfrm>
          <a:prstGeom prst="rect">
            <a:avLst/>
          </a:prstGeom>
          <a:noFill/>
        </p:spPr>
        <p:txBody>
          <a:bodyPr wrap="square">
            <a:spAutoFit/>
          </a:bodyPr>
          <a:lstStyle/>
          <a:p>
            <a:pPr algn="ctr"/>
            <a:r>
              <a:rPr lang="en-US" b="1" dirty="0"/>
              <a:t>Fig 4.2: </a:t>
            </a:r>
            <a:r>
              <a:rPr lang="en-US" dirty="0"/>
              <a:t>PROMs use fusible links that can be selectively blown open by the user to program a logic 0 into a cell.</a:t>
            </a:r>
          </a:p>
        </p:txBody>
      </p:sp>
    </p:spTree>
    <p:extLst>
      <p:ext uri="{BB962C8B-B14F-4D97-AF65-F5344CB8AC3E}">
        <p14:creationId xmlns:p14="http://schemas.microsoft.com/office/powerpoint/2010/main" val="309667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DE8-7744-B1B8-675C-1309E039C058}"/>
              </a:ext>
            </a:extLst>
          </p:cNvPr>
          <p:cNvSpPr>
            <a:spLocks noGrp="1"/>
          </p:cNvSpPr>
          <p:nvPr>
            <p:ph type="title"/>
          </p:nvPr>
        </p:nvSpPr>
        <p:spPr/>
        <p:txBody>
          <a:bodyPr/>
          <a:lstStyle/>
          <a:p>
            <a:r>
              <a:rPr lang="en-US" dirty="0"/>
              <a:t>Erasable Programmable ROM (EPROM)</a:t>
            </a:r>
          </a:p>
        </p:txBody>
      </p:sp>
      <p:pic>
        <p:nvPicPr>
          <p:cNvPr id="8" name="Content Placeholder 7">
            <a:extLst>
              <a:ext uri="{FF2B5EF4-FFF2-40B4-BE49-F238E27FC236}">
                <a16:creationId xmlns:a16="http://schemas.microsoft.com/office/drawing/2014/main" id="{900EC0FF-7690-76FB-011F-D220EABFA154}"/>
              </a:ext>
            </a:extLst>
          </p:cNvPr>
          <p:cNvPicPr>
            <a:picLocks noGrp="1" noChangeAspect="1"/>
          </p:cNvPicPr>
          <p:nvPr>
            <p:ph idx="1"/>
          </p:nvPr>
        </p:nvPicPr>
        <p:blipFill>
          <a:blip r:embed="rId2"/>
          <a:stretch>
            <a:fillRect/>
          </a:stretch>
        </p:blipFill>
        <p:spPr>
          <a:xfrm>
            <a:off x="2766816" y="1796568"/>
            <a:ext cx="6718693" cy="4022725"/>
          </a:xfrm>
        </p:spPr>
      </p:pic>
      <p:sp>
        <p:nvSpPr>
          <p:cNvPr id="4" name="Date Placeholder 3">
            <a:extLst>
              <a:ext uri="{FF2B5EF4-FFF2-40B4-BE49-F238E27FC236}">
                <a16:creationId xmlns:a16="http://schemas.microsoft.com/office/drawing/2014/main" id="{E7DC753A-E70F-8EC0-7D3F-B68D32A77800}"/>
              </a:ext>
            </a:extLst>
          </p:cNvPr>
          <p:cNvSpPr>
            <a:spLocks noGrp="1"/>
          </p:cNvSpPr>
          <p:nvPr>
            <p:ph type="dt" sz="half" idx="10"/>
          </p:nvPr>
        </p:nvSpPr>
        <p:spPr/>
        <p:txBody>
          <a:bodyPr/>
          <a:lstStyle/>
          <a:p>
            <a:fld id="{F29DEBBC-C406-462F-AB47-42C58EC7B831}" type="datetime1">
              <a:rPr lang="en-US" smtClean="0"/>
              <a:t>10/25/2022</a:t>
            </a:fld>
            <a:endParaRPr lang="en-US"/>
          </a:p>
        </p:txBody>
      </p:sp>
      <p:sp>
        <p:nvSpPr>
          <p:cNvPr id="5" name="Footer Placeholder 4">
            <a:extLst>
              <a:ext uri="{FF2B5EF4-FFF2-40B4-BE49-F238E27FC236}">
                <a16:creationId xmlns:a16="http://schemas.microsoft.com/office/drawing/2014/main" id="{F22C51F7-29E5-4C42-4A70-4AF16605F97C}"/>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F07A7BE-0C51-254C-0931-61CDBF73003F}"/>
              </a:ext>
            </a:extLst>
          </p:cNvPr>
          <p:cNvSpPr>
            <a:spLocks noGrp="1"/>
          </p:cNvSpPr>
          <p:nvPr>
            <p:ph type="sldNum" sz="quarter" idx="12"/>
          </p:nvPr>
        </p:nvSpPr>
        <p:spPr/>
        <p:txBody>
          <a:bodyPr/>
          <a:lstStyle/>
          <a:p>
            <a:fld id="{6816AB88-486C-4F86-A668-CBA5F48A2B55}" type="slidenum">
              <a:rPr lang="en-US" smtClean="0"/>
              <a:t>25</a:t>
            </a:fld>
            <a:endParaRPr lang="en-US"/>
          </a:p>
        </p:txBody>
      </p:sp>
      <p:sp>
        <p:nvSpPr>
          <p:cNvPr id="9" name="TextBox 8">
            <a:extLst>
              <a:ext uri="{FF2B5EF4-FFF2-40B4-BE49-F238E27FC236}">
                <a16:creationId xmlns:a16="http://schemas.microsoft.com/office/drawing/2014/main" id="{8EA150C4-69C3-881F-98FD-E65AB8072167}"/>
              </a:ext>
            </a:extLst>
          </p:cNvPr>
          <p:cNvSpPr txBox="1"/>
          <p:nvPr/>
        </p:nvSpPr>
        <p:spPr>
          <a:xfrm>
            <a:off x="1097280" y="5720925"/>
            <a:ext cx="10058400" cy="646331"/>
          </a:xfrm>
          <a:prstGeom prst="rect">
            <a:avLst/>
          </a:prstGeom>
          <a:noFill/>
        </p:spPr>
        <p:txBody>
          <a:bodyPr wrap="square">
            <a:spAutoFit/>
          </a:bodyPr>
          <a:lstStyle/>
          <a:p>
            <a:pPr algn="ctr"/>
            <a:r>
              <a:rPr lang="en-US" b="1" dirty="0"/>
              <a:t>Fig 4.3: </a:t>
            </a:r>
            <a:r>
              <a:rPr lang="en-US" dirty="0"/>
              <a:t>(a) Logic symbol for 27C64 EPROM; (b) typical EPROM package showing ultraviolet window; (c) 27C64 operating modes.</a:t>
            </a:r>
          </a:p>
        </p:txBody>
      </p:sp>
    </p:spTree>
    <p:extLst>
      <p:ext uri="{BB962C8B-B14F-4D97-AF65-F5344CB8AC3E}">
        <p14:creationId xmlns:p14="http://schemas.microsoft.com/office/powerpoint/2010/main" val="73723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E6A1-FC17-394B-15B4-B987E8A3AF51}"/>
              </a:ext>
            </a:extLst>
          </p:cNvPr>
          <p:cNvSpPr>
            <a:spLocks noGrp="1"/>
          </p:cNvSpPr>
          <p:nvPr>
            <p:ph type="title"/>
          </p:nvPr>
        </p:nvSpPr>
        <p:spPr/>
        <p:txBody>
          <a:bodyPr/>
          <a:lstStyle/>
          <a:p>
            <a:r>
              <a:rPr lang="en-US" dirty="0"/>
              <a:t>Electrically Erasable PROM (EEPROM)</a:t>
            </a:r>
          </a:p>
        </p:txBody>
      </p:sp>
      <p:sp>
        <p:nvSpPr>
          <p:cNvPr id="3" name="Content Placeholder 2">
            <a:extLst>
              <a:ext uri="{FF2B5EF4-FFF2-40B4-BE49-F238E27FC236}">
                <a16:creationId xmlns:a16="http://schemas.microsoft.com/office/drawing/2014/main" id="{79FEC78C-972C-4380-DCE2-5E028BE457F4}"/>
              </a:ext>
            </a:extLst>
          </p:cNvPr>
          <p:cNvSpPr>
            <a:spLocks noGrp="1"/>
          </p:cNvSpPr>
          <p:nvPr>
            <p:ph idx="1"/>
          </p:nvPr>
        </p:nvSpPr>
        <p:spPr/>
        <p:txBody>
          <a:bodyPr/>
          <a:lstStyle/>
          <a:p>
            <a:pPr>
              <a:buFont typeface="Wingdings" panose="05000000000000000000" pitchFamily="2" charset="2"/>
              <a:buChar char="Ø"/>
            </a:pPr>
            <a:r>
              <a:rPr lang="en-US" dirty="0"/>
              <a:t> The disadvantages of the EPROM were overcome by the development of the electrically erasable PROM (EEPROM) as an </a:t>
            </a:r>
            <a:r>
              <a:rPr lang="en-US" b="1" dirty="0">
                <a:solidFill>
                  <a:srgbClr val="FF0000"/>
                </a:solidFill>
              </a:rPr>
              <a:t>improvement</a:t>
            </a:r>
            <a:r>
              <a:rPr lang="en-US" dirty="0"/>
              <a:t> over the EPROM. </a:t>
            </a:r>
          </a:p>
          <a:p>
            <a:pPr>
              <a:buFont typeface="Wingdings" panose="05000000000000000000" pitchFamily="2" charset="2"/>
              <a:buChar char="Ø"/>
            </a:pPr>
            <a:r>
              <a:rPr lang="en-US" dirty="0"/>
              <a:t> The EEPROM retains the same floating-gate structure as the EPROM, but with the addition of a </a:t>
            </a:r>
            <a:r>
              <a:rPr lang="en-US" b="1" dirty="0">
                <a:solidFill>
                  <a:srgbClr val="FF0000"/>
                </a:solidFill>
              </a:rPr>
              <a:t>very thin oxide region </a:t>
            </a:r>
            <a:r>
              <a:rPr lang="en-US" dirty="0"/>
              <a:t>above the drain of the MOSFET memory cell.</a:t>
            </a:r>
          </a:p>
          <a:p>
            <a:pPr>
              <a:buFont typeface="Wingdings" panose="05000000000000000000" pitchFamily="2" charset="2"/>
              <a:buChar char="Ø"/>
            </a:pPr>
            <a:r>
              <a:rPr lang="en-US" dirty="0"/>
              <a:t> This modification produces the EEPROM’s major characteristic— </a:t>
            </a:r>
            <a:r>
              <a:rPr lang="en-US" b="1" dirty="0">
                <a:solidFill>
                  <a:srgbClr val="FF0000"/>
                </a:solidFill>
              </a:rPr>
              <a:t>its electrical erasability</a:t>
            </a:r>
            <a:r>
              <a:rPr lang="en-US" dirty="0"/>
              <a:t>.</a:t>
            </a:r>
          </a:p>
        </p:txBody>
      </p:sp>
      <p:sp>
        <p:nvSpPr>
          <p:cNvPr id="4" name="Date Placeholder 3">
            <a:extLst>
              <a:ext uri="{FF2B5EF4-FFF2-40B4-BE49-F238E27FC236}">
                <a16:creationId xmlns:a16="http://schemas.microsoft.com/office/drawing/2014/main" id="{BDE5662F-6712-5716-037C-27E1B46F06FF}"/>
              </a:ext>
            </a:extLst>
          </p:cNvPr>
          <p:cNvSpPr>
            <a:spLocks noGrp="1"/>
          </p:cNvSpPr>
          <p:nvPr>
            <p:ph type="dt" sz="half" idx="10"/>
          </p:nvPr>
        </p:nvSpPr>
        <p:spPr/>
        <p:txBody>
          <a:bodyPr/>
          <a:lstStyle/>
          <a:p>
            <a:fld id="{E50C3CD7-5B85-4E80-BBF7-B730D65EEAFC}" type="datetime1">
              <a:rPr lang="en-US" smtClean="0"/>
              <a:t>10/25/2022</a:t>
            </a:fld>
            <a:endParaRPr lang="en-US"/>
          </a:p>
        </p:txBody>
      </p:sp>
      <p:sp>
        <p:nvSpPr>
          <p:cNvPr id="5" name="Footer Placeholder 4">
            <a:extLst>
              <a:ext uri="{FF2B5EF4-FFF2-40B4-BE49-F238E27FC236}">
                <a16:creationId xmlns:a16="http://schemas.microsoft.com/office/drawing/2014/main" id="{360D9773-B1A0-5EF3-1F94-2A306485EF4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26546E9-0931-6FA9-1437-E249C1FCE7D1}"/>
              </a:ext>
            </a:extLst>
          </p:cNvPr>
          <p:cNvSpPr>
            <a:spLocks noGrp="1"/>
          </p:cNvSpPr>
          <p:nvPr>
            <p:ph type="sldNum" sz="quarter" idx="12"/>
          </p:nvPr>
        </p:nvSpPr>
        <p:spPr/>
        <p:txBody>
          <a:bodyPr/>
          <a:lstStyle/>
          <a:p>
            <a:fld id="{6816AB88-486C-4F86-A668-CBA5F48A2B55}" type="slidenum">
              <a:rPr lang="en-US" smtClean="0"/>
              <a:t>26</a:t>
            </a:fld>
            <a:endParaRPr lang="en-US"/>
          </a:p>
        </p:txBody>
      </p:sp>
    </p:spTree>
    <p:extLst>
      <p:ext uri="{BB962C8B-B14F-4D97-AF65-F5344CB8AC3E}">
        <p14:creationId xmlns:p14="http://schemas.microsoft.com/office/powerpoint/2010/main" val="389974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E6A1-FC17-394B-15B4-B987E8A3AF51}"/>
              </a:ext>
            </a:extLst>
          </p:cNvPr>
          <p:cNvSpPr>
            <a:spLocks noGrp="1"/>
          </p:cNvSpPr>
          <p:nvPr>
            <p:ph type="title"/>
          </p:nvPr>
        </p:nvSpPr>
        <p:spPr/>
        <p:txBody>
          <a:bodyPr/>
          <a:lstStyle/>
          <a:p>
            <a:r>
              <a:rPr lang="en-US" dirty="0"/>
              <a:t>CD-ROM</a:t>
            </a:r>
          </a:p>
        </p:txBody>
      </p:sp>
      <p:sp>
        <p:nvSpPr>
          <p:cNvPr id="3" name="Content Placeholder 2">
            <a:extLst>
              <a:ext uri="{FF2B5EF4-FFF2-40B4-BE49-F238E27FC236}">
                <a16:creationId xmlns:a16="http://schemas.microsoft.com/office/drawing/2014/main" id="{79FEC78C-972C-4380-DCE2-5E028BE457F4}"/>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A very prominent type of read-only storage used today in computer systems is the </a:t>
            </a:r>
            <a:r>
              <a:rPr lang="en-US" b="1" dirty="0">
                <a:solidFill>
                  <a:srgbClr val="FF0000"/>
                </a:solidFill>
              </a:rPr>
              <a:t>compact disk </a:t>
            </a:r>
            <a:r>
              <a:rPr lang="en-US" dirty="0"/>
              <a:t>(CD).</a:t>
            </a:r>
          </a:p>
          <a:p>
            <a:pPr>
              <a:buFont typeface="Wingdings" panose="05000000000000000000" pitchFamily="2" charset="2"/>
              <a:buChar char="Ø"/>
            </a:pPr>
            <a:r>
              <a:rPr lang="en-US" dirty="0"/>
              <a:t> The disks are manufactured with a </a:t>
            </a:r>
            <a:r>
              <a:rPr lang="en-US" b="1" dirty="0">
                <a:solidFill>
                  <a:srgbClr val="FF0000"/>
                </a:solidFill>
              </a:rPr>
              <a:t>highly reflective surface</a:t>
            </a:r>
            <a:r>
              <a:rPr lang="en-US" dirty="0"/>
              <a:t>.</a:t>
            </a:r>
          </a:p>
          <a:p>
            <a:pPr>
              <a:buFont typeface="Wingdings" panose="05000000000000000000" pitchFamily="2" charset="2"/>
              <a:buChar char="Ø"/>
            </a:pPr>
            <a:r>
              <a:rPr lang="en-US" dirty="0"/>
              <a:t> To store data on the disks, a very intense laser beam is </a:t>
            </a:r>
            <a:r>
              <a:rPr lang="en-US" b="1" dirty="0">
                <a:solidFill>
                  <a:srgbClr val="FF0000"/>
                </a:solidFill>
              </a:rPr>
              <a:t>focused on a very small point </a:t>
            </a:r>
            <a:r>
              <a:rPr lang="en-US" dirty="0"/>
              <a:t>on the disk. </a:t>
            </a:r>
          </a:p>
          <a:p>
            <a:pPr>
              <a:buFont typeface="Wingdings" panose="05000000000000000000" pitchFamily="2" charset="2"/>
              <a:buChar char="Ø"/>
            </a:pPr>
            <a:r>
              <a:rPr lang="en-US" dirty="0"/>
              <a:t> This beam </a:t>
            </a:r>
            <a:r>
              <a:rPr lang="en-US" b="1" dirty="0">
                <a:solidFill>
                  <a:srgbClr val="FF0000"/>
                </a:solidFill>
              </a:rPr>
              <a:t>burns a light-diffracting pit </a:t>
            </a:r>
            <a:r>
              <a:rPr lang="en-US" dirty="0"/>
              <a:t>at that point on the disk surface. </a:t>
            </a:r>
          </a:p>
          <a:p>
            <a:pPr>
              <a:buFont typeface="Wingdings" panose="05000000000000000000" pitchFamily="2" charset="2"/>
              <a:buChar char="Ø"/>
            </a:pPr>
            <a:r>
              <a:rPr lang="en-US" dirty="0"/>
              <a:t> Digital data (1s and 0s) are stored on the disk one bit at a time by </a:t>
            </a:r>
            <a:r>
              <a:rPr lang="en-US" b="1" dirty="0">
                <a:solidFill>
                  <a:srgbClr val="FF0000"/>
                </a:solidFill>
              </a:rPr>
              <a:t>burning or not burning a pit</a:t>
            </a:r>
            <a:r>
              <a:rPr lang="en-US" dirty="0"/>
              <a:t> into the reflective coating. </a:t>
            </a:r>
          </a:p>
          <a:p>
            <a:pPr>
              <a:buFont typeface="Wingdings" panose="05000000000000000000" pitchFamily="2" charset="2"/>
              <a:buChar char="Ø"/>
            </a:pPr>
            <a:r>
              <a:rPr lang="en-US" dirty="0"/>
              <a:t> The digital information is arranged on the disk as a continuous </a:t>
            </a:r>
            <a:r>
              <a:rPr lang="en-US" b="1" dirty="0">
                <a:solidFill>
                  <a:srgbClr val="FF0000"/>
                </a:solidFill>
              </a:rPr>
              <a:t>spiral of data points</a:t>
            </a:r>
            <a:r>
              <a:rPr lang="en-US" dirty="0"/>
              <a:t>. </a:t>
            </a:r>
          </a:p>
          <a:p>
            <a:pPr>
              <a:buFont typeface="Wingdings" panose="05000000000000000000" pitchFamily="2" charset="2"/>
              <a:buChar char="Ø"/>
            </a:pPr>
            <a:r>
              <a:rPr lang="en-US" dirty="0"/>
              <a:t> The precision of the laser beam allows very large quantities of data (</a:t>
            </a:r>
            <a:r>
              <a:rPr lang="en-US" b="1" dirty="0">
                <a:solidFill>
                  <a:srgbClr val="FF0000"/>
                </a:solidFill>
              </a:rPr>
              <a:t>over 550 Mbytes</a:t>
            </a:r>
            <a:r>
              <a:rPr lang="en-US" dirty="0"/>
              <a:t>) to be stored on a small, </a:t>
            </a:r>
            <a:r>
              <a:rPr lang="en-US" b="1" dirty="0">
                <a:solidFill>
                  <a:srgbClr val="FF0000"/>
                </a:solidFill>
              </a:rPr>
              <a:t>120-mm disk</a:t>
            </a:r>
            <a:r>
              <a:rPr lang="en-US" dirty="0"/>
              <a:t>.</a:t>
            </a:r>
          </a:p>
        </p:txBody>
      </p:sp>
      <p:sp>
        <p:nvSpPr>
          <p:cNvPr id="4" name="Date Placeholder 3">
            <a:extLst>
              <a:ext uri="{FF2B5EF4-FFF2-40B4-BE49-F238E27FC236}">
                <a16:creationId xmlns:a16="http://schemas.microsoft.com/office/drawing/2014/main" id="{BDE5662F-6712-5716-037C-27E1B46F06FF}"/>
              </a:ext>
            </a:extLst>
          </p:cNvPr>
          <p:cNvSpPr>
            <a:spLocks noGrp="1"/>
          </p:cNvSpPr>
          <p:nvPr>
            <p:ph type="dt" sz="half" idx="10"/>
          </p:nvPr>
        </p:nvSpPr>
        <p:spPr/>
        <p:txBody>
          <a:bodyPr/>
          <a:lstStyle/>
          <a:p>
            <a:fld id="{80EC280A-652A-4DCC-A13B-C84E648B7C67}" type="datetime1">
              <a:rPr lang="en-US" smtClean="0"/>
              <a:t>10/25/2022</a:t>
            </a:fld>
            <a:endParaRPr lang="en-US"/>
          </a:p>
        </p:txBody>
      </p:sp>
      <p:sp>
        <p:nvSpPr>
          <p:cNvPr id="5" name="Footer Placeholder 4">
            <a:extLst>
              <a:ext uri="{FF2B5EF4-FFF2-40B4-BE49-F238E27FC236}">
                <a16:creationId xmlns:a16="http://schemas.microsoft.com/office/drawing/2014/main" id="{360D9773-B1A0-5EF3-1F94-2A306485EF4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26546E9-0931-6FA9-1437-E249C1FCE7D1}"/>
              </a:ext>
            </a:extLst>
          </p:cNvPr>
          <p:cNvSpPr>
            <a:spLocks noGrp="1"/>
          </p:cNvSpPr>
          <p:nvPr>
            <p:ph type="sldNum" sz="quarter" idx="12"/>
          </p:nvPr>
        </p:nvSpPr>
        <p:spPr/>
        <p:txBody>
          <a:bodyPr/>
          <a:lstStyle/>
          <a:p>
            <a:fld id="{6816AB88-486C-4F86-A668-CBA5F48A2B55}" type="slidenum">
              <a:rPr lang="en-US" smtClean="0"/>
              <a:t>27</a:t>
            </a:fld>
            <a:endParaRPr lang="en-US"/>
          </a:p>
        </p:txBody>
      </p:sp>
    </p:spTree>
    <p:extLst>
      <p:ext uri="{BB962C8B-B14F-4D97-AF65-F5344CB8AC3E}">
        <p14:creationId xmlns:p14="http://schemas.microsoft.com/office/powerpoint/2010/main" val="3631024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C55E-A0A9-1D32-5D0C-5D1491A298D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3599C97C-6DB2-1E41-6C5F-3DF73BAA18C5}"/>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b="1" dirty="0">
                <a:solidFill>
                  <a:srgbClr val="FF0000"/>
                </a:solidFill>
              </a:rPr>
              <a:t>True or false: </a:t>
            </a:r>
            <a:r>
              <a:rPr lang="en-US" dirty="0"/>
              <a:t>An MROM can be programmed by the user.</a:t>
            </a:r>
          </a:p>
          <a:p>
            <a:pPr>
              <a:buFont typeface="Wingdings" panose="05000000000000000000" pitchFamily="2" charset="2"/>
              <a:buChar char="v"/>
            </a:pPr>
            <a:r>
              <a:rPr lang="en-US" dirty="0"/>
              <a:t> How does a PROM differ from an MROM? Can it be erased and reprogrammed?</a:t>
            </a:r>
          </a:p>
          <a:p>
            <a:pPr>
              <a:buFont typeface="Wingdings" panose="05000000000000000000" pitchFamily="2" charset="2"/>
              <a:buChar char="v"/>
            </a:pPr>
            <a:r>
              <a:rPr lang="en-US" dirty="0"/>
              <a:t> What EPROM </a:t>
            </a:r>
            <a:r>
              <a:rPr lang="en-US" b="1" dirty="0">
                <a:solidFill>
                  <a:srgbClr val="FF0000"/>
                </a:solidFill>
              </a:rPr>
              <a:t>shortcomings are overcome </a:t>
            </a:r>
            <a:r>
              <a:rPr lang="en-US" dirty="0"/>
              <a:t>by EEPROMs?</a:t>
            </a:r>
          </a:p>
          <a:p>
            <a:pPr>
              <a:buFont typeface="Wingdings" panose="05000000000000000000" pitchFamily="2" charset="2"/>
              <a:buChar char="v"/>
            </a:pPr>
            <a:r>
              <a:rPr lang="en-US" dirty="0"/>
              <a:t> What are the </a:t>
            </a:r>
            <a:r>
              <a:rPr lang="en-US" b="1" dirty="0">
                <a:solidFill>
                  <a:srgbClr val="FF0000"/>
                </a:solidFill>
              </a:rPr>
              <a:t>major drawbacks of EEPROM</a:t>
            </a:r>
            <a:r>
              <a:rPr lang="en-US" dirty="0"/>
              <a:t>?</a:t>
            </a:r>
          </a:p>
        </p:txBody>
      </p:sp>
      <p:sp>
        <p:nvSpPr>
          <p:cNvPr id="4" name="Date Placeholder 3">
            <a:extLst>
              <a:ext uri="{FF2B5EF4-FFF2-40B4-BE49-F238E27FC236}">
                <a16:creationId xmlns:a16="http://schemas.microsoft.com/office/drawing/2014/main" id="{B208DCA7-393D-0C6C-D3BA-11AC9DB68D50}"/>
              </a:ext>
            </a:extLst>
          </p:cNvPr>
          <p:cNvSpPr>
            <a:spLocks noGrp="1"/>
          </p:cNvSpPr>
          <p:nvPr>
            <p:ph type="dt" sz="half" idx="10"/>
          </p:nvPr>
        </p:nvSpPr>
        <p:spPr/>
        <p:txBody>
          <a:bodyPr/>
          <a:lstStyle/>
          <a:p>
            <a:fld id="{BD00425A-E983-4E8A-81D5-148A6C00D6CD}" type="datetime1">
              <a:rPr lang="en-US" smtClean="0"/>
              <a:t>10/25/2022</a:t>
            </a:fld>
            <a:endParaRPr lang="en-US"/>
          </a:p>
        </p:txBody>
      </p:sp>
      <p:sp>
        <p:nvSpPr>
          <p:cNvPr id="5" name="Footer Placeholder 4">
            <a:extLst>
              <a:ext uri="{FF2B5EF4-FFF2-40B4-BE49-F238E27FC236}">
                <a16:creationId xmlns:a16="http://schemas.microsoft.com/office/drawing/2014/main" id="{CFC5DE71-8488-95F8-96BB-25B005C53B85}"/>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04AE59DA-3EAE-43F2-A0F1-1A6825ED2195}"/>
              </a:ext>
            </a:extLst>
          </p:cNvPr>
          <p:cNvSpPr>
            <a:spLocks noGrp="1"/>
          </p:cNvSpPr>
          <p:nvPr>
            <p:ph type="sldNum" sz="quarter" idx="12"/>
          </p:nvPr>
        </p:nvSpPr>
        <p:spPr/>
        <p:txBody>
          <a:bodyPr/>
          <a:lstStyle/>
          <a:p>
            <a:fld id="{6816AB88-486C-4F86-A668-CBA5F48A2B55}" type="slidenum">
              <a:rPr lang="en-US" smtClean="0"/>
              <a:t>28</a:t>
            </a:fld>
            <a:endParaRPr lang="en-US"/>
          </a:p>
        </p:txBody>
      </p:sp>
    </p:spTree>
    <p:extLst>
      <p:ext uri="{BB962C8B-B14F-4D97-AF65-F5344CB8AC3E}">
        <p14:creationId xmlns:p14="http://schemas.microsoft.com/office/powerpoint/2010/main" val="249171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Module-5</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Flash Memory</a:t>
            </a:r>
          </a:p>
        </p:txBody>
      </p:sp>
      <p:sp>
        <p:nvSpPr>
          <p:cNvPr id="4" name="Date Placeholder 3">
            <a:extLst>
              <a:ext uri="{FF2B5EF4-FFF2-40B4-BE49-F238E27FC236}">
                <a16:creationId xmlns:a16="http://schemas.microsoft.com/office/drawing/2014/main" id="{B3BF8D11-A28E-1F67-466A-BC673D6E9D7C}"/>
              </a:ext>
            </a:extLst>
          </p:cNvPr>
          <p:cNvSpPr>
            <a:spLocks noGrp="1"/>
          </p:cNvSpPr>
          <p:nvPr>
            <p:ph type="dt" sz="half" idx="10"/>
          </p:nvPr>
        </p:nvSpPr>
        <p:spPr/>
        <p:txBody>
          <a:bodyPr/>
          <a:lstStyle/>
          <a:p>
            <a:fld id="{3675AACC-A65F-49CD-AB70-CA03EED88366}" type="datetime1">
              <a:rPr lang="en-US" smtClean="0"/>
              <a:t>10/25/2022</a:t>
            </a:fld>
            <a:endParaRPr lang="en-US"/>
          </a:p>
        </p:txBody>
      </p:sp>
      <p:sp>
        <p:nvSpPr>
          <p:cNvPr id="5" name="Footer Placeholder 4">
            <a:extLst>
              <a:ext uri="{FF2B5EF4-FFF2-40B4-BE49-F238E27FC236}">
                <a16:creationId xmlns:a16="http://schemas.microsoft.com/office/drawing/2014/main" id="{261A1FAF-5A20-2274-0A26-7A4110CECFDD}"/>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D65B25A-C89D-15AD-918C-87C6B4D09FB4}"/>
              </a:ext>
            </a:extLst>
          </p:cNvPr>
          <p:cNvSpPr>
            <a:spLocks noGrp="1"/>
          </p:cNvSpPr>
          <p:nvPr>
            <p:ph type="sldNum" sz="quarter" idx="12"/>
          </p:nvPr>
        </p:nvSpPr>
        <p:spPr/>
        <p:txBody>
          <a:bodyPr/>
          <a:lstStyle/>
          <a:p>
            <a:fld id="{6816AB88-486C-4F86-A668-CBA5F48A2B55}" type="slidenum">
              <a:rPr lang="en-US" smtClean="0"/>
              <a:t>29</a:t>
            </a:fld>
            <a:endParaRPr lang="en-US"/>
          </a:p>
        </p:txBody>
      </p:sp>
    </p:spTree>
    <p:extLst>
      <p:ext uri="{BB962C8B-B14F-4D97-AF65-F5344CB8AC3E}">
        <p14:creationId xmlns:p14="http://schemas.microsoft.com/office/powerpoint/2010/main" val="123749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Module-1</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Read-Only Memories</a:t>
            </a:r>
          </a:p>
        </p:txBody>
      </p:sp>
      <p:sp>
        <p:nvSpPr>
          <p:cNvPr id="4" name="Date Placeholder 3">
            <a:extLst>
              <a:ext uri="{FF2B5EF4-FFF2-40B4-BE49-F238E27FC236}">
                <a16:creationId xmlns:a16="http://schemas.microsoft.com/office/drawing/2014/main" id="{BD5DE00C-3156-F8B1-F615-59098C513B96}"/>
              </a:ext>
            </a:extLst>
          </p:cNvPr>
          <p:cNvSpPr>
            <a:spLocks noGrp="1"/>
          </p:cNvSpPr>
          <p:nvPr>
            <p:ph type="dt" sz="half" idx="10"/>
          </p:nvPr>
        </p:nvSpPr>
        <p:spPr/>
        <p:txBody>
          <a:bodyPr/>
          <a:lstStyle/>
          <a:p>
            <a:fld id="{CD148B95-96CA-4027-87E4-5B014E2559D3}" type="datetime1">
              <a:rPr lang="en-US" smtClean="0"/>
              <a:t>10/25/2022</a:t>
            </a:fld>
            <a:endParaRPr lang="en-US"/>
          </a:p>
        </p:txBody>
      </p:sp>
      <p:sp>
        <p:nvSpPr>
          <p:cNvPr id="5" name="Footer Placeholder 4">
            <a:extLst>
              <a:ext uri="{FF2B5EF4-FFF2-40B4-BE49-F238E27FC236}">
                <a16:creationId xmlns:a16="http://schemas.microsoft.com/office/drawing/2014/main" id="{8711BBFB-D61E-D5E3-0775-440B46F04E80}"/>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FEF6F54F-6605-E5F6-25EC-9771B568FBD9}"/>
              </a:ext>
            </a:extLst>
          </p:cNvPr>
          <p:cNvSpPr>
            <a:spLocks noGrp="1"/>
          </p:cNvSpPr>
          <p:nvPr>
            <p:ph type="sldNum" sz="quarter" idx="12"/>
          </p:nvPr>
        </p:nvSpPr>
        <p:spPr/>
        <p:txBody>
          <a:bodyPr/>
          <a:lstStyle/>
          <a:p>
            <a:fld id="{6816AB88-486C-4F86-A668-CBA5F48A2B55}" type="slidenum">
              <a:rPr lang="en-US" smtClean="0"/>
              <a:t>3</a:t>
            </a:fld>
            <a:endParaRPr lang="en-US"/>
          </a:p>
        </p:txBody>
      </p:sp>
    </p:spTree>
    <p:extLst>
      <p:ext uri="{BB962C8B-B14F-4D97-AF65-F5344CB8AC3E}">
        <p14:creationId xmlns:p14="http://schemas.microsoft.com/office/powerpoint/2010/main" val="4065212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E6A1-FC17-394B-15B4-B987E8A3AF51}"/>
              </a:ext>
            </a:extLst>
          </p:cNvPr>
          <p:cNvSpPr>
            <a:spLocks noGrp="1"/>
          </p:cNvSpPr>
          <p:nvPr>
            <p:ph type="title"/>
          </p:nvPr>
        </p:nvSpPr>
        <p:spPr/>
        <p:txBody>
          <a:bodyPr/>
          <a:lstStyle/>
          <a:p>
            <a:r>
              <a:rPr lang="en-US" dirty="0"/>
              <a:t>ROM Applications</a:t>
            </a:r>
          </a:p>
        </p:txBody>
      </p:sp>
      <p:pic>
        <p:nvPicPr>
          <p:cNvPr id="8" name="Content Placeholder 7">
            <a:extLst>
              <a:ext uri="{FF2B5EF4-FFF2-40B4-BE49-F238E27FC236}">
                <a16:creationId xmlns:a16="http://schemas.microsoft.com/office/drawing/2014/main" id="{09D6E9BC-5A50-2C32-FB1E-E8635E48FAF1}"/>
              </a:ext>
            </a:extLst>
          </p:cNvPr>
          <p:cNvPicPr>
            <a:picLocks noGrp="1" noChangeAspect="1"/>
          </p:cNvPicPr>
          <p:nvPr>
            <p:ph idx="1"/>
          </p:nvPr>
        </p:nvPicPr>
        <p:blipFill>
          <a:blip r:embed="rId2"/>
          <a:stretch>
            <a:fillRect/>
          </a:stretch>
        </p:blipFill>
        <p:spPr>
          <a:xfrm>
            <a:off x="3504656" y="1820269"/>
            <a:ext cx="5243014" cy="3856054"/>
          </a:xfrm>
        </p:spPr>
      </p:pic>
      <p:sp>
        <p:nvSpPr>
          <p:cNvPr id="4" name="Date Placeholder 3">
            <a:extLst>
              <a:ext uri="{FF2B5EF4-FFF2-40B4-BE49-F238E27FC236}">
                <a16:creationId xmlns:a16="http://schemas.microsoft.com/office/drawing/2014/main" id="{BDE5662F-6712-5716-037C-27E1B46F06FF}"/>
              </a:ext>
            </a:extLst>
          </p:cNvPr>
          <p:cNvSpPr>
            <a:spLocks noGrp="1"/>
          </p:cNvSpPr>
          <p:nvPr>
            <p:ph type="dt" sz="half" idx="10"/>
          </p:nvPr>
        </p:nvSpPr>
        <p:spPr/>
        <p:txBody>
          <a:bodyPr/>
          <a:lstStyle/>
          <a:p>
            <a:fld id="{E37BD13B-E027-4FE6-BFB1-270A3C75BDF2}" type="datetime1">
              <a:rPr lang="en-US" smtClean="0"/>
              <a:t>10/25/2022</a:t>
            </a:fld>
            <a:endParaRPr lang="en-US"/>
          </a:p>
        </p:txBody>
      </p:sp>
      <p:sp>
        <p:nvSpPr>
          <p:cNvPr id="5" name="Footer Placeholder 4">
            <a:extLst>
              <a:ext uri="{FF2B5EF4-FFF2-40B4-BE49-F238E27FC236}">
                <a16:creationId xmlns:a16="http://schemas.microsoft.com/office/drawing/2014/main" id="{360D9773-B1A0-5EF3-1F94-2A306485EF4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26546E9-0931-6FA9-1437-E249C1FCE7D1}"/>
              </a:ext>
            </a:extLst>
          </p:cNvPr>
          <p:cNvSpPr>
            <a:spLocks noGrp="1"/>
          </p:cNvSpPr>
          <p:nvPr>
            <p:ph type="sldNum" sz="quarter" idx="12"/>
          </p:nvPr>
        </p:nvSpPr>
        <p:spPr/>
        <p:txBody>
          <a:bodyPr/>
          <a:lstStyle/>
          <a:p>
            <a:fld id="{6816AB88-486C-4F86-A668-CBA5F48A2B55}" type="slidenum">
              <a:rPr lang="en-US" smtClean="0"/>
              <a:t>30</a:t>
            </a:fld>
            <a:endParaRPr lang="en-US"/>
          </a:p>
        </p:txBody>
      </p:sp>
      <p:sp>
        <p:nvSpPr>
          <p:cNvPr id="9" name="TextBox 8">
            <a:extLst>
              <a:ext uri="{FF2B5EF4-FFF2-40B4-BE49-F238E27FC236}">
                <a16:creationId xmlns:a16="http://schemas.microsoft.com/office/drawing/2014/main" id="{5FFD966C-809A-51DF-A273-830350536D3D}"/>
              </a:ext>
            </a:extLst>
          </p:cNvPr>
          <p:cNvSpPr txBox="1"/>
          <p:nvPr/>
        </p:nvSpPr>
        <p:spPr>
          <a:xfrm>
            <a:off x="1097280" y="5651352"/>
            <a:ext cx="10058400" cy="646331"/>
          </a:xfrm>
          <a:prstGeom prst="rect">
            <a:avLst/>
          </a:prstGeom>
          <a:noFill/>
        </p:spPr>
        <p:txBody>
          <a:bodyPr wrap="square">
            <a:spAutoFit/>
          </a:bodyPr>
          <a:lstStyle/>
          <a:p>
            <a:pPr algn="ctr"/>
            <a:r>
              <a:rPr lang="en-US" b="1" dirty="0"/>
              <a:t>Fig 5.1: </a:t>
            </a:r>
            <a:r>
              <a:rPr lang="en-US" dirty="0"/>
              <a:t>Trade-offs for semiconductor nonvolatile memories show that complexity and cost increase as erase and programming flexibility increases.</a:t>
            </a:r>
          </a:p>
        </p:txBody>
      </p:sp>
    </p:spTree>
    <p:extLst>
      <p:ext uri="{BB962C8B-B14F-4D97-AF65-F5344CB8AC3E}">
        <p14:creationId xmlns:p14="http://schemas.microsoft.com/office/powerpoint/2010/main" val="1934022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Module-6</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ROM Applications</a:t>
            </a:r>
          </a:p>
        </p:txBody>
      </p:sp>
      <p:sp>
        <p:nvSpPr>
          <p:cNvPr id="4" name="Date Placeholder 3">
            <a:extLst>
              <a:ext uri="{FF2B5EF4-FFF2-40B4-BE49-F238E27FC236}">
                <a16:creationId xmlns:a16="http://schemas.microsoft.com/office/drawing/2014/main" id="{B3BF8D11-A28E-1F67-466A-BC673D6E9D7C}"/>
              </a:ext>
            </a:extLst>
          </p:cNvPr>
          <p:cNvSpPr>
            <a:spLocks noGrp="1"/>
          </p:cNvSpPr>
          <p:nvPr>
            <p:ph type="dt" sz="half" idx="10"/>
          </p:nvPr>
        </p:nvSpPr>
        <p:spPr/>
        <p:txBody>
          <a:bodyPr/>
          <a:lstStyle/>
          <a:p>
            <a:fld id="{F0D4B2BF-49B5-4724-B8CA-913A7E3F3E9F}" type="datetime1">
              <a:rPr lang="en-US" smtClean="0"/>
              <a:t>10/25/2022</a:t>
            </a:fld>
            <a:endParaRPr lang="en-US"/>
          </a:p>
        </p:txBody>
      </p:sp>
      <p:sp>
        <p:nvSpPr>
          <p:cNvPr id="5" name="Footer Placeholder 4">
            <a:extLst>
              <a:ext uri="{FF2B5EF4-FFF2-40B4-BE49-F238E27FC236}">
                <a16:creationId xmlns:a16="http://schemas.microsoft.com/office/drawing/2014/main" id="{261A1FAF-5A20-2274-0A26-7A4110CECFDD}"/>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D65B25A-C89D-15AD-918C-87C6B4D09FB4}"/>
              </a:ext>
            </a:extLst>
          </p:cNvPr>
          <p:cNvSpPr>
            <a:spLocks noGrp="1"/>
          </p:cNvSpPr>
          <p:nvPr>
            <p:ph type="sldNum" sz="quarter" idx="12"/>
          </p:nvPr>
        </p:nvSpPr>
        <p:spPr/>
        <p:txBody>
          <a:bodyPr/>
          <a:lstStyle/>
          <a:p>
            <a:fld id="{6816AB88-486C-4F86-A668-CBA5F48A2B55}" type="slidenum">
              <a:rPr lang="en-US" smtClean="0"/>
              <a:t>31</a:t>
            </a:fld>
            <a:endParaRPr lang="en-US"/>
          </a:p>
        </p:txBody>
      </p:sp>
    </p:spTree>
    <p:extLst>
      <p:ext uri="{BB962C8B-B14F-4D97-AF65-F5344CB8AC3E}">
        <p14:creationId xmlns:p14="http://schemas.microsoft.com/office/powerpoint/2010/main" val="427386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E6A1-FC17-394B-15B4-B987E8A3AF51}"/>
              </a:ext>
            </a:extLst>
          </p:cNvPr>
          <p:cNvSpPr>
            <a:spLocks noGrp="1"/>
          </p:cNvSpPr>
          <p:nvPr>
            <p:ph type="title"/>
          </p:nvPr>
        </p:nvSpPr>
        <p:spPr/>
        <p:txBody>
          <a:bodyPr/>
          <a:lstStyle/>
          <a:p>
            <a:r>
              <a:rPr lang="en-US" dirty="0"/>
              <a:t>ROM Applications</a:t>
            </a:r>
          </a:p>
        </p:txBody>
      </p:sp>
      <p:sp>
        <p:nvSpPr>
          <p:cNvPr id="3" name="Content Placeholder 2">
            <a:extLst>
              <a:ext uri="{FF2B5EF4-FFF2-40B4-BE49-F238E27FC236}">
                <a16:creationId xmlns:a16="http://schemas.microsoft.com/office/drawing/2014/main" id="{79FEC78C-972C-4380-DCE2-5E028BE457F4}"/>
              </a:ext>
            </a:extLst>
          </p:cNvPr>
          <p:cNvSpPr>
            <a:spLocks noGrp="1"/>
          </p:cNvSpPr>
          <p:nvPr>
            <p:ph idx="1"/>
          </p:nvPr>
        </p:nvSpPr>
        <p:spPr/>
        <p:txBody>
          <a:bodyPr/>
          <a:lstStyle/>
          <a:p>
            <a:pPr>
              <a:buFont typeface="Wingdings" panose="05000000000000000000" pitchFamily="2" charset="2"/>
              <a:buChar char="Ø"/>
            </a:pPr>
            <a:r>
              <a:rPr lang="en-US" dirty="0"/>
              <a:t> Embedded Microcontroller Program Memory</a:t>
            </a:r>
          </a:p>
          <a:p>
            <a:pPr>
              <a:buFont typeface="Wingdings" panose="05000000000000000000" pitchFamily="2" charset="2"/>
              <a:buChar char="Ø"/>
            </a:pPr>
            <a:r>
              <a:rPr lang="en-US" dirty="0"/>
              <a:t> Data Transfer and Portability</a:t>
            </a:r>
          </a:p>
          <a:p>
            <a:pPr>
              <a:buFont typeface="Wingdings" panose="05000000000000000000" pitchFamily="2" charset="2"/>
              <a:buChar char="Ø"/>
            </a:pPr>
            <a:r>
              <a:rPr lang="en-US" dirty="0"/>
              <a:t> Bootstrap Memory</a:t>
            </a:r>
          </a:p>
          <a:p>
            <a:pPr>
              <a:buFont typeface="Wingdings" panose="05000000000000000000" pitchFamily="2" charset="2"/>
              <a:buChar char="Ø"/>
            </a:pPr>
            <a:r>
              <a:rPr lang="en-US" dirty="0"/>
              <a:t> Data Tables</a:t>
            </a:r>
          </a:p>
          <a:p>
            <a:pPr>
              <a:buFont typeface="Wingdings" panose="05000000000000000000" pitchFamily="2" charset="2"/>
              <a:buChar char="Ø"/>
            </a:pPr>
            <a:r>
              <a:rPr lang="en-US" dirty="0"/>
              <a:t> Data Converter</a:t>
            </a:r>
          </a:p>
          <a:p>
            <a:pPr>
              <a:buFont typeface="Wingdings" panose="05000000000000000000" pitchFamily="2" charset="2"/>
              <a:buChar char="Ø"/>
            </a:pPr>
            <a:r>
              <a:rPr lang="en-US" dirty="0"/>
              <a:t> Function Generator</a:t>
            </a:r>
          </a:p>
          <a:p>
            <a:pPr>
              <a:buFont typeface="Wingdings" panose="05000000000000000000" pitchFamily="2" charset="2"/>
              <a:buChar char="Ø"/>
            </a:pPr>
            <a:r>
              <a:rPr lang="en-US" dirty="0"/>
              <a:t> Auxiliary Storage</a:t>
            </a:r>
          </a:p>
        </p:txBody>
      </p:sp>
      <p:sp>
        <p:nvSpPr>
          <p:cNvPr id="4" name="Date Placeholder 3">
            <a:extLst>
              <a:ext uri="{FF2B5EF4-FFF2-40B4-BE49-F238E27FC236}">
                <a16:creationId xmlns:a16="http://schemas.microsoft.com/office/drawing/2014/main" id="{BDE5662F-6712-5716-037C-27E1B46F06FF}"/>
              </a:ext>
            </a:extLst>
          </p:cNvPr>
          <p:cNvSpPr>
            <a:spLocks noGrp="1"/>
          </p:cNvSpPr>
          <p:nvPr>
            <p:ph type="dt" sz="half" idx="10"/>
          </p:nvPr>
        </p:nvSpPr>
        <p:spPr/>
        <p:txBody>
          <a:bodyPr/>
          <a:lstStyle/>
          <a:p>
            <a:fld id="{E37BD13B-E027-4FE6-BFB1-270A3C75BDF2}" type="datetime1">
              <a:rPr lang="en-US" smtClean="0"/>
              <a:t>10/25/2022</a:t>
            </a:fld>
            <a:endParaRPr lang="en-US"/>
          </a:p>
        </p:txBody>
      </p:sp>
      <p:sp>
        <p:nvSpPr>
          <p:cNvPr id="5" name="Footer Placeholder 4">
            <a:extLst>
              <a:ext uri="{FF2B5EF4-FFF2-40B4-BE49-F238E27FC236}">
                <a16:creationId xmlns:a16="http://schemas.microsoft.com/office/drawing/2014/main" id="{360D9773-B1A0-5EF3-1F94-2A306485EF4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26546E9-0931-6FA9-1437-E249C1FCE7D1}"/>
              </a:ext>
            </a:extLst>
          </p:cNvPr>
          <p:cNvSpPr>
            <a:spLocks noGrp="1"/>
          </p:cNvSpPr>
          <p:nvPr>
            <p:ph type="sldNum" sz="quarter" idx="12"/>
          </p:nvPr>
        </p:nvSpPr>
        <p:spPr/>
        <p:txBody>
          <a:bodyPr/>
          <a:lstStyle/>
          <a:p>
            <a:fld id="{6816AB88-486C-4F86-A668-CBA5F48A2B55}" type="slidenum">
              <a:rPr lang="en-US" smtClean="0"/>
              <a:t>32</a:t>
            </a:fld>
            <a:endParaRPr lang="en-US"/>
          </a:p>
        </p:txBody>
      </p:sp>
    </p:spTree>
    <p:extLst>
      <p:ext uri="{BB962C8B-B14F-4D97-AF65-F5344CB8AC3E}">
        <p14:creationId xmlns:p14="http://schemas.microsoft.com/office/powerpoint/2010/main" val="3783030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2ACE-8A4C-04ED-BA70-F210E1EC153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EACFDA-BAE4-2152-7C2D-CE80AE6C1435}"/>
              </a:ext>
            </a:extLst>
          </p:cNvPr>
          <p:cNvSpPr>
            <a:spLocks noGrp="1"/>
          </p:cNvSpPr>
          <p:nvPr>
            <p:ph idx="1"/>
          </p:nvPr>
        </p:nvSpPr>
        <p:spPr/>
        <p:txBody>
          <a:bodyPr/>
          <a:lstStyle/>
          <a:p>
            <a:r>
              <a:rPr lang="en-US" dirty="0"/>
              <a:t>Digital Systems by Tocci, Widmer, Moss</a:t>
            </a:r>
          </a:p>
          <a:p>
            <a:r>
              <a:rPr lang="en-US" dirty="0"/>
              <a:t>Chapter 12: Memory Devices (12.4-12.9)</a:t>
            </a:r>
          </a:p>
          <a:p>
            <a:r>
              <a:rPr lang="en-US" dirty="0"/>
              <a:t>Pages: 795-814</a:t>
            </a:r>
          </a:p>
        </p:txBody>
      </p:sp>
      <p:sp>
        <p:nvSpPr>
          <p:cNvPr id="4" name="Date Placeholder 3">
            <a:extLst>
              <a:ext uri="{FF2B5EF4-FFF2-40B4-BE49-F238E27FC236}">
                <a16:creationId xmlns:a16="http://schemas.microsoft.com/office/drawing/2014/main" id="{558BCF92-9B7D-6FFD-D200-2188A3623A73}"/>
              </a:ext>
            </a:extLst>
          </p:cNvPr>
          <p:cNvSpPr>
            <a:spLocks noGrp="1"/>
          </p:cNvSpPr>
          <p:nvPr>
            <p:ph type="dt" sz="half" idx="10"/>
          </p:nvPr>
        </p:nvSpPr>
        <p:spPr/>
        <p:txBody>
          <a:bodyPr/>
          <a:lstStyle/>
          <a:p>
            <a:fld id="{FB4BE8C0-E3F9-4E9E-94B5-2802E7A2B6EE}" type="datetime1">
              <a:rPr lang="en-US" smtClean="0"/>
              <a:t>10/25/2022</a:t>
            </a:fld>
            <a:endParaRPr lang="en-US"/>
          </a:p>
        </p:txBody>
      </p:sp>
      <p:sp>
        <p:nvSpPr>
          <p:cNvPr id="5" name="Footer Placeholder 4">
            <a:extLst>
              <a:ext uri="{FF2B5EF4-FFF2-40B4-BE49-F238E27FC236}">
                <a16:creationId xmlns:a16="http://schemas.microsoft.com/office/drawing/2014/main" id="{E543EE0D-E2BA-B371-E0A3-9691B9FD9F87}"/>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CDAB104C-C076-AED6-DA19-8C00825C6C75}"/>
              </a:ext>
            </a:extLst>
          </p:cNvPr>
          <p:cNvSpPr>
            <a:spLocks noGrp="1"/>
          </p:cNvSpPr>
          <p:nvPr>
            <p:ph type="sldNum" sz="quarter" idx="12"/>
          </p:nvPr>
        </p:nvSpPr>
        <p:spPr/>
        <p:txBody>
          <a:bodyPr/>
          <a:lstStyle/>
          <a:p>
            <a:fld id="{6816AB88-486C-4F86-A668-CBA5F48A2B55}" type="slidenum">
              <a:rPr lang="en-US" smtClean="0"/>
              <a:t>33</a:t>
            </a:fld>
            <a:endParaRPr lang="en-US"/>
          </a:p>
        </p:txBody>
      </p:sp>
    </p:spTree>
    <p:extLst>
      <p:ext uri="{BB962C8B-B14F-4D97-AF65-F5344CB8AC3E}">
        <p14:creationId xmlns:p14="http://schemas.microsoft.com/office/powerpoint/2010/main" val="3998511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5E40-593B-1F7A-2350-B4E93F5E77E8}"/>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6C202DCE-A4E6-CF56-CD46-9C26D3266719}"/>
              </a:ext>
            </a:extLst>
          </p:cNvPr>
          <p:cNvSpPr>
            <a:spLocks noGrp="1"/>
          </p:cNvSpPr>
          <p:nvPr>
            <p:ph idx="1"/>
          </p:nvPr>
        </p:nvSpPr>
        <p:spPr/>
        <p:txBody>
          <a:bodyPr/>
          <a:lstStyle/>
          <a:p>
            <a:endParaRPr lang="en-US" dirty="0"/>
          </a:p>
          <a:p>
            <a:endParaRPr lang="en-US" dirty="0"/>
          </a:p>
          <a:p>
            <a:endParaRPr lang="en-US" dirty="0"/>
          </a:p>
          <a:p>
            <a:pPr algn="ctr"/>
            <a:r>
              <a:rPr lang="en-US" sz="2400" b="1" dirty="0"/>
              <a:t>Next Topics</a:t>
            </a:r>
          </a:p>
          <a:p>
            <a:pPr algn="ctr"/>
            <a:r>
              <a:rPr lang="en-US" dirty="0"/>
              <a:t>Random Access Memory</a:t>
            </a:r>
          </a:p>
        </p:txBody>
      </p:sp>
      <p:sp>
        <p:nvSpPr>
          <p:cNvPr id="4" name="Date Placeholder 3">
            <a:extLst>
              <a:ext uri="{FF2B5EF4-FFF2-40B4-BE49-F238E27FC236}">
                <a16:creationId xmlns:a16="http://schemas.microsoft.com/office/drawing/2014/main" id="{54E7F40A-D49F-527E-6FA9-C606BAE59C86}"/>
              </a:ext>
            </a:extLst>
          </p:cNvPr>
          <p:cNvSpPr>
            <a:spLocks noGrp="1"/>
          </p:cNvSpPr>
          <p:nvPr>
            <p:ph type="dt" sz="half" idx="10"/>
          </p:nvPr>
        </p:nvSpPr>
        <p:spPr/>
        <p:txBody>
          <a:bodyPr/>
          <a:lstStyle/>
          <a:p>
            <a:fld id="{3BB24AF4-6221-4E38-9FDB-8A31B260DD5B}" type="datetime1">
              <a:rPr lang="en-US" smtClean="0"/>
              <a:t>10/25/2022</a:t>
            </a:fld>
            <a:endParaRPr lang="en-US"/>
          </a:p>
        </p:txBody>
      </p:sp>
      <p:sp>
        <p:nvSpPr>
          <p:cNvPr id="5" name="Footer Placeholder 4">
            <a:extLst>
              <a:ext uri="{FF2B5EF4-FFF2-40B4-BE49-F238E27FC236}">
                <a16:creationId xmlns:a16="http://schemas.microsoft.com/office/drawing/2014/main" id="{1A5F1297-9698-4197-F538-125BCD304A0D}"/>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8881BE14-892A-FB34-9BC2-25A685BF6057}"/>
              </a:ext>
            </a:extLst>
          </p:cNvPr>
          <p:cNvSpPr>
            <a:spLocks noGrp="1"/>
          </p:cNvSpPr>
          <p:nvPr>
            <p:ph type="sldNum" sz="quarter" idx="12"/>
          </p:nvPr>
        </p:nvSpPr>
        <p:spPr/>
        <p:txBody>
          <a:bodyPr/>
          <a:lstStyle/>
          <a:p>
            <a:fld id="{6816AB88-486C-4F86-A668-CBA5F48A2B55}" type="slidenum">
              <a:rPr lang="en-US" smtClean="0"/>
              <a:t>34</a:t>
            </a:fld>
            <a:endParaRPr lang="en-US"/>
          </a:p>
        </p:txBody>
      </p:sp>
    </p:spTree>
    <p:extLst>
      <p:ext uri="{BB962C8B-B14F-4D97-AF65-F5344CB8AC3E}">
        <p14:creationId xmlns:p14="http://schemas.microsoft.com/office/powerpoint/2010/main" val="107189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1771-A6B0-E999-7083-D23A3579A0EE}"/>
              </a:ext>
            </a:extLst>
          </p:cNvPr>
          <p:cNvSpPr>
            <a:spLocks noGrp="1"/>
          </p:cNvSpPr>
          <p:nvPr>
            <p:ph type="title"/>
          </p:nvPr>
        </p:nvSpPr>
        <p:spPr/>
        <p:txBody>
          <a:bodyPr/>
          <a:lstStyle/>
          <a:p>
            <a:r>
              <a:rPr lang="en-US" dirty="0"/>
              <a:t>Read-Only Memories</a:t>
            </a:r>
          </a:p>
        </p:txBody>
      </p:sp>
      <p:sp>
        <p:nvSpPr>
          <p:cNvPr id="3" name="Content Placeholder 2">
            <a:extLst>
              <a:ext uri="{FF2B5EF4-FFF2-40B4-BE49-F238E27FC236}">
                <a16:creationId xmlns:a16="http://schemas.microsoft.com/office/drawing/2014/main" id="{D83EF129-8701-5E7D-E604-8CC08F56A551}"/>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The read-only memory is a type of </a:t>
            </a:r>
            <a:r>
              <a:rPr lang="en-US" b="1" dirty="0">
                <a:solidFill>
                  <a:srgbClr val="FF0000"/>
                </a:solidFill>
              </a:rPr>
              <a:t>semiconductor memory </a:t>
            </a:r>
            <a:r>
              <a:rPr lang="en-US" dirty="0">
                <a:solidFill>
                  <a:schemeClr val="tx1"/>
                </a:solidFill>
              </a:rPr>
              <a:t>designed to hold data that either are </a:t>
            </a:r>
            <a:r>
              <a:rPr lang="en-US" b="1" dirty="0">
                <a:solidFill>
                  <a:srgbClr val="FF0000"/>
                </a:solidFill>
              </a:rPr>
              <a:t>permanent or will not change frequently</a:t>
            </a:r>
            <a:r>
              <a:rPr lang="en-US" dirty="0">
                <a:solidFill>
                  <a:schemeClr val="tx1"/>
                </a:solidFill>
              </a:rPr>
              <a:t>.</a:t>
            </a:r>
          </a:p>
          <a:p>
            <a:pPr>
              <a:buFont typeface="Wingdings" panose="05000000000000000000" pitchFamily="2" charset="2"/>
              <a:buChar char="Ø"/>
            </a:pPr>
            <a:r>
              <a:rPr lang="en-US" dirty="0">
                <a:solidFill>
                  <a:schemeClr val="tx1"/>
                </a:solidFill>
              </a:rPr>
              <a:t> </a:t>
            </a:r>
            <a:r>
              <a:rPr lang="en-US" b="1" dirty="0">
                <a:solidFill>
                  <a:srgbClr val="FF0000"/>
                </a:solidFill>
              </a:rPr>
              <a:t>During normal operation</a:t>
            </a:r>
            <a:r>
              <a:rPr lang="en-US" dirty="0">
                <a:solidFill>
                  <a:schemeClr val="tx1"/>
                </a:solidFill>
              </a:rPr>
              <a:t>, </a:t>
            </a:r>
            <a:r>
              <a:rPr lang="en-US" b="1" dirty="0">
                <a:solidFill>
                  <a:srgbClr val="FF0000"/>
                </a:solidFill>
              </a:rPr>
              <a:t>no new data can be written </a:t>
            </a:r>
            <a:r>
              <a:rPr lang="en-US" dirty="0">
                <a:solidFill>
                  <a:schemeClr val="tx1"/>
                </a:solidFill>
              </a:rPr>
              <a:t>into a ROM, but data </a:t>
            </a:r>
            <a:r>
              <a:rPr lang="en-US" b="1" dirty="0">
                <a:solidFill>
                  <a:srgbClr val="FF0000"/>
                </a:solidFill>
              </a:rPr>
              <a:t>can be read </a:t>
            </a:r>
            <a:r>
              <a:rPr lang="en-US" dirty="0">
                <a:solidFill>
                  <a:schemeClr val="tx1"/>
                </a:solidFill>
              </a:rPr>
              <a:t>from ROM. </a:t>
            </a:r>
          </a:p>
          <a:p>
            <a:pPr>
              <a:buFont typeface="Wingdings" panose="05000000000000000000" pitchFamily="2" charset="2"/>
              <a:buChar char="Ø"/>
            </a:pPr>
            <a:r>
              <a:rPr lang="en-US" dirty="0">
                <a:solidFill>
                  <a:schemeClr val="tx1"/>
                </a:solidFill>
              </a:rPr>
              <a:t> For some ROMs, the data that are stored must be built-in during the </a:t>
            </a:r>
            <a:r>
              <a:rPr lang="en-US" b="1" dirty="0">
                <a:solidFill>
                  <a:srgbClr val="FF0000"/>
                </a:solidFill>
              </a:rPr>
              <a:t>manufacturing process</a:t>
            </a:r>
            <a:r>
              <a:rPr lang="en-US" dirty="0">
                <a:solidFill>
                  <a:schemeClr val="tx1"/>
                </a:solidFill>
              </a:rPr>
              <a:t>; for other ROMs, the data can be </a:t>
            </a:r>
            <a:r>
              <a:rPr lang="en-US" b="1" dirty="0">
                <a:solidFill>
                  <a:srgbClr val="FF0000"/>
                </a:solidFill>
              </a:rPr>
              <a:t>entered electrically</a:t>
            </a:r>
            <a:r>
              <a:rPr lang="en-US" dirty="0">
                <a:solidFill>
                  <a:schemeClr val="tx1"/>
                </a:solidFill>
              </a:rPr>
              <a:t>. </a:t>
            </a:r>
          </a:p>
          <a:p>
            <a:pPr>
              <a:buFont typeface="Wingdings" panose="05000000000000000000" pitchFamily="2" charset="2"/>
              <a:buChar char="Ø"/>
            </a:pPr>
            <a:r>
              <a:rPr lang="en-US" dirty="0">
                <a:solidFill>
                  <a:schemeClr val="tx1"/>
                </a:solidFill>
              </a:rPr>
              <a:t> The process of entering data is called </a:t>
            </a:r>
            <a:r>
              <a:rPr lang="en-US" b="1" dirty="0">
                <a:solidFill>
                  <a:srgbClr val="FF0000"/>
                </a:solidFill>
              </a:rPr>
              <a:t>programming or burning-in </a:t>
            </a:r>
            <a:r>
              <a:rPr lang="en-US" dirty="0">
                <a:solidFill>
                  <a:schemeClr val="tx1"/>
                </a:solidFill>
              </a:rPr>
              <a:t>the ROM. </a:t>
            </a:r>
          </a:p>
          <a:p>
            <a:pPr>
              <a:buFont typeface="Wingdings" panose="05000000000000000000" pitchFamily="2" charset="2"/>
              <a:buChar char="Ø"/>
            </a:pPr>
            <a:r>
              <a:rPr lang="en-US" dirty="0">
                <a:solidFill>
                  <a:schemeClr val="tx1"/>
                </a:solidFill>
              </a:rPr>
              <a:t> Some ROMs </a:t>
            </a:r>
            <a:r>
              <a:rPr lang="en-US" b="1" dirty="0">
                <a:solidFill>
                  <a:srgbClr val="FF0000"/>
                </a:solidFill>
              </a:rPr>
              <a:t>cannot have their data changed </a:t>
            </a:r>
            <a:r>
              <a:rPr lang="en-US" dirty="0">
                <a:solidFill>
                  <a:schemeClr val="tx1"/>
                </a:solidFill>
              </a:rPr>
              <a:t>once they have been programmed; others can be </a:t>
            </a:r>
            <a:r>
              <a:rPr lang="en-US" b="1" dirty="0">
                <a:solidFill>
                  <a:srgbClr val="FF0000"/>
                </a:solidFill>
              </a:rPr>
              <a:t>erased and reprogrammed </a:t>
            </a:r>
            <a:r>
              <a:rPr lang="en-US" dirty="0">
                <a:solidFill>
                  <a:schemeClr val="tx1"/>
                </a:solidFill>
              </a:rPr>
              <a:t>as often as desired.</a:t>
            </a:r>
          </a:p>
        </p:txBody>
      </p:sp>
      <p:sp>
        <p:nvSpPr>
          <p:cNvPr id="4" name="Date Placeholder 3">
            <a:extLst>
              <a:ext uri="{FF2B5EF4-FFF2-40B4-BE49-F238E27FC236}">
                <a16:creationId xmlns:a16="http://schemas.microsoft.com/office/drawing/2014/main" id="{AB1F05A2-50E0-AFFA-55AE-8D8D3F3D6406}"/>
              </a:ext>
            </a:extLst>
          </p:cNvPr>
          <p:cNvSpPr>
            <a:spLocks noGrp="1"/>
          </p:cNvSpPr>
          <p:nvPr>
            <p:ph type="dt" sz="half" idx="10"/>
          </p:nvPr>
        </p:nvSpPr>
        <p:spPr/>
        <p:txBody>
          <a:bodyPr/>
          <a:lstStyle/>
          <a:p>
            <a:fld id="{1E4682D3-51CF-47BE-9C51-F0F0FE51B234}" type="datetime1">
              <a:rPr lang="en-US" smtClean="0"/>
              <a:t>10/25/2022</a:t>
            </a:fld>
            <a:endParaRPr lang="en-US"/>
          </a:p>
        </p:txBody>
      </p:sp>
      <p:sp>
        <p:nvSpPr>
          <p:cNvPr id="5" name="Footer Placeholder 4">
            <a:extLst>
              <a:ext uri="{FF2B5EF4-FFF2-40B4-BE49-F238E27FC236}">
                <a16:creationId xmlns:a16="http://schemas.microsoft.com/office/drawing/2014/main" id="{CF3D264E-2645-DE98-13C2-AA55C1B03CD8}"/>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F5A2B53-1269-E61D-E70B-822C65EDADD0}"/>
              </a:ext>
            </a:extLst>
          </p:cNvPr>
          <p:cNvSpPr>
            <a:spLocks noGrp="1"/>
          </p:cNvSpPr>
          <p:nvPr>
            <p:ph type="sldNum" sz="quarter" idx="12"/>
          </p:nvPr>
        </p:nvSpPr>
        <p:spPr/>
        <p:txBody>
          <a:bodyPr/>
          <a:lstStyle/>
          <a:p>
            <a:fld id="{6816AB88-486C-4F86-A668-CBA5F48A2B55}" type="slidenum">
              <a:rPr lang="en-US" smtClean="0"/>
              <a:t>4</a:t>
            </a:fld>
            <a:endParaRPr lang="en-US"/>
          </a:p>
        </p:txBody>
      </p:sp>
    </p:spTree>
    <p:extLst>
      <p:ext uri="{BB962C8B-B14F-4D97-AF65-F5344CB8AC3E}">
        <p14:creationId xmlns:p14="http://schemas.microsoft.com/office/powerpoint/2010/main" val="293267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1771-A6B0-E999-7083-D23A3579A0EE}"/>
              </a:ext>
            </a:extLst>
          </p:cNvPr>
          <p:cNvSpPr>
            <a:spLocks noGrp="1"/>
          </p:cNvSpPr>
          <p:nvPr>
            <p:ph type="title"/>
          </p:nvPr>
        </p:nvSpPr>
        <p:spPr/>
        <p:txBody>
          <a:bodyPr/>
          <a:lstStyle/>
          <a:p>
            <a:r>
              <a:rPr lang="en-US" dirty="0"/>
              <a:t>ROM Block Diagram</a:t>
            </a:r>
          </a:p>
        </p:txBody>
      </p:sp>
      <p:sp>
        <p:nvSpPr>
          <p:cNvPr id="4" name="Date Placeholder 3">
            <a:extLst>
              <a:ext uri="{FF2B5EF4-FFF2-40B4-BE49-F238E27FC236}">
                <a16:creationId xmlns:a16="http://schemas.microsoft.com/office/drawing/2014/main" id="{AB1F05A2-50E0-AFFA-55AE-8D8D3F3D6406}"/>
              </a:ext>
            </a:extLst>
          </p:cNvPr>
          <p:cNvSpPr>
            <a:spLocks noGrp="1"/>
          </p:cNvSpPr>
          <p:nvPr>
            <p:ph type="dt" sz="half" idx="10"/>
          </p:nvPr>
        </p:nvSpPr>
        <p:spPr/>
        <p:txBody>
          <a:bodyPr/>
          <a:lstStyle/>
          <a:p>
            <a:fld id="{E7259FBB-ABE1-415B-BD8E-CFD5634A7602}" type="datetime1">
              <a:rPr lang="en-US" smtClean="0"/>
              <a:t>10/25/2022</a:t>
            </a:fld>
            <a:endParaRPr lang="en-US"/>
          </a:p>
        </p:txBody>
      </p:sp>
      <p:sp>
        <p:nvSpPr>
          <p:cNvPr id="5" name="Footer Placeholder 4">
            <a:extLst>
              <a:ext uri="{FF2B5EF4-FFF2-40B4-BE49-F238E27FC236}">
                <a16:creationId xmlns:a16="http://schemas.microsoft.com/office/drawing/2014/main" id="{CF3D264E-2645-DE98-13C2-AA55C1B03CD8}"/>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BF5A2B53-1269-E61D-E70B-822C65EDADD0}"/>
              </a:ext>
            </a:extLst>
          </p:cNvPr>
          <p:cNvSpPr>
            <a:spLocks noGrp="1"/>
          </p:cNvSpPr>
          <p:nvPr>
            <p:ph type="sldNum" sz="quarter" idx="12"/>
          </p:nvPr>
        </p:nvSpPr>
        <p:spPr/>
        <p:txBody>
          <a:bodyPr/>
          <a:lstStyle/>
          <a:p>
            <a:fld id="{6816AB88-486C-4F86-A668-CBA5F48A2B55}" type="slidenum">
              <a:rPr lang="en-US" smtClean="0"/>
              <a:t>5</a:t>
            </a:fld>
            <a:endParaRPr lang="en-US"/>
          </a:p>
        </p:txBody>
      </p:sp>
      <p:pic>
        <p:nvPicPr>
          <p:cNvPr id="10" name="Content Placeholder 9">
            <a:extLst>
              <a:ext uri="{FF2B5EF4-FFF2-40B4-BE49-F238E27FC236}">
                <a16:creationId xmlns:a16="http://schemas.microsoft.com/office/drawing/2014/main" id="{5D0710B7-81ED-8350-CA3A-61B2AA0BBB96}"/>
              </a:ext>
            </a:extLst>
          </p:cNvPr>
          <p:cNvPicPr>
            <a:picLocks noGrp="1" noChangeAspect="1"/>
          </p:cNvPicPr>
          <p:nvPr>
            <p:ph idx="1"/>
          </p:nvPr>
        </p:nvPicPr>
        <p:blipFill>
          <a:blip r:embed="rId2"/>
          <a:stretch>
            <a:fillRect/>
          </a:stretch>
        </p:blipFill>
        <p:spPr>
          <a:xfrm>
            <a:off x="3718034" y="2611647"/>
            <a:ext cx="4816257" cy="2491956"/>
          </a:xfrm>
        </p:spPr>
      </p:pic>
      <p:sp>
        <p:nvSpPr>
          <p:cNvPr id="11" name="TextBox 10">
            <a:extLst>
              <a:ext uri="{FF2B5EF4-FFF2-40B4-BE49-F238E27FC236}">
                <a16:creationId xmlns:a16="http://schemas.microsoft.com/office/drawing/2014/main" id="{27CEADF9-2119-1A09-EA60-EE77A598C3FF}"/>
              </a:ext>
            </a:extLst>
          </p:cNvPr>
          <p:cNvSpPr txBox="1"/>
          <p:nvPr/>
        </p:nvSpPr>
        <p:spPr>
          <a:xfrm>
            <a:off x="1097280" y="5491302"/>
            <a:ext cx="10058400" cy="369332"/>
          </a:xfrm>
          <a:prstGeom prst="rect">
            <a:avLst/>
          </a:prstGeom>
          <a:noFill/>
        </p:spPr>
        <p:txBody>
          <a:bodyPr wrap="square" rtlCol="0">
            <a:spAutoFit/>
          </a:bodyPr>
          <a:lstStyle/>
          <a:p>
            <a:pPr algn="ctr"/>
            <a:r>
              <a:rPr lang="en-US" sz="1800" b="1" i="0" u="none" strike="noStrike" baseline="0" dirty="0">
                <a:latin typeface="TimesEuropa-Roman"/>
              </a:rPr>
              <a:t>Fig. 1.1:</a:t>
            </a:r>
            <a:r>
              <a:rPr lang="en-US" sz="1800" b="0" i="0" u="none" strike="noStrike" baseline="0" dirty="0">
                <a:latin typeface="TimesEuropa-Roman"/>
              </a:rPr>
              <a:t> Typical ROM block symbol.</a:t>
            </a:r>
            <a:endParaRPr lang="en-US" dirty="0"/>
          </a:p>
        </p:txBody>
      </p:sp>
    </p:spTree>
    <p:extLst>
      <p:ext uri="{BB962C8B-B14F-4D97-AF65-F5344CB8AC3E}">
        <p14:creationId xmlns:p14="http://schemas.microsoft.com/office/powerpoint/2010/main" val="71489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B202-79AB-C858-D8A5-FD5507AA1CF9}"/>
              </a:ext>
            </a:extLst>
          </p:cNvPr>
          <p:cNvSpPr>
            <a:spLocks noGrp="1"/>
          </p:cNvSpPr>
          <p:nvPr>
            <p:ph type="title"/>
          </p:nvPr>
        </p:nvSpPr>
        <p:spPr/>
        <p:txBody>
          <a:bodyPr/>
          <a:lstStyle/>
          <a:p>
            <a:r>
              <a:rPr lang="en-US" dirty="0"/>
              <a:t>The Read Operation</a:t>
            </a:r>
          </a:p>
        </p:txBody>
      </p:sp>
      <p:pic>
        <p:nvPicPr>
          <p:cNvPr id="8" name="Content Placeholder 7">
            <a:extLst>
              <a:ext uri="{FF2B5EF4-FFF2-40B4-BE49-F238E27FC236}">
                <a16:creationId xmlns:a16="http://schemas.microsoft.com/office/drawing/2014/main" id="{FA7AF1A1-2AE9-7E33-EB2B-28ACCF8A21C9}"/>
              </a:ext>
            </a:extLst>
          </p:cNvPr>
          <p:cNvPicPr>
            <a:picLocks noGrp="1" noChangeAspect="1"/>
          </p:cNvPicPr>
          <p:nvPr>
            <p:ph idx="1"/>
          </p:nvPr>
        </p:nvPicPr>
        <p:blipFill>
          <a:blip r:embed="rId2"/>
          <a:stretch>
            <a:fillRect/>
          </a:stretch>
        </p:blipFill>
        <p:spPr>
          <a:xfrm>
            <a:off x="1561387" y="1864823"/>
            <a:ext cx="9129551" cy="3985605"/>
          </a:xfrm>
        </p:spPr>
      </p:pic>
      <p:sp>
        <p:nvSpPr>
          <p:cNvPr id="4" name="Date Placeholder 3">
            <a:extLst>
              <a:ext uri="{FF2B5EF4-FFF2-40B4-BE49-F238E27FC236}">
                <a16:creationId xmlns:a16="http://schemas.microsoft.com/office/drawing/2014/main" id="{8533AE12-08CF-F0C4-B1C5-A8C2800A3037}"/>
              </a:ext>
            </a:extLst>
          </p:cNvPr>
          <p:cNvSpPr>
            <a:spLocks noGrp="1"/>
          </p:cNvSpPr>
          <p:nvPr>
            <p:ph type="dt" sz="half" idx="10"/>
          </p:nvPr>
        </p:nvSpPr>
        <p:spPr/>
        <p:txBody>
          <a:bodyPr/>
          <a:lstStyle/>
          <a:p>
            <a:fld id="{03F8CD03-B99C-4193-AB51-D9E371A9037F}" type="datetime1">
              <a:rPr lang="en-US" smtClean="0"/>
              <a:t>10/25/2022</a:t>
            </a:fld>
            <a:endParaRPr lang="en-US"/>
          </a:p>
        </p:txBody>
      </p:sp>
      <p:sp>
        <p:nvSpPr>
          <p:cNvPr id="5" name="Footer Placeholder 4">
            <a:extLst>
              <a:ext uri="{FF2B5EF4-FFF2-40B4-BE49-F238E27FC236}">
                <a16:creationId xmlns:a16="http://schemas.microsoft.com/office/drawing/2014/main" id="{8FF79E0F-8314-C792-339C-B04FA39F86FE}"/>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6C672723-C7BE-94E6-6072-602B4410C4D6}"/>
              </a:ext>
            </a:extLst>
          </p:cNvPr>
          <p:cNvSpPr>
            <a:spLocks noGrp="1"/>
          </p:cNvSpPr>
          <p:nvPr>
            <p:ph type="sldNum" sz="quarter" idx="12"/>
          </p:nvPr>
        </p:nvSpPr>
        <p:spPr/>
        <p:txBody>
          <a:bodyPr/>
          <a:lstStyle/>
          <a:p>
            <a:fld id="{6816AB88-486C-4F86-A668-CBA5F48A2B55}" type="slidenum">
              <a:rPr lang="en-US" smtClean="0"/>
              <a:t>6</a:t>
            </a:fld>
            <a:endParaRPr lang="en-US"/>
          </a:p>
        </p:txBody>
      </p:sp>
      <p:sp>
        <p:nvSpPr>
          <p:cNvPr id="9" name="TextBox 8">
            <a:extLst>
              <a:ext uri="{FF2B5EF4-FFF2-40B4-BE49-F238E27FC236}">
                <a16:creationId xmlns:a16="http://schemas.microsoft.com/office/drawing/2014/main" id="{53995102-6A38-0E55-BDC0-35C6A990C6FE}"/>
              </a:ext>
            </a:extLst>
          </p:cNvPr>
          <p:cNvSpPr txBox="1"/>
          <p:nvPr/>
        </p:nvSpPr>
        <p:spPr>
          <a:xfrm>
            <a:off x="1097280" y="5888866"/>
            <a:ext cx="10058400" cy="369332"/>
          </a:xfrm>
          <a:prstGeom prst="rect">
            <a:avLst/>
          </a:prstGeom>
          <a:noFill/>
        </p:spPr>
        <p:txBody>
          <a:bodyPr wrap="square" rtlCol="0">
            <a:spAutoFit/>
          </a:bodyPr>
          <a:lstStyle/>
          <a:p>
            <a:pPr algn="ctr"/>
            <a:r>
              <a:rPr lang="en-US" sz="1800" b="1" i="0" u="none" strike="noStrike" baseline="0" dirty="0">
                <a:latin typeface="TimesEuropa-Roman"/>
              </a:rPr>
              <a:t>Fig. 1.2:</a:t>
            </a:r>
            <a:r>
              <a:rPr lang="en-US" sz="1800" b="0" i="0" u="none" strike="noStrike" baseline="0" dirty="0">
                <a:latin typeface="TimesEuropa-Roman"/>
              </a:rPr>
              <a:t> Table showing binary data at each address location (left), the same table in hex (right).</a:t>
            </a:r>
            <a:endParaRPr lang="en-US" dirty="0"/>
          </a:p>
        </p:txBody>
      </p:sp>
    </p:spTree>
    <p:extLst>
      <p:ext uri="{BB962C8B-B14F-4D97-AF65-F5344CB8AC3E}">
        <p14:creationId xmlns:p14="http://schemas.microsoft.com/office/powerpoint/2010/main" val="22705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6C81-55B5-0968-5566-DD611B18BE18}"/>
              </a:ext>
            </a:extLst>
          </p:cNvPr>
          <p:cNvSpPr>
            <a:spLocks noGrp="1"/>
          </p:cNvSpPr>
          <p:nvPr>
            <p:ph type="title"/>
          </p:nvPr>
        </p:nvSpPr>
        <p:spPr/>
        <p:txBody>
          <a:bodyPr/>
          <a:lstStyle/>
          <a:p>
            <a:r>
              <a:rPr lang="en-US" dirty="0"/>
              <a:t>The Read Operation</a:t>
            </a:r>
          </a:p>
        </p:txBody>
      </p:sp>
      <p:sp>
        <p:nvSpPr>
          <p:cNvPr id="3" name="Content Placeholder 2">
            <a:extLst>
              <a:ext uri="{FF2B5EF4-FFF2-40B4-BE49-F238E27FC236}">
                <a16:creationId xmlns:a16="http://schemas.microsoft.com/office/drawing/2014/main" id="{54C1107E-C3B2-7197-E10C-5C68A3D40C73}"/>
              </a:ext>
            </a:extLst>
          </p:cNvPr>
          <p:cNvSpPr>
            <a:spLocks noGrp="1"/>
          </p:cNvSpPr>
          <p:nvPr>
            <p:ph idx="1"/>
          </p:nvPr>
        </p:nvSpPr>
        <p:spPr/>
        <p:txBody>
          <a:bodyPr/>
          <a:lstStyle/>
          <a:p>
            <a:pPr>
              <a:buFont typeface="Wingdings" panose="05000000000000000000" pitchFamily="2" charset="2"/>
              <a:buChar char="Ø"/>
            </a:pPr>
            <a:r>
              <a:rPr lang="en-US" dirty="0"/>
              <a:t> In order to read a data word from ROM, we need to do two things: </a:t>
            </a:r>
          </a:p>
          <a:p>
            <a:pPr marL="292608" lvl="1" indent="0">
              <a:buNone/>
            </a:pPr>
            <a:r>
              <a:rPr lang="en-US" sz="2000" dirty="0"/>
              <a:t>(1) </a:t>
            </a:r>
            <a:r>
              <a:rPr lang="en-US" sz="2000" b="1" dirty="0">
                <a:solidFill>
                  <a:srgbClr val="FF0000"/>
                </a:solidFill>
              </a:rPr>
              <a:t>apply the appropriate address inputs </a:t>
            </a:r>
            <a:r>
              <a:rPr lang="en-US" sz="2000" dirty="0"/>
              <a:t>and then </a:t>
            </a:r>
          </a:p>
          <a:p>
            <a:pPr marL="292608" lvl="1" indent="0">
              <a:buNone/>
            </a:pPr>
            <a:r>
              <a:rPr lang="en-US" sz="2000" dirty="0"/>
              <a:t>(2) </a:t>
            </a:r>
            <a:r>
              <a:rPr lang="en-US" sz="2000" b="1" dirty="0">
                <a:solidFill>
                  <a:srgbClr val="FF0000"/>
                </a:solidFill>
              </a:rPr>
              <a:t>activate the control</a:t>
            </a:r>
            <a:r>
              <a:rPr lang="en-US" sz="2000" dirty="0"/>
              <a:t> inputs.</a:t>
            </a:r>
            <a:endParaRPr lang="en-US" dirty="0"/>
          </a:p>
        </p:txBody>
      </p:sp>
      <p:sp>
        <p:nvSpPr>
          <p:cNvPr id="4" name="Date Placeholder 3">
            <a:extLst>
              <a:ext uri="{FF2B5EF4-FFF2-40B4-BE49-F238E27FC236}">
                <a16:creationId xmlns:a16="http://schemas.microsoft.com/office/drawing/2014/main" id="{F8B83EB1-55AE-D07A-FC7B-912E7F915DF9}"/>
              </a:ext>
            </a:extLst>
          </p:cNvPr>
          <p:cNvSpPr>
            <a:spLocks noGrp="1"/>
          </p:cNvSpPr>
          <p:nvPr>
            <p:ph type="dt" sz="half" idx="10"/>
          </p:nvPr>
        </p:nvSpPr>
        <p:spPr/>
        <p:txBody>
          <a:bodyPr/>
          <a:lstStyle/>
          <a:p>
            <a:fld id="{1A155E1A-F6BB-4876-8484-085AD0128E37}" type="datetime1">
              <a:rPr lang="en-US" smtClean="0"/>
              <a:t>10/25/2022</a:t>
            </a:fld>
            <a:endParaRPr lang="en-US"/>
          </a:p>
        </p:txBody>
      </p:sp>
      <p:sp>
        <p:nvSpPr>
          <p:cNvPr id="5" name="Footer Placeholder 4">
            <a:extLst>
              <a:ext uri="{FF2B5EF4-FFF2-40B4-BE49-F238E27FC236}">
                <a16:creationId xmlns:a16="http://schemas.microsoft.com/office/drawing/2014/main" id="{0C79E677-53E8-570A-5A69-DADA0A0E1DF6}"/>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0857C466-A6B4-1109-98C0-63D5E28B2A0C}"/>
              </a:ext>
            </a:extLst>
          </p:cNvPr>
          <p:cNvSpPr>
            <a:spLocks noGrp="1"/>
          </p:cNvSpPr>
          <p:nvPr>
            <p:ph type="sldNum" sz="quarter" idx="12"/>
          </p:nvPr>
        </p:nvSpPr>
        <p:spPr/>
        <p:txBody>
          <a:bodyPr/>
          <a:lstStyle/>
          <a:p>
            <a:fld id="{6816AB88-486C-4F86-A668-CBA5F48A2B55}" type="slidenum">
              <a:rPr lang="en-US" smtClean="0"/>
              <a:t>7</a:t>
            </a:fld>
            <a:endParaRPr lang="en-US"/>
          </a:p>
        </p:txBody>
      </p:sp>
    </p:spTree>
    <p:extLst>
      <p:ext uri="{BB962C8B-B14F-4D97-AF65-F5344CB8AC3E}">
        <p14:creationId xmlns:p14="http://schemas.microsoft.com/office/powerpoint/2010/main" val="380334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1CC-3555-E32D-D2A4-419FF1759E58}"/>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70874005-AE44-A863-18F9-3A2FE9A348AB}"/>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b="1" dirty="0">
                <a:solidFill>
                  <a:srgbClr val="FF0000"/>
                </a:solidFill>
              </a:rPr>
              <a:t>True or false: </a:t>
            </a:r>
            <a:r>
              <a:rPr lang="en-US" dirty="0"/>
              <a:t>All ROMs are nonvolatile.</a:t>
            </a:r>
          </a:p>
          <a:p>
            <a:pPr>
              <a:buFont typeface="Wingdings" panose="05000000000000000000" pitchFamily="2" charset="2"/>
              <a:buChar char="v"/>
            </a:pPr>
            <a:r>
              <a:rPr lang="en-US" dirty="0"/>
              <a:t> Describe the procedure for </a:t>
            </a:r>
            <a:r>
              <a:rPr lang="en-US" b="1" dirty="0">
                <a:solidFill>
                  <a:srgbClr val="FF0000"/>
                </a:solidFill>
              </a:rPr>
              <a:t>reading from ROM.</a:t>
            </a:r>
          </a:p>
          <a:p>
            <a:pPr>
              <a:buFont typeface="Wingdings" panose="05000000000000000000" pitchFamily="2" charset="2"/>
              <a:buChar char="v"/>
            </a:pPr>
            <a:r>
              <a:rPr lang="en-US" dirty="0"/>
              <a:t> What is </a:t>
            </a:r>
            <a:r>
              <a:rPr lang="en-US" b="1" dirty="0">
                <a:solidFill>
                  <a:srgbClr val="FF0000"/>
                </a:solidFill>
              </a:rPr>
              <a:t>programming or burning-in </a:t>
            </a:r>
            <a:r>
              <a:rPr lang="en-US" dirty="0"/>
              <a:t>a ROM?</a:t>
            </a:r>
          </a:p>
        </p:txBody>
      </p:sp>
      <p:sp>
        <p:nvSpPr>
          <p:cNvPr id="4" name="Date Placeholder 3">
            <a:extLst>
              <a:ext uri="{FF2B5EF4-FFF2-40B4-BE49-F238E27FC236}">
                <a16:creationId xmlns:a16="http://schemas.microsoft.com/office/drawing/2014/main" id="{A0EC7FCE-A3BC-7607-2A35-9661BB86B1FA}"/>
              </a:ext>
            </a:extLst>
          </p:cNvPr>
          <p:cNvSpPr>
            <a:spLocks noGrp="1"/>
          </p:cNvSpPr>
          <p:nvPr>
            <p:ph type="dt" sz="half" idx="10"/>
          </p:nvPr>
        </p:nvSpPr>
        <p:spPr/>
        <p:txBody>
          <a:bodyPr/>
          <a:lstStyle/>
          <a:p>
            <a:fld id="{8B6CCBE3-3AAC-4D34-BCCF-AF9A131A33A7}" type="datetime1">
              <a:rPr lang="en-US" smtClean="0"/>
              <a:t>10/25/2022</a:t>
            </a:fld>
            <a:endParaRPr lang="en-US"/>
          </a:p>
        </p:txBody>
      </p:sp>
      <p:sp>
        <p:nvSpPr>
          <p:cNvPr id="5" name="Footer Placeholder 4">
            <a:extLst>
              <a:ext uri="{FF2B5EF4-FFF2-40B4-BE49-F238E27FC236}">
                <a16:creationId xmlns:a16="http://schemas.microsoft.com/office/drawing/2014/main" id="{19120C54-4D36-4259-F1C5-122883748D93}"/>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2C1F989B-7614-88C8-3328-AA8B64DE925D}"/>
              </a:ext>
            </a:extLst>
          </p:cNvPr>
          <p:cNvSpPr>
            <a:spLocks noGrp="1"/>
          </p:cNvSpPr>
          <p:nvPr>
            <p:ph type="sldNum" sz="quarter" idx="12"/>
          </p:nvPr>
        </p:nvSpPr>
        <p:spPr/>
        <p:txBody>
          <a:bodyPr/>
          <a:lstStyle/>
          <a:p>
            <a:fld id="{6816AB88-486C-4F86-A668-CBA5F48A2B55}" type="slidenum">
              <a:rPr lang="en-US" smtClean="0"/>
              <a:t>8</a:t>
            </a:fld>
            <a:endParaRPr lang="en-US"/>
          </a:p>
        </p:txBody>
      </p:sp>
    </p:spTree>
    <p:extLst>
      <p:ext uri="{BB962C8B-B14F-4D97-AF65-F5344CB8AC3E}">
        <p14:creationId xmlns:p14="http://schemas.microsoft.com/office/powerpoint/2010/main" val="303280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4DDD-26AF-A7E3-9E38-9A90638D36BF}"/>
              </a:ext>
            </a:extLst>
          </p:cNvPr>
          <p:cNvSpPr>
            <a:spLocks noGrp="1"/>
          </p:cNvSpPr>
          <p:nvPr>
            <p:ph type="title"/>
          </p:nvPr>
        </p:nvSpPr>
        <p:spPr/>
        <p:txBody>
          <a:bodyPr/>
          <a:lstStyle/>
          <a:p>
            <a:pPr algn="ctr"/>
            <a:r>
              <a:rPr lang="en-US" dirty="0"/>
              <a:t>Module-2</a:t>
            </a:r>
          </a:p>
        </p:txBody>
      </p:sp>
      <p:sp>
        <p:nvSpPr>
          <p:cNvPr id="3" name="Content Placeholder 2">
            <a:extLst>
              <a:ext uri="{FF2B5EF4-FFF2-40B4-BE49-F238E27FC236}">
                <a16:creationId xmlns:a16="http://schemas.microsoft.com/office/drawing/2014/main" id="{FC74DE8A-9E95-4079-C9D0-C7C23F710E6B}"/>
              </a:ext>
            </a:extLst>
          </p:cNvPr>
          <p:cNvSpPr>
            <a:spLocks noGrp="1"/>
          </p:cNvSpPr>
          <p:nvPr>
            <p:ph idx="1"/>
          </p:nvPr>
        </p:nvSpPr>
        <p:spPr/>
        <p:txBody>
          <a:bodyPr/>
          <a:lstStyle/>
          <a:p>
            <a:endParaRPr lang="en-US" dirty="0"/>
          </a:p>
          <a:p>
            <a:endParaRPr lang="en-US" dirty="0"/>
          </a:p>
          <a:p>
            <a:pPr marL="0" indent="0">
              <a:buNone/>
            </a:pPr>
            <a:endParaRPr lang="en-US" dirty="0"/>
          </a:p>
          <a:p>
            <a:pPr algn="ctr"/>
            <a:r>
              <a:rPr lang="en-US" sz="4000" dirty="0"/>
              <a:t>ROM Architecture</a:t>
            </a:r>
          </a:p>
        </p:txBody>
      </p:sp>
      <p:sp>
        <p:nvSpPr>
          <p:cNvPr id="4" name="Date Placeholder 3">
            <a:extLst>
              <a:ext uri="{FF2B5EF4-FFF2-40B4-BE49-F238E27FC236}">
                <a16:creationId xmlns:a16="http://schemas.microsoft.com/office/drawing/2014/main" id="{C6A5DE5A-7D11-56A5-7165-03002714D79A}"/>
              </a:ext>
            </a:extLst>
          </p:cNvPr>
          <p:cNvSpPr>
            <a:spLocks noGrp="1"/>
          </p:cNvSpPr>
          <p:nvPr>
            <p:ph type="dt" sz="half" idx="10"/>
          </p:nvPr>
        </p:nvSpPr>
        <p:spPr/>
        <p:txBody>
          <a:bodyPr/>
          <a:lstStyle/>
          <a:p>
            <a:fld id="{908684CD-8BE2-45E7-8E71-118E43DD4995}" type="datetime1">
              <a:rPr lang="en-US" smtClean="0"/>
              <a:t>10/25/2022</a:t>
            </a:fld>
            <a:endParaRPr lang="en-US"/>
          </a:p>
        </p:txBody>
      </p:sp>
      <p:sp>
        <p:nvSpPr>
          <p:cNvPr id="5" name="Footer Placeholder 4">
            <a:extLst>
              <a:ext uri="{FF2B5EF4-FFF2-40B4-BE49-F238E27FC236}">
                <a16:creationId xmlns:a16="http://schemas.microsoft.com/office/drawing/2014/main" id="{17F82AFA-ADE1-DFC4-52F3-9F8B71397F41}"/>
              </a:ext>
            </a:extLst>
          </p:cNvPr>
          <p:cNvSpPr>
            <a:spLocks noGrp="1"/>
          </p:cNvSpPr>
          <p:nvPr>
            <p:ph type="ftr" sz="quarter" idx="11"/>
          </p:nvPr>
        </p:nvSpPr>
        <p:spPr/>
        <p:txBody>
          <a:bodyPr/>
          <a:lstStyle/>
          <a:p>
            <a:r>
              <a:rPr lang="en-US"/>
              <a:t>Memory Devices (Part-2)</a:t>
            </a:r>
          </a:p>
        </p:txBody>
      </p:sp>
      <p:sp>
        <p:nvSpPr>
          <p:cNvPr id="6" name="Slide Number Placeholder 5">
            <a:extLst>
              <a:ext uri="{FF2B5EF4-FFF2-40B4-BE49-F238E27FC236}">
                <a16:creationId xmlns:a16="http://schemas.microsoft.com/office/drawing/2014/main" id="{CFED6F84-5C21-BC25-A452-BC8A07745B4E}"/>
              </a:ext>
            </a:extLst>
          </p:cNvPr>
          <p:cNvSpPr>
            <a:spLocks noGrp="1"/>
          </p:cNvSpPr>
          <p:nvPr>
            <p:ph type="sldNum" sz="quarter" idx="12"/>
          </p:nvPr>
        </p:nvSpPr>
        <p:spPr/>
        <p:txBody>
          <a:bodyPr/>
          <a:lstStyle/>
          <a:p>
            <a:fld id="{6816AB88-486C-4F86-A668-CBA5F48A2B55}" type="slidenum">
              <a:rPr lang="en-US" smtClean="0"/>
              <a:t>9</a:t>
            </a:fld>
            <a:endParaRPr lang="en-US"/>
          </a:p>
        </p:txBody>
      </p:sp>
    </p:spTree>
    <p:extLst>
      <p:ext uri="{BB962C8B-B14F-4D97-AF65-F5344CB8AC3E}">
        <p14:creationId xmlns:p14="http://schemas.microsoft.com/office/powerpoint/2010/main" val="1538301265"/>
      </p:ext>
    </p:extLst>
  </p:cSld>
  <p:clrMapOvr>
    <a:masterClrMapping/>
  </p:clrMapOvr>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741</TotalTime>
  <Words>1685</Words>
  <Application>Microsoft Office PowerPoint</Application>
  <PresentationFormat>Widescreen</PresentationFormat>
  <Paragraphs>252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Cambria Math</vt:lpstr>
      <vt:lpstr>Times New Roman</vt:lpstr>
      <vt:lpstr>TimesEuropa-Roman</vt:lpstr>
      <vt:lpstr>Wingdings</vt:lpstr>
      <vt:lpstr>Retrospect</vt:lpstr>
      <vt:lpstr>Memory Devices (Part-2)</vt:lpstr>
      <vt:lpstr>Modules</vt:lpstr>
      <vt:lpstr>Module-1</vt:lpstr>
      <vt:lpstr>Read-Only Memories</vt:lpstr>
      <vt:lpstr>ROM Block Diagram</vt:lpstr>
      <vt:lpstr>The Read Operation</vt:lpstr>
      <vt:lpstr>The Read Operation</vt:lpstr>
      <vt:lpstr>Review Questions</vt:lpstr>
      <vt:lpstr>Module-2</vt:lpstr>
      <vt:lpstr>ROM Architecture</vt:lpstr>
      <vt:lpstr>ROM Architecture</vt:lpstr>
      <vt:lpstr>Register Array</vt:lpstr>
      <vt:lpstr>Address Decoders</vt:lpstr>
      <vt:lpstr>Example 2.1</vt:lpstr>
      <vt:lpstr>Example 2.2</vt:lpstr>
      <vt:lpstr>Output Buffers</vt:lpstr>
      <vt:lpstr>Example 2.3</vt:lpstr>
      <vt:lpstr>Review Questions</vt:lpstr>
      <vt:lpstr>Module-3</vt:lpstr>
      <vt:lpstr>ROM Timing</vt:lpstr>
      <vt:lpstr>Module-4</vt:lpstr>
      <vt:lpstr>Types of ROMs</vt:lpstr>
      <vt:lpstr>Mask-Programmed ROM</vt:lpstr>
      <vt:lpstr>Programmable ROMs (PROMs)</vt:lpstr>
      <vt:lpstr>Erasable Programmable ROM (EPROM)</vt:lpstr>
      <vt:lpstr>Electrically Erasable PROM (EEPROM)</vt:lpstr>
      <vt:lpstr>CD-ROM</vt:lpstr>
      <vt:lpstr>Review Questions</vt:lpstr>
      <vt:lpstr>Module-5</vt:lpstr>
      <vt:lpstr>ROM Applications</vt:lpstr>
      <vt:lpstr>Module-6</vt:lpstr>
      <vt:lpstr>ROM Applications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Azmain Yakin Srizon</dc:creator>
  <cp:lastModifiedBy>Azmain Yakin Srizon</cp:lastModifiedBy>
  <cp:revision>101</cp:revision>
  <dcterms:created xsi:type="dcterms:W3CDTF">2022-10-11T15:57:05Z</dcterms:created>
  <dcterms:modified xsi:type="dcterms:W3CDTF">2022-10-25T00:55:59Z</dcterms:modified>
</cp:coreProperties>
</file>