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0" r:id="rId6"/>
    <p:sldId id="261" r:id="rId7"/>
    <p:sldId id="301" r:id="rId8"/>
    <p:sldId id="325" r:id="rId9"/>
    <p:sldId id="327" r:id="rId10"/>
    <p:sldId id="290" r:id="rId11"/>
    <p:sldId id="283" r:id="rId12"/>
    <p:sldId id="329" r:id="rId13"/>
    <p:sldId id="328" r:id="rId14"/>
    <p:sldId id="332" r:id="rId15"/>
    <p:sldId id="333" r:id="rId16"/>
    <p:sldId id="336" r:id="rId17"/>
    <p:sldId id="341" r:id="rId18"/>
    <p:sldId id="342" r:id="rId19"/>
    <p:sldId id="345" r:id="rId20"/>
    <p:sldId id="349" r:id="rId21"/>
    <p:sldId id="344" r:id="rId22"/>
    <p:sldId id="334" r:id="rId23"/>
    <p:sldId id="340" r:id="rId24"/>
    <p:sldId id="348" r:id="rId25"/>
    <p:sldId id="304" r:id="rId26"/>
    <p:sldId id="347" r:id="rId27"/>
    <p:sldId id="309" r:id="rId28"/>
    <p:sldId id="314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707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3F43F-D1FA-4246-89A4-71E51CA25F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3D0AE-3AF5-41F3-9BD8-AFC423E868E6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</a:p>
      </dgm:t>
    </dgm:pt>
    <dgm:pt modelId="{9B18588E-7B78-49DF-A2BB-0FEA26002524}" type="parTrans" cxnId="{1FEA668E-FFCA-4270-80AA-7E86BF0B233B}">
      <dgm:prSet/>
      <dgm:spPr/>
      <dgm:t>
        <a:bodyPr/>
        <a:lstStyle/>
        <a:p>
          <a:endParaRPr lang="en-US"/>
        </a:p>
      </dgm:t>
    </dgm:pt>
    <dgm:pt modelId="{FE2D32CB-F7CD-4814-A781-C64373EA8B8C}" type="sibTrans" cxnId="{1FEA668E-FFCA-4270-80AA-7E86BF0B233B}">
      <dgm:prSet/>
      <dgm:spPr/>
      <dgm:t>
        <a:bodyPr/>
        <a:lstStyle/>
        <a:p>
          <a:endParaRPr lang="en-US"/>
        </a:p>
      </dgm:t>
    </dgm:pt>
    <dgm:pt modelId="{2A5CEEBB-DBF5-4BDD-A9B8-60B3A1EEDEC1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Motivation</a:t>
          </a:r>
        </a:p>
      </dgm:t>
    </dgm:pt>
    <dgm:pt modelId="{0FDEC3BB-A980-4CC1-8F73-DE30B6A04445}" type="parTrans" cxnId="{55FB6829-B8FD-488D-80E4-100E6CB68F0D}">
      <dgm:prSet/>
      <dgm:spPr/>
      <dgm:t>
        <a:bodyPr/>
        <a:lstStyle/>
        <a:p>
          <a:endParaRPr lang="en-US"/>
        </a:p>
      </dgm:t>
    </dgm:pt>
    <dgm:pt modelId="{0926D50B-0F1A-4707-964C-424111DF03D1}" type="sibTrans" cxnId="{55FB6829-B8FD-488D-80E4-100E6CB68F0D}">
      <dgm:prSet/>
      <dgm:spPr/>
      <dgm:t>
        <a:bodyPr/>
        <a:lstStyle/>
        <a:p>
          <a:endParaRPr lang="en-US"/>
        </a:p>
      </dgm:t>
    </dgm:pt>
    <dgm:pt modelId="{DD855EAB-1C41-4951-86E5-B6FCB45A2FD9}">
      <dgm:prSet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Related Works</a:t>
          </a:r>
        </a:p>
      </dgm:t>
    </dgm:pt>
    <dgm:pt modelId="{D4BF1E12-934B-475E-8276-4F0E39E46DBA}" type="parTrans" cxnId="{EBF01568-C108-4919-9B60-9650BF75EA5C}">
      <dgm:prSet/>
      <dgm:spPr/>
      <dgm:t>
        <a:bodyPr/>
        <a:lstStyle/>
        <a:p>
          <a:endParaRPr lang="en-US"/>
        </a:p>
      </dgm:t>
    </dgm:pt>
    <dgm:pt modelId="{B63D7AAD-1150-4AF5-864A-8DB90FF8FB65}" type="sibTrans" cxnId="{EBF01568-C108-4919-9B60-9650BF75EA5C}">
      <dgm:prSet/>
      <dgm:spPr/>
      <dgm:t>
        <a:bodyPr/>
        <a:lstStyle/>
        <a:p>
          <a:endParaRPr lang="en-US"/>
        </a:p>
      </dgm:t>
    </dgm:pt>
    <dgm:pt modelId="{A3A4FEE8-8BFE-49E8-A364-6D2BE4507739}">
      <dgm:prSet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Dataset</a:t>
          </a:r>
        </a:p>
      </dgm:t>
    </dgm:pt>
    <dgm:pt modelId="{A68603D7-B96A-48D3-AD99-2BB351CE36E0}" type="parTrans" cxnId="{63DA4CA4-FFA4-47A0-9510-2B668F5EF026}">
      <dgm:prSet/>
      <dgm:spPr/>
      <dgm:t>
        <a:bodyPr/>
        <a:lstStyle/>
        <a:p>
          <a:endParaRPr lang="en-US"/>
        </a:p>
      </dgm:t>
    </dgm:pt>
    <dgm:pt modelId="{C0FA5F64-C687-40CF-B306-6686CFFB045C}" type="sibTrans" cxnId="{63DA4CA4-FFA4-47A0-9510-2B668F5EF026}">
      <dgm:prSet/>
      <dgm:spPr/>
      <dgm:t>
        <a:bodyPr/>
        <a:lstStyle/>
        <a:p>
          <a:endParaRPr lang="en-US"/>
        </a:p>
      </dgm:t>
    </dgm:pt>
    <dgm:pt modelId="{D08E7475-DB98-4EF0-B4A0-AFFFB02465E7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Proposed Methodology </a:t>
          </a:r>
        </a:p>
      </dgm:t>
    </dgm:pt>
    <dgm:pt modelId="{A75871CB-B142-49D7-BEBF-16FF37A8ED48}" type="parTrans" cxnId="{5078B667-5596-45C3-B33F-016FA5DFF651}">
      <dgm:prSet/>
      <dgm:spPr/>
      <dgm:t>
        <a:bodyPr/>
        <a:lstStyle/>
        <a:p>
          <a:endParaRPr lang="en-US"/>
        </a:p>
      </dgm:t>
    </dgm:pt>
    <dgm:pt modelId="{FA7DFDB4-6682-440F-A56E-2F220E94B6E7}" type="sibTrans" cxnId="{5078B667-5596-45C3-B33F-016FA5DFF651}">
      <dgm:prSet/>
      <dgm:spPr/>
      <dgm:t>
        <a:bodyPr/>
        <a:lstStyle/>
        <a:p>
          <a:endParaRPr lang="en-US"/>
        </a:p>
      </dgm:t>
    </dgm:pt>
    <dgm:pt modelId="{8D4084AE-80D8-4D62-81BD-08128E7F9DCC}">
      <dgm:prSet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Future Work</a:t>
          </a:r>
        </a:p>
      </dgm:t>
    </dgm:pt>
    <dgm:pt modelId="{312642F2-9DD2-404E-BBAA-F01C162BFF61}" type="parTrans" cxnId="{14F5A2FB-4D12-44AA-AC8F-8A7BEEEC4608}">
      <dgm:prSet/>
      <dgm:spPr/>
      <dgm:t>
        <a:bodyPr/>
        <a:lstStyle/>
        <a:p>
          <a:endParaRPr lang="en-US"/>
        </a:p>
      </dgm:t>
    </dgm:pt>
    <dgm:pt modelId="{6CF5AE42-B963-4AE1-B35E-B5A6F977EF90}" type="sibTrans" cxnId="{14F5A2FB-4D12-44AA-AC8F-8A7BEEEC4608}">
      <dgm:prSet/>
      <dgm:spPr/>
      <dgm:t>
        <a:bodyPr/>
        <a:lstStyle/>
        <a:p>
          <a:endParaRPr lang="en-US"/>
        </a:p>
      </dgm:t>
    </dgm:pt>
    <dgm:pt modelId="{0F35D086-D3C5-4742-8EA0-6C8D1F891057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Reference</a:t>
          </a:r>
        </a:p>
      </dgm:t>
    </dgm:pt>
    <dgm:pt modelId="{22CB3F2A-3554-4B50-86CC-46C55B380FDA}" type="parTrans" cxnId="{B96B3E7E-39A1-4D49-ACA0-82CF6FDB3365}">
      <dgm:prSet/>
      <dgm:spPr/>
      <dgm:t>
        <a:bodyPr/>
        <a:lstStyle/>
        <a:p>
          <a:endParaRPr lang="en-US"/>
        </a:p>
      </dgm:t>
    </dgm:pt>
    <dgm:pt modelId="{978245C1-8C49-4F23-883D-1AD943058CF3}" type="sibTrans" cxnId="{B96B3E7E-39A1-4D49-ACA0-82CF6FDB3365}">
      <dgm:prSet/>
      <dgm:spPr/>
      <dgm:t>
        <a:bodyPr/>
        <a:lstStyle/>
        <a:p>
          <a:endParaRPr lang="en-US"/>
        </a:p>
      </dgm:t>
    </dgm:pt>
    <dgm:pt modelId="{4EFEB919-9F8B-47F5-A80C-49217F71752B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Objectives</a:t>
          </a:r>
        </a:p>
      </dgm:t>
    </dgm:pt>
    <dgm:pt modelId="{A9ACB728-A9A9-4DF2-B934-506B02A05D6B}" type="parTrans" cxnId="{AB2F9AEA-768A-458B-A4CA-F0F16AE0E01D}">
      <dgm:prSet/>
      <dgm:spPr/>
      <dgm:t>
        <a:bodyPr/>
        <a:lstStyle/>
        <a:p>
          <a:endParaRPr lang="en-US"/>
        </a:p>
      </dgm:t>
    </dgm:pt>
    <dgm:pt modelId="{343073C4-5499-431F-9484-070802A89E04}" type="sibTrans" cxnId="{AB2F9AEA-768A-458B-A4CA-F0F16AE0E01D}">
      <dgm:prSet/>
      <dgm:spPr/>
      <dgm:t>
        <a:bodyPr/>
        <a:lstStyle/>
        <a:p>
          <a:endParaRPr lang="en-US"/>
        </a:p>
      </dgm:t>
    </dgm:pt>
    <dgm:pt modelId="{91B3B804-3B91-4B15-8443-2E72007F98D1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Experimental Result</a:t>
          </a:r>
        </a:p>
      </dgm:t>
    </dgm:pt>
    <dgm:pt modelId="{5BAAD083-A6E9-4D48-999E-397F5F3DB734}" type="parTrans" cxnId="{CF789AA0-F990-4DEC-AD9A-1DAA22E9926F}">
      <dgm:prSet/>
      <dgm:spPr/>
      <dgm:t>
        <a:bodyPr/>
        <a:lstStyle/>
        <a:p>
          <a:endParaRPr lang="en-US"/>
        </a:p>
      </dgm:t>
    </dgm:pt>
    <dgm:pt modelId="{CCFAA647-FEC9-4777-87E0-39C680D6AC3D}" type="sibTrans" cxnId="{CF789AA0-F990-4DEC-AD9A-1DAA22E9926F}">
      <dgm:prSet/>
      <dgm:spPr/>
      <dgm:t>
        <a:bodyPr/>
        <a:lstStyle/>
        <a:p>
          <a:endParaRPr lang="en-US"/>
        </a:p>
      </dgm:t>
    </dgm:pt>
    <dgm:pt modelId="{F4331006-3EFF-422F-A628-7EA7DBBDEC7C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gm:t>
    </dgm:pt>
    <dgm:pt modelId="{E0B12971-1CB2-47FF-9214-6B09EDB4801D}" type="parTrans" cxnId="{A2E44567-CE19-4A5A-986F-6BBEF5C67422}">
      <dgm:prSet/>
      <dgm:spPr/>
      <dgm:t>
        <a:bodyPr/>
        <a:lstStyle/>
        <a:p>
          <a:endParaRPr lang="en-US"/>
        </a:p>
      </dgm:t>
    </dgm:pt>
    <dgm:pt modelId="{47D4C75E-A4FF-4339-A628-579DE8B1CC4E}" type="sibTrans" cxnId="{A2E44567-CE19-4A5A-986F-6BBEF5C67422}">
      <dgm:prSet/>
      <dgm:spPr/>
      <dgm:t>
        <a:bodyPr/>
        <a:lstStyle/>
        <a:p>
          <a:endParaRPr lang="en-US"/>
        </a:p>
      </dgm:t>
    </dgm:pt>
    <dgm:pt modelId="{A2F66DD2-4551-472D-B9F3-B1FCE7EF0FD5}" type="pres">
      <dgm:prSet presAssocID="{E153F43F-D1FA-4246-89A4-71E51CA25FC7}" presName="linear" presStyleCnt="0">
        <dgm:presLayoutVars>
          <dgm:animLvl val="lvl"/>
          <dgm:resizeHandles val="exact"/>
        </dgm:presLayoutVars>
      </dgm:prSet>
      <dgm:spPr/>
    </dgm:pt>
    <dgm:pt modelId="{0F0E074A-EA7D-41BA-84CF-133F2B767A08}" type="pres">
      <dgm:prSet presAssocID="{9283D0AE-3AF5-41F3-9BD8-AFC423E868E6}" presName="parentText" presStyleLbl="node1" presStyleIdx="0" presStyleCnt="10" custLinFactNeighborX="0" custLinFactNeighborY="-20551">
        <dgm:presLayoutVars>
          <dgm:chMax val="0"/>
          <dgm:bulletEnabled val="1"/>
        </dgm:presLayoutVars>
      </dgm:prSet>
      <dgm:spPr/>
    </dgm:pt>
    <dgm:pt modelId="{5E2A7CB9-84C5-4ACE-8415-49F9BA768469}" type="pres">
      <dgm:prSet presAssocID="{FE2D32CB-F7CD-4814-A781-C64373EA8B8C}" presName="spacer" presStyleCnt="0"/>
      <dgm:spPr/>
    </dgm:pt>
    <dgm:pt modelId="{C7658849-CAC3-4B56-AD67-4FC3854917C4}" type="pres">
      <dgm:prSet presAssocID="{2A5CEEBB-DBF5-4BDD-A9B8-60B3A1EEDEC1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DCBA7E81-A968-4749-B1B9-127F36AAF1A8}" type="pres">
      <dgm:prSet presAssocID="{0926D50B-0F1A-4707-964C-424111DF03D1}" presName="spacer" presStyleCnt="0"/>
      <dgm:spPr/>
    </dgm:pt>
    <dgm:pt modelId="{A0223808-8FA4-4EAD-88E2-A3A2534F57AC}" type="pres">
      <dgm:prSet presAssocID="{4EFEB919-9F8B-47F5-A80C-49217F71752B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6D9C055F-1FD0-4F56-97A3-79B9E91B1AEE}" type="pres">
      <dgm:prSet presAssocID="{343073C4-5499-431F-9484-070802A89E04}" presName="spacer" presStyleCnt="0"/>
      <dgm:spPr/>
    </dgm:pt>
    <dgm:pt modelId="{29B36CDC-0ECF-41D5-8354-F930206A6953}" type="pres">
      <dgm:prSet presAssocID="{DD855EAB-1C41-4951-86E5-B6FCB45A2FD9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2676DC73-8DCF-45B7-BD7B-4060DEAA43AF}" type="pres">
      <dgm:prSet presAssocID="{B63D7AAD-1150-4AF5-864A-8DB90FF8FB65}" presName="spacer" presStyleCnt="0"/>
      <dgm:spPr/>
    </dgm:pt>
    <dgm:pt modelId="{A9A7AE6A-4EDE-44CE-9A3F-A4B3BC0F631F}" type="pres">
      <dgm:prSet presAssocID="{A3A4FEE8-8BFE-49E8-A364-6D2BE4507739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D21A04F1-08DB-4FA5-834A-0E58CD78CA60}" type="pres">
      <dgm:prSet presAssocID="{C0FA5F64-C687-40CF-B306-6686CFFB045C}" presName="spacer" presStyleCnt="0"/>
      <dgm:spPr/>
    </dgm:pt>
    <dgm:pt modelId="{F422DD25-ACA6-49A8-A0C8-253B42D0F032}" type="pres">
      <dgm:prSet presAssocID="{D08E7475-DB98-4EF0-B4A0-AFFFB02465E7}" presName="parentText" presStyleLbl="node1" presStyleIdx="5" presStyleCnt="10" custLinFactNeighborX="-191" custLinFactNeighborY="33209">
        <dgm:presLayoutVars>
          <dgm:chMax val="0"/>
          <dgm:bulletEnabled val="1"/>
        </dgm:presLayoutVars>
      </dgm:prSet>
      <dgm:spPr/>
    </dgm:pt>
    <dgm:pt modelId="{47049AFD-D161-4CEA-9F49-020D9508F648}" type="pres">
      <dgm:prSet presAssocID="{FA7DFDB4-6682-440F-A56E-2F220E94B6E7}" presName="spacer" presStyleCnt="0"/>
      <dgm:spPr/>
    </dgm:pt>
    <dgm:pt modelId="{0CFA3FE0-BD85-48E0-93C1-111666D4E336}" type="pres">
      <dgm:prSet presAssocID="{91B3B804-3B91-4B15-8443-2E72007F98D1}" presName="parentText" presStyleLbl="node1" presStyleIdx="6" presStyleCnt="10" custLinFactNeighborY="82727">
        <dgm:presLayoutVars>
          <dgm:chMax val="0"/>
          <dgm:bulletEnabled val="1"/>
        </dgm:presLayoutVars>
      </dgm:prSet>
      <dgm:spPr/>
    </dgm:pt>
    <dgm:pt modelId="{2417CF73-BC9C-4AE5-B770-2BA293869F11}" type="pres">
      <dgm:prSet presAssocID="{CCFAA647-FEC9-4777-87E0-39C680D6AC3D}" presName="spacer" presStyleCnt="0"/>
      <dgm:spPr/>
    </dgm:pt>
    <dgm:pt modelId="{0438FA33-D3CC-47FB-BAF0-E8A82833E2C2}" type="pres">
      <dgm:prSet presAssocID="{8D4084AE-80D8-4D62-81BD-08128E7F9DCC}" presName="parentText" presStyleLbl="node1" presStyleIdx="7" presStyleCnt="10" custLinFactNeighborY="92220">
        <dgm:presLayoutVars>
          <dgm:chMax val="0"/>
          <dgm:bulletEnabled val="1"/>
        </dgm:presLayoutVars>
      </dgm:prSet>
      <dgm:spPr/>
    </dgm:pt>
    <dgm:pt modelId="{BC62FD79-15BD-4423-A54D-54C48B41A4DB}" type="pres">
      <dgm:prSet presAssocID="{6CF5AE42-B963-4AE1-B35E-B5A6F977EF90}" presName="spacer" presStyleCnt="0"/>
      <dgm:spPr/>
    </dgm:pt>
    <dgm:pt modelId="{5F316B3E-02E4-4B17-AA8F-63A57839995C}" type="pres">
      <dgm:prSet presAssocID="{F4331006-3EFF-422F-A628-7EA7DBBDEC7C}" presName="parentText" presStyleLbl="node1" presStyleIdx="8" presStyleCnt="10" custLinFactNeighborY="92220">
        <dgm:presLayoutVars>
          <dgm:chMax val="0"/>
          <dgm:bulletEnabled val="1"/>
        </dgm:presLayoutVars>
      </dgm:prSet>
      <dgm:spPr/>
    </dgm:pt>
    <dgm:pt modelId="{AAC14BA2-3768-4AF1-9B67-A3A55A22E9FE}" type="pres">
      <dgm:prSet presAssocID="{47D4C75E-A4FF-4339-A628-579DE8B1CC4E}" presName="spacer" presStyleCnt="0"/>
      <dgm:spPr/>
    </dgm:pt>
    <dgm:pt modelId="{98CB9758-CC0E-4377-A887-584CABAE5CD5}" type="pres">
      <dgm:prSet presAssocID="{0F35D086-D3C5-4742-8EA0-6C8D1F891057}" presName="parentText" presStyleLbl="node1" presStyleIdx="9" presStyleCnt="10" custLinFactNeighborY="92220">
        <dgm:presLayoutVars>
          <dgm:chMax val="0"/>
          <dgm:bulletEnabled val="1"/>
        </dgm:presLayoutVars>
      </dgm:prSet>
      <dgm:spPr/>
    </dgm:pt>
  </dgm:ptLst>
  <dgm:cxnLst>
    <dgm:cxn modelId="{9F56DE05-5D92-4246-9932-82E644F7F7DA}" type="presOf" srcId="{8D4084AE-80D8-4D62-81BD-08128E7F9DCC}" destId="{0438FA33-D3CC-47FB-BAF0-E8A82833E2C2}" srcOrd="0" destOrd="0" presId="urn:microsoft.com/office/officeart/2005/8/layout/vList2"/>
    <dgm:cxn modelId="{D70E4F0B-9299-48C1-BFDB-A0D1A7C1C125}" type="presOf" srcId="{91B3B804-3B91-4B15-8443-2E72007F98D1}" destId="{0CFA3FE0-BD85-48E0-93C1-111666D4E336}" srcOrd="0" destOrd="0" presId="urn:microsoft.com/office/officeart/2005/8/layout/vList2"/>
    <dgm:cxn modelId="{55FB6829-B8FD-488D-80E4-100E6CB68F0D}" srcId="{E153F43F-D1FA-4246-89A4-71E51CA25FC7}" destId="{2A5CEEBB-DBF5-4BDD-A9B8-60B3A1EEDEC1}" srcOrd="1" destOrd="0" parTransId="{0FDEC3BB-A980-4CC1-8F73-DE30B6A04445}" sibTransId="{0926D50B-0F1A-4707-964C-424111DF03D1}"/>
    <dgm:cxn modelId="{69967D33-52A2-48AA-9EA0-166D1F48C567}" type="presOf" srcId="{D08E7475-DB98-4EF0-B4A0-AFFFB02465E7}" destId="{F422DD25-ACA6-49A8-A0C8-253B42D0F032}" srcOrd="0" destOrd="0" presId="urn:microsoft.com/office/officeart/2005/8/layout/vList2"/>
    <dgm:cxn modelId="{A2E44567-CE19-4A5A-986F-6BBEF5C67422}" srcId="{E153F43F-D1FA-4246-89A4-71E51CA25FC7}" destId="{F4331006-3EFF-422F-A628-7EA7DBBDEC7C}" srcOrd="8" destOrd="0" parTransId="{E0B12971-1CB2-47FF-9214-6B09EDB4801D}" sibTransId="{47D4C75E-A4FF-4339-A628-579DE8B1CC4E}"/>
    <dgm:cxn modelId="{5078B667-5596-45C3-B33F-016FA5DFF651}" srcId="{E153F43F-D1FA-4246-89A4-71E51CA25FC7}" destId="{D08E7475-DB98-4EF0-B4A0-AFFFB02465E7}" srcOrd="5" destOrd="0" parTransId="{A75871CB-B142-49D7-BEBF-16FF37A8ED48}" sibTransId="{FA7DFDB4-6682-440F-A56E-2F220E94B6E7}"/>
    <dgm:cxn modelId="{EBF01568-C108-4919-9B60-9650BF75EA5C}" srcId="{E153F43F-D1FA-4246-89A4-71E51CA25FC7}" destId="{DD855EAB-1C41-4951-86E5-B6FCB45A2FD9}" srcOrd="3" destOrd="0" parTransId="{D4BF1E12-934B-475E-8276-4F0E39E46DBA}" sibTransId="{B63D7AAD-1150-4AF5-864A-8DB90FF8FB65}"/>
    <dgm:cxn modelId="{E2E5034A-02D4-4A33-A66F-B2A097EFF4DD}" type="presOf" srcId="{A3A4FEE8-8BFE-49E8-A364-6D2BE4507739}" destId="{A9A7AE6A-4EDE-44CE-9A3F-A4B3BC0F631F}" srcOrd="0" destOrd="0" presId="urn:microsoft.com/office/officeart/2005/8/layout/vList2"/>
    <dgm:cxn modelId="{B96B3E7E-39A1-4D49-ACA0-82CF6FDB3365}" srcId="{E153F43F-D1FA-4246-89A4-71E51CA25FC7}" destId="{0F35D086-D3C5-4742-8EA0-6C8D1F891057}" srcOrd="9" destOrd="0" parTransId="{22CB3F2A-3554-4B50-86CC-46C55B380FDA}" sibTransId="{978245C1-8C49-4F23-883D-1AD943058CF3}"/>
    <dgm:cxn modelId="{77B9F382-267D-4766-958A-66C35EAD51FB}" type="presOf" srcId="{DD855EAB-1C41-4951-86E5-B6FCB45A2FD9}" destId="{29B36CDC-0ECF-41D5-8354-F930206A6953}" srcOrd="0" destOrd="0" presId="urn:microsoft.com/office/officeart/2005/8/layout/vList2"/>
    <dgm:cxn modelId="{D8FB5387-1CA0-479E-AE8C-A93ACF0A829A}" type="presOf" srcId="{2A5CEEBB-DBF5-4BDD-A9B8-60B3A1EEDEC1}" destId="{C7658849-CAC3-4B56-AD67-4FC3854917C4}" srcOrd="0" destOrd="0" presId="urn:microsoft.com/office/officeart/2005/8/layout/vList2"/>
    <dgm:cxn modelId="{1FEA668E-FFCA-4270-80AA-7E86BF0B233B}" srcId="{E153F43F-D1FA-4246-89A4-71E51CA25FC7}" destId="{9283D0AE-3AF5-41F3-9BD8-AFC423E868E6}" srcOrd="0" destOrd="0" parTransId="{9B18588E-7B78-49DF-A2BB-0FEA26002524}" sibTransId="{FE2D32CB-F7CD-4814-A781-C64373EA8B8C}"/>
    <dgm:cxn modelId="{CF789AA0-F990-4DEC-AD9A-1DAA22E9926F}" srcId="{E153F43F-D1FA-4246-89A4-71E51CA25FC7}" destId="{91B3B804-3B91-4B15-8443-2E72007F98D1}" srcOrd="6" destOrd="0" parTransId="{5BAAD083-A6E9-4D48-999E-397F5F3DB734}" sibTransId="{CCFAA647-FEC9-4777-87E0-39C680D6AC3D}"/>
    <dgm:cxn modelId="{63DA4CA4-FFA4-47A0-9510-2B668F5EF026}" srcId="{E153F43F-D1FA-4246-89A4-71E51CA25FC7}" destId="{A3A4FEE8-8BFE-49E8-A364-6D2BE4507739}" srcOrd="4" destOrd="0" parTransId="{A68603D7-B96A-48D3-AD99-2BB351CE36E0}" sibTransId="{C0FA5F64-C687-40CF-B306-6686CFFB045C}"/>
    <dgm:cxn modelId="{CA4389A4-8F3E-4B99-BA1B-36DB4476E669}" type="presOf" srcId="{F4331006-3EFF-422F-A628-7EA7DBBDEC7C}" destId="{5F316B3E-02E4-4B17-AA8F-63A57839995C}" srcOrd="0" destOrd="0" presId="urn:microsoft.com/office/officeart/2005/8/layout/vList2"/>
    <dgm:cxn modelId="{D77D8DA5-14D6-4826-877F-06EDD7C71E28}" type="presOf" srcId="{9283D0AE-3AF5-41F3-9BD8-AFC423E868E6}" destId="{0F0E074A-EA7D-41BA-84CF-133F2B767A08}" srcOrd="0" destOrd="0" presId="urn:microsoft.com/office/officeart/2005/8/layout/vList2"/>
    <dgm:cxn modelId="{9013F2D1-6B53-43F2-A5C8-902AEF886C37}" type="presOf" srcId="{4EFEB919-9F8B-47F5-A80C-49217F71752B}" destId="{A0223808-8FA4-4EAD-88E2-A3A2534F57AC}" srcOrd="0" destOrd="0" presId="urn:microsoft.com/office/officeart/2005/8/layout/vList2"/>
    <dgm:cxn modelId="{AB2F9AEA-768A-458B-A4CA-F0F16AE0E01D}" srcId="{E153F43F-D1FA-4246-89A4-71E51CA25FC7}" destId="{4EFEB919-9F8B-47F5-A80C-49217F71752B}" srcOrd="2" destOrd="0" parTransId="{A9ACB728-A9A9-4DF2-B934-506B02A05D6B}" sibTransId="{343073C4-5499-431F-9484-070802A89E04}"/>
    <dgm:cxn modelId="{C17E97EB-A77D-4EFA-AEF2-81589CD8F074}" type="presOf" srcId="{E153F43F-D1FA-4246-89A4-71E51CA25FC7}" destId="{A2F66DD2-4551-472D-B9F3-B1FCE7EF0FD5}" srcOrd="0" destOrd="0" presId="urn:microsoft.com/office/officeart/2005/8/layout/vList2"/>
    <dgm:cxn modelId="{17E281F6-0E39-43C5-8FA7-6DA624A47C75}" type="presOf" srcId="{0F35D086-D3C5-4742-8EA0-6C8D1F891057}" destId="{98CB9758-CC0E-4377-A887-584CABAE5CD5}" srcOrd="0" destOrd="0" presId="urn:microsoft.com/office/officeart/2005/8/layout/vList2"/>
    <dgm:cxn modelId="{14F5A2FB-4D12-44AA-AC8F-8A7BEEEC4608}" srcId="{E153F43F-D1FA-4246-89A4-71E51CA25FC7}" destId="{8D4084AE-80D8-4D62-81BD-08128E7F9DCC}" srcOrd="7" destOrd="0" parTransId="{312642F2-9DD2-404E-BBAA-F01C162BFF61}" sibTransId="{6CF5AE42-B963-4AE1-B35E-B5A6F977EF90}"/>
    <dgm:cxn modelId="{B850E340-7C0A-4ED8-B250-E2C2761D7BCB}" type="presParOf" srcId="{A2F66DD2-4551-472D-B9F3-B1FCE7EF0FD5}" destId="{0F0E074A-EA7D-41BA-84CF-133F2B767A08}" srcOrd="0" destOrd="0" presId="urn:microsoft.com/office/officeart/2005/8/layout/vList2"/>
    <dgm:cxn modelId="{A742C022-C8EF-4D82-9810-CB6A3A9E7424}" type="presParOf" srcId="{A2F66DD2-4551-472D-B9F3-B1FCE7EF0FD5}" destId="{5E2A7CB9-84C5-4ACE-8415-49F9BA768469}" srcOrd="1" destOrd="0" presId="urn:microsoft.com/office/officeart/2005/8/layout/vList2"/>
    <dgm:cxn modelId="{DF7143DD-40A8-43A1-A7D6-379CABB16EE1}" type="presParOf" srcId="{A2F66DD2-4551-472D-B9F3-B1FCE7EF0FD5}" destId="{C7658849-CAC3-4B56-AD67-4FC3854917C4}" srcOrd="2" destOrd="0" presId="urn:microsoft.com/office/officeart/2005/8/layout/vList2"/>
    <dgm:cxn modelId="{D40B9E71-ABCF-4C99-AAC9-4660D65532FE}" type="presParOf" srcId="{A2F66DD2-4551-472D-B9F3-B1FCE7EF0FD5}" destId="{DCBA7E81-A968-4749-B1B9-127F36AAF1A8}" srcOrd="3" destOrd="0" presId="urn:microsoft.com/office/officeart/2005/8/layout/vList2"/>
    <dgm:cxn modelId="{04D2AD31-8579-44C1-932F-773D65AC66AC}" type="presParOf" srcId="{A2F66DD2-4551-472D-B9F3-B1FCE7EF0FD5}" destId="{A0223808-8FA4-4EAD-88E2-A3A2534F57AC}" srcOrd="4" destOrd="0" presId="urn:microsoft.com/office/officeart/2005/8/layout/vList2"/>
    <dgm:cxn modelId="{52D904CF-87E2-4635-BC0F-1F2A327851EA}" type="presParOf" srcId="{A2F66DD2-4551-472D-B9F3-B1FCE7EF0FD5}" destId="{6D9C055F-1FD0-4F56-97A3-79B9E91B1AEE}" srcOrd="5" destOrd="0" presId="urn:microsoft.com/office/officeart/2005/8/layout/vList2"/>
    <dgm:cxn modelId="{CB5FF98B-5893-4FF6-A35D-59043133EBFF}" type="presParOf" srcId="{A2F66DD2-4551-472D-B9F3-B1FCE7EF0FD5}" destId="{29B36CDC-0ECF-41D5-8354-F930206A6953}" srcOrd="6" destOrd="0" presId="urn:microsoft.com/office/officeart/2005/8/layout/vList2"/>
    <dgm:cxn modelId="{0DF85DDB-7CFA-47B4-82B7-4ED80A1BFBC6}" type="presParOf" srcId="{A2F66DD2-4551-472D-B9F3-B1FCE7EF0FD5}" destId="{2676DC73-8DCF-45B7-BD7B-4060DEAA43AF}" srcOrd="7" destOrd="0" presId="urn:microsoft.com/office/officeart/2005/8/layout/vList2"/>
    <dgm:cxn modelId="{D5E2B8F3-8C96-4DD7-8AE6-93E3AF6613E1}" type="presParOf" srcId="{A2F66DD2-4551-472D-B9F3-B1FCE7EF0FD5}" destId="{A9A7AE6A-4EDE-44CE-9A3F-A4B3BC0F631F}" srcOrd="8" destOrd="0" presId="urn:microsoft.com/office/officeart/2005/8/layout/vList2"/>
    <dgm:cxn modelId="{20322B44-EF72-4DE3-BF34-D2B713854743}" type="presParOf" srcId="{A2F66DD2-4551-472D-B9F3-B1FCE7EF0FD5}" destId="{D21A04F1-08DB-4FA5-834A-0E58CD78CA60}" srcOrd="9" destOrd="0" presId="urn:microsoft.com/office/officeart/2005/8/layout/vList2"/>
    <dgm:cxn modelId="{7AA648FE-2B8D-4550-8CC3-D7888585F166}" type="presParOf" srcId="{A2F66DD2-4551-472D-B9F3-B1FCE7EF0FD5}" destId="{F422DD25-ACA6-49A8-A0C8-253B42D0F032}" srcOrd="10" destOrd="0" presId="urn:microsoft.com/office/officeart/2005/8/layout/vList2"/>
    <dgm:cxn modelId="{5D0CFA5B-81AE-48AA-AA94-5569852B4030}" type="presParOf" srcId="{A2F66DD2-4551-472D-B9F3-B1FCE7EF0FD5}" destId="{47049AFD-D161-4CEA-9F49-020D9508F648}" srcOrd="11" destOrd="0" presId="urn:microsoft.com/office/officeart/2005/8/layout/vList2"/>
    <dgm:cxn modelId="{74C282E3-A1EA-4494-89CC-53E92FE789FB}" type="presParOf" srcId="{A2F66DD2-4551-472D-B9F3-B1FCE7EF0FD5}" destId="{0CFA3FE0-BD85-48E0-93C1-111666D4E336}" srcOrd="12" destOrd="0" presId="urn:microsoft.com/office/officeart/2005/8/layout/vList2"/>
    <dgm:cxn modelId="{454EFA49-1D04-47CA-BF70-851C19ABA4E5}" type="presParOf" srcId="{A2F66DD2-4551-472D-B9F3-B1FCE7EF0FD5}" destId="{2417CF73-BC9C-4AE5-B770-2BA293869F11}" srcOrd="13" destOrd="0" presId="urn:microsoft.com/office/officeart/2005/8/layout/vList2"/>
    <dgm:cxn modelId="{83D4CF6C-33E7-4C55-B9E7-C0C17A9B86DD}" type="presParOf" srcId="{A2F66DD2-4551-472D-B9F3-B1FCE7EF0FD5}" destId="{0438FA33-D3CC-47FB-BAF0-E8A82833E2C2}" srcOrd="14" destOrd="0" presId="urn:microsoft.com/office/officeart/2005/8/layout/vList2"/>
    <dgm:cxn modelId="{961DB3F4-ABE1-4C8E-8F57-1DFEA752737F}" type="presParOf" srcId="{A2F66DD2-4551-472D-B9F3-B1FCE7EF0FD5}" destId="{BC62FD79-15BD-4423-A54D-54C48B41A4DB}" srcOrd="15" destOrd="0" presId="urn:microsoft.com/office/officeart/2005/8/layout/vList2"/>
    <dgm:cxn modelId="{DD4969B9-7B94-4F56-8F9A-18013CFE0228}" type="presParOf" srcId="{A2F66DD2-4551-472D-B9F3-B1FCE7EF0FD5}" destId="{5F316B3E-02E4-4B17-AA8F-63A57839995C}" srcOrd="16" destOrd="0" presId="urn:microsoft.com/office/officeart/2005/8/layout/vList2"/>
    <dgm:cxn modelId="{B508EE91-E5ED-4038-9FF1-82F33DAE0DFE}" type="presParOf" srcId="{A2F66DD2-4551-472D-B9F3-B1FCE7EF0FD5}" destId="{AAC14BA2-3768-4AF1-9B67-A3A55A22E9FE}" srcOrd="17" destOrd="0" presId="urn:microsoft.com/office/officeart/2005/8/layout/vList2"/>
    <dgm:cxn modelId="{99B0BC35-597F-4B28-A214-3AC27742F461}" type="presParOf" srcId="{A2F66DD2-4551-472D-B9F3-B1FCE7EF0FD5}" destId="{98CB9758-CC0E-4377-A887-584CABAE5CD5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E074A-EA7D-41BA-84CF-133F2B767A08}">
      <dsp:nvSpPr>
        <dsp:cNvPr id="0" name=""/>
        <dsp:cNvSpPr/>
      </dsp:nvSpPr>
      <dsp:spPr>
        <a:xfrm>
          <a:off x="0" y="64018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</a:p>
      </dsp:txBody>
      <dsp:txXfrm>
        <a:off x="20561" y="84579"/>
        <a:ext cx="6883461" cy="380078"/>
      </dsp:txXfrm>
    </dsp:sp>
    <dsp:sp modelId="{C7658849-CAC3-4B56-AD67-4FC3854917C4}">
      <dsp:nvSpPr>
        <dsp:cNvPr id="0" name=""/>
        <dsp:cNvSpPr/>
      </dsp:nvSpPr>
      <dsp:spPr>
        <a:xfrm>
          <a:off x="0" y="547711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Motivation</a:t>
          </a:r>
        </a:p>
      </dsp:txBody>
      <dsp:txXfrm>
        <a:off x="20561" y="568272"/>
        <a:ext cx="6883461" cy="380078"/>
      </dsp:txXfrm>
    </dsp:sp>
    <dsp:sp modelId="{A0223808-8FA4-4EAD-88E2-A3A2534F57AC}">
      <dsp:nvSpPr>
        <dsp:cNvPr id="0" name=""/>
        <dsp:cNvSpPr/>
      </dsp:nvSpPr>
      <dsp:spPr>
        <a:xfrm>
          <a:off x="0" y="1020751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Objectives</a:t>
          </a:r>
        </a:p>
      </dsp:txBody>
      <dsp:txXfrm>
        <a:off x="20561" y="1041312"/>
        <a:ext cx="6883461" cy="380078"/>
      </dsp:txXfrm>
    </dsp:sp>
    <dsp:sp modelId="{29B36CDC-0ECF-41D5-8354-F930206A6953}">
      <dsp:nvSpPr>
        <dsp:cNvPr id="0" name=""/>
        <dsp:cNvSpPr/>
      </dsp:nvSpPr>
      <dsp:spPr>
        <a:xfrm>
          <a:off x="0" y="1493792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Related Works</a:t>
          </a:r>
        </a:p>
      </dsp:txBody>
      <dsp:txXfrm>
        <a:off x="20561" y="1514353"/>
        <a:ext cx="6883461" cy="380078"/>
      </dsp:txXfrm>
    </dsp:sp>
    <dsp:sp modelId="{A9A7AE6A-4EDE-44CE-9A3F-A4B3BC0F631F}">
      <dsp:nvSpPr>
        <dsp:cNvPr id="0" name=""/>
        <dsp:cNvSpPr/>
      </dsp:nvSpPr>
      <dsp:spPr>
        <a:xfrm>
          <a:off x="0" y="1966832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Dataset</a:t>
          </a:r>
        </a:p>
      </dsp:txBody>
      <dsp:txXfrm>
        <a:off x="20561" y="1987393"/>
        <a:ext cx="6883461" cy="380078"/>
      </dsp:txXfrm>
    </dsp:sp>
    <dsp:sp modelId="{F422DD25-ACA6-49A8-A0C8-253B42D0F032}">
      <dsp:nvSpPr>
        <dsp:cNvPr id="0" name=""/>
        <dsp:cNvSpPr/>
      </dsp:nvSpPr>
      <dsp:spPr>
        <a:xfrm>
          <a:off x="0" y="2457087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Proposed Methodology </a:t>
          </a:r>
        </a:p>
      </dsp:txBody>
      <dsp:txXfrm>
        <a:off x="20561" y="2477648"/>
        <a:ext cx="6883461" cy="380078"/>
      </dsp:txXfrm>
    </dsp:sp>
    <dsp:sp modelId="{0CFA3FE0-BD85-48E0-93C1-111666D4E336}">
      <dsp:nvSpPr>
        <dsp:cNvPr id="0" name=""/>
        <dsp:cNvSpPr/>
      </dsp:nvSpPr>
      <dsp:spPr>
        <a:xfrm>
          <a:off x="0" y="2955797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Experimental Result</a:t>
          </a:r>
        </a:p>
      </dsp:txBody>
      <dsp:txXfrm>
        <a:off x="20561" y="2976358"/>
        <a:ext cx="6883461" cy="380078"/>
      </dsp:txXfrm>
    </dsp:sp>
    <dsp:sp modelId="{0438FA33-D3CC-47FB-BAF0-E8A82833E2C2}">
      <dsp:nvSpPr>
        <dsp:cNvPr id="0" name=""/>
        <dsp:cNvSpPr/>
      </dsp:nvSpPr>
      <dsp:spPr>
        <a:xfrm>
          <a:off x="0" y="3433758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Future Work</a:t>
          </a:r>
        </a:p>
      </dsp:txBody>
      <dsp:txXfrm>
        <a:off x="20561" y="3454319"/>
        <a:ext cx="6883461" cy="380078"/>
      </dsp:txXfrm>
    </dsp:sp>
    <dsp:sp modelId="{5F316B3E-02E4-4B17-AA8F-63A57839995C}">
      <dsp:nvSpPr>
        <dsp:cNvPr id="0" name=""/>
        <dsp:cNvSpPr/>
      </dsp:nvSpPr>
      <dsp:spPr>
        <a:xfrm>
          <a:off x="0" y="3906798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sp:txBody>
      <dsp:txXfrm>
        <a:off x="20561" y="3927359"/>
        <a:ext cx="6883461" cy="380078"/>
      </dsp:txXfrm>
    </dsp:sp>
    <dsp:sp modelId="{98CB9758-CC0E-4377-A887-584CABAE5CD5}">
      <dsp:nvSpPr>
        <dsp:cNvPr id="0" name=""/>
        <dsp:cNvSpPr/>
      </dsp:nvSpPr>
      <dsp:spPr>
        <a:xfrm>
          <a:off x="0" y="4379838"/>
          <a:ext cx="692458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Reference</a:t>
          </a:r>
        </a:p>
      </dsp:txBody>
      <dsp:txXfrm>
        <a:off x="20561" y="4400399"/>
        <a:ext cx="6883461" cy="38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81439AB-686B-3007-8263-956C9A448B6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5C67AF-6848-4A59-80AC-D3D51353414D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E245-E5CE-4FC0-835F-3F17E72FA9AF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DA81-7AF8-4292-913D-C4C255F63D10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B265-C31E-4078-9C8D-1D564A773393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9E90-492E-4700-8979-FBA421AD632B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563C-8DE9-426E-9803-FF890F054786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C7B3-2ECA-4932-ACB8-6C289086166B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AE6-F1B0-43A7-B490-254B6AAE8058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6E0A-B42C-4B7F-A710-86EE18782C59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A601-3B38-42EB-B3B3-B8FD52F0F31B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B851-4C1F-470C-BA72-048E5EEF3E84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8147AC0-CB52-49C8-8251-EBC0323773EE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An Ensemble of Vision Transformer and ResNet101v2 Architecture for the Precise Classification of Acute Lymphoblastic Leukemia Sub-types from Peripheral Blood Smear Images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60" y="613590"/>
            <a:ext cx="10996731" cy="1650216"/>
          </a:xfrm>
        </p:spPr>
        <p:txBody>
          <a:bodyPr>
            <a:normAutofit fontScale="90000"/>
          </a:bodyPr>
          <a:lstStyle/>
          <a:p>
            <a:b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003" y="4126054"/>
            <a:ext cx="3475029" cy="1777596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Presented By</a:t>
            </a:r>
          </a:p>
          <a:p>
            <a:pPr algn="l"/>
            <a:r>
              <a:rPr lang="en-US" sz="1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Md Al Amin Tokder </a:t>
            </a:r>
          </a:p>
          <a:p>
            <a:pPr algn="l"/>
            <a:r>
              <a:rPr lang="en-US" sz="1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Roll:1803078</a:t>
            </a:r>
          </a:p>
          <a:p>
            <a:pPr algn="l"/>
            <a:r>
              <a:rPr lang="en-US" sz="1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Department of CSE, RUET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A160F4-1349-55B4-BDE7-96403B96360F}"/>
              </a:ext>
            </a:extLst>
          </p:cNvPr>
          <p:cNvSpPr txBox="1">
            <a:spLocks/>
          </p:cNvSpPr>
          <p:nvPr/>
        </p:nvSpPr>
        <p:spPr>
          <a:xfrm>
            <a:off x="6933460" y="4095584"/>
            <a:ext cx="4156229" cy="1701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Supervised By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Tasmia Jannat 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Lecturer 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Department of CSE, RUET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EB6D9C-64DA-7DE0-5924-7CCC6213FA32}"/>
              </a:ext>
            </a:extLst>
          </p:cNvPr>
          <p:cNvSpPr txBox="1">
            <a:spLocks/>
          </p:cNvSpPr>
          <p:nvPr/>
        </p:nvSpPr>
        <p:spPr>
          <a:xfrm>
            <a:off x="227860" y="781313"/>
            <a:ext cx="11553323" cy="1962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Bloodstain Classification in Forensic Analysis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Using Optimized 3D CNN</a:t>
            </a:r>
            <a:endParaRPr lang="en-US" sz="28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60A6B76-3508-177A-B480-FC4781271CA9}"/>
              </a:ext>
            </a:extLst>
          </p:cNvPr>
          <p:cNvSpPr txBox="1">
            <a:spLocks/>
          </p:cNvSpPr>
          <p:nvPr/>
        </p:nvSpPr>
        <p:spPr>
          <a:xfrm>
            <a:off x="4474403" y="2197626"/>
            <a:ext cx="4156229" cy="1417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Course No : CSE- 4206</a:t>
            </a: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Course Name : Seminar</a:t>
            </a: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 : 21th January, 2023 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63"/>
    </mc:Choice>
    <mc:Fallback xmlns="">
      <p:transition spd="slow" advTm="225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9CF818B-9329-4434-BF31-AB3C04D9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34" y="285914"/>
            <a:ext cx="6087474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Methodology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511B3B9-E351-4ABC-85D3-2FDD1355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4" y="1785750"/>
            <a:ext cx="9926435" cy="267689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DB1D84F-69E5-4EC0-BD78-87F7A1EBE267}"/>
              </a:ext>
            </a:extLst>
          </p:cNvPr>
          <p:cNvSpPr txBox="1"/>
          <p:nvPr/>
        </p:nvSpPr>
        <p:spPr>
          <a:xfrm>
            <a:off x="4168589" y="49028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Figure-2: Optimized 3D CNN</a:t>
            </a:r>
          </a:p>
        </p:txBody>
      </p:sp>
    </p:spTree>
    <p:extLst>
      <p:ext uri="{BB962C8B-B14F-4D97-AF65-F5344CB8AC3E}">
        <p14:creationId xmlns:p14="http://schemas.microsoft.com/office/powerpoint/2010/main" val="103900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F97742-F38A-217F-E68E-AB8E23EC4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818681"/>
              </p:ext>
            </p:extLst>
          </p:nvPr>
        </p:nvGraphicFramePr>
        <p:xfrm>
          <a:off x="926081" y="1855213"/>
          <a:ext cx="987266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439102426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67278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Before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After Applying PCA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0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 of HSI (519, 696, 113)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Image Cubes for Model Building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 of HSI (33804, 9, 9, 15)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6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 of GT (519, 696)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 of GT (33804)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6823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90F7D-C55B-C348-5B5F-83D26DD5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9821C6F-78DB-FFD9-43D9-F5FA89C45551}"/>
              </a:ext>
            </a:extLst>
          </p:cNvPr>
          <p:cNvSpPr txBox="1">
            <a:spLocks/>
          </p:cNvSpPr>
          <p:nvPr/>
        </p:nvSpPr>
        <p:spPr>
          <a:xfrm>
            <a:off x="304801" y="6223828"/>
            <a:ext cx="8610600" cy="492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B3D67B-B9F5-4EF2-B74B-E8E98FD946C2}"/>
              </a:ext>
            </a:extLst>
          </p:cNvPr>
          <p:cNvGrpSpPr/>
          <p:nvPr/>
        </p:nvGrpSpPr>
        <p:grpSpPr>
          <a:xfrm>
            <a:off x="809287" y="610650"/>
            <a:ext cx="10106250" cy="724446"/>
            <a:chOff x="138044" y="1637301"/>
            <a:chExt cx="10106250" cy="72444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57938A0-7F1B-406C-9D36-F5FAB8876C58}"/>
                </a:ext>
              </a:extLst>
            </p:cNvPr>
            <p:cNvSpPr/>
            <p:nvPr/>
          </p:nvSpPr>
          <p:spPr>
            <a:xfrm>
              <a:off x="138044" y="1637301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485F70D3-739E-4C17-A698-7DB6324E39F2}"/>
                </a:ext>
              </a:extLst>
            </p:cNvPr>
            <p:cNvSpPr txBox="1"/>
            <p:nvPr/>
          </p:nvSpPr>
          <p:spPr>
            <a:xfrm>
              <a:off x="173409" y="1672666"/>
              <a:ext cx="10035520" cy="653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Data Pre-Processing by PCA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48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2A76F-BF95-A26E-2ECE-0660883C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5C6146-CA0A-23BF-AC6A-ED10F4A35662}"/>
              </a:ext>
            </a:extLst>
          </p:cNvPr>
          <p:cNvGrpSpPr/>
          <p:nvPr/>
        </p:nvGrpSpPr>
        <p:grpSpPr>
          <a:xfrm>
            <a:off x="456002" y="642038"/>
            <a:ext cx="11225685" cy="696431"/>
            <a:chOff x="138044" y="348722"/>
            <a:chExt cx="10148086" cy="7244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CDB60C8-69A3-721B-4508-F1798ECB0288}"/>
                </a:ext>
              </a:extLst>
            </p:cNvPr>
            <p:cNvSpPr/>
            <p:nvPr/>
          </p:nvSpPr>
          <p:spPr>
            <a:xfrm>
              <a:off x="138044" y="348722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02AC3FFF-6FD7-280F-9D21-B7664798500B}"/>
                </a:ext>
              </a:extLst>
            </p:cNvPr>
            <p:cNvSpPr txBox="1"/>
            <p:nvPr/>
          </p:nvSpPr>
          <p:spPr>
            <a:xfrm>
              <a:off x="359397" y="348722"/>
              <a:ext cx="9926733" cy="689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Train , Test and  Validation Sets ( 3D CNN Models) </a:t>
              </a:r>
              <a:endParaRPr lang="en-US" sz="20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6BFDF98-C9C3-4C47-EF41-6E36D37FCE29}"/>
              </a:ext>
            </a:extLst>
          </p:cNvPr>
          <p:cNvSpPr txBox="1"/>
          <p:nvPr/>
        </p:nvSpPr>
        <p:spPr>
          <a:xfrm>
            <a:off x="654580" y="1674280"/>
            <a:ext cx="1107338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Training (1690, 9, 9, 15, 1)   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Validation (1690, 9, 9, 15, 1)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 (30424, 9, 9, 15, 1)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dirty="0">
              <a:latin typeface="Arial Unicode M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dirty="0">
              <a:latin typeface="Arial Unicode M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Ratio of </a:t>
            </a:r>
            <a:r>
              <a:rPr lang="en-US" altLang="en-US" sz="2000" b="1" dirty="0">
                <a:latin typeface="Arial Unicode MS"/>
              </a:rPr>
              <a:t>Train ,Validation and Test  is : 5% : 5%: 90%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algn="just"/>
            <a:r>
              <a:rPr lang="en-US" altLang="en-US" sz="2000" b="1" dirty="0">
                <a:latin typeface="Arial Unicode MS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F90CF8-5868-41A7-8C2F-64DB23F9F4AD}"/>
              </a:ext>
            </a:extLst>
          </p:cNvPr>
          <p:cNvSpPr txBox="1">
            <a:spLocks/>
          </p:cNvSpPr>
          <p:nvPr/>
        </p:nvSpPr>
        <p:spPr>
          <a:xfrm>
            <a:off x="304801" y="6223828"/>
            <a:ext cx="8610600" cy="492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8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5A36B-9D19-E552-C49F-172AAB52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5241BF-E955-5241-C060-CB3654F0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97" y="1495155"/>
            <a:ext cx="4582164" cy="38676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3DF7288-3DBA-0CC0-AA9A-83107055FE76}"/>
              </a:ext>
            </a:extLst>
          </p:cNvPr>
          <p:cNvGrpSpPr/>
          <p:nvPr/>
        </p:nvGrpSpPr>
        <p:grpSpPr>
          <a:xfrm>
            <a:off x="402990" y="423377"/>
            <a:ext cx="11073389" cy="815701"/>
            <a:chOff x="138044" y="348722"/>
            <a:chExt cx="10106250" cy="72444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D01AD86-9CD0-C119-52DC-8F68168259C9}"/>
                </a:ext>
              </a:extLst>
            </p:cNvPr>
            <p:cNvSpPr/>
            <p:nvPr/>
          </p:nvSpPr>
          <p:spPr>
            <a:xfrm>
              <a:off x="138044" y="348722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B8831CA0-A49A-A296-773D-0C8CE1E2AB85}"/>
                </a:ext>
              </a:extLst>
            </p:cNvPr>
            <p:cNvSpPr txBox="1"/>
            <p:nvPr/>
          </p:nvSpPr>
          <p:spPr>
            <a:xfrm>
              <a:off x="317560" y="384087"/>
              <a:ext cx="9926733" cy="689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Optimized 3D CNN [1]</a:t>
              </a:r>
              <a:endParaRPr lang="en-US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901E11C-C40A-FDEE-D324-75F1604F17DF}"/>
              </a:ext>
            </a:extLst>
          </p:cNvPr>
          <p:cNvSpPr txBox="1"/>
          <p:nvPr/>
        </p:nvSpPr>
        <p:spPr>
          <a:xfrm>
            <a:off x="781878" y="1736035"/>
            <a:ext cx="442622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Number of Layers :</a:t>
            </a:r>
          </a:p>
          <a:p>
            <a:endParaRPr lang="en-US" sz="2000" b="1" dirty="0"/>
          </a:p>
          <a:p>
            <a:r>
              <a:rPr lang="en-US" dirty="0"/>
              <a:t>Convolution Layer: 4</a:t>
            </a:r>
          </a:p>
          <a:p>
            <a:r>
              <a:rPr lang="en-US" dirty="0"/>
              <a:t>Flatten layer:1</a:t>
            </a:r>
          </a:p>
          <a:p>
            <a:r>
              <a:rPr lang="en-US" dirty="0"/>
              <a:t>Dense layer:2</a:t>
            </a:r>
          </a:p>
          <a:p>
            <a:r>
              <a:rPr lang="en-US" dirty="0"/>
              <a:t>Output layer 1</a:t>
            </a:r>
          </a:p>
          <a:p>
            <a:endParaRPr lang="en-US" dirty="0"/>
          </a:p>
          <a:p>
            <a:r>
              <a:rPr lang="en-US" sz="1800" b="1" dirty="0"/>
              <a:t>Activation Function uses in layers:</a:t>
            </a:r>
          </a:p>
          <a:p>
            <a:endParaRPr lang="en-US" b="1" dirty="0"/>
          </a:p>
          <a:p>
            <a:r>
              <a:rPr lang="en-US" dirty="0"/>
              <a:t>Convolution Layer: Mish</a:t>
            </a:r>
          </a:p>
          <a:p>
            <a:r>
              <a:rPr lang="en-US" dirty="0"/>
              <a:t>Dense layer: Mish</a:t>
            </a:r>
          </a:p>
          <a:p>
            <a:r>
              <a:rPr lang="en-US" dirty="0"/>
              <a:t>Output layer : </a:t>
            </a:r>
            <a:r>
              <a:rPr lang="en-US" dirty="0" err="1"/>
              <a:t>Softmax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D740B9C-A0EE-4829-8DBB-BC0AE1316A20}"/>
              </a:ext>
            </a:extLst>
          </p:cNvPr>
          <p:cNvSpPr txBox="1">
            <a:spLocks/>
          </p:cNvSpPr>
          <p:nvPr/>
        </p:nvSpPr>
        <p:spPr>
          <a:xfrm>
            <a:off x="304801" y="6223828"/>
            <a:ext cx="8610600" cy="492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F253D-1C79-4EA5-B5BB-2E0237EB3EBD}"/>
              </a:ext>
            </a:extLst>
          </p:cNvPr>
          <p:cNvSpPr/>
          <p:nvPr/>
        </p:nvSpPr>
        <p:spPr>
          <a:xfrm>
            <a:off x="5939684" y="5490909"/>
            <a:ext cx="4608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Figure-3: Modified 3D CNN Model [1]</a:t>
            </a:r>
          </a:p>
        </p:txBody>
      </p:sp>
    </p:spTree>
    <p:extLst>
      <p:ext uri="{BB962C8B-B14F-4D97-AF65-F5344CB8AC3E}">
        <p14:creationId xmlns:p14="http://schemas.microsoft.com/office/powerpoint/2010/main" val="189622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DD676-FEF0-9D09-5EB1-A1AD5176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5831E3-1413-2990-48A0-C9AF89DCA88D}"/>
              </a:ext>
            </a:extLst>
          </p:cNvPr>
          <p:cNvGrpSpPr/>
          <p:nvPr/>
        </p:nvGrpSpPr>
        <p:grpSpPr>
          <a:xfrm>
            <a:off x="559305" y="476386"/>
            <a:ext cx="11073389" cy="815701"/>
            <a:chOff x="138044" y="348722"/>
            <a:chExt cx="10106250" cy="7244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12BA3B0-B325-4637-4EF7-434F964FA2F3}"/>
                </a:ext>
              </a:extLst>
            </p:cNvPr>
            <p:cNvSpPr/>
            <p:nvPr/>
          </p:nvSpPr>
          <p:spPr>
            <a:xfrm>
              <a:off x="138044" y="348722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7B616E74-7AE4-DBFC-1CC9-DE8271D7B874}"/>
                </a:ext>
              </a:extLst>
            </p:cNvPr>
            <p:cNvSpPr txBox="1"/>
            <p:nvPr/>
          </p:nvSpPr>
          <p:spPr>
            <a:xfrm>
              <a:off x="317560" y="384087"/>
              <a:ext cx="9926733" cy="689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Comparison Between Existing Methodology and Proposed Methodology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09095AB-D135-DA44-A9EB-BAE4E1CF8E41}"/>
              </a:ext>
            </a:extLst>
          </p:cNvPr>
          <p:cNvSpPr txBox="1"/>
          <p:nvPr/>
        </p:nvSpPr>
        <p:spPr>
          <a:xfrm>
            <a:off x="1484244" y="2019020"/>
            <a:ext cx="459850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/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13774D6-0ACC-3114-7881-3E9CD50FE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89428"/>
              </p:ext>
            </p:extLst>
          </p:nvPr>
        </p:nvGraphicFramePr>
        <p:xfrm>
          <a:off x="2031999" y="1532503"/>
          <a:ext cx="8128000" cy="455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52714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065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3D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Optimized 3D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6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Number of Layers :</a:t>
                      </a:r>
                    </a:p>
                    <a:p>
                      <a:endParaRPr lang="en-US" sz="2000" b="1" dirty="0"/>
                    </a:p>
                    <a:p>
                      <a:r>
                        <a:rPr lang="en-US" dirty="0"/>
                        <a:t>Convolution Layer: 4</a:t>
                      </a:r>
                    </a:p>
                    <a:p>
                      <a:r>
                        <a:rPr lang="en-US" dirty="0"/>
                        <a:t>Flatten layer: 1</a:t>
                      </a:r>
                    </a:p>
                    <a:p>
                      <a:r>
                        <a:rPr lang="en-US" dirty="0"/>
                        <a:t>Dense layer: 2</a:t>
                      </a:r>
                    </a:p>
                    <a:p>
                      <a:r>
                        <a:rPr lang="en-US" dirty="0"/>
                        <a:t>Output layer :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Number of Layers :</a:t>
                      </a:r>
                    </a:p>
                    <a:p>
                      <a:endParaRPr lang="en-US" sz="2000" b="1" dirty="0"/>
                    </a:p>
                    <a:p>
                      <a:r>
                        <a:rPr lang="en-US" dirty="0"/>
                        <a:t>Convolution Layer: 3</a:t>
                      </a:r>
                    </a:p>
                    <a:p>
                      <a:r>
                        <a:rPr lang="en-US" dirty="0"/>
                        <a:t>Flatten layer: 1</a:t>
                      </a:r>
                    </a:p>
                    <a:p>
                      <a:r>
                        <a:rPr lang="en-US" dirty="0"/>
                        <a:t>Dense layer: 3</a:t>
                      </a:r>
                    </a:p>
                    <a:p>
                      <a:r>
                        <a:rPr lang="en-US" dirty="0"/>
                        <a:t>Output layer :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4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Activation Function uses in layers: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dirty="0"/>
                        <a:t>Convolution Layer: </a:t>
                      </a:r>
                      <a:r>
                        <a:rPr lang="en-US" dirty="0" err="1"/>
                        <a:t>Relu</a:t>
                      </a:r>
                      <a:endParaRPr lang="en-US" dirty="0"/>
                    </a:p>
                    <a:p>
                      <a:r>
                        <a:rPr lang="en-US" dirty="0"/>
                        <a:t>Dense layer: </a:t>
                      </a:r>
                      <a:r>
                        <a:rPr lang="en-US" dirty="0" err="1"/>
                        <a:t>Relu</a:t>
                      </a:r>
                      <a:endParaRPr lang="en-US" dirty="0"/>
                    </a:p>
                    <a:p>
                      <a:r>
                        <a:rPr lang="en-US" dirty="0"/>
                        <a:t>Output layer : </a:t>
                      </a:r>
                      <a:r>
                        <a:rPr lang="en-US" dirty="0" err="1"/>
                        <a:t>Softmax</a:t>
                      </a:r>
                      <a:endParaRPr lang="en-US" b="1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Activation Function uses in layers: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dirty="0"/>
                        <a:t>Convolution Layer: Mish</a:t>
                      </a:r>
                    </a:p>
                    <a:p>
                      <a:r>
                        <a:rPr lang="en-US" dirty="0"/>
                        <a:t>Dense layer: Mish</a:t>
                      </a:r>
                    </a:p>
                    <a:p>
                      <a:r>
                        <a:rPr lang="en-US" dirty="0"/>
                        <a:t>Output layer : </a:t>
                      </a:r>
                      <a:r>
                        <a:rPr lang="en-US" dirty="0" err="1"/>
                        <a:t>Softmax</a:t>
                      </a:r>
                      <a:endParaRPr lang="en-US" b="1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6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 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 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82476"/>
                  </a:ext>
                </a:extLst>
              </a:tr>
            </a:tbl>
          </a:graphicData>
        </a:graphic>
      </p:graphicFrame>
      <p:sp>
        <p:nvSpPr>
          <p:cNvPr id="9" name="Subtitle 2">
            <a:extLst>
              <a:ext uri="{FF2B5EF4-FFF2-40B4-BE49-F238E27FC236}">
                <a16:creationId xmlns:a16="http://schemas.microsoft.com/office/drawing/2014/main" id="{F25FCD7B-0931-441D-9BD8-F555ABD1513C}"/>
              </a:ext>
            </a:extLst>
          </p:cNvPr>
          <p:cNvSpPr txBox="1">
            <a:spLocks/>
          </p:cNvSpPr>
          <p:nvPr/>
        </p:nvSpPr>
        <p:spPr>
          <a:xfrm>
            <a:off x="313190" y="6324599"/>
            <a:ext cx="8610600" cy="492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3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8C3BD-E715-EE09-7CA2-2384493D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A0259-2B84-7004-F7BC-1B8F4F0C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30" y="1184465"/>
            <a:ext cx="4715270" cy="4096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DEE3E-2108-BC8A-805F-690BE5F2F9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5" r="672"/>
          <a:stretch/>
        </p:blipFill>
        <p:spPr>
          <a:xfrm>
            <a:off x="6503979" y="1184465"/>
            <a:ext cx="5062330" cy="394947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2D6AC8-A852-387A-12A9-52A72B05E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75890"/>
              </p:ext>
            </p:extLst>
          </p:nvPr>
        </p:nvGraphicFramePr>
        <p:xfrm>
          <a:off x="609600" y="481141"/>
          <a:ext cx="11234058" cy="53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029">
                  <a:extLst>
                    <a:ext uri="{9D8B030D-6E8A-4147-A177-3AD203B41FA5}">
                      <a16:colId xmlns:a16="http://schemas.microsoft.com/office/drawing/2014/main" val="2743193223"/>
                    </a:ext>
                  </a:extLst>
                </a:gridCol>
                <a:gridCol w="5617029">
                  <a:extLst>
                    <a:ext uri="{9D8B030D-6E8A-4147-A177-3AD203B41FA5}">
                      <a16:colId xmlns:a16="http://schemas.microsoft.com/office/drawing/2014/main" val="3392469353"/>
                    </a:ext>
                  </a:extLst>
                </a:gridCol>
              </a:tblGrid>
              <a:tr h="53702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3D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Optimized 3D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773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77AC32-B1EC-4697-680C-752F015949B0}"/>
              </a:ext>
            </a:extLst>
          </p:cNvPr>
          <p:cNvCxnSpPr>
            <a:cxnSpLocks/>
          </p:cNvCxnSpPr>
          <p:nvPr/>
        </p:nvCxnSpPr>
        <p:spPr>
          <a:xfrm>
            <a:off x="6226629" y="914400"/>
            <a:ext cx="0" cy="481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A93B88-CB3A-D8F2-8F7E-991DD909CF41}"/>
              </a:ext>
            </a:extLst>
          </p:cNvPr>
          <p:cNvCxnSpPr/>
          <p:nvPr/>
        </p:nvCxnSpPr>
        <p:spPr>
          <a:xfrm>
            <a:off x="609600" y="914400"/>
            <a:ext cx="0" cy="481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EAC49-9DEE-F03E-C882-C9A74AEA734F}"/>
              </a:ext>
            </a:extLst>
          </p:cNvPr>
          <p:cNvCxnSpPr>
            <a:cxnSpLocks/>
          </p:cNvCxnSpPr>
          <p:nvPr/>
        </p:nvCxnSpPr>
        <p:spPr>
          <a:xfrm>
            <a:off x="11843658" y="914400"/>
            <a:ext cx="0" cy="481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54FAF9-ADDB-9B02-5150-18A317B3C615}"/>
              </a:ext>
            </a:extLst>
          </p:cNvPr>
          <p:cNvCxnSpPr/>
          <p:nvPr/>
        </p:nvCxnSpPr>
        <p:spPr>
          <a:xfrm>
            <a:off x="609600" y="5733143"/>
            <a:ext cx="11234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0BCCC118-2957-436C-81F1-83F78AB4EF97}"/>
              </a:ext>
            </a:extLst>
          </p:cNvPr>
          <p:cNvSpPr txBox="1">
            <a:spLocks/>
          </p:cNvSpPr>
          <p:nvPr/>
        </p:nvSpPr>
        <p:spPr>
          <a:xfrm>
            <a:off x="304801" y="6223828"/>
            <a:ext cx="8610600" cy="492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0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1FC9D-E5E6-9C42-011B-8553B257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BEC5F5-0A54-85DF-3669-481497FCF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09181"/>
              </p:ext>
            </p:extLst>
          </p:nvPr>
        </p:nvGraphicFramePr>
        <p:xfrm>
          <a:off x="435428" y="754742"/>
          <a:ext cx="11234058" cy="53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029">
                  <a:extLst>
                    <a:ext uri="{9D8B030D-6E8A-4147-A177-3AD203B41FA5}">
                      <a16:colId xmlns:a16="http://schemas.microsoft.com/office/drawing/2014/main" val="2743193223"/>
                    </a:ext>
                  </a:extLst>
                </a:gridCol>
                <a:gridCol w="5617029">
                  <a:extLst>
                    <a:ext uri="{9D8B030D-6E8A-4147-A177-3AD203B41FA5}">
                      <a16:colId xmlns:a16="http://schemas.microsoft.com/office/drawing/2014/main" val="3392469353"/>
                    </a:ext>
                  </a:extLst>
                </a:gridCol>
              </a:tblGrid>
              <a:tr h="53702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3D CNN (Result)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Modified 3D CNN (Result)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773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1563E2D-C187-75DA-5B77-05750BC6F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0" r="4721" b="3292"/>
          <a:stretch/>
        </p:blipFill>
        <p:spPr>
          <a:xfrm>
            <a:off x="678287" y="1782065"/>
            <a:ext cx="5081942" cy="2491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F8DE03-9977-61FD-D228-D11773E63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" r="4200"/>
          <a:stretch/>
        </p:blipFill>
        <p:spPr>
          <a:xfrm>
            <a:off x="6241143" y="1711754"/>
            <a:ext cx="5239657" cy="26715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36B5BF-E7B4-CBF3-A3C5-F2AB9002B9FF}"/>
              </a:ext>
            </a:extLst>
          </p:cNvPr>
          <p:cNvCxnSpPr/>
          <p:nvPr/>
        </p:nvCxnSpPr>
        <p:spPr>
          <a:xfrm>
            <a:off x="435428" y="1291771"/>
            <a:ext cx="0" cy="309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EF1064-0C6E-AD24-853C-D74723FE3767}"/>
              </a:ext>
            </a:extLst>
          </p:cNvPr>
          <p:cNvCxnSpPr/>
          <p:nvPr/>
        </p:nvCxnSpPr>
        <p:spPr>
          <a:xfrm>
            <a:off x="6052457" y="1291771"/>
            <a:ext cx="0" cy="309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21319A-14BE-751B-385C-3A179194C95A}"/>
              </a:ext>
            </a:extLst>
          </p:cNvPr>
          <p:cNvCxnSpPr>
            <a:cxnSpLocks/>
          </p:cNvCxnSpPr>
          <p:nvPr/>
        </p:nvCxnSpPr>
        <p:spPr>
          <a:xfrm>
            <a:off x="11669486" y="1291771"/>
            <a:ext cx="0" cy="309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FABB09-C584-BA17-366A-69548AFAC210}"/>
              </a:ext>
            </a:extLst>
          </p:cNvPr>
          <p:cNvCxnSpPr/>
          <p:nvPr/>
        </p:nvCxnSpPr>
        <p:spPr>
          <a:xfrm>
            <a:off x="435428" y="4383314"/>
            <a:ext cx="11234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640311DC-7523-48B1-A86D-4838049A88DF}"/>
              </a:ext>
            </a:extLst>
          </p:cNvPr>
          <p:cNvSpPr txBox="1">
            <a:spLocks/>
          </p:cNvSpPr>
          <p:nvPr/>
        </p:nvSpPr>
        <p:spPr>
          <a:xfrm>
            <a:off x="304801" y="6223828"/>
            <a:ext cx="8610600" cy="492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98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34AA61-B152-43A2-AD64-2C5FDD70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BC6E1C-A264-447E-B35F-F1366C5C6F2B}"/>
              </a:ext>
            </a:extLst>
          </p:cNvPr>
          <p:cNvGrpSpPr/>
          <p:nvPr/>
        </p:nvGrpSpPr>
        <p:grpSpPr>
          <a:xfrm>
            <a:off x="656672" y="411574"/>
            <a:ext cx="11073388" cy="601997"/>
            <a:chOff x="138044" y="348722"/>
            <a:chExt cx="10106250" cy="7244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559347B-3180-48A9-AD60-FBA05BF1EA33}"/>
                </a:ext>
              </a:extLst>
            </p:cNvPr>
            <p:cNvSpPr/>
            <p:nvPr/>
          </p:nvSpPr>
          <p:spPr>
            <a:xfrm>
              <a:off x="138044" y="348722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DE210F4-364D-42F1-A00E-C30284E9CF8D}"/>
                </a:ext>
              </a:extLst>
            </p:cNvPr>
            <p:cNvSpPr txBox="1"/>
            <p:nvPr/>
          </p:nvSpPr>
          <p:spPr>
            <a:xfrm>
              <a:off x="355842" y="465971"/>
              <a:ext cx="9821778" cy="4899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Classifier Performance :</a:t>
              </a:r>
              <a:endParaRPr lang="en-US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A4CE5AB-7BF3-420C-AE38-0BBCD005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217008"/>
              </p:ext>
            </p:extLst>
          </p:nvPr>
        </p:nvGraphicFramePr>
        <p:xfrm>
          <a:off x="1200026" y="1559860"/>
          <a:ext cx="9986680" cy="1940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336">
                  <a:extLst>
                    <a:ext uri="{9D8B030D-6E8A-4147-A177-3AD203B41FA5}">
                      <a16:colId xmlns:a16="http://schemas.microsoft.com/office/drawing/2014/main" val="3061319544"/>
                    </a:ext>
                  </a:extLst>
                </a:gridCol>
                <a:gridCol w="1997336">
                  <a:extLst>
                    <a:ext uri="{9D8B030D-6E8A-4147-A177-3AD203B41FA5}">
                      <a16:colId xmlns:a16="http://schemas.microsoft.com/office/drawing/2014/main" val="3415463346"/>
                    </a:ext>
                  </a:extLst>
                </a:gridCol>
                <a:gridCol w="1997336">
                  <a:extLst>
                    <a:ext uri="{9D8B030D-6E8A-4147-A177-3AD203B41FA5}">
                      <a16:colId xmlns:a16="http://schemas.microsoft.com/office/drawing/2014/main" val="600163999"/>
                    </a:ext>
                  </a:extLst>
                </a:gridCol>
                <a:gridCol w="1997336">
                  <a:extLst>
                    <a:ext uri="{9D8B030D-6E8A-4147-A177-3AD203B41FA5}">
                      <a16:colId xmlns:a16="http://schemas.microsoft.com/office/drawing/2014/main" val="772398277"/>
                    </a:ext>
                  </a:extLst>
                </a:gridCol>
                <a:gridCol w="1997336">
                  <a:extLst>
                    <a:ext uri="{9D8B030D-6E8A-4147-A177-3AD203B41FA5}">
                      <a16:colId xmlns:a16="http://schemas.microsoft.com/office/drawing/2014/main" val="3930130309"/>
                    </a:ext>
                  </a:extLst>
                </a:gridCol>
              </a:tblGrid>
              <a:tr h="520735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Arial" panose="020B0604020202020204" pitchFamily="34" charset="0"/>
                        </a:rPr>
                        <a:t>Classifiers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Arial" panose="020B0604020202020204" pitchFamily="34" charset="0"/>
                        </a:rPr>
                        <a:t>Macro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Arial" panose="020B0604020202020204" pitchFamily="34" charset="0"/>
                        </a:rPr>
                        <a:t>Weighted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06500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291895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622658"/>
                  </a:ext>
                </a:extLst>
              </a:tr>
              <a:tr h="89880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Optimized 3D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125943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9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37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A7488-74A1-80D6-5202-5DB7A6C9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82F4F3-8F63-971D-EBC5-C2089AC43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57366"/>
              </p:ext>
            </p:extLst>
          </p:nvPr>
        </p:nvGraphicFramePr>
        <p:xfrm>
          <a:off x="527367" y="1254006"/>
          <a:ext cx="11137265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103">
                  <a:extLst>
                    <a:ext uri="{9D8B030D-6E8A-4147-A177-3AD203B41FA5}">
                      <a16:colId xmlns:a16="http://schemas.microsoft.com/office/drawing/2014/main" val="4031134724"/>
                    </a:ext>
                  </a:extLst>
                </a:gridCol>
                <a:gridCol w="1149909">
                  <a:extLst>
                    <a:ext uri="{9D8B030D-6E8A-4147-A177-3AD203B41FA5}">
                      <a16:colId xmlns:a16="http://schemas.microsoft.com/office/drawing/2014/main" val="1103301508"/>
                    </a:ext>
                  </a:extLst>
                </a:gridCol>
                <a:gridCol w="1149909">
                  <a:extLst>
                    <a:ext uri="{9D8B030D-6E8A-4147-A177-3AD203B41FA5}">
                      <a16:colId xmlns:a16="http://schemas.microsoft.com/office/drawing/2014/main" val="2289160773"/>
                    </a:ext>
                  </a:extLst>
                </a:gridCol>
                <a:gridCol w="1149909">
                  <a:extLst>
                    <a:ext uri="{9D8B030D-6E8A-4147-A177-3AD203B41FA5}">
                      <a16:colId xmlns:a16="http://schemas.microsoft.com/office/drawing/2014/main" val="1604310471"/>
                    </a:ext>
                  </a:extLst>
                </a:gridCol>
                <a:gridCol w="1149909">
                  <a:extLst>
                    <a:ext uri="{9D8B030D-6E8A-4147-A177-3AD203B41FA5}">
                      <a16:colId xmlns:a16="http://schemas.microsoft.com/office/drawing/2014/main" val="3209959486"/>
                    </a:ext>
                  </a:extLst>
                </a:gridCol>
                <a:gridCol w="1315734">
                  <a:extLst>
                    <a:ext uri="{9D8B030D-6E8A-4147-A177-3AD203B41FA5}">
                      <a16:colId xmlns:a16="http://schemas.microsoft.com/office/drawing/2014/main" val="2214056183"/>
                    </a:ext>
                  </a:extLst>
                </a:gridCol>
                <a:gridCol w="984085">
                  <a:extLst>
                    <a:ext uri="{9D8B030D-6E8A-4147-A177-3AD203B41FA5}">
                      <a16:colId xmlns:a16="http://schemas.microsoft.com/office/drawing/2014/main" val="3091003093"/>
                    </a:ext>
                  </a:extLst>
                </a:gridCol>
                <a:gridCol w="1279324">
                  <a:extLst>
                    <a:ext uri="{9D8B030D-6E8A-4147-A177-3AD203B41FA5}">
                      <a16:colId xmlns:a16="http://schemas.microsoft.com/office/drawing/2014/main" val="3107557625"/>
                    </a:ext>
                  </a:extLst>
                </a:gridCol>
                <a:gridCol w="1102383">
                  <a:extLst>
                    <a:ext uri="{9D8B030D-6E8A-4147-A177-3AD203B41FA5}">
                      <a16:colId xmlns:a16="http://schemas.microsoft.com/office/drawing/2014/main" val="3622103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Precision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   Modified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  Modified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   Modified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    Modified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91977"/>
                  </a:ext>
                </a:extLst>
              </a:tr>
              <a:tr h="36325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2668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5493062"/>
                  </a:ext>
                </a:extLst>
              </a:tr>
              <a:tr h="36325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KetChup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9318268"/>
                  </a:ext>
                </a:extLst>
              </a:tr>
              <a:tr h="36325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Artificial blood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8170585"/>
                  </a:ext>
                </a:extLst>
              </a:tr>
              <a:tr h="36325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Poster paint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5963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859719"/>
                  </a:ext>
                </a:extLst>
              </a:tr>
              <a:tr h="63568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Tomato concentrate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3258879"/>
                  </a:ext>
                </a:extLst>
              </a:tr>
              <a:tr h="34630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Acrylic paint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8339155"/>
                  </a:ext>
                </a:extLst>
              </a:tr>
              <a:tr h="36325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5210456"/>
                  </a:ext>
                </a:extLst>
              </a:tr>
              <a:tr h="15818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8540100"/>
                  </a:ext>
                </a:extLst>
              </a:tr>
              <a:tr h="36325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0993101"/>
                  </a:ext>
                </a:extLst>
              </a:tr>
              <a:tr h="36325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04289003"/>
                  </a:ext>
                </a:extLst>
              </a:tr>
            </a:tbl>
          </a:graphicData>
        </a:graphic>
      </p:graphicFrame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1FF5611B-37A4-BDAB-78CF-E97B51439B8C}"/>
              </a:ext>
            </a:extLst>
          </p:cNvPr>
          <p:cNvSpPr txBox="1"/>
          <p:nvPr/>
        </p:nvSpPr>
        <p:spPr>
          <a:xfrm>
            <a:off x="756000" y="516206"/>
            <a:ext cx="10876693" cy="7758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Arial" panose="020B0604020202020204" pitchFamily="34" charset="0"/>
                <a:cs typeface="Arial" panose="020B0604020202020204" pitchFamily="34" charset="0"/>
              </a:rPr>
              <a:t>Comparison Between Existing Methodology and Proposed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91B44-645D-2556-5E81-7CB5D4C5A9A9}"/>
              </a:ext>
            </a:extLst>
          </p:cNvPr>
          <p:cNvGrpSpPr/>
          <p:nvPr/>
        </p:nvGrpSpPr>
        <p:grpSpPr>
          <a:xfrm>
            <a:off x="527367" y="314803"/>
            <a:ext cx="11073389" cy="815701"/>
            <a:chOff x="138044" y="348722"/>
            <a:chExt cx="10106250" cy="72444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96F61BA-1708-AD8C-5BB3-2D3DE114C86C}"/>
                </a:ext>
              </a:extLst>
            </p:cNvPr>
            <p:cNvSpPr/>
            <p:nvPr/>
          </p:nvSpPr>
          <p:spPr>
            <a:xfrm>
              <a:off x="138044" y="348722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159B3B22-31D7-51E5-86D5-2306D7A33637}"/>
                </a:ext>
              </a:extLst>
            </p:cNvPr>
            <p:cNvSpPr txBox="1"/>
            <p:nvPr/>
          </p:nvSpPr>
          <p:spPr>
            <a:xfrm>
              <a:off x="317560" y="384087"/>
              <a:ext cx="9926733" cy="689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Classification Result : Existing 3D CNN vs Modified 3D CNN</a:t>
              </a:r>
              <a:endParaRPr lang="en-US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C3B94B3C-6CBC-4AA7-94A6-33C65D29440E}"/>
              </a:ext>
            </a:extLst>
          </p:cNvPr>
          <p:cNvSpPr txBox="1">
            <a:spLocks/>
          </p:cNvSpPr>
          <p:nvPr/>
        </p:nvSpPr>
        <p:spPr>
          <a:xfrm>
            <a:off x="304801" y="6223828"/>
            <a:ext cx="8610600" cy="492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7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2CF21-09D1-AC89-C895-AF66D627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36DA531-7FCD-2CA8-3503-14C321B05D21}"/>
              </a:ext>
            </a:extLst>
          </p:cNvPr>
          <p:cNvSpPr txBox="1">
            <a:spLocks/>
          </p:cNvSpPr>
          <p:nvPr/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75326-1ED7-585D-495C-5CF5D8E866C4}"/>
              </a:ext>
            </a:extLst>
          </p:cNvPr>
          <p:cNvSpPr txBox="1"/>
          <p:nvPr/>
        </p:nvSpPr>
        <p:spPr>
          <a:xfrm>
            <a:off x="611849" y="399225"/>
            <a:ext cx="1107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lang="en-US" sz="2000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5B34B0-3266-FF5C-2440-CCEA15512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648435"/>
              </p:ext>
            </p:extLst>
          </p:nvPr>
        </p:nvGraphicFramePr>
        <p:xfrm>
          <a:off x="767696" y="1031959"/>
          <a:ext cx="1076169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644">
                  <a:extLst>
                    <a:ext uri="{9D8B030D-6E8A-4147-A177-3AD203B41FA5}">
                      <a16:colId xmlns:a16="http://schemas.microsoft.com/office/drawing/2014/main" val="2743309845"/>
                    </a:ext>
                  </a:extLst>
                </a:gridCol>
                <a:gridCol w="2105549">
                  <a:extLst>
                    <a:ext uri="{9D8B030D-6E8A-4147-A177-3AD203B41FA5}">
                      <a16:colId xmlns:a16="http://schemas.microsoft.com/office/drawing/2014/main" val="3348129466"/>
                    </a:ext>
                  </a:extLst>
                </a:gridCol>
                <a:gridCol w="2362285">
                  <a:extLst>
                    <a:ext uri="{9D8B030D-6E8A-4147-A177-3AD203B41FA5}">
                      <a16:colId xmlns:a16="http://schemas.microsoft.com/office/drawing/2014/main" val="1965223476"/>
                    </a:ext>
                  </a:extLst>
                </a:gridCol>
                <a:gridCol w="2166891">
                  <a:extLst>
                    <a:ext uri="{9D8B030D-6E8A-4147-A177-3AD203B41FA5}">
                      <a16:colId xmlns:a16="http://schemas.microsoft.com/office/drawing/2014/main" val="716196278"/>
                    </a:ext>
                  </a:extLst>
                </a:gridCol>
                <a:gridCol w="2206325">
                  <a:extLst>
                    <a:ext uri="{9D8B030D-6E8A-4147-A177-3AD203B41FA5}">
                      <a16:colId xmlns:a16="http://schemas.microsoft.com/office/drawing/2014/main" val="866479033"/>
                    </a:ext>
                  </a:extLst>
                </a:gridCol>
              </a:tblGrid>
              <a:tr h="817002">
                <a:tc>
                  <a:txBody>
                    <a:bodyPr/>
                    <a:lstStyle/>
                    <a:p>
                      <a:r>
                        <a:rPr lang="en-US" dirty="0"/>
                        <a:t>Activation Function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           </a:t>
                      </a:r>
                      <a:r>
                        <a:rPr lang="en-US" dirty="0" err="1"/>
                        <a:t>Relu</a:t>
                      </a:r>
                      <a:endParaRPr lang="en-US" dirty="0"/>
                    </a:p>
                    <a:p>
                      <a:r>
                        <a:rPr lang="en-US" dirty="0"/>
                        <a:t>                        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(Existing 3D CNN 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Mish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(Proposed 3D CNN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53190"/>
                  </a:ext>
                </a:extLst>
              </a:tr>
              <a:tr h="433979">
                <a:tc>
                  <a:txBody>
                    <a:bodyPr/>
                    <a:lstStyle/>
                    <a:p>
                      <a:r>
                        <a:rPr lang="en-US" b="1" dirty="0"/>
                        <a:t>Epochs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Training Accuracy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Validation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Training Accuracy</a:t>
                      </a:r>
                    </a:p>
                    <a:p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Validation Accuracy</a:t>
                      </a:r>
                    </a:p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9764676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0.3361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0.4917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1657908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0.3876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0.6414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7358967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0.3767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0.7586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6778853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6439852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0.9272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0.9077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3437596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0.9337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919885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0.9432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7105350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0.9568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0.9556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6103859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0.9728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0.9556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0179698"/>
                  </a:ext>
                </a:extLst>
              </a:tr>
              <a:tr h="3268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0.9746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0.9722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8383034"/>
                  </a:ext>
                </a:extLst>
              </a:tr>
            </a:tbl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A77AFBCA-EDE8-489C-827D-B6A34413194A}"/>
              </a:ext>
            </a:extLst>
          </p:cNvPr>
          <p:cNvSpPr txBox="1">
            <a:spLocks/>
          </p:cNvSpPr>
          <p:nvPr/>
        </p:nvSpPr>
        <p:spPr>
          <a:xfrm>
            <a:off x="321579" y="6356607"/>
            <a:ext cx="8610600" cy="492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B63F06-00D6-454A-B392-A8A57451DB75}"/>
              </a:ext>
            </a:extLst>
          </p:cNvPr>
          <p:cNvGrpSpPr/>
          <p:nvPr/>
        </p:nvGrpSpPr>
        <p:grpSpPr>
          <a:xfrm>
            <a:off x="611849" y="312962"/>
            <a:ext cx="11073388" cy="601997"/>
            <a:chOff x="138044" y="348722"/>
            <a:chExt cx="10106250" cy="72444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45F10C-0D02-443F-A206-28357047E8E6}"/>
                </a:ext>
              </a:extLst>
            </p:cNvPr>
            <p:cNvSpPr/>
            <p:nvPr/>
          </p:nvSpPr>
          <p:spPr>
            <a:xfrm>
              <a:off x="138044" y="348722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617C43A-7176-403F-A85B-4C1124B18ABE}"/>
                </a:ext>
              </a:extLst>
            </p:cNvPr>
            <p:cNvSpPr txBox="1"/>
            <p:nvPr/>
          </p:nvSpPr>
          <p:spPr>
            <a:xfrm>
              <a:off x="355842" y="465971"/>
              <a:ext cx="9821778" cy="4899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ReLU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vs Mish Activation function :</a:t>
              </a:r>
              <a:endParaRPr lang="en-US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06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262" y="197256"/>
            <a:ext cx="2382352" cy="107369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12B79BE-58B1-7894-D5E5-10F81A568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67140"/>
              </p:ext>
            </p:extLst>
          </p:nvPr>
        </p:nvGraphicFramePr>
        <p:xfrm>
          <a:off x="1402671" y="1040236"/>
          <a:ext cx="6924583" cy="4827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CA82A-3DE5-2F23-C73B-9099134F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5148" y="6168341"/>
            <a:ext cx="967409" cy="365125"/>
          </a:xfrm>
        </p:spPr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EE00629-EA48-78D7-FB53-182939E0E1F0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9"/>
    </mc:Choice>
    <mc:Fallback xmlns="">
      <p:transition spd="slow" advTm="399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53834-8C3C-397A-F8E0-A566FB04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1AAAFB-E078-48E2-889E-5B45C42EB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4438"/>
              </p:ext>
            </p:extLst>
          </p:nvPr>
        </p:nvGraphicFramePr>
        <p:xfrm>
          <a:off x="478971" y="1182581"/>
          <a:ext cx="11234058" cy="53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029">
                  <a:extLst>
                    <a:ext uri="{9D8B030D-6E8A-4147-A177-3AD203B41FA5}">
                      <a16:colId xmlns:a16="http://schemas.microsoft.com/office/drawing/2014/main" val="2743193223"/>
                    </a:ext>
                  </a:extLst>
                </a:gridCol>
                <a:gridCol w="5617029">
                  <a:extLst>
                    <a:ext uri="{9D8B030D-6E8A-4147-A177-3AD203B41FA5}">
                      <a16:colId xmlns:a16="http://schemas.microsoft.com/office/drawing/2014/main" val="3392469353"/>
                    </a:ext>
                  </a:extLst>
                </a:gridCol>
              </a:tblGrid>
              <a:tr h="53702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3D CNN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Modified 3D CNN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773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E3A68D0-5A83-47D1-B1F8-FA7E45ECF8DD}"/>
              </a:ext>
            </a:extLst>
          </p:cNvPr>
          <p:cNvGrpSpPr/>
          <p:nvPr/>
        </p:nvGrpSpPr>
        <p:grpSpPr>
          <a:xfrm>
            <a:off x="519139" y="396779"/>
            <a:ext cx="11153721" cy="537029"/>
            <a:chOff x="138044" y="348387"/>
            <a:chExt cx="10106250" cy="72478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87990C3-5C32-471E-90B2-AB0FCA2D3040}"/>
                </a:ext>
              </a:extLst>
            </p:cNvPr>
            <p:cNvSpPr/>
            <p:nvPr/>
          </p:nvSpPr>
          <p:spPr>
            <a:xfrm>
              <a:off x="138044" y="348722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742E2665-7BE6-4D89-B0C3-8B7ED2FF87CA}"/>
                </a:ext>
              </a:extLst>
            </p:cNvPr>
            <p:cNvSpPr txBox="1"/>
            <p:nvPr/>
          </p:nvSpPr>
          <p:spPr>
            <a:xfrm>
              <a:off x="317561" y="348387"/>
              <a:ext cx="9926733" cy="689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Confusion Matrix</a:t>
              </a:r>
              <a:endParaRPr lang="en-US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B04E3F1-F07C-43C3-BA31-877DFD02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574" y="1746406"/>
            <a:ext cx="4131945" cy="4241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0AF7E1-32AC-40E9-8BE3-1CD457B3D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47" y="1829254"/>
            <a:ext cx="3930452" cy="407561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4444A6-0421-4F8C-AE36-EF4F9A980D7E}"/>
              </a:ext>
            </a:extLst>
          </p:cNvPr>
          <p:cNvCxnSpPr>
            <a:cxnSpLocks/>
          </p:cNvCxnSpPr>
          <p:nvPr/>
        </p:nvCxnSpPr>
        <p:spPr>
          <a:xfrm>
            <a:off x="478971" y="1719610"/>
            <a:ext cx="40168" cy="446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BA6B1A-2055-4298-B6C5-9E68DCAD1767}"/>
              </a:ext>
            </a:extLst>
          </p:cNvPr>
          <p:cNvCxnSpPr>
            <a:cxnSpLocks/>
          </p:cNvCxnSpPr>
          <p:nvPr/>
        </p:nvCxnSpPr>
        <p:spPr>
          <a:xfrm>
            <a:off x="519139" y="6180204"/>
            <a:ext cx="11193890" cy="43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AC06DB-E190-4948-B6F5-D55FBA3ADA8D}"/>
              </a:ext>
            </a:extLst>
          </p:cNvPr>
          <p:cNvCxnSpPr>
            <a:cxnSpLocks/>
          </p:cNvCxnSpPr>
          <p:nvPr/>
        </p:nvCxnSpPr>
        <p:spPr>
          <a:xfrm>
            <a:off x="11713029" y="1675986"/>
            <a:ext cx="0" cy="4547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DD7E62-B3AA-4B03-8175-8C8FEF8D666B}"/>
              </a:ext>
            </a:extLst>
          </p:cNvPr>
          <p:cNvCxnSpPr>
            <a:cxnSpLocks/>
          </p:cNvCxnSpPr>
          <p:nvPr/>
        </p:nvCxnSpPr>
        <p:spPr>
          <a:xfrm>
            <a:off x="6095999" y="1675986"/>
            <a:ext cx="0" cy="450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B2A173B1-B05B-4BEF-835B-9A0C80DC4C98}"/>
              </a:ext>
            </a:extLst>
          </p:cNvPr>
          <p:cNvSpPr txBox="1">
            <a:spLocks/>
          </p:cNvSpPr>
          <p:nvPr/>
        </p:nvSpPr>
        <p:spPr>
          <a:xfrm>
            <a:off x="363524" y="6306676"/>
            <a:ext cx="8610600" cy="492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86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88BA3-34C6-45A7-BD2F-0041DFF4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90352F-A796-4C34-AC55-A41E6048D570}"/>
              </a:ext>
            </a:extLst>
          </p:cNvPr>
          <p:cNvGrpSpPr/>
          <p:nvPr/>
        </p:nvGrpSpPr>
        <p:grpSpPr>
          <a:xfrm>
            <a:off x="525140" y="430811"/>
            <a:ext cx="11141719" cy="660721"/>
            <a:chOff x="138044" y="348722"/>
            <a:chExt cx="10106250" cy="7244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80BF37-7A4B-4F73-B2F9-8AE4F3082BC3}"/>
                </a:ext>
              </a:extLst>
            </p:cNvPr>
            <p:cNvSpPr/>
            <p:nvPr/>
          </p:nvSpPr>
          <p:spPr>
            <a:xfrm>
              <a:off x="138044" y="348722"/>
              <a:ext cx="10106250" cy="7244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02B035B3-38ED-43A1-98BC-7E1E91673EF5}"/>
                </a:ext>
              </a:extLst>
            </p:cNvPr>
            <p:cNvSpPr txBox="1"/>
            <p:nvPr/>
          </p:nvSpPr>
          <p:spPr>
            <a:xfrm>
              <a:off x="317560" y="384087"/>
              <a:ext cx="9926733" cy="689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Train Vs Epoch curve for modified 3D CNN :</a:t>
              </a:r>
              <a:endParaRPr lang="en-US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DE6095B-DEF2-4E66-8E0F-36F42E6B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75" y="1170324"/>
            <a:ext cx="4024107" cy="4024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E4C77B-ADE0-4DD1-BA0E-775B52563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18" y="1170324"/>
            <a:ext cx="4160520" cy="41605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B43BC4-4B7F-4910-8EF4-DABAC414FB8B}"/>
              </a:ext>
            </a:extLst>
          </p:cNvPr>
          <p:cNvSpPr/>
          <p:nvPr/>
        </p:nvSpPr>
        <p:spPr>
          <a:xfrm>
            <a:off x="1231226" y="5146178"/>
            <a:ext cx="46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Figure-4: Accuracy vs Epochs curve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492FD-7440-4FA3-98F5-B81EE1AE11AB}"/>
              </a:ext>
            </a:extLst>
          </p:cNvPr>
          <p:cNvSpPr/>
          <p:nvPr/>
        </p:nvSpPr>
        <p:spPr>
          <a:xfrm>
            <a:off x="6352350" y="5227173"/>
            <a:ext cx="46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Figure-5: Loss vs Epochs curve</a:t>
            </a:r>
          </a:p>
        </p:txBody>
      </p:sp>
    </p:spTree>
    <p:extLst>
      <p:ext uri="{BB962C8B-B14F-4D97-AF65-F5344CB8AC3E}">
        <p14:creationId xmlns:p14="http://schemas.microsoft.com/office/powerpoint/2010/main" val="364019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C96B07C-F8F0-B582-7361-24E12C09DC59}"/>
              </a:ext>
            </a:extLst>
          </p:cNvPr>
          <p:cNvSpPr txBox="1">
            <a:spLocks/>
          </p:cNvSpPr>
          <p:nvPr/>
        </p:nvSpPr>
        <p:spPr>
          <a:xfrm>
            <a:off x="6232986" y="4123149"/>
            <a:ext cx="2087179" cy="51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15FA2-693B-6D08-FC76-20BD443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3D68DA-C5CD-35A6-ECDE-52D175B6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01" y="577114"/>
            <a:ext cx="503630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65E31-9BF7-AE02-A742-F724AE673E6F}"/>
              </a:ext>
            </a:extLst>
          </p:cNvPr>
          <p:cNvSpPr txBox="1"/>
          <p:nvPr/>
        </p:nvSpPr>
        <p:spPr>
          <a:xfrm>
            <a:off x="1059701" y="1675586"/>
            <a:ext cx="7766247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SzPct val="84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modify in the convolutional layer </a:t>
            </a: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SzPct val="84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di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fferent feature extraction method for better accuracy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C9B3EC5-C865-4230-929B-DBA255A3261C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1"/>
    </mc:Choice>
    <mc:Fallback xmlns="">
      <p:transition spd="slow" advTm="2754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15FA2-693B-6D08-FC76-20BD443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363442-3B7A-E752-70A0-B80E053D00BE}"/>
              </a:ext>
            </a:extLst>
          </p:cNvPr>
          <p:cNvSpPr txBox="1">
            <a:spLocks/>
          </p:cNvSpPr>
          <p:nvPr/>
        </p:nvSpPr>
        <p:spPr>
          <a:xfrm>
            <a:off x="917223" y="1949427"/>
            <a:ext cx="9366464" cy="4214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3D68DA-C5CD-35A6-ECDE-52D175B6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00" y="593067"/>
            <a:ext cx="503630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65E31-9BF7-AE02-A742-F724AE673E6F}"/>
              </a:ext>
            </a:extLst>
          </p:cNvPr>
          <p:cNvSpPr txBox="1"/>
          <p:nvPr/>
        </p:nvSpPr>
        <p:spPr>
          <a:xfrm>
            <a:off x="1059701" y="1675586"/>
            <a:ext cx="7766247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SzPct val="84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modified 3D CNN model gives us 97% accuracy whereas existing model gives 95% accuracy 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SzPct val="84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say that if we changes some layer and use Mish activation function instead of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then we get bette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accuracy .</a:t>
            </a:r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C9B3EC5-C865-4230-929B-DBA255A3261C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7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1"/>
    </mc:Choice>
    <mc:Fallback xmlns="">
      <p:transition spd="slow" advTm="2754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C96B07C-F8F0-B582-7361-24E12C09DC59}"/>
              </a:ext>
            </a:extLst>
          </p:cNvPr>
          <p:cNvSpPr txBox="1">
            <a:spLocks/>
          </p:cNvSpPr>
          <p:nvPr/>
        </p:nvSpPr>
        <p:spPr>
          <a:xfrm>
            <a:off x="6232986" y="4123149"/>
            <a:ext cx="2087179" cy="51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15FA2-693B-6D08-FC76-20BD443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3D68DA-C5CD-35A6-ECDE-52D175B6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62" y="179548"/>
            <a:ext cx="503630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22C72-FEA4-1BAB-0FF7-A91977196C71}"/>
              </a:ext>
            </a:extLst>
          </p:cNvPr>
          <p:cNvSpPr txBox="1"/>
          <p:nvPr/>
        </p:nvSpPr>
        <p:spPr>
          <a:xfrm>
            <a:off x="761162" y="1417983"/>
            <a:ext cx="109272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Muhammad Ahmad, Jian Ping Li ,</a:t>
            </a:r>
            <a:r>
              <a:rPr lang="en-US" dirty="0" err="1"/>
              <a:t>Ramil</a:t>
            </a:r>
            <a:r>
              <a:rPr lang="en-US" dirty="0"/>
              <a:t> </a:t>
            </a:r>
            <a:r>
              <a:rPr lang="en-US" dirty="0" err="1"/>
              <a:t>Kuleev</a:t>
            </a:r>
            <a:r>
              <a:rPr lang="en-US" dirty="0"/>
              <a:t>, Muhammad </a:t>
            </a:r>
            <a:r>
              <a:rPr lang="en-US" dirty="0" err="1"/>
              <a:t>Hassaan</a:t>
            </a:r>
            <a:r>
              <a:rPr lang="en-US" dirty="0"/>
              <a:t> Farooq Butt, “A Fast and 3D CNN for Hyperspectral Imaging-based Bloodstain Classification”. </a:t>
            </a:r>
            <a:r>
              <a:rPr lang="en-US" i="1" dirty="0"/>
              <a:t>Forensic science international, </a:t>
            </a:r>
            <a:r>
              <a:rPr lang="en-US" dirty="0"/>
              <a:t>vol. 223, no. 1-3, pp. 28–39, 2022</a:t>
            </a:r>
          </a:p>
          <a:p>
            <a:endParaRPr lang="en-US" dirty="0"/>
          </a:p>
          <a:p>
            <a:r>
              <a:rPr lang="en-US" dirty="0"/>
              <a:t>[2] G. Edelman, E. Gaston, T. Van Leeuwen, P. Cullen, and M. </a:t>
            </a:r>
            <a:r>
              <a:rPr lang="en-US" dirty="0" err="1"/>
              <a:t>Aalders</a:t>
            </a:r>
            <a:r>
              <a:rPr lang="en-US" dirty="0"/>
              <a:t>,“Hyperspectral imaging for non-contact analysis of forensic traces,” </a:t>
            </a:r>
            <a:r>
              <a:rPr lang="en-US" i="1" dirty="0"/>
              <a:t>Forensic science international</a:t>
            </a:r>
            <a:r>
              <a:rPr lang="en-US" dirty="0"/>
              <a:t>, vol. 223, no. 1-3, pp. 28–39, 2021</a:t>
            </a:r>
          </a:p>
          <a:p>
            <a:endParaRPr lang="en-US" dirty="0"/>
          </a:p>
          <a:p>
            <a:r>
              <a:rPr lang="en-US" dirty="0"/>
              <a:t> [3] S. </a:t>
            </a:r>
            <a:r>
              <a:rPr lang="en-US" dirty="0" err="1"/>
              <a:t>Cadd</a:t>
            </a:r>
            <a:r>
              <a:rPr lang="en-US" dirty="0"/>
              <a:t>, B. Li, P. Beveridge, W. T. O’Hare, A. Campbell, and M. Islam, “The non-contact detection and identification of blood stained fingerprints using visible wavelength hyperspectral imaging: Part </a:t>
            </a:r>
            <a:r>
              <a:rPr lang="en-US" dirty="0" err="1"/>
              <a:t>iieffectiveness</a:t>
            </a:r>
            <a:r>
              <a:rPr lang="en-US" dirty="0"/>
              <a:t> on a range of substrates,” </a:t>
            </a:r>
            <a:r>
              <a:rPr lang="en-US" i="1" dirty="0"/>
              <a:t>Science &amp; Justice</a:t>
            </a:r>
            <a:r>
              <a:rPr lang="en-US" dirty="0"/>
              <a:t>, vol. 56, no. 3, pp. 191–200, 2016.</a:t>
            </a:r>
          </a:p>
          <a:p>
            <a:endParaRPr lang="en-US" dirty="0"/>
          </a:p>
          <a:p>
            <a:r>
              <a:rPr lang="en-US" dirty="0"/>
              <a:t> [4] B. Li, P. Beveridge, W. T. O’Hare, and M. Islam, “The application of visible wavelength reflectance hyperspectral imaging for the detection and identification of blood stains,” </a:t>
            </a:r>
            <a:r>
              <a:rPr lang="en-US" i="1" dirty="0"/>
              <a:t>Science &amp; justice</a:t>
            </a:r>
            <a:r>
              <a:rPr lang="en-US" dirty="0"/>
              <a:t>, vol. 54, no. 6, pp.</a:t>
            </a:r>
          </a:p>
          <a:p>
            <a:r>
              <a:rPr lang="en-US" dirty="0"/>
              <a:t>432–438, 2014.</a:t>
            </a:r>
          </a:p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2ACFB75-CA14-4B98-B646-5B46C6293D54}"/>
              </a:ext>
            </a:extLst>
          </p:cNvPr>
          <p:cNvSpPr txBox="1">
            <a:spLocks/>
          </p:cNvSpPr>
          <p:nvPr/>
        </p:nvSpPr>
        <p:spPr>
          <a:xfrm>
            <a:off x="291548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5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1"/>
    </mc:Choice>
    <mc:Fallback xmlns="">
      <p:transition spd="slow" advTm="2754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C96B07C-F8F0-B582-7361-24E12C09DC59}"/>
              </a:ext>
            </a:extLst>
          </p:cNvPr>
          <p:cNvSpPr txBox="1">
            <a:spLocks/>
          </p:cNvSpPr>
          <p:nvPr/>
        </p:nvSpPr>
        <p:spPr>
          <a:xfrm>
            <a:off x="6232986" y="4123149"/>
            <a:ext cx="2087179" cy="51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15FA2-693B-6D08-FC76-20BD443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3D68DA-C5CD-35A6-ECDE-52D175B6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8" y="25142"/>
            <a:ext cx="503630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22C72-FEA4-1BAB-0FF7-A91977196C71}"/>
              </a:ext>
            </a:extLst>
          </p:cNvPr>
          <p:cNvSpPr txBox="1"/>
          <p:nvPr/>
        </p:nvSpPr>
        <p:spPr>
          <a:xfrm>
            <a:off x="769358" y="923548"/>
            <a:ext cx="1098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[5] R. </a:t>
            </a:r>
            <a:r>
              <a:rPr lang="en-US" dirty="0" err="1"/>
              <a:t>Schalike</a:t>
            </a:r>
            <a:r>
              <a:rPr lang="en-US" dirty="0"/>
              <a:t> and M. </a:t>
            </a:r>
            <a:r>
              <a:rPr lang="en-US" dirty="0" err="1"/>
              <a:t>Illes</a:t>
            </a:r>
            <a:r>
              <a:rPr lang="en-US" dirty="0"/>
              <a:t>, “A review of spectroscopic methods applied to bloodstain pattern analysis,” </a:t>
            </a:r>
            <a:r>
              <a:rPr lang="en-US" i="1" dirty="0"/>
              <a:t>Journal of Multidisciplinary Research at Trent</a:t>
            </a:r>
            <a:r>
              <a:rPr lang="en-US" dirty="0"/>
              <a:t>, vol. 2, no. 1, pp. 90–104, 2019. </a:t>
            </a:r>
          </a:p>
          <a:p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1F52715-E697-41D3-855B-AE10A0572DC4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9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1"/>
    </mc:Choice>
    <mc:Fallback xmlns="">
      <p:transition spd="slow" advTm="2754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5BD5-7FC8-56A6-6051-9BCE0168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499" y="2598198"/>
            <a:ext cx="3191153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438E2-D9A8-5074-34B1-9DF07D12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1"/>
    </mc:Choice>
    <mc:Fallback xmlns="">
      <p:transition spd="slow" advTm="60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62" y="407929"/>
            <a:ext cx="3159781" cy="118397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BA9D6-3DC9-5B65-0367-7A4C18F1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8801F-A1D3-8673-4657-E08C7A0A4E72}"/>
              </a:ext>
            </a:extLst>
          </p:cNvPr>
          <p:cNvSpPr txBox="1"/>
          <p:nvPr/>
        </p:nvSpPr>
        <p:spPr>
          <a:xfrm>
            <a:off x="761161" y="1674674"/>
            <a:ext cx="4012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Hyperspectral image involves capturing a large number of narrow and contiguous bands across the spectrum but traditional image, which captures three bands of information (red, green, and blue).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Provide high spectral  and spatial resolution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Capture more detailed Information than normal images.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3DB0DB4-C0C7-4048-AC2D-5452986AD2B9}"/>
              </a:ext>
            </a:extLst>
          </p:cNvPr>
          <p:cNvSpPr txBox="1">
            <a:spLocks/>
          </p:cNvSpPr>
          <p:nvPr/>
        </p:nvSpPr>
        <p:spPr>
          <a:xfrm>
            <a:off x="318052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 using Hybrid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DDFFA-B69F-47F2-AB90-A02AC92D7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9" r="1339"/>
          <a:stretch/>
        </p:blipFill>
        <p:spPr>
          <a:xfrm>
            <a:off x="5008227" y="2012411"/>
            <a:ext cx="6274965" cy="28331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D0D120-16D0-41D3-A38A-7EDD095F36F0}"/>
              </a:ext>
            </a:extLst>
          </p:cNvPr>
          <p:cNvSpPr/>
          <p:nvPr/>
        </p:nvSpPr>
        <p:spPr>
          <a:xfrm>
            <a:off x="7119457" y="4972664"/>
            <a:ext cx="31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Figure-1 : Hyperspectral Image  </a:t>
            </a:r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69"/>
    </mc:Choice>
    <mc:Fallback xmlns="">
      <p:transition spd="slow" advTm="393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03ECFB-38A3-B212-0D93-BBDF71C5BAA4}"/>
              </a:ext>
            </a:extLst>
          </p:cNvPr>
          <p:cNvSpPr txBox="1"/>
          <p:nvPr/>
        </p:nvSpPr>
        <p:spPr>
          <a:xfrm>
            <a:off x="1130278" y="2168319"/>
            <a:ext cx="72185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Hyperspectral image capture high information</a:t>
            </a:r>
          </a:p>
          <a:p>
            <a:pPr algn="just"/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Provide details information of an image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Remote sensing ,agriculture ,medicine, blood</a:t>
            </a:r>
          </a:p>
          <a:p>
            <a:pPr algn="just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of bloodstain patterns , forensic investigation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Crime scene analysis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88501A-7115-73F2-3A2F-608BC261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502" y="826495"/>
            <a:ext cx="6223838" cy="118397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A143EAE-F572-E8A2-40BE-1BAF70A08E82}"/>
              </a:ext>
            </a:extLst>
          </p:cNvPr>
          <p:cNvSpPr txBox="1">
            <a:spLocks/>
          </p:cNvSpPr>
          <p:nvPr/>
        </p:nvSpPr>
        <p:spPr>
          <a:xfrm>
            <a:off x="9300266" y="6159500"/>
            <a:ext cx="1786834" cy="429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BF20FC-F974-BC0C-AE57-E3660CE02952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 using Hybrid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2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03ECFB-38A3-B212-0D93-BBDF71C5BAA4}"/>
              </a:ext>
            </a:extLst>
          </p:cNvPr>
          <p:cNvSpPr txBox="1"/>
          <p:nvPr/>
        </p:nvSpPr>
        <p:spPr>
          <a:xfrm>
            <a:off x="905542" y="2217078"/>
            <a:ext cx="77251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To create a efficient method to identify substance classification in forensic science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 To get better accuracy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To capture both spectral and spatial  information for analysis purpose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88501A-7115-73F2-3A2F-608BC261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42" y="937400"/>
            <a:ext cx="6223838" cy="118397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A143EAE-F572-E8A2-40BE-1BAF70A08E82}"/>
              </a:ext>
            </a:extLst>
          </p:cNvPr>
          <p:cNvSpPr txBox="1">
            <a:spLocks/>
          </p:cNvSpPr>
          <p:nvPr/>
        </p:nvSpPr>
        <p:spPr>
          <a:xfrm>
            <a:off x="9300266" y="6159500"/>
            <a:ext cx="1786834" cy="429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4BF25D-217D-D4AF-A50D-19FE02343A5E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 using Hybrid CNN“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0A28B-E321-467F-B4B2-4D0B1EE2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D0FF6D1-F117-4696-9A35-3E8845F07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122149"/>
              </p:ext>
            </p:extLst>
          </p:nvPr>
        </p:nvGraphicFramePr>
        <p:xfrm>
          <a:off x="1290223" y="1107347"/>
          <a:ext cx="10060081" cy="5116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305">
                  <a:extLst>
                    <a:ext uri="{9D8B030D-6E8A-4147-A177-3AD203B41FA5}">
                      <a16:colId xmlns:a16="http://schemas.microsoft.com/office/drawing/2014/main" val="1426662649"/>
                    </a:ext>
                  </a:extLst>
                </a:gridCol>
                <a:gridCol w="3798065">
                  <a:extLst>
                    <a:ext uri="{9D8B030D-6E8A-4147-A177-3AD203B41FA5}">
                      <a16:colId xmlns:a16="http://schemas.microsoft.com/office/drawing/2014/main" val="521404447"/>
                    </a:ext>
                  </a:extLst>
                </a:gridCol>
                <a:gridCol w="3129711">
                  <a:extLst>
                    <a:ext uri="{9D8B030D-6E8A-4147-A177-3AD203B41FA5}">
                      <a16:colId xmlns:a16="http://schemas.microsoft.com/office/drawing/2014/main" val="3773717554"/>
                    </a:ext>
                  </a:extLst>
                </a:gridCol>
              </a:tblGrid>
              <a:tr h="31513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 Title</a:t>
                      </a:r>
                    </a:p>
                  </a:txBody>
                  <a:tcPr marL="75914" marR="75914" marT="37957" marB="3795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Used</a:t>
                      </a:r>
                    </a:p>
                  </a:txBody>
                  <a:tcPr marL="75914" marR="75914" marT="37957" marB="3795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Limitation</a:t>
                      </a:r>
                    </a:p>
                  </a:txBody>
                  <a:tcPr marL="75914" marR="75914" marT="37957" marB="37957"/>
                </a:tc>
                <a:extLst>
                  <a:ext uri="{0D108BD9-81ED-4DB2-BD59-A6C34878D82A}">
                    <a16:rowId xmlns:a16="http://schemas.microsoft.com/office/drawing/2014/main" val="1555487261"/>
                  </a:ext>
                </a:extLst>
              </a:tr>
              <a:tr h="1479436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“A Fast and 3D CNN for Hyperspectral</a:t>
                      </a:r>
                    </a:p>
                    <a:p>
                      <a:pPr algn="l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Imaging-based Bloodstain Classification,”</a:t>
                      </a:r>
                      <a:r>
                        <a:rPr lang="en-US" sz="1400" i="1" dirty="0"/>
                        <a:t> Forensic science international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 [1]</a:t>
                      </a:r>
                      <a:br>
                        <a:rPr lang="en-US" sz="14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4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1D,2D,3D Convolutional Neural Network</a:t>
                      </a: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= 95%</a:t>
                      </a:r>
                    </a:p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PCA only for feature extraction 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0" marR="63360" marT="31680" marB="31680"/>
                </a:tc>
                <a:extLst>
                  <a:ext uri="{0D108BD9-81ED-4DB2-BD59-A6C34878D82A}">
                    <a16:rowId xmlns:a16="http://schemas.microsoft.com/office/drawing/2014/main" val="1057474492"/>
                  </a:ext>
                </a:extLst>
              </a:tr>
              <a:tr h="1375227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"Hyperspectral imaging for non-contact analysis of forensic traces,” </a:t>
                      </a:r>
                      <a:r>
                        <a:rPr lang="en-US" sz="1400" i="1" dirty="0"/>
                        <a:t>Journal of Multidisciplinary Research at Trent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2019 [2]</a:t>
                      </a: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correlation coefficient in the visible region using reflectance spectroscopy to identify blood. </a:t>
                      </a: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use of Deep learning 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4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0" marR="63360" marT="31680" marB="31680"/>
                </a:tc>
                <a:extLst>
                  <a:ext uri="{0D108BD9-81ED-4DB2-BD59-A6C34878D82A}">
                    <a16:rowId xmlns:a16="http://schemas.microsoft.com/office/drawing/2014/main" val="157780050"/>
                  </a:ext>
                </a:extLst>
              </a:tr>
              <a:tr h="1946680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“Blood stain classification with hyperspectral imaging and deep neural networks,”</a:t>
                      </a:r>
                      <a:r>
                        <a:rPr lang="en-US" sz="1400" i="1" dirty="0"/>
                        <a:t> Science &amp; Justice 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 [3]</a:t>
                      </a:r>
                      <a:br>
                        <a:rPr lang="en-US" sz="14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4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Multilayer Perceptron,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Recurrent Neural Network, </a:t>
                      </a:r>
                    </a:p>
                  </a:txBody>
                  <a:tcPr marL="63360" marR="63360" marT="31680" marB="316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only one method (PCA) for </a:t>
                      </a:r>
                    </a:p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extraction</a:t>
                      </a:r>
                    </a:p>
                  </a:txBody>
                  <a:tcPr marL="63360" marR="63360" marT="31680" marB="31680"/>
                </a:tc>
                <a:extLst>
                  <a:ext uri="{0D108BD9-81ED-4DB2-BD59-A6C34878D82A}">
                    <a16:rowId xmlns:a16="http://schemas.microsoft.com/office/drawing/2014/main" val="356930256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F720734-C447-491D-B054-04AD45EDFB87}"/>
              </a:ext>
            </a:extLst>
          </p:cNvPr>
          <p:cNvSpPr txBox="1">
            <a:spLocks/>
          </p:cNvSpPr>
          <p:nvPr/>
        </p:nvSpPr>
        <p:spPr>
          <a:xfrm>
            <a:off x="925316" y="8382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Works</a:t>
            </a:r>
            <a:endParaRPr lang="en-US" sz="4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3E2294B-B187-4709-AA24-6670F7F02315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9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C96B07C-F8F0-B582-7361-24E12C09DC59}"/>
              </a:ext>
            </a:extLst>
          </p:cNvPr>
          <p:cNvSpPr txBox="1">
            <a:spLocks/>
          </p:cNvSpPr>
          <p:nvPr/>
        </p:nvSpPr>
        <p:spPr>
          <a:xfrm>
            <a:off x="6232986" y="4123149"/>
            <a:ext cx="2087179" cy="51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15FA2-693B-6D08-FC76-20BD443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363442-3B7A-E752-70A0-B80E053D00BE}"/>
              </a:ext>
            </a:extLst>
          </p:cNvPr>
          <p:cNvSpPr txBox="1">
            <a:spLocks/>
          </p:cNvSpPr>
          <p:nvPr/>
        </p:nvSpPr>
        <p:spPr>
          <a:xfrm>
            <a:off x="873893" y="2265377"/>
            <a:ext cx="7819864" cy="3095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Efficient feature extraction technique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a custom model for better accuracy 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Forensic investigations heavily rely on the identification and classification of bloodstains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methods for bloodstain analysis in forensic science face limitations in terms of accuracy and efficiency.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3D68DA-C5CD-35A6-ECDE-52D175B6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00" y="731519"/>
            <a:ext cx="503630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7F3B1FB-F309-4300-8C4D-0B2F959727F5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1"/>
    </mc:Choice>
    <mc:Fallback xmlns="">
      <p:transition spd="slow" advTm="2754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EEED-4244-C632-6136-18CC4BCA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16" y="493363"/>
            <a:ext cx="209735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6941-93A9-C742-A7FA-A6CC816C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723" y="1748091"/>
            <a:ext cx="5777193" cy="421419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is called “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Hyperblood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Hyperspectral-based Bloodstain dataset.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dataset has different types of substances i.e., blood and blood-like compounds, for instance, ketchup, artificial blood, beetroot juice, poster paint, tomato concentrate, acrylic paint, uncertain blood.[1]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contains 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14 hyperspectral images (ENVI format)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size 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519 x 696 pixels (each pixel contains 113 band)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Class : 7</a:t>
            </a:r>
            <a:endParaRPr lang="en-US" sz="180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 : www.kaggle.com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7675-9873-CFFD-7BA4-18058A6A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F75A5D-0014-4CF8-9BA5-521C1804186A}"/>
              </a:ext>
            </a:extLst>
          </p:cNvPr>
          <p:cNvSpPr txBox="1">
            <a:spLocks/>
          </p:cNvSpPr>
          <p:nvPr/>
        </p:nvSpPr>
        <p:spPr>
          <a:xfrm>
            <a:off x="304800" y="6350904"/>
            <a:ext cx="111095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F6099-F2DF-4C29-BD8C-B2E15BD03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2" t="5829" r="3253" b="10266"/>
          <a:stretch/>
        </p:blipFill>
        <p:spPr>
          <a:xfrm>
            <a:off x="7314564" y="1849723"/>
            <a:ext cx="4286607" cy="31585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29C1A-E928-064C-8F4B-91F9292C1EA1}"/>
              </a:ext>
            </a:extLst>
          </p:cNvPr>
          <p:cNvSpPr txBox="1"/>
          <p:nvPr/>
        </p:nvSpPr>
        <p:spPr>
          <a:xfrm>
            <a:off x="7962900" y="5147397"/>
            <a:ext cx="38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Fig-1: </a:t>
            </a:r>
            <a:r>
              <a:rPr lang="en-US" dirty="0" err="1"/>
              <a:t>Hyperblood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9865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81"/>
    </mc:Choice>
    <mc:Fallback xmlns="">
      <p:transition spd="slow" advTm="217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555DED0C-48FE-8B94-278B-D37F7842110B}"/>
              </a:ext>
            </a:extLst>
          </p:cNvPr>
          <p:cNvSpPr txBox="1">
            <a:spLocks/>
          </p:cNvSpPr>
          <p:nvPr/>
        </p:nvSpPr>
        <p:spPr>
          <a:xfrm>
            <a:off x="9594573" y="6096754"/>
            <a:ext cx="1795670" cy="4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7D9B828-FE83-58BA-660B-B96725056FB1}"/>
              </a:ext>
            </a:extLst>
          </p:cNvPr>
          <p:cNvSpPr txBox="1">
            <a:spLocks/>
          </p:cNvSpPr>
          <p:nvPr/>
        </p:nvSpPr>
        <p:spPr>
          <a:xfrm>
            <a:off x="914401" y="666751"/>
            <a:ext cx="5855516" cy="5295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contains : 14 hyperspectral images (ENVI format)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size : 519 x 696 pixels (each pixel contains 113 band)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Class : 7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of Dimensions : 15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 of HSI (519, 696, 113)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 of GT (519, 696)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Classes [0 1 2 3 4 5 6 7]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Pct val="84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: www.kaggle.com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9C880-30D8-607B-4693-24774E607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2" t="5829" r="3253" b="10266"/>
          <a:stretch/>
        </p:blipFill>
        <p:spPr>
          <a:xfrm>
            <a:off x="7314564" y="1849723"/>
            <a:ext cx="4286607" cy="31585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95DB6E-3CF0-DB4A-A891-F1F17C7316FC}"/>
              </a:ext>
            </a:extLst>
          </p:cNvPr>
          <p:cNvSpPr txBox="1"/>
          <p:nvPr/>
        </p:nvSpPr>
        <p:spPr>
          <a:xfrm>
            <a:off x="7962900" y="5147397"/>
            <a:ext cx="38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Fig-1: </a:t>
            </a:r>
            <a:r>
              <a:rPr lang="en-US" dirty="0" err="1"/>
              <a:t>Hyperblood</a:t>
            </a:r>
            <a:r>
              <a:rPr lang="en-US" dirty="0"/>
              <a:t> dataset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B1ADE1-80B2-D4D4-D5BC-5E04229BBAB6}"/>
              </a:ext>
            </a:extLst>
          </p:cNvPr>
          <p:cNvSpPr txBox="1">
            <a:spLocks/>
          </p:cNvSpPr>
          <p:nvPr/>
        </p:nvSpPr>
        <p:spPr>
          <a:xfrm>
            <a:off x="318053" y="6223828"/>
            <a:ext cx="8610600" cy="492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Roll : 1803078                                                                                                  “Bloodstain Hyperspectral Image Classification“</a:t>
            </a:r>
            <a:endParaRPr lang="en-US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1287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3964</TotalTime>
  <Words>1713</Words>
  <Application>Microsoft Office PowerPoint</Application>
  <PresentationFormat>Widescreen</PresentationFormat>
  <Paragraphs>408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Unicode MS</vt:lpstr>
      <vt:lpstr>Calibri</vt:lpstr>
      <vt:lpstr>Corbel</vt:lpstr>
      <vt:lpstr>Tahoma</vt:lpstr>
      <vt:lpstr>Times New Roman</vt:lpstr>
      <vt:lpstr>Basis</vt:lpstr>
      <vt:lpstr>       </vt:lpstr>
      <vt:lpstr>Outline   </vt:lpstr>
      <vt:lpstr>Introduction</vt:lpstr>
      <vt:lpstr>Motivation</vt:lpstr>
      <vt:lpstr>Objective</vt:lpstr>
      <vt:lpstr>PowerPoint Presentation</vt:lpstr>
      <vt:lpstr>Problem Statement</vt:lpstr>
      <vt:lpstr>Dataset</vt:lpstr>
      <vt:lpstr>PowerPoint Presentation</vt:lpstr>
      <vt:lpstr>Proposed 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Conclusion:</vt:lpstr>
      <vt:lpstr>References</vt:lpstr>
      <vt:lpstr>References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Residual Transfer Learning  Based Architecture for The Classification of Acute Lymphoblastic Leukemia                               Course No : CSE 4206                                             Course Title: Seminar                                             Date  : 20 March, 2023</dc:title>
  <dc:creator>Barsha Roy</dc:creator>
  <cp:lastModifiedBy>USER</cp:lastModifiedBy>
  <cp:revision>92</cp:revision>
  <dcterms:created xsi:type="dcterms:W3CDTF">2023-03-16T16:23:29Z</dcterms:created>
  <dcterms:modified xsi:type="dcterms:W3CDTF">2024-04-07T07:30:48Z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