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25"/>
  </p:notesMasterIdLst>
  <p:handoutMasterIdLst>
    <p:handoutMasterId r:id="rId26"/>
  </p:handoutMasterIdLst>
  <p:sldIdLst>
    <p:sldId id="256" r:id="rId5"/>
    <p:sldId id="260" r:id="rId6"/>
    <p:sldId id="261" r:id="rId7"/>
    <p:sldId id="290" r:id="rId8"/>
    <p:sldId id="325" r:id="rId9"/>
    <p:sldId id="350" r:id="rId10"/>
    <p:sldId id="351" r:id="rId11"/>
    <p:sldId id="352" r:id="rId12"/>
    <p:sldId id="328" r:id="rId13"/>
    <p:sldId id="336" r:id="rId14"/>
    <p:sldId id="345" r:id="rId15"/>
    <p:sldId id="349" r:id="rId16"/>
    <p:sldId id="348" r:id="rId17"/>
    <p:sldId id="353" r:id="rId18"/>
    <p:sldId id="304" r:id="rId19"/>
    <p:sldId id="347" r:id="rId20"/>
    <p:sldId id="354" r:id="rId21"/>
    <p:sldId id="355" r:id="rId22"/>
    <p:sldId id="356"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707"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53F43F-D1FA-4246-89A4-71E51CA25F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3D0AE-3AF5-41F3-9BD8-AFC423E868E6}">
      <dgm:prSet custT="1"/>
      <dgm:spPr/>
      <dgm:t>
        <a:bodyPr/>
        <a:lstStyle/>
        <a:p>
          <a:r>
            <a:rPr lang="en-US" sz="1800" dirty="0">
              <a:latin typeface="Arial" panose="020B0604020202020204" pitchFamily="34" charset="0"/>
              <a:cs typeface="Arial" panose="020B0604020202020204" pitchFamily="34" charset="0"/>
            </a:rPr>
            <a:t>Project Summary</a:t>
          </a:r>
        </a:p>
      </dgm:t>
    </dgm:pt>
    <dgm:pt modelId="{9B18588E-7B78-49DF-A2BB-0FEA26002524}" type="parTrans" cxnId="{1FEA668E-FFCA-4270-80AA-7E86BF0B233B}">
      <dgm:prSet/>
      <dgm:spPr/>
      <dgm:t>
        <a:bodyPr/>
        <a:lstStyle/>
        <a:p>
          <a:endParaRPr lang="en-US"/>
        </a:p>
      </dgm:t>
    </dgm:pt>
    <dgm:pt modelId="{FE2D32CB-F7CD-4814-A781-C64373EA8B8C}" type="sibTrans" cxnId="{1FEA668E-FFCA-4270-80AA-7E86BF0B233B}">
      <dgm:prSet/>
      <dgm:spPr/>
      <dgm:t>
        <a:bodyPr/>
        <a:lstStyle/>
        <a:p>
          <a:endParaRPr lang="en-US"/>
        </a:p>
      </dgm:t>
    </dgm:pt>
    <dgm:pt modelId="{2A5CEEBB-DBF5-4BDD-A9B8-60B3A1EEDEC1}">
      <dgm:prSet custT="1"/>
      <dgm:spPr/>
      <dgm:t>
        <a:bodyPr/>
        <a:lstStyle/>
        <a:p>
          <a:r>
            <a:rPr lang="en-US" sz="1800" dirty="0">
              <a:latin typeface="Arial" panose="020B0604020202020204" pitchFamily="34" charset="0"/>
              <a:cs typeface="Arial" panose="020B0604020202020204" pitchFamily="34" charset="0"/>
            </a:rPr>
            <a:t>Problem Statements</a:t>
          </a:r>
        </a:p>
      </dgm:t>
    </dgm:pt>
    <dgm:pt modelId="{0FDEC3BB-A980-4CC1-8F73-DE30B6A04445}" type="parTrans" cxnId="{55FB6829-B8FD-488D-80E4-100E6CB68F0D}">
      <dgm:prSet/>
      <dgm:spPr/>
      <dgm:t>
        <a:bodyPr/>
        <a:lstStyle/>
        <a:p>
          <a:endParaRPr lang="en-US"/>
        </a:p>
      </dgm:t>
    </dgm:pt>
    <dgm:pt modelId="{0926D50B-0F1A-4707-964C-424111DF03D1}" type="sibTrans" cxnId="{55FB6829-B8FD-488D-80E4-100E6CB68F0D}">
      <dgm:prSet/>
      <dgm:spPr/>
      <dgm:t>
        <a:bodyPr/>
        <a:lstStyle/>
        <a:p>
          <a:endParaRPr lang="en-US"/>
        </a:p>
      </dgm:t>
    </dgm:pt>
    <dgm:pt modelId="{DD855EAB-1C41-4951-86E5-B6FCB45A2FD9}">
      <dgm:prSet custT="1"/>
      <dgm:spPr/>
      <dgm:t>
        <a:bodyPr/>
        <a:lstStyle/>
        <a:p>
          <a:r>
            <a:rPr lang="en-US" sz="1800" dirty="0">
              <a:latin typeface="Arial" panose="020B0604020202020204" pitchFamily="34" charset="0"/>
              <a:cs typeface="Arial" panose="020B0604020202020204" pitchFamily="34" charset="0"/>
            </a:rPr>
            <a:t>Project Description</a:t>
          </a:r>
        </a:p>
      </dgm:t>
    </dgm:pt>
    <dgm:pt modelId="{D4BF1E12-934B-475E-8276-4F0E39E46DBA}" type="parTrans" cxnId="{EBF01568-C108-4919-9B60-9650BF75EA5C}">
      <dgm:prSet/>
      <dgm:spPr/>
      <dgm:t>
        <a:bodyPr/>
        <a:lstStyle/>
        <a:p>
          <a:endParaRPr lang="en-US"/>
        </a:p>
      </dgm:t>
    </dgm:pt>
    <dgm:pt modelId="{B63D7AAD-1150-4AF5-864A-8DB90FF8FB65}" type="sibTrans" cxnId="{EBF01568-C108-4919-9B60-9650BF75EA5C}">
      <dgm:prSet/>
      <dgm:spPr/>
      <dgm:t>
        <a:bodyPr/>
        <a:lstStyle/>
        <a:p>
          <a:endParaRPr lang="en-US"/>
        </a:p>
      </dgm:t>
    </dgm:pt>
    <dgm:pt modelId="{D08E7475-DB98-4EF0-B4A0-AFFFB02465E7}">
      <dgm:prSet custT="1"/>
      <dgm:spPr/>
      <dgm:t>
        <a:bodyPr/>
        <a:lstStyle/>
        <a:p>
          <a:r>
            <a:rPr lang="en-US" sz="1800" dirty="0">
              <a:latin typeface="Arial" panose="020B0604020202020204" pitchFamily="34" charset="0"/>
              <a:cs typeface="Arial" panose="020B0604020202020204" pitchFamily="34" charset="0"/>
            </a:rPr>
            <a:t>Methodology </a:t>
          </a:r>
        </a:p>
      </dgm:t>
    </dgm:pt>
    <dgm:pt modelId="{A75871CB-B142-49D7-BEBF-16FF37A8ED48}" type="parTrans" cxnId="{5078B667-5596-45C3-B33F-016FA5DFF651}">
      <dgm:prSet/>
      <dgm:spPr/>
      <dgm:t>
        <a:bodyPr/>
        <a:lstStyle/>
        <a:p>
          <a:endParaRPr lang="en-US"/>
        </a:p>
      </dgm:t>
    </dgm:pt>
    <dgm:pt modelId="{FA7DFDB4-6682-440F-A56E-2F220E94B6E7}" type="sibTrans" cxnId="{5078B667-5596-45C3-B33F-016FA5DFF651}">
      <dgm:prSet/>
      <dgm:spPr/>
      <dgm:t>
        <a:bodyPr/>
        <a:lstStyle/>
        <a:p>
          <a:endParaRPr lang="en-US"/>
        </a:p>
      </dgm:t>
    </dgm:pt>
    <dgm:pt modelId="{8D4084AE-80D8-4D62-81BD-08128E7F9DCC}">
      <dgm:prSet custT="1"/>
      <dgm:spPr/>
      <dgm:t>
        <a:bodyPr/>
        <a:lstStyle/>
        <a:p>
          <a:r>
            <a:rPr lang="en-US" sz="1800" dirty="0">
              <a:latin typeface="Arial" panose="020B0604020202020204" pitchFamily="34" charset="0"/>
              <a:cs typeface="Arial" panose="020B0604020202020204" pitchFamily="34" charset="0"/>
            </a:rPr>
            <a:t>Implication on the economy / environment</a:t>
          </a:r>
        </a:p>
      </dgm:t>
    </dgm:pt>
    <dgm:pt modelId="{312642F2-9DD2-404E-BBAA-F01C162BFF61}" type="parTrans" cxnId="{14F5A2FB-4D12-44AA-AC8F-8A7BEEEC4608}">
      <dgm:prSet/>
      <dgm:spPr/>
      <dgm:t>
        <a:bodyPr/>
        <a:lstStyle/>
        <a:p>
          <a:endParaRPr lang="en-US"/>
        </a:p>
      </dgm:t>
    </dgm:pt>
    <dgm:pt modelId="{6CF5AE42-B963-4AE1-B35E-B5A6F977EF90}" type="sibTrans" cxnId="{14F5A2FB-4D12-44AA-AC8F-8A7BEEEC4608}">
      <dgm:prSet/>
      <dgm:spPr/>
      <dgm:t>
        <a:bodyPr/>
        <a:lstStyle/>
        <a:p>
          <a:endParaRPr lang="en-US"/>
        </a:p>
      </dgm:t>
    </dgm:pt>
    <dgm:pt modelId="{0F35D086-D3C5-4742-8EA0-6C8D1F891057}">
      <dgm:prSet custT="1"/>
      <dgm:spPr/>
      <dgm:t>
        <a:bodyPr/>
        <a:lstStyle/>
        <a:p>
          <a:r>
            <a:rPr lang="en-US" sz="1800" dirty="0">
              <a:latin typeface="Arial" panose="020B0604020202020204" pitchFamily="34" charset="0"/>
              <a:cs typeface="Arial" panose="020B0604020202020204" pitchFamily="34" charset="0"/>
            </a:rPr>
            <a:t>Feasibility and Sustainability Analysis</a:t>
          </a:r>
        </a:p>
      </dgm:t>
    </dgm:pt>
    <dgm:pt modelId="{22CB3F2A-3554-4B50-86CC-46C55B380FDA}" type="parTrans" cxnId="{B96B3E7E-39A1-4D49-ACA0-82CF6FDB3365}">
      <dgm:prSet/>
      <dgm:spPr/>
      <dgm:t>
        <a:bodyPr/>
        <a:lstStyle/>
        <a:p>
          <a:endParaRPr lang="en-US"/>
        </a:p>
      </dgm:t>
    </dgm:pt>
    <dgm:pt modelId="{978245C1-8C49-4F23-883D-1AD943058CF3}" type="sibTrans" cxnId="{B96B3E7E-39A1-4D49-ACA0-82CF6FDB3365}">
      <dgm:prSet/>
      <dgm:spPr/>
      <dgm:t>
        <a:bodyPr/>
        <a:lstStyle/>
        <a:p>
          <a:endParaRPr lang="en-US"/>
        </a:p>
      </dgm:t>
    </dgm:pt>
    <dgm:pt modelId="{4EFEB919-9F8B-47F5-A80C-49217F71752B}">
      <dgm:prSet custT="1"/>
      <dgm:spPr/>
      <dgm:t>
        <a:bodyPr/>
        <a:lstStyle/>
        <a:p>
          <a:r>
            <a:rPr lang="en-US" sz="1800" dirty="0">
              <a:latin typeface="Arial" panose="020B0604020202020204" pitchFamily="34" charset="0"/>
              <a:cs typeface="Arial" panose="020B0604020202020204" pitchFamily="34" charset="0"/>
            </a:rPr>
            <a:t>Objectives</a:t>
          </a:r>
        </a:p>
      </dgm:t>
    </dgm:pt>
    <dgm:pt modelId="{A9ACB728-A9A9-4DF2-B934-506B02A05D6B}" type="parTrans" cxnId="{AB2F9AEA-768A-458B-A4CA-F0F16AE0E01D}">
      <dgm:prSet/>
      <dgm:spPr/>
      <dgm:t>
        <a:bodyPr/>
        <a:lstStyle/>
        <a:p>
          <a:endParaRPr lang="en-US"/>
        </a:p>
      </dgm:t>
    </dgm:pt>
    <dgm:pt modelId="{343073C4-5499-431F-9484-070802A89E04}" type="sibTrans" cxnId="{AB2F9AEA-768A-458B-A4CA-F0F16AE0E01D}">
      <dgm:prSet/>
      <dgm:spPr/>
      <dgm:t>
        <a:bodyPr/>
        <a:lstStyle/>
        <a:p>
          <a:endParaRPr lang="en-US"/>
        </a:p>
      </dgm:t>
    </dgm:pt>
    <dgm:pt modelId="{91B3B804-3B91-4B15-8443-2E72007F98D1}">
      <dgm:prSet custT="1"/>
      <dgm:spPr/>
      <dgm:t>
        <a:bodyPr/>
        <a:lstStyle/>
        <a:p>
          <a:r>
            <a:rPr lang="en-US" sz="1800" dirty="0">
              <a:latin typeface="Arial" panose="020B0604020202020204" pitchFamily="34" charset="0"/>
              <a:cs typeface="Arial" panose="020B0604020202020204" pitchFamily="34" charset="0"/>
            </a:rPr>
            <a:t>Result Analysis</a:t>
          </a:r>
        </a:p>
      </dgm:t>
    </dgm:pt>
    <dgm:pt modelId="{5BAAD083-A6E9-4D48-999E-397F5F3DB734}" type="parTrans" cxnId="{CF789AA0-F990-4DEC-AD9A-1DAA22E9926F}">
      <dgm:prSet/>
      <dgm:spPr/>
      <dgm:t>
        <a:bodyPr/>
        <a:lstStyle/>
        <a:p>
          <a:endParaRPr lang="en-US"/>
        </a:p>
      </dgm:t>
    </dgm:pt>
    <dgm:pt modelId="{CCFAA647-FEC9-4777-87E0-39C680D6AC3D}" type="sibTrans" cxnId="{CF789AA0-F990-4DEC-AD9A-1DAA22E9926F}">
      <dgm:prSet/>
      <dgm:spPr/>
      <dgm:t>
        <a:bodyPr/>
        <a:lstStyle/>
        <a:p>
          <a:endParaRPr lang="en-US"/>
        </a:p>
      </dgm:t>
    </dgm:pt>
    <dgm:pt modelId="{F4331006-3EFF-422F-A628-7EA7DBBDEC7C}">
      <dgm:prSet/>
      <dgm:spPr/>
      <dgm:t>
        <a:bodyPr/>
        <a:lstStyle/>
        <a:p>
          <a:r>
            <a:rPr lang="en-US" dirty="0">
              <a:latin typeface="Arial" panose="020B0604020202020204" pitchFamily="34" charset="0"/>
              <a:cs typeface="Arial" panose="020B0604020202020204" pitchFamily="34" charset="0"/>
            </a:rPr>
            <a:t>Ethical consideration </a:t>
          </a:r>
        </a:p>
      </dgm:t>
    </dgm:pt>
    <dgm:pt modelId="{E0B12971-1CB2-47FF-9214-6B09EDB4801D}" type="parTrans" cxnId="{A2E44567-CE19-4A5A-986F-6BBEF5C67422}">
      <dgm:prSet/>
      <dgm:spPr/>
      <dgm:t>
        <a:bodyPr/>
        <a:lstStyle/>
        <a:p>
          <a:endParaRPr lang="en-US"/>
        </a:p>
      </dgm:t>
    </dgm:pt>
    <dgm:pt modelId="{47D4C75E-A4FF-4339-A628-579DE8B1CC4E}" type="sibTrans" cxnId="{A2E44567-CE19-4A5A-986F-6BBEF5C67422}">
      <dgm:prSet/>
      <dgm:spPr/>
      <dgm:t>
        <a:bodyPr/>
        <a:lstStyle/>
        <a:p>
          <a:endParaRPr lang="en-US"/>
        </a:p>
      </dgm:t>
    </dgm:pt>
    <dgm:pt modelId="{A2F66DD2-4551-472D-B9F3-B1FCE7EF0FD5}" type="pres">
      <dgm:prSet presAssocID="{E153F43F-D1FA-4246-89A4-71E51CA25FC7}" presName="linear" presStyleCnt="0">
        <dgm:presLayoutVars>
          <dgm:animLvl val="lvl"/>
          <dgm:resizeHandles val="exact"/>
        </dgm:presLayoutVars>
      </dgm:prSet>
      <dgm:spPr/>
    </dgm:pt>
    <dgm:pt modelId="{0F0E074A-EA7D-41BA-84CF-133F2B767A08}" type="pres">
      <dgm:prSet presAssocID="{9283D0AE-3AF5-41F3-9BD8-AFC423E868E6}" presName="parentText" presStyleLbl="node1" presStyleIdx="0" presStyleCnt="9" custLinFactNeighborX="0" custLinFactNeighborY="-20551">
        <dgm:presLayoutVars>
          <dgm:chMax val="0"/>
          <dgm:bulletEnabled val="1"/>
        </dgm:presLayoutVars>
      </dgm:prSet>
      <dgm:spPr/>
    </dgm:pt>
    <dgm:pt modelId="{5E2A7CB9-84C5-4ACE-8415-49F9BA768469}" type="pres">
      <dgm:prSet presAssocID="{FE2D32CB-F7CD-4814-A781-C64373EA8B8C}" presName="spacer" presStyleCnt="0"/>
      <dgm:spPr/>
    </dgm:pt>
    <dgm:pt modelId="{C7658849-CAC3-4B56-AD67-4FC3854917C4}" type="pres">
      <dgm:prSet presAssocID="{2A5CEEBB-DBF5-4BDD-A9B8-60B3A1EEDEC1}" presName="parentText" presStyleLbl="node1" presStyleIdx="1" presStyleCnt="9">
        <dgm:presLayoutVars>
          <dgm:chMax val="0"/>
          <dgm:bulletEnabled val="1"/>
        </dgm:presLayoutVars>
      </dgm:prSet>
      <dgm:spPr/>
    </dgm:pt>
    <dgm:pt modelId="{DCBA7E81-A968-4749-B1B9-127F36AAF1A8}" type="pres">
      <dgm:prSet presAssocID="{0926D50B-0F1A-4707-964C-424111DF03D1}" presName="spacer" presStyleCnt="0"/>
      <dgm:spPr/>
    </dgm:pt>
    <dgm:pt modelId="{A0223808-8FA4-4EAD-88E2-A3A2534F57AC}" type="pres">
      <dgm:prSet presAssocID="{4EFEB919-9F8B-47F5-A80C-49217F71752B}" presName="parentText" presStyleLbl="node1" presStyleIdx="2" presStyleCnt="9">
        <dgm:presLayoutVars>
          <dgm:chMax val="0"/>
          <dgm:bulletEnabled val="1"/>
        </dgm:presLayoutVars>
      </dgm:prSet>
      <dgm:spPr/>
    </dgm:pt>
    <dgm:pt modelId="{6D9C055F-1FD0-4F56-97A3-79B9E91B1AEE}" type="pres">
      <dgm:prSet presAssocID="{343073C4-5499-431F-9484-070802A89E04}" presName="spacer" presStyleCnt="0"/>
      <dgm:spPr/>
    </dgm:pt>
    <dgm:pt modelId="{29B36CDC-0ECF-41D5-8354-F930206A6953}" type="pres">
      <dgm:prSet presAssocID="{DD855EAB-1C41-4951-86E5-B6FCB45A2FD9}" presName="parentText" presStyleLbl="node1" presStyleIdx="3" presStyleCnt="9">
        <dgm:presLayoutVars>
          <dgm:chMax val="0"/>
          <dgm:bulletEnabled val="1"/>
        </dgm:presLayoutVars>
      </dgm:prSet>
      <dgm:spPr/>
    </dgm:pt>
    <dgm:pt modelId="{2676DC73-8DCF-45B7-BD7B-4060DEAA43AF}" type="pres">
      <dgm:prSet presAssocID="{B63D7AAD-1150-4AF5-864A-8DB90FF8FB65}" presName="spacer" presStyleCnt="0"/>
      <dgm:spPr/>
    </dgm:pt>
    <dgm:pt modelId="{F422DD25-ACA6-49A8-A0C8-253B42D0F032}" type="pres">
      <dgm:prSet presAssocID="{D08E7475-DB98-4EF0-B4A0-AFFFB02465E7}" presName="parentText" presStyleLbl="node1" presStyleIdx="4" presStyleCnt="9" custLinFactNeighborY="-43729">
        <dgm:presLayoutVars>
          <dgm:chMax val="0"/>
          <dgm:bulletEnabled val="1"/>
        </dgm:presLayoutVars>
      </dgm:prSet>
      <dgm:spPr/>
    </dgm:pt>
    <dgm:pt modelId="{47049AFD-D161-4CEA-9F49-020D9508F648}" type="pres">
      <dgm:prSet presAssocID="{FA7DFDB4-6682-440F-A56E-2F220E94B6E7}" presName="spacer" presStyleCnt="0"/>
      <dgm:spPr/>
    </dgm:pt>
    <dgm:pt modelId="{0CFA3FE0-BD85-48E0-93C1-111666D4E336}" type="pres">
      <dgm:prSet presAssocID="{91B3B804-3B91-4B15-8443-2E72007F98D1}" presName="parentText" presStyleLbl="node1" presStyleIdx="5" presStyleCnt="9" custLinFactNeighborX="0" custLinFactNeighborY="54876">
        <dgm:presLayoutVars>
          <dgm:chMax val="0"/>
          <dgm:bulletEnabled val="1"/>
        </dgm:presLayoutVars>
      </dgm:prSet>
      <dgm:spPr/>
    </dgm:pt>
    <dgm:pt modelId="{2417CF73-BC9C-4AE5-B770-2BA293869F11}" type="pres">
      <dgm:prSet presAssocID="{CCFAA647-FEC9-4777-87E0-39C680D6AC3D}" presName="spacer" presStyleCnt="0"/>
      <dgm:spPr/>
    </dgm:pt>
    <dgm:pt modelId="{0438FA33-D3CC-47FB-BAF0-E8A82833E2C2}" type="pres">
      <dgm:prSet presAssocID="{8D4084AE-80D8-4D62-81BD-08128E7F9DCC}" presName="parentText" presStyleLbl="node1" presStyleIdx="6" presStyleCnt="9" custLinFactNeighborY="92220">
        <dgm:presLayoutVars>
          <dgm:chMax val="0"/>
          <dgm:bulletEnabled val="1"/>
        </dgm:presLayoutVars>
      </dgm:prSet>
      <dgm:spPr/>
    </dgm:pt>
    <dgm:pt modelId="{BC62FD79-15BD-4423-A54D-54C48B41A4DB}" type="pres">
      <dgm:prSet presAssocID="{6CF5AE42-B963-4AE1-B35E-B5A6F977EF90}" presName="spacer" presStyleCnt="0"/>
      <dgm:spPr/>
    </dgm:pt>
    <dgm:pt modelId="{5F316B3E-02E4-4B17-AA8F-63A57839995C}" type="pres">
      <dgm:prSet presAssocID="{F4331006-3EFF-422F-A628-7EA7DBBDEC7C}" presName="parentText" presStyleLbl="node1" presStyleIdx="7" presStyleCnt="9" custLinFactNeighborY="92220">
        <dgm:presLayoutVars>
          <dgm:chMax val="0"/>
          <dgm:bulletEnabled val="1"/>
        </dgm:presLayoutVars>
      </dgm:prSet>
      <dgm:spPr/>
    </dgm:pt>
    <dgm:pt modelId="{AAC14BA2-3768-4AF1-9B67-A3A55A22E9FE}" type="pres">
      <dgm:prSet presAssocID="{47D4C75E-A4FF-4339-A628-579DE8B1CC4E}" presName="spacer" presStyleCnt="0"/>
      <dgm:spPr/>
    </dgm:pt>
    <dgm:pt modelId="{98CB9758-CC0E-4377-A887-584CABAE5CD5}" type="pres">
      <dgm:prSet presAssocID="{0F35D086-D3C5-4742-8EA0-6C8D1F891057}" presName="parentText" presStyleLbl="node1" presStyleIdx="8" presStyleCnt="9" custLinFactNeighborY="92220">
        <dgm:presLayoutVars>
          <dgm:chMax val="0"/>
          <dgm:bulletEnabled val="1"/>
        </dgm:presLayoutVars>
      </dgm:prSet>
      <dgm:spPr/>
    </dgm:pt>
  </dgm:ptLst>
  <dgm:cxnLst>
    <dgm:cxn modelId="{9F56DE05-5D92-4246-9932-82E644F7F7DA}" type="presOf" srcId="{8D4084AE-80D8-4D62-81BD-08128E7F9DCC}" destId="{0438FA33-D3CC-47FB-BAF0-E8A82833E2C2}" srcOrd="0" destOrd="0" presId="urn:microsoft.com/office/officeart/2005/8/layout/vList2"/>
    <dgm:cxn modelId="{D70E4F0B-9299-48C1-BFDB-A0D1A7C1C125}" type="presOf" srcId="{91B3B804-3B91-4B15-8443-2E72007F98D1}" destId="{0CFA3FE0-BD85-48E0-93C1-111666D4E336}" srcOrd="0" destOrd="0" presId="urn:microsoft.com/office/officeart/2005/8/layout/vList2"/>
    <dgm:cxn modelId="{55FB6829-B8FD-488D-80E4-100E6CB68F0D}" srcId="{E153F43F-D1FA-4246-89A4-71E51CA25FC7}" destId="{2A5CEEBB-DBF5-4BDD-A9B8-60B3A1EEDEC1}" srcOrd="1" destOrd="0" parTransId="{0FDEC3BB-A980-4CC1-8F73-DE30B6A04445}" sibTransId="{0926D50B-0F1A-4707-964C-424111DF03D1}"/>
    <dgm:cxn modelId="{69967D33-52A2-48AA-9EA0-166D1F48C567}" type="presOf" srcId="{D08E7475-DB98-4EF0-B4A0-AFFFB02465E7}" destId="{F422DD25-ACA6-49A8-A0C8-253B42D0F032}" srcOrd="0" destOrd="0" presId="urn:microsoft.com/office/officeart/2005/8/layout/vList2"/>
    <dgm:cxn modelId="{A2E44567-CE19-4A5A-986F-6BBEF5C67422}" srcId="{E153F43F-D1FA-4246-89A4-71E51CA25FC7}" destId="{F4331006-3EFF-422F-A628-7EA7DBBDEC7C}" srcOrd="7" destOrd="0" parTransId="{E0B12971-1CB2-47FF-9214-6B09EDB4801D}" sibTransId="{47D4C75E-A4FF-4339-A628-579DE8B1CC4E}"/>
    <dgm:cxn modelId="{5078B667-5596-45C3-B33F-016FA5DFF651}" srcId="{E153F43F-D1FA-4246-89A4-71E51CA25FC7}" destId="{D08E7475-DB98-4EF0-B4A0-AFFFB02465E7}" srcOrd="4" destOrd="0" parTransId="{A75871CB-B142-49D7-BEBF-16FF37A8ED48}" sibTransId="{FA7DFDB4-6682-440F-A56E-2F220E94B6E7}"/>
    <dgm:cxn modelId="{EBF01568-C108-4919-9B60-9650BF75EA5C}" srcId="{E153F43F-D1FA-4246-89A4-71E51CA25FC7}" destId="{DD855EAB-1C41-4951-86E5-B6FCB45A2FD9}" srcOrd="3" destOrd="0" parTransId="{D4BF1E12-934B-475E-8276-4F0E39E46DBA}" sibTransId="{B63D7AAD-1150-4AF5-864A-8DB90FF8FB65}"/>
    <dgm:cxn modelId="{B96B3E7E-39A1-4D49-ACA0-82CF6FDB3365}" srcId="{E153F43F-D1FA-4246-89A4-71E51CA25FC7}" destId="{0F35D086-D3C5-4742-8EA0-6C8D1F891057}" srcOrd="8" destOrd="0" parTransId="{22CB3F2A-3554-4B50-86CC-46C55B380FDA}" sibTransId="{978245C1-8C49-4F23-883D-1AD943058CF3}"/>
    <dgm:cxn modelId="{77B9F382-267D-4766-958A-66C35EAD51FB}" type="presOf" srcId="{DD855EAB-1C41-4951-86E5-B6FCB45A2FD9}" destId="{29B36CDC-0ECF-41D5-8354-F930206A6953}" srcOrd="0" destOrd="0" presId="urn:microsoft.com/office/officeart/2005/8/layout/vList2"/>
    <dgm:cxn modelId="{D8FB5387-1CA0-479E-AE8C-A93ACF0A829A}" type="presOf" srcId="{2A5CEEBB-DBF5-4BDD-A9B8-60B3A1EEDEC1}" destId="{C7658849-CAC3-4B56-AD67-4FC3854917C4}" srcOrd="0" destOrd="0" presId="urn:microsoft.com/office/officeart/2005/8/layout/vList2"/>
    <dgm:cxn modelId="{1FEA668E-FFCA-4270-80AA-7E86BF0B233B}" srcId="{E153F43F-D1FA-4246-89A4-71E51CA25FC7}" destId="{9283D0AE-3AF5-41F3-9BD8-AFC423E868E6}" srcOrd="0" destOrd="0" parTransId="{9B18588E-7B78-49DF-A2BB-0FEA26002524}" sibTransId="{FE2D32CB-F7CD-4814-A781-C64373EA8B8C}"/>
    <dgm:cxn modelId="{CF789AA0-F990-4DEC-AD9A-1DAA22E9926F}" srcId="{E153F43F-D1FA-4246-89A4-71E51CA25FC7}" destId="{91B3B804-3B91-4B15-8443-2E72007F98D1}" srcOrd="5" destOrd="0" parTransId="{5BAAD083-A6E9-4D48-999E-397F5F3DB734}" sibTransId="{CCFAA647-FEC9-4777-87E0-39C680D6AC3D}"/>
    <dgm:cxn modelId="{CA4389A4-8F3E-4B99-BA1B-36DB4476E669}" type="presOf" srcId="{F4331006-3EFF-422F-A628-7EA7DBBDEC7C}" destId="{5F316B3E-02E4-4B17-AA8F-63A57839995C}" srcOrd="0" destOrd="0" presId="urn:microsoft.com/office/officeart/2005/8/layout/vList2"/>
    <dgm:cxn modelId="{D77D8DA5-14D6-4826-877F-06EDD7C71E28}" type="presOf" srcId="{9283D0AE-3AF5-41F3-9BD8-AFC423E868E6}" destId="{0F0E074A-EA7D-41BA-84CF-133F2B767A08}" srcOrd="0" destOrd="0" presId="urn:microsoft.com/office/officeart/2005/8/layout/vList2"/>
    <dgm:cxn modelId="{9013F2D1-6B53-43F2-A5C8-902AEF886C37}" type="presOf" srcId="{4EFEB919-9F8B-47F5-A80C-49217F71752B}" destId="{A0223808-8FA4-4EAD-88E2-A3A2534F57AC}" srcOrd="0" destOrd="0" presId="urn:microsoft.com/office/officeart/2005/8/layout/vList2"/>
    <dgm:cxn modelId="{AB2F9AEA-768A-458B-A4CA-F0F16AE0E01D}" srcId="{E153F43F-D1FA-4246-89A4-71E51CA25FC7}" destId="{4EFEB919-9F8B-47F5-A80C-49217F71752B}" srcOrd="2" destOrd="0" parTransId="{A9ACB728-A9A9-4DF2-B934-506B02A05D6B}" sibTransId="{343073C4-5499-431F-9484-070802A89E04}"/>
    <dgm:cxn modelId="{C17E97EB-A77D-4EFA-AEF2-81589CD8F074}" type="presOf" srcId="{E153F43F-D1FA-4246-89A4-71E51CA25FC7}" destId="{A2F66DD2-4551-472D-B9F3-B1FCE7EF0FD5}" srcOrd="0" destOrd="0" presId="urn:microsoft.com/office/officeart/2005/8/layout/vList2"/>
    <dgm:cxn modelId="{17E281F6-0E39-43C5-8FA7-6DA624A47C75}" type="presOf" srcId="{0F35D086-D3C5-4742-8EA0-6C8D1F891057}" destId="{98CB9758-CC0E-4377-A887-584CABAE5CD5}" srcOrd="0" destOrd="0" presId="urn:microsoft.com/office/officeart/2005/8/layout/vList2"/>
    <dgm:cxn modelId="{14F5A2FB-4D12-44AA-AC8F-8A7BEEEC4608}" srcId="{E153F43F-D1FA-4246-89A4-71E51CA25FC7}" destId="{8D4084AE-80D8-4D62-81BD-08128E7F9DCC}" srcOrd="6" destOrd="0" parTransId="{312642F2-9DD2-404E-BBAA-F01C162BFF61}" sibTransId="{6CF5AE42-B963-4AE1-B35E-B5A6F977EF90}"/>
    <dgm:cxn modelId="{B850E340-7C0A-4ED8-B250-E2C2761D7BCB}" type="presParOf" srcId="{A2F66DD2-4551-472D-B9F3-B1FCE7EF0FD5}" destId="{0F0E074A-EA7D-41BA-84CF-133F2B767A08}" srcOrd="0" destOrd="0" presId="urn:microsoft.com/office/officeart/2005/8/layout/vList2"/>
    <dgm:cxn modelId="{A742C022-C8EF-4D82-9810-CB6A3A9E7424}" type="presParOf" srcId="{A2F66DD2-4551-472D-B9F3-B1FCE7EF0FD5}" destId="{5E2A7CB9-84C5-4ACE-8415-49F9BA768469}" srcOrd="1" destOrd="0" presId="urn:microsoft.com/office/officeart/2005/8/layout/vList2"/>
    <dgm:cxn modelId="{DF7143DD-40A8-43A1-A7D6-379CABB16EE1}" type="presParOf" srcId="{A2F66DD2-4551-472D-B9F3-B1FCE7EF0FD5}" destId="{C7658849-CAC3-4B56-AD67-4FC3854917C4}" srcOrd="2" destOrd="0" presId="urn:microsoft.com/office/officeart/2005/8/layout/vList2"/>
    <dgm:cxn modelId="{D40B9E71-ABCF-4C99-AAC9-4660D65532FE}" type="presParOf" srcId="{A2F66DD2-4551-472D-B9F3-B1FCE7EF0FD5}" destId="{DCBA7E81-A968-4749-B1B9-127F36AAF1A8}" srcOrd="3" destOrd="0" presId="urn:microsoft.com/office/officeart/2005/8/layout/vList2"/>
    <dgm:cxn modelId="{04D2AD31-8579-44C1-932F-773D65AC66AC}" type="presParOf" srcId="{A2F66DD2-4551-472D-B9F3-B1FCE7EF0FD5}" destId="{A0223808-8FA4-4EAD-88E2-A3A2534F57AC}" srcOrd="4" destOrd="0" presId="urn:microsoft.com/office/officeart/2005/8/layout/vList2"/>
    <dgm:cxn modelId="{52D904CF-87E2-4635-BC0F-1F2A327851EA}" type="presParOf" srcId="{A2F66DD2-4551-472D-B9F3-B1FCE7EF0FD5}" destId="{6D9C055F-1FD0-4F56-97A3-79B9E91B1AEE}" srcOrd="5" destOrd="0" presId="urn:microsoft.com/office/officeart/2005/8/layout/vList2"/>
    <dgm:cxn modelId="{CB5FF98B-5893-4FF6-A35D-59043133EBFF}" type="presParOf" srcId="{A2F66DD2-4551-472D-B9F3-B1FCE7EF0FD5}" destId="{29B36CDC-0ECF-41D5-8354-F930206A6953}" srcOrd="6" destOrd="0" presId="urn:microsoft.com/office/officeart/2005/8/layout/vList2"/>
    <dgm:cxn modelId="{0DF85DDB-7CFA-47B4-82B7-4ED80A1BFBC6}" type="presParOf" srcId="{A2F66DD2-4551-472D-B9F3-B1FCE7EF0FD5}" destId="{2676DC73-8DCF-45B7-BD7B-4060DEAA43AF}" srcOrd="7" destOrd="0" presId="urn:microsoft.com/office/officeart/2005/8/layout/vList2"/>
    <dgm:cxn modelId="{7AA648FE-2B8D-4550-8CC3-D7888585F166}" type="presParOf" srcId="{A2F66DD2-4551-472D-B9F3-B1FCE7EF0FD5}" destId="{F422DD25-ACA6-49A8-A0C8-253B42D0F032}" srcOrd="8" destOrd="0" presId="urn:microsoft.com/office/officeart/2005/8/layout/vList2"/>
    <dgm:cxn modelId="{5D0CFA5B-81AE-48AA-AA94-5569852B4030}" type="presParOf" srcId="{A2F66DD2-4551-472D-B9F3-B1FCE7EF0FD5}" destId="{47049AFD-D161-4CEA-9F49-020D9508F648}" srcOrd="9" destOrd="0" presId="urn:microsoft.com/office/officeart/2005/8/layout/vList2"/>
    <dgm:cxn modelId="{74C282E3-A1EA-4494-89CC-53E92FE789FB}" type="presParOf" srcId="{A2F66DD2-4551-472D-B9F3-B1FCE7EF0FD5}" destId="{0CFA3FE0-BD85-48E0-93C1-111666D4E336}" srcOrd="10" destOrd="0" presId="urn:microsoft.com/office/officeart/2005/8/layout/vList2"/>
    <dgm:cxn modelId="{454EFA49-1D04-47CA-BF70-851C19ABA4E5}" type="presParOf" srcId="{A2F66DD2-4551-472D-B9F3-B1FCE7EF0FD5}" destId="{2417CF73-BC9C-4AE5-B770-2BA293869F11}" srcOrd="11" destOrd="0" presId="urn:microsoft.com/office/officeart/2005/8/layout/vList2"/>
    <dgm:cxn modelId="{83D4CF6C-33E7-4C55-B9E7-C0C17A9B86DD}" type="presParOf" srcId="{A2F66DD2-4551-472D-B9F3-B1FCE7EF0FD5}" destId="{0438FA33-D3CC-47FB-BAF0-E8A82833E2C2}" srcOrd="12" destOrd="0" presId="urn:microsoft.com/office/officeart/2005/8/layout/vList2"/>
    <dgm:cxn modelId="{961DB3F4-ABE1-4C8E-8F57-1DFEA752737F}" type="presParOf" srcId="{A2F66DD2-4551-472D-B9F3-B1FCE7EF0FD5}" destId="{BC62FD79-15BD-4423-A54D-54C48B41A4DB}" srcOrd="13" destOrd="0" presId="urn:microsoft.com/office/officeart/2005/8/layout/vList2"/>
    <dgm:cxn modelId="{DD4969B9-7B94-4F56-8F9A-18013CFE0228}" type="presParOf" srcId="{A2F66DD2-4551-472D-B9F3-B1FCE7EF0FD5}" destId="{5F316B3E-02E4-4B17-AA8F-63A57839995C}" srcOrd="14" destOrd="0" presId="urn:microsoft.com/office/officeart/2005/8/layout/vList2"/>
    <dgm:cxn modelId="{B508EE91-E5ED-4038-9FF1-82F33DAE0DFE}" type="presParOf" srcId="{A2F66DD2-4551-472D-B9F3-B1FCE7EF0FD5}" destId="{AAC14BA2-3768-4AF1-9B67-A3A55A22E9FE}" srcOrd="15" destOrd="0" presId="urn:microsoft.com/office/officeart/2005/8/layout/vList2"/>
    <dgm:cxn modelId="{99B0BC35-597F-4B28-A214-3AC27742F461}" type="presParOf" srcId="{A2F66DD2-4551-472D-B9F3-B1FCE7EF0FD5}" destId="{98CB9758-CC0E-4377-A887-584CABAE5CD5}"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E074A-EA7D-41BA-84CF-133F2B767A08}">
      <dsp:nvSpPr>
        <dsp:cNvPr id="0" name=""/>
        <dsp:cNvSpPr/>
      </dsp:nvSpPr>
      <dsp:spPr>
        <a:xfrm>
          <a:off x="0" y="98620"/>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Project Summary</a:t>
          </a:r>
        </a:p>
      </dsp:txBody>
      <dsp:txXfrm>
        <a:off x="22489" y="121109"/>
        <a:ext cx="6879605" cy="415709"/>
      </dsp:txXfrm>
    </dsp:sp>
    <dsp:sp modelId="{C7658849-CAC3-4B56-AD67-4FC3854917C4}">
      <dsp:nvSpPr>
        <dsp:cNvPr id="0" name=""/>
        <dsp:cNvSpPr/>
      </dsp:nvSpPr>
      <dsp:spPr>
        <a:xfrm>
          <a:off x="0" y="628745"/>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Problem Statements</a:t>
          </a:r>
        </a:p>
      </dsp:txBody>
      <dsp:txXfrm>
        <a:off x="22489" y="651234"/>
        <a:ext cx="6879605" cy="415709"/>
      </dsp:txXfrm>
    </dsp:sp>
    <dsp:sp modelId="{A0223808-8FA4-4EAD-88E2-A3A2534F57AC}">
      <dsp:nvSpPr>
        <dsp:cNvPr id="0" name=""/>
        <dsp:cNvSpPr/>
      </dsp:nvSpPr>
      <dsp:spPr>
        <a:xfrm>
          <a:off x="0" y="1147033"/>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Objectives</a:t>
          </a:r>
        </a:p>
      </dsp:txBody>
      <dsp:txXfrm>
        <a:off x="22489" y="1169522"/>
        <a:ext cx="6879605" cy="415709"/>
      </dsp:txXfrm>
    </dsp:sp>
    <dsp:sp modelId="{29B36CDC-0ECF-41D5-8354-F930206A6953}">
      <dsp:nvSpPr>
        <dsp:cNvPr id="0" name=""/>
        <dsp:cNvSpPr/>
      </dsp:nvSpPr>
      <dsp:spPr>
        <a:xfrm>
          <a:off x="0" y="1665320"/>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Project Description</a:t>
          </a:r>
        </a:p>
      </dsp:txBody>
      <dsp:txXfrm>
        <a:off x="22489" y="1687809"/>
        <a:ext cx="6879605" cy="415709"/>
      </dsp:txXfrm>
    </dsp:sp>
    <dsp:sp modelId="{F422DD25-ACA6-49A8-A0C8-253B42D0F032}">
      <dsp:nvSpPr>
        <dsp:cNvPr id="0" name=""/>
        <dsp:cNvSpPr/>
      </dsp:nvSpPr>
      <dsp:spPr>
        <a:xfrm>
          <a:off x="0" y="2158420"/>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Methodology </a:t>
          </a:r>
        </a:p>
      </dsp:txBody>
      <dsp:txXfrm>
        <a:off x="22489" y="2180909"/>
        <a:ext cx="6879605" cy="415709"/>
      </dsp:txXfrm>
    </dsp:sp>
    <dsp:sp modelId="{0CFA3FE0-BD85-48E0-93C1-111666D4E336}">
      <dsp:nvSpPr>
        <dsp:cNvPr id="0" name=""/>
        <dsp:cNvSpPr/>
      </dsp:nvSpPr>
      <dsp:spPr>
        <a:xfrm>
          <a:off x="0" y="2733504"/>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Result Analysis</a:t>
          </a:r>
        </a:p>
      </dsp:txBody>
      <dsp:txXfrm>
        <a:off x="22489" y="2755993"/>
        <a:ext cx="6879605" cy="415709"/>
      </dsp:txXfrm>
    </dsp:sp>
    <dsp:sp modelId="{0438FA33-D3CC-47FB-BAF0-E8A82833E2C2}">
      <dsp:nvSpPr>
        <dsp:cNvPr id="0" name=""/>
        <dsp:cNvSpPr/>
      </dsp:nvSpPr>
      <dsp:spPr>
        <a:xfrm>
          <a:off x="0" y="3273301"/>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Implication on the economy / environment</a:t>
          </a:r>
        </a:p>
      </dsp:txBody>
      <dsp:txXfrm>
        <a:off x="22489" y="3295790"/>
        <a:ext cx="6879605" cy="415709"/>
      </dsp:txXfrm>
    </dsp:sp>
    <dsp:sp modelId="{5F316B3E-02E4-4B17-AA8F-63A57839995C}">
      <dsp:nvSpPr>
        <dsp:cNvPr id="0" name=""/>
        <dsp:cNvSpPr/>
      </dsp:nvSpPr>
      <dsp:spPr>
        <a:xfrm>
          <a:off x="0" y="3791589"/>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Ethical consideration </a:t>
          </a:r>
        </a:p>
      </dsp:txBody>
      <dsp:txXfrm>
        <a:off x="22489" y="3814078"/>
        <a:ext cx="6879605" cy="415709"/>
      </dsp:txXfrm>
    </dsp:sp>
    <dsp:sp modelId="{98CB9758-CC0E-4377-A887-584CABAE5CD5}">
      <dsp:nvSpPr>
        <dsp:cNvPr id="0" name=""/>
        <dsp:cNvSpPr/>
      </dsp:nvSpPr>
      <dsp:spPr>
        <a:xfrm>
          <a:off x="0" y="4309876"/>
          <a:ext cx="6924583" cy="460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Feasibility and Sustainability Analysis</a:t>
          </a:r>
        </a:p>
      </dsp:txBody>
      <dsp:txXfrm>
        <a:off x="22489" y="4332365"/>
        <a:ext cx="6879605" cy="4157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4/21/2024</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
        <p:nvSpPr>
          <p:cNvPr id="5" name="Header Placeholder 4">
            <a:extLst>
              <a:ext uri="{FF2B5EF4-FFF2-40B4-BE49-F238E27FC236}">
                <a16:creationId xmlns:a16="http://schemas.microsoft.com/office/drawing/2014/main" id="{581439AB-686B-3007-8263-956C9A448B66}"/>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F5C67AF-6848-4A59-80AC-D3D51353414D}" type="datetime1">
              <a:rPr lang="en-US" smtClean="0"/>
              <a:t>4/21/2024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An Ensemble of Vision Transformer and ResNet101v2 Architecture for the Precise Classification of Acute Lymphoblastic Leukemia Sub-types from Peripheral Blood Smear Images  </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CE245-E5CE-4FC0-835F-3F17E72FA9AF}" type="datetime1">
              <a:rPr lang="en-US" smtClean="0"/>
              <a:t>4/21/2024</a:t>
            </a:fld>
            <a:endParaRPr lang="en-US" dirty="0"/>
          </a:p>
        </p:txBody>
      </p:sp>
      <p:sp>
        <p:nvSpPr>
          <p:cNvPr id="5" name="Footer Placeholder 4"/>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2DA81-7AF8-4292-913D-C4C255F63D10}" type="datetime1">
              <a:rPr lang="en-US" smtClean="0"/>
              <a:t>4/21/2024</a:t>
            </a:fld>
            <a:endParaRPr lang="en-US" dirty="0"/>
          </a:p>
        </p:txBody>
      </p:sp>
      <p:sp>
        <p:nvSpPr>
          <p:cNvPr id="5" name="Footer Placeholder 4"/>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DB265-C31E-4078-9C8D-1D564A773393}" type="datetime1">
              <a:rPr lang="en-US" smtClean="0"/>
              <a:t>4/21/2024</a:t>
            </a:fld>
            <a:endParaRPr lang="en-US" dirty="0"/>
          </a:p>
        </p:txBody>
      </p:sp>
      <p:sp>
        <p:nvSpPr>
          <p:cNvPr id="5" name="Footer Placeholder 4"/>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8D9E90-492E-4700-8979-FBA421AD632B}" type="datetime1">
              <a:rPr lang="en-US" smtClean="0"/>
              <a:t>4/21/2024</a:t>
            </a:fld>
            <a:endParaRPr lang="en-US" dirty="0"/>
          </a:p>
        </p:txBody>
      </p:sp>
      <p:sp>
        <p:nvSpPr>
          <p:cNvPr id="5" name="Footer Placeholder 4"/>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C2563C-8DE9-426E-9803-FF890F054786}" type="datetime1">
              <a:rPr lang="en-US" smtClean="0"/>
              <a:t>4/21/2024</a:t>
            </a:fld>
            <a:endParaRPr lang="en-US" dirty="0"/>
          </a:p>
        </p:txBody>
      </p:sp>
      <p:sp>
        <p:nvSpPr>
          <p:cNvPr id="6" name="Footer Placeholder 5"/>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B4C7B3-2ECA-4932-ACB8-6C289086166B}" type="datetime1">
              <a:rPr lang="en-US" smtClean="0"/>
              <a:t>4/21/2024</a:t>
            </a:fld>
            <a:endParaRPr lang="en-US" dirty="0"/>
          </a:p>
        </p:txBody>
      </p:sp>
      <p:sp>
        <p:nvSpPr>
          <p:cNvPr id="8" name="Footer Placeholder 7"/>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773AE6-F1B0-43A7-B490-254B6AAE8058}" type="datetime1">
              <a:rPr lang="en-US" smtClean="0"/>
              <a:t>4/21/2024</a:t>
            </a:fld>
            <a:endParaRPr lang="en-US" dirty="0"/>
          </a:p>
        </p:txBody>
      </p:sp>
      <p:sp>
        <p:nvSpPr>
          <p:cNvPr id="4" name="Footer Placeholder 3"/>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F6E0A-B42C-4B7F-A710-86EE18782C59}" type="datetime1">
              <a:rPr lang="en-US" smtClean="0"/>
              <a:t>4/21/2024</a:t>
            </a:fld>
            <a:endParaRPr lang="en-US" dirty="0"/>
          </a:p>
        </p:txBody>
      </p:sp>
      <p:sp>
        <p:nvSpPr>
          <p:cNvPr id="3" name="Footer Placeholder 2"/>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CA601-3B38-42EB-B3B3-B8FD52F0F31B}" type="datetime1">
              <a:rPr lang="en-US" smtClean="0"/>
              <a:t>4/21/2024</a:t>
            </a:fld>
            <a:endParaRPr lang="en-US" dirty="0"/>
          </a:p>
        </p:txBody>
      </p:sp>
      <p:sp>
        <p:nvSpPr>
          <p:cNvPr id="6" name="Footer Placeholder 5"/>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62B851-4C1F-470C-BA72-048E5EEF3E84}" type="datetime1">
              <a:rPr lang="en-US" smtClean="0"/>
              <a:t>4/21/2024</a:t>
            </a:fld>
            <a:endParaRPr lang="en-US" dirty="0"/>
          </a:p>
        </p:txBody>
      </p:sp>
      <p:sp>
        <p:nvSpPr>
          <p:cNvPr id="6" name="Footer Placeholder 5"/>
          <p:cNvSpPr>
            <a:spLocks noGrp="1"/>
          </p:cNvSpPr>
          <p:nvPr>
            <p:ph type="ftr" sz="quarter" idx="11"/>
          </p:nvPr>
        </p:nvSpPr>
        <p:spPr/>
        <p:txBody>
          <a:bodyPr/>
          <a:lstStyle/>
          <a:p>
            <a:r>
              <a:rPr lang="en-US"/>
              <a:t>An Ensemble of Vision Transformer and ResNet101v2 Architecture for the Precise Classification of Acute Lymphoblastic Leukemia Sub-types from Peripheral Blood Smear Images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8147AC0-CB52-49C8-8251-EBC0323773EE}" type="datetime1">
              <a:rPr lang="en-US" smtClean="0"/>
              <a:t>4/21/2024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An Ensemble of Vision Transformer and ResNet101v2 Architecture for the Precise Classification of Acute Lymphoblastic Leukemia Sub-types from Peripheral Blood Smear Images  </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227860" y="613590"/>
            <a:ext cx="10996731" cy="1650216"/>
          </a:xfrm>
        </p:spPr>
        <p:txBody>
          <a:bodyPr>
            <a:normAutofit fontScale="90000"/>
          </a:bodyPr>
          <a:lstStyle/>
          <a:p>
            <a:br>
              <a:rPr lang="en-US" sz="2200" b="1" i="0" dirty="0">
                <a:solidFill>
                  <a:srgbClr val="000000"/>
                </a:solidFill>
                <a:effectLst/>
                <a:latin typeface="Arial" panose="020B0604020202020204" pitchFamily="34" charset="0"/>
                <a:cs typeface="Arial" panose="020B0604020202020204" pitchFamily="34" charset="0"/>
              </a:rPr>
            </a:br>
            <a:br>
              <a:rPr lang="en-US" sz="2200" b="1" i="0" dirty="0">
                <a:solidFill>
                  <a:srgbClr val="000000"/>
                </a:solidFill>
                <a:effectLst/>
                <a:latin typeface="Arial" panose="020B0604020202020204" pitchFamily="34" charset="0"/>
                <a:cs typeface="Arial" panose="020B0604020202020204" pitchFamily="34" charset="0"/>
              </a:rPr>
            </a:br>
            <a:r>
              <a:rPr lang="en-US" sz="2200" b="1" i="0" dirty="0">
                <a:solidFill>
                  <a:srgbClr val="000000"/>
                </a:solidFill>
                <a:effectLst/>
                <a:latin typeface="Arial" panose="020B0604020202020204" pitchFamily="34" charset="0"/>
                <a:cs typeface="Arial" panose="020B0604020202020204" pitchFamily="34" charset="0"/>
              </a:rPr>
              <a:t> </a:t>
            </a:r>
            <a:br>
              <a:rPr lang="en-US" sz="2200" b="1" i="0" dirty="0">
                <a:solidFill>
                  <a:srgbClr val="000000"/>
                </a:solidFill>
                <a:effectLst/>
                <a:latin typeface="Arial" panose="020B0604020202020204" pitchFamily="34" charset="0"/>
                <a:cs typeface="Arial" panose="020B0604020202020204" pitchFamily="34" charset="0"/>
              </a:rPr>
            </a:br>
            <a:br>
              <a:rPr lang="en-US" sz="2200" b="0" dirty="0">
                <a:solidFill>
                  <a:schemeClr val="bg1"/>
                </a:solidFill>
                <a:latin typeface="Arial" panose="020B0604020202020204" pitchFamily="34" charset="0"/>
                <a:cs typeface="Arial" panose="020B0604020202020204" pitchFamily="34" charset="0"/>
              </a:rPr>
            </a:br>
            <a:br>
              <a:rPr lang="en-US" sz="2400" dirty="0">
                <a:solidFill>
                  <a:schemeClr val="bg1"/>
                </a:solidFill>
                <a:latin typeface="Arial" panose="020B0604020202020204" pitchFamily="34" charset="0"/>
                <a:cs typeface="Arial" panose="020B0604020202020204" pitchFamily="34" charset="0"/>
              </a:rPr>
            </a:br>
            <a:br>
              <a:rPr lang="en-US" sz="2200" dirty="0">
                <a:solidFill>
                  <a:schemeClr val="bg1"/>
                </a:solidFill>
                <a:effectLst/>
                <a:latin typeface="Arial" panose="020B0604020202020204" pitchFamily="34" charset="0"/>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BDA160F4-1349-55B4-BDE7-96403B96360F}"/>
              </a:ext>
            </a:extLst>
          </p:cNvPr>
          <p:cNvSpPr txBox="1">
            <a:spLocks/>
          </p:cNvSpPr>
          <p:nvPr/>
        </p:nvSpPr>
        <p:spPr>
          <a:xfrm>
            <a:off x="1973016" y="4046509"/>
            <a:ext cx="7055222" cy="23052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800" b="1" dirty="0">
                <a:latin typeface="Arial" panose="020B0604020202020204" pitchFamily="34" charset="0"/>
                <a:ea typeface="Tahoma" panose="020B0604030504040204" pitchFamily="34" charset="0"/>
                <a:cs typeface="Arial" panose="020B0604020202020204" pitchFamily="34" charset="0"/>
              </a:rPr>
              <a:t>Prepared by </a:t>
            </a:r>
          </a:p>
          <a:p>
            <a:pPr algn="l"/>
            <a:r>
              <a:rPr lang="en-US" sz="1800" b="1" dirty="0">
                <a:latin typeface="Arial" panose="020B0604020202020204" pitchFamily="34" charset="0"/>
                <a:ea typeface="Tahoma" panose="020B0604030504040204" pitchFamily="34" charset="0"/>
                <a:cs typeface="Arial" panose="020B0604020202020204" pitchFamily="34" charset="0"/>
              </a:rPr>
              <a:t>Md Al Amin </a:t>
            </a:r>
            <a:r>
              <a:rPr lang="en-US" sz="1800" b="1" dirty="0" err="1">
                <a:latin typeface="Arial" panose="020B0604020202020204" pitchFamily="34" charset="0"/>
                <a:ea typeface="Tahoma" panose="020B0604030504040204" pitchFamily="34" charset="0"/>
                <a:cs typeface="Arial" panose="020B0604020202020204" pitchFamily="34" charset="0"/>
              </a:rPr>
              <a:t>Tokder</a:t>
            </a:r>
            <a:r>
              <a:rPr lang="en-US" sz="1800" b="1" dirty="0">
                <a:latin typeface="Arial" panose="020B0604020202020204" pitchFamily="34" charset="0"/>
                <a:ea typeface="Tahoma" panose="020B0604030504040204" pitchFamily="34" charset="0"/>
                <a:cs typeface="Arial" panose="020B0604020202020204" pitchFamily="34" charset="0"/>
              </a:rPr>
              <a:t> </a:t>
            </a:r>
          </a:p>
          <a:p>
            <a:pPr algn="l"/>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ea typeface="Tahoma" panose="020B0604030504040204" pitchFamily="34" charset="0"/>
              <a:cs typeface="Arial" panose="020B0604020202020204" pitchFamily="34" charset="0"/>
            </a:endParaRPr>
          </a:p>
        </p:txBody>
      </p:sp>
      <p:sp>
        <p:nvSpPr>
          <p:cNvPr id="6" name="Subtitle 2">
            <a:extLst>
              <a:ext uri="{FF2B5EF4-FFF2-40B4-BE49-F238E27FC236}">
                <a16:creationId xmlns:a16="http://schemas.microsoft.com/office/drawing/2014/main" id="{06EB6D9C-64DA-7DE0-5924-7CCC6213FA32}"/>
              </a:ext>
            </a:extLst>
          </p:cNvPr>
          <p:cNvSpPr txBox="1">
            <a:spLocks/>
          </p:cNvSpPr>
          <p:nvPr/>
        </p:nvSpPr>
        <p:spPr>
          <a:xfrm>
            <a:off x="649202" y="932406"/>
            <a:ext cx="10350493" cy="14174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r>
              <a:rPr lang="en-US" sz="2800" b="1" dirty="0">
                <a:latin typeface="Arial" panose="020B0604020202020204" pitchFamily="34" charset="0"/>
                <a:cs typeface="Arial" panose="020B0604020202020204" pitchFamily="34" charset="0"/>
              </a:rPr>
              <a:t>Project Title</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Bloodstain Classification in Forensic Analysis</a:t>
            </a:r>
          </a:p>
          <a:p>
            <a:r>
              <a:rPr lang="en-US" sz="2800" b="1" dirty="0">
                <a:latin typeface="Arial" panose="020B0604020202020204" pitchFamily="34" charset="0"/>
                <a:cs typeface="Arial" panose="020B0604020202020204" pitchFamily="34" charset="0"/>
              </a:rPr>
              <a:t>Using Optimized 3D CNN</a:t>
            </a:r>
            <a:endParaRPr lang="en-US" sz="2800" b="1" dirty="0">
              <a:latin typeface="Arial" panose="020B0604020202020204" pitchFamily="34" charset="0"/>
              <a:ea typeface="Tahoma" panose="020B0604030504040204" pitchFamily="34" charset="0"/>
              <a:cs typeface="Arial" panose="020B0604020202020204" pitchFamily="34" charset="0"/>
            </a:endParaRPr>
          </a:p>
        </p:txBody>
      </p:sp>
      <p:sp>
        <p:nvSpPr>
          <p:cNvPr id="7" name="Subtitle 2">
            <a:extLst>
              <a:ext uri="{FF2B5EF4-FFF2-40B4-BE49-F238E27FC236}">
                <a16:creationId xmlns:a16="http://schemas.microsoft.com/office/drawing/2014/main" id="{C60A6B76-3508-177A-B480-FC4781271CA9}"/>
              </a:ext>
            </a:extLst>
          </p:cNvPr>
          <p:cNvSpPr txBox="1">
            <a:spLocks/>
          </p:cNvSpPr>
          <p:nvPr/>
        </p:nvSpPr>
        <p:spPr>
          <a:xfrm>
            <a:off x="1855694" y="2197626"/>
            <a:ext cx="9753599" cy="1417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endParaRPr lang="en-US" sz="1800"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616906718"/>
      </p:ext>
    </p:extLst>
  </p:cSld>
  <p:clrMapOvr>
    <a:masterClrMapping/>
  </p:clrMapOvr>
  <mc:AlternateContent xmlns:mc="http://schemas.openxmlformats.org/markup-compatibility/2006">
    <mc:Choice xmlns:p14="http://schemas.microsoft.com/office/powerpoint/2010/main" Requires="p14">
      <p:transition spd="slow" p14:dur="39250" advTm="3046"/>
    </mc:Choice>
    <mc:Fallback>
      <p:transition spd="slow" advTm="30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F5A36B-9D19-E552-C49F-172AAB520A0E}"/>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9" name="Picture 8">
            <a:extLst>
              <a:ext uri="{FF2B5EF4-FFF2-40B4-BE49-F238E27FC236}">
                <a16:creationId xmlns:a16="http://schemas.microsoft.com/office/drawing/2014/main" id="{6E5241BF-E955-5241-C060-CB3654F051D4}"/>
              </a:ext>
            </a:extLst>
          </p:cNvPr>
          <p:cNvPicPr>
            <a:picLocks noChangeAspect="1"/>
          </p:cNvPicPr>
          <p:nvPr/>
        </p:nvPicPr>
        <p:blipFill>
          <a:blip r:embed="rId2"/>
          <a:stretch>
            <a:fillRect/>
          </a:stretch>
        </p:blipFill>
        <p:spPr>
          <a:xfrm>
            <a:off x="5659197" y="1495155"/>
            <a:ext cx="4582164" cy="3867690"/>
          </a:xfrm>
          <a:prstGeom prst="rect">
            <a:avLst/>
          </a:prstGeom>
        </p:spPr>
      </p:pic>
      <p:grpSp>
        <p:nvGrpSpPr>
          <p:cNvPr id="10" name="Group 9">
            <a:extLst>
              <a:ext uri="{FF2B5EF4-FFF2-40B4-BE49-F238E27FC236}">
                <a16:creationId xmlns:a16="http://schemas.microsoft.com/office/drawing/2014/main" id="{53DF7288-3DBA-0CC0-AA9A-83107055FE76}"/>
              </a:ext>
            </a:extLst>
          </p:cNvPr>
          <p:cNvGrpSpPr/>
          <p:nvPr/>
        </p:nvGrpSpPr>
        <p:grpSpPr>
          <a:xfrm>
            <a:off x="402990" y="423377"/>
            <a:ext cx="11073389" cy="815701"/>
            <a:chOff x="138044" y="348722"/>
            <a:chExt cx="10106250" cy="724446"/>
          </a:xfrm>
        </p:grpSpPr>
        <p:sp>
          <p:nvSpPr>
            <p:cNvPr id="11" name="Rectangle: Rounded Corners 10">
              <a:extLst>
                <a:ext uri="{FF2B5EF4-FFF2-40B4-BE49-F238E27FC236}">
                  <a16:creationId xmlns:a16="http://schemas.microsoft.com/office/drawing/2014/main" id="{1D01AD86-9CD0-C119-52DC-8F68168259C9}"/>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B8831CA0-A49A-A296-773D-0C8CE1E2AB85}"/>
                </a:ext>
              </a:extLst>
            </p:cNvPr>
            <p:cNvSpPr txBox="1"/>
            <p:nvPr/>
          </p:nvSpPr>
          <p:spPr>
            <a:xfrm>
              <a:off x="317560" y="384087"/>
              <a:ext cx="9926733" cy="689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400" b="1" dirty="0">
                  <a:latin typeface="Arial" panose="020B0604020202020204" pitchFamily="34" charset="0"/>
                  <a:cs typeface="Arial" panose="020B0604020202020204" pitchFamily="34" charset="0"/>
                </a:rPr>
                <a:t>Optimized 3D CNN [1]</a:t>
              </a:r>
              <a:endParaRPr lang="en-US" sz="2400" b="1" kern="1200" dirty="0">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F901E11C-C40A-FDEE-D324-75F1604F17DF}"/>
              </a:ext>
            </a:extLst>
          </p:cNvPr>
          <p:cNvSpPr txBox="1"/>
          <p:nvPr/>
        </p:nvSpPr>
        <p:spPr>
          <a:xfrm>
            <a:off x="781878" y="1736035"/>
            <a:ext cx="4426226" cy="3754874"/>
          </a:xfrm>
          <a:prstGeom prst="rect">
            <a:avLst/>
          </a:prstGeom>
          <a:noFill/>
        </p:spPr>
        <p:txBody>
          <a:bodyPr wrap="square" rtlCol="0">
            <a:spAutoFit/>
          </a:bodyPr>
          <a:lstStyle/>
          <a:p>
            <a:r>
              <a:rPr lang="en-US" sz="2000" b="1" dirty="0"/>
              <a:t>Number of Layers :</a:t>
            </a:r>
          </a:p>
          <a:p>
            <a:endParaRPr lang="en-US" sz="2000" b="1" dirty="0"/>
          </a:p>
          <a:p>
            <a:r>
              <a:rPr lang="en-US" dirty="0"/>
              <a:t>Convolution Layer: 4</a:t>
            </a:r>
          </a:p>
          <a:p>
            <a:r>
              <a:rPr lang="en-US" dirty="0"/>
              <a:t>Flatten layer:1</a:t>
            </a:r>
          </a:p>
          <a:p>
            <a:r>
              <a:rPr lang="en-US" dirty="0"/>
              <a:t>Dense layer:2</a:t>
            </a:r>
          </a:p>
          <a:p>
            <a:r>
              <a:rPr lang="en-US" dirty="0"/>
              <a:t>Output layer 1</a:t>
            </a:r>
          </a:p>
          <a:p>
            <a:endParaRPr lang="en-US" dirty="0"/>
          </a:p>
          <a:p>
            <a:r>
              <a:rPr lang="en-US" sz="1800" b="1" dirty="0"/>
              <a:t>Activation Function uses in layers:</a:t>
            </a:r>
          </a:p>
          <a:p>
            <a:endParaRPr lang="en-US" b="1" dirty="0"/>
          </a:p>
          <a:p>
            <a:r>
              <a:rPr lang="en-US" dirty="0"/>
              <a:t>Convolution Layer: Mish</a:t>
            </a:r>
          </a:p>
          <a:p>
            <a:r>
              <a:rPr lang="en-US" dirty="0"/>
              <a:t>Dense layer: Mish</a:t>
            </a:r>
          </a:p>
          <a:p>
            <a:r>
              <a:rPr lang="en-US" dirty="0"/>
              <a:t>Output layer : </a:t>
            </a:r>
            <a:r>
              <a:rPr lang="en-US" dirty="0" err="1"/>
              <a:t>Softmax</a:t>
            </a:r>
            <a:endParaRPr lang="en-US" b="1" dirty="0"/>
          </a:p>
          <a:p>
            <a:endParaRPr lang="en-US" dirty="0"/>
          </a:p>
        </p:txBody>
      </p:sp>
      <p:sp>
        <p:nvSpPr>
          <p:cNvPr id="14" name="Rectangle 13">
            <a:extLst>
              <a:ext uri="{FF2B5EF4-FFF2-40B4-BE49-F238E27FC236}">
                <a16:creationId xmlns:a16="http://schemas.microsoft.com/office/drawing/2014/main" id="{B4FF253D-1C79-4EA5-B5BB-2E0237EB3EBD}"/>
              </a:ext>
            </a:extLst>
          </p:cNvPr>
          <p:cNvSpPr/>
          <p:nvPr/>
        </p:nvSpPr>
        <p:spPr>
          <a:xfrm>
            <a:off x="5939684" y="5490909"/>
            <a:ext cx="4608424" cy="338554"/>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Figure-3: Modified 3D CNN Model [1]</a:t>
            </a:r>
          </a:p>
        </p:txBody>
      </p:sp>
      <p:sp>
        <p:nvSpPr>
          <p:cNvPr id="15" name="Subtitle 2">
            <a:extLst>
              <a:ext uri="{FF2B5EF4-FFF2-40B4-BE49-F238E27FC236}">
                <a16:creationId xmlns:a16="http://schemas.microsoft.com/office/drawing/2014/main" id="{B3FAF369-76A4-4199-A91E-DBE630DAB372}"/>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896228975"/>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01FC9D-E5E6-9C42-011B-8553B257D09C}"/>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10" name="Picture 9">
            <a:extLst>
              <a:ext uri="{FF2B5EF4-FFF2-40B4-BE49-F238E27FC236}">
                <a16:creationId xmlns:a16="http://schemas.microsoft.com/office/drawing/2014/main" id="{37F8DE03-9977-61FD-D228-D11773E63231}"/>
              </a:ext>
            </a:extLst>
          </p:cNvPr>
          <p:cNvPicPr>
            <a:picLocks noChangeAspect="1"/>
          </p:cNvPicPr>
          <p:nvPr/>
        </p:nvPicPr>
        <p:blipFill rotWithShape="1">
          <a:blip r:embed="rId2"/>
          <a:srcRect l="1822" r="4200"/>
          <a:stretch/>
        </p:blipFill>
        <p:spPr>
          <a:xfrm>
            <a:off x="2688174" y="2271061"/>
            <a:ext cx="5239657" cy="2671560"/>
          </a:xfrm>
          <a:prstGeom prst="rect">
            <a:avLst/>
          </a:prstGeom>
        </p:spPr>
      </p:pic>
      <p:sp>
        <p:nvSpPr>
          <p:cNvPr id="13" name="Subtitle 2">
            <a:extLst>
              <a:ext uri="{FF2B5EF4-FFF2-40B4-BE49-F238E27FC236}">
                <a16:creationId xmlns:a16="http://schemas.microsoft.com/office/drawing/2014/main" id="{20C8CA5B-418A-4F4F-B515-0964F3F29BFD}"/>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8479A168-F29B-4B22-9F8F-EF11A97B2C96}"/>
              </a:ext>
            </a:extLst>
          </p:cNvPr>
          <p:cNvGrpSpPr/>
          <p:nvPr/>
        </p:nvGrpSpPr>
        <p:grpSpPr>
          <a:xfrm>
            <a:off x="559305" y="612070"/>
            <a:ext cx="11073389" cy="815701"/>
            <a:chOff x="138044" y="348722"/>
            <a:chExt cx="10106250" cy="724446"/>
          </a:xfrm>
        </p:grpSpPr>
        <p:sp>
          <p:nvSpPr>
            <p:cNvPr id="17" name="Rectangle: Rounded Corners 16">
              <a:extLst>
                <a:ext uri="{FF2B5EF4-FFF2-40B4-BE49-F238E27FC236}">
                  <a16:creationId xmlns:a16="http://schemas.microsoft.com/office/drawing/2014/main" id="{7ABFFAD5-BDF7-46F1-A35F-302B6C5DE502}"/>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979D2D14-79A0-43CA-AA66-C2003911ECB4}"/>
                </a:ext>
              </a:extLst>
            </p:cNvPr>
            <p:cNvSpPr txBox="1"/>
            <p:nvPr/>
          </p:nvSpPr>
          <p:spPr>
            <a:xfrm>
              <a:off x="317560" y="384087"/>
              <a:ext cx="9926733" cy="689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400" b="1" kern="1200" dirty="0" err="1">
                  <a:latin typeface="Arial" panose="020B0604020202020204" pitchFamily="34" charset="0"/>
                  <a:cs typeface="Arial" panose="020B0604020202020204" pitchFamily="34" charset="0"/>
                </a:rPr>
                <a:t>Classifiction</a:t>
              </a:r>
              <a:r>
                <a:rPr lang="en-US" sz="2400" b="1" kern="1200" dirty="0">
                  <a:latin typeface="Arial" panose="020B0604020202020204" pitchFamily="34" charset="0"/>
                  <a:cs typeface="Arial" panose="020B0604020202020204" pitchFamily="34" charset="0"/>
                </a:rPr>
                <a:t> Result Analysis </a:t>
              </a:r>
            </a:p>
          </p:txBody>
        </p:sp>
      </p:grpSp>
    </p:spTree>
    <p:extLst>
      <p:ext uri="{BB962C8B-B14F-4D97-AF65-F5344CB8AC3E}">
        <p14:creationId xmlns:p14="http://schemas.microsoft.com/office/powerpoint/2010/main" val="3500298601"/>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34AA61-B152-43A2-AD64-2C5FDD70AAC4}"/>
              </a:ext>
            </a:extLst>
          </p:cNvPr>
          <p:cNvSpPr>
            <a:spLocks noGrp="1"/>
          </p:cNvSpPr>
          <p:nvPr>
            <p:ph type="sldNum" sz="quarter" idx="12"/>
          </p:nvPr>
        </p:nvSpPr>
        <p:spPr/>
        <p:txBody>
          <a:bodyPr/>
          <a:lstStyle/>
          <a:p>
            <a:fld id="{6D22F896-40B5-4ADD-8801-0D06FADFA095}" type="slidenum">
              <a:rPr lang="en-US" smtClean="0"/>
              <a:t>12</a:t>
            </a:fld>
            <a:endParaRPr lang="en-US" dirty="0"/>
          </a:p>
        </p:txBody>
      </p:sp>
      <p:grpSp>
        <p:nvGrpSpPr>
          <p:cNvPr id="4" name="Group 3">
            <a:extLst>
              <a:ext uri="{FF2B5EF4-FFF2-40B4-BE49-F238E27FC236}">
                <a16:creationId xmlns:a16="http://schemas.microsoft.com/office/drawing/2014/main" id="{52BC6E1C-A264-447E-B35F-F1366C5C6F2B}"/>
              </a:ext>
            </a:extLst>
          </p:cNvPr>
          <p:cNvGrpSpPr/>
          <p:nvPr/>
        </p:nvGrpSpPr>
        <p:grpSpPr>
          <a:xfrm>
            <a:off x="656672" y="411574"/>
            <a:ext cx="11073388" cy="601997"/>
            <a:chOff x="138044" y="348722"/>
            <a:chExt cx="10106250" cy="724446"/>
          </a:xfrm>
        </p:grpSpPr>
        <p:sp>
          <p:nvSpPr>
            <p:cNvPr id="5" name="Rectangle: Rounded Corners 4">
              <a:extLst>
                <a:ext uri="{FF2B5EF4-FFF2-40B4-BE49-F238E27FC236}">
                  <a16:creationId xmlns:a16="http://schemas.microsoft.com/office/drawing/2014/main" id="{0559347B-3180-48A9-AD60-FBA05BF1EA33}"/>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1DE210F4-364D-42F1-A00E-C30284E9CF8D}"/>
                </a:ext>
              </a:extLst>
            </p:cNvPr>
            <p:cNvSpPr txBox="1"/>
            <p:nvPr/>
          </p:nvSpPr>
          <p:spPr>
            <a:xfrm>
              <a:off x="355842" y="465971"/>
              <a:ext cx="9821778" cy="4899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defTabSz="1244600">
                <a:lnSpc>
                  <a:spcPct val="90000"/>
                </a:lnSpc>
                <a:spcBef>
                  <a:spcPct val="0"/>
                </a:spcBef>
                <a:spcAft>
                  <a:spcPct val="35000"/>
                </a:spcAft>
              </a:pPr>
              <a:r>
                <a:rPr lang="en-US" sz="2400" b="1" dirty="0">
                  <a:latin typeface="Arial" panose="020B0604020202020204" pitchFamily="34" charset="0"/>
                  <a:cs typeface="Arial" panose="020B0604020202020204" pitchFamily="34" charset="0"/>
                </a:rPr>
                <a:t>Classifier Performance :</a:t>
              </a:r>
              <a:endParaRPr lang="en-US" sz="2400" b="1" kern="1200" dirty="0">
                <a:latin typeface="Arial" panose="020B0604020202020204" pitchFamily="34" charset="0"/>
                <a:cs typeface="Arial" panose="020B0604020202020204" pitchFamily="34" charset="0"/>
              </a:endParaRPr>
            </a:p>
          </p:txBody>
        </p:sp>
      </p:grpSp>
      <p:graphicFrame>
        <p:nvGraphicFramePr>
          <p:cNvPr id="9" name="Table 9">
            <a:extLst>
              <a:ext uri="{FF2B5EF4-FFF2-40B4-BE49-F238E27FC236}">
                <a16:creationId xmlns:a16="http://schemas.microsoft.com/office/drawing/2014/main" id="{EA4CE5AB-7BF3-420C-AE38-0BBCD0058F87}"/>
              </a:ext>
            </a:extLst>
          </p:cNvPr>
          <p:cNvGraphicFramePr>
            <a:graphicFrameLocks noGrp="1"/>
          </p:cNvGraphicFramePr>
          <p:nvPr>
            <p:extLst>
              <p:ext uri="{D42A27DB-BD31-4B8C-83A1-F6EECF244321}">
                <p14:modId xmlns:p14="http://schemas.microsoft.com/office/powerpoint/2010/main" val="3559478065"/>
              </p:ext>
            </p:extLst>
          </p:nvPr>
        </p:nvGraphicFramePr>
        <p:xfrm>
          <a:off x="1102660" y="1252170"/>
          <a:ext cx="9986680" cy="1940271"/>
        </p:xfrm>
        <a:graphic>
          <a:graphicData uri="http://schemas.openxmlformats.org/drawingml/2006/table">
            <a:tbl>
              <a:tblPr firstRow="1" bandRow="1">
                <a:tableStyleId>{5C22544A-7EE6-4342-B048-85BDC9FD1C3A}</a:tableStyleId>
              </a:tblPr>
              <a:tblGrid>
                <a:gridCol w="1997336">
                  <a:extLst>
                    <a:ext uri="{9D8B030D-6E8A-4147-A177-3AD203B41FA5}">
                      <a16:colId xmlns:a16="http://schemas.microsoft.com/office/drawing/2014/main" val="3061319544"/>
                    </a:ext>
                  </a:extLst>
                </a:gridCol>
                <a:gridCol w="1997336">
                  <a:extLst>
                    <a:ext uri="{9D8B030D-6E8A-4147-A177-3AD203B41FA5}">
                      <a16:colId xmlns:a16="http://schemas.microsoft.com/office/drawing/2014/main" val="3415463346"/>
                    </a:ext>
                  </a:extLst>
                </a:gridCol>
                <a:gridCol w="1997336">
                  <a:extLst>
                    <a:ext uri="{9D8B030D-6E8A-4147-A177-3AD203B41FA5}">
                      <a16:colId xmlns:a16="http://schemas.microsoft.com/office/drawing/2014/main" val="600163999"/>
                    </a:ext>
                  </a:extLst>
                </a:gridCol>
                <a:gridCol w="1997336">
                  <a:extLst>
                    <a:ext uri="{9D8B030D-6E8A-4147-A177-3AD203B41FA5}">
                      <a16:colId xmlns:a16="http://schemas.microsoft.com/office/drawing/2014/main" val="772398277"/>
                    </a:ext>
                  </a:extLst>
                </a:gridCol>
                <a:gridCol w="1997336">
                  <a:extLst>
                    <a:ext uri="{9D8B030D-6E8A-4147-A177-3AD203B41FA5}">
                      <a16:colId xmlns:a16="http://schemas.microsoft.com/office/drawing/2014/main" val="3930130309"/>
                    </a:ext>
                  </a:extLst>
                </a:gridCol>
              </a:tblGrid>
              <a:tr h="520735">
                <a:tc>
                  <a:txBody>
                    <a:bodyPr/>
                    <a:lstStyle/>
                    <a:p>
                      <a:r>
                        <a:rPr lang="en-US" b="0" i="0" dirty="0">
                          <a:effectLst/>
                          <a:latin typeface="Arial" panose="020B0604020202020204" pitchFamily="34" charset="0"/>
                        </a:rPr>
                        <a:t>Classifiers</a:t>
                      </a:r>
                      <a:endParaRPr lang="en-US" dirty="0"/>
                    </a:p>
                  </a:txBody>
                  <a:tcPr/>
                </a:tc>
                <a:tc>
                  <a:txBody>
                    <a:bodyPr/>
                    <a:lstStyle/>
                    <a:p>
                      <a:r>
                        <a:rPr lang="en-US" b="0" i="0" dirty="0">
                          <a:effectLst/>
                          <a:latin typeface="Arial" panose="020B0604020202020204" pitchFamily="34" charset="0"/>
                        </a:rPr>
                        <a:t>Accuracy</a:t>
                      </a:r>
                      <a:endParaRPr lang="en-US" dirty="0"/>
                    </a:p>
                  </a:txBody>
                  <a:tcPr/>
                </a:tc>
                <a:tc>
                  <a:txBody>
                    <a:bodyPr/>
                    <a:lstStyle/>
                    <a:p>
                      <a:r>
                        <a:rPr lang="en-US" b="0" i="0" dirty="0">
                          <a:effectLst/>
                          <a:latin typeface="Arial" panose="020B0604020202020204" pitchFamily="34" charset="0"/>
                        </a:rPr>
                        <a:t>Macro avg</a:t>
                      </a:r>
                      <a:endParaRPr lang="en-US" dirty="0"/>
                    </a:p>
                  </a:txBody>
                  <a:tcPr/>
                </a:tc>
                <a:tc>
                  <a:txBody>
                    <a:bodyPr/>
                    <a:lstStyle/>
                    <a:p>
                      <a:r>
                        <a:rPr lang="en-US" b="0" i="0" dirty="0">
                          <a:effectLst/>
                          <a:latin typeface="Arial" panose="020B0604020202020204" pitchFamily="34" charset="0"/>
                        </a:rPr>
                        <a:t>Weighted avg</a:t>
                      </a:r>
                      <a:endParaRPr lang="en-US" dirty="0"/>
                    </a:p>
                  </a:txBody>
                  <a:tcPr/>
                </a:tc>
                <a:tc>
                  <a:txBody>
                    <a:bodyPr/>
                    <a:lstStyle/>
                    <a:p>
                      <a:r>
                        <a:rPr lang="en-US" dirty="0"/>
                        <a:t>Parameter</a:t>
                      </a:r>
                    </a:p>
                  </a:txBody>
                  <a:tcPr/>
                </a:tc>
                <a:extLst>
                  <a:ext uri="{0D108BD9-81ED-4DB2-BD59-A6C34878D82A}">
                    <a16:rowId xmlns:a16="http://schemas.microsoft.com/office/drawing/2014/main" val="2171906500"/>
                  </a:ext>
                </a:extLst>
              </a:tr>
              <a:tr h="520735">
                <a:tc>
                  <a:txBody>
                    <a:bodyPr/>
                    <a:lstStyle/>
                    <a:p>
                      <a:r>
                        <a:rPr lang="en-US" dirty="0">
                          <a:latin typeface="Calibri" panose="020F0502020204030204" pitchFamily="34" charset="0"/>
                          <a:ea typeface="Calibri" panose="020F0502020204030204" pitchFamily="34" charset="0"/>
                          <a:cs typeface="Calibri" panose="020F0502020204030204" pitchFamily="34" charset="0"/>
                        </a:rPr>
                        <a:t>3D CNN</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0.95</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0.95</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0.95</a:t>
                      </a:r>
                    </a:p>
                  </a:txBody>
                  <a:tcPr/>
                </a:tc>
                <a:tc>
                  <a:txBody>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291895</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89622658"/>
                  </a:ext>
                </a:extLst>
              </a:tr>
              <a:tr h="898801">
                <a:tc>
                  <a:txBody>
                    <a:bodyPr/>
                    <a:lstStyle/>
                    <a:p>
                      <a:r>
                        <a:rPr lang="en-US" dirty="0">
                          <a:latin typeface="Calibri" panose="020F0502020204030204" pitchFamily="34" charset="0"/>
                          <a:ea typeface="Calibri" panose="020F0502020204030204" pitchFamily="34" charset="0"/>
                          <a:cs typeface="Calibri" panose="020F0502020204030204" pitchFamily="34" charset="0"/>
                        </a:rPr>
                        <a:t>Optimized 3D CNN</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0.97</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0.96</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0.97</a:t>
                      </a:r>
                    </a:p>
                  </a:txBody>
                  <a:tcPr/>
                </a:tc>
                <a:tc>
                  <a:txBody>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125943</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27390596"/>
                  </a:ext>
                </a:extLst>
              </a:tr>
            </a:tbl>
          </a:graphicData>
        </a:graphic>
      </p:graphicFrame>
      <p:sp>
        <p:nvSpPr>
          <p:cNvPr id="10" name="Subtitle 2">
            <a:extLst>
              <a:ext uri="{FF2B5EF4-FFF2-40B4-BE49-F238E27FC236}">
                <a16:creationId xmlns:a16="http://schemas.microsoft.com/office/drawing/2014/main" id="{89FCD406-2AE4-4A38-926F-363ECE1ACD0E}"/>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26B56DB-3BF5-4DDF-BED9-EF930CFEC7CC}"/>
              </a:ext>
            </a:extLst>
          </p:cNvPr>
          <p:cNvPicPr>
            <a:picLocks noChangeAspect="1"/>
          </p:cNvPicPr>
          <p:nvPr/>
        </p:nvPicPr>
        <p:blipFill>
          <a:blip r:embed="rId2"/>
          <a:stretch>
            <a:fillRect/>
          </a:stretch>
        </p:blipFill>
        <p:spPr>
          <a:xfrm>
            <a:off x="2146563" y="3319517"/>
            <a:ext cx="7182967" cy="3029478"/>
          </a:xfrm>
          <a:prstGeom prst="rect">
            <a:avLst/>
          </a:prstGeom>
        </p:spPr>
      </p:pic>
    </p:spTree>
    <p:extLst>
      <p:ext uri="{BB962C8B-B14F-4D97-AF65-F5344CB8AC3E}">
        <p14:creationId xmlns:p14="http://schemas.microsoft.com/office/powerpoint/2010/main" val="727370599"/>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D88BA3-34C6-45A7-BD2F-0041DFF43D41}"/>
              </a:ext>
            </a:extLst>
          </p:cNvPr>
          <p:cNvSpPr>
            <a:spLocks noGrp="1"/>
          </p:cNvSpPr>
          <p:nvPr>
            <p:ph type="sldNum" sz="quarter" idx="12"/>
          </p:nvPr>
        </p:nvSpPr>
        <p:spPr/>
        <p:txBody>
          <a:bodyPr/>
          <a:lstStyle/>
          <a:p>
            <a:fld id="{6D22F896-40B5-4ADD-8801-0D06FADFA095}" type="slidenum">
              <a:rPr lang="en-US" smtClean="0"/>
              <a:t>13</a:t>
            </a:fld>
            <a:endParaRPr lang="en-US" dirty="0"/>
          </a:p>
        </p:txBody>
      </p:sp>
      <p:grpSp>
        <p:nvGrpSpPr>
          <p:cNvPr id="6" name="Group 5">
            <a:extLst>
              <a:ext uri="{FF2B5EF4-FFF2-40B4-BE49-F238E27FC236}">
                <a16:creationId xmlns:a16="http://schemas.microsoft.com/office/drawing/2014/main" id="{0490352F-A796-4C34-AC55-A41E6048D570}"/>
              </a:ext>
            </a:extLst>
          </p:cNvPr>
          <p:cNvGrpSpPr/>
          <p:nvPr/>
        </p:nvGrpSpPr>
        <p:grpSpPr>
          <a:xfrm>
            <a:off x="525140" y="430811"/>
            <a:ext cx="11141719" cy="660721"/>
            <a:chOff x="138044" y="348722"/>
            <a:chExt cx="10106250" cy="724446"/>
          </a:xfrm>
        </p:grpSpPr>
        <p:sp>
          <p:nvSpPr>
            <p:cNvPr id="7" name="Rectangle: Rounded Corners 6">
              <a:extLst>
                <a:ext uri="{FF2B5EF4-FFF2-40B4-BE49-F238E27FC236}">
                  <a16:creationId xmlns:a16="http://schemas.microsoft.com/office/drawing/2014/main" id="{EB80BF37-7A4B-4F73-B2F9-8AE4F3082BC3}"/>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02B035B3-38ED-43A1-98BC-7E1E91673EF5}"/>
                </a:ext>
              </a:extLst>
            </p:cNvPr>
            <p:cNvSpPr txBox="1"/>
            <p:nvPr/>
          </p:nvSpPr>
          <p:spPr>
            <a:xfrm>
              <a:off x="317560" y="384087"/>
              <a:ext cx="9926733" cy="689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400" b="1" dirty="0">
                  <a:latin typeface="Arial" panose="020B0604020202020204" pitchFamily="34" charset="0"/>
                  <a:cs typeface="Arial" panose="020B0604020202020204" pitchFamily="34" charset="0"/>
                </a:rPr>
                <a:t>Train Vs Epoch curve for modified 3D CNN :</a:t>
              </a:r>
              <a:endParaRPr lang="en-US" sz="2400" b="1" kern="1200" dirty="0">
                <a:latin typeface="Arial" panose="020B0604020202020204" pitchFamily="34" charset="0"/>
                <a:cs typeface="Arial" panose="020B0604020202020204" pitchFamily="34" charset="0"/>
              </a:endParaRPr>
            </a:p>
          </p:txBody>
        </p:sp>
      </p:grpSp>
      <p:pic>
        <p:nvPicPr>
          <p:cNvPr id="10" name="Picture 9">
            <a:extLst>
              <a:ext uri="{FF2B5EF4-FFF2-40B4-BE49-F238E27FC236}">
                <a16:creationId xmlns:a16="http://schemas.microsoft.com/office/drawing/2014/main" id="{1DE6095B-DEF2-4E66-8E0F-36F42E6B31C1}"/>
              </a:ext>
            </a:extLst>
          </p:cNvPr>
          <p:cNvPicPr>
            <a:picLocks noChangeAspect="1"/>
          </p:cNvPicPr>
          <p:nvPr/>
        </p:nvPicPr>
        <p:blipFill>
          <a:blip r:embed="rId2"/>
          <a:stretch>
            <a:fillRect/>
          </a:stretch>
        </p:blipFill>
        <p:spPr>
          <a:xfrm>
            <a:off x="860475" y="1170324"/>
            <a:ext cx="4024107" cy="4024107"/>
          </a:xfrm>
          <a:prstGeom prst="rect">
            <a:avLst/>
          </a:prstGeom>
        </p:spPr>
      </p:pic>
      <p:pic>
        <p:nvPicPr>
          <p:cNvPr id="12" name="Picture 11">
            <a:extLst>
              <a:ext uri="{FF2B5EF4-FFF2-40B4-BE49-F238E27FC236}">
                <a16:creationId xmlns:a16="http://schemas.microsoft.com/office/drawing/2014/main" id="{86E4C77B-ADE0-4DD1-BA0E-775B5256306C}"/>
              </a:ext>
            </a:extLst>
          </p:cNvPr>
          <p:cNvPicPr>
            <a:picLocks noChangeAspect="1"/>
          </p:cNvPicPr>
          <p:nvPr/>
        </p:nvPicPr>
        <p:blipFill>
          <a:blip r:embed="rId3"/>
          <a:stretch>
            <a:fillRect/>
          </a:stretch>
        </p:blipFill>
        <p:spPr>
          <a:xfrm>
            <a:off x="6022118" y="1170324"/>
            <a:ext cx="4160520" cy="4160520"/>
          </a:xfrm>
          <a:prstGeom prst="rect">
            <a:avLst/>
          </a:prstGeom>
        </p:spPr>
      </p:pic>
      <p:sp>
        <p:nvSpPr>
          <p:cNvPr id="13" name="Rectangle 12">
            <a:extLst>
              <a:ext uri="{FF2B5EF4-FFF2-40B4-BE49-F238E27FC236}">
                <a16:creationId xmlns:a16="http://schemas.microsoft.com/office/drawing/2014/main" id="{B8B43BC4-4B7F-4910-8EF4-DABAC414FB8B}"/>
              </a:ext>
            </a:extLst>
          </p:cNvPr>
          <p:cNvSpPr/>
          <p:nvPr/>
        </p:nvSpPr>
        <p:spPr>
          <a:xfrm>
            <a:off x="1231226" y="5146178"/>
            <a:ext cx="4608424" cy="369332"/>
          </a:xfrm>
          <a:prstGeom prst="rect">
            <a:avLst/>
          </a:prstGeom>
        </p:spPr>
        <p:txBody>
          <a:bodyPr wrap="square">
            <a:spAutoFit/>
          </a:bodyPr>
          <a:lstStyle/>
          <a:p>
            <a:r>
              <a:rPr lang="en-US" dirty="0"/>
              <a:t>Figure-4: Accuracy vs Epochs curve</a:t>
            </a:r>
          </a:p>
        </p:txBody>
      </p:sp>
      <p:sp>
        <p:nvSpPr>
          <p:cNvPr id="14" name="Rectangle 13">
            <a:extLst>
              <a:ext uri="{FF2B5EF4-FFF2-40B4-BE49-F238E27FC236}">
                <a16:creationId xmlns:a16="http://schemas.microsoft.com/office/drawing/2014/main" id="{450492FD-7440-4FA3-98F5-B81EE1AE11AB}"/>
              </a:ext>
            </a:extLst>
          </p:cNvPr>
          <p:cNvSpPr/>
          <p:nvPr/>
        </p:nvSpPr>
        <p:spPr>
          <a:xfrm>
            <a:off x="6352350" y="5227173"/>
            <a:ext cx="4608424" cy="369332"/>
          </a:xfrm>
          <a:prstGeom prst="rect">
            <a:avLst/>
          </a:prstGeom>
        </p:spPr>
        <p:txBody>
          <a:bodyPr wrap="square">
            <a:spAutoFit/>
          </a:bodyPr>
          <a:lstStyle/>
          <a:p>
            <a:r>
              <a:rPr lang="en-US" dirty="0"/>
              <a:t>Figure-5: Loss vs Epochs curve</a:t>
            </a:r>
          </a:p>
        </p:txBody>
      </p:sp>
      <p:sp>
        <p:nvSpPr>
          <p:cNvPr id="11" name="Subtitle 2">
            <a:extLst>
              <a:ext uri="{FF2B5EF4-FFF2-40B4-BE49-F238E27FC236}">
                <a16:creationId xmlns:a16="http://schemas.microsoft.com/office/drawing/2014/main" id="{F0EC900A-AC63-4D88-B1C1-1C4846B68CB2}"/>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640196384"/>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D88BA3-34C6-45A7-BD2F-0041DFF43D41}"/>
              </a:ext>
            </a:extLst>
          </p:cNvPr>
          <p:cNvSpPr>
            <a:spLocks noGrp="1"/>
          </p:cNvSpPr>
          <p:nvPr>
            <p:ph type="sldNum" sz="quarter" idx="12"/>
          </p:nvPr>
        </p:nvSpPr>
        <p:spPr/>
        <p:txBody>
          <a:bodyPr/>
          <a:lstStyle/>
          <a:p>
            <a:fld id="{6D22F896-40B5-4ADD-8801-0D06FADFA095}" type="slidenum">
              <a:rPr lang="en-US" smtClean="0"/>
              <a:t>14</a:t>
            </a:fld>
            <a:endParaRPr lang="en-US" dirty="0"/>
          </a:p>
        </p:txBody>
      </p:sp>
      <p:grpSp>
        <p:nvGrpSpPr>
          <p:cNvPr id="6" name="Group 5">
            <a:extLst>
              <a:ext uri="{FF2B5EF4-FFF2-40B4-BE49-F238E27FC236}">
                <a16:creationId xmlns:a16="http://schemas.microsoft.com/office/drawing/2014/main" id="{0490352F-A796-4C34-AC55-A41E6048D570}"/>
              </a:ext>
            </a:extLst>
          </p:cNvPr>
          <p:cNvGrpSpPr/>
          <p:nvPr/>
        </p:nvGrpSpPr>
        <p:grpSpPr>
          <a:xfrm>
            <a:off x="525140" y="415925"/>
            <a:ext cx="11141719" cy="675607"/>
            <a:chOff x="138044" y="332400"/>
            <a:chExt cx="10106250" cy="740768"/>
          </a:xfrm>
        </p:grpSpPr>
        <p:sp>
          <p:nvSpPr>
            <p:cNvPr id="7" name="Rectangle: Rounded Corners 6">
              <a:extLst>
                <a:ext uri="{FF2B5EF4-FFF2-40B4-BE49-F238E27FC236}">
                  <a16:creationId xmlns:a16="http://schemas.microsoft.com/office/drawing/2014/main" id="{EB80BF37-7A4B-4F73-B2F9-8AE4F3082BC3}"/>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02B035B3-38ED-43A1-98BC-7E1E91673EF5}"/>
                </a:ext>
              </a:extLst>
            </p:cNvPr>
            <p:cNvSpPr txBox="1"/>
            <p:nvPr/>
          </p:nvSpPr>
          <p:spPr>
            <a:xfrm>
              <a:off x="317561" y="332400"/>
              <a:ext cx="9926733" cy="689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400" b="1" dirty="0">
                  <a:latin typeface="Arial" panose="020B0604020202020204" pitchFamily="34" charset="0"/>
                  <a:cs typeface="Arial" panose="020B0604020202020204" pitchFamily="34" charset="0"/>
                </a:rPr>
                <a:t>Accuracy Curve</a:t>
              </a:r>
              <a:endParaRPr lang="en-US" sz="2400" b="1" kern="1200" dirty="0">
                <a:latin typeface="Arial" panose="020B0604020202020204" pitchFamily="34" charset="0"/>
                <a:cs typeface="Arial" panose="020B0604020202020204" pitchFamily="34" charset="0"/>
              </a:endParaRPr>
            </a:p>
          </p:txBody>
        </p:sp>
      </p:grpSp>
      <p:sp>
        <p:nvSpPr>
          <p:cNvPr id="11" name="Subtitle 2">
            <a:extLst>
              <a:ext uri="{FF2B5EF4-FFF2-40B4-BE49-F238E27FC236}">
                <a16:creationId xmlns:a16="http://schemas.microsoft.com/office/drawing/2014/main" id="{F0EC900A-AC63-4D88-B1C1-1C4846B68CB2}"/>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8A010FD-1603-47DA-9B82-8BC9171BB525}"/>
              </a:ext>
            </a:extLst>
          </p:cNvPr>
          <p:cNvPicPr>
            <a:picLocks noChangeAspect="1"/>
          </p:cNvPicPr>
          <p:nvPr/>
        </p:nvPicPr>
        <p:blipFill>
          <a:blip r:embed="rId2"/>
          <a:stretch>
            <a:fillRect/>
          </a:stretch>
        </p:blipFill>
        <p:spPr>
          <a:xfrm>
            <a:off x="2849683" y="1398985"/>
            <a:ext cx="5415776" cy="4423109"/>
          </a:xfrm>
          <a:prstGeom prst="rect">
            <a:avLst/>
          </a:prstGeom>
        </p:spPr>
      </p:pic>
    </p:spTree>
    <p:extLst>
      <p:ext uri="{BB962C8B-B14F-4D97-AF65-F5344CB8AC3E}">
        <p14:creationId xmlns:p14="http://schemas.microsoft.com/office/powerpoint/2010/main" val="415023245"/>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2C96B07C-F8F0-B582-7361-24E12C09DC59}"/>
              </a:ext>
            </a:extLst>
          </p:cNvPr>
          <p:cNvSpPr txBox="1">
            <a:spLocks/>
          </p:cNvSpPr>
          <p:nvPr/>
        </p:nvSpPr>
        <p:spPr>
          <a:xfrm>
            <a:off x="6232986" y="4123149"/>
            <a:ext cx="2087179" cy="512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16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2"/>
                </a:solidFill>
                <a:latin typeface="Times New Roman" panose="02020603050405020304" pitchFamily="18" charset="0"/>
                <a:cs typeface="Times New Roman" panose="02020603050405020304" pitchFamily="18" charset="0"/>
              </a:rPr>
              <a:t> </a:t>
            </a:r>
            <a:endParaRPr lang="en-US" sz="1800" b="1" dirty="0">
              <a:solidFill>
                <a:schemeClr val="tx2"/>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D415FA2-693B-6D08-FC76-20BD443E8834}"/>
              </a:ext>
            </a:extLst>
          </p:cNvPr>
          <p:cNvSpPr>
            <a:spLocks noGrp="1"/>
          </p:cNvSpPr>
          <p:nvPr>
            <p:ph type="sldNum" sz="quarter" idx="12"/>
          </p:nvPr>
        </p:nvSpPr>
        <p:spPr/>
        <p:txBody>
          <a:bodyPr/>
          <a:lstStyle/>
          <a:p>
            <a:fld id="{6D22F896-40B5-4ADD-8801-0D06FADFA095}" type="slidenum">
              <a:rPr lang="en-US" sz="1400" smtClean="0">
                <a:solidFill>
                  <a:schemeClr val="tx2"/>
                </a:solidFill>
                <a:latin typeface="Arial" panose="020B0604020202020204" pitchFamily="34" charset="0"/>
                <a:cs typeface="Arial" panose="020B0604020202020204" pitchFamily="34" charset="0"/>
              </a:rPr>
              <a:t>15</a:t>
            </a:fld>
            <a:endParaRPr lang="en-US" sz="1400" dirty="0">
              <a:solidFill>
                <a:schemeClr val="tx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2465E31-9BF7-AE02-A742-F724AE673E6F}"/>
              </a:ext>
            </a:extLst>
          </p:cNvPr>
          <p:cNvSpPr txBox="1"/>
          <p:nvPr/>
        </p:nvSpPr>
        <p:spPr>
          <a:xfrm>
            <a:off x="586165" y="1516650"/>
            <a:ext cx="11293642" cy="4585871"/>
          </a:xfrm>
          <a:prstGeom prst="rect">
            <a:avLst/>
          </a:prstGeom>
          <a:noFill/>
        </p:spPr>
        <p:txBody>
          <a:bodyPr wrap="square">
            <a:spAutoFit/>
          </a:bodyPr>
          <a:lstStyle/>
          <a:p>
            <a:pPr algn="l"/>
            <a:r>
              <a:rPr lang="en-US" sz="2800" b="1" i="0" dirty="0">
                <a:solidFill>
                  <a:srgbClr val="0D0D0D"/>
                </a:solidFill>
                <a:effectLst/>
                <a:latin typeface="Söhne"/>
              </a:rPr>
              <a:t>Economy:</a:t>
            </a:r>
          </a:p>
          <a:p>
            <a:pPr algn="l"/>
            <a:endParaRPr lang="en-US" sz="2400" b="0" i="0" dirty="0">
              <a:solidFill>
                <a:srgbClr val="0D0D0D"/>
              </a:solidFill>
              <a:effectLst/>
              <a:latin typeface="Söhne"/>
            </a:endParaRPr>
          </a:p>
          <a:p>
            <a:pPr algn="l">
              <a:buFont typeface="Arial" panose="020B0604020202020204" pitchFamily="34" charset="0"/>
              <a:buChar char="•"/>
            </a:pPr>
            <a:r>
              <a:rPr lang="en-US" sz="2400" b="1" i="0" dirty="0">
                <a:solidFill>
                  <a:srgbClr val="0D0D0D"/>
                </a:solidFill>
                <a:effectLst/>
                <a:latin typeface="Söhne"/>
              </a:rPr>
              <a:t>Cost-effectiveness:</a:t>
            </a:r>
            <a:r>
              <a:rPr lang="en-US" sz="2400" b="0" i="0" dirty="0">
                <a:solidFill>
                  <a:srgbClr val="0D0D0D"/>
                </a:solidFill>
                <a:effectLst/>
                <a:latin typeface="Söhne"/>
              </a:rPr>
              <a:t> Using a 3D CNN model for blood stain detection can potentially be more cost-effective than traditional DNA and chemical analysis methods. The reduction in analysis time could lead to lower labor costs and expedited legal processes.</a:t>
            </a:r>
          </a:p>
          <a:p>
            <a:pPr algn="l"/>
            <a:endParaRPr lang="en-US" sz="2400" b="0" i="0" dirty="0">
              <a:solidFill>
                <a:srgbClr val="0D0D0D"/>
              </a:solidFill>
              <a:effectLst/>
              <a:latin typeface="Söhne"/>
            </a:endParaRPr>
          </a:p>
          <a:p>
            <a:pPr algn="l">
              <a:buFont typeface="Arial" panose="020B0604020202020204" pitchFamily="34" charset="0"/>
              <a:buChar char="•"/>
            </a:pPr>
            <a:r>
              <a:rPr lang="en-US" sz="2400" b="1" i="0" dirty="0">
                <a:solidFill>
                  <a:srgbClr val="0D0D0D"/>
                </a:solidFill>
                <a:effectLst/>
                <a:latin typeface="Söhne"/>
              </a:rPr>
              <a:t>Resource Allocation:</a:t>
            </a:r>
            <a:r>
              <a:rPr lang="en-US" sz="2400" b="0" i="0" dirty="0">
                <a:solidFill>
                  <a:srgbClr val="0D0D0D"/>
                </a:solidFill>
                <a:effectLst/>
                <a:latin typeface="Söhne"/>
              </a:rPr>
              <a:t> By making forensic investigations faster, resources can be reallocated to other pressing needs within the justice system or forensic departments.</a:t>
            </a:r>
          </a:p>
          <a:p>
            <a:pPr algn="l"/>
            <a:endParaRPr lang="en-US" sz="2400" b="0" i="0" dirty="0">
              <a:solidFill>
                <a:srgbClr val="0D0D0D"/>
              </a:solidFill>
              <a:effectLst/>
              <a:latin typeface="Söhne"/>
            </a:endParaRPr>
          </a:p>
          <a:p>
            <a:pPr algn="l"/>
            <a:r>
              <a:rPr lang="en-US" sz="2400" b="1" i="0" dirty="0">
                <a:solidFill>
                  <a:srgbClr val="0D0D0D"/>
                </a:solidFill>
                <a:effectLst/>
                <a:latin typeface="Söhne"/>
              </a:rPr>
              <a:t>Environment:</a:t>
            </a:r>
            <a:endParaRPr lang="en-US" sz="2400" b="0" i="0" dirty="0">
              <a:solidFill>
                <a:srgbClr val="0D0D0D"/>
              </a:solidFill>
              <a:effectLst/>
              <a:latin typeface="Söhne"/>
            </a:endParaRPr>
          </a:p>
          <a:p>
            <a:pPr algn="l">
              <a:buFont typeface="Arial" panose="020B0604020202020204" pitchFamily="34" charset="0"/>
              <a:buChar char="•"/>
            </a:pPr>
            <a:r>
              <a:rPr lang="en-US" sz="2400" b="1" i="0" dirty="0">
                <a:solidFill>
                  <a:srgbClr val="0D0D0D"/>
                </a:solidFill>
                <a:effectLst/>
                <a:latin typeface="Söhne"/>
              </a:rPr>
              <a:t>Reduced Chemical Use:</a:t>
            </a:r>
            <a:r>
              <a:rPr lang="en-US" sz="2400" b="0" i="0" dirty="0">
                <a:solidFill>
                  <a:srgbClr val="0D0D0D"/>
                </a:solidFill>
                <a:effectLst/>
                <a:latin typeface="Söhne"/>
              </a:rPr>
              <a:t> If the new method reduces reliance on chemical analyses, it could lessen the environmental impact associated with disposing of chemical reagents.</a:t>
            </a:r>
          </a:p>
        </p:txBody>
      </p:sp>
      <p:sp>
        <p:nvSpPr>
          <p:cNvPr id="7" name="Subtitle 2">
            <a:extLst>
              <a:ext uri="{FF2B5EF4-FFF2-40B4-BE49-F238E27FC236}">
                <a16:creationId xmlns:a16="http://schemas.microsoft.com/office/drawing/2014/main" id="{C0558E47-43D2-4DC8-9A43-7631540ECCBF}"/>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22029FA9-C30C-4351-9B65-83A34C8499FE}"/>
              </a:ext>
            </a:extLst>
          </p:cNvPr>
          <p:cNvGrpSpPr/>
          <p:nvPr/>
        </p:nvGrpSpPr>
        <p:grpSpPr>
          <a:xfrm>
            <a:off x="525140" y="415925"/>
            <a:ext cx="11141719" cy="675607"/>
            <a:chOff x="138044" y="332400"/>
            <a:chExt cx="10106250" cy="740768"/>
          </a:xfrm>
        </p:grpSpPr>
        <p:sp>
          <p:nvSpPr>
            <p:cNvPr id="9" name="Rectangle: Rounded Corners 8">
              <a:extLst>
                <a:ext uri="{FF2B5EF4-FFF2-40B4-BE49-F238E27FC236}">
                  <a16:creationId xmlns:a16="http://schemas.microsoft.com/office/drawing/2014/main" id="{9932BE22-B6D0-49F6-BE6C-402C08D9715C}"/>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4A32E49D-CBD6-4D20-AB1B-9227737C939A}"/>
                </a:ext>
              </a:extLst>
            </p:cNvPr>
            <p:cNvSpPr txBox="1"/>
            <p:nvPr/>
          </p:nvSpPr>
          <p:spPr>
            <a:xfrm>
              <a:off x="317561" y="332400"/>
              <a:ext cx="9926733" cy="689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Implications on the Economy and Environment</a:t>
              </a:r>
            </a:p>
          </p:txBody>
        </p:sp>
      </p:grpSp>
    </p:spTree>
    <p:extLst>
      <p:ext uri="{BB962C8B-B14F-4D97-AF65-F5344CB8AC3E}">
        <p14:creationId xmlns:p14="http://schemas.microsoft.com/office/powerpoint/2010/main" val="2715777428"/>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415FA2-693B-6D08-FC76-20BD443E8834}"/>
              </a:ext>
            </a:extLst>
          </p:cNvPr>
          <p:cNvSpPr>
            <a:spLocks noGrp="1"/>
          </p:cNvSpPr>
          <p:nvPr>
            <p:ph type="sldNum" sz="quarter" idx="12"/>
          </p:nvPr>
        </p:nvSpPr>
        <p:spPr/>
        <p:txBody>
          <a:bodyPr/>
          <a:lstStyle/>
          <a:p>
            <a:fld id="{6D22F896-40B5-4ADD-8801-0D06FADFA095}" type="slidenum">
              <a:rPr lang="en-US" sz="1400" smtClean="0">
                <a:solidFill>
                  <a:schemeClr val="tx2"/>
                </a:solidFill>
                <a:latin typeface="Arial" panose="020B0604020202020204" pitchFamily="34" charset="0"/>
                <a:cs typeface="Arial" panose="020B0604020202020204" pitchFamily="34" charset="0"/>
              </a:rPr>
              <a:t>16</a:t>
            </a:fld>
            <a:endParaRPr lang="en-US" sz="1400" dirty="0">
              <a:solidFill>
                <a:schemeClr val="tx2"/>
              </a:solidFill>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19363442-3B7A-E752-70A0-B80E053D00BE}"/>
              </a:ext>
            </a:extLst>
          </p:cNvPr>
          <p:cNvSpPr txBox="1">
            <a:spLocks/>
          </p:cNvSpPr>
          <p:nvPr/>
        </p:nvSpPr>
        <p:spPr>
          <a:xfrm>
            <a:off x="917223" y="1949427"/>
            <a:ext cx="9366464" cy="421419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just">
              <a:lnSpc>
                <a:spcPct val="150000"/>
              </a:lnSpc>
              <a:buClr>
                <a:schemeClr val="tx2"/>
              </a:buClr>
              <a:buSzPct val="84000"/>
            </a:pPr>
            <a:endParaRPr lang="en-US" sz="1800" dirty="0">
              <a:solidFill>
                <a:schemeClr val="tx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2465E31-9BF7-AE02-A742-F724AE673E6F}"/>
              </a:ext>
            </a:extLst>
          </p:cNvPr>
          <p:cNvSpPr txBox="1"/>
          <p:nvPr/>
        </p:nvSpPr>
        <p:spPr>
          <a:xfrm>
            <a:off x="723050" y="1659285"/>
            <a:ext cx="10215076" cy="3539430"/>
          </a:xfrm>
          <a:prstGeom prst="rect">
            <a:avLst/>
          </a:prstGeom>
          <a:noFill/>
        </p:spPr>
        <p:txBody>
          <a:bodyPr wrap="square">
            <a:spAutoFit/>
          </a:bodyPr>
          <a:lstStyle/>
          <a:p>
            <a:pPr algn="l">
              <a:buFont typeface="Arial" panose="020B0604020202020204" pitchFamily="34" charset="0"/>
              <a:buChar char="•"/>
            </a:pPr>
            <a:r>
              <a:rPr lang="en-US" sz="2800" b="1" i="0" dirty="0">
                <a:solidFill>
                  <a:srgbClr val="0D0D0D"/>
                </a:solidFill>
                <a:effectLst/>
                <a:latin typeface="Söhne"/>
              </a:rPr>
              <a:t>Privacy and Data Security:</a:t>
            </a:r>
            <a:r>
              <a:rPr lang="en-US" sz="2800" b="0" i="0" dirty="0">
                <a:solidFill>
                  <a:srgbClr val="0D0D0D"/>
                </a:solidFill>
                <a:effectLst/>
                <a:latin typeface="Söhne"/>
              </a:rPr>
              <a:t> The use of advanced imaging and AI technologies raises concerns about the storage and handling of potentially sensitive biometric data.</a:t>
            </a:r>
          </a:p>
          <a:p>
            <a:pPr algn="l">
              <a:buFont typeface="Arial" panose="020B0604020202020204" pitchFamily="34" charset="0"/>
              <a:buChar char="•"/>
            </a:pPr>
            <a:endParaRPr lang="en-US" sz="2800" b="0" i="0" dirty="0">
              <a:solidFill>
                <a:srgbClr val="0D0D0D"/>
              </a:solidFill>
              <a:effectLst/>
              <a:latin typeface="Söhne"/>
            </a:endParaRPr>
          </a:p>
          <a:p>
            <a:pPr algn="l">
              <a:buFont typeface="Arial" panose="020B0604020202020204" pitchFamily="34" charset="0"/>
              <a:buChar char="•"/>
            </a:pPr>
            <a:r>
              <a:rPr lang="en-US" sz="2800" b="1" i="0" dirty="0">
                <a:solidFill>
                  <a:srgbClr val="0D0D0D"/>
                </a:solidFill>
                <a:effectLst/>
                <a:latin typeface="Söhne"/>
              </a:rPr>
              <a:t>Accuracy and Reliability:</a:t>
            </a:r>
            <a:r>
              <a:rPr lang="en-US" sz="2800" b="0" i="0" dirty="0">
                <a:solidFill>
                  <a:srgbClr val="0D0D0D"/>
                </a:solidFill>
                <a:effectLst/>
                <a:latin typeface="Söhne"/>
              </a:rPr>
              <a:t> While the model boasts a 97% accuracy rate, ensuring it maintains high accuracy and reliability in diverse real-world situations is crucial to prevent wrongful implications or missed detections in criminal cases.</a:t>
            </a:r>
          </a:p>
        </p:txBody>
      </p:sp>
      <p:sp>
        <p:nvSpPr>
          <p:cNvPr id="7" name="Subtitle 2">
            <a:extLst>
              <a:ext uri="{FF2B5EF4-FFF2-40B4-BE49-F238E27FC236}">
                <a16:creationId xmlns:a16="http://schemas.microsoft.com/office/drawing/2014/main" id="{C8B9273A-8C26-4E33-88F8-8C9226D7E3D9}"/>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8FB2783B-E0D9-457D-8392-BA91FECC4514}"/>
              </a:ext>
            </a:extLst>
          </p:cNvPr>
          <p:cNvGrpSpPr/>
          <p:nvPr/>
        </p:nvGrpSpPr>
        <p:grpSpPr>
          <a:xfrm>
            <a:off x="525140" y="389180"/>
            <a:ext cx="11141719" cy="675607"/>
            <a:chOff x="138044" y="332400"/>
            <a:chExt cx="10106250" cy="740768"/>
          </a:xfrm>
        </p:grpSpPr>
        <p:sp>
          <p:nvSpPr>
            <p:cNvPr id="10" name="Rectangle: Rounded Corners 9">
              <a:extLst>
                <a:ext uri="{FF2B5EF4-FFF2-40B4-BE49-F238E27FC236}">
                  <a16:creationId xmlns:a16="http://schemas.microsoft.com/office/drawing/2014/main" id="{9FA0EFFD-28E1-4E22-8ABF-C89C4E7A589F}"/>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AF429175-3A9B-4EE0-AD79-1844B15EC470}"/>
                </a:ext>
              </a:extLst>
            </p:cNvPr>
            <p:cNvSpPr txBox="1"/>
            <p:nvPr/>
          </p:nvSpPr>
          <p:spPr>
            <a:xfrm>
              <a:off x="317561" y="332400"/>
              <a:ext cx="9926733" cy="689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Eth</a:t>
              </a:r>
              <a:r>
                <a:rPr lang="en-US" sz="2400" b="1" dirty="0">
                  <a:latin typeface="Arial" panose="020B0604020202020204" pitchFamily="34" charset="0"/>
                  <a:cs typeface="Arial" panose="020B0604020202020204" pitchFamily="34" charset="0"/>
                </a:rPr>
                <a:t>ical Considerations</a:t>
              </a:r>
              <a:endParaRPr lang="en-US" sz="2400" b="1"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62872837"/>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415FA2-693B-6D08-FC76-20BD443E8834}"/>
              </a:ext>
            </a:extLst>
          </p:cNvPr>
          <p:cNvSpPr>
            <a:spLocks noGrp="1"/>
          </p:cNvSpPr>
          <p:nvPr>
            <p:ph type="sldNum" sz="quarter" idx="12"/>
          </p:nvPr>
        </p:nvSpPr>
        <p:spPr/>
        <p:txBody>
          <a:bodyPr/>
          <a:lstStyle/>
          <a:p>
            <a:fld id="{6D22F896-40B5-4ADD-8801-0D06FADFA095}" type="slidenum">
              <a:rPr lang="en-US" sz="1400" smtClean="0">
                <a:solidFill>
                  <a:schemeClr val="tx2"/>
                </a:solidFill>
                <a:latin typeface="Arial" panose="020B0604020202020204" pitchFamily="34" charset="0"/>
                <a:cs typeface="Arial" panose="020B0604020202020204" pitchFamily="34" charset="0"/>
              </a:rPr>
              <a:t>17</a:t>
            </a:fld>
            <a:endParaRPr lang="en-US" sz="1400" dirty="0">
              <a:solidFill>
                <a:schemeClr val="tx2"/>
              </a:solidFill>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19363442-3B7A-E752-70A0-B80E053D00BE}"/>
              </a:ext>
            </a:extLst>
          </p:cNvPr>
          <p:cNvSpPr txBox="1">
            <a:spLocks/>
          </p:cNvSpPr>
          <p:nvPr/>
        </p:nvSpPr>
        <p:spPr>
          <a:xfrm>
            <a:off x="917223" y="1949427"/>
            <a:ext cx="9366464" cy="421419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just">
              <a:lnSpc>
                <a:spcPct val="150000"/>
              </a:lnSpc>
              <a:buClr>
                <a:schemeClr val="tx2"/>
              </a:buClr>
              <a:buSzPct val="84000"/>
            </a:pPr>
            <a:endParaRPr lang="en-US" sz="1800" dirty="0">
              <a:solidFill>
                <a:schemeClr val="tx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2465E31-9BF7-AE02-A742-F724AE673E6F}"/>
              </a:ext>
            </a:extLst>
          </p:cNvPr>
          <p:cNvSpPr txBox="1"/>
          <p:nvPr/>
        </p:nvSpPr>
        <p:spPr>
          <a:xfrm>
            <a:off x="1059700" y="1675586"/>
            <a:ext cx="10827499" cy="3970318"/>
          </a:xfrm>
          <a:prstGeom prst="rect">
            <a:avLst/>
          </a:prstGeom>
          <a:noFill/>
        </p:spPr>
        <p:txBody>
          <a:bodyPr wrap="square">
            <a:spAutoFit/>
          </a:bodyPr>
          <a:lstStyle/>
          <a:p>
            <a:pPr algn="l"/>
            <a:r>
              <a:rPr lang="en-US" sz="2800" b="1" i="0" dirty="0">
                <a:solidFill>
                  <a:srgbClr val="0D0D0D"/>
                </a:solidFill>
                <a:effectLst/>
                <a:latin typeface="Söhne"/>
              </a:rPr>
              <a:t>Feasibility:</a:t>
            </a:r>
            <a:endParaRPr lang="en-US" sz="2800" b="0" i="0" dirty="0">
              <a:solidFill>
                <a:srgbClr val="0D0D0D"/>
              </a:solidFill>
              <a:effectLst/>
              <a:latin typeface="Söhne"/>
            </a:endParaRPr>
          </a:p>
          <a:p>
            <a:pPr algn="l">
              <a:buFont typeface="Arial" panose="020B0604020202020204" pitchFamily="34" charset="0"/>
              <a:buChar char="•"/>
            </a:pPr>
            <a:r>
              <a:rPr lang="en-US" sz="2800" b="1" i="0" dirty="0">
                <a:solidFill>
                  <a:srgbClr val="0D0D0D"/>
                </a:solidFill>
                <a:effectLst/>
                <a:latin typeface="Söhne"/>
              </a:rPr>
              <a:t>Technical Feasibility:</a:t>
            </a:r>
            <a:r>
              <a:rPr lang="en-US" sz="2800" b="0" i="0" dirty="0">
                <a:solidFill>
                  <a:srgbClr val="0D0D0D"/>
                </a:solidFill>
                <a:effectLst/>
                <a:latin typeface="Söhne"/>
              </a:rPr>
              <a:t> The application of a 3D CNN model utilizing Hyperspectral Imaging is technically advanced but requires specific expertise and infrastructure, which could limit its adoption to well-funded forensic departments.</a:t>
            </a:r>
          </a:p>
          <a:p>
            <a:pPr algn="l"/>
            <a:endParaRPr lang="en-US" sz="2800" b="0" i="0" dirty="0">
              <a:solidFill>
                <a:srgbClr val="0D0D0D"/>
              </a:solidFill>
              <a:effectLst/>
              <a:latin typeface="Söhne"/>
            </a:endParaRPr>
          </a:p>
          <a:p>
            <a:pPr algn="l">
              <a:buFont typeface="Arial" panose="020B0604020202020204" pitchFamily="34" charset="0"/>
              <a:buChar char="•"/>
            </a:pPr>
            <a:r>
              <a:rPr lang="en-US" sz="2800" b="1" i="0" dirty="0">
                <a:solidFill>
                  <a:srgbClr val="0D0D0D"/>
                </a:solidFill>
                <a:effectLst/>
                <a:latin typeface="Söhne"/>
              </a:rPr>
              <a:t>Adoption Barriers:</a:t>
            </a:r>
            <a:r>
              <a:rPr lang="en-US" sz="2800" b="0" i="0" dirty="0">
                <a:solidFill>
                  <a:srgbClr val="0D0D0D"/>
                </a:solidFill>
                <a:effectLst/>
                <a:latin typeface="Söhne"/>
              </a:rPr>
              <a:t> There may be resistance from forensic professionals due to the shift in methodology and the need for training in new technologies.</a:t>
            </a:r>
          </a:p>
        </p:txBody>
      </p:sp>
      <p:sp>
        <p:nvSpPr>
          <p:cNvPr id="7" name="Subtitle 2">
            <a:extLst>
              <a:ext uri="{FF2B5EF4-FFF2-40B4-BE49-F238E27FC236}">
                <a16:creationId xmlns:a16="http://schemas.microsoft.com/office/drawing/2014/main" id="{C8B9273A-8C26-4E33-88F8-8C9226D7E3D9}"/>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8FB2783B-E0D9-457D-8392-BA91FECC4514}"/>
              </a:ext>
            </a:extLst>
          </p:cNvPr>
          <p:cNvGrpSpPr/>
          <p:nvPr/>
        </p:nvGrpSpPr>
        <p:grpSpPr>
          <a:xfrm>
            <a:off x="525140" y="389180"/>
            <a:ext cx="11141719" cy="675607"/>
            <a:chOff x="138044" y="332400"/>
            <a:chExt cx="10106250" cy="740768"/>
          </a:xfrm>
        </p:grpSpPr>
        <p:sp>
          <p:nvSpPr>
            <p:cNvPr id="10" name="Rectangle: Rounded Corners 9">
              <a:extLst>
                <a:ext uri="{FF2B5EF4-FFF2-40B4-BE49-F238E27FC236}">
                  <a16:creationId xmlns:a16="http://schemas.microsoft.com/office/drawing/2014/main" id="{9FA0EFFD-28E1-4E22-8ABF-C89C4E7A589F}"/>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AF429175-3A9B-4EE0-AD79-1844B15EC470}"/>
                </a:ext>
              </a:extLst>
            </p:cNvPr>
            <p:cNvSpPr txBox="1"/>
            <p:nvPr/>
          </p:nvSpPr>
          <p:spPr>
            <a:xfrm>
              <a:off x="317561" y="332400"/>
              <a:ext cx="9926733" cy="689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Feasibility and Sustainability Analysis</a:t>
              </a:r>
            </a:p>
          </p:txBody>
        </p:sp>
      </p:grpSp>
    </p:spTree>
    <p:extLst>
      <p:ext uri="{BB962C8B-B14F-4D97-AF65-F5344CB8AC3E}">
        <p14:creationId xmlns:p14="http://schemas.microsoft.com/office/powerpoint/2010/main" val="637733986"/>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B35F7-B0EA-4B26-9730-A23846ECD970}"/>
              </a:ext>
            </a:extLst>
          </p:cNvPr>
          <p:cNvSpPr>
            <a:spLocks noGrp="1"/>
          </p:cNvSpPr>
          <p:nvPr>
            <p:ph idx="1"/>
          </p:nvPr>
        </p:nvSpPr>
        <p:spPr>
          <a:xfrm>
            <a:off x="982579" y="798096"/>
            <a:ext cx="9872871" cy="4038600"/>
          </a:xfrm>
        </p:spPr>
        <p:txBody>
          <a:bodyPr/>
          <a:lstStyle/>
          <a:p>
            <a:pPr algn="l">
              <a:buFont typeface="Arial" panose="020B0604020202020204" pitchFamily="34" charset="0"/>
              <a:buChar char="•"/>
            </a:pPr>
            <a:endParaRPr lang="en-US" sz="2400" b="0" i="0" dirty="0">
              <a:solidFill>
                <a:srgbClr val="0D0D0D"/>
              </a:solidFill>
              <a:effectLst/>
              <a:latin typeface="Söhne"/>
            </a:endParaRPr>
          </a:p>
          <a:p>
            <a:pPr marL="45720" indent="0" algn="l">
              <a:buNone/>
            </a:pPr>
            <a:r>
              <a:rPr lang="en-US" sz="3200" b="1" i="0" dirty="0">
                <a:solidFill>
                  <a:srgbClr val="0D0D0D"/>
                </a:solidFill>
                <a:effectLst/>
                <a:latin typeface="Söhne"/>
              </a:rPr>
              <a:t>Sustainability:</a:t>
            </a:r>
            <a:endParaRPr lang="en-US" sz="3200" b="0" i="0" dirty="0">
              <a:solidFill>
                <a:srgbClr val="0D0D0D"/>
              </a:solidFill>
              <a:effectLst/>
              <a:latin typeface="Söhne"/>
            </a:endParaRPr>
          </a:p>
          <a:p>
            <a:pPr algn="l">
              <a:buFont typeface="Arial" panose="020B0604020202020204" pitchFamily="34" charset="0"/>
              <a:buChar char="•"/>
            </a:pPr>
            <a:r>
              <a:rPr lang="en-US" sz="2400" b="1" i="0" dirty="0">
                <a:solidFill>
                  <a:srgbClr val="0D0D0D"/>
                </a:solidFill>
                <a:effectLst/>
                <a:latin typeface="Söhne"/>
              </a:rPr>
              <a:t>Ongoing Development:</a:t>
            </a:r>
            <a:r>
              <a:rPr lang="en-US" sz="2400" b="0" i="0" dirty="0">
                <a:solidFill>
                  <a:srgbClr val="0D0D0D"/>
                </a:solidFill>
                <a:effectLst/>
                <a:latin typeface="Söhne"/>
              </a:rPr>
              <a:t> Sustaining the effectiveness of the technology requires continuous updates and adaptations to new forensic challenges and evolving crime scene scenarios.</a:t>
            </a:r>
          </a:p>
          <a:p>
            <a:pPr algn="l">
              <a:buFont typeface="Arial" panose="020B0604020202020204" pitchFamily="34" charset="0"/>
              <a:buChar char="•"/>
            </a:pPr>
            <a:r>
              <a:rPr lang="en-US" sz="2400" b="1" i="0" dirty="0">
                <a:solidFill>
                  <a:srgbClr val="0D0D0D"/>
                </a:solidFill>
                <a:effectLst/>
                <a:latin typeface="Söhne"/>
              </a:rPr>
              <a:t>Scalability:</a:t>
            </a:r>
            <a:r>
              <a:rPr lang="en-US" sz="2400" b="0" i="0" dirty="0">
                <a:solidFill>
                  <a:srgbClr val="0D0D0D"/>
                </a:solidFill>
                <a:effectLst/>
                <a:latin typeface="Söhne"/>
              </a:rPr>
              <a:t> The model's adaptability to different scales of forensic operations and various types of crime scenes needs consideration to ensure it can be widely used.</a:t>
            </a:r>
          </a:p>
        </p:txBody>
      </p:sp>
      <p:sp>
        <p:nvSpPr>
          <p:cNvPr id="5" name="Slide Number Placeholder 4">
            <a:extLst>
              <a:ext uri="{FF2B5EF4-FFF2-40B4-BE49-F238E27FC236}">
                <a16:creationId xmlns:a16="http://schemas.microsoft.com/office/drawing/2014/main" id="{CA831F2C-D4AB-4C37-BDA5-0A71A1A87C31}"/>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3666099533"/>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415FA2-693B-6D08-FC76-20BD443E8834}"/>
              </a:ext>
            </a:extLst>
          </p:cNvPr>
          <p:cNvSpPr>
            <a:spLocks noGrp="1"/>
          </p:cNvSpPr>
          <p:nvPr>
            <p:ph type="sldNum" sz="quarter" idx="12"/>
          </p:nvPr>
        </p:nvSpPr>
        <p:spPr/>
        <p:txBody>
          <a:bodyPr/>
          <a:lstStyle/>
          <a:p>
            <a:fld id="{6D22F896-40B5-4ADD-8801-0D06FADFA095}" type="slidenum">
              <a:rPr lang="en-US" sz="1400" smtClean="0">
                <a:solidFill>
                  <a:schemeClr val="tx2"/>
                </a:solidFill>
                <a:latin typeface="Arial" panose="020B0604020202020204" pitchFamily="34" charset="0"/>
                <a:cs typeface="Arial" panose="020B0604020202020204" pitchFamily="34" charset="0"/>
              </a:rPr>
              <a:t>19</a:t>
            </a:fld>
            <a:endParaRPr lang="en-US" sz="1400" dirty="0">
              <a:solidFill>
                <a:schemeClr val="tx2"/>
              </a:solidFill>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19363442-3B7A-E752-70A0-B80E053D00BE}"/>
              </a:ext>
            </a:extLst>
          </p:cNvPr>
          <p:cNvSpPr txBox="1">
            <a:spLocks/>
          </p:cNvSpPr>
          <p:nvPr/>
        </p:nvSpPr>
        <p:spPr>
          <a:xfrm>
            <a:off x="917223" y="1949427"/>
            <a:ext cx="9366464" cy="4214191"/>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just">
              <a:lnSpc>
                <a:spcPct val="150000"/>
              </a:lnSpc>
              <a:buClr>
                <a:schemeClr val="tx2"/>
              </a:buClr>
              <a:buSzPct val="84000"/>
            </a:pPr>
            <a:endParaRPr lang="en-US" sz="1800" dirty="0">
              <a:solidFill>
                <a:schemeClr val="tx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2465E31-9BF7-AE02-A742-F724AE673E6F}"/>
              </a:ext>
            </a:extLst>
          </p:cNvPr>
          <p:cNvSpPr txBox="1"/>
          <p:nvPr/>
        </p:nvSpPr>
        <p:spPr>
          <a:xfrm>
            <a:off x="1059700" y="1675586"/>
            <a:ext cx="10827500" cy="4401205"/>
          </a:xfrm>
          <a:prstGeom prst="rect">
            <a:avLst/>
          </a:prstGeom>
          <a:noFill/>
        </p:spPr>
        <p:txBody>
          <a:bodyPr wrap="square">
            <a:spAutoFit/>
          </a:bodyPr>
          <a:lstStyle/>
          <a:p>
            <a:pPr algn="l">
              <a:buFont typeface="Arial" panose="020B0604020202020204" pitchFamily="34" charset="0"/>
              <a:buChar char="•"/>
            </a:pPr>
            <a:r>
              <a:rPr lang="en-US" sz="2800" b="1" i="0" dirty="0">
                <a:solidFill>
                  <a:srgbClr val="0D0D0D"/>
                </a:solidFill>
                <a:effectLst/>
                <a:latin typeface="Söhne"/>
              </a:rPr>
              <a:t>Cost Savings:</a:t>
            </a:r>
            <a:r>
              <a:rPr lang="en-US" sz="2800" b="0" i="0" dirty="0">
                <a:solidFill>
                  <a:srgbClr val="0D0D0D"/>
                </a:solidFill>
                <a:effectLst/>
                <a:latin typeface="Söhne"/>
              </a:rPr>
              <a:t> As we say </a:t>
            </a:r>
            <a:r>
              <a:rPr lang="en-US" sz="2800" dirty="0">
                <a:solidFill>
                  <a:srgbClr val="0D0D0D"/>
                </a:solidFill>
                <a:latin typeface="Söhne"/>
              </a:rPr>
              <a:t>earlier that DNA analysis is need more money and more costly and more time needed . Here we introduce a </a:t>
            </a:r>
            <a:r>
              <a:rPr lang="en-US" sz="2800" b="0" i="0" dirty="0">
                <a:solidFill>
                  <a:srgbClr val="0D0D0D"/>
                </a:solidFill>
                <a:effectLst/>
                <a:latin typeface="Söhne"/>
              </a:rPr>
              <a:t>more efficient model that likely consumes less computational resources, leading to potential cost savings in hardware and energy consumption.</a:t>
            </a:r>
          </a:p>
          <a:p>
            <a:pPr algn="l">
              <a:buFont typeface="Arial" panose="020B0604020202020204" pitchFamily="34" charset="0"/>
              <a:buChar char="•"/>
            </a:pPr>
            <a:endParaRPr lang="en-US" sz="2800" b="0" i="0" dirty="0">
              <a:solidFill>
                <a:srgbClr val="0D0D0D"/>
              </a:solidFill>
              <a:effectLst/>
              <a:latin typeface="Söhne"/>
            </a:endParaRPr>
          </a:p>
          <a:p>
            <a:pPr algn="l">
              <a:buFont typeface="Arial" panose="020B0604020202020204" pitchFamily="34" charset="0"/>
              <a:buChar char="•"/>
            </a:pPr>
            <a:r>
              <a:rPr lang="en-US" sz="2800" b="1" i="0" dirty="0">
                <a:solidFill>
                  <a:srgbClr val="0D0D0D"/>
                </a:solidFill>
                <a:effectLst/>
                <a:latin typeface="Söhne"/>
              </a:rPr>
              <a:t>Investment Justification:</a:t>
            </a:r>
            <a:r>
              <a:rPr lang="en-US" sz="2800" b="0" i="0" dirty="0">
                <a:solidFill>
                  <a:srgbClr val="0D0D0D"/>
                </a:solidFill>
                <a:effectLst/>
                <a:latin typeface="Söhne"/>
              </a:rPr>
              <a:t> The improved accuracy and speed of investigations provide strong justification for investment in this technology. By expediting case resolutions, it can bring about cost savings in the judicial system and reduce the emotional and societal costs of prolonged criminal investigations.</a:t>
            </a:r>
          </a:p>
        </p:txBody>
      </p:sp>
      <p:sp>
        <p:nvSpPr>
          <p:cNvPr id="7" name="Subtitle 2">
            <a:extLst>
              <a:ext uri="{FF2B5EF4-FFF2-40B4-BE49-F238E27FC236}">
                <a16:creationId xmlns:a16="http://schemas.microsoft.com/office/drawing/2014/main" id="{C8B9273A-8C26-4E33-88F8-8C9226D7E3D9}"/>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8FB2783B-E0D9-457D-8392-BA91FECC4514}"/>
              </a:ext>
            </a:extLst>
          </p:cNvPr>
          <p:cNvGrpSpPr/>
          <p:nvPr/>
        </p:nvGrpSpPr>
        <p:grpSpPr>
          <a:xfrm>
            <a:off x="525140" y="389180"/>
            <a:ext cx="11141719" cy="675607"/>
            <a:chOff x="138044" y="332400"/>
            <a:chExt cx="10106250" cy="740768"/>
          </a:xfrm>
        </p:grpSpPr>
        <p:sp>
          <p:nvSpPr>
            <p:cNvPr id="10" name="Rectangle: Rounded Corners 9">
              <a:extLst>
                <a:ext uri="{FF2B5EF4-FFF2-40B4-BE49-F238E27FC236}">
                  <a16:creationId xmlns:a16="http://schemas.microsoft.com/office/drawing/2014/main" id="{9FA0EFFD-28E1-4E22-8ABF-C89C4E7A589F}"/>
                </a:ext>
              </a:extLst>
            </p:cNvPr>
            <p:cNvSpPr/>
            <p:nvPr/>
          </p:nvSpPr>
          <p:spPr>
            <a:xfrm>
              <a:off x="138044" y="348722"/>
              <a:ext cx="10106250" cy="72444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4">
              <a:extLst>
                <a:ext uri="{FF2B5EF4-FFF2-40B4-BE49-F238E27FC236}">
                  <a16:creationId xmlns:a16="http://schemas.microsoft.com/office/drawing/2014/main" id="{AF429175-3A9B-4EE0-AD79-1844B15EC470}"/>
                </a:ext>
              </a:extLst>
            </p:cNvPr>
            <p:cNvSpPr txBox="1"/>
            <p:nvPr/>
          </p:nvSpPr>
          <p:spPr>
            <a:xfrm>
              <a:off x="317561" y="332400"/>
              <a:ext cx="9926733" cy="689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400" b="1" dirty="0">
                  <a:latin typeface="Arial" panose="020B0604020202020204" pitchFamily="34" charset="0"/>
                  <a:cs typeface="Arial" panose="020B0604020202020204" pitchFamily="34" charset="0"/>
                </a:rPr>
                <a:t>Budget Justification</a:t>
              </a:r>
              <a:endParaRPr lang="en-US" sz="2400" b="1"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21144027"/>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287262" y="197256"/>
            <a:ext cx="2382352" cy="1073698"/>
          </a:xfrm>
        </p:spPr>
        <p:txBody>
          <a:bodyPr>
            <a:normAutofit/>
          </a:bodyPr>
          <a:lstStyle/>
          <a:p>
            <a:r>
              <a:rPr lang="en-US" sz="4000" b="1" dirty="0">
                <a:solidFill>
                  <a:schemeClr val="tx2"/>
                </a:solidFill>
                <a:latin typeface="Arial" panose="020B0604020202020204" pitchFamily="34" charset="0"/>
                <a:cs typeface="Arial" panose="020B0604020202020204" pitchFamily="34" charset="0"/>
              </a:rPr>
              <a:t>Outline</a:t>
            </a:r>
            <a:r>
              <a:rPr lang="en-US" sz="4000" b="1" dirty="0">
                <a:solidFill>
                  <a:schemeClr val="tx1"/>
                </a:solidFill>
                <a:latin typeface="Times New Roman" panose="02020603050405020304" pitchFamily="18" charset="0"/>
                <a:cs typeface="Times New Roman" panose="02020603050405020304" pitchFamily="18" charset="0"/>
              </a:rPr>
              <a:t>   </a:t>
            </a:r>
          </a:p>
        </p:txBody>
      </p:sp>
      <p:graphicFrame>
        <p:nvGraphicFramePr>
          <p:cNvPr id="6" name="Content Placeholder 5">
            <a:extLst>
              <a:ext uri="{FF2B5EF4-FFF2-40B4-BE49-F238E27FC236}">
                <a16:creationId xmlns:a16="http://schemas.microsoft.com/office/drawing/2014/main" id="{512B79BE-58B1-7894-D5E5-10F81A5686A0}"/>
              </a:ext>
            </a:extLst>
          </p:cNvPr>
          <p:cNvGraphicFramePr>
            <a:graphicFrameLocks noGrp="1"/>
          </p:cNvGraphicFramePr>
          <p:nvPr>
            <p:ph idx="1"/>
            <p:extLst>
              <p:ext uri="{D42A27DB-BD31-4B8C-83A1-F6EECF244321}">
                <p14:modId xmlns:p14="http://schemas.microsoft.com/office/powerpoint/2010/main" val="3455310079"/>
              </p:ext>
            </p:extLst>
          </p:nvPr>
        </p:nvGraphicFramePr>
        <p:xfrm>
          <a:off x="1402671" y="1040236"/>
          <a:ext cx="6924583" cy="4827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FDCA82A-3DE5-2F23-C73B-9099134F1CF7}"/>
              </a:ext>
            </a:extLst>
          </p:cNvPr>
          <p:cNvSpPr>
            <a:spLocks noGrp="1"/>
          </p:cNvSpPr>
          <p:nvPr>
            <p:ph type="sldNum" sz="quarter" idx="12"/>
          </p:nvPr>
        </p:nvSpPr>
        <p:spPr>
          <a:xfrm>
            <a:off x="10045148" y="6168341"/>
            <a:ext cx="967409" cy="365125"/>
          </a:xfrm>
        </p:spPr>
        <p:txBody>
          <a:bodyPr/>
          <a:lstStyle/>
          <a:p>
            <a:fld id="{6D22F896-40B5-4ADD-8801-0D06FADFA095}" type="slidenum">
              <a:rPr lang="en-US" sz="1400" smtClean="0">
                <a:solidFill>
                  <a:schemeClr val="tx2"/>
                </a:solidFill>
                <a:latin typeface="Arial" panose="020B0604020202020204" pitchFamily="34" charset="0"/>
                <a:cs typeface="Arial" panose="020B0604020202020204" pitchFamily="34" charset="0"/>
              </a:rPr>
              <a:t>2</a:t>
            </a:fld>
            <a:endParaRPr lang="en-US" sz="1400" dirty="0">
              <a:solidFill>
                <a:schemeClr val="tx2"/>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9EE00629-EA48-78D7-FB53-182939E0E1F0}"/>
              </a:ext>
            </a:extLst>
          </p:cNvPr>
          <p:cNvSpPr txBox="1">
            <a:spLocks/>
          </p:cNvSpPr>
          <p:nvPr/>
        </p:nvSpPr>
        <p:spPr>
          <a:xfrm>
            <a:off x="313765"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951160D7-D3F6-4C6D-A19F-EE8CF599775D}"/>
              </a:ext>
            </a:extLst>
          </p:cNvPr>
          <p:cNvGrpSpPr/>
          <p:nvPr/>
        </p:nvGrpSpPr>
        <p:grpSpPr>
          <a:xfrm>
            <a:off x="1402670" y="5798935"/>
            <a:ext cx="6924583" cy="460687"/>
            <a:chOff x="0" y="4309876"/>
            <a:chExt cx="6924583" cy="460687"/>
          </a:xfrm>
        </p:grpSpPr>
        <p:sp>
          <p:nvSpPr>
            <p:cNvPr id="8" name="Rectangle: Rounded Corners 7">
              <a:extLst>
                <a:ext uri="{FF2B5EF4-FFF2-40B4-BE49-F238E27FC236}">
                  <a16:creationId xmlns:a16="http://schemas.microsoft.com/office/drawing/2014/main" id="{71170FBD-02C4-400D-9AEB-559A8B8D9F81}"/>
                </a:ext>
              </a:extLst>
            </p:cNvPr>
            <p:cNvSpPr/>
            <p:nvPr/>
          </p:nvSpPr>
          <p:spPr>
            <a:xfrm>
              <a:off x="0" y="4309876"/>
              <a:ext cx="6924583" cy="46068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12B4FBD7-EEBA-435B-95F6-1F64129C78C8}"/>
                </a:ext>
              </a:extLst>
            </p:cNvPr>
            <p:cNvSpPr txBox="1"/>
            <p:nvPr/>
          </p:nvSpPr>
          <p:spPr>
            <a:xfrm>
              <a:off x="22489" y="4332365"/>
              <a:ext cx="6879605" cy="4157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dirty="0">
                  <a:latin typeface="Arial" panose="020B0604020202020204" pitchFamily="34" charset="0"/>
                  <a:cs typeface="Arial" panose="020B0604020202020204" pitchFamily="34" charset="0"/>
                </a:rPr>
                <a:t>Budget Justification</a:t>
              </a:r>
              <a:endParaRPr lang="en-US" sz="1800" kern="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524077779"/>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5BD5-7FC8-56A6-6051-9BCE0168D3EB}"/>
              </a:ext>
            </a:extLst>
          </p:cNvPr>
          <p:cNvSpPr>
            <a:spLocks noGrp="1"/>
          </p:cNvSpPr>
          <p:nvPr>
            <p:ph type="title"/>
          </p:nvPr>
        </p:nvSpPr>
        <p:spPr>
          <a:xfrm>
            <a:off x="4381499" y="2598198"/>
            <a:ext cx="3191153" cy="1356360"/>
          </a:xfrm>
        </p:spPr>
        <p:txBody>
          <a:bodyPr>
            <a:normAutofit/>
          </a:bodyPr>
          <a:lstStyle/>
          <a:p>
            <a:r>
              <a:rPr lang="en-US" sz="4000" b="1" dirty="0">
                <a:solidFill>
                  <a:schemeClr val="tx2"/>
                </a:solidFill>
                <a:latin typeface="Arial" panose="020B0604020202020204" pitchFamily="34" charset="0"/>
                <a:cs typeface="Arial" panose="020B0604020202020204" pitchFamily="34" charset="0"/>
              </a:rPr>
              <a:t>Thank You </a:t>
            </a:r>
            <a:br>
              <a:rPr lang="en-US" dirty="0"/>
            </a:br>
            <a:endParaRPr lang="en-US" dirty="0"/>
          </a:p>
        </p:txBody>
      </p:sp>
      <p:sp>
        <p:nvSpPr>
          <p:cNvPr id="5" name="Slide Number Placeholder 4">
            <a:extLst>
              <a:ext uri="{FF2B5EF4-FFF2-40B4-BE49-F238E27FC236}">
                <a16:creationId xmlns:a16="http://schemas.microsoft.com/office/drawing/2014/main" id="{9A1438E2-D9A8-5074-34B1-9DF07D120EDE}"/>
              </a:ext>
            </a:extLst>
          </p:cNvPr>
          <p:cNvSpPr>
            <a:spLocks noGrp="1"/>
          </p:cNvSpPr>
          <p:nvPr>
            <p:ph type="sldNum" sz="quarter" idx="12"/>
          </p:nvPr>
        </p:nvSpPr>
        <p:spPr/>
        <p:txBody>
          <a:bodyPr/>
          <a:lstStyle/>
          <a:p>
            <a:fld id="{6D22F896-40B5-4ADD-8801-0D06FADFA095}" type="slidenum">
              <a:rPr lang="en-US" sz="1400" smtClean="0">
                <a:solidFill>
                  <a:schemeClr val="tx2"/>
                </a:solidFill>
                <a:latin typeface="Arial" panose="020B0604020202020204" pitchFamily="34" charset="0"/>
                <a:cs typeface="Arial" panose="020B0604020202020204" pitchFamily="34" charset="0"/>
              </a:rPr>
              <a:t>20</a:t>
            </a:fld>
            <a:endParaRPr lang="en-US"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269143"/>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868738" y="141971"/>
            <a:ext cx="4247065" cy="1183976"/>
          </a:xfrm>
        </p:spPr>
        <p:txBody>
          <a:bodyPr>
            <a:normAutofit fontScale="90000"/>
          </a:bodyPr>
          <a:lstStyle/>
          <a:p>
            <a:r>
              <a:rPr lang="en-US" sz="4000" b="1" dirty="0">
                <a:solidFill>
                  <a:schemeClr val="tx2"/>
                </a:solidFill>
                <a:latin typeface="Arial" panose="020B0604020202020204" pitchFamily="34" charset="0"/>
                <a:cs typeface="Arial" panose="020B0604020202020204" pitchFamily="34" charset="0"/>
              </a:rPr>
              <a:t>Project Summary</a:t>
            </a:r>
          </a:p>
        </p:txBody>
      </p:sp>
      <p:sp>
        <p:nvSpPr>
          <p:cNvPr id="4" name="Slide Number Placeholder 3">
            <a:extLst>
              <a:ext uri="{FF2B5EF4-FFF2-40B4-BE49-F238E27FC236}">
                <a16:creationId xmlns:a16="http://schemas.microsoft.com/office/drawing/2014/main" id="{12EBA9D6-3DC9-5B65-0367-7A4C18F10279}"/>
              </a:ext>
            </a:extLst>
          </p:cNvPr>
          <p:cNvSpPr>
            <a:spLocks noGrp="1"/>
          </p:cNvSpPr>
          <p:nvPr>
            <p:ph type="sldNum" sz="quarter" idx="12"/>
          </p:nvPr>
        </p:nvSpPr>
        <p:spPr/>
        <p:txBody>
          <a:bodyPr/>
          <a:lstStyle/>
          <a:p>
            <a:r>
              <a:rPr lang="en-US" sz="1400" dirty="0">
                <a:solidFill>
                  <a:schemeClr val="tx2"/>
                </a:solidFill>
                <a:latin typeface="Arial" panose="020B0604020202020204" pitchFamily="34" charset="0"/>
                <a:cs typeface="Arial" panose="020B0604020202020204" pitchFamily="34" charset="0"/>
              </a:rPr>
              <a:t>3</a:t>
            </a:r>
          </a:p>
        </p:txBody>
      </p:sp>
      <p:pic>
        <p:nvPicPr>
          <p:cNvPr id="7" name="Picture 6">
            <a:extLst>
              <a:ext uri="{FF2B5EF4-FFF2-40B4-BE49-F238E27FC236}">
                <a16:creationId xmlns:a16="http://schemas.microsoft.com/office/drawing/2014/main" id="{10DDDFFA-B69F-47F2-AB90-A02AC92D72E8}"/>
              </a:ext>
            </a:extLst>
          </p:cNvPr>
          <p:cNvPicPr>
            <a:picLocks noChangeAspect="1"/>
          </p:cNvPicPr>
          <p:nvPr/>
        </p:nvPicPr>
        <p:blipFill rotWithShape="1">
          <a:blip r:embed="rId2"/>
          <a:srcRect t="9579" r="1339"/>
          <a:stretch/>
        </p:blipFill>
        <p:spPr>
          <a:xfrm>
            <a:off x="8163376" y="1414118"/>
            <a:ext cx="3374201" cy="2078420"/>
          </a:xfrm>
          <a:prstGeom prst="rect">
            <a:avLst/>
          </a:prstGeom>
        </p:spPr>
      </p:pic>
      <p:sp>
        <p:nvSpPr>
          <p:cNvPr id="3" name="Rectangle 2">
            <a:extLst>
              <a:ext uri="{FF2B5EF4-FFF2-40B4-BE49-F238E27FC236}">
                <a16:creationId xmlns:a16="http://schemas.microsoft.com/office/drawing/2014/main" id="{17D0D120-16D0-41D3-A38A-7EDD095F36F0}"/>
              </a:ext>
            </a:extLst>
          </p:cNvPr>
          <p:cNvSpPr/>
          <p:nvPr/>
        </p:nvSpPr>
        <p:spPr>
          <a:xfrm>
            <a:off x="8585085" y="3923793"/>
            <a:ext cx="3195105" cy="369332"/>
          </a:xfrm>
          <a:prstGeom prst="rect">
            <a:avLst/>
          </a:prstGeom>
        </p:spPr>
        <p:txBody>
          <a:bodyPr wrap="none">
            <a:spAutoFit/>
          </a:bodyPr>
          <a:lstStyle/>
          <a:p>
            <a:r>
              <a:rPr lang="en-US" dirty="0"/>
              <a:t>Figure-1 : Hyperspectral Image  </a:t>
            </a:r>
          </a:p>
        </p:txBody>
      </p:sp>
      <p:sp>
        <p:nvSpPr>
          <p:cNvPr id="8" name="Subtitle 2">
            <a:extLst>
              <a:ext uri="{FF2B5EF4-FFF2-40B4-BE49-F238E27FC236}">
                <a16:creationId xmlns:a16="http://schemas.microsoft.com/office/drawing/2014/main" id="{4CD7F3E1-62D3-45D8-A2C2-E70EFA364C89}"/>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C1271B03-432C-42B3-9BC6-9EE13A1CD396}"/>
              </a:ext>
            </a:extLst>
          </p:cNvPr>
          <p:cNvSpPr>
            <a:spLocks noGrp="1"/>
          </p:cNvSpPr>
          <p:nvPr>
            <p:ph idx="1"/>
          </p:nvPr>
        </p:nvSpPr>
        <p:spPr>
          <a:xfrm>
            <a:off x="573741" y="1219199"/>
            <a:ext cx="7449671" cy="5496829"/>
          </a:xfrm>
        </p:spPr>
        <p:txBody>
          <a:bodyPr>
            <a:normAutofit/>
          </a:bodyPr>
          <a:lstStyle/>
          <a:p>
            <a:pPr marL="45720" indent="0" algn="just">
              <a:buNone/>
            </a:pPr>
            <a:r>
              <a:rPr lang="en-US" sz="2000" dirty="0">
                <a:solidFill>
                  <a:schemeClr val="tx1"/>
                </a:solidFill>
                <a:cs typeface="Arial" panose="020B0604020202020204" pitchFamily="34" charset="0"/>
              </a:rPr>
              <a:t>Blood stain detection is essential in crime scene analysis as it provides valuable insights into the events that transpired, aids in identifying individuals involved and supports the investigation process of criminal cases. It helps investigators understand what happened, who was involved and when it occurred. Advancements in forensic science, particularly bloodstain analysis, have become imperative for enhancing crime scene reconstruction. Conventional methods like DNA analysis, chemical analysis often takes more time to identify bloodstain. Instead of DNA analysis this research contributes to the advancement of forensic science by introducing an innovative approach to bloodstain identification and classification by using a 3D CNN model utilizing the capabilities of Hyperspectral Imaging. Here we introduce an optimized 3D CNN with mish activation function and finding the best accuracy. This work will help to make faster investigations of forensic scene analysis and analyzing criminal </a:t>
            </a:r>
            <a:r>
              <a:rPr lang="en-US" sz="2000" dirty="0" err="1">
                <a:solidFill>
                  <a:schemeClr val="tx1"/>
                </a:solidFill>
                <a:cs typeface="Arial" panose="020B0604020202020204" pitchFamily="34" charset="0"/>
              </a:rPr>
              <a:t>cases.By</a:t>
            </a:r>
            <a:r>
              <a:rPr lang="en-US" sz="2000" dirty="0">
                <a:solidFill>
                  <a:schemeClr val="tx1"/>
                </a:solidFill>
                <a:cs typeface="Arial" panose="020B0604020202020204" pitchFamily="34" charset="0"/>
              </a:rPr>
              <a:t> applying the optimized 3D CNN model we get 97% accuracy which is higher than the existing 3D CNN (95%) and hybrid CNN( 96%) model and parameters are reduced from 291895 to 125943.</a:t>
            </a:r>
          </a:p>
        </p:txBody>
      </p:sp>
    </p:spTree>
    <p:extLst>
      <p:ext uri="{BB962C8B-B14F-4D97-AF65-F5344CB8AC3E}">
        <p14:creationId xmlns:p14="http://schemas.microsoft.com/office/powerpoint/2010/main" val="3942404586"/>
      </p:ext>
    </p:extLst>
  </p:cSld>
  <p:clrMapOvr>
    <a:masterClrMapping/>
  </p:clrMapOvr>
  <mc:AlternateContent xmlns:mc="http://schemas.openxmlformats.org/markup-compatibility/2006">
    <mc:Choice xmlns:p14="http://schemas.microsoft.com/office/powerpoint/2010/main" Requires="p14">
      <p:transition spd="slow" p14:dur="39250" advTm="69000"/>
    </mc:Choice>
    <mc:Fallback>
      <p:transition spd="slow" advTm="69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2C96B07C-F8F0-B582-7361-24E12C09DC59}"/>
              </a:ext>
            </a:extLst>
          </p:cNvPr>
          <p:cNvSpPr txBox="1">
            <a:spLocks/>
          </p:cNvSpPr>
          <p:nvPr/>
        </p:nvSpPr>
        <p:spPr>
          <a:xfrm>
            <a:off x="6232986" y="4123149"/>
            <a:ext cx="2087179" cy="512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16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2"/>
                </a:solidFill>
                <a:latin typeface="Times New Roman" panose="02020603050405020304" pitchFamily="18" charset="0"/>
                <a:cs typeface="Times New Roman" panose="02020603050405020304" pitchFamily="18" charset="0"/>
              </a:rPr>
              <a:t> </a:t>
            </a:r>
            <a:endParaRPr lang="en-US" sz="1800" b="1" dirty="0">
              <a:solidFill>
                <a:schemeClr val="tx2"/>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D415FA2-693B-6D08-FC76-20BD443E8834}"/>
              </a:ext>
            </a:extLst>
          </p:cNvPr>
          <p:cNvSpPr>
            <a:spLocks noGrp="1"/>
          </p:cNvSpPr>
          <p:nvPr>
            <p:ph type="sldNum" sz="quarter" idx="12"/>
          </p:nvPr>
        </p:nvSpPr>
        <p:spPr/>
        <p:txBody>
          <a:bodyPr/>
          <a:lstStyle/>
          <a:p>
            <a:fld id="{6D22F896-40B5-4ADD-8801-0D06FADFA095}" type="slidenum">
              <a:rPr lang="en-US" sz="1400" smtClean="0">
                <a:solidFill>
                  <a:schemeClr val="tx2"/>
                </a:solidFill>
                <a:latin typeface="Arial" panose="020B0604020202020204" pitchFamily="34" charset="0"/>
                <a:cs typeface="Arial" panose="020B0604020202020204" pitchFamily="34" charset="0"/>
              </a:rPr>
              <a:t>4</a:t>
            </a:fld>
            <a:endParaRPr lang="en-US" sz="1400" dirty="0">
              <a:solidFill>
                <a:schemeClr val="tx2"/>
              </a:solidFill>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19363442-3B7A-E752-70A0-B80E053D00BE}"/>
              </a:ext>
            </a:extLst>
          </p:cNvPr>
          <p:cNvSpPr txBox="1">
            <a:spLocks/>
          </p:cNvSpPr>
          <p:nvPr/>
        </p:nvSpPr>
        <p:spPr>
          <a:xfrm>
            <a:off x="873893" y="2265377"/>
            <a:ext cx="7819864" cy="3095189"/>
          </a:xfrm>
          <a:prstGeom prst="rect">
            <a:avLst/>
          </a:prstGeom>
        </p:spPr>
        <p:txBody>
          <a:bodyPr vert="horz" lIns="91440" tIns="45720" rIns="91440" bIns="45720" rtlCol="0">
            <a:normAutofit fontScale="92500"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just">
              <a:lnSpc>
                <a:spcPct val="150000"/>
              </a:lnSpc>
              <a:buClr>
                <a:schemeClr val="tx2"/>
              </a:buClr>
              <a:buSzPct val="84000"/>
            </a:pPr>
            <a:r>
              <a:rPr lang="en-US" sz="2000" dirty="0">
                <a:solidFill>
                  <a:schemeClr val="tx2"/>
                </a:solidFill>
                <a:latin typeface="Arial" panose="020B0604020202020204" pitchFamily="34" charset="0"/>
                <a:cs typeface="Arial" panose="020B0604020202020204" pitchFamily="34" charset="0"/>
              </a:rPr>
              <a:t>Need Efficient feature extraction technique</a:t>
            </a:r>
          </a:p>
          <a:p>
            <a:pPr algn="just">
              <a:lnSpc>
                <a:spcPct val="150000"/>
              </a:lnSpc>
              <a:buClr>
                <a:schemeClr val="tx2"/>
              </a:buClr>
              <a:buSzPct val="84000"/>
            </a:pPr>
            <a:r>
              <a:rPr lang="en-US" sz="2000" dirty="0">
                <a:solidFill>
                  <a:schemeClr val="tx2"/>
                </a:solidFill>
                <a:latin typeface="Arial" panose="020B0604020202020204" pitchFamily="34" charset="0"/>
                <a:cs typeface="Arial" panose="020B0604020202020204" pitchFamily="34" charset="0"/>
              </a:rPr>
              <a:t>Need a custom model for better accuracy </a:t>
            </a:r>
          </a:p>
          <a:p>
            <a:pPr algn="just">
              <a:lnSpc>
                <a:spcPct val="150000"/>
              </a:lnSpc>
              <a:buClr>
                <a:schemeClr val="tx2"/>
              </a:buClr>
              <a:buSzPct val="84000"/>
            </a:pPr>
            <a:r>
              <a:rPr lang="en-US" sz="2000" dirty="0">
                <a:solidFill>
                  <a:schemeClr val="tx2"/>
                </a:solidFill>
                <a:latin typeface="Arial" panose="020B0604020202020204" pitchFamily="34" charset="0"/>
                <a:cs typeface="Arial" panose="020B0604020202020204" pitchFamily="34" charset="0"/>
              </a:rPr>
              <a:t>Forensic investigations heavily rely on the identification and classification of bloodstains</a:t>
            </a:r>
          </a:p>
          <a:p>
            <a:pPr algn="just">
              <a:lnSpc>
                <a:spcPct val="150000"/>
              </a:lnSpc>
              <a:buClr>
                <a:schemeClr val="tx2"/>
              </a:buClr>
              <a:buSzPct val="84000"/>
            </a:pPr>
            <a:r>
              <a:rPr lang="en-US" sz="2000" dirty="0">
                <a:solidFill>
                  <a:schemeClr val="tx2"/>
                </a:solidFill>
                <a:latin typeface="Arial" panose="020B0604020202020204" pitchFamily="34" charset="0"/>
                <a:cs typeface="Arial" panose="020B0604020202020204" pitchFamily="34" charset="0"/>
              </a:rPr>
              <a:t>Traditional methods for bloodstain analysis in forensic science face limitations in terms of accuracy and efficiency. </a:t>
            </a:r>
          </a:p>
        </p:txBody>
      </p:sp>
      <p:sp>
        <p:nvSpPr>
          <p:cNvPr id="12" name="Title 1">
            <a:extLst>
              <a:ext uri="{FF2B5EF4-FFF2-40B4-BE49-F238E27FC236}">
                <a16:creationId xmlns:a16="http://schemas.microsoft.com/office/drawing/2014/main" id="{763D68DA-C5CD-35A6-ECDE-52D175B61C03}"/>
              </a:ext>
            </a:extLst>
          </p:cNvPr>
          <p:cNvSpPr>
            <a:spLocks noGrp="1"/>
          </p:cNvSpPr>
          <p:nvPr>
            <p:ph type="title"/>
          </p:nvPr>
        </p:nvSpPr>
        <p:spPr>
          <a:xfrm>
            <a:off x="1059700" y="731519"/>
            <a:ext cx="5036300" cy="1356360"/>
          </a:xfrm>
        </p:spPr>
        <p:txBody>
          <a:bodyPr>
            <a:normAutofit/>
          </a:bodyPr>
          <a:lstStyle/>
          <a:p>
            <a:r>
              <a:rPr lang="en-US" sz="4000" b="1" dirty="0">
                <a:solidFill>
                  <a:schemeClr val="tx2"/>
                </a:solidFill>
                <a:latin typeface="Arial" panose="020B0604020202020204" pitchFamily="34" charset="0"/>
                <a:cs typeface="Arial" panose="020B0604020202020204" pitchFamily="34" charset="0"/>
              </a:rPr>
              <a:t>Problem Statement</a:t>
            </a:r>
          </a:p>
        </p:txBody>
      </p:sp>
      <p:sp>
        <p:nvSpPr>
          <p:cNvPr id="7" name="Subtitle 2">
            <a:extLst>
              <a:ext uri="{FF2B5EF4-FFF2-40B4-BE49-F238E27FC236}">
                <a16:creationId xmlns:a16="http://schemas.microsoft.com/office/drawing/2014/main" id="{A9546AF7-F6B0-498A-99EA-93471C7612C1}"/>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836843488"/>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03ECFB-38A3-B212-0D93-BBDF71C5BAA4}"/>
              </a:ext>
            </a:extLst>
          </p:cNvPr>
          <p:cNvSpPr txBox="1"/>
          <p:nvPr/>
        </p:nvSpPr>
        <p:spPr>
          <a:xfrm>
            <a:off x="905542" y="2217078"/>
            <a:ext cx="7725112" cy="283154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To create a efficient method to identify substance classification in forensic science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 To get better accuracy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To capture both spectral and spatial  information for analysis purpose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Dimensionality Reduction</a:t>
            </a:r>
          </a:p>
          <a:p>
            <a:pPr marL="285750" indent="-285750">
              <a:buFont typeface="Arial" panose="020B0604020202020204" pitchFamily="34" charset="0"/>
              <a:buChar char="•"/>
            </a:pPr>
            <a:endParaRPr lang="en-US" dirty="0"/>
          </a:p>
        </p:txBody>
      </p:sp>
      <p:sp>
        <p:nvSpPr>
          <p:cNvPr id="7" name="Title 1">
            <a:extLst>
              <a:ext uri="{FF2B5EF4-FFF2-40B4-BE49-F238E27FC236}">
                <a16:creationId xmlns:a16="http://schemas.microsoft.com/office/drawing/2014/main" id="{9288501A-7115-73F2-3A2F-608BC261B9E2}"/>
              </a:ext>
            </a:extLst>
          </p:cNvPr>
          <p:cNvSpPr>
            <a:spLocks noGrp="1"/>
          </p:cNvSpPr>
          <p:nvPr>
            <p:ph type="title"/>
          </p:nvPr>
        </p:nvSpPr>
        <p:spPr>
          <a:xfrm>
            <a:off x="905542" y="937400"/>
            <a:ext cx="6223838" cy="1183976"/>
          </a:xfrm>
        </p:spPr>
        <p:txBody>
          <a:bodyPr>
            <a:normAutofit/>
          </a:bodyPr>
          <a:lstStyle/>
          <a:p>
            <a:r>
              <a:rPr lang="en-US" sz="4000" b="1" dirty="0">
                <a:solidFill>
                  <a:schemeClr val="tx2"/>
                </a:solidFill>
                <a:latin typeface="Arial" panose="020B0604020202020204" pitchFamily="34" charset="0"/>
                <a:cs typeface="Arial" panose="020B0604020202020204" pitchFamily="34" charset="0"/>
              </a:rPr>
              <a:t>Objective</a:t>
            </a:r>
          </a:p>
        </p:txBody>
      </p:sp>
      <p:sp>
        <p:nvSpPr>
          <p:cNvPr id="8" name="Slide Number Placeholder 3">
            <a:extLst>
              <a:ext uri="{FF2B5EF4-FFF2-40B4-BE49-F238E27FC236}">
                <a16:creationId xmlns:a16="http://schemas.microsoft.com/office/drawing/2014/main" id="{EA143EAE-F572-E8A2-40BE-1BAF70A08E82}"/>
              </a:ext>
            </a:extLst>
          </p:cNvPr>
          <p:cNvSpPr txBox="1">
            <a:spLocks/>
          </p:cNvSpPr>
          <p:nvPr/>
        </p:nvSpPr>
        <p:spPr>
          <a:xfrm>
            <a:off x="9300266" y="6159500"/>
            <a:ext cx="1786834" cy="429453"/>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tx2"/>
                </a:solidFill>
                <a:latin typeface="Arial" panose="020B0604020202020204" pitchFamily="34" charset="0"/>
                <a:cs typeface="Arial" panose="020B0604020202020204" pitchFamily="34" charset="0"/>
              </a:rPr>
              <a:t>5</a:t>
            </a:r>
          </a:p>
        </p:txBody>
      </p:sp>
      <p:sp>
        <p:nvSpPr>
          <p:cNvPr id="9" name="Subtitle 2">
            <a:extLst>
              <a:ext uri="{FF2B5EF4-FFF2-40B4-BE49-F238E27FC236}">
                <a16:creationId xmlns:a16="http://schemas.microsoft.com/office/drawing/2014/main" id="{C10C7F87-7540-419B-84D2-7CB7839589C0}"/>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52838949"/>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381E23-5076-4242-8534-9EC41F23C559}"/>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itle 1">
            <a:extLst>
              <a:ext uri="{FF2B5EF4-FFF2-40B4-BE49-F238E27FC236}">
                <a16:creationId xmlns:a16="http://schemas.microsoft.com/office/drawing/2014/main" id="{38F53CB2-6559-4CFD-90DB-1746FC9F29EE}"/>
              </a:ext>
            </a:extLst>
          </p:cNvPr>
          <p:cNvSpPr txBox="1">
            <a:spLocks/>
          </p:cNvSpPr>
          <p:nvPr/>
        </p:nvSpPr>
        <p:spPr>
          <a:xfrm>
            <a:off x="837229" y="408011"/>
            <a:ext cx="6223838" cy="118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4000" b="1" dirty="0">
                <a:solidFill>
                  <a:schemeClr val="tx2"/>
                </a:solidFill>
                <a:latin typeface="Arial" panose="020B0604020202020204" pitchFamily="34" charset="0"/>
                <a:cs typeface="Arial" panose="020B0604020202020204" pitchFamily="34" charset="0"/>
              </a:rPr>
              <a:t>Project Description</a:t>
            </a:r>
          </a:p>
        </p:txBody>
      </p:sp>
      <p:sp>
        <p:nvSpPr>
          <p:cNvPr id="8" name="Content Placeholder 7">
            <a:extLst>
              <a:ext uri="{FF2B5EF4-FFF2-40B4-BE49-F238E27FC236}">
                <a16:creationId xmlns:a16="http://schemas.microsoft.com/office/drawing/2014/main" id="{B18550AC-2FF7-4388-A77B-2C1312616680}"/>
              </a:ext>
            </a:extLst>
          </p:cNvPr>
          <p:cNvSpPr>
            <a:spLocks noGrp="1"/>
          </p:cNvSpPr>
          <p:nvPr>
            <p:ph idx="1"/>
          </p:nvPr>
        </p:nvSpPr>
        <p:spPr>
          <a:xfrm>
            <a:off x="1143000" y="1591987"/>
            <a:ext cx="10391274" cy="4504013"/>
          </a:xfrm>
        </p:spPr>
        <p:txBody>
          <a:bodyPr>
            <a:normAutofit fontScale="92500"/>
          </a:bodyPr>
          <a:lstStyle/>
          <a:p>
            <a:r>
              <a:rPr lang="en-US" dirty="0">
                <a:solidFill>
                  <a:schemeClr val="tx1"/>
                </a:solidFill>
              </a:rPr>
              <a:t>Hyperspectral image data is like a three-dimensional cube where each point represents a pixel in an </a:t>
            </a:r>
            <a:r>
              <a:rPr lang="en-US" dirty="0" err="1">
                <a:solidFill>
                  <a:schemeClr val="tx1"/>
                </a:solidFill>
              </a:rPr>
              <a:t>image.It</a:t>
            </a:r>
            <a:r>
              <a:rPr lang="en-US" dirty="0">
                <a:solidFill>
                  <a:schemeClr val="tx1"/>
                </a:solidFill>
              </a:rPr>
              <a:t> contains information about both the color and location of each pixel.</a:t>
            </a:r>
          </a:p>
          <a:p>
            <a:r>
              <a:rPr lang="en-US" dirty="0">
                <a:solidFill>
                  <a:schemeClr val="tx1"/>
                </a:solidFill>
              </a:rPr>
              <a:t>This cube is made up of width, height and depth, where depth represents the number of different colors or spectral bands captured in the image. Each pixel is labeled with a vector indicating its category, with similarities and differences existing</a:t>
            </a:r>
          </a:p>
          <a:p>
            <a:r>
              <a:rPr lang="en-US" dirty="0">
                <a:solidFill>
                  <a:schemeClr val="tx1"/>
                </a:solidFill>
              </a:rPr>
              <a:t>Within each category. The image may contain overlapping </a:t>
            </a:r>
            <a:r>
              <a:rPr lang="en-US" dirty="0" err="1">
                <a:solidFill>
                  <a:schemeClr val="tx1"/>
                </a:solidFill>
              </a:rPr>
              <a:t>categories</a:t>
            </a:r>
            <a:r>
              <a:rPr lang="en-US" dirty="0">
                <a:solidFill>
                  <a:schemeClr val="tx1"/>
                </a:solidFill>
              </a:rPr>
              <a:t>, making it challenging to distinguish them accurately.</a:t>
            </a:r>
          </a:p>
          <a:p>
            <a:r>
              <a:rPr lang="en-US" dirty="0">
                <a:solidFill>
                  <a:schemeClr val="tx1"/>
                </a:solidFill>
              </a:rPr>
              <a:t>To simplify this complex data, preprocessing is done using Principal Component Analysis (PCA) , reduced the number of colors while preserving important spatial information, thereby aiding in analysis and interpretation.</a:t>
            </a:r>
          </a:p>
          <a:p>
            <a:r>
              <a:rPr lang="en-US" dirty="0">
                <a:solidFill>
                  <a:schemeClr val="tx1"/>
                </a:solidFill>
              </a:rPr>
              <a:t>To effectively process hyperspectral imaging (HSI) data for image classification, a three-dimensional Convolutional Neural Network (3D CNN) is employed, utilizing its unique structure tailored for analyzing spatial-spectral information.</a:t>
            </a:r>
          </a:p>
          <a:p>
            <a:endParaRPr lang="en-US" dirty="0">
              <a:solidFill>
                <a:schemeClr val="tx1"/>
              </a:solidFill>
            </a:endParaRPr>
          </a:p>
        </p:txBody>
      </p:sp>
    </p:spTree>
    <p:extLst>
      <p:ext uri="{BB962C8B-B14F-4D97-AF65-F5344CB8AC3E}">
        <p14:creationId xmlns:p14="http://schemas.microsoft.com/office/powerpoint/2010/main" val="1723816263"/>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7CA62-CDB2-4110-8282-48B8CEB22E07}"/>
              </a:ext>
            </a:extLst>
          </p:cNvPr>
          <p:cNvSpPr>
            <a:spLocks noGrp="1"/>
          </p:cNvSpPr>
          <p:nvPr>
            <p:ph idx="1"/>
          </p:nvPr>
        </p:nvSpPr>
        <p:spPr>
          <a:xfrm>
            <a:off x="709863" y="623553"/>
            <a:ext cx="9872871" cy="5782837"/>
          </a:xfrm>
        </p:spPr>
        <p:txBody>
          <a:bodyPr>
            <a:normAutofit lnSpcReduction="10000"/>
          </a:bodyPr>
          <a:lstStyle/>
          <a:p>
            <a:r>
              <a:rPr lang="en-US" dirty="0">
                <a:solidFill>
                  <a:schemeClr val="tx1"/>
                </a:solidFill>
              </a:rPr>
              <a:t>First of all, the HSI cube is divided into small overlapping 3D patches to analyze individual pixels closely. These patches enabling localized analysis centered around individual pixels. </a:t>
            </a:r>
          </a:p>
          <a:p>
            <a:endParaRPr lang="en-US" dirty="0">
              <a:solidFill>
                <a:schemeClr val="tx1"/>
              </a:solidFill>
            </a:endParaRPr>
          </a:p>
          <a:p>
            <a:r>
              <a:rPr lang="en-US" dirty="0">
                <a:solidFill>
                  <a:schemeClr val="tx1"/>
                </a:solidFill>
              </a:rPr>
              <a:t>These patches are then fed into the 3D CNN, which </a:t>
            </a:r>
            <a:r>
              <a:rPr lang="en-US" dirty="0" err="1">
                <a:solidFill>
                  <a:schemeClr val="tx1"/>
                </a:solidFill>
              </a:rPr>
              <a:t>comprises</a:t>
            </a:r>
            <a:r>
              <a:rPr lang="en-US" dirty="0">
                <a:solidFill>
                  <a:schemeClr val="tx1"/>
                </a:solidFill>
              </a:rPr>
              <a:t> multiple layers of 3D convolutional operations. Unlike traditional 2D CNNs, which analyze spatial information only, the 3D CNN operates on both spatial and spectral dimensions simultaneously, enabling it to capture complex spatial-spectral patterns inherent in HSI data. The structure of the 3D CNN includes multiple layers of 3D convolutional kernels followed by activation functions to introduce nonlinearity.</a:t>
            </a:r>
          </a:p>
          <a:p>
            <a:endParaRPr lang="en-US" dirty="0">
              <a:solidFill>
                <a:schemeClr val="tx1"/>
              </a:solidFill>
            </a:endParaRPr>
          </a:p>
          <a:p>
            <a:r>
              <a:rPr lang="en-US" dirty="0">
                <a:solidFill>
                  <a:schemeClr val="tx1"/>
                </a:solidFill>
              </a:rPr>
              <a:t>This data set is available online (www.kaggle.com) and experimented on an online platform Kaggle.com . Kaggle provides free access to NVIDIA TESLA P100 GPUs. Kaggle offers a generous allocation of cold storage, providing users with 358.27 GB of storage space. Additionally, Kaggle generously allocates a substantial amount of Random Access Memory (RAM), providing users with 25 GB of memory to efficiently handle large datasets and complex computational tasks.</a:t>
            </a:r>
          </a:p>
          <a:p>
            <a:endParaRPr lang="en-US" dirty="0">
              <a:solidFill>
                <a:schemeClr val="tx1"/>
              </a:solidFill>
            </a:endParaRPr>
          </a:p>
        </p:txBody>
      </p:sp>
      <p:sp>
        <p:nvSpPr>
          <p:cNvPr id="5" name="Slide Number Placeholder 4">
            <a:extLst>
              <a:ext uri="{FF2B5EF4-FFF2-40B4-BE49-F238E27FC236}">
                <a16:creationId xmlns:a16="http://schemas.microsoft.com/office/drawing/2014/main" id="{14BC6B87-0C3C-4EF8-BE6F-C5A4FD547653}"/>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863644182"/>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40A3F-1A22-4C00-B105-630B043DC1C6}"/>
              </a:ext>
            </a:extLst>
          </p:cNvPr>
          <p:cNvSpPr>
            <a:spLocks noGrp="1"/>
          </p:cNvSpPr>
          <p:nvPr>
            <p:ph idx="1"/>
          </p:nvPr>
        </p:nvSpPr>
        <p:spPr>
          <a:xfrm>
            <a:off x="1162876" y="998622"/>
            <a:ext cx="9872871" cy="4038600"/>
          </a:xfrm>
        </p:spPr>
        <p:txBody>
          <a:bodyPr/>
          <a:lstStyle/>
          <a:p>
            <a:r>
              <a:rPr lang="en-US" dirty="0">
                <a:solidFill>
                  <a:schemeClr val="tx1"/>
                </a:solidFill>
              </a:rPr>
              <a:t>This experiment is divided into three separate sets (Train/Validation/Test).These sets are Training (1690, 9, 9, 15,1) Validation (1690, 9, 9, 15, 1) Test (30424, 9, 9, 15, 1) .</a:t>
            </a:r>
          </a:p>
          <a:p>
            <a:r>
              <a:rPr lang="en-US" dirty="0">
                <a:solidFill>
                  <a:schemeClr val="tx1"/>
                </a:solidFill>
              </a:rPr>
              <a:t>The whole dataset is spilt into three ratio . Here Training : Validation : Test is 5% : 5% : 90% .For training purpose 5% is used and 5% is used for validation purpose and rest of the 90% is considered as test set .</a:t>
            </a:r>
          </a:p>
        </p:txBody>
      </p:sp>
      <p:sp>
        <p:nvSpPr>
          <p:cNvPr id="5" name="Slide Number Placeholder 4">
            <a:extLst>
              <a:ext uri="{FF2B5EF4-FFF2-40B4-BE49-F238E27FC236}">
                <a16:creationId xmlns:a16="http://schemas.microsoft.com/office/drawing/2014/main" id="{06B0216F-33E0-476B-9807-DC997D416585}"/>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173311370"/>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9CF818B-9329-4434-BF31-AB3C04D9C872}"/>
              </a:ext>
            </a:extLst>
          </p:cNvPr>
          <p:cNvSpPr>
            <a:spLocks noGrp="1"/>
          </p:cNvSpPr>
          <p:nvPr>
            <p:ph type="title"/>
          </p:nvPr>
        </p:nvSpPr>
        <p:spPr>
          <a:xfrm>
            <a:off x="992834" y="285914"/>
            <a:ext cx="6087474" cy="1356360"/>
          </a:xfrm>
        </p:spPr>
        <p:txBody>
          <a:bodyPr>
            <a:normAutofit/>
          </a:bodyPr>
          <a:lstStyle/>
          <a:p>
            <a:r>
              <a:rPr lang="en-US" sz="4000" b="1" dirty="0">
                <a:solidFill>
                  <a:schemeClr val="tx2"/>
                </a:solidFill>
                <a:latin typeface="Arial" panose="020B0604020202020204" pitchFamily="34" charset="0"/>
                <a:cs typeface="Arial" panose="020B0604020202020204" pitchFamily="34" charset="0"/>
              </a:rPr>
              <a:t>Proposed Methodology </a:t>
            </a:r>
          </a:p>
        </p:txBody>
      </p:sp>
      <p:pic>
        <p:nvPicPr>
          <p:cNvPr id="29" name="Picture 28">
            <a:extLst>
              <a:ext uri="{FF2B5EF4-FFF2-40B4-BE49-F238E27FC236}">
                <a16:creationId xmlns:a16="http://schemas.microsoft.com/office/drawing/2014/main" id="{6511B3B9-E351-4ABC-85D3-2FDD1355A5CF}"/>
              </a:ext>
            </a:extLst>
          </p:cNvPr>
          <p:cNvPicPr>
            <a:picLocks noChangeAspect="1"/>
          </p:cNvPicPr>
          <p:nvPr/>
        </p:nvPicPr>
        <p:blipFill>
          <a:blip r:embed="rId2"/>
          <a:stretch>
            <a:fillRect/>
          </a:stretch>
        </p:blipFill>
        <p:spPr>
          <a:xfrm>
            <a:off x="926594" y="1785750"/>
            <a:ext cx="9926435" cy="2676899"/>
          </a:xfrm>
          <a:prstGeom prst="rect">
            <a:avLst/>
          </a:prstGeom>
        </p:spPr>
      </p:pic>
      <p:sp>
        <p:nvSpPr>
          <p:cNvPr id="91" name="TextBox 90">
            <a:extLst>
              <a:ext uri="{FF2B5EF4-FFF2-40B4-BE49-F238E27FC236}">
                <a16:creationId xmlns:a16="http://schemas.microsoft.com/office/drawing/2014/main" id="{8DB1D84F-69E5-4EC0-BD78-87F7A1EBE267}"/>
              </a:ext>
            </a:extLst>
          </p:cNvPr>
          <p:cNvSpPr txBox="1"/>
          <p:nvPr/>
        </p:nvSpPr>
        <p:spPr>
          <a:xfrm>
            <a:off x="4168589" y="4902805"/>
            <a:ext cx="6096000" cy="369332"/>
          </a:xfrm>
          <a:prstGeom prst="rect">
            <a:avLst/>
          </a:prstGeom>
          <a:noFill/>
        </p:spPr>
        <p:txBody>
          <a:bodyPr wrap="square">
            <a:spAutoFit/>
          </a:bodyPr>
          <a:lstStyle/>
          <a:p>
            <a:r>
              <a:rPr lang="en-US" b="1" dirty="0"/>
              <a:t>Figure-2: Optimized 3D CNN</a:t>
            </a:r>
          </a:p>
        </p:txBody>
      </p:sp>
      <p:sp>
        <p:nvSpPr>
          <p:cNvPr id="92" name="Subtitle 2">
            <a:extLst>
              <a:ext uri="{FF2B5EF4-FFF2-40B4-BE49-F238E27FC236}">
                <a16:creationId xmlns:a16="http://schemas.microsoft.com/office/drawing/2014/main" id="{60B72654-B949-401C-9A00-8ADE9612539F}"/>
              </a:ext>
            </a:extLst>
          </p:cNvPr>
          <p:cNvSpPr txBox="1">
            <a:spLocks/>
          </p:cNvSpPr>
          <p:nvPr/>
        </p:nvSpPr>
        <p:spPr>
          <a:xfrm>
            <a:off x="304800" y="6350904"/>
            <a:ext cx="11109567"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pPr algn="l"/>
            <a:r>
              <a:rPr lang="en-US" sz="1000" dirty="0">
                <a:solidFill>
                  <a:schemeClr val="tx2"/>
                </a:solidFill>
                <a:latin typeface="Arial" panose="020B0604020202020204" pitchFamily="34" charset="0"/>
                <a:cs typeface="Arial" panose="020B0604020202020204" pitchFamily="34" charset="0"/>
              </a:rPr>
              <a:t>                                                                                                     “Bloodstain Classification in Forensic Analysis Using Optimized 3D CNN“</a:t>
            </a:r>
            <a:endParaRPr lang="en-US" sz="1000"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039003108"/>
      </p:ext>
    </p:extLst>
  </p:cSld>
  <p:clrMapOvr>
    <a:masterClrMapping/>
  </p:clrMapOvr>
  <mc:AlternateContent xmlns:mc="http://schemas.openxmlformats.org/markup-compatibility/2006">
    <mc:Choice xmlns:p14="http://schemas.microsoft.com/office/powerpoint/2010/main" Requires="p14">
      <p:transition spd="slow" p14:dur="39250" advTm="22563"/>
    </mc:Choice>
    <mc:Fallback>
      <p:transition spd="slow" advTm="22563"/>
    </mc:Fallback>
  </mc:AlternateContent>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6CA70E-ED75-4FF0-A862-8EF12B7377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4273</TotalTime>
  <Words>1522</Words>
  <Application>Microsoft Office PowerPoint</Application>
  <PresentationFormat>Widescreen</PresentationFormat>
  <Paragraphs>150</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Söhne</vt:lpstr>
      <vt:lpstr>Tahoma</vt:lpstr>
      <vt:lpstr>Times New Roman</vt:lpstr>
      <vt:lpstr>Basis</vt:lpstr>
      <vt:lpstr>       </vt:lpstr>
      <vt:lpstr>Outline   </vt:lpstr>
      <vt:lpstr>Project Summary</vt:lpstr>
      <vt:lpstr>Problem Statement</vt:lpstr>
      <vt:lpstr>Objective</vt:lpstr>
      <vt:lpstr>PowerPoint Presentation</vt:lpstr>
      <vt:lpstr>PowerPoint Presentation</vt:lpstr>
      <vt:lpstr>PowerPoint Presentation</vt:lpstr>
      <vt:lpstr>Proposed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Residual Transfer Learning  Based Architecture for The Classification of Acute Lymphoblastic Leukemia                               Course No : CSE 4206                                             Course Title: Seminar                                             Date  : 20 March, 2023</dc:title>
  <dc:creator>Barsha Roy</dc:creator>
  <cp:lastModifiedBy>USER</cp:lastModifiedBy>
  <cp:revision>109</cp:revision>
  <dcterms:created xsi:type="dcterms:W3CDTF">2023-03-16T16:23:29Z</dcterms:created>
  <dcterms:modified xsi:type="dcterms:W3CDTF">2024-04-21T09:58:28Z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