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5" r:id="rId2"/>
    <p:sldId id="286" r:id="rId3"/>
    <p:sldId id="287" r:id="rId4"/>
    <p:sldId id="296" r:id="rId5"/>
    <p:sldId id="288" r:id="rId6"/>
    <p:sldId id="289" r:id="rId7"/>
    <p:sldId id="295" r:id="rId8"/>
    <p:sldId id="299" r:id="rId9"/>
    <p:sldId id="300" r:id="rId10"/>
    <p:sldId id="298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eque Bashar Ovi" initials="TBO" lastIdx="1" clrIdx="0">
    <p:extLst>
      <p:ext uri="{19B8F6BF-5375-455C-9EA6-DF929625EA0E}">
        <p15:presenceInfo xmlns:p15="http://schemas.microsoft.com/office/powerpoint/2012/main" userId="Tareque Bashar Ov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FFFFFF"/>
    <a:srgbClr val="9DC3E6"/>
    <a:srgbClr val="243F99"/>
    <a:srgbClr val="2E3192"/>
    <a:srgbClr val="0047A8"/>
    <a:srgbClr val="0075CC"/>
    <a:srgbClr val="EAB200"/>
    <a:srgbClr val="0073AE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5140" autoAdjust="0"/>
  </p:normalViewPr>
  <p:slideViewPr>
    <p:cSldViewPr snapToGrid="0">
      <p:cViewPr varScale="1">
        <p:scale>
          <a:sx n="78" d="100"/>
          <a:sy n="78" d="100"/>
        </p:scale>
        <p:origin x="840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BED743-AFDE-4829-B5C9-902D430DAC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741F8-93F3-4119-BFE1-E88A4A1B48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5F103-825A-4845-90BB-6D094156F90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45F2F-52B1-49DC-A848-BE14E15BBA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34846-AA87-45EB-8839-D64ADA6836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A97BD-1597-4571-B2D7-E2AE7DA57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8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9C4D0-B38D-497B-904C-C803B65CCD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A252E-60E9-4DC2-808C-DBB3FCED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8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A252E-60E9-4DC2-808C-DBB3FCED22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E974F64-3B72-436B-80F5-7C8593B806D6}"/>
              </a:ext>
            </a:extLst>
          </p:cNvPr>
          <p:cNvSpPr/>
          <p:nvPr userDrawn="1"/>
        </p:nvSpPr>
        <p:spPr>
          <a:xfrm>
            <a:off x="1539240" y="685800"/>
            <a:ext cx="10652760" cy="58216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0E7B9D9-F03A-4022-8960-8D0F028A7C8E}"/>
              </a:ext>
            </a:extLst>
          </p:cNvPr>
          <p:cNvSpPr txBox="1">
            <a:spLocks/>
          </p:cNvSpPr>
          <p:nvPr userDrawn="1"/>
        </p:nvSpPr>
        <p:spPr>
          <a:xfrm>
            <a:off x="1913066" y="1014277"/>
            <a:ext cx="2465296" cy="382231"/>
          </a:xfrm>
          <a:prstGeom prst="round2DiagRect">
            <a:avLst/>
          </a:prstGeom>
          <a:solidFill>
            <a:srgbClr val="203864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Paper ID: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FD7AB4A-3342-4B34-87B5-74564EFEC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285" y="1014276"/>
            <a:ext cx="10384715" cy="1543264"/>
          </a:xfrm>
          <a:solidFill>
            <a:schemeClr val="accent5">
              <a:lumMod val="50000"/>
              <a:alpha val="0"/>
            </a:schemeClr>
          </a:solidFill>
        </p:spPr>
        <p:txBody>
          <a:bodyPr anchor="ctr"/>
          <a:lstStyle>
            <a:lvl1pPr algn="l">
              <a:defRPr lang="en-US" sz="4400" b="0" kern="1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91075B8-5C4C-4D02-B588-0CE0E5212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285" y="2557541"/>
            <a:ext cx="10416985" cy="3370548"/>
          </a:xfrm>
          <a:solidFill>
            <a:schemeClr val="accent5">
              <a:lumMod val="50000"/>
              <a:alpha val="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3200" b="1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4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F9D5-598C-203B-28E6-FCFFD328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920" y="131758"/>
            <a:ext cx="9804258" cy="1146536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45FD-FF14-9F79-4933-D4BC2171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920" y="1278294"/>
            <a:ext cx="9804258" cy="4715232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0C3A7A12-FF59-421E-9A9A-FF7AA68EA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1150" y="6491751"/>
            <a:ext cx="2743200" cy="228498"/>
          </a:xfrm>
          <a:prstGeom prst="rect">
            <a:avLst/>
          </a:prstGeom>
        </p:spPr>
        <p:txBody>
          <a:bodyPr anchor="ctr"/>
          <a:lstStyle>
            <a:lvl1pPr algn="r">
              <a:defRPr sz="2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fld id="{55D968C8-4CC9-49C5-80C9-5A50663CE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Date Placeholder 1">
            <a:extLst>
              <a:ext uri="{FF2B5EF4-FFF2-40B4-BE49-F238E27FC236}">
                <a16:creationId xmlns:a16="http://schemas.microsoft.com/office/drawing/2014/main" id="{0F06C30B-41BA-4185-AEF2-CEE93722A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07349" y="6491751"/>
            <a:ext cx="1767072" cy="22849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1464C893-843A-42A8-8B38-D2E25652CA8F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93A22915-619A-49EE-AC31-F9E12135C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19710" y="6491751"/>
            <a:ext cx="2967942" cy="2284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/>
              <a:t>Email: corresponding@email.com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2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4C62-D705-CBF5-ED21-F24CD94E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73DF0A14-CADC-4D69-A8B4-CC2DAFC7C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1150" y="6491751"/>
            <a:ext cx="2743200" cy="228498"/>
          </a:xfrm>
          <a:prstGeom prst="rect">
            <a:avLst/>
          </a:prstGeom>
        </p:spPr>
        <p:txBody>
          <a:bodyPr anchor="ctr"/>
          <a:lstStyle>
            <a:lvl1pPr algn="r">
              <a:defRPr sz="2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fld id="{55D968C8-4CC9-49C5-80C9-5A50663CE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D1D71A96-2E57-4ED0-AC5B-FE687476E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07349" y="6491751"/>
            <a:ext cx="1767072" cy="22849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CB5DFBE0-53EA-4286-9F35-DB9C85ABAD3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9272B318-F3F1-4876-BCD7-458C4D3DB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19710" y="6491751"/>
            <a:ext cx="2967942" cy="2284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/>
              <a:t>Email: corresponding@email.com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8EF34F3-5AEF-4C57-8F4A-C76F6C758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1150" y="6491751"/>
            <a:ext cx="2743200" cy="228498"/>
          </a:xfrm>
          <a:prstGeom prst="rect">
            <a:avLst/>
          </a:prstGeom>
        </p:spPr>
        <p:txBody>
          <a:bodyPr anchor="ctr"/>
          <a:lstStyle>
            <a:lvl1pPr algn="r">
              <a:defRPr sz="2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fld id="{55D968C8-4CC9-49C5-80C9-5A50663CE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12A5BFCA-F5DA-4ABF-AC97-DC9B35081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07349" y="6491751"/>
            <a:ext cx="1767072" cy="22849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219D55C0-3171-4515-9463-AE977AF2356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A9FDDB89-A76A-4829-A173-FC7CC5708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19710" y="6491751"/>
            <a:ext cx="2967942" cy="2284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/>
              <a:t>Email: corresponding@email.com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4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D6BCE21A-7DDE-4978-A714-42B58889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1150" y="6491751"/>
            <a:ext cx="2743200" cy="228498"/>
          </a:xfrm>
          <a:prstGeom prst="rect">
            <a:avLst/>
          </a:prstGeom>
        </p:spPr>
        <p:txBody>
          <a:bodyPr anchor="ctr"/>
          <a:lstStyle>
            <a:lvl1pPr algn="r">
              <a:defRPr sz="2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fld id="{55D968C8-4CC9-49C5-80C9-5A50663CE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DCE3B87A-42C2-459F-BBE7-0C5A8F07A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07349" y="6491751"/>
            <a:ext cx="1767072" cy="22849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51F92878-8946-4B40-82AA-BC9466F9E865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D8AD1D79-45A0-41CB-98CE-C8C120578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19710" y="6491751"/>
            <a:ext cx="2967942" cy="2284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/>
              <a:t>Email: corresponding@email.com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Infor SyteLine Consulting | Cloudsuite Industrial ERP Software">
            <a:extLst>
              <a:ext uri="{FF2B5EF4-FFF2-40B4-BE49-F238E27FC236}">
                <a16:creationId xmlns:a16="http://schemas.microsoft.com/office/drawing/2014/main" id="{624C4F85-BC14-4CCD-A4F2-83ACD1199C7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61"/>
          <a:stretch/>
        </p:blipFill>
        <p:spPr bwMode="auto">
          <a:xfrm>
            <a:off x="0" y="0"/>
            <a:ext cx="1480070" cy="688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A9095E9-AFF5-48E6-ACE6-702E06C0A092}"/>
              </a:ext>
            </a:extLst>
          </p:cNvPr>
          <p:cNvSpPr/>
          <p:nvPr userDrawn="1"/>
        </p:nvSpPr>
        <p:spPr>
          <a:xfrm>
            <a:off x="-5090" y="-20542"/>
            <a:ext cx="1767071" cy="690134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3FFCC98-CAF5-42DF-96AE-0DBA98C44BC2}"/>
              </a:ext>
            </a:extLst>
          </p:cNvPr>
          <p:cNvSpPr/>
          <p:nvPr userDrawn="1"/>
        </p:nvSpPr>
        <p:spPr>
          <a:xfrm rot="5400000">
            <a:off x="-2096298" y="2593053"/>
            <a:ext cx="5918421" cy="721712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A3AC5DA5-B972-46A3-96DF-1892642D0B9C}"/>
              </a:ext>
            </a:extLst>
          </p:cNvPr>
          <p:cNvSpPr/>
          <p:nvPr userDrawn="1"/>
        </p:nvSpPr>
        <p:spPr>
          <a:xfrm rot="5400000">
            <a:off x="-96151" y="484481"/>
            <a:ext cx="1916750" cy="906707"/>
          </a:xfrm>
          <a:prstGeom prst="homePlate">
            <a:avLst>
              <a:gd name="adj" fmla="val 47185"/>
            </a:avLst>
          </a:prstGeom>
          <a:solidFill>
            <a:srgbClr val="203864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40B52-EF06-5793-C7E9-68425EA4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920" y="112071"/>
            <a:ext cx="9804258" cy="1106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48384-45BF-F5A7-5160-4F14F4E5A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6920" y="1218607"/>
            <a:ext cx="9804258" cy="495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74B63C14-E373-4963-BB80-D1A93C6D3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1150" y="6491751"/>
            <a:ext cx="2743200" cy="228498"/>
          </a:xfrm>
          <a:prstGeom prst="rect">
            <a:avLst/>
          </a:prstGeom>
        </p:spPr>
        <p:txBody>
          <a:bodyPr anchor="ctr"/>
          <a:lstStyle>
            <a:lvl1pPr algn="r">
              <a:defRPr sz="2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fld id="{55D968C8-4CC9-49C5-80C9-5A50663CE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0DDD1695-2D67-4365-AA66-EEDC74ED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07349" y="6491751"/>
            <a:ext cx="1767072" cy="22849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B25DE632-CFE4-44ED-8A54-AC86408D1CDA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0C5550CC-819C-44E2-9B7F-98DAA9F92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19710" y="6491751"/>
            <a:ext cx="2967942" cy="2284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/>
              <a:t>Email: corresponding@email.com</a:t>
            </a:r>
            <a:endParaRPr lang="en-US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119CD0ED-1687-4E6E-B027-A3CC4B91A738}"/>
              </a:ext>
            </a:extLst>
          </p:cNvPr>
          <p:cNvSpPr/>
          <p:nvPr userDrawn="1"/>
        </p:nvSpPr>
        <p:spPr>
          <a:xfrm rot="5400000">
            <a:off x="185630" y="436572"/>
            <a:ext cx="1340545" cy="436917"/>
          </a:xfrm>
          <a:prstGeom prst="homePlate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E1D61-9EE3-4E20-96CD-938EAC187EA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1" y="214225"/>
            <a:ext cx="906707" cy="867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FF10A3-567E-42E3-8CF6-72498C45B2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237" b="94068" l="1523" r="97970">
                        <a14:foregroundMark x1="68020" y1="32203" x2="61421" y2="33051"/>
                        <a14:foregroundMark x1="65990" y1="46610" x2="59898" y2="46610"/>
                        <a14:foregroundMark x1="64975" y1="61864" x2="60406" y2="61864"/>
                        <a14:foregroundMark x1="48223" y1="63559" x2="37563" y2="61864"/>
                        <a14:foregroundMark x1="49746" y1="46610" x2="43147" y2="46610"/>
                        <a14:foregroundMark x1="50254" y1="32203" x2="45685" y2="32203"/>
                        <a14:foregroundMark x1="73604" y1="46610" x2="73604" y2="54237"/>
                        <a14:foregroundMark x1="74619" y1="29661" x2="74619" y2="29661"/>
                        <a14:foregroundMark x1="79695" y1="44915" x2="79188" y2="52542"/>
                        <a14:foregroundMark x1="94416" y1="39831" x2="94416" y2="46610"/>
                        <a14:foregroundMark x1="98477" y1="32203" x2="97970" y2="32203"/>
                        <a14:foregroundMark x1="35533" y1="33898" x2="29442" y2="33898"/>
                        <a14:foregroundMark x1="10152" y1="5932" x2="6599" y2="7627"/>
                        <a14:foregroundMark x1="2030" y1="16102" x2="1523" y2="19492"/>
                        <a14:foregroundMark x1="12690" y1="16949" x2="11168" y2="18644"/>
                        <a14:foregroundMark x1="14721" y1="33051" x2="14721" y2="33051"/>
                        <a14:foregroundMark x1="13706" y1="47458" x2="13706" y2="59322"/>
                        <a14:foregroundMark x1="40609" y1="73729" x2="42640" y2="73729"/>
                        <a14:foregroundMark x1="47716" y1="84746" x2="42132" y2="88136"/>
                        <a14:foregroundMark x1="38579" y1="94068" x2="44162" y2="94068"/>
                        <a14:foregroundMark x1="71066" y1="72881" x2="77157" y2="73729"/>
                        <a14:foregroundMark x1="56345" y1="72881" x2="61929" y2="73729"/>
                        <a14:foregroundMark x1="93401" y1="73729" x2="93909" y2="92373"/>
                        <a14:foregroundMark x1="19797" y1="4237" x2="19289" y2="4237"/>
                        <a14:backgroundMark x1="89340" y1="13559" x2="47208" y2="13559"/>
                        <a14:backgroundMark x1="47208" y1="13559" x2="47208" y2="1355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7506" y="2626928"/>
            <a:ext cx="1232546" cy="656187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4445009-7B03-4425-B6F0-531BCE53B40F}"/>
              </a:ext>
            </a:extLst>
          </p:cNvPr>
          <p:cNvGrpSpPr/>
          <p:nvPr userDrawn="1"/>
        </p:nvGrpSpPr>
        <p:grpSpPr>
          <a:xfrm>
            <a:off x="667670" y="3927474"/>
            <a:ext cx="553044" cy="1744279"/>
            <a:chOff x="586769" y="3825228"/>
            <a:chExt cx="425278" cy="15267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DD13B99-716A-47D2-AB37-6E6B8E73F909}"/>
                </a:ext>
              </a:extLst>
            </p:cNvPr>
            <p:cNvSpPr txBox="1"/>
            <p:nvPr userDrawn="1"/>
          </p:nvSpPr>
          <p:spPr>
            <a:xfrm rot="16200000">
              <a:off x="211892" y="4430128"/>
              <a:ext cx="1405055" cy="1952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0047A8"/>
                  </a:solidFill>
                  <a:latin typeface="Arial Narrow" panose="020B0606020202030204" pitchFamily="34" charset="0"/>
                </a:rPr>
                <a:t>Bangladesh Section</a:t>
              </a:r>
            </a:p>
          </p:txBody>
        </p:sp>
        <p:pic>
          <p:nvPicPr>
            <p:cNvPr id="35" name="Picture 2" descr="IEEE, Signal Transmission &amp; I/O Standard | Samtec">
              <a:extLst>
                <a:ext uri="{FF2B5EF4-FFF2-40B4-BE49-F238E27FC236}">
                  <a16:creationId xmlns:a16="http://schemas.microsoft.com/office/drawing/2014/main" id="{3D1665FB-A185-4C4A-8A20-7E3DFBD325A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 cstate="hq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94328" y="4665589"/>
              <a:ext cx="1078850" cy="293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777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50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A43B3E-58DD-48EB-90C9-B78C0B9D0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554 : Bloodstain Classification in Forensic Analysis Using Optimized 3D CNN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7CB01B7-E774-4E86-9E99-E34B80CAA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285" y="2871020"/>
            <a:ext cx="10011089" cy="3986980"/>
          </a:xfrm>
        </p:spPr>
        <p:txBody>
          <a:bodyPr>
            <a:normAutofit/>
          </a:bodyPr>
          <a:lstStyle/>
          <a:p>
            <a:r>
              <a:rPr lang="en-US" dirty="0"/>
              <a:t>Md Al Amin </a:t>
            </a:r>
            <a:r>
              <a:rPr lang="en-US" dirty="0" err="1"/>
              <a:t>Tokder</a:t>
            </a:r>
            <a:r>
              <a:rPr lang="en-US" dirty="0"/>
              <a:t> </a:t>
            </a:r>
            <a:r>
              <a:rPr lang="en-US" sz="1800" dirty="0"/>
              <a:t>[Presenting]</a:t>
            </a:r>
          </a:p>
          <a:p>
            <a:r>
              <a:rPr lang="en-US" sz="2000" dirty="0"/>
              <a:t>Department of Computer Science &amp; Engineering</a:t>
            </a:r>
          </a:p>
          <a:p>
            <a:r>
              <a:rPr lang="en-US" sz="2000" dirty="0" err="1"/>
              <a:t>Rajshahi</a:t>
            </a:r>
            <a:r>
              <a:rPr lang="en-US" sz="2000" dirty="0"/>
              <a:t> University Of Engineering &amp; Technology</a:t>
            </a:r>
            <a:endParaRPr lang="en-US" dirty="0"/>
          </a:p>
          <a:p>
            <a:r>
              <a:rPr lang="en-US" dirty="0"/>
              <a:t>Tasmia Jannat</a:t>
            </a:r>
          </a:p>
          <a:p>
            <a:r>
              <a:rPr lang="en-US" sz="2000" dirty="0"/>
              <a:t>Department of Computer Science &amp; Engineering</a:t>
            </a:r>
          </a:p>
          <a:p>
            <a:r>
              <a:rPr lang="en-US" sz="2000" dirty="0" err="1"/>
              <a:t>Rajshahi</a:t>
            </a:r>
            <a:r>
              <a:rPr lang="en-US" sz="2000" dirty="0"/>
              <a:t> University Of Engineering &amp; Technology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Md Ali Hossain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Department of Computer Science &amp; Engineering</a:t>
            </a:r>
          </a:p>
          <a:p>
            <a:r>
              <a:rPr lang="en-US" sz="2000" dirty="0" err="1"/>
              <a:t>Rajshahi</a:t>
            </a:r>
            <a:r>
              <a:rPr lang="en-US" sz="2000" dirty="0"/>
              <a:t> University Of Engineering &amp; Technology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Nazmul Haque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Department of Computer Science &amp; Engineering</a:t>
            </a:r>
          </a:p>
          <a:p>
            <a:r>
              <a:rPr lang="en-US" sz="2000" dirty="0" err="1"/>
              <a:t>Rajshahi</a:t>
            </a:r>
            <a:r>
              <a:rPr lang="en-US" sz="2000" dirty="0"/>
              <a:t> University Of Engineering &amp; Technology</a:t>
            </a:r>
          </a:p>
          <a:p>
            <a:endParaRPr lang="en-US" sz="2000" dirty="0"/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1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CB9A-777A-F1F0-82DC-CD4ADD18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DC923-0FF8-2941-0041-280DD142B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6C314-61BC-3783-5F07-371F246895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A4457-88C8-B028-0E89-04F9FC7C9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DBD57-6E91-13A0-F3B9-8D92E452C299}"/>
              </a:ext>
            </a:extLst>
          </p:cNvPr>
          <p:cNvSpPr txBox="1"/>
          <p:nvPr/>
        </p:nvSpPr>
        <p:spPr>
          <a:xfrm>
            <a:off x="5015897" y="4664593"/>
            <a:ext cx="279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Figure-2 : Proposed 3D CNN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A13008-C10D-F8BA-2F32-DCF031B40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43" y="1504657"/>
            <a:ext cx="9926435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8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5223-05CE-00A8-C5CB-F154A368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AE4F0F-2162-8B8B-3075-F3B89288B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B122-D6E7-62E9-9620-A7FA9F0175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DFBE0-53EA-4286-9F35-DB9C85ABAD3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A99EC-4968-CB3A-7194-FA8DD1B52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B1ECC43-C431-59BE-C83C-5EFDB1782D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07418"/>
              </p:ext>
            </p:extLst>
          </p:nvPr>
        </p:nvGraphicFramePr>
        <p:xfrm>
          <a:off x="1958516" y="1710834"/>
          <a:ext cx="987266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439102426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67278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Before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After Applying PCA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0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 of HSI (519, 696, 113)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Image Cubes for Model Building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 of HSI (33804, 9, 9, 15)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6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 of GT (519, 696)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 of GT (33804)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68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71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D1A0-C6B5-C0D5-0BF9-5B85D714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and Validation Sets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21BB7B-C398-ED5F-676D-C3FEFDE32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CE1D-5111-AD8E-02B3-E76A4FBDFD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DFBE0-53EA-4286-9F35-DB9C85ABAD3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1329E-5243-9273-9ACC-07C12B08B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90EAF-BA7F-8D43-A828-0F1ECDF41220}"/>
              </a:ext>
            </a:extLst>
          </p:cNvPr>
          <p:cNvSpPr txBox="1"/>
          <p:nvPr/>
        </p:nvSpPr>
        <p:spPr>
          <a:xfrm>
            <a:off x="2242749" y="1561985"/>
            <a:ext cx="110733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Training (1690, 9, 9, 15, 1)    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Validation (1690, 9, 9, 15, 1)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Test (30424, 9, 9, 15, 1) 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>
              <a:latin typeface="Arial Narrow" panose="020B0606020202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>
              <a:latin typeface="Arial Narrow" panose="020B0606020202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Ratio of </a:t>
            </a:r>
            <a:r>
              <a:rPr lang="en-US" altLang="en-US" sz="2400" b="1" dirty="0">
                <a:latin typeface="Arial Narrow" panose="020B0606020202030204" pitchFamily="34" charset="0"/>
              </a:rPr>
              <a:t>Train, Validation and Test  is : 5% : 5%: 90%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algn="just"/>
            <a:r>
              <a:rPr lang="en-US" altLang="en-US" sz="2000" b="1" dirty="0">
                <a:latin typeface="Arial Unicode MS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0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C846-1860-25A4-6438-A457542A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3D CNN [1]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351811-B258-F8B3-206D-AFADAD328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D436-A000-C55B-7826-2C04AC297E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DFBE0-53EA-4286-9F35-DB9C85ABAD3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01FB0-A787-27EB-1B97-BDED28CD2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64802-9CAF-0C5F-BD02-6B4A25D60A4C}"/>
              </a:ext>
            </a:extLst>
          </p:cNvPr>
          <p:cNvSpPr txBox="1"/>
          <p:nvPr/>
        </p:nvSpPr>
        <p:spPr>
          <a:xfrm>
            <a:off x="2148195" y="1703951"/>
            <a:ext cx="442622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Number of Layers :</a:t>
            </a:r>
          </a:p>
          <a:p>
            <a:endParaRPr lang="en-US" sz="2000" b="1" dirty="0"/>
          </a:p>
          <a:p>
            <a:r>
              <a:rPr lang="en-US" dirty="0"/>
              <a:t>Convolution Layer: 4</a:t>
            </a:r>
          </a:p>
          <a:p>
            <a:r>
              <a:rPr lang="en-US" dirty="0"/>
              <a:t>Flatten layer:1</a:t>
            </a:r>
          </a:p>
          <a:p>
            <a:r>
              <a:rPr lang="en-US" dirty="0"/>
              <a:t>Dense layer:2</a:t>
            </a:r>
          </a:p>
          <a:p>
            <a:r>
              <a:rPr lang="en-US" dirty="0"/>
              <a:t>Output layer 1</a:t>
            </a:r>
          </a:p>
          <a:p>
            <a:endParaRPr lang="en-US" dirty="0"/>
          </a:p>
          <a:p>
            <a:r>
              <a:rPr lang="en-US" sz="1800" b="1" dirty="0"/>
              <a:t>Activation Function uses in layers:</a:t>
            </a:r>
          </a:p>
          <a:p>
            <a:endParaRPr lang="en-US" b="1" dirty="0"/>
          </a:p>
          <a:p>
            <a:r>
              <a:rPr lang="en-US" dirty="0"/>
              <a:t>Convolution Layer: Mish</a:t>
            </a:r>
          </a:p>
          <a:p>
            <a:r>
              <a:rPr lang="en-US" dirty="0"/>
              <a:t>Dense layer: Mish</a:t>
            </a:r>
          </a:p>
          <a:p>
            <a:r>
              <a:rPr lang="en-US" dirty="0"/>
              <a:t>Output layer : </a:t>
            </a:r>
            <a:r>
              <a:rPr lang="en-US" dirty="0" err="1"/>
              <a:t>Softmax</a:t>
            </a:r>
            <a:endParaRPr lang="en-US" b="1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40AF01-567E-1467-FA50-D761F1382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049" y="1495155"/>
            <a:ext cx="4582164" cy="38676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A5FC13-D6A4-20B5-2202-8A65B1B0D048}"/>
              </a:ext>
            </a:extLst>
          </p:cNvPr>
          <p:cNvSpPr/>
          <p:nvPr/>
        </p:nvSpPr>
        <p:spPr>
          <a:xfrm>
            <a:off x="6902789" y="5458825"/>
            <a:ext cx="4608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Figure-3: Modified 3D CNN Model [1]</a:t>
            </a:r>
          </a:p>
        </p:txBody>
      </p:sp>
    </p:spTree>
    <p:extLst>
      <p:ext uri="{BB962C8B-B14F-4D97-AF65-F5344CB8AC3E}">
        <p14:creationId xmlns:p14="http://schemas.microsoft.com/office/powerpoint/2010/main" val="261683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41DE-16CA-F1CB-C57E-D7745142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vs Proposed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2D4DD1-A149-087C-254C-D7419508C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59EE8-7671-F4D1-8BB0-E79AB01999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DFBE0-53EA-4286-9F35-DB9C85ABAD3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67E1B-7C28-D2F4-BC26-CD0FF48CA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6D703A-B751-4188-7D43-E6CC688D0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30761"/>
              </p:ext>
            </p:extLst>
          </p:nvPr>
        </p:nvGraphicFramePr>
        <p:xfrm>
          <a:off x="2384925" y="1388124"/>
          <a:ext cx="8128000" cy="455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552714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065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3D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Optimized 3D 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6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Number of Layers :</a:t>
                      </a:r>
                    </a:p>
                    <a:p>
                      <a:endParaRPr lang="en-US" sz="2000" b="1" dirty="0"/>
                    </a:p>
                    <a:p>
                      <a:r>
                        <a:rPr lang="en-US" dirty="0"/>
                        <a:t>Convolution Layer: 4</a:t>
                      </a:r>
                    </a:p>
                    <a:p>
                      <a:r>
                        <a:rPr lang="en-US" dirty="0"/>
                        <a:t>Flatten layer: 1</a:t>
                      </a:r>
                    </a:p>
                    <a:p>
                      <a:r>
                        <a:rPr lang="en-US" dirty="0"/>
                        <a:t>Dense layer: 2</a:t>
                      </a:r>
                    </a:p>
                    <a:p>
                      <a:r>
                        <a:rPr lang="en-US" dirty="0"/>
                        <a:t>Output layer :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Number of Layers :</a:t>
                      </a:r>
                    </a:p>
                    <a:p>
                      <a:endParaRPr lang="en-US" sz="2000" b="1" dirty="0"/>
                    </a:p>
                    <a:p>
                      <a:r>
                        <a:rPr lang="en-US" dirty="0"/>
                        <a:t>Convolution Layer: 3</a:t>
                      </a:r>
                    </a:p>
                    <a:p>
                      <a:r>
                        <a:rPr lang="en-US" dirty="0"/>
                        <a:t>Flatten layer: 1</a:t>
                      </a:r>
                    </a:p>
                    <a:p>
                      <a:r>
                        <a:rPr lang="en-US" dirty="0"/>
                        <a:t>Dense layer: 3</a:t>
                      </a:r>
                    </a:p>
                    <a:p>
                      <a:r>
                        <a:rPr lang="en-US" dirty="0"/>
                        <a:t>Output layer :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4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Activation Function uses in layers: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dirty="0"/>
                        <a:t>Convolution Layer: </a:t>
                      </a:r>
                      <a:r>
                        <a:rPr lang="en-US" dirty="0" err="1"/>
                        <a:t>Relu</a:t>
                      </a:r>
                      <a:endParaRPr lang="en-US" dirty="0"/>
                    </a:p>
                    <a:p>
                      <a:r>
                        <a:rPr lang="en-US" dirty="0"/>
                        <a:t>Dense layer: </a:t>
                      </a:r>
                      <a:r>
                        <a:rPr lang="en-US" dirty="0" err="1"/>
                        <a:t>Relu</a:t>
                      </a:r>
                      <a:endParaRPr lang="en-US" dirty="0"/>
                    </a:p>
                    <a:p>
                      <a:r>
                        <a:rPr lang="en-US" dirty="0"/>
                        <a:t>Output layer : </a:t>
                      </a:r>
                      <a:r>
                        <a:rPr lang="en-US" dirty="0" err="1"/>
                        <a:t>Softmax</a:t>
                      </a:r>
                      <a:endParaRPr lang="en-US" b="1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Activation Function uses in layers: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dirty="0"/>
                        <a:t>Convolution Layer: Mish</a:t>
                      </a:r>
                    </a:p>
                    <a:p>
                      <a:r>
                        <a:rPr lang="en-US" dirty="0"/>
                        <a:t>Dense layer: Mish</a:t>
                      </a:r>
                    </a:p>
                    <a:p>
                      <a:r>
                        <a:rPr lang="en-US" dirty="0"/>
                        <a:t>Output layer : </a:t>
                      </a:r>
                      <a:r>
                        <a:rPr lang="en-US" dirty="0" err="1"/>
                        <a:t>Softmax</a:t>
                      </a:r>
                      <a:endParaRPr lang="en-US" b="1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6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 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 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82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094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E92429-4317-ADFA-FD53-0EA0FBD9C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A0DB6-3121-CC20-6FA4-2E0EAABB12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DFBE0-53EA-4286-9F35-DB9C85ABAD3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2247C-DC3F-86CE-8F86-A8FEB2C52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B2AC5-EBCA-C025-33A4-2C587C0BF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70" y="1179290"/>
            <a:ext cx="4537370" cy="4018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6FD5F6-56ED-89B3-C80D-45A1F91E4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5" r="672"/>
          <a:stretch/>
        </p:blipFill>
        <p:spPr>
          <a:xfrm>
            <a:off x="6871545" y="1102154"/>
            <a:ext cx="5047601" cy="409604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695CA1-FB27-30FF-A603-3D52F8CBB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35645"/>
              </p:ext>
            </p:extLst>
          </p:nvPr>
        </p:nvGraphicFramePr>
        <p:xfrm>
          <a:off x="1915388" y="496713"/>
          <a:ext cx="9830688" cy="438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5344">
                  <a:extLst>
                    <a:ext uri="{9D8B030D-6E8A-4147-A177-3AD203B41FA5}">
                      <a16:colId xmlns:a16="http://schemas.microsoft.com/office/drawing/2014/main" val="2743193223"/>
                    </a:ext>
                  </a:extLst>
                </a:gridCol>
                <a:gridCol w="4915344">
                  <a:extLst>
                    <a:ext uri="{9D8B030D-6E8A-4147-A177-3AD203B41FA5}">
                      <a16:colId xmlns:a16="http://schemas.microsoft.com/office/drawing/2014/main" val="3392469353"/>
                    </a:ext>
                  </a:extLst>
                </a:gridCol>
              </a:tblGrid>
              <a:tr h="438873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3D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Proposed 3D 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97730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425986-24CD-4414-0B77-AC225FCC9FA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10522" y="935586"/>
            <a:ext cx="20210" cy="439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B3AAEB-007B-9CB2-54E7-D36E3A5A3722}"/>
              </a:ext>
            </a:extLst>
          </p:cNvPr>
          <p:cNvCxnSpPr>
            <a:cxnSpLocks/>
          </p:cNvCxnSpPr>
          <p:nvPr/>
        </p:nvCxnSpPr>
        <p:spPr>
          <a:xfrm>
            <a:off x="1915388" y="834333"/>
            <a:ext cx="0" cy="449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12FF9-66F6-AEE3-F5A8-392D14A07943}"/>
              </a:ext>
            </a:extLst>
          </p:cNvPr>
          <p:cNvCxnSpPr>
            <a:cxnSpLocks/>
          </p:cNvCxnSpPr>
          <p:nvPr/>
        </p:nvCxnSpPr>
        <p:spPr>
          <a:xfrm>
            <a:off x="1895178" y="5329717"/>
            <a:ext cx="9830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8EC3A3-9012-55F9-29A4-E8EAC8DF2E72}"/>
              </a:ext>
            </a:extLst>
          </p:cNvPr>
          <p:cNvCxnSpPr>
            <a:cxnSpLocks/>
          </p:cNvCxnSpPr>
          <p:nvPr/>
        </p:nvCxnSpPr>
        <p:spPr>
          <a:xfrm>
            <a:off x="11708179" y="834333"/>
            <a:ext cx="17686" cy="449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0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407AC6-2C62-FB3C-7F9D-B77696A11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8696-4463-8B94-F3A4-2E2390BCE9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DFBE0-53EA-4286-9F35-DB9C85ABAD3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1B780-A47B-29B7-8675-6A1F5349D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08456C-700A-DF76-421F-0328B053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456757"/>
              </p:ext>
            </p:extLst>
          </p:nvPr>
        </p:nvGraphicFramePr>
        <p:xfrm>
          <a:off x="1639857" y="433137"/>
          <a:ext cx="10439848" cy="43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924">
                  <a:extLst>
                    <a:ext uri="{9D8B030D-6E8A-4147-A177-3AD203B41FA5}">
                      <a16:colId xmlns:a16="http://schemas.microsoft.com/office/drawing/2014/main" val="2743193223"/>
                    </a:ext>
                  </a:extLst>
                </a:gridCol>
                <a:gridCol w="5219924">
                  <a:extLst>
                    <a:ext uri="{9D8B030D-6E8A-4147-A177-3AD203B41FA5}">
                      <a16:colId xmlns:a16="http://schemas.microsoft.com/office/drawing/2014/main" val="3392469353"/>
                    </a:ext>
                  </a:extLst>
                </a:gridCol>
              </a:tblGrid>
              <a:tr h="432544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3D CNN (Result)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Proposed 3D CNN (Result)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9773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7F864D2-029F-F1E2-5155-B3D7886FB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0" r="4721" b="3292"/>
          <a:stretch/>
        </p:blipFill>
        <p:spPr>
          <a:xfrm>
            <a:off x="1704788" y="1916116"/>
            <a:ext cx="5079468" cy="2490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15D2A9-4CFF-7E29-F943-595682240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" r="4200"/>
          <a:stretch/>
        </p:blipFill>
        <p:spPr>
          <a:xfrm>
            <a:off x="7167010" y="1878715"/>
            <a:ext cx="4912695" cy="25048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FA8D13-7B5C-634B-D693-DFC111036D69}"/>
              </a:ext>
            </a:extLst>
          </p:cNvPr>
          <p:cNvCxnSpPr>
            <a:cxnSpLocks/>
          </p:cNvCxnSpPr>
          <p:nvPr/>
        </p:nvCxnSpPr>
        <p:spPr>
          <a:xfrm>
            <a:off x="1639857" y="875406"/>
            <a:ext cx="63791" cy="429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5A6A53-5A86-B3E0-16EB-AE1F4EDBC93A}"/>
              </a:ext>
            </a:extLst>
          </p:cNvPr>
          <p:cNvCxnSpPr>
            <a:cxnSpLocks/>
          </p:cNvCxnSpPr>
          <p:nvPr/>
        </p:nvCxnSpPr>
        <p:spPr>
          <a:xfrm>
            <a:off x="6859781" y="875406"/>
            <a:ext cx="0" cy="429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DC3C8-2BE9-DDF0-425B-32CA0E616F65}"/>
              </a:ext>
            </a:extLst>
          </p:cNvPr>
          <p:cNvCxnSpPr>
            <a:cxnSpLocks/>
          </p:cNvCxnSpPr>
          <p:nvPr/>
        </p:nvCxnSpPr>
        <p:spPr>
          <a:xfrm>
            <a:off x="12873915" y="1467175"/>
            <a:ext cx="0" cy="249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8BDC60-ECFF-2BF2-524D-F8A83A12BAFA}"/>
              </a:ext>
            </a:extLst>
          </p:cNvPr>
          <p:cNvCxnSpPr>
            <a:cxnSpLocks/>
          </p:cNvCxnSpPr>
          <p:nvPr/>
        </p:nvCxnSpPr>
        <p:spPr>
          <a:xfrm>
            <a:off x="1703648" y="5192467"/>
            <a:ext cx="1043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39CA93-BDDC-F41D-7BF2-DE095607B639}"/>
              </a:ext>
            </a:extLst>
          </p:cNvPr>
          <p:cNvCxnSpPr>
            <a:cxnSpLocks/>
          </p:cNvCxnSpPr>
          <p:nvPr/>
        </p:nvCxnSpPr>
        <p:spPr>
          <a:xfrm>
            <a:off x="12065444" y="865681"/>
            <a:ext cx="0" cy="429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88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6528-34E1-CBCF-35CF-C9DE90A7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920" y="362407"/>
            <a:ext cx="9804258" cy="1106536"/>
          </a:xfrm>
        </p:spPr>
        <p:txBody>
          <a:bodyPr/>
          <a:lstStyle/>
          <a:p>
            <a:r>
              <a:rPr lang="en-US" dirty="0"/>
              <a:t>Classifier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029BF1-C6DC-A506-D28B-9EFA1818A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E881D-E0EA-7CE1-4D8A-FAD6DB4108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DFBE0-53EA-4286-9F35-DB9C85ABAD3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7E61-525E-5F11-BEF2-B466AF629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71542482-73AE-15E5-A718-6293AC980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50560"/>
              </p:ext>
            </p:extLst>
          </p:nvPr>
        </p:nvGraphicFramePr>
        <p:xfrm>
          <a:off x="2026920" y="2089250"/>
          <a:ext cx="9986680" cy="1940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336">
                  <a:extLst>
                    <a:ext uri="{9D8B030D-6E8A-4147-A177-3AD203B41FA5}">
                      <a16:colId xmlns:a16="http://schemas.microsoft.com/office/drawing/2014/main" val="3061319544"/>
                    </a:ext>
                  </a:extLst>
                </a:gridCol>
                <a:gridCol w="1997336">
                  <a:extLst>
                    <a:ext uri="{9D8B030D-6E8A-4147-A177-3AD203B41FA5}">
                      <a16:colId xmlns:a16="http://schemas.microsoft.com/office/drawing/2014/main" val="3415463346"/>
                    </a:ext>
                  </a:extLst>
                </a:gridCol>
                <a:gridCol w="1997336">
                  <a:extLst>
                    <a:ext uri="{9D8B030D-6E8A-4147-A177-3AD203B41FA5}">
                      <a16:colId xmlns:a16="http://schemas.microsoft.com/office/drawing/2014/main" val="600163999"/>
                    </a:ext>
                  </a:extLst>
                </a:gridCol>
                <a:gridCol w="1997336">
                  <a:extLst>
                    <a:ext uri="{9D8B030D-6E8A-4147-A177-3AD203B41FA5}">
                      <a16:colId xmlns:a16="http://schemas.microsoft.com/office/drawing/2014/main" val="772398277"/>
                    </a:ext>
                  </a:extLst>
                </a:gridCol>
                <a:gridCol w="1997336">
                  <a:extLst>
                    <a:ext uri="{9D8B030D-6E8A-4147-A177-3AD203B41FA5}">
                      <a16:colId xmlns:a16="http://schemas.microsoft.com/office/drawing/2014/main" val="3930130309"/>
                    </a:ext>
                  </a:extLst>
                </a:gridCol>
              </a:tblGrid>
              <a:tr h="520735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Arial" panose="020B0604020202020204" pitchFamily="34" charset="0"/>
                        </a:rPr>
                        <a:t>Classifiers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Arial" panose="020B0604020202020204" pitchFamily="34" charset="0"/>
                        </a:rPr>
                        <a:t>Macro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Arial" panose="020B0604020202020204" pitchFamily="34" charset="0"/>
                        </a:rPr>
                        <a:t>Weighted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06500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291895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622658"/>
                  </a:ext>
                </a:extLst>
              </a:tr>
              <a:tr h="89880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Optimized 3D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125943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9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370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548B-7870-4CA4-26F8-1B01F15A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Result (Existing Vs Proposed)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308AF9-9FD2-4F10-90DB-160AE55A3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D836A-B1A8-6523-B239-2A794DF846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DFBE0-53EA-4286-9F35-DB9C85ABAD3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D9552-8E79-5D1B-CA70-D2AAA79BE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84D908-476D-5834-35AB-20E56BD55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33458"/>
              </p:ext>
            </p:extLst>
          </p:nvPr>
        </p:nvGraphicFramePr>
        <p:xfrm>
          <a:off x="2026920" y="1246140"/>
          <a:ext cx="9660287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954">
                  <a:extLst>
                    <a:ext uri="{9D8B030D-6E8A-4147-A177-3AD203B41FA5}">
                      <a16:colId xmlns:a16="http://schemas.microsoft.com/office/drawing/2014/main" val="4031134724"/>
                    </a:ext>
                  </a:extLst>
                </a:gridCol>
                <a:gridCol w="997413">
                  <a:extLst>
                    <a:ext uri="{9D8B030D-6E8A-4147-A177-3AD203B41FA5}">
                      <a16:colId xmlns:a16="http://schemas.microsoft.com/office/drawing/2014/main" val="1103301508"/>
                    </a:ext>
                  </a:extLst>
                </a:gridCol>
                <a:gridCol w="997413">
                  <a:extLst>
                    <a:ext uri="{9D8B030D-6E8A-4147-A177-3AD203B41FA5}">
                      <a16:colId xmlns:a16="http://schemas.microsoft.com/office/drawing/2014/main" val="2289160773"/>
                    </a:ext>
                  </a:extLst>
                </a:gridCol>
                <a:gridCol w="997413">
                  <a:extLst>
                    <a:ext uri="{9D8B030D-6E8A-4147-A177-3AD203B41FA5}">
                      <a16:colId xmlns:a16="http://schemas.microsoft.com/office/drawing/2014/main" val="1604310471"/>
                    </a:ext>
                  </a:extLst>
                </a:gridCol>
                <a:gridCol w="997413">
                  <a:extLst>
                    <a:ext uri="{9D8B030D-6E8A-4147-A177-3AD203B41FA5}">
                      <a16:colId xmlns:a16="http://schemas.microsoft.com/office/drawing/2014/main" val="3209959486"/>
                    </a:ext>
                  </a:extLst>
                </a:gridCol>
                <a:gridCol w="1141247">
                  <a:extLst>
                    <a:ext uri="{9D8B030D-6E8A-4147-A177-3AD203B41FA5}">
                      <a16:colId xmlns:a16="http://schemas.microsoft.com/office/drawing/2014/main" val="2214056183"/>
                    </a:ext>
                  </a:extLst>
                </a:gridCol>
                <a:gridCol w="853580">
                  <a:extLst>
                    <a:ext uri="{9D8B030D-6E8A-4147-A177-3AD203B41FA5}">
                      <a16:colId xmlns:a16="http://schemas.microsoft.com/office/drawing/2014/main" val="3091003093"/>
                    </a:ext>
                  </a:extLst>
                </a:gridCol>
                <a:gridCol w="1109665">
                  <a:extLst>
                    <a:ext uri="{9D8B030D-6E8A-4147-A177-3AD203B41FA5}">
                      <a16:colId xmlns:a16="http://schemas.microsoft.com/office/drawing/2014/main" val="3107557625"/>
                    </a:ext>
                  </a:extLst>
                </a:gridCol>
                <a:gridCol w="956189">
                  <a:extLst>
                    <a:ext uri="{9D8B030D-6E8A-4147-A177-3AD203B41FA5}">
                      <a16:colId xmlns:a16="http://schemas.microsoft.com/office/drawing/2014/main" val="3622103904"/>
                    </a:ext>
                  </a:extLst>
                </a:gridCol>
              </a:tblGrid>
              <a:tr h="8664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Precision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         Prop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          Prop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           Prop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         Prop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91977"/>
                  </a:ext>
                </a:extLst>
              </a:tr>
              <a:tr h="3465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2668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5493062"/>
                  </a:ext>
                </a:extLst>
              </a:tr>
              <a:tr h="3465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KetChup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5259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9318268"/>
                  </a:ext>
                </a:extLst>
              </a:tr>
              <a:tr h="3465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Artificial blood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8170585"/>
                  </a:ext>
                </a:extLst>
              </a:tr>
              <a:tr h="3465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Poster paint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5963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859719"/>
                  </a:ext>
                </a:extLst>
              </a:tr>
              <a:tr h="60653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Tomato concentrate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3258879"/>
                  </a:ext>
                </a:extLst>
              </a:tr>
              <a:tr h="3465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Acrylic paint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88339155"/>
                  </a:ext>
                </a:extLst>
              </a:tr>
              <a:tr h="3465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5210456"/>
                  </a:ext>
                </a:extLst>
              </a:tr>
              <a:tr h="3465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8540100"/>
                  </a:ext>
                </a:extLst>
              </a:tr>
              <a:tr h="3465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0993101"/>
                  </a:ext>
                </a:extLst>
              </a:tr>
              <a:tr h="3465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04289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261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0F3B-E2BD-F515-28FC-112E5F47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Vs Mish Activation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15194-A331-8782-E0D3-CCAF8E5DA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BAA72-FC53-B8BF-F914-A7066C34A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DFBE0-53EA-4286-9F35-DB9C85ABAD3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A618-D7AE-E362-1E41-A2FA8BD76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Email: corresponding@email.com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B9A356-71DF-8AC8-F54F-D1CBA3F1B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36314"/>
              </p:ext>
            </p:extLst>
          </p:nvPr>
        </p:nvGraphicFramePr>
        <p:xfrm>
          <a:off x="2203855" y="1003061"/>
          <a:ext cx="8405153" cy="5704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071">
                  <a:extLst>
                    <a:ext uri="{9D8B030D-6E8A-4147-A177-3AD203B41FA5}">
                      <a16:colId xmlns:a16="http://schemas.microsoft.com/office/drawing/2014/main" val="2743309845"/>
                    </a:ext>
                  </a:extLst>
                </a:gridCol>
                <a:gridCol w="1644487">
                  <a:extLst>
                    <a:ext uri="{9D8B030D-6E8A-4147-A177-3AD203B41FA5}">
                      <a16:colId xmlns:a16="http://schemas.microsoft.com/office/drawing/2014/main" val="3348129466"/>
                    </a:ext>
                  </a:extLst>
                </a:gridCol>
                <a:gridCol w="1845004">
                  <a:extLst>
                    <a:ext uri="{9D8B030D-6E8A-4147-A177-3AD203B41FA5}">
                      <a16:colId xmlns:a16="http://schemas.microsoft.com/office/drawing/2014/main" val="1965223476"/>
                    </a:ext>
                  </a:extLst>
                </a:gridCol>
                <a:gridCol w="1692396">
                  <a:extLst>
                    <a:ext uri="{9D8B030D-6E8A-4147-A177-3AD203B41FA5}">
                      <a16:colId xmlns:a16="http://schemas.microsoft.com/office/drawing/2014/main" val="716196278"/>
                    </a:ext>
                  </a:extLst>
                </a:gridCol>
                <a:gridCol w="1723195">
                  <a:extLst>
                    <a:ext uri="{9D8B030D-6E8A-4147-A177-3AD203B41FA5}">
                      <a16:colId xmlns:a16="http://schemas.microsoft.com/office/drawing/2014/main" val="866479033"/>
                    </a:ext>
                  </a:extLst>
                </a:gridCol>
              </a:tblGrid>
              <a:tr h="1132237">
                <a:tc>
                  <a:txBody>
                    <a:bodyPr/>
                    <a:lstStyle/>
                    <a:p>
                      <a:r>
                        <a:rPr lang="en-US" dirty="0"/>
                        <a:t>Activation Function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   </a:t>
                      </a:r>
                      <a:r>
                        <a:rPr lang="en-US" dirty="0" err="1"/>
                        <a:t>Relu</a:t>
                      </a:r>
                      <a:endParaRPr lang="en-US" dirty="0"/>
                    </a:p>
                    <a:p>
                      <a:r>
                        <a:rPr lang="en-US" dirty="0"/>
                        <a:t>              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(Existing 3D CNN 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 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Mish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(Proposed 3D CNN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53190"/>
                  </a:ext>
                </a:extLst>
              </a:tr>
              <a:tr h="870951">
                <a:tc>
                  <a:txBody>
                    <a:bodyPr/>
                    <a:lstStyle/>
                    <a:p>
                      <a:r>
                        <a:rPr lang="en-US" b="1" dirty="0"/>
                        <a:t>Epochs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Training Accuracy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Validation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Training Accuracy</a:t>
                      </a:r>
                    </a:p>
                    <a:p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Validation Accuracy</a:t>
                      </a:r>
                    </a:p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9764676"/>
                  </a:ext>
                </a:extLst>
              </a:tr>
              <a:tr h="34838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0.3361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0.4917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1657908"/>
                  </a:ext>
                </a:extLst>
              </a:tr>
              <a:tr h="34838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0.3876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0.6414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7358967"/>
                  </a:ext>
                </a:extLst>
              </a:tr>
              <a:tr h="34838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0.3767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0.7586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6778853"/>
                  </a:ext>
                </a:extLst>
              </a:tr>
              <a:tr h="34838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6439852"/>
                  </a:ext>
                </a:extLst>
              </a:tr>
              <a:tr h="34838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0.9272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0.9077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3437596"/>
                  </a:ext>
                </a:extLst>
              </a:tr>
              <a:tr h="34838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0.9337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919885"/>
                  </a:ext>
                </a:extLst>
              </a:tr>
              <a:tr h="34838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0.9432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7105350"/>
                  </a:ext>
                </a:extLst>
              </a:tr>
              <a:tr h="34838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0.9568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0.9556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6103859"/>
                  </a:ext>
                </a:extLst>
              </a:tr>
              <a:tr h="34838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0.9728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0.9556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0179698"/>
                  </a:ext>
                </a:extLst>
              </a:tr>
              <a:tr h="34838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0.9746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0.9722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8383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08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B7C1-3846-487A-B664-6930522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2813-8152-4B46-8228-0EBF1D41D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920" y="1739348"/>
            <a:ext cx="9804258" cy="4254178"/>
          </a:xfrm>
        </p:spPr>
        <p:txBody>
          <a:bodyPr/>
          <a:lstStyle/>
          <a:p>
            <a:r>
              <a:rPr lang="en-US" dirty="0"/>
              <a:t>Background / Motivation </a:t>
            </a:r>
          </a:p>
          <a:p>
            <a:r>
              <a:rPr lang="en-US" dirty="0"/>
              <a:t>Research Objectives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 and Analysis </a:t>
            </a:r>
          </a:p>
          <a:p>
            <a:r>
              <a:rPr lang="en-US" dirty="0"/>
              <a:t>Conclusion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17257-7C08-4F81-999D-0BDD584D4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06D72-F450-4F53-B5C0-72BC6DD9C9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51B9-9D9D-4803-B4A6-55245C70B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15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DDED-7E97-CCAF-50C1-C4142A60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11A30-E1E2-E219-90E4-0DBF9533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D3E0-C00D-273C-D741-0D377504BD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DFBE0-53EA-4286-9F35-DB9C85ABAD3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4D71-CF9E-FB41-96A3-D213EA57F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6B5615-07C5-6294-7EA7-7DFB6C48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63915"/>
              </p:ext>
            </p:extLst>
          </p:nvPr>
        </p:nvGraphicFramePr>
        <p:xfrm>
          <a:off x="1979709" y="1230639"/>
          <a:ext cx="9354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420">
                  <a:extLst>
                    <a:ext uri="{9D8B030D-6E8A-4147-A177-3AD203B41FA5}">
                      <a16:colId xmlns:a16="http://schemas.microsoft.com/office/drawing/2014/main" val="2743193223"/>
                    </a:ext>
                  </a:extLst>
                </a:gridCol>
                <a:gridCol w="4677420">
                  <a:extLst>
                    <a:ext uri="{9D8B030D-6E8A-4147-A177-3AD203B41FA5}">
                      <a16:colId xmlns:a16="http://schemas.microsoft.com/office/drawing/2014/main" val="3392469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3D CNN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Proposed 3D CNN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9773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5A5D5BC-30E2-E293-0442-1B6E55BD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534" y="1895823"/>
            <a:ext cx="3804928" cy="3905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11AA96-1B60-16B7-6787-BA1DB1DD5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87" y="1987533"/>
            <a:ext cx="3678086" cy="381392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9C64B2-9E40-99AA-0ACE-E2F738135CA7}"/>
              </a:ext>
            </a:extLst>
          </p:cNvPr>
          <p:cNvCxnSpPr>
            <a:cxnSpLocks/>
          </p:cNvCxnSpPr>
          <p:nvPr/>
        </p:nvCxnSpPr>
        <p:spPr>
          <a:xfrm>
            <a:off x="1979709" y="1596399"/>
            <a:ext cx="40168" cy="446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C67D86-5845-2756-CBDB-E4461372FCB8}"/>
              </a:ext>
            </a:extLst>
          </p:cNvPr>
          <p:cNvCxnSpPr>
            <a:cxnSpLocks/>
          </p:cNvCxnSpPr>
          <p:nvPr/>
        </p:nvCxnSpPr>
        <p:spPr>
          <a:xfrm flipV="1">
            <a:off x="1999793" y="6030950"/>
            <a:ext cx="9334756" cy="2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A57ACC-E4E7-FFCA-EA6F-08D86F1F657F}"/>
              </a:ext>
            </a:extLst>
          </p:cNvPr>
          <p:cNvCxnSpPr>
            <a:cxnSpLocks/>
          </p:cNvCxnSpPr>
          <p:nvPr/>
        </p:nvCxnSpPr>
        <p:spPr>
          <a:xfrm>
            <a:off x="13213767" y="6074322"/>
            <a:ext cx="0" cy="26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1536F8-375E-81EB-1333-7AFCA3BFB493}"/>
              </a:ext>
            </a:extLst>
          </p:cNvPr>
          <p:cNvCxnSpPr>
            <a:cxnSpLocks/>
          </p:cNvCxnSpPr>
          <p:nvPr/>
        </p:nvCxnSpPr>
        <p:spPr>
          <a:xfrm>
            <a:off x="7596737" y="6030950"/>
            <a:ext cx="0" cy="2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B7DBD-1197-A8D5-CBEC-4CCA71672AD4}"/>
              </a:ext>
            </a:extLst>
          </p:cNvPr>
          <p:cNvCxnSpPr>
            <a:cxnSpLocks/>
          </p:cNvCxnSpPr>
          <p:nvPr/>
        </p:nvCxnSpPr>
        <p:spPr>
          <a:xfrm>
            <a:off x="11277085" y="1570356"/>
            <a:ext cx="40168" cy="446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3376F-7D2F-716C-B816-746855AB5DC9}"/>
              </a:ext>
            </a:extLst>
          </p:cNvPr>
          <p:cNvCxnSpPr>
            <a:cxnSpLocks/>
          </p:cNvCxnSpPr>
          <p:nvPr/>
        </p:nvCxnSpPr>
        <p:spPr>
          <a:xfrm>
            <a:off x="6574421" y="1352977"/>
            <a:ext cx="53976" cy="4677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22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4958-1712-DCF8-5214-219A9957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Vs Epoch Curve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DE2F7-C007-92D9-28C1-BEFFBA21C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62779-0EF9-5F6C-BC73-EF17F0398C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DFBE0-53EA-4286-9F35-DB9C85ABAD3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7FAB-B851-A750-2443-184B30D41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D057F-A07C-3EC7-AF14-075C4471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23" y="1218607"/>
            <a:ext cx="4024107" cy="402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42E033-0977-A53E-D640-29324B4D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30" y="1166772"/>
            <a:ext cx="4160520" cy="4160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9FCBC-4ADF-6363-EDBD-554E1E3A35F6}"/>
              </a:ext>
            </a:extLst>
          </p:cNvPr>
          <p:cNvSpPr/>
          <p:nvPr/>
        </p:nvSpPr>
        <p:spPr>
          <a:xfrm>
            <a:off x="2658974" y="5194461"/>
            <a:ext cx="46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Figure-4: Accuracy vs Epochs curve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00D7D1-3661-E860-6340-D3621101B76C}"/>
              </a:ext>
            </a:extLst>
          </p:cNvPr>
          <p:cNvSpPr/>
          <p:nvPr/>
        </p:nvSpPr>
        <p:spPr>
          <a:xfrm>
            <a:off x="7277230" y="5193527"/>
            <a:ext cx="46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Figure-5: Loss vs Epochs curve</a:t>
            </a:r>
          </a:p>
        </p:txBody>
      </p:sp>
    </p:spTree>
    <p:extLst>
      <p:ext uri="{BB962C8B-B14F-4D97-AF65-F5344CB8AC3E}">
        <p14:creationId xmlns:p14="http://schemas.microsoft.com/office/powerpoint/2010/main" val="355087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21A3-B3E1-1ABD-D4F6-B11518D2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2A9CF5-03A8-913B-5C4A-86BAB6932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1D463-2BFC-C0BC-9231-55A1B28209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DFBE0-53EA-4286-9F35-DB9C85ABAD3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1E6CE-2210-EC5B-F172-FF653E793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51392-DE18-1AA1-1956-22DCBBD6B3CA}"/>
              </a:ext>
            </a:extLst>
          </p:cNvPr>
          <p:cNvSpPr txBox="1"/>
          <p:nvPr/>
        </p:nvSpPr>
        <p:spPr>
          <a:xfrm>
            <a:off x="2026920" y="1467039"/>
            <a:ext cx="7766247" cy="113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SzPct val="84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Optimize and modify in the convolutional layer 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SzPct val="84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Apply different feature extraction method for better accuracy </a:t>
            </a:r>
          </a:p>
        </p:txBody>
      </p:sp>
    </p:spTree>
    <p:extLst>
      <p:ext uri="{BB962C8B-B14F-4D97-AF65-F5344CB8AC3E}">
        <p14:creationId xmlns:p14="http://schemas.microsoft.com/office/powerpoint/2010/main" val="1505384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24CB-63E4-191F-8C95-FFA45636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B4D59-F7FB-4E13-E26A-1BE5E4446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FC74E-2222-CEAA-5EFF-1FACA524FD8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DFBE0-53EA-4286-9F35-DB9C85ABAD3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938AE-2293-A063-2BC1-D30F836A6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52C7-E0FD-18A2-AFDB-EF60D5B9321F}"/>
              </a:ext>
            </a:extLst>
          </p:cNvPr>
          <p:cNvSpPr txBox="1"/>
          <p:nvPr/>
        </p:nvSpPr>
        <p:spPr>
          <a:xfrm>
            <a:off x="2212876" y="1725970"/>
            <a:ext cx="7766247" cy="2238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SzPct val="84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The Proposed 3D CNN model gives us 97% accuracy whereas existing model gives 95% accuracy 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SzPct val="84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We can say that if we changes some layer and use Mish activation function instead of </a:t>
            </a:r>
            <a:r>
              <a:rPr lang="en-US" sz="2400" dirty="0" err="1">
                <a:solidFill>
                  <a:schemeClr val="tx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ReLU</a:t>
            </a:r>
            <a:r>
              <a:rPr lang="en-US" sz="2400" dirty="0">
                <a:solidFill>
                  <a:schemeClr val="tx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then we get better accuracy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5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02FC-A663-0DDC-29AF-4A8492B7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6536E-F1CD-B9F9-1983-043E737B8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DFDE4-505E-B032-014A-936F7108FD1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DFBE0-53EA-4286-9F35-DB9C85ABAD3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06A0-E2DA-9686-D1F8-2A356638D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FB135-F46C-3F0B-CC48-B24A5D189A28}"/>
              </a:ext>
            </a:extLst>
          </p:cNvPr>
          <p:cNvSpPr txBox="1"/>
          <p:nvPr/>
        </p:nvSpPr>
        <p:spPr>
          <a:xfrm>
            <a:off x="1852102" y="1250098"/>
            <a:ext cx="101735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Muhammad Ahmad, Jian Ping Li ,</a:t>
            </a:r>
            <a:r>
              <a:rPr lang="en-US" dirty="0" err="1"/>
              <a:t>Ramil</a:t>
            </a:r>
            <a:r>
              <a:rPr lang="en-US" dirty="0"/>
              <a:t> </a:t>
            </a:r>
            <a:r>
              <a:rPr lang="en-US" dirty="0" err="1"/>
              <a:t>Kuleev</a:t>
            </a:r>
            <a:r>
              <a:rPr lang="en-US" dirty="0"/>
              <a:t>, Muhammad </a:t>
            </a:r>
            <a:r>
              <a:rPr lang="en-US" dirty="0" err="1"/>
              <a:t>Hassaan</a:t>
            </a:r>
            <a:r>
              <a:rPr lang="en-US" dirty="0"/>
              <a:t> Farooq Butt, “A Fast and 3D CNN for Hyperspectral Imaging-based Bloodstain Classification”. </a:t>
            </a:r>
            <a:r>
              <a:rPr lang="en-US" i="1" dirty="0"/>
              <a:t>Forensic science international, </a:t>
            </a:r>
            <a:r>
              <a:rPr lang="en-US" dirty="0"/>
              <a:t>vol. 223, no. 1-3, pp. 28–39, 2022</a:t>
            </a:r>
          </a:p>
          <a:p>
            <a:endParaRPr lang="en-US" dirty="0"/>
          </a:p>
          <a:p>
            <a:r>
              <a:rPr lang="en-US" dirty="0"/>
              <a:t>[2] G. Edelman, E. Gaston, T. Van Leeuwen, P. Cullen, and M. </a:t>
            </a:r>
            <a:r>
              <a:rPr lang="en-US" dirty="0" err="1"/>
              <a:t>Aalders</a:t>
            </a:r>
            <a:r>
              <a:rPr lang="en-US" dirty="0"/>
              <a:t>,“Hyperspectral imaging for non-contact analysis of forensic traces,” </a:t>
            </a:r>
            <a:r>
              <a:rPr lang="en-US" i="1" dirty="0"/>
              <a:t>Forensic science international</a:t>
            </a:r>
            <a:r>
              <a:rPr lang="en-US" dirty="0"/>
              <a:t>, vol. 223, no. 1-3, pp. 28–39, 2021</a:t>
            </a:r>
          </a:p>
          <a:p>
            <a:endParaRPr lang="en-US" dirty="0"/>
          </a:p>
          <a:p>
            <a:r>
              <a:rPr lang="en-US" dirty="0"/>
              <a:t> [3] S. </a:t>
            </a:r>
            <a:r>
              <a:rPr lang="en-US" dirty="0" err="1"/>
              <a:t>Cadd</a:t>
            </a:r>
            <a:r>
              <a:rPr lang="en-US" dirty="0"/>
              <a:t>, B. Li, P. Beveridge, W. T. O’Hare, A. Campbell, and M. Islam, “The non-contact detection and identification of blood stained fingerprints using visible wavelength hyperspectral imaging: Part </a:t>
            </a:r>
            <a:r>
              <a:rPr lang="en-US" dirty="0" err="1"/>
              <a:t>iieffectiveness</a:t>
            </a:r>
            <a:r>
              <a:rPr lang="en-US" dirty="0"/>
              <a:t> on a range of substrates,” </a:t>
            </a:r>
            <a:r>
              <a:rPr lang="en-US" i="1" dirty="0"/>
              <a:t>Science &amp; Justice</a:t>
            </a:r>
            <a:r>
              <a:rPr lang="en-US" dirty="0"/>
              <a:t>, vol. 56, no. 3, pp. 191–200, 2016.</a:t>
            </a:r>
          </a:p>
          <a:p>
            <a:endParaRPr lang="en-US" dirty="0"/>
          </a:p>
          <a:p>
            <a:r>
              <a:rPr lang="en-US" dirty="0"/>
              <a:t> [4] B. Li, P. Beveridge, W. T. O’Hare, and M. Islam, “The application of visible wavelength reflectance hyperspectral imaging for the detection and identification of blood stains,” </a:t>
            </a:r>
            <a:r>
              <a:rPr lang="en-US" i="1" dirty="0"/>
              <a:t>Science &amp; justice</a:t>
            </a:r>
            <a:r>
              <a:rPr lang="en-US" dirty="0"/>
              <a:t>, vol. 54, no. 6, pp. 432–438, 2014.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45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E022-52E9-6E00-0CA0-501579A0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61DBE-B2CC-A425-19DE-244F3B8A6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8DAAB-F606-035D-0797-32F0093116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DFBE0-53EA-4286-9F35-DB9C85ABAD3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0E29-2FA6-053C-DBDC-6A6F8B608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2016F-088E-8D44-F899-FA85543ABD07}"/>
              </a:ext>
            </a:extLst>
          </p:cNvPr>
          <p:cNvSpPr txBox="1"/>
          <p:nvPr/>
        </p:nvSpPr>
        <p:spPr>
          <a:xfrm>
            <a:off x="2026920" y="923548"/>
            <a:ext cx="957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[5] R. </a:t>
            </a:r>
            <a:r>
              <a:rPr lang="en-US" dirty="0" err="1"/>
              <a:t>Schalike</a:t>
            </a:r>
            <a:r>
              <a:rPr lang="en-US" dirty="0"/>
              <a:t> and M. </a:t>
            </a:r>
            <a:r>
              <a:rPr lang="en-US" dirty="0" err="1"/>
              <a:t>Illes</a:t>
            </a:r>
            <a:r>
              <a:rPr lang="en-US" dirty="0"/>
              <a:t>, “A review of spectroscopic methods applied to bloodstain pattern analysis,” </a:t>
            </a:r>
            <a:r>
              <a:rPr lang="en-US" i="1" dirty="0"/>
              <a:t>Journal of Multidisciplinary Research at Trent</a:t>
            </a:r>
            <a:r>
              <a:rPr lang="en-US" dirty="0"/>
              <a:t>, vol. 2, no. 1, pp. 90–104, 2019.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02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DD48-E4A9-1480-ADC3-C24A12BE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173" y="2598597"/>
            <a:ext cx="9804258" cy="110653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82D4D-31EB-B524-B936-D754B3814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28AE-40DB-DA85-042B-7327F02B5E1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DFBE0-53EA-4286-9F35-DB9C85ABAD31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2BD8-8528-07BB-F635-C89B8EE89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4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FFFD-5E84-40DA-907A-8A12ED16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CA82-2DEF-4956-8EB1-4CADE1E2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920" y="764120"/>
            <a:ext cx="9804258" cy="4715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Hyperspectral image capture high information</a:t>
            </a:r>
          </a:p>
          <a:p>
            <a:r>
              <a:rPr lang="en-US" dirty="0"/>
              <a:t>Provide details information of an image</a:t>
            </a:r>
          </a:p>
          <a:p>
            <a:r>
              <a:rPr lang="en-US" dirty="0"/>
              <a:t>Remote sensing ,agriculture ,medicine, blood</a:t>
            </a:r>
          </a:p>
          <a:p>
            <a:r>
              <a:rPr lang="en-US" dirty="0"/>
              <a:t>Analysis of bloodstain patterns , forensic investigation </a:t>
            </a:r>
          </a:p>
          <a:p>
            <a:r>
              <a:rPr lang="en-US" dirty="0"/>
              <a:t>Crime scene analysis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D8694-56F9-4C3D-A11A-660C741F4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A3D6D-1646-433D-BBAC-E18F99EB6E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9AEA8-F791-4B5C-8057-EED2FF617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7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C53D-BA06-7DD4-6C48-CA5DB533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DA05-BA82-526B-65C7-CB324996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919" y="689811"/>
            <a:ext cx="8833586" cy="473044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create a efficient method to identify substance classification in forensic science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get better accuracy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capture both spectral and spatial  information for analysis purpose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Dimensionality 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C05DD-E5D1-F929-3AA8-9214E9AA4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D097-51F3-165D-F8D3-ADC20E854C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7C519-61C7-64CF-F64B-D96AE99AE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3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AE7C-288A-DB2A-61E2-3BC8694C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B876-24FC-9BE9-FE17-C471124F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Identify substance classification in forensic science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create a efficient method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get better accuracy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capture both spectral and spatial  information for analysis purpose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Dimensionality Reduction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10F98-1877-FE3A-EEC5-B497568AD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F948-5BBF-E121-4643-91F78CE005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AEC20-1300-1BDC-6039-691C3B59F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7D77-C6BC-1214-386E-8521E5CC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FCD84-4510-D9F0-C795-FBBFF8063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F6478-E4CF-DB12-A03C-60F87D95BA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583A2-2267-E199-64CF-D821D353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6FE27F7F-557E-CE39-59F9-1AA614DCC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549542"/>
              </p:ext>
            </p:extLst>
          </p:nvPr>
        </p:nvGraphicFramePr>
        <p:xfrm>
          <a:off x="2149608" y="1278294"/>
          <a:ext cx="8849626" cy="4964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418">
                  <a:extLst>
                    <a:ext uri="{9D8B030D-6E8A-4147-A177-3AD203B41FA5}">
                      <a16:colId xmlns:a16="http://schemas.microsoft.com/office/drawing/2014/main" val="1426662649"/>
                    </a:ext>
                  </a:extLst>
                </a:gridCol>
                <a:gridCol w="3341072">
                  <a:extLst>
                    <a:ext uri="{9D8B030D-6E8A-4147-A177-3AD203B41FA5}">
                      <a16:colId xmlns:a16="http://schemas.microsoft.com/office/drawing/2014/main" val="521404447"/>
                    </a:ext>
                  </a:extLst>
                </a:gridCol>
                <a:gridCol w="2753136">
                  <a:extLst>
                    <a:ext uri="{9D8B030D-6E8A-4147-A177-3AD203B41FA5}">
                      <a16:colId xmlns:a16="http://schemas.microsoft.com/office/drawing/2014/main" val="3773717554"/>
                    </a:ext>
                  </a:extLst>
                </a:gridCol>
              </a:tblGrid>
              <a:tr h="30576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 Title</a:t>
                      </a:r>
                    </a:p>
                  </a:txBody>
                  <a:tcPr marL="75914" marR="75914" marT="37957" marB="3795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Used</a:t>
                      </a:r>
                    </a:p>
                  </a:txBody>
                  <a:tcPr marL="75914" marR="75914" marT="37957" marB="3795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Limitation</a:t>
                      </a:r>
                    </a:p>
                  </a:txBody>
                  <a:tcPr marL="75914" marR="75914" marT="37957" marB="37957"/>
                </a:tc>
                <a:extLst>
                  <a:ext uri="{0D108BD9-81ED-4DB2-BD59-A6C34878D82A}">
                    <a16:rowId xmlns:a16="http://schemas.microsoft.com/office/drawing/2014/main" val="1555487261"/>
                  </a:ext>
                </a:extLst>
              </a:tr>
              <a:tr h="1435445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“A Fast and 3D CNN for Hyperspectral</a:t>
                      </a:r>
                    </a:p>
                    <a:p>
                      <a:pPr algn="l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Imaging-based Bloodstain Classification,”</a:t>
                      </a:r>
                      <a:r>
                        <a:rPr lang="en-US" sz="1400" i="1" dirty="0"/>
                        <a:t> Forensic science international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 [1]</a:t>
                      </a:r>
                      <a:br>
                        <a:rPr lang="en-US" sz="14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4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1D,2D,3D Convolutional Neural Network</a:t>
                      </a: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= 95%</a:t>
                      </a:r>
                    </a:p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PCA only for feature extraction 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0" marR="63360" marT="31680" marB="31680"/>
                </a:tc>
                <a:extLst>
                  <a:ext uri="{0D108BD9-81ED-4DB2-BD59-A6C34878D82A}">
                    <a16:rowId xmlns:a16="http://schemas.microsoft.com/office/drawing/2014/main" val="1057474492"/>
                  </a:ext>
                </a:extLst>
              </a:tr>
              <a:tr h="1334335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"Hyperspectral imaging for non-contact analysis of forensic traces,” </a:t>
                      </a:r>
                      <a:r>
                        <a:rPr lang="en-US" sz="1400" i="1" dirty="0"/>
                        <a:t>Journal of Multidisciplinary Research at Trent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2019 [2]</a:t>
                      </a: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correlation coefficient in the visible region using reflectance spectroscopy to identify blood. </a:t>
                      </a: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use of Deep learning 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4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0" marR="63360" marT="31680" marB="31680"/>
                </a:tc>
                <a:extLst>
                  <a:ext uri="{0D108BD9-81ED-4DB2-BD59-A6C34878D82A}">
                    <a16:rowId xmlns:a16="http://schemas.microsoft.com/office/drawing/2014/main" val="157780050"/>
                  </a:ext>
                </a:extLst>
              </a:tr>
              <a:tr h="1888796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“Blood stain classification with hyperspectral imaging and deep neural networks,”</a:t>
                      </a:r>
                      <a:r>
                        <a:rPr lang="en-US" sz="1400" i="1" dirty="0"/>
                        <a:t> Science &amp; Justice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 [3]</a:t>
                      </a:r>
                      <a:br>
                        <a:rPr lang="en-US" sz="14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4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Multilayer Perceptron,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Recurrent Neural Network, </a:t>
                      </a: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only one method (PCA) for </a:t>
                      </a:r>
                    </a:p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extraction</a:t>
                      </a:r>
                    </a:p>
                  </a:txBody>
                  <a:tcPr marL="63360" marR="63360" marT="31680" marB="31680"/>
                </a:tc>
                <a:extLst>
                  <a:ext uri="{0D108BD9-81ED-4DB2-BD59-A6C34878D82A}">
                    <a16:rowId xmlns:a16="http://schemas.microsoft.com/office/drawing/2014/main" val="356930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5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834A-5FE6-15E3-B421-395257D7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786A-7795-E9ED-C2B5-4091A892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920" y="962526"/>
            <a:ext cx="9459228" cy="43361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Efficient feature extraction technique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a custom model for better accuracy 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Forensic investigations heavily rely on the identification and classification of bloodstains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methods for bloodstain analysis in forensic science face limitations in terms of accuracy and efficiency.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50C35-EE0A-A16E-006A-85075FF97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1807B-3816-7C3F-31B4-53760F2DA1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AA97D-4EDF-2A9D-81E5-E09F5244B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C509-2414-46A6-C4A7-01B3822C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1F2A3-9189-9BFE-2034-07CE49327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853A-9779-C5AA-65DE-54385166D4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EDC25-3119-1D28-6B38-942133D3E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45E37A-96CA-3B08-006B-496445D9CA02}"/>
              </a:ext>
            </a:extLst>
          </p:cNvPr>
          <p:cNvSpPr txBox="1">
            <a:spLocks/>
          </p:cNvSpPr>
          <p:nvPr/>
        </p:nvSpPr>
        <p:spPr>
          <a:xfrm>
            <a:off x="1751210" y="1365515"/>
            <a:ext cx="5777193" cy="5126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endParaRPr lang="en-US" sz="20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799AF2-8BF3-5491-2442-446EE6192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2" t="5829" r="3253" b="10266"/>
          <a:stretch/>
        </p:blipFill>
        <p:spPr>
          <a:xfrm>
            <a:off x="7594591" y="1493280"/>
            <a:ext cx="4286607" cy="3158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96839E-5A90-C27A-D879-1312086571CB}"/>
              </a:ext>
            </a:extLst>
          </p:cNvPr>
          <p:cNvSpPr txBox="1"/>
          <p:nvPr/>
        </p:nvSpPr>
        <p:spPr>
          <a:xfrm>
            <a:off x="8189123" y="4866820"/>
            <a:ext cx="34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Fig-1: </a:t>
            </a:r>
            <a:r>
              <a:rPr lang="en-US" dirty="0" err="1"/>
              <a:t>Hyperblood</a:t>
            </a:r>
            <a:r>
              <a:rPr lang="en-US" dirty="0"/>
              <a:t> dataset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56F6B9-4A5F-3CA2-2330-0CC98947A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398" y="1378266"/>
            <a:ext cx="5621688" cy="3957859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The dataset is called “</a:t>
            </a:r>
            <a:r>
              <a:rPr lang="en-US" sz="2800" dirty="0" err="1">
                <a:solidFill>
                  <a:schemeClr val="tx2"/>
                </a:solidFill>
                <a:cs typeface="Arial" panose="020B0604020202020204" pitchFamily="34" charset="0"/>
              </a:rPr>
              <a:t>Hyperblood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“ Hyperspectral-based Bloodstain dataset.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This dataset has different types of substances i.e., blood and blood-like compounds, for instance, ketchup, artificial blood, beetroot juice, poster paint, tomato concentrate, acrylic paint, uncertain blood.[1]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Source : www.kaggle.com 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endParaRPr lang="en-US" sz="28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6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382A-60E2-259B-7A71-F0DFAE5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4BB19-845F-CA77-2A34-3AB88AC05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8B05B-0448-EBC7-C560-E151D16A75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8-Apr-24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A8E1B-663D-00B7-69D4-AD50C5E84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alamintokdercse@gmail.com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D8D8CE-D9BD-8A60-24BB-238952E8BAD7}"/>
              </a:ext>
            </a:extLst>
          </p:cNvPr>
          <p:cNvSpPr txBox="1">
            <a:spLocks/>
          </p:cNvSpPr>
          <p:nvPr/>
        </p:nvSpPr>
        <p:spPr>
          <a:xfrm>
            <a:off x="2362989" y="1196219"/>
            <a:ext cx="8690021" cy="5295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EE1715-F042-44D5-4223-16B858F7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4" y="770021"/>
            <a:ext cx="9611754" cy="515664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Dataset contains : 14 hyperspectral images (ENVI format)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Image size : 519 x 696 pixels (each pixel contains 113 band)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Number of Class : 7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# of Dimensions : 15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Shape of HSI (519, 696, 113)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Shape of GT (519, 696)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Name of Classes [0 1 2 3 4 5 6 7]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Source : www.kaggle.com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878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1555</Words>
  <Application>Microsoft Office PowerPoint</Application>
  <PresentationFormat>Widescreen</PresentationFormat>
  <Paragraphs>416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Narrow</vt:lpstr>
      <vt:lpstr>Arial Rounded MT Bold</vt:lpstr>
      <vt:lpstr>Arial Unicode MS</vt:lpstr>
      <vt:lpstr>Calibri</vt:lpstr>
      <vt:lpstr>Impact</vt:lpstr>
      <vt:lpstr>Office Theme</vt:lpstr>
      <vt:lpstr> 554 : Bloodstain Classification in Forensic Analysis Using Optimized 3D CNN</vt:lpstr>
      <vt:lpstr>Outline</vt:lpstr>
      <vt:lpstr>Motivation</vt:lpstr>
      <vt:lpstr>Research Objective</vt:lpstr>
      <vt:lpstr>Major Challenges</vt:lpstr>
      <vt:lpstr>Literature Review</vt:lpstr>
      <vt:lpstr>Problem Statement</vt:lpstr>
      <vt:lpstr>Dataset Description</vt:lpstr>
      <vt:lpstr>Dataset Description</vt:lpstr>
      <vt:lpstr>Proposed Methodology</vt:lpstr>
      <vt:lpstr>Dataset Preprocessing </vt:lpstr>
      <vt:lpstr>Train Test and Validation Sets </vt:lpstr>
      <vt:lpstr>Proposed 3D CNN [1]</vt:lpstr>
      <vt:lpstr>Existing vs Proposed Methodology</vt:lpstr>
      <vt:lpstr>PowerPoint Presentation</vt:lpstr>
      <vt:lpstr>PowerPoint Presentation</vt:lpstr>
      <vt:lpstr>Classifier Performance</vt:lpstr>
      <vt:lpstr>Classification Result (Existing Vs Proposed) </vt:lpstr>
      <vt:lpstr>Relu Vs Mish Activation Function</vt:lpstr>
      <vt:lpstr>Confusion Matrix</vt:lpstr>
      <vt:lpstr>Train Vs Epoch Curve </vt:lpstr>
      <vt:lpstr>Future Work</vt:lpstr>
      <vt:lpstr>Conclusion</vt:lpstr>
      <vt:lpstr>References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Hussain Nyeem</dc:creator>
  <cp:lastModifiedBy>Maksuda Yesmine</cp:lastModifiedBy>
  <cp:revision>133</cp:revision>
  <dcterms:created xsi:type="dcterms:W3CDTF">2023-09-15T09:16:52Z</dcterms:created>
  <dcterms:modified xsi:type="dcterms:W3CDTF">2024-04-08T11:50:54Z</dcterms:modified>
</cp:coreProperties>
</file>