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0" r:id="rId6"/>
    <p:sldId id="261" r:id="rId7"/>
    <p:sldId id="301" r:id="rId8"/>
    <p:sldId id="325" r:id="rId9"/>
    <p:sldId id="327" r:id="rId10"/>
    <p:sldId id="290" r:id="rId11"/>
    <p:sldId id="283" r:id="rId12"/>
    <p:sldId id="328" r:id="rId13"/>
    <p:sldId id="304" r:id="rId14"/>
    <p:sldId id="309" r:id="rId15"/>
    <p:sldId id="314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707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53F43F-D1FA-4246-89A4-71E51CA25FC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83D0AE-3AF5-41F3-9BD8-AFC423E868E6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</a:p>
      </dgm:t>
    </dgm:pt>
    <dgm:pt modelId="{9B18588E-7B78-49DF-A2BB-0FEA26002524}" type="parTrans" cxnId="{1FEA668E-FFCA-4270-80AA-7E86BF0B233B}">
      <dgm:prSet/>
      <dgm:spPr/>
      <dgm:t>
        <a:bodyPr/>
        <a:lstStyle/>
        <a:p>
          <a:endParaRPr lang="en-US"/>
        </a:p>
      </dgm:t>
    </dgm:pt>
    <dgm:pt modelId="{FE2D32CB-F7CD-4814-A781-C64373EA8B8C}" type="sibTrans" cxnId="{1FEA668E-FFCA-4270-80AA-7E86BF0B233B}">
      <dgm:prSet/>
      <dgm:spPr/>
      <dgm:t>
        <a:bodyPr/>
        <a:lstStyle/>
        <a:p>
          <a:endParaRPr lang="en-US"/>
        </a:p>
      </dgm:t>
    </dgm:pt>
    <dgm:pt modelId="{2A5CEEBB-DBF5-4BDD-A9B8-60B3A1EEDEC1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Motivation</a:t>
          </a:r>
        </a:p>
      </dgm:t>
    </dgm:pt>
    <dgm:pt modelId="{0FDEC3BB-A980-4CC1-8F73-DE30B6A04445}" type="parTrans" cxnId="{55FB6829-B8FD-488D-80E4-100E6CB68F0D}">
      <dgm:prSet/>
      <dgm:spPr/>
      <dgm:t>
        <a:bodyPr/>
        <a:lstStyle/>
        <a:p>
          <a:endParaRPr lang="en-US"/>
        </a:p>
      </dgm:t>
    </dgm:pt>
    <dgm:pt modelId="{0926D50B-0F1A-4707-964C-424111DF03D1}" type="sibTrans" cxnId="{55FB6829-B8FD-488D-80E4-100E6CB68F0D}">
      <dgm:prSet/>
      <dgm:spPr/>
      <dgm:t>
        <a:bodyPr/>
        <a:lstStyle/>
        <a:p>
          <a:endParaRPr lang="en-US"/>
        </a:p>
      </dgm:t>
    </dgm:pt>
    <dgm:pt modelId="{DD855EAB-1C41-4951-86E5-B6FCB45A2FD9}">
      <dgm:prSet custT="1"/>
      <dgm:spPr/>
      <dgm:t>
        <a:bodyPr/>
        <a:lstStyle/>
        <a:p>
          <a:r>
            <a:rPr lang="en-US" sz="1800">
              <a:latin typeface="Arial" panose="020B0604020202020204" pitchFamily="34" charset="0"/>
              <a:cs typeface="Arial" panose="020B0604020202020204" pitchFamily="34" charset="0"/>
            </a:rPr>
            <a:t>Related Works</a:t>
          </a:r>
        </a:p>
      </dgm:t>
    </dgm:pt>
    <dgm:pt modelId="{D4BF1E12-934B-475E-8276-4F0E39E46DBA}" type="parTrans" cxnId="{EBF01568-C108-4919-9B60-9650BF75EA5C}">
      <dgm:prSet/>
      <dgm:spPr/>
      <dgm:t>
        <a:bodyPr/>
        <a:lstStyle/>
        <a:p>
          <a:endParaRPr lang="en-US"/>
        </a:p>
      </dgm:t>
    </dgm:pt>
    <dgm:pt modelId="{B63D7AAD-1150-4AF5-864A-8DB90FF8FB65}" type="sibTrans" cxnId="{EBF01568-C108-4919-9B60-9650BF75EA5C}">
      <dgm:prSet/>
      <dgm:spPr/>
      <dgm:t>
        <a:bodyPr/>
        <a:lstStyle/>
        <a:p>
          <a:endParaRPr lang="en-US"/>
        </a:p>
      </dgm:t>
    </dgm:pt>
    <dgm:pt modelId="{A3A4FEE8-8BFE-49E8-A364-6D2BE4507739}">
      <dgm:prSet custT="1"/>
      <dgm:spPr/>
      <dgm:t>
        <a:bodyPr/>
        <a:lstStyle/>
        <a:p>
          <a:r>
            <a:rPr lang="en-US" sz="1800">
              <a:latin typeface="Arial" panose="020B0604020202020204" pitchFamily="34" charset="0"/>
              <a:cs typeface="Arial" panose="020B0604020202020204" pitchFamily="34" charset="0"/>
            </a:rPr>
            <a:t>Dataset</a:t>
          </a:r>
        </a:p>
      </dgm:t>
    </dgm:pt>
    <dgm:pt modelId="{A68603D7-B96A-48D3-AD99-2BB351CE36E0}" type="parTrans" cxnId="{63DA4CA4-FFA4-47A0-9510-2B668F5EF026}">
      <dgm:prSet/>
      <dgm:spPr/>
      <dgm:t>
        <a:bodyPr/>
        <a:lstStyle/>
        <a:p>
          <a:endParaRPr lang="en-US"/>
        </a:p>
      </dgm:t>
    </dgm:pt>
    <dgm:pt modelId="{C0FA5F64-C687-40CF-B306-6686CFFB045C}" type="sibTrans" cxnId="{63DA4CA4-FFA4-47A0-9510-2B668F5EF026}">
      <dgm:prSet/>
      <dgm:spPr/>
      <dgm:t>
        <a:bodyPr/>
        <a:lstStyle/>
        <a:p>
          <a:endParaRPr lang="en-US"/>
        </a:p>
      </dgm:t>
    </dgm:pt>
    <dgm:pt modelId="{D08E7475-DB98-4EF0-B4A0-AFFFB02465E7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Proposed Methodology </a:t>
          </a:r>
        </a:p>
      </dgm:t>
    </dgm:pt>
    <dgm:pt modelId="{A75871CB-B142-49D7-BEBF-16FF37A8ED48}" type="parTrans" cxnId="{5078B667-5596-45C3-B33F-016FA5DFF651}">
      <dgm:prSet/>
      <dgm:spPr/>
      <dgm:t>
        <a:bodyPr/>
        <a:lstStyle/>
        <a:p>
          <a:endParaRPr lang="en-US"/>
        </a:p>
      </dgm:t>
    </dgm:pt>
    <dgm:pt modelId="{FA7DFDB4-6682-440F-A56E-2F220E94B6E7}" type="sibTrans" cxnId="{5078B667-5596-45C3-B33F-016FA5DFF651}">
      <dgm:prSet/>
      <dgm:spPr/>
      <dgm:t>
        <a:bodyPr/>
        <a:lstStyle/>
        <a:p>
          <a:endParaRPr lang="en-US"/>
        </a:p>
      </dgm:t>
    </dgm:pt>
    <dgm:pt modelId="{8D4084AE-80D8-4D62-81BD-08128E7F9DCC}">
      <dgm:prSet custT="1"/>
      <dgm:spPr/>
      <dgm:t>
        <a:bodyPr/>
        <a:lstStyle/>
        <a:p>
          <a:r>
            <a:rPr lang="en-US" sz="1800">
              <a:latin typeface="Arial" panose="020B0604020202020204" pitchFamily="34" charset="0"/>
              <a:cs typeface="Arial" panose="020B0604020202020204" pitchFamily="34" charset="0"/>
            </a:rPr>
            <a:t>Future Work</a:t>
          </a:r>
        </a:p>
      </dgm:t>
    </dgm:pt>
    <dgm:pt modelId="{312642F2-9DD2-404E-BBAA-F01C162BFF61}" type="parTrans" cxnId="{14F5A2FB-4D12-44AA-AC8F-8A7BEEEC4608}">
      <dgm:prSet/>
      <dgm:spPr/>
      <dgm:t>
        <a:bodyPr/>
        <a:lstStyle/>
        <a:p>
          <a:endParaRPr lang="en-US"/>
        </a:p>
      </dgm:t>
    </dgm:pt>
    <dgm:pt modelId="{6CF5AE42-B963-4AE1-B35E-B5A6F977EF90}" type="sibTrans" cxnId="{14F5A2FB-4D12-44AA-AC8F-8A7BEEEC4608}">
      <dgm:prSet/>
      <dgm:spPr/>
      <dgm:t>
        <a:bodyPr/>
        <a:lstStyle/>
        <a:p>
          <a:endParaRPr lang="en-US"/>
        </a:p>
      </dgm:t>
    </dgm:pt>
    <dgm:pt modelId="{0F35D086-D3C5-4742-8EA0-6C8D1F891057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Reference</a:t>
          </a:r>
        </a:p>
      </dgm:t>
    </dgm:pt>
    <dgm:pt modelId="{22CB3F2A-3554-4B50-86CC-46C55B380FDA}" type="parTrans" cxnId="{B96B3E7E-39A1-4D49-ACA0-82CF6FDB3365}">
      <dgm:prSet/>
      <dgm:spPr/>
      <dgm:t>
        <a:bodyPr/>
        <a:lstStyle/>
        <a:p>
          <a:endParaRPr lang="en-US"/>
        </a:p>
      </dgm:t>
    </dgm:pt>
    <dgm:pt modelId="{978245C1-8C49-4F23-883D-1AD943058CF3}" type="sibTrans" cxnId="{B96B3E7E-39A1-4D49-ACA0-82CF6FDB3365}">
      <dgm:prSet/>
      <dgm:spPr/>
      <dgm:t>
        <a:bodyPr/>
        <a:lstStyle/>
        <a:p>
          <a:endParaRPr lang="en-US"/>
        </a:p>
      </dgm:t>
    </dgm:pt>
    <dgm:pt modelId="{4EFEB919-9F8B-47F5-A80C-49217F71752B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Objectives</a:t>
          </a:r>
        </a:p>
      </dgm:t>
    </dgm:pt>
    <dgm:pt modelId="{A9ACB728-A9A9-4DF2-B934-506B02A05D6B}" type="parTrans" cxnId="{AB2F9AEA-768A-458B-A4CA-F0F16AE0E01D}">
      <dgm:prSet/>
      <dgm:spPr/>
      <dgm:t>
        <a:bodyPr/>
        <a:lstStyle/>
        <a:p>
          <a:endParaRPr lang="en-US"/>
        </a:p>
      </dgm:t>
    </dgm:pt>
    <dgm:pt modelId="{343073C4-5499-431F-9484-070802A89E04}" type="sibTrans" cxnId="{AB2F9AEA-768A-458B-A4CA-F0F16AE0E01D}">
      <dgm:prSet/>
      <dgm:spPr/>
      <dgm:t>
        <a:bodyPr/>
        <a:lstStyle/>
        <a:p>
          <a:endParaRPr lang="en-US"/>
        </a:p>
      </dgm:t>
    </dgm:pt>
    <dgm:pt modelId="{A2F66DD2-4551-472D-B9F3-B1FCE7EF0FD5}" type="pres">
      <dgm:prSet presAssocID="{E153F43F-D1FA-4246-89A4-71E51CA25FC7}" presName="linear" presStyleCnt="0">
        <dgm:presLayoutVars>
          <dgm:animLvl val="lvl"/>
          <dgm:resizeHandles val="exact"/>
        </dgm:presLayoutVars>
      </dgm:prSet>
      <dgm:spPr/>
    </dgm:pt>
    <dgm:pt modelId="{0F0E074A-EA7D-41BA-84CF-133F2B767A08}" type="pres">
      <dgm:prSet presAssocID="{9283D0AE-3AF5-41F3-9BD8-AFC423E868E6}" presName="parentText" presStyleLbl="node1" presStyleIdx="0" presStyleCnt="8" custLinFactNeighborX="0" custLinFactNeighborY="-20551">
        <dgm:presLayoutVars>
          <dgm:chMax val="0"/>
          <dgm:bulletEnabled val="1"/>
        </dgm:presLayoutVars>
      </dgm:prSet>
      <dgm:spPr/>
    </dgm:pt>
    <dgm:pt modelId="{5E2A7CB9-84C5-4ACE-8415-49F9BA768469}" type="pres">
      <dgm:prSet presAssocID="{FE2D32CB-F7CD-4814-A781-C64373EA8B8C}" presName="spacer" presStyleCnt="0"/>
      <dgm:spPr/>
    </dgm:pt>
    <dgm:pt modelId="{C7658849-CAC3-4B56-AD67-4FC3854917C4}" type="pres">
      <dgm:prSet presAssocID="{2A5CEEBB-DBF5-4BDD-A9B8-60B3A1EEDEC1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DCBA7E81-A968-4749-B1B9-127F36AAF1A8}" type="pres">
      <dgm:prSet presAssocID="{0926D50B-0F1A-4707-964C-424111DF03D1}" presName="spacer" presStyleCnt="0"/>
      <dgm:spPr/>
    </dgm:pt>
    <dgm:pt modelId="{A0223808-8FA4-4EAD-88E2-A3A2534F57AC}" type="pres">
      <dgm:prSet presAssocID="{4EFEB919-9F8B-47F5-A80C-49217F71752B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6D9C055F-1FD0-4F56-97A3-79B9E91B1AEE}" type="pres">
      <dgm:prSet presAssocID="{343073C4-5499-431F-9484-070802A89E04}" presName="spacer" presStyleCnt="0"/>
      <dgm:spPr/>
    </dgm:pt>
    <dgm:pt modelId="{29B36CDC-0ECF-41D5-8354-F930206A6953}" type="pres">
      <dgm:prSet presAssocID="{DD855EAB-1C41-4951-86E5-B6FCB45A2FD9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2676DC73-8DCF-45B7-BD7B-4060DEAA43AF}" type="pres">
      <dgm:prSet presAssocID="{B63D7AAD-1150-4AF5-864A-8DB90FF8FB65}" presName="spacer" presStyleCnt="0"/>
      <dgm:spPr/>
    </dgm:pt>
    <dgm:pt modelId="{A9A7AE6A-4EDE-44CE-9A3F-A4B3BC0F631F}" type="pres">
      <dgm:prSet presAssocID="{A3A4FEE8-8BFE-49E8-A364-6D2BE4507739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D21A04F1-08DB-4FA5-834A-0E58CD78CA60}" type="pres">
      <dgm:prSet presAssocID="{C0FA5F64-C687-40CF-B306-6686CFFB045C}" presName="spacer" presStyleCnt="0"/>
      <dgm:spPr/>
    </dgm:pt>
    <dgm:pt modelId="{F422DD25-ACA6-49A8-A0C8-253B42D0F032}" type="pres">
      <dgm:prSet presAssocID="{D08E7475-DB98-4EF0-B4A0-AFFFB02465E7}" presName="parentText" presStyleLbl="node1" presStyleIdx="5" presStyleCnt="8" custLinFactNeighborX="-191" custLinFactNeighborY="33209">
        <dgm:presLayoutVars>
          <dgm:chMax val="0"/>
          <dgm:bulletEnabled val="1"/>
        </dgm:presLayoutVars>
      </dgm:prSet>
      <dgm:spPr/>
    </dgm:pt>
    <dgm:pt modelId="{47049AFD-D161-4CEA-9F49-020D9508F648}" type="pres">
      <dgm:prSet presAssocID="{FA7DFDB4-6682-440F-A56E-2F220E94B6E7}" presName="spacer" presStyleCnt="0"/>
      <dgm:spPr/>
    </dgm:pt>
    <dgm:pt modelId="{0438FA33-D3CC-47FB-BAF0-E8A82833E2C2}" type="pres">
      <dgm:prSet presAssocID="{8D4084AE-80D8-4D62-81BD-08128E7F9DCC}" presName="parentText" presStyleLbl="node1" presStyleIdx="6" presStyleCnt="8" custLinFactNeighborY="92220">
        <dgm:presLayoutVars>
          <dgm:chMax val="0"/>
          <dgm:bulletEnabled val="1"/>
        </dgm:presLayoutVars>
      </dgm:prSet>
      <dgm:spPr/>
    </dgm:pt>
    <dgm:pt modelId="{BC62FD79-15BD-4423-A54D-54C48B41A4DB}" type="pres">
      <dgm:prSet presAssocID="{6CF5AE42-B963-4AE1-B35E-B5A6F977EF90}" presName="spacer" presStyleCnt="0"/>
      <dgm:spPr/>
    </dgm:pt>
    <dgm:pt modelId="{98CB9758-CC0E-4377-A887-584CABAE5CD5}" type="pres">
      <dgm:prSet presAssocID="{0F35D086-D3C5-4742-8EA0-6C8D1F891057}" presName="parentText" presStyleLbl="node1" presStyleIdx="7" presStyleCnt="8" custLinFactNeighborY="92220">
        <dgm:presLayoutVars>
          <dgm:chMax val="0"/>
          <dgm:bulletEnabled val="1"/>
        </dgm:presLayoutVars>
      </dgm:prSet>
      <dgm:spPr/>
    </dgm:pt>
  </dgm:ptLst>
  <dgm:cxnLst>
    <dgm:cxn modelId="{9F56DE05-5D92-4246-9932-82E644F7F7DA}" type="presOf" srcId="{8D4084AE-80D8-4D62-81BD-08128E7F9DCC}" destId="{0438FA33-D3CC-47FB-BAF0-E8A82833E2C2}" srcOrd="0" destOrd="0" presId="urn:microsoft.com/office/officeart/2005/8/layout/vList2"/>
    <dgm:cxn modelId="{55FB6829-B8FD-488D-80E4-100E6CB68F0D}" srcId="{E153F43F-D1FA-4246-89A4-71E51CA25FC7}" destId="{2A5CEEBB-DBF5-4BDD-A9B8-60B3A1EEDEC1}" srcOrd="1" destOrd="0" parTransId="{0FDEC3BB-A980-4CC1-8F73-DE30B6A04445}" sibTransId="{0926D50B-0F1A-4707-964C-424111DF03D1}"/>
    <dgm:cxn modelId="{69967D33-52A2-48AA-9EA0-166D1F48C567}" type="presOf" srcId="{D08E7475-DB98-4EF0-B4A0-AFFFB02465E7}" destId="{F422DD25-ACA6-49A8-A0C8-253B42D0F032}" srcOrd="0" destOrd="0" presId="urn:microsoft.com/office/officeart/2005/8/layout/vList2"/>
    <dgm:cxn modelId="{5078B667-5596-45C3-B33F-016FA5DFF651}" srcId="{E153F43F-D1FA-4246-89A4-71E51CA25FC7}" destId="{D08E7475-DB98-4EF0-B4A0-AFFFB02465E7}" srcOrd="5" destOrd="0" parTransId="{A75871CB-B142-49D7-BEBF-16FF37A8ED48}" sibTransId="{FA7DFDB4-6682-440F-A56E-2F220E94B6E7}"/>
    <dgm:cxn modelId="{EBF01568-C108-4919-9B60-9650BF75EA5C}" srcId="{E153F43F-D1FA-4246-89A4-71E51CA25FC7}" destId="{DD855EAB-1C41-4951-86E5-B6FCB45A2FD9}" srcOrd="3" destOrd="0" parTransId="{D4BF1E12-934B-475E-8276-4F0E39E46DBA}" sibTransId="{B63D7AAD-1150-4AF5-864A-8DB90FF8FB65}"/>
    <dgm:cxn modelId="{E2E5034A-02D4-4A33-A66F-B2A097EFF4DD}" type="presOf" srcId="{A3A4FEE8-8BFE-49E8-A364-6D2BE4507739}" destId="{A9A7AE6A-4EDE-44CE-9A3F-A4B3BC0F631F}" srcOrd="0" destOrd="0" presId="urn:microsoft.com/office/officeart/2005/8/layout/vList2"/>
    <dgm:cxn modelId="{B96B3E7E-39A1-4D49-ACA0-82CF6FDB3365}" srcId="{E153F43F-D1FA-4246-89A4-71E51CA25FC7}" destId="{0F35D086-D3C5-4742-8EA0-6C8D1F891057}" srcOrd="7" destOrd="0" parTransId="{22CB3F2A-3554-4B50-86CC-46C55B380FDA}" sibTransId="{978245C1-8C49-4F23-883D-1AD943058CF3}"/>
    <dgm:cxn modelId="{77B9F382-267D-4766-958A-66C35EAD51FB}" type="presOf" srcId="{DD855EAB-1C41-4951-86E5-B6FCB45A2FD9}" destId="{29B36CDC-0ECF-41D5-8354-F930206A6953}" srcOrd="0" destOrd="0" presId="urn:microsoft.com/office/officeart/2005/8/layout/vList2"/>
    <dgm:cxn modelId="{D8FB5387-1CA0-479E-AE8C-A93ACF0A829A}" type="presOf" srcId="{2A5CEEBB-DBF5-4BDD-A9B8-60B3A1EEDEC1}" destId="{C7658849-CAC3-4B56-AD67-4FC3854917C4}" srcOrd="0" destOrd="0" presId="urn:microsoft.com/office/officeart/2005/8/layout/vList2"/>
    <dgm:cxn modelId="{1FEA668E-FFCA-4270-80AA-7E86BF0B233B}" srcId="{E153F43F-D1FA-4246-89A4-71E51CA25FC7}" destId="{9283D0AE-3AF5-41F3-9BD8-AFC423E868E6}" srcOrd="0" destOrd="0" parTransId="{9B18588E-7B78-49DF-A2BB-0FEA26002524}" sibTransId="{FE2D32CB-F7CD-4814-A781-C64373EA8B8C}"/>
    <dgm:cxn modelId="{63DA4CA4-FFA4-47A0-9510-2B668F5EF026}" srcId="{E153F43F-D1FA-4246-89A4-71E51CA25FC7}" destId="{A3A4FEE8-8BFE-49E8-A364-6D2BE4507739}" srcOrd="4" destOrd="0" parTransId="{A68603D7-B96A-48D3-AD99-2BB351CE36E0}" sibTransId="{C0FA5F64-C687-40CF-B306-6686CFFB045C}"/>
    <dgm:cxn modelId="{D77D8DA5-14D6-4826-877F-06EDD7C71E28}" type="presOf" srcId="{9283D0AE-3AF5-41F3-9BD8-AFC423E868E6}" destId="{0F0E074A-EA7D-41BA-84CF-133F2B767A08}" srcOrd="0" destOrd="0" presId="urn:microsoft.com/office/officeart/2005/8/layout/vList2"/>
    <dgm:cxn modelId="{9013F2D1-6B53-43F2-A5C8-902AEF886C37}" type="presOf" srcId="{4EFEB919-9F8B-47F5-A80C-49217F71752B}" destId="{A0223808-8FA4-4EAD-88E2-A3A2534F57AC}" srcOrd="0" destOrd="0" presId="urn:microsoft.com/office/officeart/2005/8/layout/vList2"/>
    <dgm:cxn modelId="{AB2F9AEA-768A-458B-A4CA-F0F16AE0E01D}" srcId="{E153F43F-D1FA-4246-89A4-71E51CA25FC7}" destId="{4EFEB919-9F8B-47F5-A80C-49217F71752B}" srcOrd="2" destOrd="0" parTransId="{A9ACB728-A9A9-4DF2-B934-506B02A05D6B}" sibTransId="{343073C4-5499-431F-9484-070802A89E04}"/>
    <dgm:cxn modelId="{C17E97EB-A77D-4EFA-AEF2-81589CD8F074}" type="presOf" srcId="{E153F43F-D1FA-4246-89A4-71E51CA25FC7}" destId="{A2F66DD2-4551-472D-B9F3-B1FCE7EF0FD5}" srcOrd="0" destOrd="0" presId="urn:microsoft.com/office/officeart/2005/8/layout/vList2"/>
    <dgm:cxn modelId="{17E281F6-0E39-43C5-8FA7-6DA624A47C75}" type="presOf" srcId="{0F35D086-D3C5-4742-8EA0-6C8D1F891057}" destId="{98CB9758-CC0E-4377-A887-584CABAE5CD5}" srcOrd="0" destOrd="0" presId="urn:microsoft.com/office/officeart/2005/8/layout/vList2"/>
    <dgm:cxn modelId="{14F5A2FB-4D12-44AA-AC8F-8A7BEEEC4608}" srcId="{E153F43F-D1FA-4246-89A4-71E51CA25FC7}" destId="{8D4084AE-80D8-4D62-81BD-08128E7F9DCC}" srcOrd="6" destOrd="0" parTransId="{312642F2-9DD2-404E-BBAA-F01C162BFF61}" sibTransId="{6CF5AE42-B963-4AE1-B35E-B5A6F977EF90}"/>
    <dgm:cxn modelId="{B850E340-7C0A-4ED8-B250-E2C2761D7BCB}" type="presParOf" srcId="{A2F66DD2-4551-472D-B9F3-B1FCE7EF0FD5}" destId="{0F0E074A-EA7D-41BA-84CF-133F2B767A08}" srcOrd="0" destOrd="0" presId="urn:microsoft.com/office/officeart/2005/8/layout/vList2"/>
    <dgm:cxn modelId="{A742C022-C8EF-4D82-9810-CB6A3A9E7424}" type="presParOf" srcId="{A2F66DD2-4551-472D-B9F3-B1FCE7EF0FD5}" destId="{5E2A7CB9-84C5-4ACE-8415-49F9BA768469}" srcOrd="1" destOrd="0" presId="urn:microsoft.com/office/officeart/2005/8/layout/vList2"/>
    <dgm:cxn modelId="{DF7143DD-40A8-43A1-A7D6-379CABB16EE1}" type="presParOf" srcId="{A2F66DD2-4551-472D-B9F3-B1FCE7EF0FD5}" destId="{C7658849-CAC3-4B56-AD67-4FC3854917C4}" srcOrd="2" destOrd="0" presId="urn:microsoft.com/office/officeart/2005/8/layout/vList2"/>
    <dgm:cxn modelId="{D40B9E71-ABCF-4C99-AAC9-4660D65532FE}" type="presParOf" srcId="{A2F66DD2-4551-472D-B9F3-B1FCE7EF0FD5}" destId="{DCBA7E81-A968-4749-B1B9-127F36AAF1A8}" srcOrd="3" destOrd="0" presId="urn:microsoft.com/office/officeart/2005/8/layout/vList2"/>
    <dgm:cxn modelId="{04D2AD31-8579-44C1-932F-773D65AC66AC}" type="presParOf" srcId="{A2F66DD2-4551-472D-B9F3-B1FCE7EF0FD5}" destId="{A0223808-8FA4-4EAD-88E2-A3A2534F57AC}" srcOrd="4" destOrd="0" presId="urn:microsoft.com/office/officeart/2005/8/layout/vList2"/>
    <dgm:cxn modelId="{52D904CF-87E2-4635-BC0F-1F2A327851EA}" type="presParOf" srcId="{A2F66DD2-4551-472D-B9F3-B1FCE7EF0FD5}" destId="{6D9C055F-1FD0-4F56-97A3-79B9E91B1AEE}" srcOrd="5" destOrd="0" presId="urn:microsoft.com/office/officeart/2005/8/layout/vList2"/>
    <dgm:cxn modelId="{CB5FF98B-5893-4FF6-A35D-59043133EBFF}" type="presParOf" srcId="{A2F66DD2-4551-472D-B9F3-B1FCE7EF0FD5}" destId="{29B36CDC-0ECF-41D5-8354-F930206A6953}" srcOrd="6" destOrd="0" presId="urn:microsoft.com/office/officeart/2005/8/layout/vList2"/>
    <dgm:cxn modelId="{0DF85DDB-7CFA-47B4-82B7-4ED80A1BFBC6}" type="presParOf" srcId="{A2F66DD2-4551-472D-B9F3-B1FCE7EF0FD5}" destId="{2676DC73-8DCF-45B7-BD7B-4060DEAA43AF}" srcOrd="7" destOrd="0" presId="urn:microsoft.com/office/officeart/2005/8/layout/vList2"/>
    <dgm:cxn modelId="{D5E2B8F3-8C96-4DD7-8AE6-93E3AF6613E1}" type="presParOf" srcId="{A2F66DD2-4551-472D-B9F3-B1FCE7EF0FD5}" destId="{A9A7AE6A-4EDE-44CE-9A3F-A4B3BC0F631F}" srcOrd="8" destOrd="0" presId="urn:microsoft.com/office/officeart/2005/8/layout/vList2"/>
    <dgm:cxn modelId="{20322B44-EF72-4DE3-BF34-D2B713854743}" type="presParOf" srcId="{A2F66DD2-4551-472D-B9F3-B1FCE7EF0FD5}" destId="{D21A04F1-08DB-4FA5-834A-0E58CD78CA60}" srcOrd="9" destOrd="0" presId="urn:microsoft.com/office/officeart/2005/8/layout/vList2"/>
    <dgm:cxn modelId="{7AA648FE-2B8D-4550-8CC3-D7888585F166}" type="presParOf" srcId="{A2F66DD2-4551-472D-B9F3-B1FCE7EF0FD5}" destId="{F422DD25-ACA6-49A8-A0C8-253B42D0F032}" srcOrd="10" destOrd="0" presId="urn:microsoft.com/office/officeart/2005/8/layout/vList2"/>
    <dgm:cxn modelId="{5D0CFA5B-81AE-48AA-AA94-5569852B4030}" type="presParOf" srcId="{A2F66DD2-4551-472D-B9F3-B1FCE7EF0FD5}" destId="{47049AFD-D161-4CEA-9F49-020D9508F648}" srcOrd="11" destOrd="0" presId="urn:microsoft.com/office/officeart/2005/8/layout/vList2"/>
    <dgm:cxn modelId="{83D4CF6C-33E7-4C55-B9E7-C0C17A9B86DD}" type="presParOf" srcId="{A2F66DD2-4551-472D-B9F3-B1FCE7EF0FD5}" destId="{0438FA33-D3CC-47FB-BAF0-E8A82833E2C2}" srcOrd="12" destOrd="0" presId="urn:microsoft.com/office/officeart/2005/8/layout/vList2"/>
    <dgm:cxn modelId="{961DB3F4-ABE1-4C8E-8F57-1DFEA752737F}" type="presParOf" srcId="{A2F66DD2-4551-472D-B9F3-B1FCE7EF0FD5}" destId="{BC62FD79-15BD-4423-A54D-54C48B41A4DB}" srcOrd="13" destOrd="0" presId="urn:microsoft.com/office/officeart/2005/8/layout/vList2"/>
    <dgm:cxn modelId="{99B0BC35-597F-4B28-A214-3AC27742F461}" type="presParOf" srcId="{A2F66DD2-4551-472D-B9F3-B1FCE7EF0FD5}" destId="{98CB9758-CC0E-4377-A887-584CABAE5CD5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E074A-EA7D-41BA-84CF-133F2B767A08}">
      <dsp:nvSpPr>
        <dsp:cNvPr id="0" name=""/>
        <dsp:cNvSpPr/>
      </dsp:nvSpPr>
      <dsp:spPr>
        <a:xfrm>
          <a:off x="0" y="0"/>
          <a:ext cx="6924583" cy="50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</a:p>
      </dsp:txBody>
      <dsp:txXfrm>
        <a:off x="24674" y="24674"/>
        <a:ext cx="6875235" cy="456092"/>
      </dsp:txXfrm>
    </dsp:sp>
    <dsp:sp modelId="{C7658849-CAC3-4B56-AD67-4FC3854917C4}">
      <dsp:nvSpPr>
        <dsp:cNvPr id="0" name=""/>
        <dsp:cNvSpPr/>
      </dsp:nvSpPr>
      <dsp:spPr>
        <a:xfrm>
          <a:off x="0" y="593035"/>
          <a:ext cx="6924583" cy="50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Motivation</a:t>
          </a:r>
        </a:p>
      </dsp:txBody>
      <dsp:txXfrm>
        <a:off x="24674" y="617709"/>
        <a:ext cx="6875235" cy="456092"/>
      </dsp:txXfrm>
    </dsp:sp>
    <dsp:sp modelId="{A0223808-8FA4-4EAD-88E2-A3A2534F57AC}">
      <dsp:nvSpPr>
        <dsp:cNvPr id="0" name=""/>
        <dsp:cNvSpPr/>
      </dsp:nvSpPr>
      <dsp:spPr>
        <a:xfrm>
          <a:off x="0" y="1176235"/>
          <a:ext cx="6924583" cy="50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Objectives</a:t>
          </a:r>
        </a:p>
      </dsp:txBody>
      <dsp:txXfrm>
        <a:off x="24674" y="1200909"/>
        <a:ext cx="6875235" cy="456092"/>
      </dsp:txXfrm>
    </dsp:sp>
    <dsp:sp modelId="{29B36CDC-0ECF-41D5-8354-F930206A6953}">
      <dsp:nvSpPr>
        <dsp:cNvPr id="0" name=""/>
        <dsp:cNvSpPr/>
      </dsp:nvSpPr>
      <dsp:spPr>
        <a:xfrm>
          <a:off x="0" y="1759435"/>
          <a:ext cx="6924583" cy="50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Related Works</a:t>
          </a:r>
        </a:p>
      </dsp:txBody>
      <dsp:txXfrm>
        <a:off x="24674" y="1784109"/>
        <a:ext cx="6875235" cy="456092"/>
      </dsp:txXfrm>
    </dsp:sp>
    <dsp:sp modelId="{A9A7AE6A-4EDE-44CE-9A3F-A4B3BC0F631F}">
      <dsp:nvSpPr>
        <dsp:cNvPr id="0" name=""/>
        <dsp:cNvSpPr/>
      </dsp:nvSpPr>
      <dsp:spPr>
        <a:xfrm>
          <a:off x="0" y="2342635"/>
          <a:ext cx="6924583" cy="50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Dataset</a:t>
          </a:r>
        </a:p>
      </dsp:txBody>
      <dsp:txXfrm>
        <a:off x="24674" y="2367309"/>
        <a:ext cx="6875235" cy="456092"/>
      </dsp:txXfrm>
    </dsp:sp>
    <dsp:sp modelId="{F422DD25-ACA6-49A8-A0C8-253B42D0F032}">
      <dsp:nvSpPr>
        <dsp:cNvPr id="0" name=""/>
        <dsp:cNvSpPr/>
      </dsp:nvSpPr>
      <dsp:spPr>
        <a:xfrm>
          <a:off x="0" y="2951658"/>
          <a:ext cx="6924583" cy="50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Proposed Methodology </a:t>
          </a:r>
        </a:p>
      </dsp:txBody>
      <dsp:txXfrm>
        <a:off x="24674" y="2976332"/>
        <a:ext cx="6875235" cy="456092"/>
      </dsp:txXfrm>
    </dsp:sp>
    <dsp:sp modelId="{0438FA33-D3CC-47FB-BAF0-E8A82833E2C2}">
      <dsp:nvSpPr>
        <dsp:cNvPr id="0" name=""/>
        <dsp:cNvSpPr/>
      </dsp:nvSpPr>
      <dsp:spPr>
        <a:xfrm>
          <a:off x="0" y="3580745"/>
          <a:ext cx="6924583" cy="50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Future Work</a:t>
          </a:r>
        </a:p>
      </dsp:txBody>
      <dsp:txXfrm>
        <a:off x="24674" y="3605419"/>
        <a:ext cx="6875235" cy="456092"/>
      </dsp:txXfrm>
    </dsp:sp>
    <dsp:sp modelId="{98CB9758-CC0E-4377-A887-584CABAE5CD5}">
      <dsp:nvSpPr>
        <dsp:cNvPr id="0" name=""/>
        <dsp:cNvSpPr/>
      </dsp:nvSpPr>
      <dsp:spPr>
        <a:xfrm>
          <a:off x="0" y="4102071"/>
          <a:ext cx="6924583" cy="50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Reference</a:t>
          </a:r>
        </a:p>
      </dsp:txBody>
      <dsp:txXfrm>
        <a:off x="24674" y="4126745"/>
        <a:ext cx="6875235" cy="456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11/26/2023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11/26/2023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581439AB-686B-3007-8263-956C9A448B6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5C67AF-6848-4A59-80AC-D3D51353414D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An Ensemble of Vision Transformer and ResNet101v2 Architecture for the Precise Classification of Acute Lymphoblastic Leukemia Sub-types from Peripheral Blood Smear Images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E245-E5CE-4FC0-835F-3F17E72FA9AF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Ensemble of Vision Transformer and ResNet101v2 Architecture for the Precise Classification of Acute Lymphoblastic Leukemia Sub-types from Peripheral Blood Smear Images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DA81-7AF8-4292-913D-C4C255F63D10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Ensemble of Vision Transformer and ResNet101v2 Architecture for the Precise Classification of Acute Lymphoblastic Leukemia Sub-types from Peripheral Blood Smear Images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B265-C31E-4078-9C8D-1D564A773393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Ensemble of Vision Transformer and ResNet101v2 Architecture for the Precise Classification of Acute Lymphoblastic Leukemia Sub-types from Peripheral Blood Smear Images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9E90-492E-4700-8979-FBA421AD632B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Ensemble of Vision Transformer and ResNet101v2 Architecture for the Precise Classification of Acute Lymphoblastic Leukemia Sub-types from Peripheral Blood Smear Images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563C-8DE9-426E-9803-FF890F054786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Ensemble of Vision Transformer and ResNet101v2 Architecture for the Precise Classification of Acute Lymphoblastic Leukemia Sub-types from Peripheral Blood Smear Images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C7B3-2ECA-4932-ACB8-6C289086166B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Ensemble of Vision Transformer and ResNet101v2 Architecture for the Precise Classification of Acute Lymphoblastic Leukemia Sub-types from Peripheral Blood Smear Images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3AE6-F1B0-43A7-B490-254B6AAE8058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Ensemble of Vision Transformer and ResNet101v2 Architecture for the Precise Classification of Acute Lymphoblastic Leukemia Sub-types from Peripheral Blood Smear Images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6E0A-B42C-4B7F-A710-86EE18782C59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Ensemble of Vision Transformer and ResNet101v2 Architecture for the Precise Classification of Acute Lymphoblastic Leukemia Sub-types from Peripheral Blood Smear Images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A601-3B38-42EB-B3B3-B8FD52F0F31B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Ensemble of Vision Transformer and ResNet101v2 Architecture for the Precise Classification of Acute Lymphoblastic Leukemia Sub-types from Peripheral Blood Smear Images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B851-4C1F-470C-BA72-048E5EEF3E84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Ensemble of Vision Transformer and ResNet101v2 Architecture for the Precise Classification of Acute Lymphoblastic Leukemia Sub-types from Peripheral Blood Smear Images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8147AC0-CB52-49C8-8251-EBC0323773EE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An Ensemble of Vision Transformer and ResNet101v2 Architecture for the Precise Classification of Acute Lymphoblastic Leukemia Sub-types from Peripheral Blood Smear Images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860" y="613590"/>
            <a:ext cx="10996731" cy="1650216"/>
          </a:xfrm>
        </p:spPr>
        <p:txBody>
          <a:bodyPr>
            <a:normAutofit fontScale="90000"/>
          </a:bodyPr>
          <a:lstStyle/>
          <a:p>
            <a:br>
              <a:rPr lang="en-US" sz="2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2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003" y="4126054"/>
            <a:ext cx="3475029" cy="1777596"/>
          </a:xfrm>
        </p:spPr>
        <p:txBody>
          <a:bodyPr>
            <a:noAutofit/>
          </a:bodyPr>
          <a:lstStyle/>
          <a:p>
            <a:pPr algn="l"/>
            <a:r>
              <a:rPr lang="en-US" sz="1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Presented By</a:t>
            </a:r>
          </a:p>
          <a:p>
            <a:pPr algn="l"/>
            <a:r>
              <a:rPr lang="en-US" sz="1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Md Al Amin Tokder </a:t>
            </a:r>
          </a:p>
          <a:p>
            <a:pPr algn="l"/>
            <a:r>
              <a:rPr lang="en-US" sz="1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Roll:1803078</a:t>
            </a:r>
          </a:p>
          <a:p>
            <a:pPr algn="l"/>
            <a:r>
              <a:rPr lang="en-US" sz="1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Department of CSE, RUET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DA160F4-1349-55B4-BDE7-96403B96360F}"/>
              </a:ext>
            </a:extLst>
          </p:cNvPr>
          <p:cNvSpPr txBox="1">
            <a:spLocks/>
          </p:cNvSpPr>
          <p:nvPr/>
        </p:nvSpPr>
        <p:spPr>
          <a:xfrm>
            <a:off x="6933460" y="4126054"/>
            <a:ext cx="4156229" cy="1962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Supervised By</a:t>
            </a:r>
          </a:p>
          <a:p>
            <a:pPr algn="l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Tasmia Jannat </a:t>
            </a:r>
          </a:p>
          <a:p>
            <a:pPr algn="l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Lecturer </a:t>
            </a:r>
          </a:p>
          <a:p>
            <a:pPr algn="l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Department of CSE, RUET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EB6D9C-64DA-7DE0-5924-7CCC6213FA32}"/>
              </a:ext>
            </a:extLst>
          </p:cNvPr>
          <p:cNvSpPr txBox="1">
            <a:spLocks/>
          </p:cNvSpPr>
          <p:nvPr/>
        </p:nvSpPr>
        <p:spPr>
          <a:xfrm>
            <a:off x="227860" y="781313"/>
            <a:ext cx="11553323" cy="1962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Bloodstain Hyperspectral Image Classification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Using Hybrid CNN</a:t>
            </a:r>
            <a:endParaRPr lang="en-US" sz="28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60A6B76-3508-177A-B480-FC4781271CA9}"/>
              </a:ext>
            </a:extLst>
          </p:cNvPr>
          <p:cNvSpPr txBox="1">
            <a:spLocks/>
          </p:cNvSpPr>
          <p:nvPr/>
        </p:nvSpPr>
        <p:spPr>
          <a:xfrm>
            <a:off x="4528191" y="2011545"/>
            <a:ext cx="4156229" cy="1962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Course No : CSE-4206</a:t>
            </a:r>
          </a:p>
          <a:p>
            <a:pPr algn="l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Course Name : Seminar</a:t>
            </a:r>
          </a:p>
          <a:p>
            <a:pPr algn="l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Date : 24 November,2023 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63"/>
    </mc:Choice>
    <mc:Fallback xmlns="">
      <p:transition spd="slow" advTm="2256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2C96B07C-F8F0-B582-7361-24E12C09DC59}"/>
              </a:ext>
            </a:extLst>
          </p:cNvPr>
          <p:cNvSpPr txBox="1">
            <a:spLocks/>
          </p:cNvSpPr>
          <p:nvPr/>
        </p:nvSpPr>
        <p:spPr>
          <a:xfrm>
            <a:off x="6232986" y="4123149"/>
            <a:ext cx="2087179" cy="512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15FA2-693B-6D08-FC76-20BD443E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9363442-3B7A-E752-70A0-B80E053D00BE}"/>
              </a:ext>
            </a:extLst>
          </p:cNvPr>
          <p:cNvSpPr txBox="1">
            <a:spLocks/>
          </p:cNvSpPr>
          <p:nvPr/>
        </p:nvSpPr>
        <p:spPr>
          <a:xfrm>
            <a:off x="917223" y="1949427"/>
            <a:ext cx="9366464" cy="4214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3D68DA-C5CD-35A6-ECDE-52D175B61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701" y="577114"/>
            <a:ext cx="5036300" cy="135636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65E31-9BF7-AE02-A742-F724AE673E6F}"/>
              </a:ext>
            </a:extLst>
          </p:cNvPr>
          <p:cNvSpPr txBox="1"/>
          <p:nvPr/>
        </p:nvSpPr>
        <p:spPr>
          <a:xfrm>
            <a:off x="1059701" y="1675586"/>
            <a:ext cx="7766247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2"/>
              </a:buClr>
              <a:buSzPct val="84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the proposed model 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SzPct val="84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modify in the convolutional layer </a:t>
            </a:r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SzPct val="84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di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fferent feature extraction method for better accuracy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SzPct val="84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different activation function like Mish , </a:t>
            </a:r>
            <a:r>
              <a:rPr lang="en-US" sz="1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C9B3EC5-C865-4230-929B-DBA255A3261C}"/>
              </a:ext>
            </a:extLst>
          </p:cNvPr>
          <p:cNvSpPr txBox="1">
            <a:spLocks/>
          </p:cNvSpPr>
          <p:nvPr/>
        </p:nvSpPr>
        <p:spPr>
          <a:xfrm>
            <a:off x="304800" y="6350904"/>
            <a:ext cx="111095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Roll : 1803078                                                                                                  “Bloodstain Hyperspectral Image Classification“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77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41"/>
    </mc:Choice>
    <mc:Fallback xmlns="">
      <p:transition spd="slow" advTm="2754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2C96B07C-F8F0-B582-7361-24E12C09DC59}"/>
              </a:ext>
            </a:extLst>
          </p:cNvPr>
          <p:cNvSpPr txBox="1">
            <a:spLocks/>
          </p:cNvSpPr>
          <p:nvPr/>
        </p:nvSpPr>
        <p:spPr>
          <a:xfrm>
            <a:off x="6232986" y="4123149"/>
            <a:ext cx="2087179" cy="512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15FA2-693B-6D08-FC76-20BD443E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3D68DA-C5CD-35A6-ECDE-52D175B61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162" y="179548"/>
            <a:ext cx="5036300" cy="135636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22C72-FEA4-1BAB-0FF7-A91977196C71}"/>
              </a:ext>
            </a:extLst>
          </p:cNvPr>
          <p:cNvSpPr txBox="1"/>
          <p:nvPr/>
        </p:nvSpPr>
        <p:spPr>
          <a:xfrm>
            <a:off x="761162" y="1417983"/>
            <a:ext cx="109272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 Muhammad Ahmad, Jian Ping Li ,</a:t>
            </a:r>
            <a:r>
              <a:rPr lang="en-US" dirty="0" err="1"/>
              <a:t>Ramil</a:t>
            </a:r>
            <a:r>
              <a:rPr lang="en-US" dirty="0"/>
              <a:t> </a:t>
            </a:r>
            <a:r>
              <a:rPr lang="en-US" dirty="0" err="1"/>
              <a:t>Kuleev</a:t>
            </a:r>
            <a:r>
              <a:rPr lang="en-US" dirty="0"/>
              <a:t>, Muhammad </a:t>
            </a:r>
            <a:r>
              <a:rPr lang="en-US" dirty="0" err="1"/>
              <a:t>Hassaan</a:t>
            </a:r>
            <a:r>
              <a:rPr lang="en-US" dirty="0"/>
              <a:t> Farooq Butt, “A Fast and Hybrid CNN for Hyperspectral Imaging-based Bloodstain Classification”. </a:t>
            </a:r>
            <a:r>
              <a:rPr lang="en-US" i="1" dirty="0"/>
              <a:t>Forensic science international, </a:t>
            </a:r>
            <a:r>
              <a:rPr lang="en-US" dirty="0"/>
              <a:t>vol. 223, no. 1-3, pp. 28–39, 2022</a:t>
            </a:r>
          </a:p>
          <a:p>
            <a:endParaRPr lang="en-US" dirty="0"/>
          </a:p>
          <a:p>
            <a:r>
              <a:rPr lang="en-US" dirty="0"/>
              <a:t>[2] G. Edelman, E. Gaston, T. Van Leeuwen, P. Cullen, and M. </a:t>
            </a:r>
            <a:r>
              <a:rPr lang="en-US" dirty="0" err="1"/>
              <a:t>Aalders</a:t>
            </a:r>
            <a:r>
              <a:rPr lang="en-US" dirty="0"/>
              <a:t>,“Hyperspectral imaging for non-contact analysis of forensic traces,” </a:t>
            </a:r>
            <a:r>
              <a:rPr lang="en-US" i="1" dirty="0"/>
              <a:t>Forensic science international</a:t>
            </a:r>
            <a:r>
              <a:rPr lang="en-US" dirty="0"/>
              <a:t>, vol. 223, no. 1-3, pp. 28–39, 2021</a:t>
            </a:r>
          </a:p>
          <a:p>
            <a:endParaRPr lang="en-US" dirty="0"/>
          </a:p>
          <a:p>
            <a:r>
              <a:rPr lang="en-US" dirty="0"/>
              <a:t> [3] S. </a:t>
            </a:r>
            <a:r>
              <a:rPr lang="en-US" dirty="0" err="1"/>
              <a:t>Cadd</a:t>
            </a:r>
            <a:r>
              <a:rPr lang="en-US" dirty="0"/>
              <a:t>, B. Li, P. Beveridge, W. T. O’Hare, A. Campbell, and M. Islam, “The non-contact detection and identification of blood stained fingerprints using visible wavelength hyperspectral imaging: Part </a:t>
            </a:r>
            <a:r>
              <a:rPr lang="en-US" dirty="0" err="1"/>
              <a:t>iieffectiveness</a:t>
            </a:r>
            <a:r>
              <a:rPr lang="en-US" dirty="0"/>
              <a:t> on a range of substrates,” </a:t>
            </a:r>
            <a:r>
              <a:rPr lang="en-US" i="1" dirty="0"/>
              <a:t>Science &amp; Justice</a:t>
            </a:r>
            <a:r>
              <a:rPr lang="en-US" dirty="0"/>
              <a:t>, vol. 56, no. 3, pp. 191–200, 2016.</a:t>
            </a:r>
          </a:p>
          <a:p>
            <a:endParaRPr lang="en-US" dirty="0"/>
          </a:p>
          <a:p>
            <a:r>
              <a:rPr lang="en-US" dirty="0"/>
              <a:t> [4] B. Li, P. Beveridge, W. T. O’Hare, and M. Islam, “The application of visible wavelength reflectance hyperspectral imaging for the detection and identification of blood stains,” </a:t>
            </a:r>
            <a:r>
              <a:rPr lang="en-US" i="1" dirty="0"/>
              <a:t>Science &amp; justice</a:t>
            </a:r>
            <a:r>
              <a:rPr lang="en-US" dirty="0"/>
              <a:t>, vol. 54, no. 6, pp.</a:t>
            </a:r>
          </a:p>
          <a:p>
            <a:r>
              <a:rPr lang="en-US" dirty="0"/>
              <a:t>432–438, 2014.</a:t>
            </a:r>
          </a:p>
          <a:p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2ACFB75-CA14-4B98-B646-5B46C6293D54}"/>
              </a:ext>
            </a:extLst>
          </p:cNvPr>
          <p:cNvSpPr txBox="1">
            <a:spLocks/>
          </p:cNvSpPr>
          <p:nvPr/>
        </p:nvSpPr>
        <p:spPr>
          <a:xfrm>
            <a:off x="291548" y="6350904"/>
            <a:ext cx="111095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Roll : 1803078                                                                                                  “Bloodstain Hyperspectral Image Classification“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75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41"/>
    </mc:Choice>
    <mc:Fallback xmlns="">
      <p:transition spd="slow" advTm="2754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2C96B07C-F8F0-B582-7361-24E12C09DC59}"/>
              </a:ext>
            </a:extLst>
          </p:cNvPr>
          <p:cNvSpPr txBox="1">
            <a:spLocks/>
          </p:cNvSpPr>
          <p:nvPr/>
        </p:nvSpPr>
        <p:spPr>
          <a:xfrm>
            <a:off x="6232986" y="4123149"/>
            <a:ext cx="2087179" cy="512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15FA2-693B-6D08-FC76-20BD443E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3D68DA-C5CD-35A6-ECDE-52D175B61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58" y="25142"/>
            <a:ext cx="5036300" cy="135636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22C72-FEA4-1BAB-0FF7-A91977196C71}"/>
              </a:ext>
            </a:extLst>
          </p:cNvPr>
          <p:cNvSpPr txBox="1"/>
          <p:nvPr/>
        </p:nvSpPr>
        <p:spPr>
          <a:xfrm>
            <a:off x="769358" y="923548"/>
            <a:ext cx="10985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[5] R. </a:t>
            </a:r>
            <a:r>
              <a:rPr lang="en-US" dirty="0" err="1"/>
              <a:t>Schalike</a:t>
            </a:r>
            <a:r>
              <a:rPr lang="en-US" dirty="0"/>
              <a:t> and M. </a:t>
            </a:r>
            <a:r>
              <a:rPr lang="en-US" dirty="0" err="1"/>
              <a:t>Illes</a:t>
            </a:r>
            <a:r>
              <a:rPr lang="en-US" dirty="0"/>
              <a:t>, “A review of spectroscopic methods applied to bloodstain pattern analysis,” </a:t>
            </a:r>
            <a:r>
              <a:rPr lang="en-US" i="1" dirty="0"/>
              <a:t>Journal of Multidisciplinary Research at Trent</a:t>
            </a:r>
            <a:r>
              <a:rPr lang="en-US" dirty="0"/>
              <a:t>, vol. 2, no. 1, pp. 90–104, 2019. </a:t>
            </a:r>
          </a:p>
          <a:p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1F52715-E697-41D3-855B-AE10A0572DC4}"/>
              </a:ext>
            </a:extLst>
          </p:cNvPr>
          <p:cNvSpPr txBox="1">
            <a:spLocks/>
          </p:cNvSpPr>
          <p:nvPr/>
        </p:nvSpPr>
        <p:spPr>
          <a:xfrm>
            <a:off x="304800" y="6350904"/>
            <a:ext cx="111095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Roll : 1803078                                                                                                  “Bloodstain Hyperspectral Image Classification“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49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41"/>
    </mc:Choice>
    <mc:Fallback xmlns="">
      <p:transition spd="slow" advTm="2754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5BD5-7FC8-56A6-6051-9BCE0168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499" y="2598198"/>
            <a:ext cx="3191153" cy="135636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438E2-D9A8-5074-34B1-9DF07D12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26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41"/>
    </mc:Choice>
    <mc:Fallback xmlns="">
      <p:transition spd="slow" advTm="604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262" y="197256"/>
            <a:ext cx="2382352" cy="107369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12B79BE-58B1-7894-D5E5-10F81A5686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981387"/>
              </p:ext>
            </p:extLst>
          </p:nvPr>
        </p:nvGraphicFramePr>
        <p:xfrm>
          <a:off x="1402671" y="1260628"/>
          <a:ext cx="6924583" cy="4607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CA82A-3DE5-2F23-C73B-9099134F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45148" y="6168341"/>
            <a:ext cx="967409" cy="365125"/>
          </a:xfrm>
        </p:spPr>
        <p:txBody>
          <a:bodyPr/>
          <a:lstStyle/>
          <a:p>
            <a:fld id="{6D22F896-40B5-4ADD-8801-0D06FADFA095}" type="slidenum">
              <a:rPr lang="en-US" sz="14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EE00629-EA48-78D7-FB53-182939E0E1F0}"/>
              </a:ext>
            </a:extLst>
          </p:cNvPr>
          <p:cNvSpPr txBox="1">
            <a:spLocks/>
          </p:cNvSpPr>
          <p:nvPr/>
        </p:nvSpPr>
        <p:spPr>
          <a:xfrm>
            <a:off x="304800" y="6350904"/>
            <a:ext cx="111095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Roll : 1803078                                         “Bloodstain Hyperspectral Image Classification“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07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99"/>
    </mc:Choice>
    <mc:Fallback xmlns="">
      <p:transition spd="slow" advTm="399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162" y="407929"/>
            <a:ext cx="3159781" cy="118397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BA9D6-3DC9-5B65-0367-7A4C18F10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C8801F-A1D3-8673-4657-E08C7A0A4E72}"/>
              </a:ext>
            </a:extLst>
          </p:cNvPr>
          <p:cNvSpPr txBox="1"/>
          <p:nvPr/>
        </p:nvSpPr>
        <p:spPr>
          <a:xfrm>
            <a:off x="761161" y="1674674"/>
            <a:ext cx="40121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Hyperspectral image involves capturing a large number of narrow and contiguous bands across the spectrum but traditional image, which captures three bands of information (red, green, and blue).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Provide high spectral  and spatial resolution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Capture more detailed Information than normal images.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3DB0DB4-C0C7-4048-AC2D-5452986AD2B9}"/>
              </a:ext>
            </a:extLst>
          </p:cNvPr>
          <p:cNvSpPr txBox="1">
            <a:spLocks/>
          </p:cNvSpPr>
          <p:nvPr/>
        </p:nvSpPr>
        <p:spPr>
          <a:xfrm>
            <a:off x="318052" y="6350904"/>
            <a:ext cx="111095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Roll : 1803078                                                                                                  “Bloodstain Hyperspectral Image Classification using Hybrid CNN“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DDDFFA-B69F-47F2-AB90-A02AC92D72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79" r="1339"/>
          <a:stretch/>
        </p:blipFill>
        <p:spPr>
          <a:xfrm>
            <a:off x="5008227" y="2012411"/>
            <a:ext cx="6274965" cy="283317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7D0D120-16D0-41D3-A38A-7EDD095F36F0}"/>
              </a:ext>
            </a:extLst>
          </p:cNvPr>
          <p:cNvSpPr/>
          <p:nvPr/>
        </p:nvSpPr>
        <p:spPr>
          <a:xfrm>
            <a:off x="7119457" y="4972664"/>
            <a:ext cx="3195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Figure-1 : Hyperspectral Image  </a:t>
            </a:r>
          </a:p>
        </p:txBody>
      </p:sp>
    </p:spTree>
    <p:extLst>
      <p:ext uri="{BB962C8B-B14F-4D97-AF65-F5344CB8AC3E}">
        <p14:creationId xmlns:p14="http://schemas.microsoft.com/office/powerpoint/2010/main" val="394240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69"/>
    </mc:Choice>
    <mc:Fallback xmlns="">
      <p:transition spd="slow" advTm="3936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03ECFB-38A3-B212-0D93-BBDF71C5BAA4}"/>
              </a:ext>
            </a:extLst>
          </p:cNvPr>
          <p:cNvSpPr txBox="1"/>
          <p:nvPr/>
        </p:nvSpPr>
        <p:spPr>
          <a:xfrm>
            <a:off x="1130278" y="2168319"/>
            <a:ext cx="72185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Hyperspectral image capture high information</a:t>
            </a:r>
          </a:p>
          <a:p>
            <a:pPr algn="just"/>
            <a:r>
              <a:rPr lang="en-US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Provide details information of an image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Remote sensing ,agriculture ,medicine, blood</a:t>
            </a:r>
          </a:p>
          <a:p>
            <a:pPr algn="just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Analysis of bloodstain patterns , forensic investigation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Crime scene analysis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88501A-7115-73F2-3A2F-608BC261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502" y="826495"/>
            <a:ext cx="6223838" cy="118397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A143EAE-F572-E8A2-40BE-1BAF70A08E82}"/>
              </a:ext>
            </a:extLst>
          </p:cNvPr>
          <p:cNvSpPr txBox="1">
            <a:spLocks/>
          </p:cNvSpPr>
          <p:nvPr/>
        </p:nvSpPr>
        <p:spPr>
          <a:xfrm>
            <a:off x="9300266" y="6159500"/>
            <a:ext cx="1786834" cy="429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8BF20FC-F974-BC0C-AE57-E3660CE02952}"/>
              </a:ext>
            </a:extLst>
          </p:cNvPr>
          <p:cNvSpPr txBox="1">
            <a:spLocks/>
          </p:cNvSpPr>
          <p:nvPr/>
        </p:nvSpPr>
        <p:spPr>
          <a:xfrm>
            <a:off x="304800" y="6350904"/>
            <a:ext cx="111095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Roll : 1803078                                                                                                  “Bloodstain Hyperspectral Image Classification using Hybrid CNN“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62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03ECFB-38A3-B212-0D93-BBDF71C5BAA4}"/>
              </a:ext>
            </a:extLst>
          </p:cNvPr>
          <p:cNvSpPr txBox="1"/>
          <p:nvPr/>
        </p:nvSpPr>
        <p:spPr>
          <a:xfrm>
            <a:off x="905542" y="2217078"/>
            <a:ext cx="772511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To create a efficient method to identify substance classification in forensic science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 To get better accuracy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To capture both spectral and spatial  information for analysis purpose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Dimensionality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88501A-7115-73F2-3A2F-608BC261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542" y="937400"/>
            <a:ext cx="6223838" cy="118397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A143EAE-F572-E8A2-40BE-1BAF70A08E82}"/>
              </a:ext>
            </a:extLst>
          </p:cNvPr>
          <p:cNvSpPr txBox="1">
            <a:spLocks/>
          </p:cNvSpPr>
          <p:nvPr/>
        </p:nvSpPr>
        <p:spPr>
          <a:xfrm>
            <a:off x="9300266" y="6159500"/>
            <a:ext cx="1786834" cy="429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B4BF25D-217D-D4AF-A50D-19FE02343A5E}"/>
              </a:ext>
            </a:extLst>
          </p:cNvPr>
          <p:cNvSpPr txBox="1">
            <a:spLocks/>
          </p:cNvSpPr>
          <p:nvPr/>
        </p:nvSpPr>
        <p:spPr>
          <a:xfrm>
            <a:off x="304800" y="6350904"/>
            <a:ext cx="111095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Roll : 1803078                                                                                                  “Bloodstain Hyperspectral Image Classification using Hybrid CNN“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3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0A28B-E321-467F-B4B2-4D0B1EE2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D0FF6D1-F117-4696-9A35-3E8845F078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8821541"/>
              </p:ext>
            </p:extLst>
          </p:nvPr>
        </p:nvGraphicFramePr>
        <p:xfrm>
          <a:off x="1290223" y="1107347"/>
          <a:ext cx="10060081" cy="5116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305">
                  <a:extLst>
                    <a:ext uri="{9D8B030D-6E8A-4147-A177-3AD203B41FA5}">
                      <a16:colId xmlns:a16="http://schemas.microsoft.com/office/drawing/2014/main" val="1426662649"/>
                    </a:ext>
                  </a:extLst>
                </a:gridCol>
                <a:gridCol w="3798065">
                  <a:extLst>
                    <a:ext uri="{9D8B030D-6E8A-4147-A177-3AD203B41FA5}">
                      <a16:colId xmlns:a16="http://schemas.microsoft.com/office/drawing/2014/main" val="521404447"/>
                    </a:ext>
                  </a:extLst>
                </a:gridCol>
                <a:gridCol w="3129711">
                  <a:extLst>
                    <a:ext uri="{9D8B030D-6E8A-4147-A177-3AD203B41FA5}">
                      <a16:colId xmlns:a16="http://schemas.microsoft.com/office/drawing/2014/main" val="3773717554"/>
                    </a:ext>
                  </a:extLst>
                </a:gridCol>
              </a:tblGrid>
              <a:tr h="31513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Paper Title</a:t>
                      </a:r>
                    </a:p>
                  </a:txBody>
                  <a:tcPr marL="75914" marR="75914" marT="37957" marB="3795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 Used</a:t>
                      </a:r>
                    </a:p>
                  </a:txBody>
                  <a:tcPr marL="75914" marR="75914" marT="37957" marB="3795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Limitation</a:t>
                      </a:r>
                    </a:p>
                  </a:txBody>
                  <a:tcPr marL="75914" marR="75914" marT="37957" marB="37957"/>
                </a:tc>
                <a:extLst>
                  <a:ext uri="{0D108BD9-81ED-4DB2-BD59-A6C34878D82A}">
                    <a16:rowId xmlns:a16="http://schemas.microsoft.com/office/drawing/2014/main" val="1555487261"/>
                  </a:ext>
                </a:extLst>
              </a:tr>
              <a:tr h="1479436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“A Fast and Hybrid CNN for Hyperspectral</a:t>
                      </a:r>
                    </a:p>
                    <a:p>
                      <a:pPr algn="l"/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Imaging-based Bloodstain Classification,”</a:t>
                      </a:r>
                      <a:r>
                        <a:rPr lang="en-US" sz="1400" i="1" dirty="0"/>
                        <a:t> Forensic science international 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2022 [1]</a:t>
                      </a:r>
                      <a:br>
                        <a:rPr lang="en-US" sz="14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US" sz="14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60" marR="63360" marT="31680" marB="316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1D,2D,3D Convolutional Neural Network</a:t>
                      </a:r>
                    </a:p>
                  </a:txBody>
                  <a:tcPr marL="63360" marR="63360" marT="31680" marB="316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 = 95%</a:t>
                      </a:r>
                    </a:p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PCA only for feature extraction </a:t>
                      </a:r>
                    </a:p>
                    <a:p>
                      <a:endParaRPr lang="en-US" sz="140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60" marR="63360" marT="31680" marB="31680"/>
                </a:tc>
                <a:extLst>
                  <a:ext uri="{0D108BD9-81ED-4DB2-BD59-A6C34878D82A}">
                    <a16:rowId xmlns:a16="http://schemas.microsoft.com/office/drawing/2014/main" val="1057474492"/>
                  </a:ext>
                </a:extLst>
              </a:tr>
              <a:tr h="1375227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"Hyperspectral imaging for non-contact analysis of forensic traces,” </a:t>
                      </a:r>
                      <a:r>
                        <a:rPr lang="en-US" sz="1400" i="1" dirty="0"/>
                        <a:t>Journal of Multidisciplinary Research at Trent 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2019 [2]</a:t>
                      </a:r>
                    </a:p>
                  </a:txBody>
                  <a:tcPr marL="63360" marR="63360" marT="31680" marB="316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Uses correlation coefficient in the visible region using reflectance spectroscopy to identify blood. </a:t>
                      </a:r>
                    </a:p>
                  </a:txBody>
                  <a:tcPr marL="63360" marR="63360" marT="31680" marB="316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use of Deep learning </a:t>
                      </a:r>
                    </a:p>
                    <a:p>
                      <a:endParaRPr lang="en-US" sz="140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40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60" marR="63360" marT="31680" marB="31680"/>
                </a:tc>
                <a:extLst>
                  <a:ext uri="{0D108BD9-81ED-4DB2-BD59-A6C34878D82A}">
                    <a16:rowId xmlns:a16="http://schemas.microsoft.com/office/drawing/2014/main" val="157780050"/>
                  </a:ext>
                </a:extLst>
              </a:tr>
              <a:tr h="1946680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“Blood stain classification with hyperspectral imaging and deep neural networks,”</a:t>
                      </a:r>
                      <a:r>
                        <a:rPr lang="en-US" sz="1400" i="1" dirty="0"/>
                        <a:t> Science &amp; Justice 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l"/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 [3]</a:t>
                      </a:r>
                      <a:br>
                        <a:rPr lang="en-US" sz="14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US" sz="14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60" marR="63360" marT="31680" marB="316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Multilayer Perceptron,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Deep Recurrent Neural Network, </a:t>
                      </a:r>
                    </a:p>
                  </a:txBody>
                  <a:tcPr marL="63360" marR="63360" marT="31680" marB="316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only one method (PCA) for </a:t>
                      </a:r>
                    </a:p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 extraction</a:t>
                      </a:r>
                    </a:p>
                  </a:txBody>
                  <a:tcPr marL="63360" marR="63360" marT="31680" marB="31680"/>
                </a:tc>
                <a:extLst>
                  <a:ext uri="{0D108BD9-81ED-4DB2-BD59-A6C34878D82A}">
                    <a16:rowId xmlns:a16="http://schemas.microsoft.com/office/drawing/2014/main" val="3569302563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BF720734-C447-491D-B054-04AD45EDFB87}"/>
              </a:ext>
            </a:extLst>
          </p:cNvPr>
          <p:cNvSpPr txBox="1">
            <a:spLocks/>
          </p:cNvSpPr>
          <p:nvPr/>
        </p:nvSpPr>
        <p:spPr>
          <a:xfrm>
            <a:off x="925316" y="8382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Related Works</a:t>
            </a:r>
            <a:endParaRPr lang="en-US" sz="4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3E2294B-B187-4709-AA24-6670F7F02315}"/>
              </a:ext>
            </a:extLst>
          </p:cNvPr>
          <p:cNvSpPr txBox="1">
            <a:spLocks/>
          </p:cNvSpPr>
          <p:nvPr/>
        </p:nvSpPr>
        <p:spPr>
          <a:xfrm>
            <a:off x="304800" y="6350904"/>
            <a:ext cx="111095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Roll : 1803078                                                                                                  “Bloodstain Hyperspectral Image Classification“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39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2C96B07C-F8F0-B582-7361-24E12C09DC59}"/>
              </a:ext>
            </a:extLst>
          </p:cNvPr>
          <p:cNvSpPr txBox="1">
            <a:spLocks/>
          </p:cNvSpPr>
          <p:nvPr/>
        </p:nvSpPr>
        <p:spPr>
          <a:xfrm>
            <a:off x="6232986" y="4123149"/>
            <a:ext cx="2087179" cy="512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15FA2-693B-6D08-FC76-20BD443E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9363442-3B7A-E752-70A0-B80E053D00BE}"/>
              </a:ext>
            </a:extLst>
          </p:cNvPr>
          <p:cNvSpPr txBox="1">
            <a:spLocks/>
          </p:cNvSpPr>
          <p:nvPr/>
        </p:nvSpPr>
        <p:spPr>
          <a:xfrm>
            <a:off x="873893" y="2265377"/>
            <a:ext cx="7819864" cy="30951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Efficient feature extraction technique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a custom model for better accuracy 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Forensic investigations heavily rely on the identification and classification of bloodstains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methods for bloodstain analysis in forensic science face limitations in terms of accuracy and efficiency.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3D68DA-C5CD-35A6-ECDE-52D175B61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700" y="731519"/>
            <a:ext cx="5036300" cy="135636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7F3B1FB-F309-4300-8C4D-0B2F959727F5}"/>
              </a:ext>
            </a:extLst>
          </p:cNvPr>
          <p:cNvSpPr txBox="1">
            <a:spLocks/>
          </p:cNvSpPr>
          <p:nvPr/>
        </p:nvSpPr>
        <p:spPr>
          <a:xfrm>
            <a:off x="304800" y="6350904"/>
            <a:ext cx="111095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Roll : 1803078                                                                                                  “Bloodstain Hyperspectral Image Classification“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84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41"/>
    </mc:Choice>
    <mc:Fallback xmlns="">
      <p:transition spd="slow" advTm="2754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EEED-4244-C632-6136-18CC4BCA5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916" y="493363"/>
            <a:ext cx="2097350" cy="135636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6941-93A9-C742-A7FA-A6CC816C0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723" y="1748091"/>
            <a:ext cx="5777193" cy="4214191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dataset is called “</a:t>
            </a:r>
            <a:r>
              <a:rPr lang="en-US" sz="1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Hyperblood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Hyperspectral-based Bloodstain dataset.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180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dataset has different types of substances i.e., blood and blood-like compounds, for instance, ketchup, artificial blood, beetroot juice, poster paint, tomato concentrate, acrylic paint, uncertain blood.[1]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180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 contains 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14 hyperspectral images (ENVI format)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180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 size 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519 x 696 pixels (each pixel contains 113 band)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Class : 7</a:t>
            </a:r>
            <a:endParaRPr lang="en-US" sz="1800" i="0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180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 : www.kaggle.com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27675-9873-CFFD-7BA4-18058A6A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CF75A5D-0014-4CF8-9BA5-521C1804186A}"/>
              </a:ext>
            </a:extLst>
          </p:cNvPr>
          <p:cNvSpPr txBox="1">
            <a:spLocks/>
          </p:cNvSpPr>
          <p:nvPr/>
        </p:nvSpPr>
        <p:spPr>
          <a:xfrm>
            <a:off x="304800" y="6350904"/>
            <a:ext cx="111095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Roll : 1803078                                                                                                  “Bloodstain Hyperspectral Image Classification“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F6099-F2DF-4C29-BD8C-B2E15BD033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82" t="5829" r="3253" b="10266"/>
          <a:stretch/>
        </p:blipFill>
        <p:spPr>
          <a:xfrm>
            <a:off x="7314564" y="1849723"/>
            <a:ext cx="4286607" cy="315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8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81"/>
    </mc:Choice>
    <mc:Fallback xmlns="">
      <p:transition spd="slow" advTm="2178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12F13-1B87-4701-83BF-974B6B57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19622"/>
            <a:ext cx="1827340" cy="369331"/>
          </a:xfrm>
        </p:spPr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85FECD-ABB7-4A63-A5D0-3CED12F82706}"/>
              </a:ext>
            </a:extLst>
          </p:cNvPr>
          <p:cNvSpPr/>
          <p:nvPr/>
        </p:nvSpPr>
        <p:spPr>
          <a:xfrm>
            <a:off x="3873758" y="6156921"/>
            <a:ext cx="4608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Figure-2: Proposed Hybrid CNN Model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9CF818B-9329-4434-BF31-AB3C04D9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834" y="285914"/>
            <a:ext cx="6087474" cy="135636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Methodology </a:t>
            </a: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72C0A6CF-61D3-5170-8807-7D5F49C3EDF2}"/>
              </a:ext>
            </a:extLst>
          </p:cNvPr>
          <p:cNvSpPr/>
          <p:nvPr/>
        </p:nvSpPr>
        <p:spPr>
          <a:xfrm>
            <a:off x="3991861" y="2279360"/>
            <a:ext cx="957641" cy="2332447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0DCBE86E-68F9-2B41-6CBD-7E6A9C14002C}"/>
              </a:ext>
            </a:extLst>
          </p:cNvPr>
          <p:cNvSpPr/>
          <p:nvPr/>
        </p:nvSpPr>
        <p:spPr>
          <a:xfrm>
            <a:off x="4021302" y="3095087"/>
            <a:ext cx="653478" cy="660400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29EA6D-C7E9-AB9A-28E6-3A300A493290}"/>
              </a:ext>
            </a:extLst>
          </p:cNvPr>
          <p:cNvSpPr txBox="1"/>
          <p:nvPr/>
        </p:nvSpPr>
        <p:spPr>
          <a:xfrm>
            <a:off x="3045434" y="285292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743DA-F822-1D52-559B-C6FA1C56B40B}"/>
              </a:ext>
            </a:extLst>
          </p:cNvPr>
          <p:cNvSpPr txBox="1"/>
          <p:nvPr/>
        </p:nvSpPr>
        <p:spPr>
          <a:xfrm>
            <a:off x="3508392" y="1825371"/>
            <a:ext cx="186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ptos" panose="020B0004020202020204" pitchFamily="34" charset="0"/>
              </a:rPr>
              <a:t>3D convolution </a:t>
            </a:r>
            <a:r>
              <a:rPr lang="en-US" b="1" dirty="0"/>
              <a:t> 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0735B34-1B4D-7B8A-886F-BAB1676C0625}"/>
              </a:ext>
            </a:extLst>
          </p:cNvPr>
          <p:cNvSpPr/>
          <p:nvPr/>
        </p:nvSpPr>
        <p:spPr>
          <a:xfrm>
            <a:off x="5661785" y="2751981"/>
            <a:ext cx="353404" cy="140217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8FCAD5B-E03D-BA3A-7395-91FD06824C59}"/>
              </a:ext>
            </a:extLst>
          </p:cNvPr>
          <p:cNvSpPr/>
          <p:nvPr/>
        </p:nvSpPr>
        <p:spPr>
          <a:xfrm>
            <a:off x="3171601" y="3304951"/>
            <a:ext cx="779206" cy="22192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3696434-0CE0-42CE-80D0-335A9A901688}"/>
              </a:ext>
            </a:extLst>
          </p:cNvPr>
          <p:cNvSpPr/>
          <p:nvPr/>
        </p:nvSpPr>
        <p:spPr>
          <a:xfrm>
            <a:off x="4910869" y="3271149"/>
            <a:ext cx="721759" cy="24149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BD50E2-557E-9369-AB55-D5BF16962BE8}"/>
              </a:ext>
            </a:extLst>
          </p:cNvPr>
          <p:cNvSpPr txBox="1"/>
          <p:nvPr/>
        </p:nvSpPr>
        <p:spPr>
          <a:xfrm>
            <a:off x="5016558" y="2272046"/>
            <a:ext cx="186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ptos" panose="020B0004020202020204" pitchFamily="34" charset="0"/>
              </a:rPr>
              <a:t>2D convolution </a:t>
            </a:r>
            <a:r>
              <a:rPr lang="en-US" b="1" dirty="0"/>
              <a:t> 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DEB54B4-8762-84AD-D4A3-A4D46E14895E}"/>
              </a:ext>
            </a:extLst>
          </p:cNvPr>
          <p:cNvSpPr/>
          <p:nvPr/>
        </p:nvSpPr>
        <p:spPr>
          <a:xfrm rot="16200000">
            <a:off x="3941077" y="4339876"/>
            <a:ext cx="369332" cy="1356072"/>
          </a:xfrm>
          <a:prstGeom prst="lef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A90A39-C6E0-0E7C-8E9C-2ABEA8279F55}"/>
              </a:ext>
            </a:extLst>
          </p:cNvPr>
          <p:cNvSpPr/>
          <p:nvPr/>
        </p:nvSpPr>
        <p:spPr>
          <a:xfrm>
            <a:off x="3209793" y="5207227"/>
            <a:ext cx="2276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Spectral-Spatial </a:t>
            </a:r>
          </a:p>
          <a:p>
            <a:r>
              <a:rPr lang="en-US" b="1" dirty="0"/>
              <a:t>feature learning  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741DE5C-2C18-8ADC-078B-29C60BAD672A}"/>
              </a:ext>
            </a:extLst>
          </p:cNvPr>
          <p:cNvSpPr/>
          <p:nvPr/>
        </p:nvSpPr>
        <p:spPr>
          <a:xfrm>
            <a:off x="6043634" y="3271149"/>
            <a:ext cx="673582" cy="23834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0F6D8CE6-C764-BD04-F79E-86D058B2F948}"/>
              </a:ext>
            </a:extLst>
          </p:cNvPr>
          <p:cNvSpPr/>
          <p:nvPr/>
        </p:nvSpPr>
        <p:spPr>
          <a:xfrm>
            <a:off x="6693529" y="2744497"/>
            <a:ext cx="353404" cy="140217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28275D-6C74-E4A2-7041-21372BB2B094}"/>
              </a:ext>
            </a:extLst>
          </p:cNvPr>
          <p:cNvCxnSpPr>
            <a:stCxn id="16" idx="3"/>
          </p:cNvCxnSpPr>
          <p:nvPr/>
        </p:nvCxnSpPr>
        <p:spPr>
          <a:xfrm flipV="1">
            <a:off x="7046933" y="2279360"/>
            <a:ext cx="917624" cy="1166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DB5D47-9AA1-D75D-EA08-FD82D1B8E7A6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7046933" y="2744497"/>
            <a:ext cx="917624" cy="70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7752400C-35C4-B67B-3F6A-1024E278771C}"/>
              </a:ext>
            </a:extLst>
          </p:cNvPr>
          <p:cNvSpPr/>
          <p:nvPr/>
        </p:nvSpPr>
        <p:spPr>
          <a:xfrm>
            <a:off x="7964557" y="2087736"/>
            <a:ext cx="287622" cy="3151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24A23E9-4457-063B-B641-1DB227997BE1}"/>
              </a:ext>
            </a:extLst>
          </p:cNvPr>
          <p:cNvSpPr/>
          <p:nvPr/>
        </p:nvSpPr>
        <p:spPr>
          <a:xfrm>
            <a:off x="7999909" y="2584696"/>
            <a:ext cx="287622" cy="3151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1396D90-77D0-B198-FCFC-12C7CC88EE37}"/>
              </a:ext>
            </a:extLst>
          </p:cNvPr>
          <p:cNvSpPr/>
          <p:nvPr/>
        </p:nvSpPr>
        <p:spPr>
          <a:xfrm>
            <a:off x="8025935" y="3061399"/>
            <a:ext cx="287622" cy="3151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358B74-2F4A-2997-A603-E733B6AD293C}"/>
              </a:ext>
            </a:extLst>
          </p:cNvPr>
          <p:cNvSpPr/>
          <p:nvPr/>
        </p:nvSpPr>
        <p:spPr>
          <a:xfrm>
            <a:off x="8028442" y="3551232"/>
            <a:ext cx="287622" cy="3151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879667D-835A-8CB3-9A33-16D77C304363}"/>
              </a:ext>
            </a:extLst>
          </p:cNvPr>
          <p:cNvSpPr/>
          <p:nvPr/>
        </p:nvSpPr>
        <p:spPr>
          <a:xfrm>
            <a:off x="8114775" y="4429286"/>
            <a:ext cx="287622" cy="3151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9F3FDA-540E-1435-B614-D637B4B2DA1B}"/>
              </a:ext>
            </a:extLst>
          </p:cNvPr>
          <p:cNvCxnSpPr>
            <a:stCxn id="16" idx="3"/>
            <a:endCxn id="26" idx="2"/>
          </p:cNvCxnSpPr>
          <p:nvPr/>
        </p:nvCxnSpPr>
        <p:spPr>
          <a:xfrm flipV="1">
            <a:off x="7046933" y="3218950"/>
            <a:ext cx="979002" cy="226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CA255CF-85CC-B8C5-844C-2D9EACE21EE7}"/>
              </a:ext>
            </a:extLst>
          </p:cNvPr>
          <p:cNvCxnSpPr>
            <a:stCxn id="16" idx="3"/>
            <a:endCxn id="27" idx="2"/>
          </p:cNvCxnSpPr>
          <p:nvPr/>
        </p:nvCxnSpPr>
        <p:spPr>
          <a:xfrm>
            <a:off x="7046933" y="3445583"/>
            <a:ext cx="981509" cy="26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D97B57-F3AA-5308-B908-057D9B64F2BD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>
            <a:off x="7046933" y="3445583"/>
            <a:ext cx="1109963" cy="102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B4C2ACAA-F9B1-0BDE-E482-5260F0BAEDA5}"/>
              </a:ext>
            </a:extLst>
          </p:cNvPr>
          <p:cNvSpPr/>
          <p:nvPr/>
        </p:nvSpPr>
        <p:spPr>
          <a:xfrm>
            <a:off x="9496469" y="1930185"/>
            <a:ext cx="287622" cy="31510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7FED8A5-C39C-E669-B72B-0C11B8453BAD}"/>
              </a:ext>
            </a:extLst>
          </p:cNvPr>
          <p:cNvSpPr/>
          <p:nvPr/>
        </p:nvSpPr>
        <p:spPr>
          <a:xfrm>
            <a:off x="9531821" y="2427145"/>
            <a:ext cx="287622" cy="31510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C0B3716-1472-E785-61FC-180DBA92DA2B}"/>
              </a:ext>
            </a:extLst>
          </p:cNvPr>
          <p:cNvSpPr/>
          <p:nvPr/>
        </p:nvSpPr>
        <p:spPr>
          <a:xfrm>
            <a:off x="9557847" y="2903848"/>
            <a:ext cx="287622" cy="31510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599660C-E50D-58F0-0C3E-C0C559795862}"/>
              </a:ext>
            </a:extLst>
          </p:cNvPr>
          <p:cNvSpPr/>
          <p:nvPr/>
        </p:nvSpPr>
        <p:spPr>
          <a:xfrm>
            <a:off x="9560354" y="3393681"/>
            <a:ext cx="287622" cy="31510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8C1C00F-F6E6-00B9-7494-4A631FBB6F06}"/>
              </a:ext>
            </a:extLst>
          </p:cNvPr>
          <p:cNvSpPr/>
          <p:nvPr/>
        </p:nvSpPr>
        <p:spPr>
          <a:xfrm>
            <a:off x="9587442" y="4043400"/>
            <a:ext cx="287622" cy="31510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8DA026D-FF95-CC87-328C-557323B198D5}"/>
              </a:ext>
            </a:extLst>
          </p:cNvPr>
          <p:cNvSpPr/>
          <p:nvPr/>
        </p:nvSpPr>
        <p:spPr>
          <a:xfrm>
            <a:off x="9586375" y="4676574"/>
            <a:ext cx="287622" cy="31510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CCB3B08-C482-EE34-9183-59E8D6CB9873}"/>
              </a:ext>
            </a:extLst>
          </p:cNvPr>
          <p:cNvSpPr/>
          <p:nvPr/>
        </p:nvSpPr>
        <p:spPr>
          <a:xfrm>
            <a:off x="9482321" y="1307325"/>
            <a:ext cx="287622" cy="31510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C36B72-E552-C3A9-C18C-C87FC7D70A69}"/>
              </a:ext>
            </a:extLst>
          </p:cNvPr>
          <p:cNvCxnSpPr>
            <a:cxnSpLocks/>
            <a:stCxn id="23" idx="6"/>
            <a:endCxn id="46" idx="2"/>
          </p:cNvCxnSpPr>
          <p:nvPr/>
        </p:nvCxnSpPr>
        <p:spPr>
          <a:xfrm flipV="1">
            <a:off x="8252179" y="1464876"/>
            <a:ext cx="1230142" cy="780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CFA2AEE-9DD2-55BD-C8F0-BD20BAF42963}"/>
              </a:ext>
            </a:extLst>
          </p:cNvPr>
          <p:cNvCxnSpPr>
            <a:cxnSpLocks/>
            <a:stCxn id="25" idx="6"/>
            <a:endCxn id="46" idx="2"/>
          </p:cNvCxnSpPr>
          <p:nvPr/>
        </p:nvCxnSpPr>
        <p:spPr>
          <a:xfrm flipV="1">
            <a:off x="8287531" y="1464876"/>
            <a:ext cx="1194790" cy="1277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8900B01-B1C5-18D9-39B4-C6B35AA2C115}"/>
              </a:ext>
            </a:extLst>
          </p:cNvPr>
          <p:cNvCxnSpPr>
            <a:cxnSpLocks/>
            <a:stCxn id="26" idx="6"/>
            <a:endCxn id="46" idx="2"/>
          </p:cNvCxnSpPr>
          <p:nvPr/>
        </p:nvCxnSpPr>
        <p:spPr>
          <a:xfrm flipV="1">
            <a:off x="8313557" y="1464876"/>
            <a:ext cx="1168764" cy="175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77A309F-9026-D9FA-A720-7978E70893AD}"/>
              </a:ext>
            </a:extLst>
          </p:cNvPr>
          <p:cNvCxnSpPr>
            <a:cxnSpLocks/>
            <a:stCxn id="27" idx="6"/>
            <a:endCxn id="46" idx="2"/>
          </p:cNvCxnSpPr>
          <p:nvPr/>
        </p:nvCxnSpPr>
        <p:spPr>
          <a:xfrm flipV="1">
            <a:off x="8316064" y="1464876"/>
            <a:ext cx="1166257" cy="224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7B9DABF-C69B-5350-CDC8-FC312B8F7365}"/>
              </a:ext>
            </a:extLst>
          </p:cNvPr>
          <p:cNvCxnSpPr>
            <a:cxnSpLocks/>
            <a:stCxn id="28" idx="6"/>
            <a:endCxn id="46" idx="2"/>
          </p:cNvCxnSpPr>
          <p:nvPr/>
        </p:nvCxnSpPr>
        <p:spPr>
          <a:xfrm flipV="1">
            <a:off x="8402397" y="1464876"/>
            <a:ext cx="1079924" cy="3121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B109684-5961-9CEF-93AD-42BE3006F9FB}"/>
              </a:ext>
            </a:extLst>
          </p:cNvPr>
          <p:cNvCxnSpPr>
            <a:cxnSpLocks/>
            <a:stCxn id="23" idx="6"/>
          </p:cNvCxnSpPr>
          <p:nvPr/>
        </p:nvCxnSpPr>
        <p:spPr>
          <a:xfrm flipV="1">
            <a:off x="8252179" y="2087736"/>
            <a:ext cx="1230142" cy="157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D8C6490-AE6D-9914-17B0-844866BF5155}"/>
              </a:ext>
            </a:extLst>
          </p:cNvPr>
          <p:cNvCxnSpPr>
            <a:cxnSpLocks/>
            <a:stCxn id="23" idx="6"/>
            <a:endCxn id="41" idx="2"/>
          </p:cNvCxnSpPr>
          <p:nvPr/>
        </p:nvCxnSpPr>
        <p:spPr>
          <a:xfrm>
            <a:off x="8252179" y="2245287"/>
            <a:ext cx="1279642" cy="339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6B39DE1-0651-136B-9978-A514EE93B0CE}"/>
              </a:ext>
            </a:extLst>
          </p:cNvPr>
          <p:cNvCxnSpPr>
            <a:cxnSpLocks/>
            <a:stCxn id="25" idx="6"/>
            <a:endCxn id="40" idx="2"/>
          </p:cNvCxnSpPr>
          <p:nvPr/>
        </p:nvCxnSpPr>
        <p:spPr>
          <a:xfrm flipV="1">
            <a:off x="8287531" y="2087736"/>
            <a:ext cx="1208938" cy="654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892BC4-A161-6B27-34EF-3B2A88E4CBEF}"/>
              </a:ext>
            </a:extLst>
          </p:cNvPr>
          <p:cNvCxnSpPr>
            <a:cxnSpLocks/>
            <a:stCxn id="26" idx="6"/>
            <a:endCxn id="40" idx="2"/>
          </p:cNvCxnSpPr>
          <p:nvPr/>
        </p:nvCxnSpPr>
        <p:spPr>
          <a:xfrm flipV="1">
            <a:off x="8313557" y="2087736"/>
            <a:ext cx="1182912" cy="1131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506AD65-634F-D9FA-3370-1ED6490D9C55}"/>
              </a:ext>
            </a:extLst>
          </p:cNvPr>
          <p:cNvCxnSpPr>
            <a:cxnSpLocks/>
            <a:stCxn id="27" idx="6"/>
            <a:endCxn id="40" idx="2"/>
          </p:cNvCxnSpPr>
          <p:nvPr/>
        </p:nvCxnSpPr>
        <p:spPr>
          <a:xfrm flipV="1">
            <a:off x="8316064" y="2087736"/>
            <a:ext cx="1180405" cy="1621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73F4350-7C2D-5AE3-85DE-7CA5E4A0AE80}"/>
              </a:ext>
            </a:extLst>
          </p:cNvPr>
          <p:cNvCxnSpPr>
            <a:cxnSpLocks/>
            <a:stCxn id="28" idx="6"/>
            <a:endCxn id="40" idx="2"/>
          </p:cNvCxnSpPr>
          <p:nvPr/>
        </p:nvCxnSpPr>
        <p:spPr>
          <a:xfrm flipV="1">
            <a:off x="8402397" y="2087736"/>
            <a:ext cx="1094072" cy="2499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A19FE95-2FBA-A191-4E0A-3089AA7E730B}"/>
              </a:ext>
            </a:extLst>
          </p:cNvPr>
          <p:cNvCxnSpPr>
            <a:cxnSpLocks/>
            <a:stCxn id="25" idx="6"/>
            <a:endCxn id="41" idx="2"/>
          </p:cNvCxnSpPr>
          <p:nvPr/>
        </p:nvCxnSpPr>
        <p:spPr>
          <a:xfrm flipV="1">
            <a:off x="8287531" y="2584696"/>
            <a:ext cx="1244290" cy="157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E1ABC51-DC3E-4DFA-C439-D5B0C4ED53A4}"/>
              </a:ext>
            </a:extLst>
          </p:cNvPr>
          <p:cNvCxnSpPr>
            <a:cxnSpLocks/>
            <a:stCxn id="26" idx="6"/>
            <a:endCxn id="41" idx="2"/>
          </p:cNvCxnSpPr>
          <p:nvPr/>
        </p:nvCxnSpPr>
        <p:spPr>
          <a:xfrm flipV="1">
            <a:off x="8313557" y="2584696"/>
            <a:ext cx="1218264" cy="634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5B32081-20AA-2D97-E0EA-8A49AD838148}"/>
              </a:ext>
            </a:extLst>
          </p:cNvPr>
          <p:cNvCxnSpPr>
            <a:cxnSpLocks/>
            <a:stCxn id="27" idx="6"/>
            <a:endCxn id="41" idx="2"/>
          </p:cNvCxnSpPr>
          <p:nvPr/>
        </p:nvCxnSpPr>
        <p:spPr>
          <a:xfrm flipV="1">
            <a:off x="8316064" y="2584696"/>
            <a:ext cx="1215757" cy="1124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981B7EB-C570-EEDB-5352-1C51799FD000}"/>
              </a:ext>
            </a:extLst>
          </p:cNvPr>
          <p:cNvCxnSpPr>
            <a:cxnSpLocks/>
            <a:stCxn id="28" idx="6"/>
            <a:endCxn id="41" idx="2"/>
          </p:cNvCxnSpPr>
          <p:nvPr/>
        </p:nvCxnSpPr>
        <p:spPr>
          <a:xfrm flipV="1">
            <a:off x="8402397" y="2584696"/>
            <a:ext cx="1129424" cy="2002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3BB718C-05F9-D1DA-E02F-94C8A39CE2D9}"/>
              </a:ext>
            </a:extLst>
          </p:cNvPr>
          <p:cNvCxnSpPr>
            <a:cxnSpLocks/>
            <a:stCxn id="23" idx="6"/>
            <a:endCxn id="42" idx="2"/>
          </p:cNvCxnSpPr>
          <p:nvPr/>
        </p:nvCxnSpPr>
        <p:spPr>
          <a:xfrm>
            <a:off x="8252179" y="2245287"/>
            <a:ext cx="1305668" cy="816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8119BB6-C0C3-716C-A6F4-8E044096B976}"/>
              </a:ext>
            </a:extLst>
          </p:cNvPr>
          <p:cNvCxnSpPr>
            <a:cxnSpLocks/>
            <a:stCxn id="26" idx="6"/>
            <a:endCxn id="42" idx="2"/>
          </p:cNvCxnSpPr>
          <p:nvPr/>
        </p:nvCxnSpPr>
        <p:spPr>
          <a:xfrm flipV="1">
            <a:off x="8313557" y="3061399"/>
            <a:ext cx="1244290" cy="157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E7BF3F5-6595-658A-D4F3-944AF8EE8D6D}"/>
              </a:ext>
            </a:extLst>
          </p:cNvPr>
          <p:cNvCxnSpPr>
            <a:cxnSpLocks/>
            <a:stCxn id="27" idx="6"/>
            <a:endCxn id="42" idx="2"/>
          </p:cNvCxnSpPr>
          <p:nvPr/>
        </p:nvCxnSpPr>
        <p:spPr>
          <a:xfrm flipV="1">
            <a:off x="8316064" y="3061399"/>
            <a:ext cx="1241783" cy="647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DC5F570-E6D0-DDD9-2AE5-27CB924D4A7F}"/>
              </a:ext>
            </a:extLst>
          </p:cNvPr>
          <p:cNvCxnSpPr>
            <a:cxnSpLocks/>
            <a:stCxn id="28" idx="6"/>
            <a:endCxn id="42" idx="2"/>
          </p:cNvCxnSpPr>
          <p:nvPr/>
        </p:nvCxnSpPr>
        <p:spPr>
          <a:xfrm flipV="1">
            <a:off x="8402397" y="3061399"/>
            <a:ext cx="1155450" cy="1525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197B1FE-D718-AB6F-3996-038BC2215244}"/>
              </a:ext>
            </a:extLst>
          </p:cNvPr>
          <p:cNvCxnSpPr>
            <a:cxnSpLocks/>
            <a:stCxn id="27" idx="6"/>
            <a:endCxn id="43" idx="2"/>
          </p:cNvCxnSpPr>
          <p:nvPr/>
        </p:nvCxnSpPr>
        <p:spPr>
          <a:xfrm flipV="1">
            <a:off x="8316064" y="3551232"/>
            <a:ext cx="1244290" cy="157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A4B9F8B-9B68-25FA-BBC9-6E28A91B9F48}"/>
              </a:ext>
            </a:extLst>
          </p:cNvPr>
          <p:cNvCxnSpPr>
            <a:cxnSpLocks/>
            <a:stCxn id="25" idx="6"/>
            <a:endCxn id="43" idx="2"/>
          </p:cNvCxnSpPr>
          <p:nvPr/>
        </p:nvCxnSpPr>
        <p:spPr>
          <a:xfrm>
            <a:off x="8287531" y="2742247"/>
            <a:ext cx="1272823" cy="808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C9431C7-E3AA-6283-3A76-6D14EB612623}"/>
              </a:ext>
            </a:extLst>
          </p:cNvPr>
          <p:cNvCxnSpPr>
            <a:cxnSpLocks/>
            <a:stCxn id="26" idx="6"/>
            <a:endCxn id="43" idx="2"/>
          </p:cNvCxnSpPr>
          <p:nvPr/>
        </p:nvCxnSpPr>
        <p:spPr>
          <a:xfrm>
            <a:off x="8313557" y="3218950"/>
            <a:ext cx="1246797" cy="332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A00500C-7AA7-3840-911D-D2FF51DC1816}"/>
              </a:ext>
            </a:extLst>
          </p:cNvPr>
          <p:cNvCxnSpPr>
            <a:cxnSpLocks/>
            <a:stCxn id="28" idx="6"/>
            <a:endCxn id="43" idx="2"/>
          </p:cNvCxnSpPr>
          <p:nvPr/>
        </p:nvCxnSpPr>
        <p:spPr>
          <a:xfrm flipV="1">
            <a:off x="8402397" y="3551232"/>
            <a:ext cx="1157957" cy="103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8424FC6-0F06-75FD-13E2-A175F7B43C8B}"/>
              </a:ext>
            </a:extLst>
          </p:cNvPr>
          <p:cNvCxnSpPr>
            <a:cxnSpLocks/>
            <a:stCxn id="26" idx="6"/>
            <a:endCxn id="44" idx="2"/>
          </p:cNvCxnSpPr>
          <p:nvPr/>
        </p:nvCxnSpPr>
        <p:spPr>
          <a:xfrm>
            <a:off x="8313557" y="3218950"/>
            <a:ext cx="1273885" cy="982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95849C3-81AC-1CB7-48E9-ECB134AF1145}"/>
              </a:ext>
            </a:extLst>
          </p:cNvPr>
          <p:cNvCxnSpPr>
            <a:cxnSpLocks/>
            <a:stCxn id="25" idx="6"/>
            <a:endCxn id="44" idx="2"/>
          </p:cNvCxnSpPr>
          <p:nvPr/>
        </p:nvCxnSpPr>
        <p:spPr>
          <a:xfrm>
            <a:off x="8287531" y="2742247"/>
            <a:ext cx="1299911" cy="1458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ADDCC39-7384-9996-224A-9E33BEF12AC3}"/>
              </a:ext>
            </a:extLst>
          </p:cNvPr>
          <p:cNvCxnSpPr>
            <a:cxnSpLocks/>
            <a:stCxn id="23" idx="6"/>
            <a:endCxn id="44" idx="3"/>
          </p:cNvCxnSpPr>
          <p:nvPr/>
        </p:nvCxnSpPr>
        <p:spPr>
          <a:xfrm>
            <a:off x="8252179" y="2245287"/>
            <a:ext cx="1377384" cy="2067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106C04B-39B8-CAB6-7803-B4275FE73AF7}"/>
              </a:ext>
            </a:extLst>
          </p:cNvPr>
          <p:cNvCxnSpPr>
            <a:cxnSpLocks/>
            <a:stCxn id="27" idx="6"/>
            <a:endCxn id="44" idx="2"/>
          </p:cNvCxnSpPr>
          <p:nvPr/>
        </p:nvCxnSpPr>
        <p:spPr>
          <a:xfrm>
            <a:off x="8316064" y="3708783"/>
            <a:ext cx="1271378" cy="49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A2A3FCB-B276-5800-165F-E4D92C1FBAAE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 flipV="1">
            <a:off x="8402397" y="4200951"/>
            <a:ext cx="1185045" cy="385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04D5298-7D46-0E86-21BA-9B0345D47F5E}"/>
              </a:ext>
            </a:extLst>
          </p:cNvPr>
          <p:cNvCxnSpPr>
            <a:cxnSpLocks/>
            <a:stCxn id="26" idx="6"/>
            <a:endCxn id="45" idx="1"/>
          </p:cNvCxnSpPr>
          <p:nvPr/>
        </p:nvCxnSpPr>
        <p:spPr>
          <a:xfrm>
            <a:off x="8313557" y="3218950"/>
            <a:ext cx="1314939" cy="1503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16500518-9EBF-A4AC-4004-E1EB68079ECE}"/>
              </a:ext>
            </a:extLst>
          </p:cNvPr>
          <p:cNvCxnSpPr>
            <a:cxnSpLocks/>
            <a:stCxn id="27" idx="6"/>
            <a:endCxn id="45" idx="1"/>
          </p:cNvCxnSpPr>
          <p:nvPr/>
        </p:nvCxnSpPr>
        <p:spPr>
          <a:xfrm>
            <a:off x="8316064" y="3708783"/>
            <a:ext cx="1312432" cy="1013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0155379-828E-82E6-D3D2-B9C3BB1F7FD0}"/>
              </a:ext>
            </a:extLst>
          </p:cNvPr>
          <p:cNvCxnSpPr>
            <a:cxnSpLocks/>
            <a:stCxn id="28" idx="6"/>
            <a:endCxn id="45" idx="1"/>
          </p:cNvCxnSpPr>
          <p:nvPr/>
        </p:nvCxnSpPr>
        <p:spPr>
          <a:xfrm>
            <a:off x="8402397" y="4586837"/>
            <a:ext cx="1226099" cy="135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C17CAEE0-62CB-FAFF-EABA-AE4507CC5EBD}"/>
              </a:ext>
            </a:extLst>
          </p:cNvPr>
          <p:cNvCxnSpPr>
            <a:cxnSpLocks/>
            <a:stCxn id="25" idx="6"/>
            <a:endCxn id="45" idx="1"/>
          </p:cNvCxnSpPr>
          <p:nvPr/>
        </p:nvCxnSpPr>
        <p:spPr>
          <a:xfrm>
            <a:off x="8287531" y="2742247"/>
            <a:ext cx="1340965" cy="1980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EDC478C-1A32-3C4D-F5A8-DBCFD64002E8}"/>
              </a:ext>
            </a:extLst>
          </p:cNvPr>
          <p:cNvCxnSpPr>
            <a:cxnSpLocks/>
            <a:stCxn id="23" idx="6"/>
            <a:endCxn id="45" idx="1"/>
          </p:cNvCxnSpPr>
          <p:nvPr/>
        </p:nvCxnSpPr>
        <p:spPr>
          <a:xfrm>
            <a:off x="8252179" y="2245287"/>
            <a:ext cx="1376317" cy="2477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Left Brace 161">
            <a:extLst>
              <a:ext uri="{FF2B5EF4-FFF2-40B4-BE49-F238E27FC236}">
                <a16:creationId xmlns:a16="http://schemas.microsoft.com/office/drawing/2014/main" id="{948D0723-62BA-A7D1-EE70-411713DE1F2F}"/>
              </a:ext>
            </a:extLst>
          </p:cNvPr>
          <p:cNvSpPr/>
          <p:nvPr/>
        </p:nvSpPr>
        <p:spPr>
          <a:xfrm rot="16200000">
            <a:off x="5662698" y="4375633"/>
            <a:ext cx="369332" cy="1356072"/>
          </a:xfrm>
          <a:prstGeom prst="lef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AE16108-694C-5A94-A6B2-22E256F66223}"/>
              </a:ext>
            </a:extLst>
          </p:cNvPr>
          <p:cNvSpPr/>
          <p:nvPr/>
        </p:nvSpPr>
        <p:spPr>
          <a:xfrm>
            <a:off x="5265573" y="5199179"/>
            <a:ext cx="18147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Spatial feature</a:t>
            </a:r>
          </a:p>
        </p:txBody>
      </p:sp>
      <p:sp>
        <p:nvSpPr>
          <p:cNvPr id="165" name="Left Brace 164">
            <a:extLst>
              <a:ext uri="{FF2B5EF4-FFF2-40B4-BE49-F238E27FC236}">
                <a16:creationId xmlns:a16="http://schemas.microsoft.com/office/drawing/2014/main" id="{94895B26-3815-E281-CE94-9F41B800B666}"/>
              </a:ext>
            </a:extLst>
          </p:cNvPr>
          <p:cNvSpPr/>
          <p:nvPr/>
        </p:nvSpPr>
        <p:spPr>
          <a:xfrm rot="16200000">
            <a:off x="8170004" y="4713857"/>
            <a:ext cx="369332" cy="1356072"/>
          </a:xfrm>
          <a:prstGeom prst="lef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8BCFBDB-75A4-2963-C2F8-929A1893DA01}"/>
              </a:ext>
            </a:extLst>
          </p:cNvPr>
          <p:cNvSpPr/>
          <p:nvPr/>
        </p:nvSpPr>
        <p:spPr>
          <a:xfrm>
            <a:off x="7505745" y="5532238"/>
            <a:ext cx="24508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Fully connected</a:t>
            </a:r>
          </a:p>
          <a:p>
            <a:r>
              <a:rPr lang="en-US" b="1" dirty="0"/>
              <a:t>          layer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7C7046B-4148-4C6C-E39A-418C6785415A}"/>
              </a:ext>
            </a:extLst>
          </p:cNvPr>
          <p:cNvSpPr txBox="1"/>
          <p:nvPr/>
        </p:nvSpPr>
        <p:spPr>
          <a:xfrm>
            <a:off x="9730186" y="1208879"/>
            <a:ext cx="1196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Ketchup</a:t>
            </a:r>
            <a:endParaRPr 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C6F8D67-0E6E-4D1D-6272-28333D18252C}"/>
              </a:ext>
            </a:extLst>
          </p:cNvPr>
          <p:cNvSpPr txBox="1"/>
          <p:nvPr/>
        </p:nvSpPr>
        <p:spPr>
          <a:xfrm>
            <a:off x="9805682" y="2860162"/>
            <a:ext cx="1742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lood</a:t>
            </a:r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87D88E95-271B-7FAF-8755-DAC39F374FC6}"/>
              </a:ext>
            </a:extLst>
          </p:cNvPr>
          <p:cNvSpPr txBox="1"/>
          <p:nvPr/>
        </p:nvSpPr>
        <p:spPr>
          <a:xfrm>
            <a:off x="9808517" y="3392604"/>
            <a:ext cx="1522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Acrylic pain</a:t>
            </a:r>
            <a:endParaRPr lang="en-US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9C0B5A9-6C88-B678-8757-A605B0CDE537}"/>
              </a:ext>
            </a:extLst>
          </p:cNvPr>
          <p:cNvSpPr txBox="1"/>
          <p:nvPr/>
        </p:nvSpPr>
        <p:spPr>
          <a:xfrm>
            <a:off x="9784091" y="3975313"/>
            <a:ext cx="2342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Tomato concentrate</a:t>
            </a:r>
            <a:endParaRPr lang="en-US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40D456C-CA3B-E98E-1185-FECC171DC8F0}"/>
              </a:ext>
            </a:extLst>
          </p:cNvPr>
          <p:cNvSpPr txBox="1"/>
          <p:nvPr/>
        </p:nvSpPr>
        <p:spPr>
          <a:xfrm>
            <a:off x="9889562" y="4676574"/>
            <a:ext cx="1984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Uncertain blood</a:t>
            </a:r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64072DA-92E5-C00F-97CB-4D4B73F0743E}"/>
              </a:ext>
            </a:extLst>
          </p:cNvPr>
          <p:cNvSpPr txBox="1"/>
          <p:nvPr/>
        </p:nvSpPr>
        <p:spPr>
          <a:xfrm>
            <a:off x="9755558" y="1854031"/>
            <a:ext cx="1763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Artificial Blood</a:t>
            </a:r>
            <a:endParaRPr 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CFF35FE-F7B2-1968-ED0E-1209F5D701A5}"/>
              </a:ext>
            </a:extLst>
          </p:cNvPr>
          <p:cNvSpPr txBox="1"/>
          <p:nvPr/>
        </p:nvSpPr>
        <p:spPr>
          <a:xfrm>
            <a:off x="9776275" y="2375045"/>
            <a:ext cx="1742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Poster paint</a:t>
            </a:r>
            <a:endParaRPr lang="en-US" dirty="0"/>
          </a:p>
        </p:txBody>
      </p:sp>
      <p:sp>
        <p:nvSpPr>
          <p:cNvPr id="177" name="Left Brace 176">
            <a:extLst>
              <a:ext uri="{FF2B5EF4-FFF2-40B4-BE49-F238E27FC236}">
                <a16:creationId xmlns:a16="http://schemas.microsoft.com/office/drawing/2014/main" id="{2D31A673-D74E-3B65-B2C3-4D949ECF98B8}"/>
              </a:ext>
            </a:extLst>
          </p:cNvPr>
          <p:cNvSpPr/>
          <p:nvPr/>
        </p:nvSpPr>
        <p:spPr>
          <a:xfrm rot="16200000">
            <a:off x="10294168" y="4708371"/>
            <a:ext cx="369332" cy="1356072"/>
          </a:xfrm>
          <a:prstGeom prst="lef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7D41869-2A20-FC24-E658-1140917E3835}"/>
              </a:ext>
            </a:extLst>
          </p:cNvPr>
          <p:cNvSpPr/>
          <p:nvPr/>
        </p:nvSpPr>
        <p:spPr>
          <a:xfrm>
            <a:off x="9344122" y="5542144"/>
            <a:ext cx="2450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Output classification</a:t>
            </a:r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6CBC4CEF-E34F-90C5-5F8A-95C4245DD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51" y="2249309"/>
            <a:ext cx="3271200" cy="2069967"/>
          </a:xfrm>
          <a:prstGeom prst="rect">
            <a:avLst/>
          </a:prstGeom>
        </p:spPr>
      </p:pic>
      <p:sp>
        <p:nvSpPr>
          <p:cNvPr id="181" name="Rectangle 180">
            <a:extLst>
              <a:ext uri="{FF2B5EF4-FFF2-40B4-BE49-F238E27FC236}">
                <a16:creationId xmlns:a16="http://schemas.microsoft.com/office/drawing/2014/main" id="{FAF9BA64-8142-4D90-63D3-E00ADCA2834D}"/>
              </a:ext>
            </a:extLst>
          </p:cNvPr>
          <p:cNvSpPr/>
          <p:nvPr/>
        </p:nvSpPr>
        <p:spPr>
          <a:xfrm>
            <a:off x="5660345" y="3278821"/>
            <a:ext cx="301291" cy="255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F1F66C02-C3D2-56AD-406D-659102871B98}"/>
              </a:ext>
            </a:extLst>
          </p:cNvPr>
          <p:cNvSpPr/>
          <p:nvPr/>
        </p:nvSpPr>
        <p:spPr>
          <a:xfrm>
            <a:off x="1769465" y="3607346"/>
            <a:ext cx="2276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IPCA </a:t>
            </a:r>
          </a:p>
          <a:p>
            <a:r>
              <a:rPr lang="en-US" sz="1200" b="1" dirty="0"/>
              <a:t>KPCA</a:t>
            </a:r>
          </a:p>
        </p:txBody>
      </p:sp>
    </p:spTree>
    <p:extLst>
      <p:ext uri="{BB962C8B-B14F-4D97-AF65-F5344CB8AC3E}">
        <p14:creationId xmlns:p14="http://schemas.microsoft.com/office/powerpoint/2010/main" val="103900310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6CA70E-ED75-4FF0-A862-8EF12B737755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dcmitype/"/>
    <ds:schemaRef ds:uri="71af3243-3dd4-4a8d-8c0d-dd76da1f02a5"/>
    <ds:schemaRef ds:uri="16c05727-aa75-4e4a-9b5f-8a80a1165891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3214</TotalTime>
  <Words>972</Words>
  <Application>Microsoft Office PowerPoint</Application>
  <PresentationFormat>Widescreen</PresentationFormat>
  <Paragraphs>145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Calibri</vt:lpstr>
      <vt:lpstr>Corbel</vt:lpstr>
      <vt:lpstr>Tahoma</vt:lpstr>
      <vt:lpstr>Times New Roman</vt:lpstr>
      <vt:lpstr>Basis</vt:lpstr>
      <vt:lpstr>       </vt:lpstr>
      <vt:lpstr>Outline   </vt:lpstr>
      <vt:lpstr>Introduction</vt:lpstr>
      <vt:lpstr>Motivation</vt:lpstr>
      <vt:lpstr>Objective</vt:lpstr>
      <vt:lpstr>PowerPoint Presentation</vt:lpstr>
      <vt:lpstr>Problem Statement</vt:lpstr>
      <vt:lpstr>Dataset</vt:lpstr>
      <vt:lpstr>Proposed Methodology </vt:lpstr>
      <vt:lpstr>Future Work</vt:lpstr>
      <vt:lpstr>References</vt:lpstr>
      <vt:lpstr>References</vt:lpstr>
      <vt:lpstr>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 Residual Transfer Learning  Based Architecture for The Classification of Acute Lymphoblastic Leukemia                               Course No : CSE 4206                                             Course Title: Seminar                                             Date  : 20 March, 2023</dc:title>
  <dc:creator>Barsha Roy</dc:creator>
  <cp:lastModifiedBy>Md Al Amin Tokder Shoukhin</cp:lastModifiedBy>
  <cp:revision>67</cp:revision>
  <dcterms:created xsi:type="dcterms:W3CDTF">2023-03-16T16:23:29Z</dcterms:created>
  <dcterms:modified xsi:type="dcterms:W3CDTF">2023-11-26T11:14:58Z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