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16483" r:id="rId5"/>
    <p:sldId id="16472" r:id="rId6"/>
    <p:sldId id="16473" r:id="rId7"/>
    <p:sldId id="16474" r:id="rId8"/>
    <p:sldId id="16476" r:id="rId9"/>
    <p:sldId id="16477" r:id="rId10"/>
    <p:sldId id="16478" r:id="rId11"/>
    <p:sldId id="164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312"/>
    <a:srgbClr val="FFC000"/>
    <a:srgbClr val="EC1F24"/>
    <a:srgbClr val="C00000"/>
    <a:srgbClr val="721C46"/>
    <a:srgbClr val="691940"/>
    <a:srgbClr val="781E4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79964-CEE8-4CE8-83FC-75AA6A611D45}" v="30" dt="2022-06-23T06:01:54.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7672E-5FC4-4F2B-B7E4-E68D5B0DE7D3}"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C278F-1D16-4487-9A08-1FEDDE4D3A1C}" type="slidenum">
              <a:rPr lang="en-US" smtClean="0"/>
              <a:t>‹#›</a:t>
            </a:fld>
            <a:endParaRPr lang="en-US"/>
          </a:p>
        </p:txBody>
      </p:sp>
    </p:spTree>
    <p:extLst>
      <p:ext uri="{BB962C8B-B14F-4D97-AF65-F5344CB8AC3E}">
        <p14:creationId xmlns:p14="http://schemas.microsoft.com/office/powerpoint/2010/main" val="224399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4662-F037-43E5-A810-6825640E3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648DD-0292-4D1E-BC5F-D6DAC3ACA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17A817-065A-4508-B3B7-30255307A7B7}"/>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46F9D401-52F5-4A73-906E-37E69088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28BC6-E3F8-42E7-A000-BDAAC1E6C1B7}"/>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6419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AAD0-3858-4FEA-B249-7318841516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4244A-1B8F-416E-A1AD-B499EFD41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E6BF0-CBC6-4608-A454-1FED6DDECA84}"/>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819CB162-141D-4264-B38A-89689284C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D4008-9502-4996-88E0-C5F8F34AD013}"/>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96329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2ED40-4FBF-4549-A967-22D378C00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B1AE7-AA48-4FDF-8C1F-A046149F3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D3575-1C76-4CB2-B78D-B19C7EBE05F5}"/>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9E534CE1-1B09-453D-BCED-C403C962C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08021-A192-4944-845E-36FB021A104C}"/>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228369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Whit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94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A8BC-BCCC-421C-8879-C5F6AEA19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F8535-3C8F-4157-8C8C-FA1493E2B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22F64-D363-46D9-9442-85156366665C}"/>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AEC0F5B0-4FF7-4AC6-9D46-1C0846540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6B3FB-0811-43EA-892A-B87A8DD768FF}"/>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53746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DFAC-1F9A-495F-976A-DEFE7D1E0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BBC3D-85D4-4421-AF08-53BB14BD2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BB449-E23C-4CE0-94E5-0DFB9EC4249B}"/>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CF63D35F-509A-4463-8BF7-F1BF1E579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70421-B960-4FB4-84B5-C46B75B96D32}"/>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71621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A087-AF2B-4A40-970B-178CA2EE1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EC25D-D1BD-4F53-9977-E6C718655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08EC3-4C5C-45F2-9127-D04C44A16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CFADEA-5C3F-4F6C-B0C2-1F4C6F7C5B30}"/>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D5C043AF-72DC-4873-857B-42C27B925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7E60F-3B1B-44DC-B92F-D207B81A3FF9}"/>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41644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88ED-9C56-490D-B892-3F5C44FD0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94568-506A-4018-A7B0-FD5C56167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0671A-AD91-4AC9-8334-89FCC7A46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C7184-66E2-4863-8D4E-E894F441B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7F70F-C68B-426B-94BF-060897780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B405AF-A86E-4DD6-8777-D031FE957E47}"/>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8" name="Footer Placeholder 7">
            <a:extLst>
              <a:ext uri="{FF2B5EF4-FFF2-40B4-BE49-F238E27FC236}">
                <a16:creationId xmlns:a16="http://schemas.microsoft.com/office/drawing/2014/main" id="{D2EB5A51-10CB-4E39-9B4C-156AF2EBA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BCCFB7-D4E7-424E-A09D-397D8EEFBDFD}"/>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235796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2E65-9E0B-498E-B2D2-4A0AEA1C45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19EED8-075E-4260-AD8D-1DDA1936DF8A}"/>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4" name="Footer Placeholder 3">
            <a:extLst>
              <a:ext uri="{FF2B5EF4-FFF2-40B4-BE49-F238E27FC236}">
                <a16:creationId xmlns:a16="http://schemas.microsoft.com/office/drawing/2014/main" id="{4073478C-DD0F-47A8-AA9E-435B1645A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E0D39C-BC47-4166-8E5D-6F1F263F3FFB}"/>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391933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FF682-7C03-4B53-8A10-5FB6C2D5DF61}"/>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3" name="Footer Placeholder 2">
            <a:extLst>
              <a:ext uri="{FF2B5EF4-FFF2-40B4-BE49-F238E27FC236}">
                <a16:creationId xmlns:a16="http://schemas.microsoft.com/office/drawing/2014/main" id="{78DD27C4-D502-4E59-98A7-79B1B12B2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80BA2D-6962-424C-9F40-5276BA8ACA78}"/>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356667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2D6-6311-468B-83FA-0C7A54CF8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A5F64-0FF8-48F0-BEB5-C5FD8A514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2A8606-677E-4B6F-AAB0-CEDAE4B0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358C5-A740-42E6-AA0A-76F0EEECE385}"/>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BB542EB4-7759-49B5-989B-63F8E217C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E6784-96CE-498B-BB1B-3700AF7E644E}"/>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61532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D14F-915C-4803-97DF-A05844622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100DF-1C8D-4D2A-B45E-33B1BB4EE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A3CD7-3537-4302-B34F-304F6710A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C9043-260A-4A78-BD3C-C19753133DE4}"/>
              </a:ext>
            </a:extLst>
          </p:cNvPr>
          <p:cNvSpPr>
            <a:spLocks noGrp="1"/>
          </p:cNvSpPr>
          <p:nvPr>
            <p:ph type="dt" sz="half" idx="10"/>
          </p:nvPr>
        </p:nvSpPr>
        <p:spPr/>
        <p:txBody>
          <a:bodyPr/>
          <a:lstStyle/>
          <a:p>
            <a:fld id="{56FCC314-92D8-4596-9470-3CD4D22D0C32}" type="datetimeFigureOut">
              <a:rPr lang="en-US" smtClean="0"/>
              <a:t>9/21/2023</a:t>
            </a:fld>
            <a:endParaRPr lang="en-US"/>
          </a:p>
        </p:txBody>
      </p:sp>
      <p:sp>
        <p:nvSpPr>
          <p:cNvPr id="6" name="Footer Placeholder 5">
            <a:extLst>
              <a:ext uri="{FF2B5EF4-FFF2-40B4-BE49-F238E27FC236}">
                <a16:creationId xmlns:a16="http://schemas.microsoft.com/office/drawing/2014/main" id="{12494F91-00B1-49C1-808A-8A0942288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5763E-E008-4F36-8F50-7CE3219431E0}"/>
              </a:ext>
            </a:extLst>
          </p:cNvPr>
          <p:cNvSpPr>
            <a:spLocks noGrp="1"/>
          </p:cNvSpPr>
          <p:nvPr>
            <p:ph type="sldNum" sz="quarter" idx="12"/>
          </p:nvPr>
        </p:nvSpPr>
        <p:spPr/>
        <p:txBody>
          <a:bodyPr/>
          <a:lstStyle/>
          <a:p>
            <a:fld id="{C8AA5B3B-B83C-4E01-9B69-0632B6CD79A4}" type="slidenum">
              <a:rPr lang="en-US" smtClean="0"/>
              <a:t>‹#›</a:t>
            </a:fld>
            <a:endParaRPr lang="en-US"/>
          </a:p>
        </p:txBody>
      </p:sp>
    </p:spTree>
    <p:extLst>
      <p:ext uri="{BB962C8B-B14F-4D97-AF65-F5344CB8AC3E}">
        <p14:creationId xmlns:p14="http://schemas.microsoft.com/office/powerpoint/2010/main" val="191678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94DA5-B290-4F6A-8C33-2A945C972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D4B7B-D69C-486F-AF36-7AD9BF110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69432-3B56-4459-9E07-FD4AA65B5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CC314-92D8-4596-9470-3CD4D22D0C32}" type="datetimeFigureOut">
              <a:rPr lang="en-US" smtClean="0"/>
              <a:t>9/21/2023</a:t>
            </a:fld>
            <a:endParaRPr lang="en-US"/>
          </a:p>
        </p:txBody>
      </p:sp>
      <p:sp>
        <p:nvSpPr>
          <p:cNvPr id="5" name="Footer Placeholder 4">
            <a:extLst>
              <a:ext uri="{FF2B5EF4-FFF2-40B4-BE49-F238E27FC236}">
                <a16:creationId xmlns:a16="http://schemas.microsoft.com/office/drawing/2014/main" id="{001B3EA0-2837-48E6-96E6-72974D67A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8B5250-230C-48E3-8779-62721D2B2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A5B3B-B83C-4E01-9B69-0632B6CD79A4}" type="slidenum">
              <a:rPr lang="en-US" smtClean="0"/>
              <a:t>‹#›</a:t>
            </a:fld>
            <a:endParaRPr lang="en-US"/>
          </a:p>
        </p:txBody>
      </p:sp>
    </p:spTree>
    <p:extLst>
      <p:ext uri="{BB962C8B-B14F-4D97-AF65-F5344CB8AC3E}">
        <p14:creationId xmlns:p14="http://schemas.microsoft.com/office/powerpoint/2010/main" val="206321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BDC199-6505-1FD7-AADE-2007D4772E30}"/>
              </a:ext>
            </a:extLst>
          </p:cNvPr>
          <p:cNvSpPr txBox="1"/>
          <p:nvPr/>
        </p:nvSpPr>
        <p:spPr>
          <a:xfrm>
            <a:off x="2776405" y="2754706"/>
            <a:ext cx="6639190" cy="769441"/>
          </a:xfrm>
          <a:prstGeom prst="rect">
            <a:avLst/>
          </a:prstGeom>
          <a:noFill/>
        </p:spPr>
        <p:txBody>
          <a:bodyPr wrap="none" rtlCol="0">
            <a:spAutoFit/>
          </a:bodyPr>
          <a:lstStyle/>
          <a:p>
            <a:r>
              <a:rPr lang="en-US" sz="4400" b="1" dirty="0">
                <a:solidFill>
                  <a:srgbClr val="F88312"/>
                </a:solidFill>
                <a:latin typeface="Arial Black" panose="020B0A04020102020204" pitchFamily="34" charset="0"/>
              </a:rPr>
              <a:t>Startup Idea Contest</a:t>
            </a:r>
          </a:p>
        </p:txBody>
      </p:sp>
      <p:sp>
        <p:nvSpPr>
          <p:cNvPr id="9" name="TextBox 8">
            <a:extLst>
              <a:ext uri="{FF2B5EF4-FFF2-40B4-BE49-F238E27FC236}">
                <a16:creationId xmlns:a16="http://schemas.microsoft.com/office/drawing/2014/main" id="{8EEF0737-9304-E295-D24A-D4B84CFE82E4}"/>
              </a:ext>
            </a:extLst>
          </p:cNvPr>
          <p:cNvSpPr txBox="1"/>
          <p:nvPr/>
        </p:nvSpPr>
        <p:spPr>
          <a:xfrm>
            <a:off x="4718764" y="3524147"/>
            <a:ext cx="2754472" cy="646331"/>
          </a:xfrm>
          <a:prstGeom prst="rect">
            <a:avLst/>
          </a:prstGeom>
          <a:noFill/>
        </p:spPr>
        <p:txBody>
          <a:bodyPr wrap="none" rtlCol="0">
            <a:spAutoFit/>
          </a:bodyPr>
          <a:lstStyle/>
          <a:p>
            <a:r>
              <a:rPr lang="en-US" sz="3600" b="1" dirty="0">
                <a:solidFill>
                  <a:schemeClr val="bg1"/>
                </a:solidFill>
              </a:rPr>
              <a:t>[Team Name]</a:t>
            </a:r>
          </a:p>
        </p:txBody>
      </p:sp>
      <p:cxnSp>
        <p:nvCxnSpPr>
          <p:cNvPr id="2" name="Straight Connector 1">
            <a:extLst>
              <a:ext uri="{FF2B5EF4-FFF2-40B4-BE49-F238E27FC236}">
                <a16:creationId xmlns:a16="http://schemas.microsoft.com/office/drawing/2014/main" id="{419CCEEE-A029-8C67-C845-0EF5C16C1371}"/>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1CC26C-B476-6686-1225-29AED3DFAFB9}"/>
              </a:ext>
            </a:extLst>
          </p:cNvPr>
          <p:cNvSpPr txBox="1"/>
          <p:nvPr/>
        </p:nvSpPr>
        <p:spPr>
          <a:xfrm>
            <a:off x="4865106" y="4920524"/>
            <a:ext cx="3709477" cy="584775"/>
          </a:xfrm>
          <a:prstGeom prst="rect">
            <a:avLst/>
          </a:prstGeom>
          <a:noFill/>
        </p:spPr>
        <p:txBody>
          <a:bodyPr wrap="none" rtlCol="0">
            <a:spAutoFit/>
          </a:bodyPr>
          <a:lstStyle/>
          <a:p>
            <a:r>
              <a:rPr lang="en-US" sz="3200" dirty="0"/>
              <a:t>Team name: Explorer</a:t>
            </a:r>
          </a:p>
        </p:txBody>
      </p:sp>
      <p:pic>
        <p:nvPicPr>
          <p:cNvPr id="6" name="Picture 5">
            <a:extLst>
              <a:ext uri="{FF2B5EF4-FFF2-40B4-BE49-F238E27FC236}">
                <a16:creationId xmlns:a16="http://schemas.microsoft.com/office/drawing/2014/main" id="{FF5EFAE5-7859-7D10-1BB5-193F45F6AE05}"/>
              </a:ext>
            </a:extLst>
          </p:cNvPr>
          <p:cNvPicPr>
            <a:picLocks noChangeAspect="1"/>
          </p:cNvPicPr>
          <p:nvPr/>
        </p:nvPicPr>
        <p:blipFill>
          <a:blip r:embed="rId2"/>
          <a:stretch>
            <a:fillRect/>
          </a:stretch>
        </p:blipFill>
        <p:spPr>
          <a:xfrm>
            <a:off x="4062988" y="136278"/>
            <a:ext cx="4022271" cy="2637823"/>
          </a:xfrm>
          <a:prstGeom prst="rect">
            <a:avLst/>
          </a:prstGeom>
        </p:spPr>
      </p:pic>
      <p:pic>
        <p:nvPicPr>
          <p:cNvPr id="3" name="Picture 2">
            <a:extLst>
              <a:ext uri="{FF2B5EF4-FFF2-40B4-BE49-F238E27FC236}">
                <a16:creationId xmlns:a16="http://schemas.microsoft.com/office/drawing/2014/main" id="{A3B3170B-24EE-4D4A-9236-D1AAC4F53F55}"/>
              </a:ext>
            </a:extLst>
          </p:cNvPr>
          <p:cNvPicPr>
            <a:picLocks noChangeAspect="1"/>
          </p:cNvPicPr>
          <p:nvPr/>
        </p:nvPicPr>
        <p:blipFill>
          <a:blip r:embed="rId3"/>
          <a:stretch>
            <a:fillRect/>
          </a:stretch>
        </p:blipFill>
        <p:spPr>
          <a:xfrm>
            <a:off x="5232196" y="3605423"/>
            <a:ext cx="1510061" cy="1098784"/>
          </a:xfrm>
          <a:prstGeom prst="rect">
            <a:avLst/>
          </a:prstGeom>
        </p:spPr>
      </p:pic>
    </p:spTree>
    <p:extLst>
      <p:ext uri="{BB962C8B-B14F-4D97-AF65-F5344CB8AC3E}">
        <p14:creationId xmlns:p14="http://schemas.microsoft.com/office/powerpoint/2010/main" val="415175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57BE012-6097-1D17-7CAE-4983C712E7DD}"/>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618499-4B45-FE25-5A24-144436B2799E}"/>
              </a:ext>
            </a:extLst>
          </p:cNvPr>
          <p:cNvSpPr txBox="1"/>
          <p:nvPr/>
        </p:nvSpPr>
        <p:spPr>
          <a:xfrm>
            <a:off x="5516322" y="6367935"/>
            <a:ext cx="1159356" cy="307777"/>
          </a:xfrm>
          <a:prstGeom prst="rect">
            <a:avLst/>
          </a:prstGeom>
          <a:noFill/>
        </p:spPr>
        <p:txBody>
          <a:bodyPr wrap="none" rtlCol="0">
            <a:spAutoFit/>
          </a:bodyPr>
          <a:lstStyle/>
          <a:p>
            <a:r>
              <a:rPr lang="en-US" sz="1400" dirty="0"/>
              <a:t>[Team Name]</a:t>
            </a:r>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081613" cy="523220"/>
          </a:xfrm>
          <a:prstGeom prst="rect">
            <a:avLst/>
          </a:prstGeom>
          <a:noFill/>
        </p:spPr>
        <p:txBody>
          <a:bodyPr wrap="none" rtlCol="0">
            <a:spAutoFit/>
          </a:bodyPr>
          <a:lstStyle/>
          <a:p>
            <a:r>
              <a:rPr lang="en-US" sz="2800" b="1" dirty="0">
                <a:solidFill>
                  <a:srgbClr val="F88312"/>
                </a:solidFill>
              </a:rPr>
              <a:t>Problem Statement</a:t>
            </a:r>
          </a:p>
        </p:txBody>
      </p:sp>
      <p:pic>
        <p:nvPicPr>
          <p:cNvPr id="8" name="Picture 7">
            <a:extLst>
              <a:ext uri="{FF2B5EF4-FFF2-40B4-BE49-F238E27FC236}">
                <a16:creationId xmlns:a16="http://schemas.microsoft.com/office/drawing/2014/main" id="{4BA60DD8-DDF8-CD18-F427-20A40C336341}"/>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4DBD308C-F779-4A85-8C51-5A7448C06607}"/>
              </a:ext>
            </a:extLst>
          </p:cNvPr>
          <p:cNvSpPr txBox="1"/>
          <p:nvPr/>
        </p:nvSpPr>
        <p:spPr>
          <a:xfrm>
            <a:off x="314836" y="1081148"/>
            <a:ext cx="7239699" cy="1200329"/>
          </a:xfrm>
          <a:prstGeom prst="rect">
            <a:avLst/>
          </a:prstGeom>
          <a:noFill/>
        </p:spPr>
        <p:txBody>
          <a:bodyPr wrap="square" rtlCol="0">
            <a:spAutoFit/>
          </a:bodyPr>
          <a:lstStyle/>
          <a:p>
            <a:r>
              <a:rPr lang="en-US" dirty="0"/>
              <a:t>There are huge time needed to explain the main problem that face a patient to a doctor .Traditional system is very time consuming. If we reduce the time needed to serve a patience by using Artificial intelligent method then the doctor can serve more people in a day compare to previously.</a:t>
            </a:r>
          </a:p>
        </p:txBody>
      </p:sp>
    </p:spTree>
    <p:extLst>
      <p:ext uri="{BB962C8B-B14F-4D97-AF65-F5344CB8AC3E}">
        <p14:creationId xmlns:p14="http://schemas.microsoft.com/office/powerpoint/2010/main" val="10018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2177134" cy="523220"/>
          </a:xfrm>
          <a:prstGeom prst="rect">
            <a:avLst/>
          </a:prstGeom>
          <a:noFill/>
          <a:ln>
            <a:solidFill>
              <a:schemeClr val="bg1"/>
            </a:solidFill>
          </a:ln>
        </p:spPr>
        <p:txBody>
          <a:bodyPr wrap="none" rtlCol="0">
            <a:spAutoFit/>
          </a:bodyPr>
          <a:lstStyle/>
          <a:p>
            <a:r>
              <a:rPr lang="en-US" sz="2800" b="1" dirty="0">
                <a:solidFill>
                  <a:srgbClr val="F88312"/>
                </a:solidFill>
              </a:rPr>
              <a:t>Your Solution</a:t>
            </a:r>
          </a:p>
        </p:txBody>
      </p:sp>
      <p:cxnSp>
        <p:nvCxnSpPr>
          <p:cNvPr id="3" name="Straight Connector 2">
            <a:extLst>
              <a:ext uri="{FF2B5EF4-FFF2-40B4-BE49-F238E27FC236}">
                <a16:creationId xmlns:a16="http://schemas.microsoft.com/office/drawing/2014/main" id="{E4D1BED5-A129-6760-B995-435B7AE48871}"/>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874646-614D-3C31-D817-3409146F5ABF}"/>
              </a:ext>
            </a:extLst>
          </p:cNvPr>
          <p:cNvSpPr txBox="1"/>
          <p:nvPr/>
        </p:nvSpPr>
        <p:spPr>
          <a:xfrm>
            <a:off x="5516322" y="6367935"/>
            <a:ext cx="794641" cy="307777"/>
          </a:xfrm>
          <a:prstGeom prst="rect">
            <a:avLst/>
          </a:prstGeom>
          <a:noFill/>
        </p:spPr>
        <p:txBody>
          <a:bodyPr wrap="none" rtlCol="0">
            <a:spAutoFit/>
          </a:bodyPr>
          <a:lstStyle/>
          <a:p>
            <a:r>
              <a:rPr lang="en-US" sz="1400" dirty="0"/>
              <a:t>Explorer</a:t>
            </a:r>
          </a:p>
        </p:txBody>
      </p:sp>
      <p:pic>
        <p:nvPicPr>
          <p:cNvPr id="5" name="Picture 4">
            <a:extLst>
              <a:ext uri="{FF2B5EF4-FFF2-40B4-BE49-F238E27FC236}">
                <a16:creationId xmlns:a16="http://schemas.microsoft.com/office/drawing/2014/main" id="{7CF5FD15-BDF7-7A17-FAF6-E7613902BA83}"/>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A1981066-81BE-4D22-8AA6-77FFC41A2633}"/>
              </a:ext>
            </a:extLst>
          </p:cNvPr>
          <p:cNvSpPr txBox="1"/>
          <p:nvPr/>
        </p:nvSpPr>
        <p:spPr>
          <a:xfrm>
            <a:off x="595618" y="1258349"/>
            <a:ext cx="7885652" cy="1754326"/>
          </a:xfrm>
          <a:prstGeom prst="rect">
            <a:avLst/>
          </a:prstGeom>
          <a:noFill/>
        </p:spPr>
        <p:txBody>
          <a:bodyPr wrap="square" rtlCol="0">
            <a:spAutoFit/>
          </a:bodyPr>
          <a:lstStyle/>
          <a:p>
            <a:pPr marL="342900" indent="-342900">
              <a:buAutoNum type="arabicPeriod"/>
            </a:pPr>
            <a:r>
              <a:rPr lang="en-US" dirty="0"/>
              <a:t>Create an app that take information of patient </a:t>
            </a:r>
          </a:p>
          <a:p>
            <a:pPr marL="342900" indent="-342900">
              <a:buAutoNum type="arabicPeriod"/>
            </a:pPr>
            <a:r>
              <a:rPr lang="en-US" dirty="0"/>
              <a:t>Patient input their problem in different section before go to doctor</a:t>
            </a:r>
          </a:p>
          <a:p>
            <a:pPr marL="342900" indent="-342900">
              <a:buAutoNum type="arabicPeriod"/>
            </a:pPr>
            <a:r>
              <a:rPr lang="en-US" dirty="0"/>
              <a:t>Doctor can read the summary of the patient problems and visualize the disease and prediction the medicine by using AI based app</a:t>
            </a:r>
          </a:p>
          <a:p>
            <a:pPr marL="342900" indent="-342900">
              <a:buAutoNum type="arabicPeriod"/>
            </a:pPr>
            <a:r>
              <a:rPr lang="en-US" dirty="0"/>
              <a:t>Give medicine </a:t>
            </a:r>
          </a:p>
          <a:p>
            <a:pPr marL="342900" indent="-342900">
              <a:buAutoNum type="arabicPeriod"/>
            </a:pPr>
            <a:r>
              <a:rPr lang="en-US" dirty="0"/>
              <a:t>Prediction disease using Machine learning </a:t>
            </a:r>
          </a:p>
        </p:txBody>
      </p:sp>
      <p:pic>
        <p:nvPicPr>
          <p:cNvPr id="7" name="Picture 6">
            <a:extLst>
              <a:ext uri="{FF2B5EF4-FFF2-40B4-BE49-F238E27FC236}">
                <a16:creationId xmlns:a16="http://schemas.microsoft.com/office/drawing/2014/main" id="{6795372E-E78A-45B7-A5E4-340677D08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170" y="3390850"/>
            <a:ext cx="3091536" cy="2042423"/>
          </a:xfrm>
          <a:prstGeom prst="rect">
            <a:avLst/>
          </a:prstGeom>
        </p:spPr>
      </p:pic>
      <p:pic>
        <p:nvPicPr>
          <p:cNvPr id="9" name="Picture 8">
            <a:extLst>
              <a:ext uri="{FF2B5EF4-FFF2-40B4-BE49-F238E27FC236}">
                <a16:creationId xmlns:a16="http://schemas.microsoft.com/office/drawing/2014/main" id="{2BC038E3-A848-4B29-9548-1BDDA4C58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21" y="1507362"/>
            <a:ext cx="3714167" cy="1883488"/>
          </a:xfrm>
          <a:prstGeom prst="rect">
            <a:avLst/>
          </a:prstGeom>
        </p:spPr>
      </p:pic>
      <p:pic>
        <p:nvPicPr>
          <p:cNvPr id="11" name="Picture 10">
            <a:extLst>
              <a:ext uri="{FF2B5EF4-FFF2-40B4-BE49-F238E27FC236}">
                <a16:creationId xmlns:a16="http://schemas.microsoft.com/office/drawing/2014/main" id="{462EF881-1798-4B49-8060-CFDCB66A8B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065" y="4081140"/>
            <a:ext cx="3714167" cy="1847607"/>
          </a:xfrm>
          <a:prstGeom prst="rect">
            <a:avLst/>
          </a:prstGeom>
        </p:spPr>
      </p:pic>
      <p:cxnSp>
        <p:nvCxnSpPr>
          <p:cNvPr id="13" name="Straight Arrow Connector 12">
            <a:extLst>
              <a:ext uri="{FF2B5EF4-FFF2-40B4-BE49-F238E27FC236}">
                <a16:creationId xmlns:a16="http://schemas.microsoft.com/office/drawing/2014/main" id="{B9B2CB92-DED6-43E4-946F-637C424DC8B7}"/>
              </a:ext>
            </a:extLst>
          </p:cNvPr>
          <p:cNvCxnSpPr/>
          <p:nvPr/>
        </p:nvCxnSpPr>
        <p:spPr>
          <a:xfrm>
            <a:off x="6878972" y="339085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E64131-4BBE-4547-96CD-A013493C751F}"/>
              </a:ext>
            </a:extLst>
          </p:cNvPr>
          <p:cNvCxnSpPr>
            <a:cxnSpLocks/>
            <a:stCxn id="11" idx="0"/>
          </p:cNvCxnSpPr>
          <p:nvPr/>
        </p:nvCxnSpPr>
        <p:spPr>
          <a:xfrm flipH="1" flipV="1">
            <a:off x="9750148" y="3390850"/>
            <a:ext cx="1" cy="69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1F9F9D-0AE8-4316-AAFB-FA8A8C61B9BA}"/>
              </a:ext>
            </a:extLst>
          </p:cNvPr>
          <p:cNvCxnSpPr>
            <a:cxnSpLocks/>
            <a:stCxn id="9" idx="1"/>
          </p:cNvCxnSpPr>
          <p:nvPr/>
        </p:nvCxnSpPr>
        <p:spPr>
          <a:xfrm flipH="1">
            <a:off x="6859706" y="2449106"/>
            <a:ext cx="915915" cy="97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01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4192302" cy="523220"/>
          </a:xfrm>
          <a:prstGeom prst="rect">
            <a:avLst/>
          </a:prstGeom>
          <a:noFill/>
        </p:spPr>
        <p:txBody>
          <a:bodyPr wrap="none" rtlCol="0">
            <a:spAutoFit/>
          </a:bodyPr>
          <a:lstStyle/>
          <a:p>
            <a:r>
              <a:rPr lang="en-US" sz="2800" b="1" dirty="0">
                <a:solidFill>
                  <a:srgbClr val="F88312"/>
                </a:solidFill>
              </a:rPr>
              <a:t>Your Uniqueness</a:t>
            </a:r>
            <a:r>
              <a:rPr lang="en-US" sz="2800" b="1">
                <a:solidFill>
                  <a:srgbClr val="F88312"/>
                </a:solidFill>
              </a:rPr>
              <a:t>/ Features</a:t>
            </a:r>
            <a:endParaRPr lang="en-US" sz="2800" b="1" dirty="0">
              <a:solidFill>
                <a:srgbClr val="F88312"/>
              </a:solidFill>
            </a:endParaRPr>
          </a:p>
        </p:txBody>
      </p:sp>
      <p:cxnSp>
        <p:nvCxnSpPr>
          <p:cNvPr id="3" name="Straight Connector 2">
            <a:extLst>
              <a:ext uri="{FF2B5EF4-FFF2-40B4-BE49-F238E27FC236}">
                <a16:creationId xmlns:a16="http://schemas.microsoft.com/office/drawing/2014/main" id="{AE0872D0-4E32-46CC-81B0-875023010E39}"/>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351ABC2-4E31-E1F8-EF05-A1F4E1F981C8}"/>
              </a:ext>
            </a:extLst>
          </p:cNvPr>
          <p:cNvSpPr txBox="1"/>
          <p:nvPr/>
        </p:nvSpPr>
        <p:spPr>
          <a:xfrm>
            <a:off x="5516322" y="6367935"/>
            <a:ext cx="1446540" cy="307777"/>
          </a:xfrm>
          <a:prstGeom prst="rect">
            <a:avLst/>
          </a:prstGeom>
          <a:noFill/>
        </p:spPr>
        <p:txBody>
          <a:bodyPr wrap="square" rtlCol="0">
            <a:spAutoFit/>
          </a:bodyPr>
          <a:lstStyle/>
          <a:p>
            <a:r>
              <a:rPr lang="en-US" sz="1400" dirty="0"/>
              <a:t>[Explorer]</a:t>
            </a:r>
          </a:p>
        </p:txBody>
      </p:sp>
      <p:pic>
        <p:nvPicPr>
          <p:cNvPr id="5" name="Picture 4">
            <a:extLst>
              <a:ext uri="{FF2B5EF4-FFF2-40B4-BE49-F238E27FC236}">
                <a16:creationId xmlns:a16="http://schemas.microsoft.com/office/drawing/2014/main" id="{1A481ED7-015C-5809-D2E6-CB41D2D3F637}"/>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2" name="TextBox 1">
            <a:extLst>
              <a:ext uri="{FF2B5EF4-FFF2-40B4-BE49-F238E27FC236}">
                <a16:creationId xmlns:a16="http://schemas.microsoft.com/office/drawing/2014/main" id="{D2F6A3A5-051C-4005-A3B3-5E630289E926}"/>
              </a:ext>
            </a:extLst>
          </p:cNvPr>
          <p:cNvSpPr txBox="1"/>
          <p:nvPr/>
        </p:nvSpPr>
        <p:spPr>
          <a:xfrm>
            <a:off x="855677" y="1467557"/>
            <a:ext cx="6107185" cy="1754326"/>
          </a:xfrm>
          <a:prstGeom prst="rect">
            <a:avLst/>
          </a:prstGeom>
          <a:noFill/>
        </p:spPr>
        <p:txBody>
          <a:bodyPr wrap="square" rtlCol="0">
            <a:spAutoFit/>
          </a:bodyPr>
          <a:lstStyle/>
          <a:p>
            <a:pPr marL="342900" indent="-342900">
              <a:buAutoNum type="arabicPeriod"/>
            </a:pPr>
            <a:r>
              <a:rPr lang="en-US" dirty="0"/>
              <a:t>Get patient information like age, sex, problems, breath, oxygen level </a:t>
            </a:r>
            <a:r>
              <a:rPr lang="en-US" dirty="0" err="1"/>
              <a:t>etc</a:t>
            </a:r>
            <a:r>
              <a:rPr lang="en-US" dirty="0"/>
              <a:t> </a:t>
            </a:r>
          </a:p>
          <a:p>
            <a:pPr marL="342900" indent="-342900">
              <a:buAutoNum type="arabicPeriod"/>
            </a:pPr>
            <a:r>
              <a:rPr lang="en-US" dirty="0"/>
              <a:t>Give prediction and help doctor to visualize the overall problem in a diagram</a:t>
            </a:r>
          </a:p>
          <a:p>
            <a:pPr marL="342900" indent="-342900">
              <a:buAutoNum type="arabicPeriod"/>
            </a:pPr>
            <a:r>
              <a:rPr lang="en-US" dirty="0"/>
              <a:t>Save money </a:t>
            </a:r>
          </a:p>
          <a:p>
            <a:pPr marL="342900" indent="-342900">
              <a:buAutoNum type="arabicPeriod"/>
            </a:pPr>
            <a:r>
              <a:rPr lang="en-US" dirty="0"/>
              <a:t>Save time for doctor</a:t>
            </a:r>
          </a:p>
        </p:txBody>
      </p:sp>
      <p:pic>
        <p:nvPicPr>
          <p:cNvPr id="7" name="Picture 6">
            <a:extLst>
              <a:ext uri="{FF2B5EF4-FFF2-40B4-BE49-F238E27FC236}">
                <a16:creationId xmlns:a16="http://schemas.microsoft.com/office/drawing/2014/main" id="{5E94135B-B761-42C1-8BAA-695295A6F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341" y="2587921"/>
            <a:ext cx="5881102" cy="2982360"/>
          </a:xfrm>
          <a:prstGeom prst="rect">
            <a:avLst/>
          </a:prstGeom>
        </p:spPr>
      </p:pic>
    </p:spTree>
    <p:extLst>
      <p:ext uri="{BB962C8B-B14F-4D97-AF65-F5344CB8AC3E}">
        <p14:creationId xmlns:p14="http://schemas.microsoft.com/office/powerpoint/2010/main" val="251408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641638" cy="523220"/>
          </a:xfrm>
          <a:prstGeom prst="rect">
            <a:avLst/>
          </a:prstGeom>
          <a:noFill/>
        </p:spPr>
        <p:txBody>
          <a:bodyPr wrap="none" rtlCol="0">
            <a:spAutoFit/>
          </a:bodyPr>
          <a:lstStyle/>
          <a:p>
            <a:r>
              <a:rPr lang="en-US" sz="2800" b="1" dirty="0">
                <a:solidFill>
                  <a:srgbClr val="F88312"/>
                </a:solidFill>
              </a:rPr>
              <a:t>Business Model Canvas</a:t>
            </a:r>
          </a:p>
        </p:txBody>
      </p:sp>
      <p:cxnSp>
        <p:nvCxnSpPr>
          <p:cNvPr id="2" name="Straight Connector 1">
            <a:extLst>
              <a:ext uri="{FF2B5EF4-FFF2-40B4-BE49-F238E27FC236}">
                <a16:creationId xmlns:a16="http://schemas.microsoft.com/office/drawing/2014/main" id="{DF5F3664-17B6-ADFF-0825-4A312FFB3975}"/>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1E7DB3E-75FD-28D3-278A-C03801C6767D}"/>
              </a:ext>
            </a:extLst>
          </p:cNvPr>
          <p:cNvSpPr txBox="1"/>
          <p:nvPr/>
        </p:nvSpPr>
        <p:spPr>
          <a:xfrm>
            <a:off x="5516322" y="6367935"/>
            <a:ext cx="1316512" cy="307777"/>
          </a:xfrm>
          <a:prstGeom prst="rect">
            <a:avLst/>
          </a:prstGeom>
          <a:noFill/>
        </p:spPr>
        <p:txBody>
          <a:bodyPr wrap="square" rtlCol="0">
            <a:spAutoFit/>
          </a:bodyPr>
          <a:lstStyle/>
          <a:p>
            <a:r>
              <a:rPr lang="en-US" sz="1400" dirty="0"/>
              <a:t>[Explorer]</a:t>
            </a:r>
          </a:p>
        </p:txBody>
      </p:sp>
      <p:pic>
        <p:nvPicPr>
          <p:cNvPr id="4" name="Picture 3">
            <a:extLst>
              <a:ext uri="{FF2B5EF4-FFF2-40B4-BE49-F238E27FC236}">
                <a16:creationId xmlns:a16="http://schemas.microsoft.com/office/drawing/2014/main" id="{7848BAF3-9737-CAE2-1F8A-9CC2B5A08BCB}"/>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5" name="Oval 4">
            <a:extLst>
              <a:ext uri="{FF2B5EF4-FFF2-40B4-BE49-F238E27FC236}">
                <a16:creationId xmlns:a16="http://schemas.microsoft.com/office/drawing/2014/main" id="{0C03B4B4-388D-4321-9A35-8637311C2CFF}"/>
              </a:ext>
            </a:extLst>
          </p:cNvPr>
          <p:cNvSpPr/>
          <p:nvPr/>
        </p:nvSpPr>
        <p:spPr>
          <a:xfrm>
            <a:off x="4482380" y="2447518"/>
            <a:ext cx="1817968" cy="897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helper App</a:t>
            </a:r>
          </a:p>
        </p:txBody>
      </p:sp>
      <p:sp>
        <p:nvSpPr>
          <p:cNvPr id="6" name="Rectangle 5">
            <a:extLst>
              <a:ext uri="{FF2B5EF4-FFF2-40B4-BE49-F238E27FC236}">
                <a16:creationId xmlns:a16="http://schemas.microsoft.com/office/drawing/2014/main" id="{46BC4841-8369-479A-9560-0EE85207EF5B}"/>
              </a:ext>
            </a:extLst>
          </p:cNvPr>
          <p:cNvSpPr/>
          <p:nvPr/>
        </p:nvSpPr>
        <p:spPr>
          <a:xfrm>
            <a:off x="1698770" y="2406460"/>
            <a:ext cx="1736521" cy="10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7" name="Rectangle 6">
            <a:extLst>
              <a:ext uri="{FF2B5EF4-FFF2-40B4-BE49-F238E27FC236}">
                <a16:creationId xmlns:a16="http://schemas.microsoft.com/office/drawing/2014/main" id="{B3B7E0E3-B611-43BA-BA51-B10CEAF1EEC2}"/>
              </a:ext>
            </a:extLst>
          </p:cNvPr>
          <p:cNvSpPr/>
          <p:nvPr/>
        </p:nvSpPr>
        <p:spPr>
          <a:xfrm>
            <a:off x="6933501" y="2553775"/>
            <a:ext cx="1736521" cy="1031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8" name="TextBox 7">
            <a:extLst>
              <a:ext uri="{FF2B5EF4-FFF2-40B4-BE49-F238E27FC236}">
                <a16:creationId xmlns:a16="http://schemas.microsoft.com/office/drawing/2014/main" id="{E351BDB7-E6A5-4957-AA97-607A22A1E8BE}"/>
              </a:ext>
            </a:extLst>
          </p:cNvPr>
          <p:cNvSpPr txBox="1"/>
          <p:nvPr/>
        </p:nvSpPr>
        <p:spPr>
          <a:xfrm>
            <a:off x="4278601" y="3481577"/>
            <a:ext cx="2021747" cy="369332"/>
          </a:xfrm>
          <a:prstGeom prst="rect">
            <a:avLst/>
          </a:prstGeom>
          <a:noFill/>
        </p:spPr>
        <p:txBody>
          <a:bodyPr wrap="square" rtlCol="0">
            <a:spAutoFit/>
          </a:bodyPr>
          <a:lstStyle/>
          <a:p>
            <a:r>
              <a:rPr lang="en-US" dirty="0"/>
              <a:t>Doctors Time save</a:t>
            </a:r>
          </a:p>
        </p:txBody>
      </p:sp>
      <p:sp>
        <p:nvSpPr>
          <p:cNvPr id="16" name="TextBox 15">
            <a:extLst>
              <a:ext uri="{FF2B5EF4-FFF2-40B4-BE49-F238E27FC236}">
                <a16:creationId xmlns:a16="http://schemas.microsoft.com/office/drawing/2014/main" id="{A78C8FA9-5BCF-4677-881F-57EAFC1B5124}"/>
              </a:ext>
            </a:extLst>
          </p:cNvPr>
          <p:cNvSpPr txBox="1"/>
          <p:nvPr/>
        </p:nvSpPr>
        <p:spPr>
          <a:xfrm>
            <a:off x="1729528" y="3532090"/>
            <a:ext cx="1904301" cy="923330"/>
          </a:xfrm>
          <a:prstGeom prst="rect">
            <a:avLst/>
          </a:prstGeom>
          <a:noFill/>
        </p:spPr>
        <p:txBody>
          <a:bodyPr wrap="square" rtlCol="0">
            <a:spAutoFit/>
          </a:bodyPr>
          <a:lstStyle/>
          <a:p>
            <a:r>
              <a:rPr lang="en-US" dirty="0"/>
              <a:t>-Patient info</a:t>
            </a:r>
          </a:p>
          <a:p>
            <a:r>
              <a:rPr lang="en-US" dirty="0"/>
              <a:t>-patient problem</a:t>
            </a:r>
          </a:p>
          <a:p>
            <a:endParaRPr lang="en-US" dirty="0"/>
          </a:p>
        </p:txBody>
      </p:sp>
      <p:sp>
        <p:nvSpPr>
          <p:cNvPr id="17" name="TextBox 16">
            <a:extLst>
              <a:ext uri="{FF2B5EF4-FFF2-40B4-BE49-F238E27FC236}">
                <a16:creationId xmlns:a16="http://schemas.microsoft.com/office/drawing/2014/main" id="{C390EC56-1293-4D16-BE05-3F10EE5F0328}"/>
              </a:ext>
            </a:extLst>
          </p:cNvPr>
          <p:cNvSpPr txBox="1"/>
          <p:nvPr/>
        </p:nvSpPr>
        <p:spPr>
          <a:xfrm>
            <a:off x="7042559" y="3699727"/>
            <a:ext cx="1627463" cy="646331"/>
          </a:xfrm>
          <a:prstGeom prst="rect">
            <a:avLst/>
          </a:prstGeom>
          <a:noFill/>
        </p:spPr>
        <p:txBody>
          <a:bodyPr wrap="square" rtlCol="0">
            <a:spAutoFit/>
          </a:bodyPr>
          <a:lstStyle/>
          <a:p>
            <a:r>
              <a:rPr lang="en-US" dirty="0"/>
              <a:t>Give medicine</a:t>
            </a:r>
          </a:p>
          <a:p>
            <a:endParaRPr lang="en-US" dirty="0"/>
          </a:p>
        </p:txBody>
      </p:sp>
      <p:cxnSp>
        <p:nvCxnSpPr>
          <p:cNvPr id="20" name="Straight Connector 19">
            <a:extLst>
              <a:ext uri="{FF2B5EF4-FFF2-40B4-BE49-F238E27FC236}">
                <a16:creationId xmlns:a16="http://schemas.microsoft.com/office/drawing/2014/main" id="{68FD5771-B8ED-4FE7-AAA3-D7D0E0993157}"/>
              </a:ext>
            </a:extLst>
          </p:cNvPr>
          <p:cNvCxnSpPr/>
          <p:nvPr/>
        </p:nvCxnSpPr>
        <p:spPr>
          <a:xfrm>
            <a:off x="2567031" y="1142864"/>
            <a:ext cx="65853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6A93696-BDFA-4E01-AAA0-65CEAC3D0237}"/>
              </a:ext>
            </a:extLst>
          </p:cNvPr>
          <p:cNvCxnSpPr>
            <a:cxnSpLocks/>
          </p:cNvCxnSpPr>
          <p:nvPr/>
        </p:nvCxnSpPr>
        <p:spPr>
          <a:xfrm>
            <a:off x="9135611" y="1142864"/>
            <a:ext cx="16778" cy="3706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443763-0C19-43C6-8F2F-D7582D359A4F}"/>
              </a:ext>
            </a:extLst>
          </p:cNvPr>
          <p:cNvCxnSpPr>
            <a:cxnSpLocks/>
          </p:cNvCxnSpPr>
          <p:nvPr/>
        </p:nvCxnSpPr>
        <p:spPr>
          <a:xfrm>
            <a:off x="1132514" y="4924338"/>
            <a:ext cx="1434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662810-4DE5-4AAC-93D8-6725DEB7BB92}"/>
              </a:ext>
            </a:extLst>
          </p:cNvPr>
          <p:cNvCxnSpPr>
            <a:cxnSpLocks/>
          </p:cNvCxnSpPr>
          <p:nvPr/>
        </p:nvCxnSpPr>
        <p:spPr>
          <a:xfrm flipV="1">
            <a:off x="2567031" y="4849215"/>
            <a:ext cx="6585358" cy="10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B3D96AB-8C89-47F9-8E4B-044B9A1F4B1E}"/>
              </a:ext>
            </a:extLst>
          </p:cNvPr>
          <p:cNvCxnSpPr>
            <a:cxnSpLocks/>
          </p:cNvCxnSpPr>
          <p:nvPr/>
        </p:nvCxnSpPr>
        <p:spPr>
          <a:xfrm>
            <a:off x="9152389" y="3087149"/>
            <a:ext cx="1803633" cy="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5019606-0EA5-4A92-878D-7D8BD45142D2}"/>
              </a:ext>
            </a:extLst>
          </p:cNvPr>
          <p:cNvSpPr txBox="1"/>
          <p:nvPr/>
        </p:nvSpPr>
        <p:spPr>
          <a:xfrm>
            <a:off x="9336946" y="2726422"/>
            <a:ext cx="1820411" cy="369332"/>
          </a:xfrm>
          <a:prstGeom prst="rect">
            <a:avLst/>
          </a:prstGeom>
          <a:noFill/>
        </p:spPr>
        <p:txBody>
          <a:bodyPr wrap="square" rtlCol="0">
            <a:spAutoFit/>
          </a:bodyPr>
          <a:lstStyle/>
          <a:p>
            <a:r>
              <a:rPr lang="en-US" dirty="0"/>
              <a:t>Paying money </a:t>
            </a:r>
          </a:p>
        </p:txBody>
      </p:sp>
      <p:sp>
        <p:nvSpPr>
          <p:cNvPr id="35" name="TextBox 34">
            <a:extLst>
              <a:ext uri="{FF2B5EF4-FFF2-40B4-BE49-F238E27FC236}">
                <a16:creationId xmlns:a16="http://schemas.microsoft.com/office/drawing/2014/main" id="{1F85034A-995D-467F-8282-C3C89A2DCE0F}"/>
              </a:ext>
            </a:extLst>
          </p:cNvPr>
          <p:cNvSpPr txBox="1"/>
          <p:nvPr/>
        </p:nvSpPr>
        <p:spPr>
          <a:xfrm>
            <a:off x="4557458" y="1791841"/>
            <a:ext cx="2275376" cy="646331"/>
          </a:xfrm>
          <a:prstGeom prst="rect">
            <a:avLst/>
          </a:prstGeom>
          <a:noFill/>
        </p:spPr>
        <p:txBody>
          <a:bodyPr wrap="square" rtlCol="0">
            <a:spAutoFit/>
          </a:bodyPr>
          <a:lstStyle/>
          <a:p>
            <a:r>
              <a:rPr lang="en-US" dirty="0"/>
              <a:t>Give Prediction of a diseases to the doctor</a:t>
            </a:r>
          </a:p>
        </p:txBody>
      </p:sp>
      <p:sp>
        <p:nvSpPr>
          <p:cNvPr id="37" name="TextBox 36">
            <a:extLst>
              <a:ext uri="{FF2B5EF4-FFF2-40B4-BE49-F238E27FC236}">
                <a16:creationId xmlns:a16="http://schemas.microsoft.com/office/drawing/2014/main" id="{8A998ED9-60E7-4C84-879C-9CAB470C0507}"/>
              </a:ext>
            </a:extLst>
          </p:cNvPr>
          <p:cNvSpPr txBox="1"/>
          <p:nvPr/>
        </p:nvSpPr>
        <p:spPr>
          <a:xfrm>
            <a:off x="9479560" y="3162758"/>
            <a:ext cx="1456563" cy="369332"/>
          </a:xfrm>
          <a:prstGeom prst="rect">
            <a:avLst/>
          </a:prstGeom>
          <a:noFill/>
        </p:spPr>
        <p:txBody>
          <a:bodyPr wrap="square" rtlCol="0">
            <a:spAutoFit/>
          </a:bodyPr>
          <a:lstStyle/>
          <a:p>
            <a:r>
              <a:rPr lang="en-US" dirty="0"/>
              <a:t>Use app</a:t>
            </a:r>
          </a:p>
        </p:txBody>
      </p:sp>
      <p:cxnSp>
        <p:nvCxnSpPr>
          <p:cNvPr id="41" name="Straight Connector 40">
            <a:extLst>
              <a:ext uri="{FF2B5EF4-FFF2-40B4-BE49-F238E27FC236}">
                <a16:creationId xmlns:a16="http://schemas.microsoft.com/office/drawing/2014/main" id="{888B036E-CFBD-436A-B7DB-6B8870067DCB}"/>
              </a:ext>
            </a:extLst>
          </p:cNvPr>
          <p:cNvCxnSpPr>
            <a:cxnSpLocks/>
          </p:cNvCxnSpPr>
          <p:nvPr/>
        </p:nvCxnSpPr>
        <p:spPr>
          <a:xfrm>
            <a:off x="1132514" y="1142864"/>
            <a:ext cx="1434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D17508-A7AD-4295-91D6-AC3BCDABFB1F}"/>
              </a:ext>
            </a:extLst>
          </p:cNvPr>
          <p:cNvCxnSpPr>
            <a:cxnSpLocks/>
          </p:cNvCxnSpPr>
          <p:nvPr/>
        </p:nvCxnSpPr>
        <p:spPr>
          <a:xfrm>
            <a:off x="1107347" y="1142864"/>
            <a:ext cx="25167" cy="380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4D2CB-4FD4-460D-95B6-20D9947D063A}"/>
              </a:ext>
            </a:extLst>
          </p:cNvPr>
          <p:cNvCxnSpPr>
            <a:cxnSpLocks/>
            <a:stCxn id="6" idx="3"/>
            <a:endCxn id="5" idx="2"/>
          </p:cNvCxnSpPr>
          <p:nvPr/>
        </p:nvCxnSpPr>
        <p:spPr>
          <a:xfrm flipV="1">
            <a:off x="3435291" y="2896326"/>
            <a:ext cx="1047089" cy="2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9B3DEB-120E-43B4-978C-624276F9C2EC}"/>
              </a:ext>
            </a:extLst>
          </p:cNvPr>
          <p:cNvCxnSpPr>
            <a:cxnSpLocks/>
            <a:stCxn id="5" idx="6"/>
          </p:cNvCxnSpPr>
          <p:nvPr/>
        </p:nvCxnSpPr>
        <p:spPr>
          <a:xfrm>
            <a:off x="6300348" y="2896326"/>
            <a:ext cx="557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9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506729" cy="523220"/>
          </a:xfrm>
          <a:prstGeom prst="rect">
            <a:avLst/>
          </a:prstGeom>
          <a:noFill/>
        </p:spPr>
        <p:txBody>
          <a:bodyPr wrap="none" rtlCol="0">
            <a:spAutoFit/>
          </a:bodyPr>
          <a:lstStyle/>
          <a:p>
            <a:r>
              <a:rPr lang="en-US" sz="2800" b="1" dirty="0">
                <a:solidFill>
                  <a:srgbClr val="F88312"/>
                </a:solidFill>
              </a:rPr>
              <a:t>Future Plan and Scope</a:t>
            </a:r>
          </a:p>
        </p:txBody>
      </p:sp>
      <p:cxnSp>
        <p:nvCxnSpPr>
          <p:cNvPr id="2" name="Straight Connector 1">
            <a:extLst>
              <a:ext uri="{FF2B5EF4-FFF2-40B4-BE49-F238E27FC236}">
                <a16:creationId xmlns:a16="http://schemas.microsoft.com/office/drawing/2014/main" id="{F038DC01-18BE-D744-C378-F6791D5EDBFA}"/>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5A47B7E-375B-DFF6-696C-48A3B4BDD90E}"/>
              </a:ext>
            </a:extLst>
          </p:cNvPr>
          <p:cNvSpPr txBox="1"/>
          <p:nvPr/>
        </p:nvSpPr>
        <p:spPr>
          <a:xfrm>
            <a:off x="5516322" y="6367935"/>
            <a:ext cx="903645" cy="307777"/>
          </a:xfrm>
          <a:prstGeom prst="rect">
            <a:avLst/>
          </a:prstGeom>
          <a:noFill/>
        </p:spPr>
        <p:txBody>
          <a:bodyPr wrap="none" rtlCol="0">
            <a:spAutoFit/>
          </a:bodyPr>
          <a:lstStyle/>
          <a:p>
            <a:r>
              <a:rPr lang="en-US" sz="1400" dirty="0"/>
              <a:t>[Explorer]</a:t>
            </a:r>
          </a:p>
        </p:txBody>
      </p:sp>
      <p:pic>
        <p:nvPicPr>
          <p:cNvPr id="4" name="Picture 3">
            <a:extLst>
              <a:ext uri="{FF2B5EF4-FFF2-40B4-BE49-F238E27FC236}">
                <a16:creationId xmlns:a16="http://schemas.microsoft.com/office/drawing/2014/main" id="{6E60FA3F-DC8F-487A-31AF-A63623A1551C}"/>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7" name="Rectangle 6">
            <a:extLst>
              <a:ext uri="{FF2B5EF4-FFF2-40B4-BE49-F238E27FC236}">
                <a16:creationId xmlns:a16="http://schemas.microsoft.com/office/drawing/2014/main" id="{BE1287BE-3BC3-43B4-B799-D10001F2688A}"/>
              </a:ext>
            </a:extLst>
          </p:cNvPr>
          <p:cNvSpPr/>
          <p:nvPr/>
        </p:nvSpPr>
        <p:spPr>
          <a:xfrm>
            <a:off x="906011" y="1526796"/>
            <a:ext cx="2038525" cy="111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app</a:t>
            </a:r>
          </a:p>
        </p:txBody>
      </p:sp>
      <p:cxnSp>
        <p:nvCxnSpPr>
          <p:cNvPr id="9" name="Straight Arrow Connector 8">
            <a:extLst>
              <a:ext uri="{FF2B5EF4-FFF2-40B4-BE49-F238E27FC236}">
                <a16:creationId xmlns:a16="http://schemas.microsoft.com/office/drawing/2014/main" id="{8ABE95FA-8A7A-417F-8FB5-AED214159AE0}"/>
              </a:ext>
            </a:extLst>
          </p:cNvPr>
          <p:cNvCxnSpPr>
            <a:cxnSpLocks/>
          </p:cNvCxnSpPr>
          <p:nvPr/>
        </p:nvCxnSpPr>
        <p:spPr>
          <a:xfrm>
            <a:off x="2944536" y="2008046"/>
            <a:ext cx="1661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970AD5E-D856-49A1-ADF2-97081F90E3AC}"/>
              </a:ext>
            </a:extLst>
          </p:cNvPr>
          <p:cNvSpPr/>
          <p:nvPr/>
        </p:nvSpPr>
        <p:spPr>
          <a:xfrm>
            <a:off x="4605556" y="1497178"/>
            <a:ext cx="1693496" cy="117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Use</a:t>
            </a:r>
          </a:p>
        </p:txBody>
      </p:sp>
      <p:sp>
        <p:nvSpPr>
          <p:cNvPr id="12" name="TextBox 11">
            <a:extLst>
              <a:ext uri="{FF2B5EF4-FFF2-40B4-BE49-F238E27FC236}">
                <a16:creationId xmlns:a16="http://schemas.microsoft.com/office/drawing/2014/main" id="{7E28988C-C6AF-4580-9ADC-7384073DF097}"/>
              </a:ext>
            </a:extLst>
          </p:cNvPr>
          <p:cNvSpPr txBox="1"/>
          <p:nvPr/>
        </p:nvSpPr>
        <p:spPr>
          <a:xfrm>
            <a:off x="3020036" y="1582755"/>
            <a:ext cx="2038525" cy="369332"/>
          </a:xfrm>
          <a:prstGeom prst="rect">
            <a:avLst/>
          </a:prstGeom>
          <a:noFill/>
        </p:spPr>
        <p:txBody>
          <a:bodyPr wrap="square" rtlCol="0">
            <a:spAutoFit/>
          </a:bodyPr>
          <a:lstStyle/>
          <a:p>
            <a:r>
              <a:rPr lang="en-US" dirty="0"/>
              <a:t>Sell to doctor</a:t>
            </a:r>
          </a:p>
        </p:txBody>
      </p:sp>
      <p:cxnSp>
        <p:nvCxnSpPr>
          <p:cNvPr id="16" name="Straight Arrow Connector 15">
            <a:extLst>
              <a:ext uri="{FF2B5EF4-FFF2-40B4-BE49-F238E27FC236}">
                <a16:creationId xmlns:a16="http://schemas.microsoft.com/office/drawing/2014/main" id="{DB00BE45-916F-4335-B13E-E1BC21131BC7}"/>
              </a:ext>
            </a:extLst>
          </p:cNvPr>
          <p:cNvCxnSpPr/>
          <p:nvPr/>
        </p:nvCxnSpPr>
        <p:spPr>
          <a:xfrm>
            <a:off x="2944536" y="2642509"/>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E7A8AB-6B44-49D2-98F8-F205186E05A0}"/>
              </a:ext>
            </a:extLst>
          </p:cNvPr>
          <p:cNvSpPr/>
          <p:nvPr/>
        </p:nvSpPr>
        <p:spPr>
          <a:xfrm>
            <a:off x="3858936" y="3556909"/>
            <a:ext cx="1693496" cy="1133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Use</a:t>
            </a:r>
          </a:p>
        </p:txBody>
      </p:sp>
    </p:spTree>
    <p:extLst>
      <p:ext uri="{BB962C8B-B14F-4D97-AF65-F5344CB8AC3E}">
        <p14:creationId xmlns:p14="http://schemas.microsoft.com/office/powerpoint/2010/main" val="43364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314836" y="356954"/>
            <a:ext cx="3484352" cy="523220"/>
          </a:xfrm>
          <a:prstGeom prst="rect">
            <a:avLst/>
          </a:prstGeom>
          <a:noFill/>
        </p:spPr>
        <p:txBody>
          <a:bodyPr wrap="none" rtlCol="0">
            <a:spAutoFit/>
          </a:bodyPr>
          <a:lstStyle/>
          <a:p>
            <a:r>
              <a:rPr lang="en-US" sz="2800" b="1" dirty="0">
                <a:solidFill>
                  <a:srgbClr val="F88312"/>
                </a:solidFill>
              </a:rPr>
              <a:t>Go to Market Strategy</a:t>
            </a:r>
          </a:p>
        </p:txBody>
      </p:sp>
      <p:cxnSp>
        <p:nvCxnSpPr>
          <p:cNvPr id="2" name="Straight Connector 1">
            <a:extLst>
              <a:ext uri="{FF2B5EF4-FFF2-40B4-BE49-F238E27FC236}">
                <a16:creationId xmlns:a16="http://schemas.microsoft.com/office/drawing/2014/main" id="{48E55692-7E78-A454-0438-36C634CC3C55}"/>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7AE99C-70AF-1C7C-F896-525260A971A5}"/>
              </a:ext>
            </a:extLst>
          </p:cNvPr>
          <p:cNvSpPr txBox="1"/>
          <p:nvPr/>
        </p:nvSpPr>
        <p:spPr>
          <a:xfrm>
            <a:off x="5516322" y="6367935"/>
            <a:ext cx="903645" cy="307777"/>
          </a:xfrm>
          <a:prstGeom prst="rect">
            <a:avLst/>
          </a:prstGeom>
          <a:noFill/>
        </p:spPr>
        <p:txBody>
          <a:bodyPr wrap="none" rtlCol="0">
            <a:spAutoFit/>
          </a:bodyPr>
          <a:lstStyle/>
          <a:p>
            <a:r>
              <a:rPr lang="en-US" sz="1400" dirty="0"/>
              <a:t>[Explorer]</a:t>
            </a:r>
          </a:p>
        </p:txBody>
      </p:sp>
      <p:pic>
        <p:nvPicPr>
          <p:cNvPr id="4" name="Picture 3">
            <a:extLst>
              <a:ext uri="{FF2B5EF4-FFF2-40B4-BE49-F238E27FC236}">
                <a16:creationId xmlns:a16="http://schemas.microsoft.com/office/drawing/2014/main" id="{F08794B2-2D3D-0546-08A8-C125F00D6952}"/>
              </a:ext>
            </a:extLst>
          </p:cNvPr>
          <p:cNvPicPr>
            <a:picLocks noChangeAspect="1"/>
          </p:cNvPicPr>
          <p:nvPr/>
        </p:nvPicPr>
        <p:blipFill>
          <a:blip r:embed="rId2"/>
          <a:stretch>
            <a:fillRect/>
          </a:stretch>
        </p:blipFill>
        <p:spPr>
          <a:xfrm>
            <a:off x="10139916" y="356955"/>
            <a:ext cx="1693496" cy="1110602"/>
          </a:xfrm>
          <a:prstGeom prst="rect">
            <a:avLst/>
          </a:prstGeom>
        </p:spPr>
      </p:pic>
      <p:sp>
        <p:nvSpPr>
          <p:cNvPr id="5" name="TextBox 4">
            <a:extLst>
              <a:ext uri="{FF2B5EF4-FFF2-40B4-BE49-F238E27FC236}">
                <a16:creationId xmlns:a16="http://schemas.microsoft.com/office/drawing/2014/main" id="{2EBF309F-C081-4E35-A16C-1BF3017D7218}"/>
              </a:ext>
            </a:extLst>
          </p:cNvPr>
          <p:cNvSpPr txBox="1"/>
          <p:nvPr/>
        </p:nvSpPr>
        <p:spPr>
          <a:xfrm>
            <a:off x="579335" y="880174"/>
            <a:ext cx="11114918" cy="5355312"/>
          </a:xfrm>
          <a:prstGeom prst="rect">
            <a:avLst/>
          </a:prstGeom>
          <a:noFill/>
        </p:spPr>
        <p:txBody>
          <a:bodyPr wrap="square" rtlCol="0">
            <a:spAutoFit/>
          </a:bodyPr>
          <a:lstStyle/>
          <a:p>
            <a:r>
              <a:rPr lang="en-US" b="1" dirty="0">
                <a:solidFill>
                  <a:srgbClr val="FF0000"/>
                </a:solidFill>
              </a:rPr>
              <a:t>Market Research:</a:t>
            </a:r>
          </a:p>
          <a:p>
            <a:endParaRPr lang="en-US" dirty="0"/>
          </a:p>
          <a:p>
            <a:r>
              <a:rPr lang="en-US" dirty="0"/>
              <a:t>Advantage: Conduct thorough market research to understand the needs and preferences of healthcare professionals, such as doctors, nurses, and medical staff, as well as patients. Identify pain points in the current healthcare system that your app can address.</a:t>
            </a:r>
          </a:p>
          <a:p>
            <a:endParaRPr lang="en-US" dirty="0"/>
          </a:p>
          <a:p>
            <a:r>
              <a:rPr lang="en-US" b="1" dirty="0">
                <a:solidFill>
                  <a:srgbClr val="FF0000"/>
                </a:solidFill>
              </a:rPr>
              <a:t>Target Audience Identification:</a:t>
            </a:r>
          </a:p>
          <a:p>
            <a:r>
              <a:rPr lang="en-US" dirty="0"/>
              <a:t>Advantage: Clearly define your target audience, which may include specific medical specialties or patient demographics. Tailor your app's features and marketing efforts to cater to the needs of this audience effectively.</a:t>
            </a:r>
          </a:p>
          <a:p>
            <a:r>
              <a:rPr lang="en-US" dirty="0"/>
              <a:t>Competitive Analysis:</a:t>
            </a:r>
          </a:p>
          <a:p>
            <a:endParaRPr lang="en-US" dirty="0"/>
          </a:p>
          <a:p>
            <a:r>
              <a:rPr lang="en-US" dirty="0"/>
              <a:t>    Advantage: Analyze existing healthcare apps and solutions that offer disease information collection and analysis. Identify their strengths and weaknesses to find opportunities for differentiation and improvement.</a:t>
            </a:r>
          </a:p>
          <a:p>
            <a:endParaRPr lang="en-US" b="1" dirty="0">
              <a:solidFill>
                <a:srgbClr val="FF0000"/>
              </a:solidFill>
            </a:endParaRPr>
          </a:p>
          <a:p>
            <a:r>
              <a:rPr lang="en-US" b="1" dirty="0">
                <a:solidFill>
                  <a:srgbClr val="FF0000"/>
                </a:solidFill>
              </a:rPr>
              <a:t>Unique Selling Proposition (USP):</a:t>
            </a:r>
          </a:p>
          <a:p>
            <a:endParaRPr lang="en-US" dirty="0"/>
          </a:p>
          <a:p>
            <a:r>
              <a:rPr lang="en-US" dirty="0"/>
              <a:t>    Advantage: Define a compelling USP that sets your app apart from competitors. This could be superior accuracy in disease analysis, a user-friendly interface, faster data processing, or better integration with existing healthcare systems.</a:t>
            </a:r>
          </a:p>
        </p:txBody>
      </p:sp>
    </p:spTree>
    <p:extLst>
      <p:ext uri="{BB962C8B-B14F-4D97-AF65-F5344CB8AC3E}">
        <p14:creationId xmlns:p14="http://schemas.microsoft.com/office/powerpoint/2010/main" val="421514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2">
            <a:extLst>
              <a:ext uri="{FF2B5EF4-FFF2-40B4-BE49-F238E27FC236}">
                <a16:creationId xmlns:a16="http://schemas.microsoft.com/office/drawing/2014/main" id="{F0CAF26D-EE07-4592-B34E-356DC69E2995}"/>
              </a:ext>
            </a:extLst>
          </p:cNvPr>
          <p:cNvSpPr>
            <a:spLocks noChangeAspect="1" noChangeArrowheads="1"/>
          </p:cNvSpPr>
          <p:nvPr/>
        </p:nvSpPr>
        <p:spPr bwMode="auto">
          <a:xfrm>
            <a:off x="8100646" y="34656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2C448D93-27DC-A6BC-92DD-9E4C92162ADE}"/>
              </a:ext>
            </a:extLst>
          </p:cNvPr>
          <p:cNvSpPr txBox="1"/>
          <p:nvPr/>
        </p:nvSpPr>
        <p:spPr>
          <a:xfrm>
            <a:off x="4505616" y="3167390"/>
            <a:ext cx="3137013" cy="523220"/>
          </a:xfrm>
          <a:prstGeom prst="rect">
            <a:avLst/>
          </a:prstGeom>
          <a:noFill/>
        </p:spPr>
        <p:txBody>
          <a:bodyPr wrap="none" rtlCol="0">
            <a:spAutoFit/>
          </a:bodyPr>
          <a:lstStyle/>
          <a:p>
            <a:r>
              <a:rPr lang="en-US" sz="2800" b="1" dirty="0">
                <a:solidFill>
                  <a:srgbClr val="F88312"/>
                </a:solidFill>
              </a:rPr>
              <a:t>Open For Questions</a:t>
            </a:r>
          </a:p>
        </p:txBody>
      </p:sp>
      <p:cxnSp>
        <p:nvCxnSpPr>
          <p:cNvPr id="2" name="Straight Connector 1">
            <a:extLst>
              <a:ext uri="{FF2B5EF4-FFF2-40B4-BE49-F238E27FC236}">
                <a16:creationId xmlns:a16="http://schemas.microsoft.com/office/drawing/2014/main" id="{51B2CFF9-E3EF-6372-BEF6-B8FEA5CF5226}"/>
              </a:ext>
            </a:extLst>
          </p:cNvPr>
          <p:cNvCxnSpPr/>
          <p:nvPr/>
        </p:nvCxnSpPr>
        <p:spPr>
          <a:xfrm>
            <a:off x="314836" y="6239435"/>
            <a:ext cx="11518576" cy="0"/>
          </a:xfrm>
          <a:prstGeom prst="line">
            <a:avLst/>
          </a:prstGeom>
          <a:ln w="28575">
            <a:solidFill>
              <a:srgbClr val="F8831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6ADFAE-B06C-44FC-8B55-B9C9246C6E81}"/>
              </a:ext>
            </a:extLst>
          </p:cNvPr>
          <p:cNvSpPr txBox="1"/>
          <p:nvPr/>
        </p:nvSpPr>
        <p:spPr>
          <a:xfrm>
            <a:off x="5516322" y="6367935"/>
            <a:ext cx="1159356" cy="307777"/>
          </a:xfrm>
          <a:prstGeom prst="rect">
            <a:avLst/>
          </a:prstGeom>
          <a:noFill/>
        </p:spPr>
        <p:txBody>
          <a:bodyPr wrap="none" rtlCol="0">
            <a:spAutoFit/>
          </a:bodyPr>
          <a:lstStyle/>
          <a:p>
            <a:r>
              <a:rPr lang="en-US" sz="1400" dirty="0"/>
              <a:t>[Team Name]</a:t>
            </a:r>
          </a:p>
        </p:txBody>
      </p:sp>
      <p:pic>
        <p:nvPicPr>
          <p:cNvPr id="4" name="Picture 3">
            <a:extLst>
              <a:ext uri="{FF2B5EF4-FFF2-40B4-BE49-F238E27FC236}">
                <a16:creationId xmlns:a16="http://schemas.microsoft.com/office/drawing/2014/main" id="{773E763F-92A5-48F6-5433-8F2AF76B6EBD}"/>
              </a:ext>
            </a:extLst>
          </p:cNvPr>
          <p:cNvPicPr>
            <a:picLocks noChangeAspect="1"/>
          </p:cNvPicPr>
          <p:nvPr/>
        </p:nvPicPr>
        <p:blipFill>
          <a:blip r:embed="rId2"/>
          <a:stretch>
            <a:fillRect/>
          </a:stretch>
        </p:blipFill>
        <p:spPr>
          <a:xfrm>
            <a:off x="10139916" y="356955"/>
            <a:ext cx="1693496" cy="1110602"/>
          </a:xfrm>
          <a:prstGeom prst="rect">
            <a:avLst/>
          </a:prstGeom>
        </p:spPr>
      </p:pic>
    </p:spTree>
    <p:extLst>
      <p:ext uri="{BB962C8B-B14F-4D97-AF65-F5344CB8AC3E}">
        <p14:creationId xmlns:p14="http://schemas.microsoft.com/office/powerpoint/2010/main" val="3789694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9BBC356FDDD142838BE915AB356140" ma:contentTypeVersion="14" ma:contentTypeDescription="Create a new document." ma:contentTypeScope="" ma:versionID="db5fa6faf21ca9f9172880a7faf358cd">
  <xsd:schema xmlns:xsd="http://www.w3.org/2001/XMLSchema" xmlns:xs="http://www.w3.org/2001/XMLSchema" xmlns:p="http://schemas.microsoft.com/office/2006/metadata/properties" xmlns:ns3="9b95bf47-68eb-49ae-9484-dc4a612a7556" xmlns:ns4="73cb6b7c-5950-4df5-b43e-d93b571972d6" targetNamespace="http://schemas.microsoft.com/office/2006/metadata/properties" ma:root="true" ma:fieldsID="313b50c85a76305cd987bbd43a452f7b" ns3:_="" ns4:_="">
    <xsd:import namespace="9b95bf47-68eb-49ae-9484-dc4a612a7556"/>
    <xsd:import namespace="73cb6b7c-5950-4df5-b43e-d93b571972d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5bf47-68eb-49ae-9484-dc4a612a75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cb6b7c-5950-4df5-b43e-d93b571972d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40551A-1591-4E6D-B0FF-F0AC9CF2B0FC}">
  <ds:schemaRefs>
    <ds:schemaRef ds:uri="http://schemas.microsoft.com/sharepoint/v3/contenttype/forms"/>
  </ds:schemaRefs>
</ds:datastoreItem>
</file>

<file path=customXml/itemProps2.xml><?xml version="1.0" encoding="utf-8"?>
<ds:datastoreItem xmlns:ds="http://schemas.openxmlformats.org/officeDocument/2006/customXml" ds:itemID="{BEE765A9-F697-4CF1-97F5-2B6599084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95bf47-68eb-49ae-9484-dc4a612a7556"/>
    <ds:schemaRef ds:uri="73cb6b7c-5950-4df5-b43e-d93b57197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7C4B5B-5530-472B-BB4D-6537048E50A5}">
  <ds:schemaRefs>
    <ds:schemaRef ds:uri="73cb6b7c-5950-4df5-b43e-d93b571972d6"/>
    <ds:schemaRef ds:uri="http://purl.org/dc/dcmitype/"/>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9b95bf47-68eb-49ae-9484-dc4a612a755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613</TotalTime>
  <Words>394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I&amp;BDS Updates 17.02.22</dc:title>
  <dc:creator>Rezwan/MO/Rezwan Arefin (Email: rezwan.arefin@robi.com.bd)</dc:creator>
  <cp:lastModifiedBy>User</cp:lastModifiedBy>
  <cp:revision>19</cp:revision>
  <dcterms:created xsi:type="dcterms:W3CDTF">2022-03-03T07:59:35Z</dcterms:created>
  <dcterms:modified xsi:type="dcterms:W3CDTF">2023-09-21T18:05:14Z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0x010100699BBC356FDDD142838BE915AB356140</vt:lpwstr>
  </property>
</Properties>
</file>