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90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6" r:id="rId26"/>
    <p:sldId id="280" r:id="rId27"/>
    <p:sldId id="279" r:id="rId28"/>
    <p:sldId id="281" r:id="rId29"/>
    <p:sldId id="282" r:id="rId30"/>
    <p:sldId id="287" r:id="rId31"/>
    <p:sldId id="283" r:id="rId32"/>
    <p:sldId id="284" r:id="rId33"/>
    <p:sldId id="285" r:id="rId34"/>
    <p:sldId id="288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111" autoAdjust="0"/>
  </p:normalViewPr>
  <p:slideViewPr>
    <p:cSldViewPr snapToGrid="0">
      <p:cViewPr varScale="1">
        <p:scale>
          <a:sx n="79" d="100"/>
          <a:sy n="79" d="100"/>
        </p:scale>
        <p:origin x="10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D2B44-66C9-408D-A29F-F73CBC4487F8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179CC-6755-4826-8908-8DF805C79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61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About 1155.61 RMB now 20180622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179CC-6755-4826-8908-8DF805C79C6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186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(whether that transaction is transparent, shielded, or mixed),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179CC-6755-4826-8908-8DF805C79C6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60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Miner: </a:t>
            </a:r>
            <a:r>
              <a:rPr lang="en-US" altLang="zh-CN" dirty="0" err="1"/>
              <a:t>coingen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179CC-6755-4826-8908-8DF805C79C6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417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Coingen</a:t>
            </a:r>
            <a:r>
              <a:rPr lang="en-US" altLang="zh-CN" dirty="0"/>
              <a:t>-&gt;miner address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179CC-6755-4826-8908-8DF805C79C6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88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93C-8489-44CF-B6BE-E34F313BECC4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8EF-E663-4A0F-A9F2-6595014C3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3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93C-8489-44CF-B6BE-E34F313BECC4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8EF-E663-4A0F-A9F2-6595014C3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9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93C-8489-44CF-B6BE-E34F313BECC4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8EF-E663-4A0F-A9F2-6595014C3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63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93C-8489-44CF-B6BE-E34F313BECC4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8EF-E663-4A0F-A9F2-6595014C3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75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93C-8489-44CF-B6BE-E34F313BECC4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8EF-E663-4A0F-A9F2-6595014C3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36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93C-8489-44CF-B6BE-E34F313BECC4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8EF-E663-4A0F-A9F2-6595014C3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9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93C-8489-44CF-B6BE-E34F313BECC4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8EF-E663-4A0F-A9F2-6595014C3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40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93C-8489-44CF-B6BE-E34F313BECC4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8EF-E663-4A0F-A9F2-6595014C3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87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93C-8489-44CF-B6BE-E34F313BECC4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8EF-E663-4A0F-A9F2-6595014C3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37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93C-8489-44CF-B6BE-E34F313BECC4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8EF-E663-4A0F-A9F2-6595014C3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9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93C-8489-44CF-B6BE-E34F313BECC4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8EF-E663-4A0F-A9F2-6595014C3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35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093C-8489-44CF-B6BE-E34F313BECC4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B8EF-E663-4A0F-A9F2-6595014C3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5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167ED-6264-4822-8C09-6EA7AF2C3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 Empirical Analysis of Anonymity in </a:t>
            </a:r>
            <a:r>
              <a:rPr lang="en-US" altLang="zh-CN" dirty="0" err="1"/>
              <a:t>Zcash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3C9638-4E3A-4D68-AD60-3BEA45D4B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USENIX 2018</a:t>
            </a:r>
          </a:p>
          <a:p>
            <a:r>
              <a:rPr lang="en-US" altLang="zh-CN" dirty="0"/>
              <a:t>George </a:t>
            </a:r>
            <a:r>
              <a:rPr lang="en-US" altLang="zh-CN" dirty="0" err="1"/>
              <a:t>Kappos</a:t>
            </a:r>
            <a:r>
              <a:rPr lang="en-US" altLang="zh-CN" dirty="0"/>
              <a:t>, </a:t>
            </a:r>
            <a:r>
              <a:rPr lang="en-US" altLang="zh-CN" dirty="0" err="1"/>
              <a:t>Haaroon</a:t>
            </a:r>
            <a:r>
              <a:rPr lang="en-US" altLang="zh-CN" dirty="0"/>
              <a:t> Yousaf, Mary </a:t>
            </a:r>
            <a:r>
              <a:rPr lang="en-US" altLang="zh-CN" dirty="0" err="1"/>
              <a:t>Maller</a:t>
            </a:r>
            <a:r>
              <a:rPr lang="en-US" altLang="zh-CN" dirty="0"/>
              <a:t>, and Sarah Meiklejohn </a:t>
            </a:r>
          </a:p>
          <a:p>
            <a:r>
              <a:rPr lang="en-US" altLang="zh-CN" dirty="0"/>
              <a:t>University College London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43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8AFE1-C233-4CEA-87E9-8102D8F9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Blockchain Statistics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DFE6DD1-7449-4D3F-95BD-0FD9D9EC2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680" y="1791466"/>
            <a:ext cx="5958639" cy="470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6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F0362-1B1F-4F97-A4AA-FF67AFF0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T-Address Clustering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1650A-04C4-4E75-B93B-11D5CE108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altLang="zh-CN" b="1" dirty="0"/>
              <a:t>Heuristic 1</a:t>
            </a:r>
            <a:r>
              <a:rPr lang="en-US" altLang="zh-CN" dirty="0"/>
              <a:t>. If two or more t-addresses are </a:t>
            </a:r>
            <a:r>
              <a:rPr lang="en-US" altLang="zh-CN" b="1" dirty="0"/>
              <a:t>inputs</a:t>
            </a:r>
            <a:r>
              <a:rPr lang="en-US" altLang="zh-CN" dirty="0"/>
              <a:t> in the same transaction, then they are controlled by the same entity.</a:t>
            </a:r>
          </a:p>
          <a:p>
            <a:endParaRPr lang="en-US" altLang="zh-CN" dirty="0"/>
          </a:p>
          <a:p>
            <a:r>
              <a:rPr lang="en-US" altLang="zh-CN" b="1" dirty="0"/>
              <a:t>Heuristic 2</a:t>
            </a:r>
            <a:r>
              <a:rPr lang="en-US" altLang="zh-CN" dirty="0"/>
              <a:t>. If one (or more) address is an input t-address in a </a:t>
            </a:r>
            <a:r>
              <a:rPr lang="en-US" altLang="zh-CN" dirty="0" err="1"/>
              <a:t>vJoinSplit</a:t>
            </a:r>
            <a:r>
              <a:rPr lang="en-US" altLang="zh-CN" dirty="0"/>
              <a:t> transaction and a second address is an output t-address in the same </a:t>
            </a:r>
            <a:r>
              <a:rPr lang="en-US" altLang="zh-CN" dirty="0" err="1"/>
              <a:t>vJoinSplit</a:t>
            </a:r>
            <a:r>
              <a:rPr lang="en-US" altLang="zh-CN" dirty="0"/>
              <a:t> transaction, then if the size of </a:t>
            </a:r>
            <a:r>
              <a:rPr lang="en-US" altLang="zh-CN" dirty="0" err="1"/>
              <a:t>zOut</a:t>
            </a:r>
            <a:r>
              <a:rPr lang="en-US" altLang="zh-CN" dirty="0"/>
              <a:t> is 1 (i.e., this is the only transparent output address), the </a:t>
            </a:r>
            <a:r>
              <a:rPr lang="en-US" altLang="zh-CN" b="1" dirty="0"/>
              <a:t>second address </a:t>
            </a:r>
            <a:r>
              <a:rPr lang="en-US" altLang="zh-CN" dirty="0"/>
              <a:t>belongs to the same user who controls the input addresses.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53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63373-A6D2-4C4E-BC3D-B1C18F20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T-Address Clustering 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1340D-FED1-4E77-BAD2-D7F6854BA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560,319 Clusters</a:t>
            </a:r>
          </a:p>
          <a:p>
            <a:pPr lvl="1"/>
            <a:r>
              <a:rPr lang="en-US" altLang="zh-CN" dirty="0"/>
              <a:t>97,539 more than single address</a:t>
            </a:r>
          </a:p>
          <a:p>
            <a:r>
              <a:rPr lang="en-US" altLang="zh-CN" dirty="0"/>
              <a:t>Exchanges and wallets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492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63373-A6D2-4C4E-BC3D-B1C18F20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T-Address Clustering 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1340D-FED1-4E77-BAD2-D7F6854BA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560,319 Clusters</a:t>
            </a:r>
          </a:p>
          <a:p>
            <a:pPr lvl="1"/>
            <a:r>
              <a:rPr lang="en-US" altLang="zh-CN" dirty="0"/>
              <a:t>97,539 more than single address</a:t>
            </a:r>
          </a:p>
          <a:p>
            <a:r>
              <a:rPr lang="en-US" altLang="zh-CN" dirty="0"/>
              <a:t>Exchanges and wallets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18F949-FC83-480C-BED5-8D88B309D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224955"/>
            <a:ext cx="6296025" cy="640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2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63373-A6D2-4C4E-BC3D-B1C18F20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T-Address Clustering 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1340D-FED1-4E77-BAD2-D7F6854BA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560,319 Clusters</a:t>
            </a:r>
          </a:p>
          <a:p>
            <a:pPr lvl="1"/>
            <a:r>
              <a:rPr lang="en-US" altLang="zh-CN" dirty="0"/>
              <a:t>97,539 more than single address</a:t>
            </a:r>
          </a:p>
          <a:p>
            <a:r>
              <a:rPr lang="en-US" altLang="zh-CN" dirty="0"/>
              <a:t>Exchanges and wallets</a:t>
            </a:r>
          </a:p>
          <a:p>
            <a:pPr lvl="1"/>
            <a:r>
              <a:rPr lang="en-US" altLang="zh-CN" dirty="0"/>
              <a:t>Where bought</a:t>
            </a:r>
          </a:p>
          <a:p>
            <a:pPr lvl="1"/>
            <a:r>
              <a:rPr lang="en-US" altLang="zh-CN" dirty="0" err="1"/>
              <a:t>ShapeShift</a:t>
            </a:r>
            <a:r>
              <a:rPr lang="en-US" altLang="zh-CN" dirty="0"/>
              <a:t> heavily used</a:t>
            </a:r>
          </a:p>
          <a:p>
            <a:r>
              <a:rPr lang="en-US" altLang="zh-CN" dirty="0"/>
              <a:t>Mining pools and founders</a:t>
            </a:r>
          </a:p>
          <a:p>
            <a:pPr lvl="1"/>
            <a:r>
              <a:rPr lang="en-US" altLang="zh-CN" dirty="0"/>
              <a:t>Reuse same small set addresses</a:t>
            </a:r>
          </a:p>
          <a:p>
            <a:r>
              <a:rPr lang="en-US" altLang="zh-CN" dirty="0"/>
              <a:t>Philanthropists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098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CEA13-5994-45E9-B7A2-51F607A8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05800" cy="1325563"/>
          </a:xfrm>
        </p:spPr>
        <p:txBody>
          <a:bodyPr/>
          <a:lstStyle/>
          <a:p>
            <a:r>
              <a:rPr lang="en-US" altLang="zh-CN" dirty="0"/>
              <a:t>Interactions with the Shielded Pool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2370258-71BA-413F-B9F9-A53401400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683" y="1690689"/>
            <a:ext cx="6426633" cy="504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28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174D3A-91A2-4D6D-8486-763A2C9B9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5450" y="1877219"/>
            <a:ext cx="5753100" cy="424815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993C130E-1858-4D78-8077-B567D0A1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05800" cy="1325563"/>
          </a:xfrm>
        </p:spPr>
        <p:txBody>
          <a:bodyPr/>
          <a:lstStyle/>
          <a:p>
            <a:r>
              <a:rPr lang="en-US" altLang="zh-CN" dirty="0"/>
              <a:t>Interactions with the Shielded Pool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902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E0DE128-C091-4F0C-9ED1-3F6BD3E25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41536"/>
            <a:ext cx="5434620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08AB74-621F-4542-95D7-18B67FDC08A8}"/>
              </a:ext>
            </a:extLst>
          </p:cNvPr>
          <p:cNvSpPr txBox="1"/>
          <p:nvPr/>
        </p:nvSpPr>
        <p:spPr>
          <a:xfrm>
            <a:off x="6686550" y="4057650"/>
            <a:ext cx="18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Size: proportional to the value</a:t>
            </a:r>
          </a:p>
          <a:p>
            <a:endParaRPr lang="en-US" altLang="zh-CN" dirty="0"/>
          </a:p>
          <a:p>
            <a:r>
              <a:rPr lang="en-US" altLang="zh-CN" dirty="0"/>
              <a:t>Green: miners</a:t>
            </a:r>
          </a:p>
          <a:p>
            <a:r>
              <a:rPr lang="en-US" altLang="zh-CN" dirty="0"/>
              <a:t>Orange: founders</a:t>
            </a:r>
          </a:p>
          <a:p>
            <a:r>
              <a:rPr lang="en-US" altLang="zh-CN" dirty="0"/>
              <a:t>Purple: Unknown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5B5108F9-13AB-4895-BD6D-DF0B2AAA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05800" cy="1325563"/>
          </a:xfrm>
        </p:spPr>
        <p:txBody>
          <a:bodyPr/>
          <a:lstStyle/>
          <a:p>
            <a:r>
              <a:rPr lang="en-US" altLang="zh-CN" dirty="0"/>
              <a:t>Interactions with the Shielded Pool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393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8C856-757B-41A7-BEC3-0EB4A4CF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Interactions with the Shielded Pool </a:t>
            </a:r>
            <a:br>
              <a:rPr lang="en-US" altLang="zh-CN" dirty="0"/>
            </a:br>
            <a:r>
              <a:rPr lang="en-US" altLang="zh-CN" dirty="0"/>
              <a:t>z-to-t transaction Attribution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7125AEF-C851-4252-9423-F9AD25B1A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822" y="2644438"/>
            <a:ext cx="8508356" cy="26259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0D94CD0-7EE9-4A2D-B4A2-6DE525ED9425}"/>
              </a:ext>
            </a:extLst>
          </p:cNvPr>
          <p:cNvSpPr txBox="1"/>
          <p:nvPr/>
        </p:nvSpPr>
        <p:spPr>
          <a:xfrm>
            <a:off x="457200" y="5609492"/>
            <a:ext cx="641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a: same addresses are used 13.3%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988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F4CE0-AA7B-4D22-AE6E-F26D7B963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Heuristic 3</a:t>
            </a:r>
            <a:r>
              <a:rPr lang="en-US" altLang="zh-CN" dirty="0"/>
              <a:t>. Any z-to-t transaction carrying 250.0001 ZEC in value is done by the founders.</a:t>
            </a:r>
          </a:p>
          <a:p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95D49D7-9428-46E9-BCA9-71684414B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Interactions with the Shielded Pool </a:t>
            </a:r>
            <a:br>
              <a:rPr lang="en-US" altLang="zh-CN" dirty="0"/>
            </a:br>
            <a:r>
              <a:rPr lang="en-US" altLang="zh-CN" dirty="0"/>
              <a:t>z-to-t transaction Attribution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76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BB742-E469-44FC-A1BB-ACBCF11F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DE25528-A41C-4E32-B6CB-F3E1B8BD0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685" y="917911"/>
            <a:ext cx="8530629" cy="502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02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F3741E2-2735-41B6-92E7-8D15E103F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986" y="1825625"/>
            <a:ext cx="3938766" cy="4351338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C5303A8F-C6CF-451D-9349-F6A0ACE71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Interactions with the Shielded Pool </a:t>
            </a:r>
            <a:br>
              <a:rPr lang="en-US" altLang="zh-CN" dirty="0"/>
            </a:br>
            <a:r>
              <a:rPr lang="en-US" altLang="zh-CN" dirty="0"/>
              <a:t>z-to-t transaction Attribution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684ACD-057E-40D9-9CD4-96EA525A9E6A}"/>
              </a:ext>
            </a:extLst>
          </p:cNvPr>
          <p:cNvSpPr txBox="1"/>
          <p:nvPr/>
        </p:nvSpPr>
        <p:spPr>
          <a:xfrm>
            <a:off x="5257800" y="2303585"/>
            <a:ext cx="3604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249.9999 ZEC in</a:t>
            </a:r>
          </a:p>
          <a:p>
            <a:r>
              <a:rPr lang="en-US" altLang="zh-CN" dirty="0"/>
              <a:t>250.0001 ZEC out count:1953</a:t>
            </a:r>
          </a:p>
          <a:p>
            <a:endParaRPr lang="en-US" altLang="zh-CN" dirty="0"/>
          </a:p>
          <a:p>
            <a:r>
              <a:rPr lang="en-US" altLang="zh-CN" dirty="0"/>
              <a:t>6-10blocks intervals  count:1943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310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5C8542-90A6-4AD4-A031-FDBDC7F80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815" y="1825625"/>
            <a:ext cx="5244369" cy="4351338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87F20B06-6FBF-418C-A22D-36075582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Interactions with the Shielded Pool </a:t>
            </a:r>
            <a:br>
              <a:rPr lang="en-US" altLang="zh-CN" dirty="0"/>
            </a:br>
            <a:r>
              <a:rPr lang="en-US" altLang="zh-CN" dirty="0"/>
              <a:t>z-to-t transaction Attribution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666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F4CE0-AA7B-4D22-AE6E-F26D7B963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Heuristic 3</a:t>
            </a:r>
            <a:r>
              <a:rPr lang="en-US" altLang="zh-CN" dirty="0"/>
              <a:t>. Any z-to-t transaction carrying 250.0001 ZEC in value is done by the founders.</a:t>
            </a:r>
          </a:p>
          <a:p>
            <a:endParaRPr lang="en-US" altLang="zh-CN" dirty="0"/>
          </a:p>
          <a:p>
            <a:r>
              <a:rPr lang="en-US" altLang="zh-CN" b="1" dirty="0"/>
              <a:t>Heuristic 4</a:t>
            </a:r>
            <a:r>
              <a:rPr lang="en-US" altLang="zh-CN" dirty="0"/>
              <a:t>. If a z-to-t transaction has over 100 output t-addresses, one of which belongs to a known mining pool, then we label the transaction as a mining withdrawal (associated with that pool), and label all non-pool output t-addresses as belonging to miners. 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95D49D7-9428-46E9-BCA9-71684414B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Interactions with the Shielded Pool </a:t>
            </a:r>
            <a:br>
              <a:rPr lang="en-US" altLang="zh-CN" dirty="0"/>
            </a:br>
            <a:r>
              <a:rPr lang="en-US" altLang="zh-CN" dirty="0"/>
              <a:t>z-to-t transaction Attribution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713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4C549A-3ADA-4803-AB67-C41C294A8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4827" y="1723211"/>
            <a:ext cx="4494346" cy="4769663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743D2B28-FE76-4F0F-8E49-5C5AA219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Interactions with the Shielded Pool </a:t>
            </a:r>
            <a:br>
              <a:rPr lang="en-US" altLang="zh-CN" dirty="0"/>
            </a:br>
            <a:r>
              <a:rPr lang="en-US" altLang="zh-CN" dirty="0"/>
              <a:t>z-to-t transaction Attribution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205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E2D39-0E90-414C-BDBE-281CFD75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Interactions with the Shielded Pool </a:t>
            </a:r>
            <a:br>
              <a:rPr lang="en-US" altLang="zh-CN" dirty="0"/>
            </a:br>
            <a:r>
              <a:rPr lang="en-US" altLang="zh-CN" dirty="0"/>
              <a:t>z-to-t transaction Attribution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8185E7E-B4A6-4B89-86AA-F77392541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498" y="1843209"/>
            <a:ext cx="5779711" cy="43513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BB4FDBF-9C86-4D09-A1D7-C4F6B3263A95}"/>
              </a:ext>
            </a:extLst>
          </p:cNvPr>
          <p:cNvSpPr txBox="1"/>
          <p:nvPr/>
        </p:nvSpPr>
        <p:spPr>
          <a:xfrm>
            <a:off x="6858000" y="2725615"/>
            <a:ext cx="2145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110,918 addresses belong to miners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15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8C856-757B-41A7-BEC3-0EB4A4CF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Interactions with the Shielded Pool </a:t>
            </a:r>
            <a:br>
              <a:rPr lang="en-US" altLang="zh-CN" dirty="0"/>
            </a:br>
            <a:r>
              <a:rPr lang="en-US" altLang="zh-CN" dirty="0"/>
              <a:t>z-to-t transaction Attribution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7125AEF-C851-4252-9423-F9AD25B1A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467"/>
          <a:stretch/>
        </p:blipFill>
        <p:spPr>
          <a:xfrm>
            <a:off x="2039815" y="2094045"/>
            <a:ext cx="5064370" cy="439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97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40D0E4DA-DCD8-43EB-AAE8-2D3B929D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Interactions with the Shielded Pool </a:t>
            </a:r>
            <a:br>
              <a:rPr lang="en-US" altLang="zh-CN" dirty="0"/>
            </a:br>
            <a:r>
              <a:rPr lang="en-US" altLang="zh-CN" dirty="0"/>
              <a:t>z-to-t transaction Attribution - Other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B7EE99-8BCB-4057-BD8F-E5F7833EA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Heuristic 5</a:t>
            </a:r>
            <a:r>
              <a:rPr lang="en-US" altLang="zh-CN" dirty="0"/>
              <a:t>. For a value v, if there exists </a:t>
            </a:r>
            <a:r>
              <a:rPr lang="en-US" altLang="zh-CN" b="1" dirty="0"/>
              <a:t>exactly one </a:t>
            </a:r>
            <a:r>
              <a:rPr lang="en-US" altLang="zh-CN" dirty="0"/>
              <a:t>t-to-z transaction carrying value v and one z-to-t transaction carrying value v, where the z-to-t transaction happened after the t-to-z one and within some small number of blocks, then these transactions are linked.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617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F6A96ED-7240-4B5F-95F5-26455DF83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78379"/>
            <a:ext cx="5786254" cy="4351338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40D0E4DA-DCD8-43EB-AAE8-2D3B929D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Interactions with the Shielded Pool </a:t>
            </a:r>
            <a:br>
              <a:rPr lang="en-US" altLang="zh-CN" dirty="0"/>
            </a:br>
            <a:r>
              <a:rPr lang="en-US" altLang="zh-CN" dirty="0"/>
              <a:t>z-to-t transaction Attribution - Other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F3B9BB-AAD2-4D56-936B-0F414C8A190A}"/>
              </a:ext>
            </a:extLst>
          </p:cNvPr>
          <p:cNvSpPr txBox="1"/>
          <p:nvPr/>
        </p:nvSpPr>
        <p:spPr>
          <a:xfrm>
            <a:off x="6137031" y="2567354"/>
            <a:ext cx="3006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12,841 unique values</a:t>
            </a:r>
          </a:p>
          <a:p>
            <a:r>
              <a:rPr lang="en-US" altLang="zh-CN" dirty="0"/>
              <a:t>9,487 had 8 decimal places</a:t>
            </a:r>
          </a:p>
          <a:p>
            <a:endParaRPr lang="en-US" altLang="zh-CN" dirty="0"/>
          </a:p>
          <a:p>
            <a:r>
              <a:rPr lang="en-US" altLang="zh-CN" dirty="0"/>
              <a:t>Linked 12,841 transactions</a:t>
            </a:r>
          </a:p>
          <a:p>
            <a:r>
              <a:rPr lang="en-US" altLang="zh-CN" dirty="0"/>
              <a:t>28.5% of all coins</a:t>
            </a:r>
          </a:p>
          <a:p>
            <a:endParaRPr lang="en-US" altLang="zh-CN" dirty="0"/>
          </a:p>
          <a:p>
            <a:r>
              <a:rPr lang="en-US" altLang="zh-CN" dirty="0"/>
              <a:t>87% belong to founders and miners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885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40D0E4DA-DCD8-43EB-AAE8-2D3B929D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Interactions in the Shielded Pool 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B58243A-AB79-4D82-A499-4E3EB4C3E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235" y="1924844"/>
            <a:ext cx="5267325" cy="4152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F744A3C-6E41-4F49-88F0-7AE80A2A0C34}"/>
              </a:ext>
            </a:extLst>
          </p:cNvPr>
          <p:cNvSpPr txBox="1"/>
          <p:nvPr/>
        </p:nvSpPr>
        <p:spPr>
          <a:xfrm>
            <a:off x="6154615" y="2074985"/>
            <a:ext cx="2795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6,934 z-to-z transactions</a:t>
            </a:r>
          </a:p>
          <a:p>
            <a:r>
              <a:rPr lang="en-US" altLang="zh-CN" dirty="0"/>
              <a:t>We know: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miner’s fee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Time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Number of </a:t>
            </a:r>
            <a:r>
              <a:rPr lang="en-US" altLang="zh-CN" dirty="0" err="1"/>
              <a:t>vJoin</a:t>
            </a:r>
            <a:r>
              <a:rPr lang="en-US" altLang="zh-CN" dirty="0"/>
              <a:t>-Splits used as input</a:t>
            </a:r>
          </a:p>
          <a:p>
            <a:endParaRPr lang="en-US" altLang="zh-CN" dirty="0"/>
          </a:p>
          <a:p>
            <a:r>
              <a:rPr lang="en-US" altLang="zh-CN" dirty="0"/>
              <a:t>Small number of users making many transactions</a:t>
            </a:r>
          </a:p>
          <a:p>
            <a:endParaRPr lang="en-US" altLang="zh-CN" dirty="0"/>
          </a:p>
          <a:p>
            <a:r>
              <a:rPr lang="en-US" altLang="zh-CN" dirty="0"/>
              <a:t>201701:</a:t>
            </a:r>
            <a:r>
              <a:rPr lang="zh-CN" altLang="en-US" dirty="0"/>
              <a:t> </a:t>
            </a:r>
            <a:r>
              <a:rPr lang="en-US" altLang="zh-CN" dirty="0"/>
              <a:t>possible belong to the same 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638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40D0E4DA-DCD8-43EB-AAE8-2D3B929D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Case Study: The Shadow Brokers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3D5BFF0-E7D5-4C5A-B9A0-E41A391DF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717" y="1976439"/>
            <a:ext cx="7957633" cy="328136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6D0396F-D121-4EBB-AF31-0FF8BAEB2B54}"/>
              </a:ext>
            </a:extLst>
          </p:cNvPr>
          <p:cNvSpPr txBox="1"/>
          <p:nvPr/>
        </p:nvSpPr>
        <p:spPr>
          <a:xfrm>
            <a:off x="628650" y="5433646"/>
            <a:ext cx="6967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Look up all t-to-z transactions :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Not founder or miners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100, 200, 400 or 500 ZEC ±5</a:t>
            </a:r>
          </a:p>
        </p:txBody>
      </p:sp>
    </p:spTree>
    <p:extLst>
      <p:ext uri="{BB962C8B-B14F-4D97-AF65-F5344CB8AC3E}">
        <p14:creationId xmlns:p14="http://schemas.microsoft.com/office/powerpoint/2010/main" val="304973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00EC0-6311-47D5-BF17-C9C8FE09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Zcash</a:t>
            </a:r>
            <a:r>
              <a:rPr lang="en-US" altLang="zh-CN" dirty="0"/>
              <a:t> (</a:t>
            </a:r>
            <a:r>
              <a:rPr lang="en-US" altLang="zh-CN" dirty="0" err="1"/>
              <a:t>ZeroCash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24886-CAD2-4719-AC78-B27473F39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36431"/>
            <a:ext cx="8245641" cy="4840532"/>
          </a:xfrm>
        </p:spPr>
        <p:txBody>
          <a:bodyPr/>
          <a:lstStyle/>
          <a:p>
            <a:r>
              <a:rPr lang="en-US" altLang="zh-CN" dirty="0"/>
              <a:t>IEEE S&amp;P 2014</a:t>
            </a:r>
          </a:p>
          <a:p>
            <a:r>
              <a:rPr lang="en-US" altLang="zh-CN" dirty="0"/>
              <a:t>Bitcoin Fork</a:t>
            </a:r>
          </a:p>
          <a:p>
            <a:r>
              <a:rPr lang="en-US" altLang="zh-CN" dirty="0"/>
              <a:t>Shielded Pool</a:t>
            </a:r>
          </a:p>
          <a:p>
            <a:pPr lvl="1"/>
            <a:r>
              <a:rPr lang="en-US" altLang="zh-CN" dirty="0"/>
              <a:t>Zero-knowledge Proofs</a:t>
            </a:r>
          </a:p>
          <a:p>
            <a:pPr lvl="1"/>
            <a:r>
              <a:rPr lang="en-US" altLang="zh-CN" dirty="0"/>
              <a:t>Spend coins without revealing which coins are being sent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8D9BCB-54B8-4B6B-B517-F41670049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9" y="3644310"/>
            <a:ext cx="8245642" cy="21575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1E54B3A-3ED8-443B-A311-0817A5D36AE2}"/>
              </a:ext>
            </a:extLst>
          </p:cNvPr>
          <p:cNvSpPr txBox="1"/>
          <p:nvPr/>
        </p:nvSpPr>
        <p:spPr>
          <a:xfrm>
            <a:off x="6448927" y="5801828"/>
            <a:ext cx="2245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t: transparent</a:t>
            </a:r>
          </a:p>
          <a:p>
            <a:r>
              <a:rPr lang="en-US" altLang="zh-CN" dirty="0"/>
              <a:t>z: shielded address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092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40D0E4DA-DCD8-43EB-AAE8-2D3B929D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Case Study: The Shadow Brokers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000E0-668E-4B13-A876-E4D7C4AE9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CN" dirty="0"/>
              <a:t>Potential  customer:</a:t>
            </a:r>
          </a:p>
          <a:p>
            <a:pPr lvl="1"/>
            <a:r>
              <a:rPr lang="en-US" altLang="zh-CN" dirty="0"/>
              <a:t>Not get funds from the pool</a:t>
            </a:r>
          </a:p>
          <a:p>
            <a:pPr lvl="1"/>
            <a:r>
              <a:rPr lang="en-US" altLang="zh-CN" dirty="0"/>
              <a:t>Not a frequent user (transactions &lt;=250)</a:t>
            </a:r>
          </a:p>
          <a:p>
            <a:pPr lvl="1"/>
            <a:r>
              <a:rPr lang="en-US" altLang="zh-CN" dirty="0"/>
              <a:t>Money equal to corresponding price ±1ZEC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986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C3E46-3BED-41E0-9066-8BACBA8F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Study: The Shadow Brokers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07806DA-D6EE-4106-BFFD-CA2D99E69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492" y="1355874"/>
            <a:ext cx="4947015" cy="550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76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C3E46-3BED-41E0-9066-8BACBA8F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Study: The Shadow Brokers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508D533-98F9-42D5-B5BD-0B955B56A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Exact Match One</a:t>
            </a:r>
          </a:p>
          <a:p>
            <a:pPr lvl="1"/>
            <a:r>
              <a:rPr lang="en-US" altLang="zh-CN" dirty="0"/>
              <a:t>June: 100ZEC</a:t>
            </a:r>
          </a:p>
          <a:p>
            <a:pPr lvl="1"/>
            <a:r>
              <a:rPr lang="en-US" altLang="zh-CN" dirty="0"/>
              <a:t>July: 200ZEC</a:t>
            </a:r>
          </a:p>
          <a:p>
            <a:pPr lvl="1"/>
            <a:r>
              <a:rPr lang="en-US" altLang="zh-CN" dirty="0"/>
              <a:t>August: 500ZEC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 new user</a:t>
            </a:r>
          </a:p>
          <a:p>
            <a:pPr lvl="1"/>
            <a:r>
              <a:rPr lang="en-US" altLang="zh-CN" dirty="0"/>
              <a:t>most money  came directly from </a:t>
            </a:r>
            <a:r>
              <a:rPr lang="en-US" altLang="zh-CN" dirty="0" err="1"/>
              <a:t>Bitfinex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367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C3E46-3BED-41E0-9066-8BACBA8F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508D533-98F9-42D5-B5BD-0B955B56A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First in-depth exploration of </a:t>
            </a:r>
            <a:r>
              <a:rPr lang="en-US" altLang="zh-CN" dirty="0" err="1"/>
              <a:t>Zcash</a:t>
            </a:r>
            <a:endParaRPr lang="en-US" altLang="zh-CN" dirty="0"/>
          </a:p>
          <a:p>
            <a:r>
              <a:rPr lang="en-US" altLang="zh-CN" dirty="0"/>
              <a:t>Clustering heuristics (for Bitcoin)</a:t>
            </a:r>
          </a:p>
          <a:p>
            <a:r>
              <a:rPr lang="en-US" altLang="zh-CN" dirty="0"/>
              <a:t>Attribution heuristics </a:t>
            </a:r>
          </a:p>
          <a:p>
            <a:r>
              <a:rPr lang="en-US" altLang="zh-CN" dirty="0"/>
              <a:t>Most user not taking privacy feature advantage</a:t>
            </a:r>
          </a:p>
          <a:p>
            <a:pPr lvl="1"/>
            <a:r>
              <a:rPr lang="en-US" altLang="zh-CN" dirty="0"/>
              <a:t>Shrinking the overall anonymity set</a:t>
            </a:r>
          </a:p>
          <a:p>
            <a:pPr lvl="1"/>
            <a:r>
              <a:rPr lang="en-US" altLang="zh-CN" dirty="0"/>
              <a:t>Eroding anonymity of other users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003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C3E46-3BED-41E0-9066-8BACBA8F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58B4F80-A8A2-434F-919B-D5A9743DF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CN" dirty="0"/>
              <a:t>Classify more z-to-z by:</a:t>
            </a:r>
          </a:p>
          <a:p>
            <a:pPr lvl="1"/>
            <a:r>
              <a:rPr lang="en-US" altLang="zh-CN" dirty="0"/>
              <a:t>Analyzing the time intervals</a:t>
            </a:r>
          </a:p>
          <a:p>
            <a:pPr lvl="1"/>
            <a:r>
              <a:rPr lang="en-US" altLang="zh-CN" dirty="0"/>
              <a:t>Examining other metadata(miner fee, size of transaction)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Behavior of mining pools</a:t>
            </a:r>
          </a:p>
          <a:p>
            <a:pPr lvl="1"/>
            <a:r>
              <a:rPr lang="en-US" altLang="zh-CN" dirty="0"/>
              <a:t>Actively interacts with them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722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C3E46-3BED-41E0-9066-8BACBA8F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Suggestions</a:t>
            </a:r>
            <a:endParaRPr lang="zh-CN" altLang="en-US" dirty="0"/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58B4F80-A8A2-434F-919B-D5A9743DF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CN" dirty="0"/>
              <a:t>Founders’ pattern</a:t>
            </a:r>
          </a:p>
          <a:p>
            <a:r>
              <a:rPr lang="en-US" altLang="zh-CN" dirty="0"/>
              <a:t>Require all transaction in shielded pool</a:t>
            </a:r>
          </a:p>
          <a:p>
            <a:pPr lvl="1"/>
            <a:r>
              <a:rPr lang="en-US" altLang="zh-CN" dirty="0"/>
              <a:t>Cryptographic techniques advances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Mainstream wallet support z-address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574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21383-306F-498C-A2D8-00B3272A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Question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3EC10-B432-47CA-8EAA-B1B48E6B8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 </a:t>
            </a:r>
            <a:r>
              <a:rPr lang="en-US" altLang="zh-CN" dirty="0" err="1"/>
              <a:t>Zcash</a:t>
            </a:r>
            <a:r>
              <a:rPr lang="en-US" altLang="zh-CN" dirty="0"/>
              <a:t> really more </a:t>
            </a:r>
            <a:r>
              <a:rPr lang="en-US" altLang="zh-CN" dirty="0" err="1"/>
              <a:t>privcacy</a:t>
            </a:r>
            <a:r>
              <a:rPr lang="en-US" altLang="zh-CN" dirty="0"/>
              <a:t>-preserving?</a:t>
            </a:r>
          </a:p>
          <a:p>
            <a:r>
              <a:rPr lang="en-US" altLang="zh-CN" dirty="0"/>
              <a:t>Who are its main participants?</a:t>
            </a:r>
          </a:p>
          <a:p>
            <a:r>
              <a:rPr lang="en-US" altLang="zh-CN" dirty="0"/>
              <a:t>Adapt analysis that already developed for Bitcoin</a:t>
            </a:r>
          </a:p>
          <a:p>
            <a:r>
              <a:rPr lang="en-US" altLang="zh-CN" dirty="0"/>
              <a:t>Who are interacting with the shielded pool?</a:t>
            </a:r>
          </a:p>
          <a:p>
            <a:r>
              <a:rPr lang="en-US" altLang="zh-CN" dirty="0"/>
              <a:t>What’s in the pool?</a:t>
            </a:r>
          </a:p>
          <a:p>
            <a:r>
              <a:rPr lang="en-US" altLang="zh-CN" dirty="0"/>
              <a:t>Case study of Shadow Brokers</a:t>
            </a:r>
          </a:p>
          <a:p>
            <a:endParaRPr lang="en-US" altLang="zh-CN" dirty="0"/>
          </a:p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52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A3965-9545-481C-8132-3B6BEC35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Zcash</a:t>
            </a:r>
            <a:r>
              <a:rPr lang="en-US" altLang="zh-CN" dirty="0"/>
              <a:t> ecosystem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81CA2-A2FB-4DC2-B1B4-5189EEAAE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1block 12.5 ZEC</a:t>
            </a:r>
          </a:p>
          <a:p>
            <a:pPr lvl="1"/>
            <a:r>
              <a:rPr lang="en-US" altLang="zh-CN" dirty="0"/>
              <a:t>2.5 -&gt; Founders (address in </a:t>
            </a:r>
            <a:r>
              <a:rPr lang="en-US" altLang="zh-CN" dirty="0" err="1"/>
              <a:t>Zcash</a:t>
            </a:r>
            <a:r>
              <a:rPr lang="en-US" altLang="zh-CN" dirty="0"/>
              <a:t> chain parameters)</a:t>
            </a:r>
          </a:p>
          <a:p>
            <a:pPr lvl="1"/>
            <a:r>
              <a:rPr lang="en-US" altLang="zh-CN" dirty="0"/>
              <a:t>10 -&gt; Miner</a:t>
            </a:r>
          </a:p>
          <a:p>
            <a:endParaRPr lang="en-US" altLang="zh-CN" dirty="0"/>
          </a:p>
          <a:p>
            <a:r>
              <a:rPr lang="en-US" altLang="zh-CN" dirty="0"/>
              <a:t>Coins Must be deposited into the shielded pool     at least once</a:t>
            </a:r>
          </a:p>
          <a:p>
            <a:pPr lvl="1"/>
            <a:r>
              <a:rPr lang="en-US" altLang="zh-CN" dirty="0"/>
              <a:t>All coins have been shielded at least once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78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84662-BC0F-4477-9F65-C67A6EA2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&amp;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1421F-90B4-4498-8DC6-53491C8EE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Zcashd</a:t>
            </a:r>
            <a:r>
              <a:rPr lang="en-US" altLang="zh-CN" dirty="0"/>
              <a:t> client</a:t>
            </a:r>
          </a:p>
          <a:p>
            <a:r>
              <a:rPr lang="en-US" altLang="zh-CN" dirty="0"/>
              <a:t>Load to Apache Spark</a:t>
            </a:r>
          </a:p>
          <a:p>
            <a:r>
              <a:rPr lang="en-US" altLang="zh-CN" dirty="0"/>
              <a:t>Python scripts with </a:t>
            </a:r>
            <a:r>
              <a:rPr lang="en-US" altLang="zh-CN" dirty="0" err="1"/>
              <a:t>PySpark</a:t>
            </a:r>
            <a:endParaRPr lang="en-US" altLang="zh-CN" dirty="0"/>
          </a:p>
          <a:p>
            <a:r>
              <a:rPr lang="en-US" altLang="zh-CN" dirty="0"/>
              <a:t>https://github.com/manganese/zcash-empirical-analysis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Data 2018/01/21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12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33343-1F72-4A9D-8826-4D426B4B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Blockchain Statistics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B441D60-4BEB-4515-AB17-2787C3D66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538" y="1572998"/>
            <a:ext cx="5374520" cy="35539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5F938AC-604B-492F-9C7D-34EDA703C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310" y="5126940"/>
            <a:ext cx="6232975" cy="16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0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19273-D038-4B15-9E31-E87F5279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Blockchain Statistics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4723EE8-08FB-444A-9799-7D37B54E9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991" y="1690689"/>
            <a:ext cx="6465220" cy="483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6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19273-D038-4B15-9E31-E87F5279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Blockchain Statistics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CD54EF6-11CF-49C5-9A5C-5A9F42213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459" y="1424573"/>
            <a:ext cx="5837682" cy="506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3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</TotalTime>
  <Words>808</Words>
  <Application>Microsoft Office PowerPoint</Application>
  <PresentationFormat>全屏显示(4:3)</PresentationFormat>
  <Paragraphs>153</Paragraphs>
  <Slides>35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等线</vt:lpstr>
      <vt:lpstr>等线 Light</vt:lpstr>
      <vt:lpstr>Arial</vt:lpstr>
      <vt:lpstr>Calibri</vt:lpstr>
      <vt:lpstr>Calibri Light</vt:lpstr>
      <vt:lpstr>Office 主题​​</vt:lpstr>
      <vt:lpstr>An Empirical Analysis of Anonymity in Zcash </vt:lpstr>
      <vt:lpstr>PowerPoint 演示文稿</vt:lpstr>
      <vt:lpstr>Zcash (ZeroCash)</vt:lpstr>
      <vt:lpstr>Research Question</vt:lpstr>
      <vt:lpstr>Zcash ecosystem</vt:lpstr>
      <vt:lpstr>Data &amp; Method</vt:lpstr>
      <vt:lpstr>General Blockchain Statistics</vt:lpstr>
      <vt:lpstr>General Blockchain Statistics</vt:lpstr>
      <vt:lpstr>General Blockchain Statistics</vt:lpstr>
      <vt:lpstr>General Blockchain Statistics</vt:lpstr>
      <vt:lpstr>T-Address Clustering</vt:lpstr>
      <vt:lpstr>T-Address Clustering Result</vt:lpstr>
      <vt:lpstr>T-Address Clustering Result</vt:lpstr>
      <vt:lpstr>T-Address Clustering Result</vt:lpstr>
      <vt:lpstr>Interactions with the Shielded Pool </vt:lpstr>
      <vt:lpstr>Interactions with the Shielded Pool </vt:lpstr>
      <vt:lpstr>Interactions with the Shielded Pool </vt:lpstr>
      <vt:lpstr>Interactions with the Shielded Pool  z-to-t transaction Attribution</vt:lpstr>
      <vt:lpstr>Interactions with the Shielded Pool  z-to-t transaction Attribution</vt:lpstr>
      <vt:lpstr>Interactions with the Shielded Pool  z-to-t transaction Attribution</vt:lpstr>
      <vt:lpstr>Interactions with the Shielded Pool  z-to-t transaction Attribution</vt:lpstr>
      <vt:lpstr>Interactions with the Shielded Pool  z-to-t transaction Attribution</vt:lpstr>
      <vt:lpstr>Interactions with the Shielded Pool  z-to-t transaction Attribution</vt:lpstr>
      <vt:lpstr>Interactions with the Shielded Pool  z-to-t transaction Attribution</vt:lpstr>
      <vt:lpstr>Interactions with the Shielded Pool  z-to-t transaction Attribution</vt:lpstr>
      <vt:lpstr>Interactions with the Shielded Pool  z-to-t transaction Attribution - Other</vt:lpstr>
      <vt:lpstr>Interactions with the Shielded Pool  z-to-t transaction Attribution - Other</vt:lpstr>
      <vt:lpstr>Interactions in the Shielded Pool </vt:lpstr>
      <vt:lpstr>Case Study: The Shadow Brokers</vt:lpstr>
      <vt:lpstr>Case Study: The Shadow Brokers</vt:lpstr>
      <vt:lpstr>Case Study: The Shadow Brokers</vt:lpstr>
      <vt:lpstr>Case Study: The Shadow Brokers</vt:lpstr>
      <vt:lpstr>Conclusion</vt:lpstr>
      <vt:lpstr>Future Work</vt:lpstr>
      <vt:lpstr>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Empirical Analysis of Anonymity in Zcash </dc:title>
  <dc:creator>cy</dc:creator>
  <cp:lastModifiedBy>cy</cp:lastModifiedBy>
  <cp:revision>21</cp:revision>
  <dcterms:created xsi:type="dcterms:W3CDTF">2018-06-22T07:59:11Z</dcterms:created>
  <dcterms:modified xsi:type="dcterms:W3CDTF">2018-06-22T16:03:33Z</dcterms:modified>
</cp:coreProperties>
</file>