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9" r:id="rId3"/>
    <p:sldId id="257" r:id="rId4"/>
    <p:sldId id="258" r:id="rId5"/>
    <p:sldId id="259" r:id="rId6"/>
    <p:sldId id="276" r:id="rId7"/>
    <p:sldId id="260" r:id="rId8"/>
    <p:sldId id="277" r:id="rId9"/>
    <p:sldId id="278" r:id="rId10"/>
    <p:sldId id="275" r:id="rId11"/>
    <p:sldId id="261" r:id="rId12"/>
    <p:sldId id="262" r:id="rId13"/>
    <p:sldId id="263" r:id="rId14"/>
    <p:sldId id="264" r:id="rId15"/>
    <p:sldId id="279" r:id="rId16"/>
    <p:sldId id="265" r:id="rId17"/>
    <p:sldId id="286" r:id="rId18"/>
    <p:sldId id="266" r:id="rId19"/>
    <p:sldId id="287" r:id="rId20"/>
    <p:sldId id="267" r:id="rId21"/>
    <p:sldId id="288" r:id="rId22"/>
    <p:sldId id="290" r:id="rId23"/>
    <p:sldId id="280" r:id="rId24"/>
    <p:sldId id="268" r:id="rId25"/>
    <p:sldId id="281" r:id="rId26"/>
    <p:sldId id="269" r:id="rId27"/>
    <p:sldId id="270" r:id="rId28"/>
    <p:sldId id="271" r:id="rId29"/>
    <p:sldId id="272" r:id="rId30"/>
    <p:sldId id="273" r:id="rId31"/>
    <p:sldId id="274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" initials="c" lastIdx="0" clrIdx="0">
    <p:extLst>
      <p:ext uri="{19B8F6BF-5375-455C-9EA6-DF929625EA0E}">
        <p15:presenceInfo xmlns:p15="http://schemas.microsoft.com/office/powerpoint/2012/main" userId="c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7C5E2-A728-4FF1-B3CA-1BC06B53F4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A033AE-BD80-4439-9C36-4F2E8F3BF128}">
      <dgm:prSet phldrT="[文本]"/>
      <dgm:spPr/>
      <dgm:t>
        <a:bodyPr/>
        <a:lstStyle/>
        <a:p>
          <a:r>
            <a:rPr lang="en-US" altLang="zh-CN" dirty="0" smtClean="0"/>
            <a:t>Send DNS request about controlled domain to public resolver A</a:t>
          </a:r>
          <a:endParaRPr lang="zh-CN" altLang="en-US" dirty="0"/>
        </a:p>
      </dgm:t>
    </dgm:pt>
    <dgm:pt modelId="{D317E01D-7765-4CA0-93BA-B6E883D4710B}" type="par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7648B5E1-2596-48D8-9426-9378FD71CA6F}" type="sib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5ED5CD08-7CE3-4D20-9EDA-11367EB2A769}">
      <dgm:prSet phldrT="[文本]"/>
      <dgm:spPr/>
      <dgm:t>
        <a:bodyPr/>
        <a:lstStyle/>
        <a:p>
          <a:r>
            <a:rPr lang="en-US" altLang="zh-CN" dirty="0" smtClean="0"/>
            <a:t>Record request (from resolver B) at our authoritative server</a:t>
          </a:r>
          <a:endParaRPr lang="zh-CN" altLang="en-US" dirty="0"/>
        </a:p>
      </dgm:t>
    </dgm:pt>
    <dgm:pt modelId="{D1950397-6B7C-466D-8221-CBFB3688BB41}" type="parTrans" cxnId="{E6862537-9B1C-4EC7-92C3-5CEE9529E094}">
      <dgm:prSet/>
      <dgm:spPr/>
      <dgm:t>
        <a:bodyPr/>
        <a:lstStyle/>
        <a:p>
          <a:endParaRPr lang="zh-CN" altLang="en-US"/>
        </a:p>
      </dgm:t>
    </dgm:pt>
    <dgm:pt modelId="{9ED705A7-CCBF-48C5-A7AB-AFA7300F5964}" type="sibTrans" cxnId="{E6862537-9B1C-4EC7-92C3-5CEE9529E094}">
      <dgm:prSet/>
      <dgm:spPr/>
      <dgm:t>
        <a:bodyPr/>
        <a:lstStyle/>
        <a:p>
          <a:endParaRPr lang="zh-CN" altLang="en-US"/>
        </a:p>
      </dgm:t>
    </dgm:pt>
    <dgm:pt modelId="{6878A2EA-6F62-461D-B86F-83A9B1F66DEC}">
      <dgm:prSet phldrT="[文本]"/>
      <dgm:spPr/>
      <dgm:t>
        <a:bodyPr/>
        <a:lstStyle/>
        <a:p>
          <a:r>
            <a:rPr lang="en-US" altLang="zh-CN" dirty="0" smtClean="0"/>
            <a:t>Compare A with B; Validate response</a:t>
          </a:r>
          <a:endParaRPr lang="zh-CN" altLang="en-US" dirty="0"/>
        </a:p>
      </dgm:t>
    </dgm:pt>
    <dgm:pt modelId="{B99E55BE-B1F0-4BDC-89D7-3DA30FA37C4D}" type="parTrans" cxnId="{637897FE-8CD7-4CCC-A1B6-D942207EEE27}">
      <dgm:prSet/>
      <dgm:spPr/>
      <dgm:t>
        <a:bodyPr/>
        <a:lstStyle/>
        <a:p>
          <a:endParaRPr lang="zh-CN" altLang="en-US"/>
        </a:p>
      </dgm:t>
    </dgm:pt>
    <dgm:pt modelId="{853145FF-0EDD-4F21-9EB8-B3B4E8ACA85E}" type="sibTrans" cxnId="{637897FE-8CD7-4CCC-A1B6-D942207EEE27}">
      <dgm:prSet/>
      <dgm:spPr/>
      <dgm:t>
        <a:bodyPr/>
        <a:lstStyle/>
        <a:p>
          <a:endParaRPr lang="zh-CN" altLang="en-US"/>
        </a:p>
      </dgm:t>
    </dgm:pt>
    <dgm:pt modelId="{5A0A3A38-9BF8-48C9-9F5A-024B1CFCBA74}" type="pres">
      <dgm:prSet presAssocID="{2597C5E2-A728-4FF1-B3CA-1BC06B53F43E}" presName="Name0" presStyleCnt="0">
        <dgm:presLayoutVars>
          <dgm:dir/>
          <dgm:resizeHandles val="exact"/>
        </dgm:presLayoutVars>
      </dgm:prSet>
      <dgm:spPr/>
    </dgm:pt>
    <dgm:pt modelId="{FE9BA291-6BFF-4CEB-A7E5-F84A76FF7F24}" type="pres">
      <dgm:prSet presAssocID="{C4A033AE-BD80-4439-9C36-4F2E8F3BF128}" presName="node" presStyleLbl="node1" presStyleIdx="0" presStyleCnt="3">
        <dgm:presLayoutVars>
          <dgm:bulletEnabled val="1"/>
        </dgm:presLayoutVars>
      </dgm:prSet>
      <dgm:spPr/>
    </dgm:pt>
    <dgm:pt modelId="{839AC734-4695-4247-BC33-BA5417F152DE}" type="pres">
      <dgm:prSet presAssocID="{7648B5E1-2596-48D8-9426-9378FD71CA6F}" presName="sibTrans" presStyleLbl="sibTrans2D1" presStyleIdx="0" presStyleCnt="2"/>
      <dgm:spPr/>
    </dgm:pt>
    <dgm:pt modelId="{12DA3959-B5BD-4D7F-A4BB-1225D49F364A}" type="pres">
      <dgm:prSet presAssocID="{7648B5E1-2596-48D8-9426-9378FD71CA6F}" presName="connectorText" presStyleLbl="sibTrans2D1" presStyleIdx="0" presStyleCnt="2"/>
      <dgm:spPr/>
    </dgm:pt>
    <dgm:pt modelId="{78F86053-06AE-42A6-B594-2EED01436A98}" type="pres">
      <dgm:prSet presAssocID="{5ED5CD08-7CE3-4D20-9EDA-11367EB2A7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DE3FF2-3E6D-4B3C-BC8C-A3F46A1B3BD5}" type="pres">
      <dgm:prSet presAssocID="{9ED705A7-CCBF-48C5-A7AB-AFA7300F5964}" presName="sibTrans" presStyleLbl="sibTrans2D1" presStyleIdx="1" presStyleCnt="2"/>
      <dgm:spPr/>
    </dgm:pt>
    <dgm:pt modelId="{3C164A5E-7ED0-417F-ABA7-0F4331EE60C1}" type="pres">
      <dgm:prSet presAssocID="{9ED705A7-CCBF-48C5-A7AB-AFA7300F5964}" presName="connectorText" presStyleLbl="sibTrans2D1" presStyleIdx="1" presStyleCnt="2"/>
      <dgm:spPr/>
    </dgm:pt>
    <dgm:pt modelId="{02C6B562-5833-4ED3-AA33-8074A51E4CFD}" type="pres">
      <dgm:prSet presAssocID="{6878A2EA-6F62-461D-B86F-83A9B1F66D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18830E-1E52-4F33-B0DD-E32DDC37D6CB}" type="presOf" srcId="{5ED5CD08-7CE3-4D20-9EDA-11367EB2A769}" destId="{78F86053-06AE-42A6-B594-2EED01436A98}" srcOrd="0" destOrd="0" presId="urn:microsoft.com/office/officeart/2005/8/layout/process1"/>
    <dgm:cxn modelId="{6B903B4C-FFDF-4A50-BD82-0BF159CBDFC0}" type="presOf" srcId="{6878A2EA-6F62-461D-B86F-83A9B1F66DEC}" destId="{02C6B562-5833-4ED3-AA33-8074A51E4CFD}" srcOrd="0" destOrd="0" presId="urn:microsoft.com/office/officeart/2005/8/layout/process1"/>
    <dgm:cxn modelId="{637897FE-8CD7-4CCC-A1B6-D942207EEE27}" srcId="{2597C5E2-A728-4FF1-B3CA-1BC06B53F43E}" destId="{6878A2EA-6F62-461D-B86F-83A9B1F66DEC}" srcOrd="2" destOrd="0" parTransId="{B99E55BE-B1F0-4BDC-89D7-3DA30FA37C4D}" sibTransId="{853145FF-0EDD-4F21-9EB8-B3B4E8ACA85E}"/>
    <dgm:cxn modelId="{A7D0A189-289B-4558-9CBF-AC675E02AA23}" type="presOf" srcId="{9ED705A7-CCBF-48C5-A7AB-AFA7300F5964}" destId="{73DE3FF2-3E6D-4B3C-BC8C-A3F46A1B3BD5}" srcOrd="0" destOrd="0" presId="urn:microsoft.com/office/officeart/2005/8/layout/process1"/>
    <dgm:cxn modelId="{F110DD4A-4659-43C5-A9CE-A226EAE6AB5D}" type="presOf" srcId="{7648B5E1-2596-48D8-9426-9378FD71CA6F}" destId="{12DA3959-B5BD-4D7F-A4BB-1225D49F364A}" srcOrd="1" destOrd="0" presId="urn:microsoft.com/office/officeart/2005/8/layout/process1"/>
    <dgm:cxn modelId="{CAB356A8-89B1-411C-B0AB-045118DA8C2C}" type="presOf" srcId="{9ED705A7-CCBF-48C5-A7AB-AFA7300F5964}" destId="{3C164A5E-7ED0-417F-ABA7-0F4331EE60C1}" srcOrd="1" destOrd="0" presId="urn:microsoft.com/office/officeart/2005/8/layout/process1"/>
    <dgm:cxn modelId="{8F386ACA-C21A-49FA-8EA2-6F5C9464D6DF}" type="presOf" srcId="{C4A033AE-BD80-4439-9C36-4F2E8F3BF128}" destId="{FE9BA291-6BFF-4CEB-A7E5-F84A76FF7F24}" srcOrd="0" destOrd="0" presId="urn:microsoft.com/office/officeart/2005/8/layout/process1"/>
    <dgm:cxn modelId="{E6862537-9B1C-4EC7-92C3-5CEE9529E094}" srcId="{2597C5E2-A728-4FF1-B3CA-1BC06B53F43E}" destId="{5ED5CD08-7CE3-4D20-9EDA-11367EB2A769}" srcOrd="1" destOrd="0" parTransId="{D1950397-6B7C-466D-8221-CBFB3688BB41}" sibTransId="{9ED705A7-CCBF-48C5-A7AB-AFA7300F5964}"/>
    <dgm:cxn modelId="{CC38827A-FCE6-4E68-A779-26EC3AE948C6}" srcId="{2597C5E2-A728-4FF1-B3CA-1BC06B53F43E}" destId="{C4A033AE-BD80-4439-9C36-4F2E8F3BF128}" srcOrd="0" destOrd="0" parTransId="{D317E01D-7765-4CA0-93BA-B6E883D4710B}" sibTransId="{7648B5E1-2596-48D8-9426-9378FD71CA6F}"/>
    <dgm:cxn modelId="{04488229-21AD-4BD6-9E90-30F28CA58031}" type="presOf" srcId="{2597C5E2-A728-4FF1-B3CA-1BC06B53F43E}" destId="{5A0A3A38-9BF8-48C9-9F5A-024B1CFCBA74}" srcOrd="0" destOrd="0" presId="urn:microsoft.com/office/officeart/2005/8/layout/process1"/>
    <dgm:cxn modelId="{5EF8AB8A-56BD-4505-94B7-1CA5EDE561E3}" type="presOf" srcId="{7648B5E1-2596-48D8-9426-9378FD71CA6F}" destId="{839AC734-4695-4247-BC33-BA5417F152DE}" srcOrd="0" destOrd="0" presId="urn:microsoft.com/office/officeart/2005/8/layout/process1"/>
    <dgm:cxn modelId="{C063A420-87E4-456E-B0CF-4D5BC3962674}" type="presParOf" srcId="{5A0A3A38-9BF8-48C9-9F5A-024B1CFCBA74}" destId="{FE9BA291-6BFF-4CEB-A7E5-F84A76FF7F24}" srcOrd="0" destOrd="0" presId="urn:microsoft.com/office/officeart/2005/8/layout/process1"/>
    <dgm:cxn modelId="{1533C549-D8D6-46A6-A378-80FF4135DB7F}" type="presParOf" srcId="{5A0A3A38-9BF8-48C9-9F5A-024B1CFCBA74}" destId="{839AC734-4695-4247-BC33-BA5417F152DE}" srcOrd="1" destOrd="0" presId="urn:microsoft.com/office/officeart/2005/8/layout/process1"/>
    <dgm:cxn modelId="{D7E7CB31-9E17-49BD-ADA7-A148AD48C98A}" type="presParOf" srcId="{839AC734-4695-4247-BC33-BA5417F152DE}" destId="{12DA3959-B5BD-4D7F-A4BB-1225D49F364A}" srcOrd="0" destOrd="0" presId="urn:microsoft.com/office/officeart/2005/8/layout/process1"/>
    <dgm:cxn modelId="{B8F5F53E-B618-475E-B1F8-A40665E01CF6}" type="presParOf" srcId="{5A0A3A38-9BF8-48C9-9F5A-024B1CFCBA74}" destId="{78F86053-06AE-42A6-B594-2EED01436A98}" srcOrd="2" destOrd="0" presId="urn:microsoft.com/office/officeart/2005/8/layout/process1"/>
    <dgm:cxn modelId="{66FB45EE-695B-4A21-82C9-43F2BF593A25}" type="presParOf" srcId="{5A0A3A38-9BF8-48C9-9F5A-024B1CFCBA74}" destId="{73DE3FF2-3E6D-4B3C-BC8C-A3F46A1B3BD5}" srcOrd="3" destOrd="0" presId="urn:microsoft.com/office/officeart/2005/8/layout/process1"/>
    <dgm:cxn modelId="{9AC81E88-BEA2-4380-A260-9C6A13C3D9FC}" type="presParOf" srcId="{73DE3FF2-3E6D-4B3C-BC8C-A3F46A1B3BD5}" destId="{3C164A5E-7ED0-417F-ABA7-0F4331EE60C1}" srcOrd="0" destOrd="0" presId="urn:microsoft.com/office/officeart/2005/8/layout/process1"/>
    <dgm:cxn modelId="{9529A31F-74BC-484E-85DD-664CE153BD08}" type="presParOf" srcId="{5A0A3A38-9BF8-48C9-9F5A-024B1CFCBA74}" destId="{02C6B562-5833-4ED3-AA33-8074A51E4CF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7C5E2-A728-4FF1-B3CA-1BC06B53F4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A033AE-BD80-4439-9C36-4F2E8F3BF128}">
      <dgm:prSet phldrT="[文本]" custT="1"/>
      <dgm:spPr/>
      <dgm:t>
        <a:bodyPr/>
        <a:lstStyle/>
        <a:p>
          <a:r>
            <a:rPr lang="en-US" altLang="zh-CN" sz="2000" dirty="0" smtClean="0"/>
            <a:t>Send DNS request about controlled domain to public resolver A</a:t>
          </a:r>
          <a:endParaRPr lang="zh-CN" altLang="en-US" sz="2000" dirty="0"/>
        </a:p>
      </dgm:t>
    </dgm:pt>
    <dgm:pt modelId="{D317E01D-7765-4CA0-93BA-B6E883D4710B}" type="par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7648B5E1-2596-48D8-9426-9378FD71CA6F}" type="sib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5A0A3A38-9BF8-48C9-9F5A-024B1CFCBA74}" type="pres">
      <dgm:prSet presAssocID="{2597C5E2-A728-4FF1-B3CA-1BC06B53F43E}" presName="Name0" presStyleCnt="0">
        <dgm:presLayoutVars>
          <dgm:dir/>
          <dgm:resizeHandles val="exact"/>
        </dgm:presLayoutVars>
      </dgm:prSet>
      <dgm:spPr/>
    </dgm:pt>
    <dgm:pt modelId="{FE9BA291-6BFF-4CEB-A7E5-F84A76FF7F24}" type="pres">
      <dgm:prSet presAssocID="{C4A033AE-BD80-4439-9C36-4F2E8F3BF128}" presName="node" presStyleLbl="node1" presStyleIdx="0" presStyleCnt="1" custLinFactNeighborX="40655">
        <dgm:presLayoutVars>
          <dgm:bulletEnabled val="1"/>
        </dgm:presLayoutVars>
      </dgm:prSet>
      <dgm:spPr/>
    </dgm:pt>
  </dgm:ptLst>
  <dgm:cxnLst>
    <dgm:cxn modelId="{CC38827A-FCE6-4E68-A779-26EC3AE948C6}" srcId="{2597C5E2-A728-4FF1-B3CA-1BC06B53F43E}" destId="{C4A033AE-BD80-4439-9C36-4F2E8F3BF128}" srcOrd="0" destOrd="0" parTransId="{D317E01D-7765-4CA0-93BA-B6E883D4710B}" sibTransId="{7648B5E1-2596-48D8-9426-9378FD71CA6F}"/>
    <dgm:cxn modelId="{04488229-21AD-4BD6-9E90-30F28CA58031}" type="presOf" srcId="{2597C5E2-A728-4FF1-B3CA-1BC06B53F43E}" destId="{5A0A3A38-9BF8-48C9-9F5A-024B1CFCBA74}" srcOrd="0" destOrd="0" presId="urn:microsoft.com/office/officeart/2005/8/layout/process1"/>
    <dgm:cxn modelId="{8F386ACA-C21A-49FA-8EA2-6F5C9464D6DF}" type="presOf" srcId="{C4A033AE-BD80-4439-9C36-4F2E8F3BF128}" destId="{FE9BA291-6BFF-4CEB-A7E5-F84A76FF7F24}" srcOrd="0" destOrd="0" presId="urn:microsoft.com/office/officeart/2005/8/layout/process1"/>
    <dgm:cxn modelId="{C063A420-87E4-456E-B0CF-4D5BC3962674}" type="presParOf" srcId="{5A0A3A38-9BF8-48C9-9F5A-024B1CFCBA74}" destId="{FE9BA291-6BFF-4CEB-A7E5-F84A76FF7F2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7C5E2-A728-4FF1-B3CA-1BC06B53F4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4A033AE-BD80-4439-9C36-4F2E8F3BF128}">
      <dgm:prSet phldrT="[文本]" custT="1"/>
      <dgm:spPr/>
      <dgm:t>
        <a:bodyPr/>
        <a:lstStyle/>
        <a:p>
          <a:r>
            <a:rPr lang="en-US" altLang="zh-CN" sz="2800" dirty="0" smtClean="0"/>
            <a:t>Compare A with B; Validate response</a:t>
          </a:r>
          <a:endParaRPr lang="zh-CN" altLang="en-US" sz="2800" dirty="0"/>
        </a:p>
      </dgm:t>
    </dgm:pt>
    <dgm:pt modelId="{D317E01D-7765-4CA0-93BA-B6E883D4710B}" type="par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7648B5E1-2596-48D8-9426-9378FD71CA6F}" type="sibTrans" cxnId="{CC38827A-FCE6-4E68-A779-26EC3AE948C6}">
      <dgm:prSet/>
      <dgm:spPr/>
      <dgm:t>
        <a:bodyPr/>
        <a:lstStyle/>
        <a:p>
          <a:endParaRPr lang="zh-CN" altLang="en-US"/>
        </a:p>
      </dgm:t>
    </dgm:pt>
    <dgm:pt modelId="{5A0A3A38-9BF8-48C9-9F5A-024B1CFCBA74}" type="pres">
      <dgm:prSet presAssocID="{2597C5E2-A728-4FF1-B3CA-1BC06B53F43E}" presName="Name0" presStyleCnt="0">
        <dgm:presLayoutVars>
          <dgm:dir/>
          <dgm:resizeHandles val="exact"/>
        </dgm:presLayoutVars>
      </dgm:prSet>
      <dgm:spPr/>
    </dgm:pt>
    <dgm:pt modelId="{FE9BA291-6BFF-4CEB-A7E5-F84A76FF7F24}" type="pres">
      <dgm:prSet presAssocID="{C4A033AE-BD80-4439-9C36-4F2E8F3BF128}" presName="node" presStyleLbl="node1" presStyleIdx="0" presStyleCnt="1" custLinFactNeighborX="78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488229-21AD-4BD6-9E90-30F28CA58031}" type="presOf" srcId="{2597C5E2-A728-4FF1-B3CA-1BC06B53F43E}" destId="{5A0A3A38-9BF8-48C9-9F5A-024B1CFCBA74}" srcOrd="0" destOrd="0" presId="urn:microsoft.com/office/officeart/2005/8/layout/process1"/>
    <dgm:cxn modelId="{CC38827A-FCE6-4E68-A779-26EC3AE948C6}" srcId="{2597C5E2-A728-4FF1-B3CA-1BC06B53F43E}" destId="{C4A033AE-BD80-4439-9C36-4F2E8F3BF128}" srcOrd="0" destOrd="0" parTransId="{D317E01D-7765-4CA0-93BA-B6E883D4710B}" sibTransId="{7648B5E1-2596-48D8-9426-9378FD71CA6F}"/>
    <dgm:cxn modelId="{8F386ACA-C21A-49FA-8EA2-6F5C9464D6DF}" type="presOf" srcId="{C4A033AE-BD80-4439-9C36-4F2E8F3BF128}" destId="{FE9BA291-6BFF-4CEB-A7E5-F84A76FF7F24}" srcOrd="0" destOrd="0" presId="urn:microsoft.com/office/officeart/2005/8/layout/process1"/>
    <dgm:cxn modelId="{C063A420-87E4-456E-B0CF-4D5BC3962674}" type="presParOf" srcId="{5A0A3A38-9BF8-48C9-9F5A-024B1CFCBA74}" destId="{FE9BA291-6BFF-4CEB-A7E5-F84A76FF7F2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A291-6BFF-4CEB-A7E5-F84A76FF7F24}">
      <dsp:nvSpPr>
        <dsp:cNvPr id="0" name=""/>
        <dsp:cNvSpPr/>
      </dsp:nvSpPr>
      <dsp:spPr>
        <a:xfrm>
          <a:off x="7975" y="1713753"/>
          <a:ext cx="2383736" cy="14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Send DNS request about controlled domain to public resolver A</a:t>
          </a:r>
          <a:endParaRPr lang="zh-CN" altLang="en-US" sz="2100" kern="1200" dirty="0"/>
        </a:p>
      </dsp:txBody>
      <dsp:txXfrm>
        <a:off x="49865" y="1755643"/>
        <a:ext cx="2299956" cy="1346462"/>
      </dsp:txXfrm>
    </dsp:sp>
    <dsp:sp modelId="{839AC734-4695-4247-BC33-BA5417F152DE}">
      <dsp:nvSpPr>
        <dsp:cNvPr id="0" name=""/>
        <dsp:cNvSpPr/>
      </dsp:nvSpPr>
      <dsp:spPr>
        <a:xfrm>
          <a:off x="2630085" y="2133291"/>
          <a:ext cx="505352" cy="591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630085" y="2251524"/>
        <a:ext cx="353746" cy="354700"/>
      </dsp:txXfrm>
    </dsp:sp>
    <dsp:sp modelId="{78F86053-06AE-42A6-B594-2EED01436A98}">
      <dsp:nvSpPr>
        <dsp:cNvPr id="0" name=""/>
        <dsp:cNvSpPr/>
      </dsp:nvSpPr>
      <dsp:spPr>
        <a:xfrm>
          <a:off x="3345206" y="1713753"/>
          <a:ext cx="2383736" cy="14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Record request (from resolver B) at our authoritative server</a:t>
          </a:r>
          <a:endParaRPr lang="zh-CN" altLang="en-US" sz="2100" kern="1200" dirty="0"/>
        </a:p>
      </dsp:txBody>
      <dsp:txXfrm>
        <a:off x="3387096" y="1755643"/>
        <a:ext cx="2299956" cy="1346462"/>
      </dsp:txXfrm>
    </dsp:sp>
    <dsp:sp modelId="{73DE3FF2-3E6D-4B3C-BC8C-A3F46A1B3BD5}">
      <dsp:nvSpPr>
        <dsp:cNvPr id="0" name=""/>
        <dsp:cNvSpPr/>
      </dsp:nvSpPr>
      <dsp:spPr>
        <a:xfrm>
          <a:off x="5967317" y="2133291"/>
          <a:ext cx="505352" cy="5911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967317" y="2251524"/>
        <a:ext cx="353746" cy="354700"/>
      </dsp:txXfrm>
    </dsp:sp>
    <dsp:sp modelId="{02C6B562-5833-4ED3-AA33-8074A51E4CFD}">
      <dsp:nvSpPr>
        <dsp:cNvPr id="0" name=""/>
        <dsp:cNvSpPr/>
      </dsp:nvSpPr>
      <dsp:spPr>
        <a:xfrm>
          <a:off x="6682438" y="1713753"/>
          <a:ext cx="2383736" cy="1430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Compare A with B; Validate response</a:t>
          </a:r>
          <a:endParaRPr lang="zh-CN" altLang="en-US" sz="2100" kern="1200" dirty="0"/>
        </a:p>
      </dsp:txBody>
      <dsp:txXfrm>
        <a:off x="6724328" y="1755643"/>
        <a:ext cx="2299956" cy="134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A291-6BFF-4CEB-A7E5-F84A76FF7F24}">
      <dsp:nvSpPr>
        <dsp:cNvPr id="0" name=""/>
        <dsp:cNvSpPr/>
      </dsp:nvSpPr>
      <dsp:spPr>
        <a:xfrm>
          <a:off x="2629" y="0"/>
          <a:ext cx="2689770" cy="1610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 DNS request about controlled domain to public resolver A</a:t>
          </a:r>
          <a:endParaRPr lang="zh-CN" altLang="en-US" sz="2000" kern="1200" dirty="0"/>
        </a:p>
      </dsp:txBody>
      <dsp:txXfrm>
        <a:off x="49804" y="47175"/>
        <a:ext cx="2595420" cy="1516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A291-6BFF-4CEB-A7E5-F84A76FF7F24}">
      <dsp:nvSpPr>
        <dsp:cNvPr id="0" name=""/>
        <dsp:cNvSpPr/>
      </dsp:nvSpPr>
      <dsp:spPr>
        <a:xfrm>
          <a:off x="2853" y="0"/>
          <a:ext cx="2919009" cy="153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Compare A with B; Validate response</a:t>
          </a:r>
          <a:endParaRPr lang="zh-CN" altLang="en-US" sz="2800" kern="1200" dirty="0"/>
        </a:p>
      </dsp:txBody>
      <dsp:txXfrm>
        <a:off x="47768" y="44915"/>
        <a:ext cx="2829179" cy="144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51CAC-F949-4967-B234-2E0A72DCFD66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A2BA-3CBE-4C0F-AA31-1C6F17CD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4A2BA-3CBE-4C0F-AA31-1C6F17CDAB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0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2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2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2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C7C4-3DBB-4619-90D3-D39703C2108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7306-4F6E-4659-A9DB-61BA9896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hatismydnsresolver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hatismydnsresolv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235950" cy="23876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Who Is Answering My </a:t>
            </a:r>
            <a:r>
              <a:rPr lang="en-US" altLang="zh-CN" sz="4800" dirty="0" smtClean="0"/>
              <a:t>Queries: Understanding and Characterizing </a:t>
            </a:r>
            <a:r>
              <a:rPr lang="en-US" altLang="zh-CN" sz="4800" dirty="0" smtClean="0">
                <a:solidFill>
                  <a:srgbClr val="00B0F0"/>
                </a:solidFill>
              </a:rPr>
              <a:t>Interception</a:t>
            </a:r>
            <a:r>
              <a:rPr lang="en-US" altLang="zh-CN" sz="4800" dirty="0" smtClean="0"/>
              <a:t> of the </a:t>
            </a:r>
            <a:r>
              <a:rPr lang="en-US" altLang="zh-CN" sz="4800" dirty="0" smtClean="0">
                <a:solidFill>
                  <a:srgbClr val="00B0F0"/>
                </a:solidFill>
              </a:rPr>
              <a:t>DNS</a:t>
            </a:r>
            <a:r>
              <a:rPr lang="en-US" altLang="zh-CN" sz="4800" dirty="0" smtClean="0"/>
              <a:t> Resolution Path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USENIX 2018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196585"/>
            <a:ext cx="7830864" cy="10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 Vantage Points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755106"/>
            <a:ext cx="7219950" cy="3114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650" y="1489513"/>
            <a:ext cx="784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Global analysis – </a:t>
            </a:r>
            <a:r>
              <a:rPr lang="en-US" altLang="zh-CN" sz="2400" dirty="0" err="1" smtClean="0"/>
              <a:t>ProxyRack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SOCKS Proxy, request send to any specified resolver over </a:t>
            </a:r>
            <a:r>
              <a:rPr lang="en-US" altLang="zh-CN" sz="2400" b="1" dirty="0" smtClean="0"/>
              <a:t>TCP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7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300956"/>
            <a:ext cx="7696200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3" y="3196431"/>
            <a:ext cx="6113716" cy="34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Dataset: Geo-distribution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690689"/>
            <a:ext cx="7086600" cy="3448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4700" y="5486400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Top: Korea, Russia, Japan and the US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352426"/>
            <a:ext cx="9048750" cy="1325563"/>
          </a:xfrm>
        </p:spPr>
        <p:txBody>
          <a:bodyPr/>
          <a:lstStyle/>
          <a:p>
            <a:r>
              <a:rPr lang="en-US" altLang="zh-CN" dirty="0"/>
              <a:t>TCP DNS Interception Analysis (Global)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772122"/>
            <a:ext cx="8715926" cy="165687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082800" y="3098800"/>
            <a:ext cx="43815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050" y="3699971"/>
            <a:ext cx="793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198 (out of 2,691, 7.36%) client </a:t>
            </a:r>
            <a:r>
              <a:rPr lang="en-US" altLang="zh-CN" sz="2800" dirty="0" err="1" smtClean="0"/>
              <a:t>ASes</a:t>
            </a:r>
            <a:r>
              <a:rPr lang="en-US" altLang="zh-CN" sz="2800" dirty="0" smtClean="0"/>
              <a:t> witness intercepted traffic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DNS traffic sent to </a:t>
            </a:r>
            <a:r>
              <a:rPr lang="en-US" altLang="zh-CN" sz="2800" dirty="0" smtClean="0">
                <a:solidFill>
                  <a:srgbClr val="00B0F0"/>
                </a:solidFill>
              </a:rPr>
              <a:t>renowned</a:t>
            </a:r>
            <a:r>
              <a:rPr lang="en-US" altLang="zh-CN" sz="2800" dirty="0" smtClean="0"/>
              <a:t> public DNS services are </a:t>
            </a:r>
            <a:r>
              <a:rPr lang="en-US" altLang="zh-CN" sz="2800" dirty="0" smtClean="0">
                <a:solidFill>
                  <a:srgbClr val="00B0F0"/>
                </a:solidFill>
              </a:rPr>
              <a:t>more likely</a:t>
            </a:r>
            <a:r>
              <a:rPr lang="en-US" altLang="zh-CN" sz="2800" dirty="0" smtClean="0"/>
              <a:t> to become victims of DNS Intercept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29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22" y="1825625"/>
            <a:ext cx="7069426" cy="483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200" y="1456293"/>
            <a:ext cx="676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Types and ratio</a:t>
            </a:r>
            <a:r>
              <a:rPr lang="en-US" altLang="zh-CN" dirty="0" smtClean="0"/>
              <a:t>: unified policy of DNS traffic filtering within an 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3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0050"/>
            <a:ext cx="8515350" cy="5054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Country-level analysis</a:t>
            </a:r>
            <a:r>
              <a:rPr lang="en-US" altLang="zh-CN" dirty="0" smtClean="0"/>
              <a:t>: 158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, span 41 countries</a:t>
            </a:r>
          </a:p>
          <a:p>
            <a:pPr lvl="1"/>
            <a:r>
              <a:rPr lang="en-US" altLang="zh-CN" dirty="0" smtClean="0"/>
              <a:t>Russia 44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 (28%), </a:t>
            </a:r>
            <a:r>
              <a:rPr lang="en-US" altLang="zh-CN" dirty="0"/>
              <a:t>US 15 (9%), </a:t>
            </a:r>
            <a:r>
              <a:rPr lang="en-US" altLang="zh-CN" dirty="0" smtClean="0"/>
              <a:t>Indonesia, </a:t>
            </a:r>
            <a:r>
              <a:rPr lang="en-US" altLang="zh-CN" dirty="0"/>
              <a:t>Brazil and </a:t>
            </a:r>
            <a:r>
              <a:rPr lang="en-US" altLang="zh-CN" dirty="0" smtClean="0"/>
              <a:t>India</a:t>
            </a:r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242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687" y="1858169"/>
            <a:ext cx="6524625" cy="428625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0200" y="1488837"/>
            <a:ext cx="287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Targeted public DNS services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0050"/>
            <a:ext cx="8515350" cy="5054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Country-level analysis</a:t>
            </a:r>
            <a:r>
              <a:rPr lang="en-US" altLang="zh-CN" dirty="0" smtClean="0"/>
              <a:t>: 158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, span 41 countries</a:t>
            </a:r>
          </a:p>
          <a:p>
            <a:pPr lvl="1"/>
            <a:r>
              <a:rPr lang="en-US" altLang="zh-CN" dirty="0" smtClean="0"/>
              <a:t>Russia 44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 (28%), </a:t>
            </a:r>
            <a:r>
              <a:rPr lang="en-US" altLang="zh-CN" dirty="0"/>
              <a:t>US 15 (9%), </a:t>
            </a:r>
            <a:r>
              <a:rPr lang="en-US" altLang="zh-CN" dirty="0" smtClean="0"/>
              <a:t>Indonesia, </a:t>
            </a:r>
            <a:r>
              <a:rPr lang="en-US" altLang="zh-CN" dirty="0"/>
              <a:t>Brazil and </a:t>
            </a:r>
            <a:r>
              <a:rPr lang="en-US" altLang="zh-CN" dirty="0" smtClean="0"/>
              <a:t>India</a:t>
            </a:r>
          </a:p>
          <a:p>
            <a:pPr lvl="1"/>
            <a:endParaRPr lang="en-US" altLang="zh-CN" sz="1800" dirty="0"/>
          </a:p>
          <a:p>
            <a:r>
              <a:rPr lang="en-US" altLang="zh-CN" dirty="0">
                <a:solidFill>
                  <a:srgbClr val="00B0F0"/>
                </a:solidFill>
              </a:rPr>
              <a:t>Targeted public DNS services</a:t>
            </a:r>
            <a:endParaRPr lang="zh-CN" altLang="en-US" dirty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2 </a:t>
            </a:r>
            <a:r>
              <a:rPr lang="en-US" altLang="zh-CN" dirty="0" err="1" smtClean="0"/>
              <a:t>ASes</a:t>
            </a:r>
            <a:r>
              <a:rPr lang="en-US" altLang="zh-CN" dirty="0"/>
              <a:t> </a:t>
            </a:r>
            <a:r>
              <a:rPr lang="en-US" altLang="zh-CN" dirty="0" smtClean="0"/>
              <a:t>(AS43554 </a:t>
            </a:r>
            <a:r>
              <a:rPr lang="en-US" altLang="zh-CN" dirty="0"/>
              <a:t>and AS15774) exclusively intercept traffic to Google </a:t>
            </a:r>
            <a:r>
              <a:rPr lang="en-US" altLang="zh-CN" dirty="0" smtClean="0"/>
              <a:t>DNS</a:t>
            </a:r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764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991519"/>
            <a:ext cx="7334250" cy="4019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1745734"/>
            <a:ext cx="2111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Alternative resolvers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0200" y="282576"/>
            <a:ext cx="906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 smtClean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6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0050"/>
            <a:ext cx="8515350" cy="5054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Country-level analysis</a:t>
            </a:r>
            <a:r>
              <a:rPr lang="en-US" altLang="zh-CN" dirty="0" smtClean="0"/>
              <a:t>: 158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, span 41 countries</a:t>
            </a:r>
          </a:p>
          <a:p>
            <a:pPr lvl="1"/>
            <a:r>
              <a:rPr lang="en-US" altLang="zh-CN" dirty="0" smtClean="0"/>
              <a:t>Russia 44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 (28%), </a:t>
            </a:r>
            <a:r>
              <a:rPr lang="en-US" altLang="zh-CN" dirty="0"/>
              <a:t>US 15 (9%), </a:t>
            </a:r>
            <a:r>
              <a:rPr lang="en-US" altLang="zh-CN" dirty="0" smtClean="0"/>
              <a:t>Indonesia, </a:t>
            </a:r>
            <a:r>
              <a:rPr lang="en-US" altLang="zh-CN" dirty="0"/>
              <a:t>Brazil and </a:t>
            </a:r>
            <a:r>
              <a:rPr lang="en-US" altLang="zh-CN" dirty="0" smtClean="0"/>
              <a:t>India</a:t>
            </a:r>
          </a:p>
          <a:p>
            <a:pPr lvl="1"/>
            <a:endParaRPr lang="en-US" altLang="zh-CN" sz="1800" dirty="0"/>
          </a:p>
          <a:p>
            <a:r>
              <a:rPr lang="en-US" altLang="zh-CN" dirty="0">
                <a:solidFill>
                  <a:srgbClr val="00B0F0"/>
                </a:solidFill>
              </a:rPr>
              <a:t>Targeted public DNS services</a:t>
            </a:r>
            <a:endParaRPr lang="zh-CN" altLang="en-US" dirty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2 </a:t>
            </a:r>
            <a:r>
              <a:rPr lang="en-US" altLang="zh-CN" dirty="0" err="1" smtClean="0"/>
              <a:t>ASes</a:t>
            </a:r>
            <a:r>
              <a:rPr lang="en-US" altLang="zh-CN" dirty="0"/>
              <a:t> </a:t>
            </a:r>
            <a:r>
              <a:rPr lang="en-US" altLang="zh-CN" dirty="0" smtClean="0"/>
              <a:t>(AS43554 </a:t>
            </a:r>
            <a:r>
              <a:rPr lang="en-US" altLang="zh-CN" dirty="0"/>
              <a:t>and AS15774) exclusively intercept traffic to Google </a:t>
            </a:r>
            <a:r>
              <a:rPr lang="en-US" altLang="zh-CN" dirty="0" smtClean="0"/>
              <a:t>DNS</a:t>
            </a:r>
          </a:p>
          <a:p>
            <a:pPr lvl="1"/>
            <a:endParaRPr lang="en-US" altLang="zh-CN" sz="1800" dirty="0"/>
          </a:p>
          <a:p>
            <a:r>
              <a:rPr lang="en-US" altLang="zh-CN" dirty="0">
                <a:solidFill>
                  <a:srgbClr val="00B0F0"/>
                </a:solidFill>
              </a:rPr>
              <a:t>Alternative </a:t>
            </a:r>
            <a:r>
              <a:rPr lang="en-US" altLang="zh-CN" dirty="0" smtClean="0">
                <a:solidFill>
                  <a:srgbClr val="00B0F0"/>
                </a:solidFill>
              </a:rPr>
              <a:t>resolvers</a:t>
            </a:r>
          </a:p>
          <a:p>
            <a:pPr lvl="1"/>
            <a:r>
              <a:rPr lang="en-US" altLang="zh-CN" dirty="0"/>
              <a:t>locate in the same AS </a:t>
            </a:r>
            <a:r>
              <a:rPr lang="en-US" altLang="zh-CN" dirty="0" err="1"/>
              <a:t>as</a:t>
            </a:r>
            <a:r>
              <a:rPr lang="en-US" altLang="zh-CN" dirty="0"/>
              <a:t> the </a:t>
            </a:r>
            <a:r>
              <a:rPr lang="en-US" altLang="zh-CN" dirty="0" smtClean="0"/>
              <a:t>clients</a:t>
            </a:r>
          </a:p>
          <a:p>
            <a:endParaRPr lang="en-US" altLang="zh-CN" sz="2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57" y="644524"/>
            <a:ext cx="8225349" cy="5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1934369"/>
            <a:ext cx="6496050" cy="4133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1690689"/>
            <a:ext cx="5734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Traffic ranking of problematic </a:t>
            </a:r>
            <a:r>
              <a:rPr lang="en-US" altLang="zh-CN" dirty="0" err="1" smtClean="0">
                <a:solidFill>
                  <a:srgbClr val="00B0F0"/>
                </a:solidFill>
              </a:rPr>
              <a:t>Ases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CAIDA traffic ranking</a:t>
            </a:r>
            <a:endParaRPr lang="en-US" altLang="zh-CN" dirty="0" smtClean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30200" y="282576"/>
            <a:ext cx="906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 smtClean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2850" y="6209783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AS3356 rank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82576"/>
            <a:ext cx="9067800" cy="1325563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Analysis (Global) : </a:t>
            </a:r>
            <a:r>
              <a:rPr lang="en-US" altLang="zh-CN" sz="3600" dirty="0">
                <a:solidFill>
                  <a:prstClr val="black"/>
                </a:solidFill>
              </a:rPr>
              <a:t>AS-Level Characteristics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70050"/>
            <a:ext cx="8515350" cy="5054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Country-level analysis</a:t>
            </a:r>
            <a:r>
              <a:rPr lang="en-US" altLang="zh-CN" dirty="0" smtClean="0"/>
              <a:t>: 158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, span 41 countries</a:t>
            </a:r>
          </a:p>
          <a:p>
            <a:pPr lvl="1"/>
            <a:r>
              <a:rPr lang="en-US" altLang="zh-CN" dirty="0" smtClean="0"/>
              <a:t>Russia 44 </a:t>
            </a:r>
            <a:r>
              <a:rPr lang="en-US" altLang="zh-CN" dirty="0" err="1" smtClean="0"/>
              <a:t>ASes</a:t>
            </a:r>
            <a:r>
              <a:rPr lang="en-US" altLang="zh-CN" dirty="0" smtClean="0"/>
              <a:t> (28%), </a:t>
            </a:r>
            <a:r>
              <a:rPr lang="en-US" altLang="zh-CN" dirty="0"/>
              <a:t>US 15 (9%), </a:t>
            </a:r>
            <a:r>
              <a:rPr lang="en-US" altLang="zh-CN" dirty="0" smtClean="0"/>
              <a:t>Indonesia, </a:t>
            </a:r>
            <a:r>
              <a:rPr lang="en-US" altLang="zh-CN" dirty="0"/>
              <a:t>Brazil and </a:t>
            </a:r>
            <a:r>
              <a:rPr lang="en-US" altLang="zh-CN" dirty="0" smtClean="0"/>
              <a:t>India</a:t>
            </a:r>
          </a:p>
          <a:p>
            <a:pPr lvl="1"/>
            <a:endParaRPr lang="en-US" altLang="zh-CN" sz="1800" dirty="0"/>
          </a:p>
          <a:p>
            <a:r>
              <a:rPr lang="en-US" altLang="zh-CN" dirty="0">
                <a:solidFill>
                  <a:srgbClr val="00B0F0"/>
                </a:solidFill>
              </a:rPr>
              <a:t>Targeted public DNS services</a:t>
            </a:r>
            <a:endParaRPr lang="zh-CN" altLang="en-US" dirty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2 </a:t>
            </a:r>
            <a:r>
              <a:rPr lang="en-US" altLang="zh-CN" dirty="0" err="1" smtClean="0"/>
              <a:t>ASes</a:t>
            </a:r>
            <a:r>
              <a:rPr lang="en-US" altLang="zh-CN" dirty="0"/>
              <a:t> </a:t>
            </a:r>
            <a:r>
              <a:rPr lang="en-US" altLang="zh-CN" dirty="0" smtClean="0"/>
              <a:t>(AS43554 </a:t>
            </a:r>
            <a:r>
              <a:rPr lang="en-US" altLang="zh-CN" dirty="0"/>
              <a:t>and AS15774) exclusively intercept traffic to Google </a:t>
            </a:r>
            <a:r>
              <a:rPr lang="en-US" altLang="zh-CN" dirty="0" smtClean="0"/>
              <a:t>DNS</a:t>
            </a:r>
          </a:p>
          <a:p>
            <a:pPr lvl="1"/>
            <a:endParaRPr lang="en-US" altLang="zh-CN" sz="1800" dirty="0"/>
          </a:p>
          <a:p>
            <a:r>
              <a:rPr lang="en-US" altLang="zh-CN" dirty="0">
                <a:solidFill>
                  <a:srgbClr val="00B0F0"/>
                </a:solidFill>
              </a:rPr>
              <a:t>Alternative </a:t>
            </a:r>
            <a:r>
              <a:rPr lang="en-US" altLang="zh-CN" dirty="0" smtClean="0">
                <a:solidFill>
                  <a:srgbClr val="00B0F0"/>
                </a:solidFill>
              </a:rPr>
              <a:t>resolvers</a:t>
            </a:r>
          </a:p>
          <a:p>
            <a:pPr lvl="1"/>
            <a:r>
              <a:rPr lang="en-US" altLang="zh-CN" dirty="0"/>
              <a:t>locate in the same AS </a:t>
            </a:r>
            <a:r>
              <a:rPr lang="en-US" altLang="zh-CN" dirty="0" err="1"/>
              <a:t>as</a:t>
            </a:r>
            <a:r>
              <a:rPr lang="en-US" altLang="zh-CN" dirty="0"/>
              <a:t> the </a:t>
            </a:r>
            <a:r>
              <a:rPr lang="en-US" altLang="zh-CN" dirty="0" smtClean="0"/>
              <a:t>clients</a:t>
            </a:r>
          </a:p>
          <a:p>
            <a:endParaRPr lang="en-US" altLang="zh-CN" sz="2000" dirty="0" smtClean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Traffic ranking of problematic </a:t>
            </a:r>
            <a:r>
              <a:rPr lang="en-US" altLang="zh-CN" dirty="0" err="1" smtClean="0">
                <a:solidFill>
                  <a:srgbClr val="00B0F0"/>
                </a:solidFill>
              </a:rPr>
              <a:t>Ases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/>
              <a:t>interception </a:t>
            </a:r>
            <a:r>
              <a:rPr lang="en-US" altLang="zh-CN" dirty="0"/>
              <a:t>also exists in reputable </a:t>
            </a:r>
            <a:r>
              <a:rPr lang="en-US" altLang="zh-CN" dirty="0" err="1"/>
              <a:t>ASes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2809876"/>
            <a:ext cx="7886700" cy="1325563"/>
          </a:xfrm>
        </p:spPr>
        <p:txBody>
          <a:bodyPr/>
          <a:lstStyle/>
          <a:p>
            <a:r>
              <a:rPr lang="en-US" altLang="zh-CN" dirty="0"/>
              <a:t>TCP/UDP DNS Interception Analysis (China-wide)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9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 Vantage Points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489513"/>
            <a:ext cx="784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China-wide </a:t>
            </a:r>
            <a:r>
              <a:rPr lang="en-US" altLang="zh-CN" dirty="0"/>
              <a:t>analysis – </a:t>
            </a:r>
            <a:r>
              <a:rPr lang="en-US" altLang="zh-CN" dirty="0" err="1" smtClean="0"/>
              <a:t>Qihoo</a:t>
            </a:r>
            <a:r>
              <a:rPr lang="en-US" altLang="zh-CN" dirty="0" smtClean="0"/>
              <a:t> 360 phone network debugging tool: millions of active </a:t>
            </a:r>
            <a:r>
              <a:rPr lang="en-US" altLang="zh-CN" dirty="0" smtClean="0">
                <a:solidFill>
                  <a:srgbClr val="00B0F0"/>
                </a:solidFill>
              </a:rPr>
              <a:t>mobile</a:t>
            </a:r>
            <a:r>
              <a:rPr lang="en-US" altLang="zh-CN" dirty="0" smtClean="0"/>
              <a:t> users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limit the quantity of our requests to avoid excessive </a:t>
            </a:r>
            <a:r>
              <a:rPr lang="en-US" altLang="zh-CN" dirty="0" smtClean="0"/>
              <a:t>traffic</a:t>
            </a:r>
          </a:p>
          <a:p>
            <a:endParaRPr lang="en-US" altLang="zh-CN" dirty="0"/>
          </a:p>
          <a:p>
            <a:r>
              <a:rPr lang="en-US" altLang="zh-CN" dirty="0"/>
              <a:t>2 public DNS </a:t>
            </a:r>
            <a:r>
              <a:rPr lang="en-US" altLang="zh-CN" dirty="0" smtClean="0"/>
              <a:t>services, 2 TLDs, 1 protocol — randomly selected, and all 5 RR types (A/AAAA/CNAME/MX/NS)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3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6450" cy="1325563"/>
          </a:xfrm>
        </p:spPr>
        <p:txBody>
          <a:bodyPr/>
          <a:lstStyle/>
          <a:p>
            <a:r>
              <a:rPr lang="en-US" altLang="zh-CN" dirty="0"/>
              <a:t>TCP/UDP DNS Interception Analysis (China-wide)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4"/>
            <a:ext cx="7876721" cy="487997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981200" y="2730500"/>
            <a:ext cx="800100" cy="203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81200" y="5683250"/>
            <a:ext cx="800100" cy="203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790700" y="2832100"/>
            <a:ext cx="190500" cy="196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2100" y="3244850"/>
            <a:ext cx="127000" cy="400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(China-wide)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Transport </a:t>
            </a:r>
            <a:r>
              <a:rPr lang="en-US" altLang="zh-CN" dirty="0" smtClean="0"/>
              <a:t>protocol: UDP more likely</a:t>
            </a:r>
          </a:p>
          <a:p>
            <a:r>
              <a:rPr lang="en-US" altLang="zh-CN" dirty="0"/>
              <a:t>Targeted public DNS services: </a:t>
            </a:r>
            <a:r>
              <a:rPr lang="en-US" altLang="zh-CN" dirty="0" smtClean="0"/>
              <a:t>renowned significantly higher</a:t>
            </a:r>
          </a:p>
          <a:p>
            <a:r>
              <a:rPr lang="en-US" altLang="zh-CN" dirty="0"/>
              <a:t>DNS RR Types: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A-type slightly preferred</a:t>
            </a:r>
          </a:p>
          <a:p>
            <a:pPr lvl="1"/>
            <a:r>
              <a:rPr lang="en-US" altLang="zh-CN" dirty="0" smtClean="0"/>
              <a:t>CNAME, NS, MX no in-band response</a:t>
            </a:r>
          </a:p>
          <a:p>
            <a:r>
              <a:rPr lang="en-US" altLang="zh-CN" dirty="0" smtClean="0"/>
              <a:t>TLD: no effect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1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(China-wide)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7" y="2188369"/>
            <a:ext cx="7058025" cy="2800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2987" y="1754863"/>
            <a:ext cx="148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TLD: no effect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01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(China-wide</a:t>
            </a:r>
            <a:r>
              <a:rPr lang="en-US" altLang="zh-CN" dirty="0" smtClean="0"/>
              <a:t>) Case Study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37" y="1783556"/>
            <a:ext cx="7781925" cy="2809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6650" y="5092700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 Mobile significantly higher interception ratio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3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Analysis: </a:t>
            </a:r>
            <a:r>
              <a:rPr lang="en-US" altLang="zh-CN" sz="3600" dirty="0"/>
              <a:t>Performance of DNS Lookups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87" y="1967706"/>
            <a:ext cx="7591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en-US" altLang="zh-CN" dirty="0" smtClean="0"/>
              <a:t>: </a:t>
            </a:r>
            <a:r>
              <a:rPr lang="en-US" altLang="zh-CN" sz="3600" dirty="0"/>
              <a:t>Performance of DNS Lookups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046" y="1825625"/>
            <a:ext cx="6791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Background: Domain resolution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2" y="2086769"/>
            <a:ext cx="7381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Analysis: </a:t>
            </a:r>
            <a:r>
              <a:rPr lang="en-US" altLang="zh-CN" sz="3600" dirty="0"/>
              <a:t>Manipulation of Responses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932" y="1825625"/>
            <a:ext cx="6406136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7800" y="6176963"/>
            <a:ext cx="720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about 20% of the TTL values are replaced, 1800, 3600 and 7200 preferred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977231"/>
            <a:ext cx="7277100" cy="40481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Analysis: </a:t>
            </a:r>
            <a:r>
              <a:rPr lang="en-US" altLang="zh-CN" sz="3600" dirty="0"/>
              <a:t>Manipulation of Responses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0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 of Interception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915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Improving DNS </a:t>
            </a:r>
            <a:r>
              <a:rPr lang="en-US" altLang="zh-CN" dirty="0" smtClean="0"/>
              <a:t>security</a:t>
            </a:r>
          </a:p>
          <a:p>
            <a:pPr lvl="1"/>
            <a:r>
              <a:rPr lang="en-US" altLang="zh-CN" dirty="0" smtClean="0"/>
              <a:t>Violate trust relationship</a:t>
            </a:r>
          </a:p>
          <a:p>
            <a:pPr lvl="1"/>
            <a:r>
              <a:rPr lang="en-US" altLang="zh-CN" dirty="0" smtClean="0"/>
              <a:t>Not treated equally</a:t>
            </a:r>
          </a:p>
          <a:p>
            <a:endParaRPr lang="en-US" altLang="zh-CN" sz="1600" dirty="0"/>
          </a:p>
          <a:p>
            <a:r>
              <a:rPr lang="en-US" altLang="zh-CN" dirty="0"/>
              <a:t>Improving performance of DNS </a:t>
            </a:r>
            <a:r>
              <a:rPr lang="en-US" altLang="zh-CN" dirty="0" smtClean="0"/>
              <a:t>lookups</a:t>
            </a:r>
          </a:p>
          <a:p>
            <a:pPr lvl="1"/>
            <a:r>
              <a:rPr lang="en-US" altLang="zh-CN" dirty="0" smtClean="0"/>
              <a:t>Request Replication: does shorten</a:t>
            </a:r>
          </a:p>
          <a:p>
            <a:pPr lvl="1"/>
            <a:r>
              <a:rPr lang="en-US" altLang="zh-CN" dirty="0" smtClean="0"/>
              <a:t>Request Redirection: uncertain, 30% slower than in-band</a:t>
            </a:r>
          </a:p>
          <a:p>
            <a:endParaRPr lang="en-US" altLang="zh-CN" sz="1600" dirty="0"/>
          </a:p>
          <a:p>
            <a:r>
              <a:rPr lang="en-US" altLang="zh-CN" dirty="0"/>
              <a:t>Reducing financial </a:t>
            </a:r>
            <a:r>
              <a:rPr lang="en-US" altLang="zh-CN" dirty="0" smtClean="0"/>
              <a:t>settlement</a:t>
            </a:r>
          </a:p>
          <a:p>
            <a:pPr lvl="1"/>
            <a:r>
              <a:rPr lang="en-US" altLang="zh-CN" dirty="0" smtClean="0"/>
              <a:t>Reduce cost of traffic exchange among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7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3125"/>
          </a:xfrm>
        </p:spPr>
        <p:txBody>
          <a:bodyPr>
            <a:normAutofit/>
          </a:bodyPr>
          <a:lstStyle/>
          <a:p>
            <a:r>
              <a:rPr lang="en-US" altLang="zh-CN" dirty="0"/>
              <a:t>Ethics and </a:t>
            </a:r>
            <a:r>
              <a:rPr lang="en-US" altLang="zh-CN" dirty="0" smtClean="0"/>
              <a:t>privacy</a:t>
            </a:r>
          </a:p>
          <a:p>
            <a:pPr lvl="1"/>
            <a:r>
              <a:rPr lang="en-US" altLang="zh-CN" dirty="0"/>
              <a:t>possible to illegally monetize from </a:t>
            </a:r>
            <a:r>
              <a:rPr lang="en-US" altLang="zh-CN" dirty="0" smtClean="0"/>
              <a:t>traffic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ifficult to detect for users, public DNS resolvers wrong blamed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ntercepted DNS requests may be snooped by untrusted third parties</a:t>
            </a:r>
          </a:p>
          <a:p>
            <a:r>
              <a:rPr lang="en-US" altLang="zh-CN" dirty="0"/>
              <a:t>DNS security </a:t>
            </a:r>
            <a:r>
              <a:rPr lang="en-US" altLang="zh-CN" dirty="0" smtClean="0"/>
              <a:t>practices: 205/1166 public</a:t>
            </a:r>
          </a:p>
          <a:p>
            <a:pPr lvl="1"/>
            <a:r>
              <a:rPr lang="en-US" altLang="zh-CN" dirty="0" smtClean="0"/>
              <a:t>Only 43% accept DNSSEC requests</a:t>
            </a:r>
          </a:p>
          <a:p>
            <a:pPr lvl="1"/>
            <a:r>
              <a:rPr lang="en-US" altLang="zh-CN" dirty="0" smtClean="0"/>
              <a:t>47% running BIND, all version </a:t>
            </a:r>
            <a:r>
              <a:rPr lang="en-US" altLang="zh-CN" dirty="0"/>
              <a:t>earlier than 9.4.0 (deprecated before 2009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DNS </a:t>
            </a:r>
            <a:r>
              <a:rPr lang="en-US" altLang="zh-CN" dirty="0" smtClean="0"/>
              <a:t>functionalities: only 22% accept ECS requests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9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Mitigation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RFC7858– DNS over TLS</a:t>
            </a:r>
          </a:p>
          <a:p>
            <a:pPr lvl="1"/>
            <a:r>
              <a:rPr lang="en-US" altLang="zh-CN" dirty="0" smtClean="0"/>
              <a:t>Sophisticated</a:t>
            </a:r>
          </a:p>
          <a:p>
            <a:pPr lvl="1"/>
            <a:r>
              <a:rPr lang="en-US" altLang="zh-CN" dirty="0"/>
              <a:t>Need client </a:t>
            </a:r>
            <a:r>
              <a:rPr lang="en-US" altLang="zh-CN" dirty="0" smtClean="0"/>
              <a:t>side changes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is my </a:t>
            </a:r>
            <a:r>
              <a:rPr lang="en-US" altLang="zh-CN" dirty="0" err="1"/>
              <a:t>dns</a:t>
            </a:r>
            <a:r>
              <a:rPr lang="en-US" altLang="zh-CN" dirty="0"/>
              <a:t> resolver?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whatismydnsresolver.com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large-scale </a:t>
            </a:r>
            <a:r>
              <a:rPr lang="en-US" altLang="zh-CN" dirty="0"/>
              <a:t>study on </a:t>
            </a:r>
            <a:r>
              <a:rPr lang="en-US" altLang="zh-CN" dirty="0" smtClean="0"/>
              <a:t>DNS Intercept</a:t>
            </a:r>
          </a:p>
          <a:p>
            <a:r>
              <a:rPr lang="en-US" altLang="zh-CN" dirty="0" smtClean="0"/>
              <a:t>Techniques </a:t>
            </a:r>
            <a:r>
              <a:rPr lang="en-US" altLang="zh-CN" dirty="0"/>
              <a:t>to detect, two unique platforms with numerous vantage </a:t>
            </a:r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Release a </a:t>
            </a:r>
            <a:r>
              <a:rPr lang="en-US" altLang="zh-CN" dirty="0"/>
              <a:t>online checking tool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whatismydnsresolver.com</a:t>
            </a:r>
            <a:endParaRPr lang="en-US" altLang="zh-CN" dirty="0" smtClean="0"/>
          </a:p>
          <a:p>
            <a:r>
              <a:rPr lang="en-US" altLang="zh-CN" dirty="0" smtClean="0"/>
              <a:t>Analysis </a:t>
            </a:r>
            <a:r>
              <a:rPr lang="en-US" altLang="zh-CN" dirty="0"/>
              <a:t>of interception characteristics and </a:t>
            </a:r>
            <a:r>
              <a:rPr lang="en-US" altLang="zh-CN" dirty="0" smtClean="0"/>
              <a:t>motivations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7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Threat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2229644"/>
            <a:ext cx="7191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Threat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2296319"/>
            <a:ext cx="7038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64550" cy="1325563"/>
          </a:xfrm>
        </p:spPr>
        <p:txBody>
          <a:bodyPr/>
          <a:lstStyle/>
          <a:p>
            <a:r>
              <a:rPr lang="en-US" altLang="zh-CN" dirty="0"/>
              <a:t>Challenge: large-scale measurement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Acquire numerous </a:t>
            </a:r>
            <a:r>
              <a:rPr lang="en-US" altLang="zh-CN" dirty="0"/>
              <a:t>clients belonging to different Autonomous Systems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ASes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Verify whether </a:t>
            </a:r>
            <a:r>
              <a:rPr lang="en-US" altLang="zh-CN" dirty="0" smtClean="0"/>
              <a:t>intercepted – difficult to sense from clients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60939225"/>
              </p:ext>
            </p:extLst>
          </p:nvPr>
        </p:nvGraphicFramePr>
        <p:xfrm>
          <a:off x="44450" y="1524000"/>
          <a:ext cx="907415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Point: alternative resolvers need to </a:t>
            </a:r>
            <a:r>
              <a:rPr lang="en-US" altLang="zh-CN" dirty="0"/>
              <a:t>reach authoritative </a:t>
            </a:r>
            <a:r>
              <a:rPr lang="en-US" altLang="zh-CN" dirty="0" smtClean="0"/>
              <a:t>nameservers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0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50257869"/>
              </p:ext>
            </p:extLst>
          </p:nvPr>
        </p:nvGraphicFramePr>
        <p:xfrm>
          <a:off x="5822950" y="365126"/>
          <a:ext cx="2692400" cy="161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171701"/>
            <a:ext cx="8108950" cy="44577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Different query domain to avoid caching: UUID</a:t>
            </a:r>
          </a:p>
          <a:p>
            <a:endParaRPr lang="en-US" altLang="zh-CN" sz="1900" dirty="0" smtClean="0"/>
          </a:p>
          <a:p>
            <a:r>
              <a:rPr lang="en-US" altLang="zh-CN" dirty="0" smtClean="0"/>
              <a:t>Know which public DNS resolver client send to: include to domain, </a:t>
            </a:r>
            <a:r>
              <a:rPr lang="en-US" altLang="zh-CN" sz="2000" dirty="0"/>
              <a:t>e.g</a:t>
            </a:r>
            <a:r>
              <a:rPr lang="en-US" altLang="zh-CN" sz="2000" dirty="0"/>
              <a:t>. </a:t>
            </a:r>
            <a:r>
              <a:rPr lang="en-US" altLang="zh-CN" sz="2000" dirty="0" err="1" smtClean="0"/>
              <a:t>UUID.Google.OurDomain.TLD</a:t>
            </a:r>
            <a:endParaRPr lang="en-US" altLang="zh-CN" sz="2000" dirty="0" smtClean="0"/>
          </a:p>
          <a:p>
            <a:endParaRPr lang="en-US" altLang="zh-CN" sz="1300" dirty="0" smtClean="0"/>
          </a:p>
          <a:p>
            <a:r>
              <a:rPr lang="en-US" altLang="zh-CN" dirty="0" smtClean="0"/>
              <a:t>Diversified </a:t>
            </a:r>
            <a:r>
              <a:rPr lang="en-US" altLang="zh-CN" dirty="0"/>
              <a:t>DNS </a:t>
            </a:r>
            <a:r>
              <a:rPr lang="en-US" altLang="zh-CN" dirty="0" smtClean="0"/>
              <a:t>requests: </a:t>
            </a:r>
          </a:p>
          <a:p>
            <a:pPr lvl="1"/>
            <a:r>
              <a:rPr lang="en-US" altLang="zh-CN" dirty="0" smtClean="0"/>
              <a:t>UDP/TCP</a:t>
            </a:r>
          </a:p>
          <a:p>
            <a:pPr lvl="1"/>
            <a:r>
              <a:rPr lang="en-US" altLang="zh-CN" dirty="0" smtClean="0"/>
              <a:t>A/AAAA/CNAME/MX/NS</a:t>
            </a:r>
          </a:p>
          <a:p>
            <a:endParaRPr lang="en-US" altLang="zh-CN" sz="1100" dirty="0" smtClean="0"/>
          </a:p>
          <a:p>
            <a:r>
              <a:rPr lang="en-US" altLang="zh-CN" dirty="0" smtClean="0"/>
              <a:t>Choose public resolvers: using Alexa top ranking</a:t>
            </a:r>
            <a:r>
              <a:rPr lang="en-US" altLang="zh-CN" dirty="0"/>
              <a:t>:</a:t>
            </a:r>
            <a:r>
              <a:rPr lang="en-US" altLang="zh-CN" dirty="0" smtClean="0"/>
              <a:t> Google, </a:t>
            </a:r>
            <a:r>
              <a:rPr lang="en-US" altLang="zh-CN" dirty="0" err="1" smtClean="0"/>
              <a:t>OpenDNS</a:t>
            </a:r>
            <a:r>
              <a:rPr lang="en-US" altLang="zh-CN" dirty="0" smtClean="0"/>
              <a:t>, Dynamic DNS, Tsinghua EDU DNS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7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24523926"/>
              </p:ext>
            </p:extLst>
          </p:nvPr>
        </p:nvGraphicFramePr>
        <p:xfrm>
          <a:off x="5815737" y="365126"/>
          <a:ext cx="2921863" cy="153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2711449"/>
            <a:ext cx="8108950" cy="3465513"/>
          </a:xfrm>
        </p:spPr>
        <p:txBody>
          <a:bodyPr/>
          <a:lstStyle/>
          <a:p>
            <a:r>
              <a:rPr lang="en-US" altLang="zh-CN" dirty="0" err="1" smtClean="0"/>
              <a:t>Anycast</a:t>
            </a:r>
            <a:r>
              <a:rPr lang="en-US" altLang="zh-CN" dirty="0" smtClean="0"/>
              <a:t> address (</a:t>
            </a:r>
            <a:r>
              <a:rPr lang="en-US" altLang="zh-CN" sz="2000" dirty="0"/>
              <a:t>e.g. </a:t>
            </a:r>
            <a:r>
              <a:rPr lang="en-US" altLang="zh-CN" sz="2000" dirty="0"/>
              <a:t>8.8.8.8</a:t>
            </a:r>
            <a:r>
              <a:rPr lang="en-US" altLang="zh-CN" dirty="0" smtClean="0"/>
              <a:t>) merely match </a:t>
            </a:r>
            <a:r>
              <a:rPr lang="en-US" altLang="zh-CN" dirty="0"/>
              <a:t>unicast addresses </a:t>
            </a:r>
            <a:r>
              <a:rPr lang="en-US" altLang="zh-CN" dirty="0" smtClean="0"/>
              <a:t>(</a:t>
            </a:r>
            <a:r>
              <a:rPr lang="en-US" altLang="zh-CN" sz="2000" dirty="0"/>
              <a:t>e.g. </a:t>
            </a:r>
            <a:r>
              <a:rPr lang="en-US" altLang="zh-CN" sz="2000" dirty="0"/>
              <a:t>74.125.41.0/24</a:t>
            </a:r>
            <a:r>
              <a:rPr lang="en-US" altLang="zh-CN" dirty="0" smtClean="0"/>
              <a:t>): use PTR and SOA records</a:t>
            </a:r>
          </a:p>
          <a:p>
            <a:endParaRPr lang="en-US" altLang="zh-CN" dirty="0"/>
          </a:p>
          <a:p>
            <a:r>
              <a:rPr lang="en-US" altLang="zh-CN" dirty="0" smtClean="0"/>
              <a:t>Response = hash(timestamp,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IP, requested domain name) -&gt; last32bits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5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849</Words>
  <Application>Microsoft Office PowerPoint</Application>
  <PresentationFormat>全屏显示(4:3)</PresentationFormat>
  <Paragraphs>138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Arial</vt:lpstr>
      <vt:lpstr>Calibri</vt:lpstr>
      <vt:lpstr>Calibri Light</vt:lpstr>
      <vt:lpstr>Office 主题​​</vt:lpstr>
      <vt:lpstr>Who Is Answering My Queries: Understanding and Characterizing Interception of the DNS Resolution Path</vt:lpstr>
      <vt:lpstr>PowerPoint 演示文稿</vt:lpstr>
      <vt:lpstr>Background: Domain resolution</vt:lpstr>
      <vt:lpstr>Threat Model</vt:lpstr>
      <vt:lpstr>Threat Model</vt:lpstr>
      <vt:lpstr>Challenge: large-scale measurement</vt:lpstr>
      <vt:lpstr>Methodology</vt:lpstr>
      <vt:lpstr>Design</vt:lpstr>
      <vt:lpstr>Design</vt:lpstr>
      <vt:lpstr>Methodology: Vantage Points</vt:lpstr>
      <vt:lpstr>Dataset</vt:lpstr>
      <vt:lpstr>Dataset: Geo-distribution</vt:lpstr>
      <vt:lpstr>TCP DNS Interception Analysis (Global)</vt:lpstr>
      <vt:lpstr>Analysis (Global) : AS-Level Characteristics</vt:lpstr>
      <vt:lpstr>Analysis (Global) : AS-Level Characteristics</vt:lpstr>
      <vt:lpstr>Analysis (Global) : AS-Level Characteristics</vt:lpstr>
      <vt:lpstr>Analysis (Global) : AS-Level Characteristics</vt:lpstr>
      <vt:lpstr>PowerPoint 演示文稿</vt:lpstr>
      <vt:lpstr>Analysis (Global) : AS-Level Characteristics</vt:lpstr>
      <vt:lpstr>PowerPoint 演示文稿</vt:lpstr>
      <vt:lpstr>Analysis (Global) : AS-Level Characteristics</vt:lpstr>
      <vt:lpstr>TCP/UDP DNS Interception Analysis (China-wide)</vt:lpstr>
      <vt:lpstr>Methodology: Vantage Points</vt:lpstr>
      <vt:lpstr>TCP/UDP DNS Interception Analysis (China-wide)</vt:lpstr>
      <vt:lpstr>Analysis (China-wide)</vt:lpstr>
      <vt:lpstr>Analysis (China-wide)</vt:lpstr>
      <vt:lpstr>Analysis (China-wide) Case Study</vt:lpstr>
      <vt:lpstr>Analysis: Performance of DNS Lookups</vt:lpstr>
      <vt:lpstr>Analysis: Performance of DNS Lookups</vt:lpstr>
      <vt:lpstr>Analysis: Manipulation of Responses</vt:lpstr>
      <vt:lpstr>Analysis: Manipulation of Responses</vt:lpstr>
      <vt:lpstr>Motivations of Interception</vt:lpstr>
      <vt:lpstr>Threats</vt:lpstr>
      <vt:lpstr>Mitigation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Answering My Queries: Understanding and Characterizing Interception of the DNS Resolution Path</dc:title>
  <dc:creator>cy</dc:creator>
  <cp:lastModifiedBy>cy</cp:lastModifiedBy>
  <cp:revision>32</cp:revision>
  <dcterms:created xsi:type="dcterms:W3CDTF">2018-08-31T02:26:56Z</dcterms:created>
  <dcterms:modified xsi:type="dcterms:W3CDTF">2018-08-31T09:44:59Z</dcterms:modified>
</cp:coreProperties>
</file>