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9.xml" ContentType="application/vnd.openxmlformats-officedocument.presentationml.notesSlide+xml"/>
  <Override PartName="/ppt/tags/tag31.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12.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15.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5" r:id="rId10"/>
    <p:sldId id="264"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 id="279"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877" autoAdjust="0"/>
  </p:normalViewPr>
  <p:slideViewPr>
    <p:cSldViewPr snapToGrid="0">
      <p:cViewPr varScale="1">
        <p:scale>
          <a:sx n="60" d="100"/>
          <a:sy n="60" d="100"/>
        </p:scale>
        <p:origin x="91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15D1D3-C39E-48CA-AB36-65E50A5174E3}" type="datetimeFigureOut">
              <a:rPr lang="zh-CN" altLang="en-US" smtClean="0"/>
              <a:t>2018/7/5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D1A66E-02A7-4428-9F9C-30DAD2517305}" type="slidenum">
              <a:rPr lang="zh-CN" altLang="en-US" smtClean="0"/>
              <a:t>‹#›</a:t>
            </a:fld>
            <a:endParaRPr lang="zh-CN" altLang="en-US"/>
          </a:p>
        </p:txBody>
      </p:sp>
    </p:spTree>
    <p:extLst>
      <p:ext uri="{BB962C8B-B14F-4D97-AF65-F5344CB8AC3E}">
        <p14:creationId xmlns:p14="http://schemas.microsoft.com/office/powerpoint/2010/main" val="320388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 </a:t>
            </a:r>
            <a:r>
              <a:rPr lang="en-US" altLang="zh-CN" dirty="0" smtClean="0"/>
              <a:t>(sleeping patterns, exercise routines, child behaviors, medical information</a:t>
            </a:r>
            <a:r>
              <a:rPr lang="en-US" altLang="zh-CN" dirty="0" smtClean="0"/>
              <a:t>……)</a:t>
            </a:r>
          </a:p>
          <a:p>
            <a:r>
              <a:rPr lang="en-US" altLang="zh-CN" sz="1200" b="0" i="0" kern="1200" dirty="0" smtClean="0">
                <a:solidFill>
                  <a:schemeClr val="tx1"/>
                </a:solidFill>
                <a:effectLst/>
                <a:latin typeface="+mn-lt"/>
                <a:ea typeface="+mn-ea"/>
                <a:cs typeface="+mn-cs"/>
              </a:rPr>
              <a:t>using built-in motion, </a:t>
            </a:r>
            <a:r>
              <a:rPr lang="en-US" altLang="zh-CN" sz="1200" b="0" i="0" kern="1200" dirty="0" err="1" smtClean="0">
                <a:solidFill>
                  <a:schemeClr val="tx1"/>
                </a:solidFill>
                <a:effectLst/>
                <a:latin typeface="+mn-lt"/>
                <a:ea typeface="+mn-ea"/>
                <a:cs typeface="+mn-cs"/>
              </a:rPr>
              <a:t>light,temperature</a:t>
            </a:r>
            <a:r>
              <a:rPr lang="en-US" altLang="zh-CN" sz="1200" b="0" i="0" kern="1200" dirty="0" smtClean="0">
                <a:solidFill>
                  <a:schemeClr val="tx1"/>
                </a:solidFill>
                <a:effectLst/>
                <a:latin typeface="+mn-lt"/>
                <a:ea typeface="+mn-ea"/>
                <a:cs typeface="+mn-cs"/>
              </a:rPr>
              <a:t>, air quality, and microphone sensors</a:t>
            </a:r>
            <a:endParaRPr lang="zh-CN" altLang="en-US" dirty="0"/>
          </a:p>
        </p:txBody>
      </p:sp>
      <p:sp>
        <p:nvSpPr>
          <p:cNvPr id="4" name="灯片编号占位符 3"/>
          <p:cNvSpPr>
            <a:spLocks noGrp="1"/>
          </p:cNvSpPr>
          <p:nvPr>
            <p:ph type="sldNum" sz="quarter" idx="10"/>
          </p:nvPr>
        </p:nvSpPr>
        <p:spPr/>
        <p:txBody>
          <a:bodyPr/>
          <a:lstStyle/>
          <a:p>
            <a:fld id="{B9D1A66E-02A7-4428-9F9C-30DAD2517305}" type="slidenum">
              <a:rPr lang="zh-CN" altLang="en-US" smtClean="0"/>
              <a:t>2</a:t>
            </a:fld>
            <a:endParaRPr lang="zh-CN" altLang="en-US"/>
          </a:p>
        </p:txBody>
      </p:sp>
    </p:spTree>
    <p:extLst>
      <p:ext uri="{BB962C8B-B14F-4D97-AF65-F5344CB8AC3E}">
        <p14:creationId xmlns:p14="http://schemas.microsoft.com/office/powerpoint/2010/main" val="577414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A</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hub or router could use more advanced analysis to</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discern what specific traffic from each device can be</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blocked safely.</a:t>
            </a:r>
            <a:r>
              <a:rPr lang="en-US" altLang="zh-CN" dirty="0" smtClean="0"/>
              <a:t> </a:t>
            </a:r>
          </a:p>
          <a:p>
            <a:r>
              <a:rPr lang="en-US" altLang="zh-CN" sz="1200" b="0" i="0" kern="1200" dirty="0" smtClean="0">
                <a:solidFill>
                  <a:schemeClr val="tx1"/>
                </a:solidFill>
                <a:effectLst/>
                <a:latin typeface="+mn-lt"/>
                <a:ea typeface="+mn-ea"/>
                <a:cs typeface="+mn-cs"/>
              </a:rPr>
              <a:t>However, encrypted traffic contents and the</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potential for delayed device failures</a:t>
            </a:r>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B9D1A66E-02A7-4428-9F9C-30DAD2517305}" type="slidenum">
              <a:rPr lang="zh-CN" altLang="en-US" smtClean="0"/>
              <a:t>14</a:t>
            </a:fld>
            <a:endParaRPr lang="zh-CN" altLang="en-US"/>
          </a:p>
        </p:txBody>
      </p:sp>
    </p:spTree>
    <p:extLst>
      <p:ext uri="{BB962C8B-B14F-4D97-AF65-F5344CB8AC3E}">
        <p14:creationId xmlns:p14="http://schemas.microsoft.com/office/powerpoint/2010/main" val="4826229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D1A66E-02A7-4428-9F9C-30DAD2517305}" type="slidenum">
              <a:rPr lang="zh-CN" altLang="en-US" smtClean="0"/>
              <a:t>15</a:t>
            </a:fld>
            <a:endParaRPr lang="zh-CN" altLang="en-US"/>
          </a:p>
        </p:txBody>
      </p:sp>
    </p:spTree>
    <p:extLst>
      <p:ext uri="{BB962C8B-B14F-4D97-AF65-F5344CB8AC3E}">
        <p14:creationId xmlns:p14="http://schemas.microsoft.com/office/powerpoint/2010/main" val="1578157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a user can modify the kernel’s</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strategy for how it queues and sends network packets.</a:t>
            </a:r>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B9D1A66E-02A7-4428-9F9C-30DAD2517305}" type="slidenum">
              <a:rPr lang="zh-CN" altLang="en-US" smtClean="0"/>
              <a:t>17</a:t>
            </a:fld>
            <a:endParaRPr lang="zh-CN" altLang="en-US"/>
          </a:p>
        </p:txBody>
      </p:sp>
    </p:spTree>
    <p:extLst>
      <p:ext uri="{BB962C8B-B14F-4D97-AF65-F5344CB8AC3E}">
        <p14:creationId xmlns:p14="http://schemas.microsoft.com/office/powerpoint/2010/main" val="4184128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 a user space program generates UDP cover</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traffic sent to a dummy IP address</a:t>
            </a:r>
            <a:endParaRPr lang="en-US" altLang="zh-CN" dirty="0" smtClean="0"/>
          </a:p>
          <a:p>
            <a:r>
              <a:rPr lang="en-US" altLang="zh-CN" dirty="0" smtClean="0"/>
              <a:t>2. create a new PRIO queuing discipline</a:t>
            </a:r>
            <a:r>
              <a:rPr lang="en-US" altLang="zh-CN" baseline="0" dirty="0" smtClean="0"/>
              <a:t> </a:t>
            </a:r>
            <a:r>
              <a:rPr lang="en-US" altLang="zh-CN" dirty="0" smtClean="0"/>
              <a:t>(</a:t>
            </a:r>
            <a:r>
              <a:rPr lang="en-US" altLang="zh-CN" dirty="0" err="1" smtClean="0"/>
              <a:t>qdisc</a:t>
            </a:r>
            <a:r>
              <a:rPr lang="en-US" altLang="zh-CN" dirty="0" smtClean="0"/>
              <a:t>). The PRIO </a:t>
            </a:r>
            <a:r>
              <a:rPr lang="en-US" altLang="zh-CN" dirty="0" err="1" smtClean="0"/>
              <a:t>qdisc</a:t>
            </a:r>
            <a:r>
              <a:rPr lang="en-US" altLang="zh-CN" dirty="0" smtClean="0"/>
              <a:t> has three priority classes for</a:t>
            </a:r>
            <a:r>
              <a:rPr lang="en-US" altLang="zh-CN" baseline="0" dirty="0" smtClean="0"/>
              <a:t> </a:t>
            </a:r>
            <a:r>
              <a:rPr lang="en-US" altLang="zh-CN" dirty="0" smtClean="0"/>
              <a:t>packets.</a:t>
            </a:r>
          </a:p>
          <a:p>
            <a:r>
              <a:rPr lang="en-US" altLang="zh-CN" sz="1200" b="0" i="0" kern="1200" dirty="0" smtClean="0">
                <a:solidFill>
                  <a:schemeClr val="tx1"/>
                </a:solidFill>
                <a:effectLst/>
                <a:latin typeface="+mn-lt"/>
                <a:ea typeface="+mn-ea"/>
                <a:cs typeface="+mn-cs"/>
              </a:rPr>
              <a:t>Set a traffic control</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filter so that device traffic is assigned to a high priority</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queue, and generated cover traffic is sent to a lower priority queue. </a:t>
            </a:r>
          </a:p>
          <a:p>
            <a:r>
              <a:rPr lang="en-US" altLang="zh-CN" sz="1200" b="0" i="0" kern="1200" dirty="0" smtClean="0">
                <a:solidFill>
                  <a:schemeClr val="tx1"/>
                </a:solidFill>
                <a:effectLst/>
                <a:latin typeface="+mn-lt"/>
                <a:ea typeface="+mn-ea"/>
                <a:cs typeface="+mn-cs"/>
              </a:rPr>
              <a:t>3. Replace</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default first-in-first-out</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queuing discipline of tun0 with a hierarchical token</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bucket (HTB)</a:t>
            </a:r>
            <a:r>
              <a:rPr lang="en-US" altLang="zh-CN" dirty="0" smtClean="0"/>
              <a:t> </a:t>
            </a:r>
            <a:br>
              <a:rPr lang="en-US" altLang="zh-CN" dirty="0" smtClean="0"/>
            </a:br>
            <a:r>
              <a:rPr lang="en-US" altLang="zh-CN" dirty="0" smtClean="0"/>
              <a:t/>
            </a:r>
            <a:br>
              <a:rPr lang="en-US" altLang="zh-CN" dirty="0" smtClean="0"/>
            </a:br>
            <a:endParaRPr lang="zh-CN" altLang="en-US" dirty="0"/>
          </a:p>
        </p:txBody>
      </p:sp>
      <p:sp>
        <p:nvSpPr>
          <p:cNvPr id="4" name="灯片编号占位符 3"/>
          <p:cNvSpPr>
            <a:spLocks noGrp="1"/>
          </p:cNvSpPr>
          <p:nvPr>
            <p:ph type="sldNum" sz="quarter" idx="10"/>
          </p:nvPr>
        </p:nvSpPr>
        <p:spPr/>
        <p:txBody>
          <a:bodyPr/>
          <a:lstStyle/>
          <a:p>
            <a:fld id="{B9D1A66E-02A7-4428-9F9C-30DAD2517305}" type="slidenum">
              <a:rPr lang="zh-CN" altLang="en-US" smtClean="0"/>
              <a:t>18</a:t>
            </a:fld>
            <a:endParaRPr lang="zh-CN" altLang="en-US"/>
          </a:p>
        </p:txBody>
      </p:sp>
    </p:spTree>
    <p:extLst>
      <p:ext uri="{BB962C8B-B14F-4D97-AF65-F5344CB8AC3E}">
        <p14:creationId xmlns:p14="http://schemas.microsoft.com/office/powerpoint/2010/main" val="1636168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对延迟的容忍度</a:t>
            </a:r>
            <a:endParaRPr lang="en-US" altLang="zh-CN" dirty="0" smtClean="0"/>
          </a:p>
          <a:p>
            <a:r>
              <a:rPr lang="zh-CN" altLang="en-US" dirty="0" smtClean="0"/>
              <a:t>可接受的吞吐量开销</a:t>
            </a:r>
            <a:endParaRPr lang="zh-CN" altLang="en-US" dirty="0"/>
          </a:p>
        </p:txBody>
      </p:sp>
      <p:sp>
        <p:nvSpPr>
          <p:cNvPr id="4" name="灯片编号占位符 3"/>
          <p:cNvSpPr>
            <a:spLocks noGrp="1"/>
          </p:cNvSpPr>
          <p:nvPr>
            <p:ph type="sldNum" sz="quarter" idx="10"/>
          </p:nvPr>
        </p:nvSpPr>
        <p:spPr/>
        <p:txBody>
          <a:bodyPr/>
          <a:lstStyle/>
          <a:p>
            <a:fld id="{B9D1A66E-02A7-4428-9F9C-30DAD2517305}" type="slidenum">
              <a:rPr lang="zh-CN" altLang="en-US" smtClean="0"/>
              <a:t>19</a:t>
            </a:fld>
            <a:endParaRPr lang="zh-CN" altLang="en-US"/>
          </a:p>
        </p:txBody>
      </p:sp>
    </p:spTree>
    <p:extLst>
      <p:ext uri="{BB962C8B-B14F-4D97-AF65-F5344CB8AC3E}">
        <p14:creationId xmlns:p14="http://schemas.microsoft.com/office/powerpoint/2010/main" val="9742672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India as having some of the slowest connection speeds</a:t>
            </a:r>
            <a:r>
              <a:rPr lang="en-US" altLang="zh-CN" baseline="0" dirty="0" smtClean="0"/>
              <a:t> </a:t>
            </a:r>
            <a:r>
              <a:rPr lang="en-US" altLang="zh-CN" dirty="0" smtClean="0"/>
              <a:t>in the Asia-Pacific region, with 1.7 megabits per second average download speed in 2014 </a:t>
            </a:r>
            <a:endParaRPr lang="zh-CN" altLang="en-US" dirty="0"/>
          </a:p>
        </p:txBody>
      </p:sp>
      <p:sp>
        <p:nvSpPr>
          <p:cNvPr id="4" name="灯片编号占位符 3"/>
          <p:cNvSpPr>
            <a:spLocks noGrp="1"/>
          </p:cNvSpPr>
          <p:nvPr>
            <p:ph type="sldNum" sz="quarter" idx="10"/>
          </p:nvPr>
        </p:nvSpPr>
        <p:spPr/>
        <p:txBody>
          <a:bodyPr/>
          <a:lstStyle/>
          <a:p>
            <a:fld id="{B9D1A66E-02A7-4428-9F9C-30DAD2517305}" type="slidenum">
              <a:rPr lang="zh-CN" altLang="en-US" smtClean="0"/>
              <a:t>20</a:t>
            </a:fld>
            <a:endParaRPr lang="zh-CN" altLang="en-US"/>
          </a:p>
        </p:txBody>
      </p:sp>
    </p:spTree>
    <p:extLst>
      <p:ext uri="{BB962C8B-B14F-4D97-AF65-F5344CB8AC3E}">
        <p14:creationId xmlns:p14="http://schemas.microsoft.com/office/powerpoint/2010/main" val="3773893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Last-mile </a:t>
            </a:r>
            <a:r>
              <a:rPr lang="zh-CN" altLang="en-US" dirty="0" smtClean="0"/>
              <a:t>术语，</a:t>
            </a:r>
            <a:r>
              <a:rPr lang="zh-CN" altLang="en-US" sz="1200" b="0" i="0" kern="1200" dirty="0" smtClean="0">
                <a:solidFill>
                  <a:schemeClr val="tx1"/>
                </a:solidFill>
                <a:effectLst/>
                <a:latin typeface="+mn-lt"/>
                <a:ea typeface="+mn-ea"/>
                <a:cs typeface="+mn-cs"/>
              </a:rPr>
              <a:t>骨干网的边界节点</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接入节点</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到用户计算机之间的网络中不超过</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公里的位置</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开发了一种自适应填充算法，该算法通过匿名网络节点来强制间隔短时间的网络通信，以匹配预先指定的概率分布。</a:t>
            </a:r>
            <a:endParaRPr lang="zh-CN" altLang="en-US" dirty="0"/>
          </a:p>
        </p:txBody>
      </p:sp>
      <p:sp>
        <p:nvSpPr>
          <p:cNvPr id="4" name="灯片编号占位符 3"/>
          <p:cNvSpPr>
            <a:spLocks noGrp="1"/>
          </p:cNvSpPr>
          <p:nvPr>
            <p:ph type="sldNum" sz="quarter" idx="10"/>
          </p:nvPr>
        </p:nvSpPr>
        <p:spPr/>
        <p:txBody>
          <a:bodyPr/>
          <a:lstStyle/>
          <a:p>
            <a:fld id="{B9D1A66E-02A7-4428-9F9C-30DAD2517305}" type="slidenum">
              <a:rPr lang="zh-CN" altLang="en-US" smtClean="0"/>
              <a:t>3</a:t>
            </a:fld>
            <a:endParaRPr lang="zh-CN" altLang="en-US"/>
          </a:p>
        </p:txBody>
      </p:sp>
    </p:spTree>
    <p:extLst>
      <p:ext uri="{BB962C8B-B14F-4D97-AF65-F5344CB8AC3E}">
        <p14:creationId xmlns:p14="http://schemas.microsoft.com/office/powerpoint/2010/main" val="2431270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Last-mile </a:t>
            </a:r>
            <a:r>
              <a:rPr lang="zh-CN" altLang="en-US" dirty="0" smtClean="0"/>
              <a:t>术语，</a:t>
            </a:r>
            <a:r>
              <a:rPr lang="zh-CN" altLang="en-US" sz="1200" b="0" i="0" kern="1200" dirty="0" smtClean="0">
                <a:solidFill>
                  <a:schemeClr val="tx1"/>
                </a:solidFill>
                <a:effectLst/>
                <a:latin typeface="+mn-lt"/>
                <a:ea typeface="+mn-ea"/>
                <a:cs typeface="+mn-cs"/>
              </a:rPr>
              <a:t>骨干网的边界节点</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接入节点</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到用户计算机之间的网络中不超过</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公里的位置</a:t>
            </a:r>
            <a:endParaRPr lang="zh-CN" altLang="en-US" dirty="0"/>
          </a:p>
        </p:txBody>
      </p:sp>
      <p:sp>
        <p:nvSpPr>
          <p:cNvPr id="4" name="灯片编号占位符 3"/>
          <p:cNvSpPr>
            <a:spLocks noGrp="1"/>
          </p:cNvSpPr>
          <p:nvPr>
            <p:ph type="sldNum" sz="quarter" idx="10"/>
          </p:nvPr>
        </p:nvSpPr>
        <p:spPr/>
        <p:txBody>
          <a:bodyPr/>
          <a:lstStyle/>
          <a:p>
            <a:fld id="{B9D1A66E-02A7-4428-9F9C-30DAD2517305}" type="slidenum">
              <a:rPr lang="zh-CN" altLang="en-US" smtClean="0"/>
              <a:t>4</a:t>
            </a:fld>
            <a:endParaRPr lang="zh-CN" altLang="en-US"/>
          </a:p>
        </p:txBody>
      </p:sp>
    </p:spTree>
    <p:extLst>
      <p:ext uri="{BB962C8B-B14F-4D97-AF65-F5344CB8AC3E}">
        <p14:creationId xmlns:p14="http://schemas.microsoft.com/office/powerpoint/2010/main" val="971691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This setup allowed us to record all network traffic to and from the smart home devices connected to</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the Raspberry Pi’s Wi-Fi network as </a:t>
            </a:r>
            <a:r>
              <a:rPr lang="en-US" altLang="zh-CN" sz="1200" b="0" i="0" kern="1200" dirty="0" err="1" smtClean="0">
                <a:solidFill>
                  <a:schemeClr val="tx1"/>
                </a:solidFill>
                <a:effectLst/>
                <a:latin typeface="+mn-lt"/>
                <a:ea typeface="+mn-ea"/>
                <a:cs typeface="+mn-cs"/>
              </a:rPr>
              <a:t>pcaps</a:t>
            </a:r>
            <a:r>
              <a:rPr lang="en-US" altLang="zh-CN" sz="1200" b="0" i="0" kern="1200" dirty="0" smtClean="0">
                <a:solidFill>
                  <a:schemeClr val="tx1"/>
                </a:solidFill>
                <a:effectLst/>
                <a:latin typeface="+mn-lt"/>
                <a:ea typeface="+mn-ea"/>
                <a:cs typeface="+mn-cs"/>
              </a:rPr>
              <a:t> and IPFIX</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records. The Raspberry Pi also provided a convenient</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platform for implementing our proposed traffic shaping</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solution.</a:t>
            </a:r>
            <a:r>
              <a:rPr lang="en-US" altLang="zh-CN" dirty="0" smtClean="0"/>
              <a:t> </a:t>
            </a:r>
          </a:p>
          <a:p>
            <a:r>
              <a:rPr lang="zh-CN" altLang="en-US" sz="1200" b="0" i="0" kern="1200" dirty="0" smtClean="0">
                <a:solidFill>
                  <a:schemeClr val="tx1"/>
                </a:solidFill>
                <a:effectLst/>
                <a:latin typeface="+mn-lt"/>
                <a:ea typeface="+mn-ea"/>
                <a:cs typeface="+mn-cs"/>
              </a:rPr>
              <a:t>利用内置的运动、光线、温度、空气质量和麦克风传感器来分析用户的睡眠模式和睡眠环境</a:t>
            </a:r>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Amcrest</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Nest</a:t>
            </a:r>
            <a:r>
              <a:rPr lang="zh-CN" altLang="en-US" sz="1200" b="0" i="0" kern="1200" dirty="0" smtClean="0">
                <a:solidFill>
                  <a:schemeClr val="tx1"/>
                </a:solidFill>
                <a:effectLst/>
                <a:latin typeface="+mn-lt"/>
                <a:ea typeface="+mn-ea"/>
                <a:cs typeface="+mn-cs"/>
              </a:rPr>
              <a:t>的摄像头是一款永远在线的摄像头，可以通过基于云的网络和移动应用来实现动态检测和实时流媒体直播</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WeMo</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TP-Link</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Orvibo</a:t>
            </a:r>
            <a:r>
              <a:rPr lang="zh-CN" altLang="en-US" sz="1200" b="0" i="0" kern="1200" dirty="0" smtClean="0">
                <a:solidFill>
                  <a:schemeClr val="tx1"/>
                </a:solidFill>
                <a:effectLst/>
                <a:latin typeface="+mn-lt"/>
                <a:ea typeface="+mn-ea"/>
                <a:cs typeface="+mn-cs"/>
              </a:rPr>
              <a:t>设备都是带有开关的电源插座，可以由智能手机应用程序远程控制</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亚马逊</a:t>
            </a:r>
            <a:r>
              <a:rPr lang="en-US" altLang="zh-CN" sz="1200" b="0" i="0" kern="1200" dirty="0" smtClean="0">
                <a:solidFill>
                  <a:schemeClr val="tx1"/>
                </a:solidFill>
                <a:effectLst/>
                <a:latin typeface="+mn-lt"/>
                <a:ea typeface="+mn-ea"/>
                <a:cs typeface="+mn-cs"/>
              </a:rPr>
              <a:t>Echo</a:t>
            </a:r>
            <a:r>
              <a:rPr lang="zh-CN" altLang="en-US" sz="1200" b="0" i="0" kern="1200" dirty="0" smtClean="0">
                <a:solidFill>
                  <a:schemeClr val="tx1"/>
                </a:solidFill>
                <a:effectLst/>
                <a:latin typeface="+mn-lt"/>
                <a:ea typeface="+mn-ea"/>
                <a:cs typeface="+mn-cs"/>
              </a:rPr>
              <a:t>是一款语音助手，它可以响应用户的查询，并能与其他基于云计算的服务和物联网设备进行交互。</a:t>
            </a:r>
            <a:endParaRPr lang="zh-CN" altLang="en-US" dirty="0"/>
          </a:p>
        </p:txBody>
      </p:sp>
      <p:sp>
        <p:nvSpPr>
          <p:cNvPr id="4" name="灯片编号占位符 3"/>
          <p:cNvSpPr>
            <a:spLocks noGrp="1"/>
          </p:cNvSpPr>
          <p:nvPr>
            <p:ph type="sldNum" sz="quarter" idx="10"/>
          </p:nvPr>
        </p:nvSpPr>
        <p:spPr/>
        <p:txBody>
          <a:bodyPr/>
          <a:lstStyle/>
          <a:p>
            <a:fld id="{B9D1A66E-02A7-4428-9F9C-30DAD2517305}" type="slidenum">
              <a:rPr lang="zh-CN" altLang="en-US" smtClean="0"/>
              <a:t>5</a:t>
            </a:fld>
            <a:endParaRPr lang="zh-CN" altLang="en-US"/>
          </a:p>
        </p:txBody>
      </p:sp>
    </p:spTree>
    <p:extLst>
      <p:ext uri="{BB962C8B-B14F-4D97-AF65-F5344CB8AC3E}">
        <p14:creationId xmlns:p14="http://schemas.microsoft.com/office/powerpoint/2010/main" val="3833953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D1A66E-02A7-4428-9F9C-30DAD2517305}" type="slidenum">
              <a:rPr lang="zh-CN" altLang="en-US" smtClean="0"/>
              <a:t>7</a:t>
            </a:fld>
            <a:endParaRPr lang="zh-CN" altLang="en-US"/>
          </a:p>
        </p:txBody>
      </p:sp>
    </p:spTree>
    <p:extLst>
      <p:ext uri="{BB962C8B-B14F-4D97-AF65-F5344CB8AC3E}">
        <p14:creationId xmlns:p14="http://schemas.microsoft.com/office/powerpoint/2010/main" val="1847713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3 questions repeated 3times, one question every 2 minutes.</a:t>
            </a:r>
            <a:r>
              <a:rPr lang="en-US" altLang="zh-CN" dirty="0" smtClean="0"/>
              <a:t> </a:t>
            </a:r>
            <a:r>
              <a:rPr lang="en-US" altLang="zh-CN" sz="1200" b="0" i="0" kern="1200" dirty="0" smtClean="0">
                <a:solidFill>
                  <a:schemeClr val="tx1"/>
                </a:solidFill>
                <a:effectLst/>
                <a:latin typeface="+mn-lt"/>
                <a:ea typeface="+mn-ea"/>
                <a:cs typeface="+mn-cs"/>
              </a:rPr>
              <a:t>SSL traffic</a:t>
            </a:r>
            <a:r>
              <a:rPr lang="en-US" altLang="zh-CN" dirty="0" smtClean="0"/>
              <a:t> </a:t>
            </a:r>
            <a:br>
              <a:rPr lang="en-US" altLang="zh-CN" dirty="0" smtClean="0"/>
            </a:br>
            <a:r>
              <a:rPr lang="en-US" altLang="zh-CN" sz="1200" b="0" i="0" kern="1200" dirty="0" smtClean="0">
                <a:solidFill>
                  <a:schemeClr val="tx1"/>
                </a:solidFill>
                <a:effectLst/>
                <a:latin typeface="+mn-lt"/>
                <a:ea typeface="+mn-ea"/>
                <a:cs typeface="+mn-cs"/>
              </a:rPr>
              <a:t>Although the Echo sent and received other TCP traffic</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to different domains during this time, we were able to</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identify the stream that correlated with the questions</a:t>
            </a:r>
            <a:r>
              <a:rPr lang="en-US" altLang="zh-CN" dirty="0" smtClean="0"/>
              <a:t> </a:t>
            </a:r>
            <a:br>
              <a:rPr lang="en-US" altLang="zh-CN" dirty="0" smtClean="0"/>
            </a:br>
            <a:endParaRPr lang="zh-CN" altLang="en-US" dirty="0"/>
          </a:p>
        </p:txBody>
      </p:sp>
      <p:sp>
        <p:nvSpPr>
          <p:cNvPr id="4" name="灯片编号占位符 3"/>
          <p:cNvSpPr>
            <a:spLocks noGrp="1"/>
          </p:cNvSpPr>
          <p:nvPr>
            <p:ph type="sldNum" sz="quarter" idx="10"/>
          </p:nvPr>
        </p:nvSpPr>
        <p:spPr/>
        <p:txBody>
          <a:bodyPr/>
          <a:lstStyle/>
          <a:p>
            <a:fld id="{B9D1A66E-02A7-4428-9F9C-30DAD2517305}" type="slidenum">
              <a:rPr lang="zh-CN" altLang="en-US" smtClean="0"/>
              <a:t>10</a:t>
            </a:fld>
            <a:endParaRPr lang="zh-CN" altLang="en-US"/>
          </a:p>
        </p:txBody>
      </p:sp>
    </p:spTree>
    <p:extLst>
      <p:ext uri="{BB962C8B-B14F-4D97-AF65-F5344CB8AC3E}">
        <p14:creationId xmlns:p14="http://schemas.microsoft.com/office/powerpoint/2010/main" val="2116340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a:r>
            <a:br>
              <a:rPr lang="en-US" altLang="zh-CN" dirty="0" smtClean="0"/>
            </a:br>
            <a:endParaRPr lang="zh-CN" altLang="en-US" dirty="0"/>
          </a:p>
        </p:txBody>
      </p:sp>
      <p:sp>
        <p:nvSpPr>
          <p:cNvPr id="4" name="灯片编号占位符 3"/>
          <p:cNvSpPr>
            <a:spLocks noGrp="1"/>
          </p:cNvSpPr>
          <p:nvPr>
            <p:ph type="sldNum" sz="quarter" idx="10"/>
          </p:nvPr>
        </p:nvSpPr>
        <p:spPr/>
        <p:txBody>
          <a:bodyPr/>
          <a:lstStyle/>
          <a:p>
            <a:fld id="{B9D1A66E-02A7-4428-9F9C-30DAD2517305}" type="slidenum">
              <a:rPr lang="zh-CN" altLang="en-US" smtClean="0"/>
              <a:t>11</a:t>
            </a:fld>
            <a:endParaRPr lang="zh-CN" altLang="en-US"/>
          </a:p>
        </p:txBody>
      </p:sp>
    </p:spTree>
    <p:extLst>
      <p:ext uri="{BB962C8B-B14F-4D97-AF65-F5344CB8AC3E}">
        <p14:creationId xmlns:p14="http://schemas.microsoft.com/office/powerpoint/2010/main" val="3054350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the camera’s video feed is either being actively viewed by the</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user through the Nest web/mobile application or the</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feed is being uploaded in real time to be stored on the</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cloud.</a:t>
            </a:r>
            <a:r>
              <a:rPr lang="en-US" altLang="zh-CN" dirty="0" smtClean="0"/>
              <a:t> </a:t>
            </a:r>
          </a:p>
          <a:p>
            <a:r>
              <a:rPr lang="en-US" altLang="zh-CN" sz="1200" b="0" i="0" kern="1200" dirty="0" smtClean="0">
                <a:solidFill>
                  <a:schemeClr val="tx1"/>
                </a:solidFill>
                <a:effectLst/>
                <a:latin typeface="+mn-lt"/>
                <a:ea typeface="+mn-ea"/>
                <a:cs typeface="+mn-cs"/>
              </a:rPr>
              <a:t>the camera is monitoring the</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stream locally for movement. If movement is observed,</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the camera records a snapshot of the video and alerts</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the user</a:t>
            </a:r>
          </a:p>
          <a:p>
            <a:r>
              <a:rPr lang="en-US" altLang="zh-CN" dirty="0" smtClean="0"/>
              <a:t> a white screen</a:t>
            </a:r>
            <a:r>
              <a:rPr lang="en-US" altLang="zh-CN" baseline="0" dirty="0" smtClean="0"/>
              <a:t> with a black square move</a:t>
            </a:r>
          </a:p>
          <a:p>
            <a:r>
              <a:rPr lang="en-US" altLang="zh-CN" sz="1200" b="0" i="0" kern="1200" dirty="0" smtClean="0">
                <a:solidFill>
                  <a:schemeClr val="tx1"/>
                </a:solidFill>
                <a:effectLst/>
                <a:latin typeface="+mn-lt"/>
                <a:ea typeface="+mn-ea"/>
                <a:cs typeface="+mn-cs"/>
              </a:rPr>
              <a:t>observe</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the presence and frequency of motion inside a smart</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home</a:t>
            </a:r>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B9D1A66E-02A7-4428-9F9C-30DAD2517305}" type="slidenum">
              <a:rPr lang="zh-CN" altLang="en-US" smtClean="0"/>
              <a:t>12</a:t>
            </a:fld>
            <a:endParaRPr lang="zh-CN" altLang="en-US"/>
          </a:p>
        </p:txBody>
      </p:sp>
    </p:spTree>
    <p:extLst>
      <p:ext uri="{BB962C8B-B14F-4D97-AF65-F5344CB8AC3E}">
        <p14:creationId xmlns:p14="http://schemas.microsoft.com/office/powerpoint/2010/main" val="2234030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the source IP address of the home</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gateway router and the destination IP address of the</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server implementing the VPN exit point</a:t>
            </a:r>
            <a:r>
              <a:rPr lang="en-US" altLang="zh-CN" dirty="0" smtClean="0"/>
              <a:t> </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When many </a:t>
            </a:r>
            <a:r>
              <a:rPr lang="en-US" altLang="zh-CN" sz="1200" b="0" i="0" kern="1200" dirty="0" err="1" smtClean="0">
                <a:solidFill>
                  <a:schemeClr val="tx1"/>
                </a:solidFill>
                <a:effectLst/>
                <a:latin typeface="+mn-lt"/>
                <a:ea typeface="+mn-ea"/>
                <a:cs typeface="+mn-cs"/>
              </a:rPr>
              <a:t>IoT</a:t>
            </a:r>
            <a:r>
              <a:rPr lang="en-US" altLang="zh-CN" sz="1200" b="0" i="0" kern="1200" dirty="0" smtClean="0">
                <a:solidFill>
                  <a:schemeClr val="tx1"/>
                </a:solidFill>
                <a:effectLst/>
                <a:latin typeface="+mn-lt"/>
                <a:ea typeface="+mn-ea"/>
                <a:cs typeface="+mn-cs"/>
              </a:rPr>
              <a:t> devices send traffic simultaneously, noise variations in traffic rates of high-rate devices</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could mask the entire traffic patterns of other devices.</a:t>
            </a:r>
            <a:endParaRPr lang="zh-CN" altLang="en-US" dirty="0"/>
          </a:p>
        </p:txBody>
      </p:sp>
      <p:sp>
        <p:nvSpPr>
          <p:cNvPr id="4" name="灯片编号占位符 3"/>
          <p:cNvSpPr>
            <a:spLocks noGrp="1"/>
          </p:cNvSpPr>
          <p:nvPr>
            <p:ph type="sldNum" sz="quarter" idx="10"/>
          </p:nvPr>
        </p:nvSpPr>
        <p:spPr/>
        <p:txBody>
          <a:bodyPr/>
          <a:lstStyle/>
          <a:p>
            <a:fld id="{B9D1A66E-02A7-4428-9F9C-30DAD2517305}" type="slidenum">
              <a:rPr lang="zh-CN" altLang="en-US" smtClean="0"/>
              <a:t>13</a:t>
            </a:fld>
            <a:endParaRPr lang="zh-CN" altLang="en-US"/>
          </a:p>
        </p:txBody>
      </p:sp>
    </p:spTree>
    <p:extLst>
      <p:ext uri="{BB962C8B-B14F-4D97-AF65-F5344CB8AC3E}">
        <p14:creationId xmlns:p14="http://schemas.microsoft.com/office/powerpoint/2010/main" val="784773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ABD5D87-8A96-4199-95B5-FB51C912902C}" type="datetimeFigureOut">
              <a:rPr lang="zh-CN" altLang="en-US" smtClean="0"/>
              <a:t>2018/7/5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C91BB1-3231-4617-9884-D51F6CEFB5F7}" type="slidenum">
              <a:rPr lang="zh-CN" altLang="en-US" smtClean="0"/>
              <a:t>‹#›</a:t>
            </a:fld>
            <a:endParaRPr lang="zh-CN" altLang="en-US"/>
          </a:p>
        </p:txBody>
      </p:sp>
    </p:spTree>
    <p:extLst>
      <p:ext uri="{BB962C8B-B14F-4D97-AF65-F5344CB8AC3E}">
        <p14:creationId xmlns:p14="http://schemas.microsoft.com/office/powerpoint/2010/main" val="1437176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ABD5D87-8A96-4199-95B5-FB51C912902C}" type="datetimeFigureOut">
              <a:rPr lang="zh-CN" altLang="en-US" smtClean="0"/>
              <a:t>2018/7/5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C91BB1-3231-4617-9884-D51F6CEFB5F7}" type="slidenum">
              <a:rPr lang="zh-CN" altLang="en-US" smtClean="0"/>
              <a:t>‹#›</a:t>
            </a:fld>
            <a:endParaRPr lang="zh-CN" altLang="en-US"/>
          </a:p>
        </p:txBody>
      </p:sp>
    </p:spTree>
    <p:extLst>
      <p:ext uri="{BB962C8B-B14F-4D97-AF65-F5344CB8AC3E}">
        <p14:creationId xmlns:p14="http://schemas.microsoft.com/office/powerpoint/2010/main" val="1544373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ABD5D87-8A96-4199-95B5-FB51C912902C}" type="datetimeFigureOut">
              <a:rPr lang="zh-CN" altLang="en-US" smtClean="0"/>
              <a:t>2018/7/5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C91BB1-3231-4617-9884-D51F6CEFB5F7}" type="slidenum">
              <a:rPr lang="zh-CN" altLang="en-US" smtClean="0"/>
              <a:t>‹#›</a:t>
            </a:fld>
            <a:endParaRPr lang="zh-CN" altLang="en-US"/>
          </a:p>
        </p:txBody>
      </p:sp>
    </p:spTree>
    <p:extLst>
      <p:ext uri="{BB962C8B-B14F-4D97-AF65-F5344CB8AC3E}">
        <p14:creationId xmlns:p14="http://schemas.microsoft.com/office/powerpoint/2010/main" val="3703497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ABD5D87-8A96-4199-95B5-FB51C912902C}" type="datetimeFigureOut">
              <a:rPr lang="zh-CN" altLang="en-US" smtClean="0"/>
              <a:t>2018/7/5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C91BB1-3231-4617-9884-D51F6CEFB5F7}" type="slidenum">
              <a:rPr lang="zh-CN" altLang="en-US" smtClean="0"/>
              <a:t>‹#›</a:t>
            </a:fld>
            <a:endParaRPr lang="zh-CN" altLang="en-US"/>
          </a:p>
        </p:txBody>
      </p:sp>
    </p:spTree>
    <p:extLst>
      <p:ext uri="{BB962C8B-B14F-4D97-AF65-F5344CB8AC3E}">
        <p14:creationId xmlns:p14="http://schemas.microsoft.com/office/powerpoint/2010/main" val="1551896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ABD5D87-8A96-4199-95B5-FB51C912902C}" type="datetimeFigureOut">
              <a:rPr lang="zh-CN" altLang="en-US" smtClean="0"/>
              <a:t>2018/7/5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C91BB1-3231-4617-9884-D51F6CEFB5F7}" type="slidenum">
              <a:rPr lang="zh-CN" altLang="en-US" smtClean="0"/>
              <a:t>‹#›</a:t>
            </a:fld>
            <a:endParaRPr lang="zh-CN" altLang="en-US"/>
          </a:p>
        </p:txBody>
      </p:sp>
    </p:spTree>
    <p:extLst>
      <p:ext uri="{BB962C8B-B14F-4D97-AF65-F5344CB8AC3E}">
        <p14:creationId xmlns:p14="http://schemas.microsoft.com/office/powerpoint/2010/main" val="3854778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ABD5D87-8A96-4199-95B5-FB51C912902C}" type="datetimeFigureOut">
              <a:rPr lang="zh-CN" altLang="en-US" smtClean="0"/>
              <a:t>2018/7/5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0C91BB1-3231-4617-9884-D51F6CEFB5F7}" type="slidenum">
              <a:rPr lang="zh-CN" altLang="en-US" smtClean="0"/>
              <a:t>‹#›</a:t>
            </a:fld>
            <a:endParaRPr lang="zh-CN" altLang="en-US"/>
          </a:p>
        </p:txBody>
      </p:sp>
    </p:spTree>
    <p:extLst>
      <p:ext uri="{BB962C8B-B14F-4D97-AF65-F5344CB8AC3E}">
        <p14:creationId xmlns:p14="http://schemas.microsoft.com/office/powerpoint/2010/main" val="4127468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ABD5D87-8A96-4199-95B5-FB51C912902C}" type="datetimeFigureOut">
              <a:rPr lang="zh-CN" altLang="en-US" smtClean="0"/>
              <a:t>2018/7/5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0C91BB1-3231-4617-9884-D51F6CEFB5F7}" type="slidenum">
              <a:rPr lang="zh-CN" altLang="en-US" smtClean="0"/>
              <a:t>‹#›</a:t>
            </a:fld>
            <a:endParaRPr lang="zh-CN" altLang="en-US"/>
          </a:p>
        </p:txBody>
      </p:sp>
    </p:spTree>
    <p:extLst>
      <p:ext uri="{BB962C8B-B14F-4D97-AF65-F5344CB8AC3E}">
        <p14:creationId xmlns:p14="http://schemas.microsoft.com/office/powerpoint/2010/main" val="845876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ABD5D87-8A96-4199-95B5-FB51C912902C}" type="datetimeFigureOut">
              <a:rPr lang="zh-CN" altLang="en-US" smtClean="0"/>
              <a:t>2018/7/5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0C91BB1-3231-4617-9884-D51F6CEFB5F7}" type="slidenum">
              <a:rPr lang="zh-CN" altLang="en-US" smtClean="0"/>
              <a:t>‹#›</a:t>
            </a:fld>
            <a:endParaRPr lang="zh-CN" altLang="en-US"/>
          </a:p>
        </p:txBody>
      </p:sp>
    </p:spTree>
    <p:extLst>
      <p:ext uri="{BB962C8B-B14F-4D97-AF65-F5344CB8AC3E}">
        <p14:creationId xmlns:p14="http://schemas.microsoft.com/office/powerpoint/2010/main" val="2767338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ABD5D87-8A96-4199-95B5-FB51C912902C}" type="datetimeFigureOut">
              <a:rPr lang="zh-CN" altLang="en-US" smtClean="0"/>
              <a:t>2018/7/5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0C91BB1-3231-4617-9884-D51F6CEFB5F7}" type="slidenum">
              <a:rPr lang="zh-CN" altLang="en-US" smtClean="0"/>
              <a:t>‹#›</a:t>
            </a:fld>
            <a:endParaRPr lang="zh-CN" altLang="en-US"/>
          </a:p>
        </p:txBody>
      </p:sp>
    </p:spTree>
    <p:extLst>
      <p:ext uri="{BB962C8B-B14F-4D97-AF65-F5344CB8AC3E}">
        <p14:creationId xmlns:p14="http://schemas.microsoft.com/office/powerpoint/2010/main" val="271690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ABD5D87-8A96-4199-95B5-FB51C912902C}" type="datetimeFigureOut">
              <a:rPr lang="zh-CN" altLang="en-US" smtClean="0"/>
              <a:t>2018/7/5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0C91BB1-3231-4617-9884-D51F6CEFB5F7}" type="slidenum">
              <a:rPr lang="zh-CN" altLang="en-US" smtClean="0"/>
              <a:t>‹#›</a:t>
            </a:fld>
            <a:endParaRPr lang="zh-CN" altLang="en-US"/>
          </a:p>
        </p:txBody>
      </p:sp>
    </p:spTree>
    <p:extLst>
      <p:ext uri="{BB962C8B-B14F-4D97-AF65-F5344CB8AC3E}">
        <p14:creationId xmlns:p14="http://schemas.microsoft.com/office/powerpoint/2010/main" val="1894747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ABD5D87-8A96-4199-95B5-FB51C912902C}" type="datetimeFigureOut">
              <a:rPr lang="zh-CN" altLang="en-US" smtClean="0"/>
              <a:t>2018/7/5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0C91BB1-3231-4617-9884-D51F6CEFB5F7}" type="slidenum">
              <a:rPr lang="zh-CN" altLang="en-US" smtClean="0"/>
              <a:t>‹#›</a:t>
            </a:fld>
            <a:endParaRPr lang="zh-CN" altLang="en-US"/>
          </a:p>
        </p:txBody>
      </p:sp>
    </p:spTree>
    <p:extLst>
      <p:ext uri="{BB962C8B-B14F-4D97-AF65-F5344CB8AC3E}">
        <p14:creationId xmlns:p14="http://schemas.microsoft.com/office/powerpoint/2010/main" val="1944090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BD5D87-8A96-4199-95B5-FB51C912902C}" type="datetimeFigureOut">
              <a:rPr lang="zh-CN" altLang="en-US" smtClean="0"/>
              <a:t>2018/7/5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C91BB1-3231-4617-9884-D51F6CEFB5F7}" type="slidenum">
              <a:rPr lang="zh-CN" altLang="en-US" smtClean="0"/>
              <a:t>‹#›</a:t>
            </a:fld>
            <a:endParaRPr lang="zh-CN" altLang="en-US"/>
          </a:p>
        </p:txBody>
      </p:sp>
    </p:spTree>
    <p:extLst>
      <p:ext uri="{BB962C8B-B14F-4D97-AF65-F5344CB8AC3E}">
        <p14:creationId xmlns:p14="http://schemas.microsoft.com/office/powerpoint/2010/main" val="453205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tags" Target="../tags/tag30.xml"/><Relationship Id="rId3" Type="http://schemas.openxmlformats.org/officeDocument/2006/relationships/tags" Target="../tags/tag25.xml"/><Relationship Id="rId7" Type="http://schemas.openxmlformats.org/officeDocument/2006/relationships/tags" Target="../tags/tag29.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10" Type="http://schemas.openxmlformats.org/officeDocument/2006/relationships/notesSlide" Target="../notesSlides/notesSlide9.xml"/><Relationship Id="rId4" Type="http://schemas.openxmlformats.org/officeDocument/2006/relationships/tags" Target="../tags/tag26.xml"/><Relationship Id="rId9"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31.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notesSlide" Target="../notesSlides/notesSlide12.xml"/><Relationship Id="rId5" Type="http://schemas.openxmlformats.org/officeDocument/2006/relationships/tags" Target="../tags/tag36.xml"/><Relationship Id="rId10" Type="http://schemas.openxmlformats.org/officeDocument/2006/relationships/slideLayout" Target="../slideLayouts/slideLayout6.xml"/><Relationship Id="rId4" Type="http://schemas.openxmlformats.org/officeDocument/2006/relationships/tags" Target="../tags/tag35.xml"/><Relationship Id="rId9" Type="http://schemas.openxmlformats.org/officeDocument/2006/relationships/tags" Target="../tags/tag40.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11.png"/><Relationship Id="rId4"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tags" Target="../tags/tag50.xml"/><Relationship Id="rId3" Type="http://schemas.openxmlformats.org/officeDocument/2006/relationships/tags" Target="../tags/tag45.xml"/><Relationship Id="rId7" Type="http://schemas.openxmlformats.org/officeDocument/2006/relationships/tags" Target="../tags/tag49.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11" Type="http://schemas.openxmlformats.org/officeDocument/2006/relationships/notesSlide" Target="../notesSlides/notesSlide15.xml"/><Relationship Id="rId5" Type="http://schemas.openxmlformats.org/officeDocument/2006/relationships/tags" Target="../tags/tag47.xml"/><Relationship Id="rId10" Type="http://schemas.openxmlformats.org/officeDocument/2006/relationships/slideLayout" Target="../slideLayouts/slideLayout6.xml"/><Relationship Id="rId4" Type="http://schemas.openxmlformats.org/officeDocument/2006/relationships/tags" Target="../tags/tag46.xml"/><Relationship Id="rId9" Type="http://schemas.openxmlformats.org/officeDocument/2006/relationships/tags" Target="../tags/tag51.xml"/></Relationships>
</file>

<file path=ppt/slides/_rels/slide21.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tags" Target="../tags/tag64.xml"/><Relationship Id="rId18" Type="http://schemas.openxmlformats.org/officeDocument/2006/relationships/tags" Target="../tags/tag69.xml"/><Relationship Id="rId3" Type="http://schemas.openxmlformats.org/officeDocument/2006/relationships/tags" Target="../tags/tag54.xml"/><Relationship Id="rId21" Type="http://schemas.openxmlformats.org/officeDocument/2006/relationships/tags" Target="../tags/tag72.xml"/><Relationship Id="rId7" Type="http://schemas.openxmlformats.org/officeDocument/2006/relationships/tags" Target="../tags/tag58.xml"/><Relationship Id="rId12" Type="http://schemas.openxmlformats.org/officeDocument/2006/relationships/tags" Target="../tags/tag63.xml"/><Relationship Id="rId17" Type="http://schemas.openxmlformats.org/officeDocument/2006/relationships/tags" Target="../tags/tag68.xml"/><Relationship Id="rId2" Type="http://schemas.openxmlformats.org/officeDocument/2006/relationships/tags" Target="../tags/tag53.xml"/><Relationship Id="rId16" Type="http://schemas.openxmlformats.org/officeDocument/2006/relationships/tags" Target="../tags/tag67.xml"/><Relationship Id="rId20" Type="http://schemas.openxmlformats.org/officeDocument/2006/relationships/tags" Target="../tags/tag71.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tags" Target="../tags/tag62.xml"/><Relationship Id="rId5" Type="http://schemas.openxmlformats.org/officeDocument/2006/relationships/tags" Target="../tags/tag56.xml"/><Relationship Id="rId15" Type="http://schemas.openxmlformats.org/officeDocument/2006/relationships/tags" Target="../tags/tag66.xml"/><Relationship Id="rId23" Type="http://schemas.openxmlformats.org/officeDocument/2006/relationships/slideLayout" Target="../slideLayouts/slideLayout6.xml"/><Relationship Id="rId10" Type="http://schemas.openxmlformats.org/officeDocument/2006/relationships/tags" Target="../tags/tag61.xml"/><Relationship Id="rId19" Type="http://schemas.openxmlformats.org/officeDocument/2006/relationships/tags" Target="../tags/tag70.xml"/><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tags" Target="../tags/tag65.xml"/><Relationship Id="rId22" Type="http://schemas.openxmlformats.org/officeDocument/2006/relationships/tags" Target="../tags/tag7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 Id="rId5" Type="http://schemas.openxmlformats.org/officeDocument/2006/relationships/slideLayout" Target="../slideLayouts/slideLayout7.xml"/><Relationship Id="rId4" Type="http://schemas.openxmlformats.org/officeDocument/2006/relationships/tags" Target="../tags/tag7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slideLayout" Target="../slideLayouts/slideLayout2.xml"/><Relationship Id="rId4" Type="http://schemas.openxmlformats.org/officeDocument/2006/relationships/tags" Target="../tags/tag6.xml"/></Relationships>
</file>

<file path=ppt/slides/_rels/slide7.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tags" Target="../tags/tag19.xml"/><Relationship Id="rId18" Type="http://schemas.openxmlformats.org/officeDocument/2006/relationships/notesSlide" Target="../notesSlides/notesSlide5.xml"/><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tags" Target="../tags/tag18.xml"/><Relationship Id="rId17" Type="http://schemas.openxmlformats.org/officeDocument/2006/relationships/slideLayout" Target="../slideLayouts/slideLayout2.xml"/><Relationship Id="rId2" Type="http://schemas.openxmlformats.org/officeDocument/2006/relationships/tags" Target="../tags/tag8.xml"/><Relationship Id="rId16" Type="http://schemas.openxmlformats.org/officeDocument/2006/relationships/tags" Target="../tags/tag22.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tags" Target="../tags/tag17.xml"/><Relationship Id="rId5" Type="http://schemas.openxmlformats.org/officeDocument/2006/relationships/tags" Target="../tags/tag11.xml"/><Relationship Id="rId15" Type="http://schemas.openxmlformats.org/officeDocument/2006/relationships/tags" Target="../tags/tag21.xml"/><Relationship Id="rId10" Type="http://schemas.openxmlformats.org/officeDocument/2006/relationships/tags" Target="../tags/tag16.xml"/><Relationship Id="rId19" Type="http://schemas.openxmlformats.org/officeDocument/2006/relationships/image" Target="../media/image2.png"/><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tags" Target="../tags/tag20.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89313" y="4095523"/>
            <a:ext cx="9144000" cy="1655762"/>
          </a:xfrm>
        </p:spPr>
        <p:txBody>
          <a:bodyPr>
            <a:normAutofit/>
          </a:bodyPr>
          <a:lstStyle/>
          <a:p>
            <a:r>
              <a:rPr lang="en-US" altLang="zh-CN" sz="1800" dirty="0" smtClean="0"/>
              <a:t>Noah </a:t>
            </a:r>
            <a:r>
              <a:rPr lang="en-US" altLang="zh-CN" sz="1800" dirty="0" err="1" smtClean="0"/>
              <a:t>Apthorpe</a:t>
            </a:r>
            <a:r>
              <a:rPr lang="en-US" altLang="zh-CN" sz="1800" dirty="0" smtClean="0"/>
              <a:t>, Dillon </a:t>
            </a:r>
            <a:r>
              <a:rPr lang="en-US" altLang="zh-CN" sz="1800" dirty="0" err="1" smtClean="0"/>
              <a:t>Reisman</a:t>
            </a:r>
            <a:r>
              <a:rPr lang="en-US" altLang="zh-CN" sz="1800" dirty="0" smtClean="0"/>
              <a:t>, Srikanth </a:t>
            </a:r>
            <a:r>
              <a:rPr lang="en-US" altLang="zh-CN" sz="1800" dirty="0" err="1" smtClean="0"/>
              <a:t>Sundaresan</a:t>
            </a:r>
            <a:r>
              <a:rPr lang="en-US" altLang="zh-CN" sz="1800" dirty="0" smtClean="0"/>
              <a:t>, Arvind Narayanan, Nick </a:t>
            </a:r>
            <a:r>
              <a:rPr lang="en-US" altLang="zh-CN" sz="1800" dirty="0" err="1" smtClean="0"/>
              <a:t>Feamster</a:t>
            </a:r>
            <a:endParaRPr lang="en-US" altLang="zh-CN" sz="1800" dirty="0" smtClean="0"/>
          </a:p>
          <a:p>
            <a:r>
              <a:rPr lang="en-US" altLang="zh-CN" sz="1800" dirty="0" smtClean="0"/>
              <a:t>(Submitted on 16 Aug 2017)</a:t>
            </a:r>
            <a:endParaRPr lang="en-US" altLang="zh-CN" dirty="0"/>
          </a:p>
          <a:p>
            <a:r>
              <a:rPr lang="en-US" altLang="zh-CN" sz="1800" dirty="0" smtClean="0"/>
              <a:t>From arXiv.org</a:t>
            </a:r>
            <a:endParaRPr lang="zh-CN" altLang="en-US" sz="1800" dirty="0"/>
          </a:p>
        </p:txBody>
      </p:sp>
      <p:sp>
        <p:nvSpPr>
          <p:cNvPr id="4" name="标题 1"/>
          <p:cNvSpPr>
            <a:spLocks noGrp="1"/>
          </p:cNvSpPr>
          <p:nvPr>
            <p:ph type="ctrTitle"/>
          </p:nvPr>
        </p:nvSpPr>
        <p:spPr>
          <a:xfrm>
            <a:off x="493482" y="1320799"/>
            <a:ext cx="11335659" cy="1884363"/>
          </a:xfrm>
        </p:spPr>
        <p:txBody>
          <a:bodyPr rtlCol="0">
            <a:noAutofit/>
          </a:bodyPr>
          <a:lstStyle/>
          <a:p>
            <a:pPr algn="ctr"/>
            <a:r>
              <a:rPr lang="en-US" altLang="zh-CN" sz="4000" dirty="0"/>
              <a:t>Spying on the Smart Home: </a:t>
            </a:r>
            <a:r>
              <a:rPr lang="en-US" altLang="zh-CN" sz="4000" dirty="0" smtClean="0"/>
              <a:t/>
            </a:r>
            <a:br>
              <a:rPr lang="en-US" altLang="zh-CN" sz="4000" dirty="0" smtClean="0"/>
            </a:br>
            <a:r>
              <a:rPr lang="en-US" altLang="zh-CN" sz="4000" dirty="0" smtClean="0"/>
              <a:t>Privacy Attacks and </a:t>
            </a:r>
            <a:r>
              <a:rPr lang="en-US" altLang="zh-CN" sz="4000" dirty="0"/>
              <a:t>Defenses on Encrypted </a:t>
            </a:r>
            <a:r>
              <a:rPr lang="en-US" altLang="zh-CN" sz="4000" dirty="0" err="1"/>
              <a:t>IoT</a:t>
            </a:r>
            <a:r>
              <a:rPr lang="en-US" altLang="zh-CN" sz="4000" dirty="0"/>
              <a:t> Traffic </a:t>
            </a:r>
            <a:endParaRPr lang="zh-CN" altLang="en-US" sz="4000" dirty="0">
              <a:latin typeface="Arial" panose="020B0604020202020204" pitchFamily="34" charset="0"/>
              <a:sym typeface="Arial" panose="020B0604020202020204" pitchFamily="34" charset="0"/>
            </a:endParaRPr>
          </a:p>
        </p:txBody>
      </p:sp>
      <p:cxnSp>
        <p:nvCxnSpPr>
          <p:cNvPr id="7" name="直接连接符 6"/>
          <p:cNvCxnSpPr/>
          <p:nvPr/>
        </p:nvCxnSpPr>
        <p:spPr>
          <a:xfrm flipV="1">
            <a:off x="856339" y="3628571"/>
            <a:ext cx="10609943" cy="43543"/>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3979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124408" y="2364331"/>
            <a:ext cx="5980952" cy="3257143"/>
          </a:xfrm>
          <a:prstGeom prst="rect">
            <a:avLst/>
          </a:prstGeom>
        </p:spPr>
      </p:pic>
      <p:sp>
        <p:nvSpPr>
          <p:cNvPr id="6" name="标题 1"/>
          <p:cNvSpPr txBox="1">
            <a:spLocks/>
          </p:cNvSpPr>
          <p:nvPr/>
        </p:nvSpPr>
        <p:spPr>
          <a:xfrm>
            <a:off x="647690" y="213545"/>
            <a:ext cx="5262797" cy="849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smtClean="0"/>
              <a:t>Activity Inference</a:t>
            </a:r>
            <a:r>
              <a:rPr lang="en-US" altLang="zh-CN" dirty="0" smtClean="0"/>
              <a:t> </a:t>
            </a:r>
            <a:endParaRPr lang="zh-CN" altLang="en-US" dirty="0"/>
          </a:p>
        </p:txBody>
      </p:sp>
      <p:pic>
        <p:nvPicPr>
          <p:cNvPr id="7" name="图片 6"/>
          <p:cNvPicPr>
            <a:picLocks noChangeAspect="1"/>
          </p:cNvPicPr>
          <p:nvPr/>
        </p:nvPicPr>
        <p:blipFill>
          <a:blip r:embed="rId4"/>
          <a:stretch>
            <a:fillRect/>
          </a:stretch>
        </p:blipFill>
        <p:spPr>
          <a:xfrm>
            <a:off x="6105360" y="2311949"/>
            <a:ext cx="5933333" cy="3361905"/>
          </a:xfrm>
          <a:prstGeom prst="rect">
            <a:avLst/>
          </a:prstGeom>
        </p:spPr>
      </p:pic>
      <p:sp>
        <p:nvSpPr>
          <p:cNvPr id="8" name="文本框 7"/>
          <p:cNvSpPr txBox="1"/>
          <p:nvPr/>
        </p:nvSpPr>
        <p:spPr>
          <a:xfrm>
            <a:off x="843812" y="1421470"/>
            <a:ext cx="10523095" cy="461665"/>
          </a:xfrm>
          <a:prstGeom prst="rect">
            <a:avLst/>
          </a:prstGeom>
          <a:noFill/>
        </p:spPr>
        <p:txBody>
          <a:bodyPr wrap="square" rtlCol="0">
            <a:spAutoFit/>
          </a:bodyPr>
          <a:lstStyle/>
          <a:p>
            <a:r>
              <a:rPr lang="en-US" altLang="zh-CN" sz="2400" dirty="0"/>
              <a:t>C</a:t>
            </a:r>
            <a:r>
              <a:rPr lang="en-US" altLang="zh-CN" sz="2400" dirty="0" smtClean="0"/>
              <a:t>hanges </a:t>
            </a:r>
            <a:r>
              <a:rPr lang="en-US" altLang="zh-CN" sz="2400" dirty="0"/>
              <a:t>in traffic rate correlated to device state changes caused by user </a:t>
            </a:r>
            <a:r>
              <a:rPr lang="en-US" altLang="zh-CN" sz="2400" dirty="0" smtClean="0"/>
              <a:t>activities</a:t>
            </a:r>
            <a:endParaRPr lang="zh-CN" altLang="en-US" sz="2400" dirty="0"/>
          </a:p>
        </p:txBody>
      </p:sp>
    </p:spTree>
    <p:extLst>
      <p:ext uri="{BB962C8B-B14F-4D97-AF65-F5344CB8AC3E}">
        <p14:creationId xmlns:p14="http://schemas.microsoft.com/office/powerpoint/2010/main" val="1463767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842563" y="585702"/>
            <a:ext cx="5262797" cy="849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smtClean="0"/>
              <a:t>Activity Inference</a:t>
            </a:r>
            <a:r>
              <a:rPr lang="en-US" altLang="zh-CN" dirty="0" smtClean="0"/>
              <a:t> </a:t>
            </a:r>
            <a:endParaRPr lang="zh-CN" altLang="en-US" dirty="0"/>
          </a:p>
        </p:txBody>
      </p:sp>
      <p:pic>
        <p:nvPicPr>
          <p:cNvPr id="5" name="图片 4"/>
          <p:cNvPicPr>
            <a:picLocks noChangeAspect="1"/>
          </p:cNvPicPr>
          <p:nvPr/>
        </p:nvPicPr>
        <p:blipFill>
          <a:blip r:embed="rId3"/>
          <a:stretch>
            <a:fillRect/>
          </a:stretch>
        </p:blipFill>
        <p:spPr>
          <a:xfrm>
            <a:off x="2351490" y="1933732"/>
            <a:ext cx="7002372" cy="3760952"/>
          </a:xfrm>
          <a:prstGeom prst="rect">
            <a:avLst/>
          </a:prstGeom>
        </p:spPr>
      </p:pic>
    </p:spTree>
    <p:extLst>
      <p:ext uri="{BB962C8B-B14F-4D97-AF65-F5344CB8AC3E}">
        <p14:creationId xmlns:p14="http://schemas.microsoft.com/office/powerpoint/2010/main" val="4103557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2563" y="106017"/>
            <a:ext cx="5262797" cy="849078"/>
          </a:xfrm>
        </p:spPr>
        <p:txBody>
          <a:bodyPr>
            <a:normAutofit/>
          </a:bodyPr>
          <a:lstStyle/>
          <a:p>
            <a:r>
              <a:rPr lang="en-US" altLang="zh-CN" b="1" dirty="0"/>
              <a:t>Activity Inference</a:t>
            </a:r>
            <a:r>
              <a:rPr lang="en-US" altLang="zh-CN" dirty="0"/>
              <a:t> </a:t>
            </a:r>
            <a:endParaRPr lang="zh-CN" altLang="en-US" dirty="0"/>
          </a:p>
        </p:txBody>
      </p:sp>
      <p:sp>
        <p:nvSpPr>
          <p:cNvPr id="3" name="文本框 2"/>
          <p:cNvSpPr txBox="1"/>
          <p:nvPr/>
        </p:nvSpPr>
        <p:spPr>
          <a:xfrm>
            <a:off x="842563" y="1199213"/>
            <a:ext cx="10523095" cy="830997"/>
          </a:xfrm>
          <a:prstGeom prst="rect">
            <a:avLst/>
          </a:prstGeom>
          <a:noFill/>
        </p:spPr>
        <p:txBody>
          <a:bodyPr wrap="square" rtlCol="0">
            <a:spAutoFit/>
          </a:bodyPr>
          <a:lstStyle/>
          <a:p>
            <a:r>
              <a:rPr lang="en-US" altLang="zh-CN" sz="2400" dirty="0" smtClean="0"/>
              <a:t>Nest Security Camera </a:t>
            </a:r>
            <a:r>
              <a:rPr lang="en-US" altLang="zh-CN" sz="2400" dirty="0"/>
              <a:t>has at least two </a:t>
            </a:r>
            <a:r>
              <a:rPr lang="en-US" altLang="zh-CN" sz="2400" dirty="0" smtClean="0"/>
              <a:t>primary modes </a:t>
            </a:r>
            <a:r>
              <a:rPr lang="en-US" altLang="zh-CN" sz="2400" dirty="0"/>
              <a:t>of operation: a live streaming mode and a </a:t>
            </a:r>
            <a:r>
              <a:rPr lang="en-US" altLang="zh-CN" sz="2400" dirty="0" smtClean="0"/>
              <a:t>motion detection mode.</a:t>
            </a:r>
            <a:endParaRPr lang="zh-CN" altLang="en-US" sz="2400" dirty="0"/>
          </a:p>
        </p:txBody>
      </p:sp>
      <p:pic>
        <p:nvPicPr>
          <p:cNvPr id="4" name="图片 3"/>
          <p:cNvPicPr>
            <a:picLocks noChangeAspect="1"/>
          </p:cNvPicPr>
          <p:nvPr/>
        </p:nvPicPr>
        <p:blipFill rotWithShape="1">
          <a:blip r:embed="rId3"/>
          <a:srcRect l="2500"/>
          <a:stretch/>
        </p:blipFill>
        <p:spPr>
          <a:xfrm>
            <a:off x="389744" y="2459633"/>
            <a:ext cx="5846163" cy="3361284"/>
          </a:xfrm>
          <a:prstGeom prst="rect">
            <a:avLst/>
          </a:prstGeom>
        </p:spPr>
      </p:pic>
      <p:pic>
        <p:nvPicPr>
          <p:cNvPr id="5" name="图片 4"/>
          <p:cNvPicPr>
            <a:picLocks noChangeAspect="1"/>
          </p:cNvPicPr>
          <p:nvPr/>
        </p:nvPicPr>
        <p:blipFill rotWithShape="1">
          <a:blip r:embed="rId4"/>
          <a:srcRect r="5566"/>
          <a:stretch/>
        </p:blipFill>
        <p:spPr>
          <a:xfrm>
            <a:off x="6235907" y="2459633"/>
            <a:ext cx="5680150" cy="3361284"/>
          </a:xfrm>
          <a:prstGeom prst="rect">
            <a:avLst/>
          </a:prstGeom>
        </p:spPr>
      </p:pic>
    </p:spTree>
    <p:extLst>
      <p:ext uri="{BB962C8B-B14F-4D97-AF65-F5344CB8AC3E}">
        <p14:creationId xmlns:p14="http://schemas.microsoft.com/office/powerpoint/2010/main" val="105082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Evaluating Current Defenses</a:t>
            </a:r>
            <a:r>
              <a:rPr lang="en-US" altLang="zh-CN" dirty="0"/>
              <a:t> </a:t>
            </a:r>
            <a:endParaRPr lang="zh-CN" altLang="en-US" dirty="0"/>
          </a:p>
        </p:txBody>
      </p:sp>
      <p:sp>
        <p:nvSpPr>
          <p:cNvPr id="4" name="MH_Other_1"/>
          <p:cNvSpPr/>
          <p:nvPr>
            <p:custDataLst>
              <p:tags r:id="rId1"/>
            </p:custDataLst>
          </p:nvPr>
        </p:nvSpPr>
        <p:spPr>
          <a:xfrm>
            <a:off x="1452822" y="2265012"/>
            <a:ext cx="704850" cy="730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rgbClr val="FFFFFF"/>
              </a:solidFill>
            </a:endParaRPr>
          </a:p>
        </p:txBody>
      </p:sp>
      <p:sp>
        <p:nvSpPr>
          <p:cNvPr id="5" name="MH_Other_2"/>
          <p:cNvSpPr/>
          <p:nvPr>
            <p:custDataLst>
              <p:tags r:id="rId2"/>
            </p:custDataLst>
          </p:nvPr>
        </p:nvSpPr>
        <p:spPr>
          <a:xfrm>
            <a:off x="1317885" y="2125312"/>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6" name="MH_SubTitle_1"/>
          <p:cNvSpPr txBox="1">
            <a:spLocks noChangeArrowheads="1"/>
          </p:cNvSpPr>
          <p:nvPr>
            <p:custDataLst>
              <p:tags r:id="rId3"/>
            </p:custDataLst>
          </p:nvPr>
        </p:nvSpPr>
        <p:spPr bwMode="auto">
          <a:xfrm>
            <a:off x="2476760" y="1893537"/>
            <a:ext cx="510857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400" b="1" dirty="0"/>
              <a:t>Blocking Traffic</a:t>
            </a:r>
            <a:r>
              <a:rPr lang="en-US" altLang="zh-CN" sz="2400" dirty="0"/>
              <a:t> </a:t>
            </a:r>
            <a:endParaRPr lang="zh-CN" altLang="en-US" sz="2400" b="1" dirty="0">
              <a:solidFill>
                <a:schemeClr val="accent1"/>
              </a:solidFill>
            </a:endParaRPr>
          </a:p>
        </p:txBody>
      </p:sp>
      <p:sp>
        <p:nvSpPr>
          <p:cNvPr id="7" name="MH_Text_1"/>
          <p:cNvSpPr txBox="1"/>
          <p:nvPr>
            <p:custDataLst>
              <p:tags r:id="rId4"/>
            </p:custDataLst>
          </p:nvPr>
        </p:nvSpPr>
        <p:spPr>
          <a:xfrm>
            <a:off x="2476760" y="2425351"/>
            <a:ext cx="7716551" cy="744888"/>
          </a:xfrm>
          <a:prstGeom prst="rect">
            <a:avLst/>
          </a:prstGeom>
          <a:noFill/>
        </p:spPr>
        <p:txBody>
          <a:bodyPr lIns="0" tIns="0" rIns="0" bIns="0">
            <a:noAutofit/>
          </a:bodyPr>
          <a:lstStyle/>
          <a:p>
            <a:pPr>
              <a:lnSpc>
                <a:spcPct val="120000"/>
              </a:lnSpc>
              <a:defRPr/>
            </a:pPr>
            <a:r>
              <a:rPr lang="en-US" altLang="zh-CN" sz="2000" dirty="0" smtClean="0"/>
              <a:t>Most devices </a:t>
            </a:r>
            <a:r>
              <a:rPr lang="en-US" altLang="zh-CN" sz="2000" dirty="0"/>
              <a:t>retained limited </a:t>
            </a:r>
            <a:r>
              <a:rPr lang="en-US" altLang="zh-CN" sz="2000" dirty="0" smtClean="0"/>
              <a:t>functionality and others had </a:t>
            </a:r>
            <a:r>
              <a:rPr lang="en-US" altLang="zh-CN" sz="2000" dirty="0"/>
              <a:t>no functionality without </a:t>
            </a:r>
            <a:r>
              <a:rPr lang="en-US" altLang="zh-CN" sz="2000" dirty="0" smtClean="0"/>
              <a:t>Internet connection </a:t>
            </a:r>
            <a:r>
              <a:rPr lang="en-US" altLang="zh-CN" sz="2000" dirty="0"/>
              <a:t>and were completely </a:t>
            </a:r>
            <a:r>
              <a:rPr lang="en-US" altLang="zh-CN" sz="2000" dirty="0" smtClean="0"/>
              <a:t>unusable. </a:t>
            </a:r>
          </a:p>
        </p:txBody>
      </p:sp>
      <p:sp>
        <p:nvSpPr>
          <p:cNvPr id="8" name="MH_Other_3"/>
          <p:cNvSpPr/>
          <p:nvPr>
            <p:custDataLst>
              <p:tags r:id="rId5"/>
            </p:custDataLst>
          </p:nvPr>
        </p:nvSpPr>
        <p:spPr>
          <a:xfrm>
            <a:off x="1452822" y="4236687"/>
            <a:ext cx="704850" cy="730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rgbClr val="FFFFFF"/>
              </a:solidFill>
            </a:endParaRPr>
          </a:p>
        </p:txBody>
      </p:sp>
      <p:sp>
        <p:nvSpPr>
          <p:cNvPr id="9" name="MH_Other_4"/>
          <p:cNvSpPr/>
          <p:nvPr>
            <p:custDataLst>
              <p:tags r:id="rId6"/>
            </p:custDataLst>
          </p:nvPr>
        </p:nvSpPr>
        <p:spPr>
          <a:xfrm>
            <a:off x="1317885" y="4096987"/>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10" name="MH_SubTitle_2"/>
          <p:cNvSpPr txBox="1">
            <a:spLocks noChangeArrowheads="1"/>
          </p:cNvSpPr>
          <p:nvPr>
            <p:custDataLst>
              <p:tags r:id="rId7"/>
            </p:custDataLst>
          </p:nvPr>
        </p:nvSpPr>
        <p:spPr bwMode="auto">
          <a:xfrm>
            <a:off x="2476760" y="3866800"/>
            <a:ext cx="51085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400" b="1" dirty="0"/>
              <a:t>Tunneling </a:t>
            </a:r>
            <a:r>
              <a:rPr lang="en-US" altLang="zh-CN" sz="2400" b="1" dirty="0" smtClean="0"/>
              <a:t>Traffic</a:t>
            </a:r>
            <a:r>
              <a:rPr lang="en-US" altLang="zh-CN" sz="2400" dirty="0" smtClean="0"/>
              <a:t> </a:t>
            </a:r>
            <a:endParaRPr lang="zh-CN" altLang="en-US" sz="2400" b="1" dirty="0">
              <a:solidFill>
                <a:schemeClr val="accent2"/>
              </a:solidFill>
            </a:endParaRPr>
          </a:p>
        </p:txBody>
      </p:sp>
      <p:sp>
        <p:nvSpPr>
          <p:cNvPr id="11" name="MH_Text_2"/>
          <p:cNvSpPr txBox="1"/>
          <p:nvPr>
            <p:custDataLst>
              <p:tags r:id="rId8"/>
            </p:custDataLst>
          </p:nvPr>
        </p:nvSpPr>
        <p:spPr>
          <a:xfrm>
            <a:off x="2476759" y="4397026"/>
            <a:ext cx="7821483" cy="709611"/>
          </a:xfrm>
          <a:prstGeom prst="rect">
            <a:avLst/>
          </a:prstGeom>
          <a:noFill/>
        </p:spPr>
        <p:txBody>
          <a:bodyPr lIns="0" tIns="0" rIns="0" bIns="0">
            <a:noAutofit/>
          </a:bodyPr>
          <a:lstStyle/>
          <a:p>
            <a:pPr>
              <a:lnSpc>
                <a:spcPct val="120000"/>
              </a:lnSpc>
              <a:defRPr/>
            </a:pPr>
            <a:r>
              <a:rPr lang="en-US" altLang="zh-CN" sz="2000" dirty="0"/>
              <a:t>This </a:t>
            </a:r>
            <a:r>
              <a:rPr lang="en-US" altLang="zh-CN" sz="2000" dirty="0" smtClean="0"/>
              <a:t>would impede </a:t>
            </a:r>
            <a:r>
              <a:rPr lang="en-US" altLang="zh-CN" sz="2000" dirty="0"/>
              <a:t>a last-mile observer’s ability to split traffic </a:t>
            </a:r>
            <a:r>
              <a:rPr lang="en-US" altLang="zh-CN" sz="2000" dirty="0" smtClean="0"/>
              <a:t>into individual </a:t>
            </a:r>
            <a:r>
              <a:rPr lang="en-US" altLang="zh-CN" sz="2000" dirty="0"/>
              <a:t>flows and associate those flows with </a:t>
            </a:r>
            <a:r>
              <a:rPr lang="en-US" altLang="zh-CN" sz="2000" dirty="0" smtClean="0"/>
              <a:t>specific devices</a:t>
            </a:r>
            <a:r>
              <a:rPr lang="en-US" altLang="zh-CN" sz="2000" dirty="0"/>
              <a:t>. </a:t>
            </a:r>
            <a:endParaRPr lang="zh-CN" altLang="en-US" sz="2000" dirty="0">
              <a:solidFill>
                <a:schemeClr val="tx1">
                  <a:lumMod val="65000"/>
                  <a:lumOff val="35000"/>
                </a:schemeClr>
              </a:solidFill>
            </a:endParaRPr>
          </a:p>
        </p:txBody>
      </p:sp>
    </p:spTree>
    <p:extLst>
      <p:ext uri="{BB962C8B-B14F-4D97-AF65-F5344CB8AC3E}">
        <p14:creationId xmlns:p14="http://schemas.microsoft.com/office/powerpoint/2010/main" val="2891542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4"/>
          <a:stretch>
            <a:fillRect/>
          </a:stretch>
        </p:blipFill>
        <p:spPr>
          <a:xfrm>
            <a:off x="0" y="1836045"/>
            <a:ext cx="12187895" cy="4309922"/>
          </a:xfrm>
          <a:prstGeom prst="rect">
            <a:avLst/>
          </a:prstGeom>
        </p:spPr>
      </p:pic>
      <p:sp>
        <p:nvSpPr>
          <p:cNvPr id="15" name="标题 1"/>
          <p:cNvSpPr>
            <a:spLocks noGrp="1"/>
          </p:cNvSpPr>
          <p:nvPr>
            <p:ph type="title"/>
          </p:nvPr>
        </p:nvSpPr>
        <p:spPr>
          <a:xfrm>
            <a:off x="343525" y="275184"/>
            <a:ext cx="10515600" cy="1325563"/>
          </a:xfrm>
        </p:spPr>
        <p:txBody>
          <a:bodyPr/>
          <a:lstStyle/>
          <a:p>
            <a:r>
              <a:rPr lang="en-US" altLang="zh-CN" b="1" dirty="0"/>
              <a:t>Blocking Traffic</a:t>
            </a:r>
            <a:r>
              <a:rPr lang="en-US" altLang="zh-CN" dirty="0"/>
              <a:t> </a:t>
            </a:r>
            <a:endParaRPr lang="zh-CN" altLang="en-US" dirty="0"/>
          </a:p>
        </p:txBody>
      </p:sp>
    </p:spTree>
    <p:custDataLst>
      <p:tags r:id="rId1"/>
    </p:custDataLst>
    <p:extLst>
      <p:ext uri="{BB962C8B-B14F-4D97-AF65-F5344CB8AC3E}">
        <p14:creationId xmlns:p14="http://schemas.microsoft.com/office/powerpoint/2010/main" val="14646938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Tunneling </a:t>
            </a:r>
            <a:r>
              <a:rPr lang="en-US" altLang="zh-CN" b="1" dirty="0" smtClean="0"/>
              <a:t>Traffic</a:t>
            </a:r>
            <a:r>
              <a:rPr lang="en-US" altLang="zh-CN" dirty="0" smtClean="0"/>
              <a:t> </a:t>
            </a:r>
            <a:endParaRPr lang="zh-CN" altLang="en-US" dirty="0"/>
          </a:p>
        </p:txBody>
      </p:sp>
      <p:sp>
        <p:nvSpPr>
          <p:cNvPr id="3" name="文本框 2"/>
          <p:cNvSpPr txBox="1"/>
          <p:nvPr/>
        </p:nvSpPr>
        <p:spPr>
          <a:xfrm>
            <a:off x="1244184" y="2113613"/>
            <a:ext cx="7510072" cy="2232021"/>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en-US" altLang="zh-CN" sz="3200" dirty="0" smtClean="0"/>
              <a:t>Single device</a:t>
            </a:r>
          </a:p>
          <a:p>
            <a:pPr marL="457200" indent="-457200">
              <a:lnSpc>
                <a:spcPct val="150000"/>
              </a:lnSpc>
              <a:buFont typeface="Wingdings" panose="05000000000000000000" pitchFamily="2" charset="2"/>
              <a:buChar char="Ø"/>
            </a:pPr>
            <a:r>
              <a:rPr lang="en-US" altLang="zh-CN" sz="3200" dirty="0" smtClean="0"/>
              <a:t>Sparse activity</a:t>
            </a:r>
          </a:p>
          <a:p>
            <a:pPr marL="457200" indent="-457200">
              <a:lnSpc>
                <a:spcPct val="150000"/>
              </a:lnSpc>
              <a:buFont typeface="Wingdings" panose="05000000000000000000" pitchFamily="2" charset="2"/>
              <a:buChar char="Ø"/>
            </a:pPr>
            <a:r>
              <a:rPr lang="en-US" altLang="zh-CN" sz="3200" dirty="0"/>
              <a:t>Dominating device </a:t>
            </a:r>
            <a:endParaRPr lang="zh-CN" altLang="en-US" sz="3200" dirty="0"/>
          </a:p>
        </p:txBody>
      </p:sp>
    </p:spTree>
    <p:extLst>
      <p:ext uri="{BB962C8B-B14F-4D97-AF65-F5344CB8AC3E}">
        <p14:creationId xmlns:p14="http://schemas.microsoft.com/office/powerpoint/2010/main" val="2278289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8239" y="216843"/>
            <a:ext cx="4048593" cy="839449"/>
          </a:xfrm>
        </p:spPr>
        <p:txBody>
          <a:bodyPr/>
          <a:lstStyle/>
          <a:p>
            <a:r>
              <a:rPr lang="en-US" altLang="zh-CN" dirty="0" smtClean="0"/>
              <a:t>Traffic Shaping</a:t>
            </a:r>
            <a:endParaRPr lang="zh-CN" altLang="en-US" dirty="0"/>
          </a:p>
        </p:txBody>
      </p:sp>
      <p:sp>
        <p:nvSpPr>
          <p:cNvPr id="3" name="文本框 2"/>
          <p:cNvSpPr txBox="1"/>
          <p:nvPr/>
        </p:nvSpPr>
        <p:spPr>
          <a:xfrm>
            <a:off x="778239" y="1056292"/>
            <a:ext cx="10374443" cy="2308324"/>
          </a:xfrm>
          <a:prstGeom prst="rect">
            <a:avLst/>
          </a:prstGeom>
          <a:noFill/>
        </p:spPr>
        <p:txBody>
          <a:bodyPr wrap="square" rtlCol="0">
            <a:spAutoFit/>
          </a:bodyPr>
          <a:lstStyle/>
          <a:p>
            <a:pPr marL="342900" indent="-342900">
              <a:buFont typeface="Wingdings" panose="05000000000000000000" pitchFamily="2" charset="2"/>
              <a:buChar char="l"/>
            </a:pPr>
            <a:r>
              <a:rPr lang="en-US" altLang="zh-CN" sz="2400" dirty="0" smtClean="0"/>
              <a:t>They </a:t>
            </a:r>
            <a:r>
              <a:rPr lang="en-US" altLang="zh-CN" sz="2400" dirty="0"/>
              <a:t>propose traffic shaping using independent link padding (ILP). </a:t>
            </a:r>
            <a:endParaRPr lang="en-US" altLang="zh-CN" sz="2400" dirty="0" smtClean="0"/>
          </a:p>
          <a:p>
            <a:pPr marL="342900" indent="-342900">
              <a:buFont typeface="Wingdings" panose="05000000000000000000" pitchFamily="2" charset="2"/>
              <a:buChar char="l"/>
            </a:pPr>
            <a:r>
              <a:rPr lang="en-US" altLang="zh-CN" sz="2400" dirty="0"/>
              <a:t>If the shaped send rate is </a:t>
            </a:r>
            <a:r>
              <a:rPr lang="en-US" altLang="zh-CN" sz="2400" dirty="0">
                <a:solidFill>
                  <a:srgbClr val="FF0000"/>
                </a:solidFill>
              </a:rPr>
              <a:t>lower</a:t>
            </a:r>
            <a:r>
              <a:rPr lang="en-US" altLang="zh-CN" sz="2400" dirty="0"/>
              <a:t> than the rate of device traffic, packets from the devices are </a:t>
            </a:r>
            <a:r>
              <a:rPr lang="en-US" altLang="zh-CN" sz="2400" dirty="0">
                <a:solidFill>
                  <a:srgbClr val="FF0000"/>
                </a:solidFill>
              </a:rPr>
              <a:t>delayed in </a:t>
            </a:r>
            <a:r>
              <a:rPr lang="en-US" altLang="zh-CN" sz="2400" dirty="0" smtClean="0">
                <a:solidFill>
                  <a:srgbClr val="FF0000"/>
                </a:solidFill>
              </a:rPr>
              <a:t>a queue</a:t>
            </a:r>
            <a:r>
              <a:rPr lang="en-US" altLang="zh-CN" sz="2400" dirty="0" smtClean="0"/>
              <a:t> </a:t>
            </a:r>
            <a:r>
              <a:rPr lang="en-US" altLang="zh-CN" sz="2400" dirty="0"/>
              <a:t>until they can be sent at the shaped rate.</a:t>
            </a:r>
          </a:p>
          <a:p>
            <a:pPr marL="342900" indent="-342900">
              <a:buFont typeface="Wingdings" panose="05000000000000000000" pitchFamily="2" charset="2"/>
              <a:buChar char="l"/>
            </a:pPr>
            <a:r>
              <a:rPr lang="en-US" altLang="zh-CN" sz="2400" dirty="0"/>
              <a:t> If the shaped rate is </a:t>
            </a:r>
            <a:r>
              <a:rPr lang="en-US" altLang="zh-CN" sz="2400" dirty="0">
                <a:solidFill>
                  <a:srgbClr val="FF0000"/>
                </a:solidFill>
              </a:rPr>
              <a:t>higher</a:t>
            </a:r>
            <a:r>
              <a:rPr lang="en-US" altLang="zh-CN" sz="2400" dirty="0"/>
              <a:t> than the rate of device traffic, </a:t>
            </a:r>
            <a:r>
              <a:rPr lang="en-US" altLang="zh-CN" sz="2400" dirty="0">
                <a:solidFill>
                  <a:srgbClr val="FF0000"/>
                </a:solidFill>
              </a:rPr>
              <a:t>fake packets (cover traffic) are added. </a:t>
            </a:r>
            <a:endParaRPr lang="en-US" altLang="zh-CN" sz="2400" dirty="0" smtClean="0">
              <a:solidFill>
                <a:srgbClr val="FF0000"/>
              </a:solidFill>
            </a:endParaRPr>
          </a:p>
          <a:p>
            <a:pPr marL="342900" indent="-342900">
              <a:buFont typeface="Wingdings" panose="05000000000000000000" pitchFamily="2" charset="2"/>
              <a:buChar char="l"/>
            </a:pPr>
            <a:r>
              <a:rPr lang="en-US" altLang="zh-CN" sz="2400" dirty="0"/>
              <a:t>a trade-off between latency and bandwidth overhead </a:t>
            </a:r>
            <a:endParaRPr lang="zh-CN" altLang="en-US" sz="2400" dirty="0"/>
          </a:p>
        </p:txBody>
      </p:sp>
      <p:pic>
        <p:nvPicPr>
          <p:cNvPr id="4" name="图片 3"/>
          <p:cNvPicPr>
            <a:picLocks noChangeAspect="1"/>
          </p:cNvPicPr>
          <p:nvPr/>
        </p:nvPicPr>
        <p:blipFill rotWithShape="1">
          <a:blip r:embed="rId2"/>
          <a:srcRect l="5655" t="4284" r="4207" b="51045"/>
          <a:stretch/>
        </p:blipFill>
        <p:spPr>
          <a:xfrm>
            <a:off x="2165453" y="3507538"/>
            <a:ext cx="7600013" cy="3170980"/>
          </a:xfrm>
          <a:prstGeom prst="rect">
            <a:avLst/>
          </a:prstGeom>
        </p:spPr>
      </p:pic>
    </p:spTree>
    <p:extLst>
      <p:ext uri="{BB962C8B-B14F-4D97-AF65-F5344CB8AC3E}">
        <p14:creationId xmlns:p14="http://schemas.microsoft.com/office/powerpoint/2010/main" val="2662210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8239" y="216843"/>
            <a:ext cx="6791794" cy="839449"/>
          </a:xfrm>
        </p:spPr>
        <p:txBody>
          <a:bodyPr>
            <a:normAutofit fontScale="90000"/>
          </a:bodyPr>
          <a:lstStyle/>
          <a:p>
            <a:r>
              <a:rPr lang="en-US" altLang="zh-CN" b="1" dirty="0"/>
              <a:t>Traffic Shaping Implementation</a:t>
            </a:r>
            <a:r>
              <a:rPr lang="en-US" altLang="zh-CN" dirty="0"/>
              <a:t> </a:t>
            </a:r>
            <a:endParaRPr lang="zh-CN" altLang="en-US" dirty="0"/>
          </a:p>
        </p:txBody>
      </p:sp>
      <p:sp>
        <p:nvSpPr>
          <p:cNvPr id="3" name="文本框 2"/>
          <p:cNvSpPr txBox="1"/>
          <p:nvPr/>
        </p:nvSpPr>
        <p:spPr>
          <a:xfrm>
            <a:off x="556291" y="1028658"/>
            <a:ext cx="10794168" cy="461665"/>
          </a:xfrm>
          <a:prstGeom prst="rect">
            <a:avLst/>
          </a:prstGeom>
          <a:noFill/>
        </p:spPr>
        <p:txBody>
          <a:bodyPr wrap="square" rtlCol="0">
            <a:spAutoFit/>
          </a:bodyPr>
          <a:lstStyle/>
          <a:p>
            <a:r>
              <a:rPr lang="en-US" altLang="zh-CN" sz="2400" dirty="0"/>
              <a:t>The implementation consists of two components: a VPN tunnel and </a:t>
            </a:r>
            <a:r>
              <a:rPr lang="en-US" altLang="zh-CN" sz="2400" dirty="0" smtClean="0"/>
              <a:t>a traffic </a:t>
            </a:r>
            <a:r>
              <a:rPr lang="en-US" altLang="zh-CN" sz="2400" dirty="0"/>
              <a:t>shaper.</a:t>
            </a:r>
            <a:r>
              <a:rPr lang="en-US" altLang="zh-CN" dirty="0"/>
              <a:t> </a:t>
            </a:r>
            <a:endParaRPr lang="zh-CN" altLang="en-US" dirty="0">
              <a:solidFill>
                <a:srgbClr val="FF0000"/>
              </a:solidFill>
            </a:endParaRPr>
          </a:p>
        </p:txBody>
      </p:sp>
      <p:cxnSp>
        <p:nvCxnSpPr>
          <p:cNvPr id="5" name="MH_Other_3"/>
          <p:cNvCxnSpPr/>
          <p:nvPr>
            <p:custDataLst>
              <p:tags r:id="rId1"/>
            </p:custDataLst>
          </p:nvPr>
        </p:nvCxnSpPr>
        <p:spPr>
          <a:xfrm>
            <a:off x="782845" y="1673235"/>
            <a:ext cx="0" cy="3708400"/>
          </a:xfrm>
          <a:prstGeom prst="line">
            <a:avLst/>
          </a:prstGeom>
          <a:solidFill>
            <a:schemeClr val="accent1"/>
          </a:solidFill>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MH_Other_4"/>
          <p:cNvSpPr/>
          <p:nvPr>
            <p:custDataLst>
              <p:tags r:id="rId2"/>
            </p:custDataLst>
          </p:nvPr>
        </p:nvSpPr>
        <p:spPr>
          <a:xfrm>
            <a:off x="673308" y="4430723"/>
            <a:ext cx="220663" cy="2206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HK" altLang="en-US">
              <a:solidFill>
                <a:srgbClr val="FFFFFF"/>
              </a:solidFill>
              <a:ea typeface="PMingLiU" panose="02020500000000000000" pitchFamily="18" charset="-120"/>
            </a:endParaRPr>
          </a:p>
        </p:txBody>
      </p:sp>
      <p:sp>
        <p:nvSpPr>
          <p:cNvPr id="7" name="MH_Other_5"/>
          <p:cNvSpPr/>
          <p:nvPr>
            <p:custDataLst>
              <p:tags r:id="rId3"/>
            </p:custDataLst>
          </p:nvPr>
        </p:nvSpPr>
        <p:spPr>
          <a:xfrm>
            <a:off x="673308" y="2403486"/>
            <a:ext cx="220663" cy="2206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HK" altLang="en-US">
              <a:solidFill>
                <a:srgbClr val="FFFFFF"/>
              </a:solidFill>
              <a:ea typeface="PMingLiU" panose="02020500000000000000" pitchFamily="18" charset="-120"/>
            </a:endParaRPr>
          </a:p>
        </p:txBody>
      </p:sp>
      <p:grpSp>
        <p:nvGrpSpPr>
          <p:cNvPr id="15" name="组合 14"/>
          <p:cNvGrpSpPr/>
          <p:nvPr/>
        </p:nvGrpSpPr>
        <p:grpSpPr>
          <a:xfrm>
            <a:off x="893971" y="1673235"/>
            <a:ext cx="9434304" cy="3849688"/>
            <a:chOff x="1778339" y="2192104"/>
            <a:chExt cx="4062412" cy="3849688"/>
          </a:xfrm>
        </p:grpSpPr>
        <p:cxnSp>
          <p:nvCxnSpPr>
            <p:cNvPr id="8" name="MH_Other_6"/>
            <p:cNvCxnSpPr/>
            <p:nvPr>
              <p:custDataLst>
                <p:tags r:id="rId4"/>
              </p:custDataLst>
            </p:nvPr>
          </p:nvCxnSpPr>
          <p:spPr>
            <a:xfrm flipV="1">
              <a:off x="1778339" y="3023954"/>
              <a:ext cx="3995737" cy="7938"/>
            </a:xfrm>
            <a:prstGeom prst="line">
              <a:avLst/>
            </a:prstGeom>
            <a:solidFill>
              <a:srgbClr val="D3481D"/>
            </a:solidFill>
            <a:ln w="19050" cap="flat" cmpd="sng" algn="ctr">
              <a:solidFill>
                <a:schemeClr val="accent1">
                  <a:lumMod val="20000"/>
                  <a:lumOff val="80000"/>
                </a:schemeClr>
              </a:solidFill>
              <a:prstDash val="solid"/>
              <a:miter lim="800000"/>
            </a:ln>
            <a:effectLst/>
          </p:spPr>
        </p:cxnSp>
        <p:cxnSp>
          <p:nvCxnSpPr>
            <p:cNvPr id="9" name="MH_Other_7"/>
            <p:cNvCxnSpPr/>
            <p:nvPr>
              <p:custDataLst>
                <p:tags r:id="rId5"/>
              </p:custDataLst>
            </p:nvPr>
          </p:nvCxnSpPr>
          <p:spPr>
            <a:xfrm flipV="1">
              <a:off x="1778339" y="5055954"/>
              <a:ext cx="3995737" cy="7938"/>
            </a:xfrm>
            <a:prstGeom prst="line">
              <a:avLst/>
            </a:prstGeom>
            <a:solidFill>
              <a:srgbClr val="D3481D"/>
            </a:solidFill>
            <a:ln w="19050" cap="flat" cmpd="sng" algn="ctr">
              <a:solidFill>
                <a:schemeClr val="accent1">
                  <a:lumMod val="20000"/>
                  <a:lumOff val="80000"/>
                </a:schemeClr>
              </a:solidFill>
              <a:prstDash val="solid"/>
              <a:miter lim="800000"/>
            </a:ln>
            <a:effectLst/>
          </p:spPr>
        </p:cxnSp>
        <p:sp>
          <p:nvSpPr>
            <p:cNvPr id="10" name="MH_Text_1"/>
            <p:cNvSpPr>
              <a:spLocks noChangeArrowheads="1"/>
            </p:cNvSpPr>
            <p:nvPr>
              <p:custDataLst>
                <p:tags r:id="rId6"/>
              </p:custDataLst>
            </p:nvPr>
          </p:nvSpPr>
          <p:spPr bwMode="auto">
            <a:xfrm>
              <a:off x="2078376" y="3041418"/>
              <a:ext cx="3762375" cy="97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defRPr/>
              </a:pPr>
              <a:r>
                <a:rPr lang="en-US" altLang="zh-CN" sz="2000" dirty="0" smtClean="0"/>
                <a:t>They use </a:t>
              </a:r>
              <a:r>
                <a:rPr lang="en-US" altLang="zh-CN" sz="2000" dirty="0" err="1"/>
                <a:t>OpenVPN</a:t>
              </a:r>
              <a:r>
                <a:rPr lang="en-US" altLang="zh-CN" sz="2000" dirty="0"/>
                <a:t> on an </a:t>
              </a:r>
              <a:r>
                <a:rPr lang="en-US" altLang="zh-CN" sz="2000" dirty="0" smtClean="0"/>
                <a:t>Amazon EC2  t2.medium </a:t>
              </a:r>
              <a:r>
                <a:rPr lang="en-US" altLang="zh-CN" sz="2000" dirty="0"/>
                <a:t>instance as the endpoint for traffic originating from </a:t>
              </a:r>
              <a:r>
                <a:rPr lang="en-US" altLang="zh-CN" sz="2000" dirty="0" smtClean="0"/>
                <a:t>their </a:t>
              </a:r>
              <a:r>
                <a:rPr lang="en-US" altLang="zh-CN" sz="2000" dirty="0"/>
                <a:t>smart home access point. </a:t>
              </a:r>
              <a:endParaRPr lang="en-US" altLang="zh-CN" sz="2000" dirty="0" smtClean="0"/>
            </a:p>
            <a:p>
              <a:pPr>
                <a:lnSpc>
                  <a:spcPct val="120000"/>
                </a:lnSpc>
                <a:defRPr/>
              </a:pPr>
              <a:r>
                <a:rPr lang="en-US" altLang="zh-CN" sz="2000" dirty="0"/>
                <a:t>The </a:t>
              </a:r>
              <a:r>
                <a:rPr lang="en-US" altLang="zh-CN" sz="2000" dirty="0" smtClean="0"/>
                <a:t>requirement </a:t>
              </a:r>
              <a:r>
                <a:rPr lang="en-US" altLang="zh-CN" sz="2000" dirty="0"/>
                <a:t>of the VPN is that it </a:t>
              </a:r>
              <a:r>
                <a:rPr lang="en-US" altLang="zh-CN" sz="2000" dirty="0" smtClean="0"/>
                <a:t>sit outside </a:t>
              </a:r>
              <a:r>
                <a:rPr lang="en-US" altLang="zh-CN" sz="2000" dirty="0"/>
                <a:t>of the last-mile observer’s </a:t>
              </a:r>
              <a:r>
                <a:rPr lang="en-US" altLang="zh-CN" sz="2000" dirty="0" smtClean="0"/>
                <a:t>view.</a:t>
              </a:r>
              <a:endParaRPr lang="zh-HK" altLang="zh-HK" sz="2000" dirty="0">
                <a:latin typeface="+mn-lt"/>
                <a:ea typeface="+mn-ea"/>
              </a:endParaRPr>
            </a:p>
          </p:txBody>
        </p:sp>
        <p:sp>
          <p:nvSpPr>
            <p:cNvPr id="11" name="MH_SubTitle_1"/>
            <p:cNvSpPr txBox="1">
              <a:spLocks noChangeArrowheads="1"/>
            </p:cNvSpPr>
            <p:nvPr>
              <p:custDataLst>
                <p:tags r:id="rId7"/>
              </p:custDataLst>
            </p:nvPr>
          </p:nvSpPr>
          <p:spPr bwMode="auto">
            <a:xfrm>
              <a:off x="2078375" y="2192104"/>
              <a:ext cx="3430588"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en-US" altLang="zh-CN" sz="2400" b="1" dirty="0" smtClean="0">
                  <a:solidFill>
                    <a:schemeClr val="accent1">
                      <a:lumMod val="75000"/>
                    </a:schemeClr>
                  </a:solidFill>
                  <a:latin typeface="+mn-lt"/>
                  <a:ea typeface="+mn-ea"/>
                </a:rPr>
                <a:t>VPN tunnel</a:t>
              </a:r>
              <a:endParaRPr lang="zh-HK" altLang="en-US" sz="2400" b="1" dirty="0">
                <a:solidFill>
                  <a:schemeClr val="accent1">
                    <a:lumMod val="75000"/>
                  </a:schemeClr>
                </a:solidFill>
                <a:latin typeface="+mn-lt"/>
                <a:ea typeface="+mn-ea"/>
              </a:endParaRPr>
            </a:p>
          </p:txBody>
        </p:sp>
        <p:sp>
          <p:nvSpPr>
            <p:cNvPr id="12" name="MH_Text_2"/>
            <p:cNvSpPr>
              <a:spLocks noChangeArrowheads="1"/>
            </p:cNvSpPr>
            <p:nvPr>
              <p:custDataLst>
                <p:tags r:id="rId8"/>
              </p:custDataLst>
            </p:nvPr>
          </p:nvSpPr>
          <p:spPr bwMode="auto">
            <a:xfrm>
              <a:off x="2078376" y="5068654"/>
              <a:ext cx="3762375"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defRPr/>
              </a:pPr>
              <a:r>
                <a:rPr lang="en-US" altLang="zh-CN" sz="2000" dirty="0"/>
                <a:t>We built our traffic shaping implementation around the Linux kernel’s traffic </a:t>
              </a:r>
              <a:r>
                <a:rPr lang="en-US" altLang="zh-CN" sz="2000" dirty="0" smtClean="0"/>
                <a:t>control systems</a:t>
              </a:r>
              <a:r>
                <a:rPr lang="en-US" altLang="zh-CN" sz="2000" dirty="0"/>
                <a:t>, configurable via the </a:t>
              </a:r>
              <a:r>
                <a:rPr lang="en-US" altLang="zh-CN" sz="2000" dirty="0" err="1"/>
                <a:t>tc</a:t>
              </a:r>
              <a:r>
                <a:rPr lang="en-US" altLang="zh-CN" sz="2000" dirty="0"/>
                <a:t> command line tool. </a:t>
              </a:r>
              <a:endParaRPr lang="zh-HK" altLang="zh-HK" sz="2000" dirty="0">
                <a:latin typeface="+mn-lt"/>
                <a:ea typeface="+mn-ea"/>
              </a:endParaRPr>
            </a:p>
          </p:txBody>
        </p:sp>
        <p:sp>
          <p:nvSpPr>
            <p:cNvPr id="13" name="MH_SubTitle_2"/>
            <p:cNvSpPr txBox="1">
              <a:spLocks noChangeArrowheads="1"/>
            </p:cNvSpPr>
            <p:nvPr>
              <p:custDataLst>
                <p:tags r:id="rId9"/>
              </p:custDataLst>
            </p:nvPr>
          </p:nvSpPr>
          <p:spPr bwMode="auto">
            <a:xfrm>
              <a:off x="2078375" y="4217754"/>
              <a:ext cx="3430588"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en-US" altLang="zh-CN" sz="2400" b="1" dirty="0" smtClean="0">
                  <a:solidFill>
                    <a:schemeClr val="accent1">
                      <a:lumMod val="75000"/>
                    </a:schemeClr>
                  </a:solidFill>
                  <a:latin typeface="+mn-lt"/>
                  <a:ea typeface="+mn-ea"/>
                </a:rPr>
                <a:t>Traffic shaper</a:t>
              </a:r>
              <a:endParaRPr lang="zh-HK" altLang="en-US" sz="2400" b="1" dirty="0">
                <a:solidFill>
                  <a:schemeClr val="accent1">
                    <a:lumMod val="75000"/>
                  </a:schemeClr>
                </a:solidFill>
                <a:latin typeface="+mn-lt"/>
                <a:ea typeface="+mn-ea"/>
              </a:endParaRPr>
            </a:p>
          </p:txBody>
        </p:sp>
      </p:grpSp>
    </p:spTree>
    <p:extLst>
      <p:ext uri="{BB962C8B-B14F-4D97-AF65-F5344CB8AC3E}">
        <p14:creationId xmlns:p14="http://schemas.microsoft.com/office/powerpoint/2010/main" val="1202238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2" name="MH_Other_2"/>
          <p:cNvSpPr>
            <a:spLocks/>
          </p:cNvSpPr>
          <p:nvPr>
            <p:custDataLst>
              <p:tags r:id="rId2"/>
            </p:custDataLst>
          </p:nvPr>
        </p:nvSpPr>
        <p:spPr bwMode="auto">
          <a:xfrm>
            <a:off x="3056732" y="3105150"/>
            <a:ext cx="1362075" cy="1282700"/>
          </a:xfrm>
          <a:custGeom>
            <a:avLst/>
            <a:gdLst>
              <a:gd name="T0" fmla="*/ 373604 w 1361803"/>
              <a:gd name="T1" fmla="*/ 892336 h 1281345"/>
              <a:gd name="T2" fmla="*/ 476200 w 1361803"/>
              <a:gd name="T3" fmla="*/ 934187 h 1281345"/>
              <a:gd name="T4" fmla="*/ 554139 w 1361803"/>
              <a:gd name="T5" fmla="*/ 951356 h 1281345"/>
              <a:gd name="T6" fmla="*/ 528484 w 1361803"/>
              <a:gd name="T7" fmla="*/ 1028618 h 1281345"/>
              <a:gd name="T8" fmla="*/ 460417 w 1361803"/>
              <a:gd name="T9" fmla="*/ 1051153 h 1281345"/>
              <a:gd name="T10" fmla="*/ 352881 w 1361803"/>
              <a:gd name="T11" fmla="*/ 987840 h 1281345"/>
              <a:gd name="T12" fmla="*/ 286785 w 1361803"/>
              <a:gd name="T13" fmla="*/ 1060811 h 1281345"/>
              <a:gd name="T14" fmla="*/ 312434 w 1361803"/>
              <a:gd name="T15" fmla="*/ 895552 h 1281345"/>
              <a:gd name="T16" fmla="*/ 274750 w 1361803"/>
              <a:gd name="T17" fmla="*/ 693935 h 1281345"/>
              <a:gd name="T18" fmla="*/ 665920 w 1361803"/>
              <a:gd name="T19" fmla="*/ 693935 h 1281345"/>
              <a:gd name="T20" fmla="*/ 633318 w 1361803"/>
              <a:gd name="T21" fmla="*/ 779681 h 1281345"/>
              <a:gd name="T22" fmla="*/ 270797 w 1361803"/>
              <a:gd name="T23" fmla="*/ 785039 h 1281345"/>
              <a:gd name="T24" fmla="*/ 255979 w 1361803"/>
              <a:gd name="T25" fmla="*/ 713227 h 1281345"/>
              <a:gd name="T26" fmla="*/ 278558 w 1361803"/>
              <a:gd name="T27" fmla="*/ 509459 h 1281345"/>
              <a:gd name="T28" fmla="*/ 746925 w 1361803"/>
              <a:gd name="T29" fmla="*/ 509459 h 1281345"/>
              <a:gd name="T30" fmla="*/ 766688 w 1361803"/>
              <a:gd name="T31" fmla="*/ 562075 h 1281345"/>
              <a:gd name="T32" fmla="*/ 279544 w 1361803"/>
              <a:gd name="T33" fmla="*/ 599656 h 1281345"/>
              <a:gd name="T34" fmla="*/ 256813 w 1361803"/>
              <a:gd name="T35" fmla="*/ 533083 h 1281345"/>
              <a:gd name="T36" fmla="*/ 944591 w 1361803"/>
              <a:gd name="T37" fmla="*/ 457790 h 1281345"/>
              <a:gd name="T38" fmla="*/ 1023588 w 1361803"/>
              <a:gd name="T39" fmla="*/ 650972 h 1281345"/>
              <a:gd name="T40" fmla="*/ 636495 w 1361803"/>
              <a:gd name="T41" fmla="*/ 1052366 h 1281345"/>
              <a:gd name="T42" fmla="*/ 601932 w 1361803"/>
              <a:gd name="T43" fmla="*/ 1022315 h 1281345"/>
              <a:gd name="T44" fmla="*/ 940644 w 1361803"/>
              <a:gd name="T45" fmla="*/ 465300 h 1281345"/>
              <a:gd name="T46" fmla="*/ 1339566 w 1361803"/>
              <a:gd name="T47" fmla="*/ 326100 h 1281345"/>
              <a:gd name="T48" fmla="*/ 1356355 w 1361803"/>
              <a:gd name="T49" fmla="*/ 377558 h 1281345"/>
              <a:gd name="T50" fmla="*/ 1136163 w 1361803"/>
              <a:gd name="T51" fmla="*/ 671299 h 1281345"/>
              <a:gd name="T52" fmla="*/ 1082839 w 1361803"/>
              <a:gd name="T53" fmla="*/ 684164 h 1281345"/>
              <a:gd name="T54" fmla="*/ 1123322 w 1361803"/>
              <a:gd name="T55" fmla="*/ 602689 h 1281345"/>
              <a:gd name="T56" fmla="*/ 1312908 w 1361803"/>
              <a:gd name="T57" fmla="*/ 337893 h 1281345"/>
              <a:gd name="T58" fmla="*/ 526769 w 1361803"/>
              <a:gd name="T59" fmla="*/ 231614 h 1281345"/>
              <a:gd name="T60" fmla="*/ 766688 w 1361803"/>
              <a:gd name="T61" fmla="*/ 247720 h 1281345"/>
              <a:gd name="T62" fmla="*/ 749907 w 1361803"/>
              <a:gd name="T63" fmla="*/ 321812 h 1281345"/>
              <a:gd name="T64" fmla="*/ 529735 w 1361803"/>
              <a:gd name="T65" fmla="*/ 321812 h 1281345"/>
              <a:gd name="T66" fmla="*/ 511959 w 1361803"/>
              <a:gd name="T67" fmla="*/ 248795 h 1281345"/>
              <a:gd name="T68" fmla="*/ 1245419 w 1361803"/>
              <a:gd name="T69" fmla="*/ 139267 h 1281345"/>
              <a:gd name="T70" fmla="*/ 1309122 w 1361803"/>
              <a:gd name="T71" fmla="*/ 242312 h 1281345"/>
              <a:gd name="T72" fmla="*/ 1116528 w 1361803"/>
              <a:gd name="T73" fmla="*/ 537108 h 1281345"/>
              <a:gd name="T74" fmla="*/ 998003 w 1361803"/>
              <a:gd name="T75" fmla="*/ 389175 h 1281345"/>
              <a:gd name="T76" fmla="*/ 1207394 w 1361803"/>
              <a:gd name="T77" fmla="*/ 150121 h 1281345"/>
              <a:gd name="T78" fmla="*/ 327005 w 1361803"/>
              <a:gd name="T79" fmla="*/ 0 h 1281345"/>
              <a:gd name="T80" fmla="*/ 1023501 w 1361803"/>
              <a:gd name="T81" fmla="*/ 138369 h 1281345"/>
              <a:gd name="T82" fmla="*/ 1015602 w 1361803"/>
              <a:gd name="T83" fmla="*/ 240270 h 1281345"/>
              <a:gd name="T84" fmla="*/ 909891 w 1361803"/>
              <a:gd name="T85" fmla="*/ 384002 h 1281345"/>
              <a:gd name="T86" fmla="*/ 897047 w 1361803"/>
              <a:gd name="T87" fmla="*/ 317499 h 1281345"/>
              <a:gd name="T88" fmla="*/ 872348 w 1361803"/>
              <a:gd name="T89" fmla="*/ 137297 h 1281345"/>
              <a:gd name="T90" fmla="*/ 382329 w 1361803"/>
              <a:gd name="T91" fmla="*/ 137297 h 1281345"/>
              <a:gd name="T92" fmla="*/ 382329 w 1361803"/>
              <a:gd name="T93" fmla="*/ 317499 h 1281345"/>
              <a:gd name="T94" fmla="*/ 143255 w 1361803"/>
              <a:gd name="T95" fmla="*/ 414036 h 1281345"/>
              <a:gd name="T96" fmla="*/ 126454 w 1361803"/>
              <a:gd name="T97" fmla="*/ 433342 h 1281345"/>
              <a:gd name="T98" fmla="*/ 151153 w 1361803"/>
              <a:gd name="T99" fmla="*/ 1156294 h 1281345"/>
              <a:gd name="T100" fmla="*/ 897047 w 1361803"/>
              <a:gd name="T101" fmla="*/ 1128406 h 1281345"/>
              <a:gd name="T102" fmla="*/ 902973 w 1361803"/>
              <a:gd name="T103" fmla="*/ 912806 h 1281345"/>
              <a:gd name="T104" fmla="*/ 1022515 w 1361803"/>
              <a:gd name="T105" fmla="*/ 776583 h 1281345"/>
              <a:gd name="T106" fmla="*/ 1023501 w 1361803"/>
              <a:gd name="T107" fmla="*/ 1146641 h 1281345"/>
              <a:gd name="T108" fmla="*/ 131394 w 1361803"/>
              <a:gd name="T109" fmla="*/ 1293592 h 1281345"/>
              <a:gd name="T110" fmla="*/ 0 w 1361803"/>
              <a:gd name="T111" fmla="*/ 338951 h 1281345"/>
              <a:gd name="T112" fmla="*/ 261801 w 1361803"/>
              <a:gd name="T113" fmla="*/ 28960 h 128134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61803" h="1281345">
                <a:moveTo>
                  <a:pt x="340187" y="867542"/>
                </a:moveTo>
                <a:cubicBezTo>
                  <a:pt x="351512" y="867144"/>
                  <a:pt x="363575" y="872724"/>
                  <a:pt x="372930" y="883885"/>
                </a:cubicBezTo>
                <a:cubicBezTo>
                  <a:pt x="394595" y="907270"/>
                  <a:pt x="415275" y="931718"/>
                  <a:pt x="436940" y="957229"/>
                </a:cubicBezTo>
                <a:cubicBezTo>
                  <a:pt x="449742" y="946599"/>
                  <a:pt x="462543" y="935970"/>
                  <a:pt x="475345" y="925340"/>
                </a:cubicBezTo>
                <a:cubicBezTo>
                  <a:pt x="492086" y="911522"/>
                  <a:pt x="506857" y="910459"/>
                  <a:pt x="525568" y="923214"/>
                </a:cubicBezTo>
                <a:cubicBezTo>
                  <a:pt x="535415" y="929592"/>
                  <a:pt x="544278" y="935970"/>
                  <a:pt x="553141" y="942347"/>
                </a:cubicBezTo>
                <a:cubicBezTo>
                  <a:pt x="545263" y="967858"/>
                  <a:pt x="538370" y="993369"/>
                  <a:pt x="530492" y="1018880"/>
                </a:cubicBezTo>
                <a:cubicBezTo>
                  <a:pt x="528522" y="1018880"/>
                  <a:pt x="528522" y="1018880"/>
                  <a:pt x="527537" y="1018880"/>
                </a:cubicBezTo>
                <a:cubicBezTo>
                  <a:pt x="509812" y="1000810"/>
                  <a:pt x="494056" y="1007187"/>
                  <a:pt x="479284" y="1024195"/>
                </a:cubicBezTo>
                <a:cubicBezTo>
                  <a:pt x="473376" y="1030572"/>
                  <a:pt x="466482" y="1035887"/>
                  <a:pt x="459589" y="1041202"/>
                </a:cubicBezTo>
                <a:cubicBezTo>
                  <a:pt x="438909" y="1058209"/>
                  <a:pt x="420199" y="1056083"/>
                  <a:pt x="402473" y="1035887"/>
                </a:cubicBezTo>
                <a:cubicBezTo>
                  <a:pt x="385732" y="1017817"/>
                  <a:pt x="369976" y="998684"/>
                  <a:pt x="352251" y="978488"/>
                </a:cubicBezTo>
                <a:cubicBezTo>
                  <a:pt x="343388" y="995495"/>
                  <a:pt x="335510" y="1012502"/>
                  <a:pt x="327632" y="1028446"/>
                </a:cubicBezTo>
                <a:cubicBezTo>
                  <a:pt x="318769" y="1046517"/>
                  <a:pt x="303013" y="1053957"/>
                  <a:pt x="286272" y="1050768"/>
                </a:cubicBezTo>
                <a:cubicBezTo>
                  <a:pt x="262638" y="1046517"/>
                  <a:pt x="248851" y="1019943"/>
                  <a:pt x="259683" y="995495"/>
                </a:cubicBezTo>
                <a:cubicBezTo>
                  <a:pt x="276424" y="959355"/>
                  <a:pt x="293165" y="922151"/>
                  <a:pt x="311876" y="887074"/>
                </a:cubicBezTo>
                <a:cubicBezTo>
                  <a:pt x="318276" y="874318"/>
                  <a:pt x="328863" y="867941"/>
                  <a:pt x="340187" y="867542"/>
                </a:cubicBezTo>
                <a:close/>
                <a:moveTo>
                  <a:pt x="274255" y="687365"/>
                </a:moveTo>
                <a:cubicBezTo>
                  <a:pt x="330459" y="687365"/>
                  <a:pt x="386662" y="687365"/>
                  <a:pt x="442866" y="687365"/>
                </a:cubicBezTo>
                <a:cubicBezTo>
                  <a:pt x="516819" y="687365"/>
                  <a:pt x="590771" y="687365"/>
                  <a:pt x="664723" y="687365"/>
                </a:cubicBezTo>
                <a:cubicBezTo>
                  <a:pt x="670640" y="687365"/>
                  <a:pt x="675570" y="687365"/>
                  <a:pt x="684444" y="687365"/>
                </a:cubicBezTo>
                <a:cubicBezTo>
                  <a:pt x="666695" y="718154"/>
                  <a:pt x="649933" y="745757"/>
                  <a:pt x="632184" y="772299"/>
                </a:cubicBezTo>
                <a:cubicBezTo>
                  <a:pt x="630212" y="775484"/>
                  <a:pt x="625282" y="776545"/>
                  <a:pt x="621338" y="776545"/>
                </a:cubicBezTo>
                <a:cubicBezTo>
                  <a:pt x="504000" y="777607"/>
                  <a:pt x="387648" y="776545"/>
                  <a:pt x="270311" y="777607"/>
                </a:cubicBezTo>
                <a:cubicBezTo>
                  <a:pt x="259464" y="777607"/>
                  <a:pt x="255520" y="772299"/>
                  <a:pt x="256506" y="760620"/>
                </a:cubicBezTo>
                <a:cubicBezTo>
                  <a:pt x="256506" y="742572"/>
                  <a:pt x="256506" y="724524"/>
                  <a:pt x="255520" y="706475"/>
                </a:cubicBezTo>
                <a:cubicBezTo>
                  <a:pt x="255520" y="691612"/>
                  <a:pt x="261436" y="687365"/>
                  <a:pt x="274255" y="687365"/>
                </a:cubicBezTo>
                <a:close/>
                <a:moveTo>
                  <a:pt x="278054" y="504636"/>
                </a:moveTo>
                <a:cubicBezTo>
                  <a:pt x="354989" y="504636"/>
                  <a:pt x="432911" y="504636"/>
                  <a:pt x="509846" y="504636"/>
                </a:cubicBezTo>
                <a:cubicBezTo>
                  <a:pt x="588754" y="504636"/>
                  <a:pt x="666676" y="504636"/>
                  <a:pt x="745584" y="504636"/>
                </a:cubicBezTo>
                <a:cubicBezTo>
                  <a:pt x="764325" y="504636"/>
                  <a:pt x="765311" y="505700"/>
                  <a:pt x="765311" y="524845"/>
                </a:cubicBezTo>
                <a:cubicBezTo>
                  <a:pt x="765311" y="535481"/>
                  <a:pt x="765311" y="546117"/>
                  <a:pt x="765311" y="556753"/>
                </a:cubicBezTo>
                <a:cubicBezTo>
                  <a:pt x="765311" y="580153"/>
                  <a:pt x="752489" y="593980"/>
                  <a:pt x="730789" y="593980"/>
                </a:cubicBezTo>
                <a:cubicBezTo>
                  <a:pt x="580863" y="593980"/>
                  <a:pt x="429952" y="593980"/>
                  <a:pt x="279040" y="593980"/>
                </a:cubicBezTo>
                <a:cubicBezTo>
                  <a:pt x="256354" y="593980"/>
                  <a:pt x="256354" y="592917"/>
                  <a:pt x="256354" y="569517"/>
                </a:cubicBezTo>
                <a:cubicBezTo>
                  <a:pt x="256354" y="555690"/>
                  <a:pt x="256354" y="541863"/>
                  <a:pt x="256354" y="528036"/>
                </a:cubicBezTo>
                <a:cubicBezTo>
                  <a:pt x="256354" y="504636"/>
                  <a:pt x="256354" y="504636"/>
                  <a:pt x="278054" y="504636"/>
                </a:cubicBezTo>
                <a:close/>
                <a:moveTo>
                  <a:pt x="942895" y="453454"/>
                </a:moveTo>
                <a:cubicBezTo>
                  <a:pt x="989224" y="494914"/>
                  <a:pt x="1033581" y="534249"/>
                  <a:pt x="1077938" y="574646"/>
                </a:cubicBezTo>
                <a:cubicBezTo>
                  <a:pt x="1059210" y="599097"/>
                  <a:pt x="1040481" y="622484"/>
                  <a:pt x="1021752" y="644809"/>
                </a:cubicBezTo>
                <a:cubicBezTo>
                  <a:pt x="928109" y="760685"/>
                  <a:pt x="831509" y="874435"/>
                  <a:pt x="722095" y="974365"/>
                </a:cubicBezTo>
                <a:cubicBezTo>
                  <a:pt x="695481" y="999879"/>
                  <a:pt x="664923" y="1021141"/>
                  <a:pt x="635352" y="1042403"/>
                </a:cubicBezTo>
                <a:cubicBezTo>
                  <a:pt x="626481" y="1048781"/>
                  <a:pt x="613666" y="1046655"/>
                  <a:pt x="601838" y="1048781"/>
                </a:cubicBezTo>
                <a:cubicBezTo>
                  <a:pt x="601838" y="1037087"/>
                  <a:pt x="596909" y="1023267"/>
                  <a:pt x="600852" y="1012636"/>
                </a:cubicBezTo>
                <a:cubicBezTo>
                  <a:pt x="619581" y="969050"/>
                  <a:pt x="637323" y="924400"/>
                  <a:pt x="659995" y="882940"/>
                </a:cubicBezTo>
                <a:cubicBezTo>
                  <a:pt x="741809" y="734108"/>
                  <a:pt x="838409" y="595907"/>
                  <a:pt x="938952" y="460896"/>
                </a:cubicBezTo>
                <a:cubicBezTo>
                  <a:pt x="939938" y="458770"/>
                  <a:pt x="940924" y="456643"/>
                  <a:pt x="942895" y="453454"/>
                </a:cubicBezTo>
                <a:close/>
                <a:moveTo>
                  <a:pt x="1337162" y="323013"/>
                </a:moveTo>
                <a:cubicBezTo>
                  <a:pt x="1348990" y="326198"/>
                  <a:pt x="1361803" y="343189"/>
                  <a:pt x="1361803" y="358055"/>
                </a:cubicBezTo>
                <a:cubicBezTo>
                  <a:pt x="1359832" y="361241"/>
                  <a:pt x="1357861" y="367612"/>
                  <a:pt x="1353918" y="373984"/>
                </a:cubicBezTo>
                <a:cubicBezTo>
                  <a:pt x="1300693" y="447255"/>
                  <a:pt x="1247469" y="521588"/>
                  <a:pt x="1194244" y="594859"/>
                </a:cubicBezTo>
                <a:cubicBezTo>
                  <a:pt x="1175517" y="619282"/>
                  <a:pt x="1154818" y="642644"/>
                  <a:pt x="1134120" y="664944"/>
                </a:cubicBezTo>
                <a:cubicBezTo>
                  <a:pt x="1125249" y="673439"/>
                  <a:pt x="1113421" y="678749"/>
                  <a:pt x="1101594" y="682996"/>
                </a:cubicBezTo>
                <a:cubicBezTo>
                  <a:pt x="1095680" y="685120"/>
                  <a:pt x="1083852" y="682996"/>
                  <a:pt x="1080895" y="677687"/>
                </a:cubicBezTo>
                <a:cubicBezTo>
                  <a:pt x="1077938" y="671315"/>
                  <a:pt x="1077938" y="658573"/>
                  <a:pt x="1080895" y="652201"/>
                </a:cubicBezTo>
                <a:cubicBezTo>
                  <a:pt x="1092723" y="633087"/>
                  <a:pt x="1107507" y="615035"/>
                  <a:pt x="1121306" y="596983"/>
                </a:cubicBezTo>
                <a:cubicBezTo>
                  <a:pt x="1175517" y="522650"/>
                  <a:pt x="1229727" y="449379"/>
                  <a:pt x="1284923" y="375046"/>
                </a:cubicBezTo>
                <a:cubicBezTo>
                  <a:pt x="1293794" y="362303"/>
                  <a:pt x="1302665" y="348498"/>
                  <a:pt x="1310550" y="334694"/>
                </a:cubicBezTo>
                <a:cubicBezTo>
                  <a:pt x="1317449" y="324075"/>
                  <a:pt x="1325334" y="318765"/>
                  <a:pt x="1337162" y="323013"/>
                </a:cubicBezTo>
                <a:close/>
                <a:moveTo>
                  <a:pt x="525824" y="229421"/>
                </a:moveTo>
                <a:cubicBezTo>
                  <a:pt x="600725" y="229421"/>
                  <a:pt x="675627" y="229421"/>
                  <a:pt x="750528" y="229421"/>
                </a:cubicBezTo>
                <a:cubicBezTo>
                  <a:pt x="761369" y="229421"/>
                  <a:pt x="765311" y="233676"/>
                  <a:pt x="765311" y="245375"/>
                </a:cubicBezTo>
                <a:cubicBezTo>
                  <a:pt x="764326" y="264521"/>
                  <a:pt x="764326" y="282602"/>
                  <a:pt x="765311" y="301747"/>
                </a:cubicBezTo>
                <a:cubicBezTo>
                  <a:pt x="765311" y="314511"/>
                  <a:pt x="760383" y="318765"/>
                  <a:pt x="748557" y="318765"/>
                </a:cubicBezTo>
                <a:cubicBezTo>
                  <a:pt x="711106" y="318765"/>
                  <a:pt x="674641" y="318765"/>
                  <a:pt x="638176" y="318765"/>
                </a:cubicBezTo>
                <a:cubicBezTo>
                  <a:pt x="601711" y="318765"/>
                  <a:pt x="565246" y="317702"/>
                  <a:pt x="528781" y="318765"/>
                </a:cubicBezTo>
                <a:cubicBezTo>
                  <a:pt x="515969" y="318765"/>
                  <a:pt x="511041" y="313447"/>
                  <a:pt x="511041" y="299620"/>
                </a:cubicBezTo>
                <a:cubicBezTo>
                  <a:pt x="512027" y="282602"/>
                  <a:pt x="512027" y="264521"/>
                  <a:pt x="511041" y="246439"/>
                </a:cubicBezTo>
                <a:cubicBezTo>
                  <a:pt x="511041" y="234739"/>
                  <a:pt x="514983" y="229421"/>
                  <a:pt x="525824" y="229421"/>
                </a:cubicBezTo>
                <a:close/>
                <a:moveTo>
                  <a:pt x="1243182" y="137949"/>
                </a:moveTo>
                <a:cubicBezTo>
                  <a:pt x="1255260" y="139675"/>
                  <a:pt x="1267337" y="146577"/>
                  <a:pt x="1281140" y="158257"/>
                </a:cubicBezTo>
                <a:cubicBezTo>
                  <a:pt x="1308745" y="183741"/>
                  <a:pt x="1317618" y="208163"/>
                  <a:pt x="1306773" y="240018"/>
                </a:cubicBezTo>
                <a:cubicBezTo>
                  <a:pt x="1300858" y="257008"/>
                  <a:pt x="1294942" y="275059"/>
                  <a:pt x="1285083" y="289925"/>
                </a:cubicBezTo>
                <a:cubicBezTo>
                  <a:pt x="1228886" y="370624"/>
                  <a:pt x="1171704" y="450262"/>
                  <a:pt x="1114521" y="532023"/>
                </a:cubicBezTo>
                <a:cubicBezTo>
                  <a:pt x="1066212" y="489550"/>
                  <a:pt x="1022832" y="450262"/>
                  <a:pt x="977480" y="410974"/>
                </a:cubicBezTo>
                <a:cubicBezTo>
                  <a:pt x="984381" y="401417"/>
                  <a:pt x="990297" y="392923"/>
                  <a:pt x="996212" y="385490"/>
                </a:cubicBezTo>
                <a:cubicBezTo>
                  <a:pt x="1050437" y="319656"/>
                  <a:pt x="1103676" y="252760"/>
                  <a:pt x="1157901" y="187988"/>
                </a:cubicBezTo>
                <a:cubicBezTo>
                  <a:pt x="1170718" y="172061"/>
                  <a:pt x="1188464" y="159319"/>
                  <a:pt x="1205225" y="148700"/>
                </a:cubicBezTo>
                <a:cubicBezTo>
                  <a:pt x="1219027" y="139675"/>
                  <a:pt x="1231105" y="136224"/>
                  <a:pt x="1243182" y="137949"/>
                </a:cubicBezTo>
                <a:close/>
                <a:moveTo>
                  <a:pt x="326420" y="0"/>
                </a:moveTo>
                <a:cubicBezTo>
                  <a:pt x="513791" y="0"/>
                  <a:pt x="702148" y="0"/>
                  <a:pt x="889519" y="0"/>
                </a:cubicBezTo>
                <a:cubicBezTo>
                  <a:pt x="964468" y="1063"/>
                  <a:pt x="1018707" y="56311"/>
                  <a:pt x="1021665" y="137059"/>
                </a:cubicBezTo>
                <a:cubicBezTo>
                  <a:pt x="1021665" y="164684"/>
                  <a:pt x="1021665" y="191246"/>
                  <a:pt x="1020679" y="218870"/>
                </a:cubicBezTo>
                <a:cubicBezTo>
                  <a:pt x="1020679" y="225245"/>
                  <a:pt x="1017721" y="232682"/>
                  <a:pt x="1013776" y="237995"/>
                </a:cubicBezTo>
                <a:cubicBezTo>
                  <a:pt x="985177" y="275181"/>
                  <a:pt x="956578" y="311305"/>
                  <a:pt x="928966" y="348492"/>
                </a:cubicBezTo>
                <a:cubicBezTo>
                  <a:pt x="921077" y="358054"/>
                  <a:pt x="915160" y="369741"/>
                  <a:pt x="908256" y="380366"/>
                </a:cubicBezTo>
                <a:cubicBezTo>
                  <a:pt x="905298" y="384616"/>
                  <a:pt x="901353" y="387804"/>
                  <a:pt x="895436" y="395241"/>
                </a:cubicBezTo>
                <a:cubicBezTo>
                  <a:pt x="895436" y="365492"/>
                  <a:pt x="895436" y="339992"/>
                  <a:pt x="895436" y="314493"/>
                </a:cubicBezTo>
                <a:cubicBezTo>
                  <a:pt x="895436" y="263494"/>
                  <a:pt x="895436" y="212495"/>
                  <a:pt x="895436" y="161496"/>
                </a:cubicBezTo>
                <a:cubicBezTo>
                  <a:pt x="895436" y="139184"/>
                  <a:pt x="892478" y="135997"/>
                  <a:pt x="870782" y="135997"/>
                </a:cubicBezTo>
                <a:cubicBezTo>
                  <a:pt x="713982" y="135997"/>
                  <a:pt x="557182" y="135997"/>
                  <a:pt x="399396" y="135997"/>
                </a:cubicBezTo>
                <a:cubicBezTo>
                  <a:pt x="394465" y="135997"/>
                  <a:pt x="388548" y="135997"/>
                  <a:pt x="381645" y="135997"/>
                </a:cubicBezTo>
                <a:cubicBezTo>
                  <a:pt x="381645" y="145559"/>
                  <a:pt x="381645" y="152997"/>
                  <a:pt x="381645" y="159371"/>
                </a:cubicBezTo>
                <a:cubicBezTo>
                  <a:pt x="381645" y="211433"/>
                  <a:pt x="381645" y="262431"/>
                  <a:pt x="381645" y="314493"/>
                </a:cubicBezTo>
                <a:cubicBezTo>
                  <a:pt x="380659" y="373991"/>
                  <a:pt x="346143" y="410116"/>
                  <a:pt x="290918" y="410116"/>
                </a:cubicBezTo>
                <a:cubicBezTo>
                  <a:pt x="241610" y="410116"/>
                  <a:pt x="192302" y="410116"/>
                  <a:pt x="142994" y="410116"/>
                </a:cubicBezTo>
                <a:cubicBezTo>
                  <a:pt x="138063" y="410116"/>
                  <a:pt x="133132" y="410116"/>
                  <a:pt x="126229" y="410116"/>
                </a:cubicBezTo>
                <a:cubicBezTo>
                  <a:pt x="126229" y="418615"/>
                  <a:pt x="126229" y="423928"/>
                  <a:pt x="126229" y="429240"/>
                </a:cubicBezTo>
                <a:cubicBezTo>
                  <a:pt x="126229" y="658735"/>
                  <a:pt x="126229" y="888229"/>
                  <a:pt x="126229" y="1117724"/>
                </a:cubicBezTo>
                <a:cubicBezTo>
                  <a:pt x="126229" y="1143223"/>
                  <a:pt x="128201" y="1145348"/>
                  <a:pt x="150883" y="1145348"/>
                </a:cubicBezTo>
                <a:cubicBezTo>
                  <a:pt x="390521" y="1145348"/>
                  <a:pt x="630158" y="1145348"/>
                  <a:pt x="869796" y="1145348"/>
                </a:cubicBezTo>
                <a:cubicBezTo>
                  <a:pt x="893464" y="1145348"/>
                  <a:pt x="895436" y="1143223"/>
                  <a:pt x="895436" y="1117724"/>
                </a:cubicBezTo>
                <a:cubicBezTo>
                  <a:pt x="895436" y="1052913"/>
                  <a:pt x="895436" y="988102"/>
                  <a:pt x="895436" y="923291"/>
                </a:cubicBezTo>
                <a:cubicBezTo>
                  <a:pt x="895436" y="916916"/>
                  <a:pt x="897409" y="908416"/>
                  <a:pt x="901353" y="904166"/>
                </a:cubicBezTo>
                <a:cubicBezTo>
                  <a:pt x="938827" y="860605"/>
                  <a:pt x="976302" y="818106"/>
                  <a:pt x="1013776" y="774545"/>
                </a:cubicBezTo>
                <a:cubicBezTo>
                  <a:pt x="1015748" y="773482"/>
                  <a:pt x="1016734" y="772420"/>
                  <a:pt x="1020679" y="769232"/>
                </a:cubicBezTo>
                <a:cubicBezTo>
                  <a:pt x="1020679" y="775607"/>
                  <a:pt x="1021665" y="779857"/>
                  <a:pt x="1021665" y="784107"/>
                </a:cubicBezTo>
                <a:cubicBezTo>
                  <a:pt x="1021665" y="902042"/>
                  <a:pt x="1021665" y="1018914"/>
                  <a:pt x="1021665" y="1135786"/>
                </a:cubicBezTo>
                <a:cubicBezTo>
                  <a:pt x="1020679" y="1222909"/>
                  <a:pt x="967426" y="1281345"/>
                  <a:pt x="886561" y="1281345"/>
                </a:cubicBezTo>
                <a:cubicBezTo>
                  <a:pt x="634103" y="1281345"/>
                  <a:pt x="382631" y="1281345"/>
                  <a:pt x="131160" y="1281345"/>
                </a:cubicBezTo>
                <a:cubicBezTo>
                  <a:pt x="55225" y="1281345"/>
                  <a:pt x="0" y="1221847"/>
                  <a:pt x="0" y="1140036"/>
                </a:cubicBezTo>
                <a:cubicBezTo>
                  <a:pt x="0" y="872292"/>
                  <a:pt x="0" y="603486"/>
                  <a:pt x="0" y="335742"/>
                </a:cubicBezTo>
                <a:cubicBezTo>
                  <a:pt x="0" y="315555"/>
                  <a:pt x="5917" y="298556"/>
                  <a:pt x="18737" y="283681"/>
                </a:cubicBezTo>
                <a:cubicBezTo>
                  <a:pt x="99603" y="198683"/>
                  <a:pt x="180468" y="113685"/>
                  <a:pt x="261333" y="28687"/>
                </a:cubicBezTo>
                <a:cubicBezTo>
                  <a:pt x="279084" y="9562"/>
                  <a:pt x="300780" y="0"/>
                  <a:pt x="326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4" name="图片 3"/>
          <p:cNvPicPr>
            <a:picLocks noChangeAspect="1"/>
          </p:cNvPicPr>
          <p:nvPr/>
        </p:nvPicPr>
        <p:blipFill>
          <a:blip r:embed="rId5"/>
          <a:stretch>
            <a:fillRect/>
          </a:stretch>
        </p:blipFill>
        <p:spPr>
          <a:xfrm>
            <a:off x="2626541" y="1127700"/>
            <a:ext cx="6742311" cy="5438726"/>
          </a:xfrm>
          <a:prstGeom prst="rect">
            <a:avLst/>
          </a:prstGeom>
        </p:spPr>
      </p:pic>
      <p:sp>
        <p:nvSpPr>
          <p:cNvPr id="19" name="标题 1"/>
          <p:cNvSpPr>
            <a:spLocks noGrp="1"/>
          </p:cNvSpPr>
          <p:nvPr>
            <p:ph type="title"/>
          </p:nvPr>
        </p:nvSpPr>
        <p:spPr>
          <a:xfrm>
            <a:off x="1022910" y="288251"/>
            <a:ext cx="6791794" cy="839449"/>
          </a:xfrm>
        </p:spPr>
        <p:txBody>
          <a:bodyPr>
            <a:normAutofit fontScale="90000"/>
          </a:bodyPr>
          <a:lstStyle/>
          <a:p>
            <a:r>
              <a:rPr lang="en-US" altLang="zh-CN" b="1" dirty="0"/>
              <a:t>Traffic Shaping Implementation</a:t>
            </a:r>
            <a:r>
              <a:rPr lang="en-US" altLang="zh-CN" dirty="0"/>
              <a:t> </a:t>
            </a:r>
            <a:endParaRPr lang="zh-CN" altLang="en-US" dirty="0"/>
          </a:p>
        </p:txBody>
      </p:sp>
    </p:spTree>
    <p:custDataLst>
      <p:tags r:id="rId1"/>
    </p:custDataLst>
    <p:extLst>
      <p:ext uri="{BB962C8B-B14F-4D97-AF65-F5344CB8AC3E}">
        <p14:creationId xmlns:p14="http://schemas.microsoft.com/office/powerpoint/2010/main" val="22574383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6115" y="0"/>
            <a:ext cx="7503696" cy="930442"/>
          </a:xfrm>
        </p:spPr>
        <p:txBody>
          <a:bodyPr>
            <a:normAutofit/>
          </a:bodyPr>
          <a:lstStyle/>
          <a:p>
            <a:r>
              <a:rPr lang="en-US" altLang="zh-CN" b="1" dirty="0"/>
              <a:t>Devices Tolerate High </a:t>
            </a:r>
            <a:r>
              <a:rPr lang="en-US" altLang="zh-CN" b="1" dirty="0" smtClean="0"/>
              <a:t>Latencies</a:t>
            </a:r>
            <a:r>
              <a:rPr lang="en-US" altLang="zh-CN" dirty="0" smtClean="0"/>
              <a:t> </a:t>
            </a:r>
            <a:endParaRPr lang="zh-CN" altLang="en-US" dirty="0"/>
          </a:p>
        </p:txBody>
      </p:sp>
      <p:pic>
        <p:nvPicPr>
          <p:cNvPr id="3" name="图片 2"/>
          <p:cNvPicPr>
            <a:picLocks noChangeAspect="1"/>
          </p:cNvPicPr>
          <p:nvPr/>
        </p:nvPicPr>
        <p:blipFill>
          <a:blip r:embed="rId3"/>
          <a:stretch>
            <a:fillRect/>
          </a:stretch>
        </p:blipFill>
        <p:spPr>
          <a:xfrm>
            <a:off x="988343" y="1729245"/>
            <a:ext cx="8738097" cy="4944270"/>
          </a:xfrm>
          <a:prstGeom prst="rect">
            <a:avLst/>
          </a:prstGeom>
        </p:spPr>
      </p:pic>
      <p:sp>
        <p:nvSpPr>
          <p:cNvPr id="4" name="标题 1"/>
          <p:cNvSpPr txBox="1">
            <a:spLocks/>
          </p:cNvSpPr>
          <p:nvPr/>
        </p:nvSpPr>
        <p:spPr>
          <a:xfrm>
            <a:off x="806115" y="958953"/>
            <a:ext cx="11209422" cy="51719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t>Shaping Incurs Acceptable Throughput Overhead</a:t>
            </a:r>
            <a:endParaRPr lang="zh-CN" altLang="en-US" b="1" dirty="0"/>
          </a:p>
        </p:txBody>
      </p:sp>
    </p:spTree>
    <p:extLst>
      <p:ext uri="{BB962C8B-B14F-4D97-AF65-F5344CB8AC3E}">
        <p14:creationId xmlns:p14="http://schemas.microsoft.com/office/powerpoint/2010/main" val="42124728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8544" y="0"/>
            <a:ext cx="10515600" cy="1325563"/>
          </a:xfrm>
        </p:spPr>
        <p:txBody>
          <a:bodyPr/>
          <a:lstStyle/>
          <a:p>
            <a:r>
              <a:rPr lang="en-US" altLang="zh-CN" dirty="0" smtClean="0"/>
              <a:t>Background</a:t>
            </a:r>
            <a:endParaRPr lang="zh-CN" altLang="en-US" dirty="0"/>
          </a:p>
        </p:txBody>
      </p:sp>
      <p:sp>
        <p:nvSpPr>
          <p:cNvPr id="3" name="内容占位符 2"/>
          <p:cNvSpPr>
            <a:spLocks noGrp="1"/>
          </p:cNvSpPr>
          <p:nvPr>
            <p:ph idx="1"/>
          </p:nvPr>
        </p:nvSpPr>
        <p:spPr>
          <a:xfrm>
            <a:off x="678544" y="1153659"/>
            <a:ext cx="10961913" cy="2939370"/>
          </a:xfrm>
        </p:spPr>
        <p:txBody>
          <a:bodyPr>
            <a:normAutofit lnSpcReduction="10000"/>
          </a:bodyPr>
          <a:lstStyle/>
          <a:p>
            <a:pPr>
              <a:lnSpc>
                <a:spcPct val="150000"/>
              </a:lnSpc>
            </a:pPr>
            <a:r>
              <a:rPr lang="en-US" altLang="zh-CN" sz="2400" dirty="0"/>
              <a:t>Many smart home devices have always-on </a:t>
            </a:r>
            <a:r>
              <a:rPr lang="en-US" altLang="zh-CN" sz="2400" dirty="0" smtClean="0"/>
              <a:t>sensors that </a:t>
            </a:r>
            <a:r>
              <a:rPr lang="en-US" altLang="zh-CN" sz="2400" b="1" dirty="0">
                <a:solidFill>
                  <a:srgbClr val="FF0000"/>
                </a:solidFill>
              </a:rPr>
              <a:t>capture users’ offline activities </a:t>
            </a:r>
            <a:r>
              <a:rPr lang="en-US" altLang="zh-CN" sz="2400" b="1" dirty="0" smtClean="0">
                <a:solidFill>
                  <a:srgbClr val="FF0000"/>
                </a:solidFill>
              </a:rPr>
              <a:t>and </a:t>
            </a:r>
            <a:r>
              <a:rPr lang="en-US" altLang="zh-CN" sz="2400" b="1" dirty="0">
                <a:solidFill>
                  <a:srgbClr val="FF0000"/>
                </a:solidFill>
              </a:rPr>
              <a:t>transmit information </a:t>
            </a:r>
            <a:r>
              <a:rPr lang="en-US" altLang="zh-CN" sz="2400" dirty="0"/>
              <a:t>about these activities </a:t>
            </a:r>
            <a:r>
              <a:rPr lang="en-US" altLang="zh-CN" sz="2400" dirty="0" smtClean="0"/>
              <a:t>outside of </a:t>
            </a:r>
            <a:r>
              <a:rPr lang="en-US" altLang="zh-CN" sz="2400" dirty="0"/>
              <a:t>the </a:t>
            </a:r>
            <a:r>
              <a:rPr lang="en-US" altLang="zh-CN" sz="2400" dirty="0" smtClean="0"/>
              <a:t>home.</a:t>
            </a:r>
          </a:p>
          <a:p>
            <a:pPr>
              <a:lnSpc>
                <a:spcPct val="150000"/>
              </a:lnSpc>
            </a:pPr>
            <a:r>
              <a:rPr lang="en-US" altLang="zh-CN" sz="2400" dirty="0" smtClean="0"/>
              <a:t>ISPs, Wi-Fi </a:t>
            </a:r>
            <a:r>
              <a:rPr lang="en-US" altLang="zh-CN" sz="2400" dirty="0"/>
              <a:t>eavesdroppers, or state-level surveillance </a:t>
            </a:r>
            <a:r>
              <a:rPr lang="en-US" altLang="zh-CN" sz="2400" dirty="0" smtClean="0"/>
              <a:t>entities </a:t>
            </a:r>
            <a:r>
              <a:rPr lang="en-US" altLang="zh-CN" sz="2400" dirty="0"/>
              <a:t>can </a:t>
            </a:r>
            <a:r>
              <a:rPr lang="en-US" altLang="zh-CN" sz="2400" b="1" dirty="0">
                <a:solidFill>
                  <a:srgbClr val="FF0000"/>
                </a:solidFill>
              </a:rPr>
              <a:t>infer privacy sensitive in-home </a:t>
            </a:r>
            <a:r>
              <a:rPr lang="en-US" altLang="zh-CN" sz="2400" b="1" dirty="0" smtClean="0">
                <a:solidFill>
                  <a:srgbClr val="FF0000"/>
                </a:solidFill>
              </a:rPr>
              <a:t>activities</a:t>
            </a:r>
            <a:r>
              <a:rPr lang="en-US" altLang="zh-CN" sz="2400" dirty="0" smtClean="0"/>
              <a:t>.</a:t>
            </a:r>
            <a:r>
              <a:rPr lang="en-US" altLang="zh-CN" dirty="0" smtClean="0"/>
              <a:t/>
            </a:r>
            <a:br>
              <a:rPr lang="en-US" altLang="zh-CN" dirty="0" smtClean="0"/>
            </a:br>
            <a:endParaRPr lang="zh-CN" altLang="en-US" dirty="0"/>
          </a:p>
        </p:txBody>
      </p:sp>
      <p:pic>
        <p:nvPicPr>
          <p:cNvPr id="4" name="图片 3"/>
          <p:cNvPicPr>
            <a:picLocks noChangeAspect="1"/>
          </p:cNvPicPr>
          <p:nvPr/>
        </p:nvPicPr>
        <p:blipFill>
          <a:blip r:embed="rId3"/>
          <a:stretch>
            <a:fillRect/>
          </a:stretch>
        </p:blipFill>
        <p:spPr>
          <a:xfrm>
            <a:off x="2786204" y="3447738"/>
            <a:ext cx="6058563" cy="3254035"/>
          </a:xfrm>
          <a:prstGeom prst="rect">
            <a:avLst/>
          </a:prstGeom>
        </p:spPr>
      </p:pic>
    </p:spTree>
    <p:extLst>
      <p:ext uri="{BB962C8B-B14F-4D97-AF65-F5344CB8AC3E}">
        <p14:creationId xmlns:p14="http://schemas.microsoft.com/office/powerpoint/2010/main" val="25404834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5694" y="333041"/>
            <a:ext cx="11209422" cy="517191"/>
          </a:xfrm>
        </p:spPr>
        <p:txBody>
          <a:bodyPr>
            <a:normAutofit fontScale="90000"/>
          </a:bodyPr>
          <a:lstStyle/>
          <a:p>
            <a:r>
              <a:rPr lang="en-US" altLang="zh-CN" b="1" dirty="0"/>
              <a:t>Shaping is Feasible for Many Users</a:t>
            </a:r>
            <a:r>
              <a:rPr lang="en-US" altLang="zh-CN" dirty="0"/>
              <a:t> </a:t>
            </a:r>
            <a:endParaRPr lang="zh-CN" altLang="en-US" dirty="0"/>
          </a:p>
        </p:txBody>
      </p:sp>
      <p:grpSp>
        <p:nvGrpSpPr>
          <p:cNvPr id="18" name="组合 17"/>
          <p:cNvGrpSpPr/>
          <p:nvPr/>
        </p:nvGrpSpPr>
        <p:grpSpPr>
          <a:xfrm>
            <a:off x="328972" y="1058778"/>
            <a:ext cx="346976" cy="4759653"/>
            <a:chOff x="644899" y="1689496"/>
            <a:chExt cx="221458" cy="3307128"/>
          </a:xfrm>
        </p:grpSpPr>
        <p:cxnSp>
          <p:nvCxnSpPr>
            <p:cNvPr id="7" name="MH_Other_3"/>
            <p:cNvCxnSpPr/>
            <p:nvPr>
              <p:custDataLst>
                <p:tags r:id="rId7"/>
              </p:custDataLst>
            </p:nvPr>
          </p:nvCxnSpPr>
          <p:spPr>
            <a:xfrm>
              <a:off x="752338" y="1689496"/>
              <a:ext cx="2893" cy="3307128"/>
            </a:xfrm>
            <a:prstGeom prst="line">
              <a:avLst/>
            </a:prstGeom>
            <a:solidFill>
              <a:schemeClr val="accent1"/>
            </a:solidFill>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MH_Other_4"/>
            <p:cNvSpPr/>
            <p:nvPr>
              <p:custDataLst>
                <p:tags r:id="rId8"/>
              </p:custDataLst>
            </p:nvPr>
          </p:nvSpPr>
          <p:spPr>
            <a:xfrm>
              <a:off x="644899" y="3761819"/>
              <a:ext cx="220663" cy="2206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HK" altLang="en-US">
                <a:solidFill>
                  <a:srgbClr val="FFFFFF"/>
                </a:solidFill>
                <a:ea typeface="PMingLiU" panose="02020500000000000000" pitchFamily="18" charset="-120"/>
              </a:endParaRPr>
            </a:p>
          </p:txBody>
        </p:sp>
        <p:sp>
          <p:nvSpPr>
            <p:cNvPr id="9" name="MH_Other_5"/>
            <p:cNvSpPr/>
            <p:nvPr>
              <p:custDataLst>
                <p:tags r:id="rId9"/>
              </p:custDataLst>
            </p:nvPr>
          </p:nvSpPr>
          <p:spPr>
            <a:xfrm>
              <a:off x="645694" y="2018475"/>
              <a:ext cx="220663" cy="2206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HK" altLang="en-US">
                <a:solidFill>
                  <a:srgbClr val="FFFFFF"/>
                </a:solidFill>
                <a:ea typeface="PMingLiU" panose="02020500000000000000" pitchFamily="18" charset="-120"/>
              </a:endParaRPr>
            </a:p>
          </p:txBody>
        </p:sp>
      </p:grpSp>
      <p:grpSp>
        <p:nvGrpSpPr>
          <p:cNvPr id="10" name="组合 9"/>
          <p:cNvGrpSpPr/>
          <p:nvPr/>
        </p:nvGrpSpPr>
        <p:grpSpPr>
          <a:xfrm>
            <a:off x="675948" y="1224236"/>
            <a:ext cx="11181264" cy="5272174"/>
            <a:chOff x="1778339" y="2653752"/>
            <a:chExt cx="4731761" cy="4421502"/>
          </a:xfrm>
        </p:grpSpPr>
        <p:cxnSp>
          <p:nvCxnSpPr>
            <p:cNvPr id="11" name="MH_Other_6"/>
            <p:cNvCxnSpPr/>
            <p:nvPr>
              <p:custDataLst>
                <p:tags r:id="rId1"/>
              </p:custDataLst>
            </p:nvPr>
          </p:nvCxnSpPr>
          <p:spPr>
            <a:xfrm flipV="1">
              <a:off x="1778339" y="3023954"/>
              <a:ext cx="3995737" cy="7938"/>
            </a:xfrm>
            <a:prstGeom prst="line">
              <a:avLst/>
            </a:prstGeom>
            <a:solidFill>
              <a:srgbClr val="D3481D"/>
            </a:solidFill>
            <a:ln w="19050" cap="flat" cmpd="sng" algn="ctr">
              <a:solidFill>
                <a:schemeClr val="accent1">
                  <a:lumMod val="20000"/>
                  <a:lumOff val="80000"/>
                </a:schemeClr>
              </a:solidFill>
              <a:prstDash val="solid"/>
              <a:miter lim="800000"/>
            </a:ln>
            <a:effectLst/>
          </p:spPr>
        </p:cxnSp>
        <p:cxnSp>
          <p:nvCxnSpPr>
            <p:cNvPr id="12" name="MH_Other_7"/>
            <p:cNvCxnSpPr/>
            <p:nvPr>
              <p:custDataLst>
                <p:tags r:id="rId2"/>
              </p:custDataLst>
            </p:nvPr>
          </p:nvCxnSpPr>
          <p:spPr>
            <a:xfrm flipV="1">
              <a:off x="1778339" y="5055954"/>
              <a:ext cx="3995737" cy="7938"/>
            </a:xfrm>
            <a:prstGeom prst="line">
              <a:avLst/>
            </a:prstGeom>
            <a:solidFill>
              <a:srgbClr val="D3481D"/>
            </a:solidFill>
            <a:ln w="19050" cap="flat" cmpd="sng" algn="ctr">
              <a:solidFill>
                <a:schemeClr val="accent1">
                  <a:lumMod val="20000"/>
                  <a:lumOff val="80000"/>
                </a:schemeClr>
              </a:solidFill>
              <a:prstDash val="solid"/>
              <a:miter lim="800000"/>
            </a:ln>
            <a:effectLst/>
          </p:spPr>
        </p:cxnSp>
        <p:sp>
          <p:nvSpPr>
            <p:cNvPr id="13" name="MH_Text_1"/>
            <p:cNvSpPr>
              <a:spLocks noChangeArrowheads="1"/>
            </p:cNvSpPr>
            <p:nvPr>
              <p:custDataLst>
                <p:tags r:id="rId3"/>
              </p:custDataLst>
            </p:nvPr>
          </p:nvSpPr>
          <p:spPr bwMode="auto">
            <a:xfrm>
              <a:off x="2030507" y="3127141"/>
              <a:ext cx="4479593" cy="1207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defRPr/>
              </a:pPr>
              <a:r>
                <a:rPr lang="en-US" altLang="zh-CN" sz="2000" dirty="0" smtClean="0"/>
                <a:t>The average </a:t>
              </a:r>
              <a:r>
                <a:rPr lang="en-US" altLang="zh-CN" sz="2000" dirty="0"/>
                <a:t>upload </a:t>
              </a:r>
              <a:r>
                <a:rPr lang="en-US" altLang="zh-CN" sz="2000" dirty="0" smtClean="0"/>
                <a:t>speed for </a:t>
              </a:r>
              <a:r>
                <a:rPr lang="en-US" altLang="zh-CN" sz="2000" dirty="0"/>
                <a:t>fixed broadband in the United States was </a:t>
              </a:r>
              <a:r>
                <a:rPr lang="en-US" altLang="zh-CN" sz="2000" dirty="0" smtClean="0">
                  <a:solidFill>
                    <a:srgbClr val="FF0000"/>
                  </a:solidFill>
                </a:rPr>
                <a:t>2.36MB/s </a:t>
              </a:r>
              <a:r>
                <a:rPr lang="en-US" altLang="zh-CN" sz="2000" dirty="0" smtClean="0"/>
                <a:t>as </a:t>
              </a:r>
              <a:r>
                <a:rPr lang="en-US" altLang="zh-CN" sz="2000" dirty="0"/>
                <a:t>of June, 2016. For users with at </a:t>
              </a:r>
              <a:r>
                <a:rPr lang="en-US" altLang="zh-CN" sz="2000" dirty="0" smtClean="0"/>
                <a:t>least </a:t>
              </a:r>
              <a:r>
                <a:rPr lang="en-US" altLang="zh-CN" sz="2000" dirty="0" smtClean="0">
                  <a:solidFill>
                    <a:srgbClr val="FF0000"/>
                  </a:solidFill>
                </a:rPr>
                <a:t>2MB/s </a:t>
              </a:r>
              <a:r>
                <a:rPr lang="en-US" altLang="zh-CN" sz="2000" dirty="0">
                  <a:solidFill>
                    <a:srgbClr val="FF0000"/>
                  </a:solidFill>
                </a:rPr>
                <a:t>upload speed</a:t>
              </a:r>
              <a:r>
                <a:rPr lang="en-US" altLang="zh-CN" sz="2000" dirty="0"/>
                <a:t>, a bandwidth </a:t>
              </a:r>
              <a:r>
                <a:rPr lang="en-US" altLang="zh-CN" sz="2000" dirty="0">
                  <a:solidFill>
                    <a:srgbClr val="FF0000"/>
                  </a:solidFill>
                </a:rPr>
                <a:t>overhead </a:t>
              </a:r>
              <a:r>
                <a:rPr lang="en-US" altLang="zh-CN" sz="2000" i="1" dirty="0">
                  <a:solidFill>
                    <a:srgbClr val="FF0000"/>
                  </a:solidFill>
                </a:rPr>
                <a:t>≤ </a:t>
              </a:r>
              <a:r>
                <a:rPr lang="en-US" altLang="zh-CN" sz="2000" dirty="0" smtClean="0">
                  <a:solidFill>
                    <a:srgbClr val="FF0000"/>
                  </a:solidFill>
                </a:rPr>
                <a:t>40KB/s </a:t>
              </a:r>
              <a:r>
                <a:rPr lang="en-US" altLang="zh-CN" sz="2000" dirty="0" smtClean="0"/>
                <a:t>(above </a:t>
              </a:r>
              <a:r>
                <a:rPr lang="en-US" altLang="zh-CN" sz="2000" dirty="0"/>
                <a:t>the required shaping rate for any of our </a:t>
              </a:r>
              <a:r>
                <a:rPr lang="en-US" altLang="zh-CN" sz="2000" dirty="0" smtClean="0"/>
                <a:t>tested devices</a:t>
              </a:r>
              <a:r>
                <a:rPr lang="en-US" altLang="zh-CN" sz="2000" dirty="0"/>
                <a:t>) amounts to </a:t>
              </a:r>
              <a:r>
                <a:rPr lang="en-US" altLang="zh-CN" sz="2000" i="1" dirty="0">
                  <a:solidFill>
                    <a:srgbClr val="FF0000"/>
                  </a:solidFill>
                </a:rPr>
                <a:t>≤ </a:t>
              </a:r>
              <a:r>
                <a:rPr lang="en-US" altLang="zh-CN" sz="2000" dirty="0">
                  <a:solidFill>
                    <a:srgbClr val="FF0000"/>
                  </a:solidFill>
                </a:rPr>
                <a:t>2% of the user’s upload </a:t>
              </a:r>
              <a:r>
                <a:rPr lang="en-US" altLang="zh-CN" sz="2000" dirty="0" smtClean="0">
                  <a:solidFill>
                    <a:srgbClr val="FF0000"/>
                  </a:solidFill>
                </a:rPr>
                <a:t>capacity</a:t>
              </a:r>
              <a:r>
                <a:rPr lang="en-US" altLang="zh-CN" sz="2000" dirty="0" smtClean="0"/>
                <a:t>.</a:t>
              </a:r>
            </a:p>
          </p:txBody>
        </p:sp>
        <p:sp>
          <p:nvSpPr>
            <p:cNvPr id="14" name="MH_SubTitle_1"/>
            <p:cNvSpPr txBox="1">
              <a:spLocks noChangeArrowheads="1"/>
            </p:cNvSpPr>
            <p:nvPr>
              <p:custDataLst>
                <p:tags r:id="rId4"/>
              </p:custDataLst>
            </p:nvPr>
          </p:nvSpPr>
          <p:spPr bwMode="auto">
            <a:xfrm>
              <a:off x="2078375" y="2653752"/>
              <a:ext cx="3430588" cy="371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2400" b="1" dirty="0">
                  <a:solidFill>
                    <a:schemeClr val="accent1">
                      <a:lumMod val="75000"/>
                    </a:schemeClr>
                  </a:solidFill>
                  <a:latin typeface="+mn-lt"/>
                  <a:ea typeface="+mn-ea"/>
                </a:rPr>
                <a:t>Network performance cost</a:t>
              </a:r>
              <a:endParaRPr lang="zh-HK" altLang="en-US" sz="2400" b="1" dirty="0">
                <a:solidFill>
                  <a:schemeClr val="accent1">
                    <a:lumMod val="75000"/>
                  </a:schemeClr>
                </a:solidFill>
                <a:latin typeface="+mn-lt"/>
                <a:ea typeface="+mn-ea"/>
              </a:endParaRPr>
            </a:p>
          </p:txBody>
        </p:sp>
        <p:sp>
          <p:nvSpPr>
            <p:cNvPr id="15" name="MH_Text_2"/>
            <p:cNvSpPr>
              <a:spLocks noChangeArrowheads="1"/>
            </p:cNvSpPr>
            <p:nvPr>
              <p:custDataLst>
                <p:tags r:id="rId5"/>
              </p:custDataLst>
            </p:nvPr>
          </p:nvSpPr>
          <p:spPr bwMode="auto">
            <a:xfrm>
              <a:off x="2078376" y="5068653"/>
              <a:ext cx="4431724" cy="2006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defRPr/>
              </a:pPr>
              <a:r>
                <a:rPr lang="en-US" altLang="zh-HK" sz="2000" dirty="0" smtClean="0">
                  <a:latin typeface="+mn-lt"/>
                  <a:ea typeface="+mn-ea"/>
                </a:rPr>
                <a:t>As for </a:t>
              </a:r>
              <a:r>
                <a:rPr lang="en-US" altLang="zh-CN" sz="2000" dirty="0"/>
                <a:t>non-audio/video </a:t>
              </a:r>
              <a:r>
                <a:rPr lang="en-US" altLang="zh-CN" sz="2000" dirty="0" smtClean="0"/>
                <a:t>devices, </a:t>
              </a:r>
              <a:r>
                <a:rPr lang="en-US" altLang="zh-CN" sz="2000" dirty="0"/>
                <a:t>t</a:t>
              </a:r>
              <a:r>
                <a:rPr lang="en-US" altLang="zh-CN" sz="2000" dirty="0" smtClean="0"/>
                <a:t>raffic </a:t>
              </a:r>
              <a:r>
                <a:rPr lang="en-US" altLang="zh-CN" sz="2000" dirty="0"/>
                <a:t>shaping that adds 7.5KB/s </a:t>
              </a:r>
              <a:r>
                <a:rPr lang="en-US" altLang="zh-CN" sz="2000" dirty="0" smtClean="0"/>
                <a:t>bandwidth overhead would only </a:t>
              </a:r>
              <a:r>
                <a:rPr lang="en-US" altLang="zh-CN" sz="2000" dirty="0"/>
                <a:t>amount to </a:t>
              </a:r>
              <a:r>
                <a:rPr lang="en-US" altLang="zh-CN" sz="2000" dirty="0">
                  <a:solidFill>
                    <a:srgbClr val="FF0000"/>
                  </a:solidFill>
                </a:rPr>
                <a:t>19GB of extra data used per </a:t>
              </a:r>
              <a:r>
                <a:rPr lang="en-US" altLang="zh-CN" sz="2000" dirty="0" smtClean="0">
                  <a:solidFill>
                    <a:srgbClr val="FF0000"/>
                  </a:solidFill>
                </a:rPr>
                <a:t>month</a:t>
              </a:r>
              <a:r>
                <a:rPr lang="en-US" altLang="zh-CN" sz="2000" dirty="0" smtClean="0"/>
                <a:t>.</a:t>
              </a:r>
            </a:p>
            <a:p>
              <a:pPr>
                <a:lnSpc>
                  <a:spcPct val="120000"/>
                </a:lnSpc>
                <a:defRPr/>
              </a:pPr>
              <a:r>
                <a:rPr lang="en-US" altLang="zh-CN" sz="2000" dirty="0" smtClean="0"/>
                <a:t>As for audio/video devices, </a:t>
              </a:r>
              <a:r>
                <a:rPr lang="en-US" altLang="zh-CN" sz="2000" dirty="0"/>
                <a:t>t</a:t>
              </a:r>
              <a:r>
                <a:rPr lang="en-US" altLang="zh-CN" sz="2000" dirty="0" smtClean="0"/>
                <a:t>raffic </a:t>
              </a:r>
              <a:r>
                <a:rPr lang="en-US" altLang="zh-CN" sz="2000" dirty="0"/>
                <a:t>shaping that adds 40KB/s bandwidth </a:t>
              </a:r>
              <a:r>
                <a:rPr lang="en-US" altLang="zh-CN" sz="2000" dirty="0" smtClean="0"/>
                <a:t>overhead </a:t>
              </a:r>
              <a:r>
                <a:rPr lang="en-US" altLang="zh-CN" sz="2000" dirty="0"/>
                <a:t>would </a:t>
              </a:r>
              <a:r>
                <a:rPr lang="en-US" altLang="zh-CN" sz="2000" dirty="0" smtClean="0"/>
                <a:t>count towards </a:t>
              </a:r>
              <a:r>
                <a:rPr lang="en-US" altLang="zh-CN" sz="2000" dirty="0">
                  <a:solidFill>
                    <a:srgbClr val="FF0000"/>
                  </a:solidFill>
                </a:rPr>
                <a:t>104GB of a data cap in a </a:t>
              </a:r>
              <a:r>
                <a:rPr lang="en-US" altLang="zh-CN" sz="2000" dirty="0" smtClean="0">
                  <a:solidFill>
                    <a:srgbClr val="FF0000"/>
                  </a:solidFill>
                </a:rPr>
                <a:t>month</a:t>
              </a:r>
              <a:r>
                <a:rPr lang="en-US" altLang="zh-CN" sz="2000" dirty="0" smtClean="0"/>
                <a:t>.</a:t>
              </a:r>
              <a:r>
                <a:rPr lang="en-US" altLang="zh-CN" sz="2000" dirty="0"/>
                <a:t> </a:t>
              </a:r>
              <a:endParaRPr lang="en-US" altLang="zh-CN" sz="2000" dirty="0" smtClean="0"/>
            </a:p>
            <a:p>
              <a:pPr>
                <a:lnSpc>
                  <a:spcPct val="120000"/>
                </a:lnSpc>
                <a:defRPr/>
              </a:pPr>
              <a:r>
                <a:rPr lang="en-US" altLang="zh-CN" sz="2000" dirty="0" smtClean="0"/>
                <a:t>Data costs </a:t>
              </a:r>
              <a:r>
                <a:rPr lang="en-US" altLang="zh-CN" sz="2000" dirty="0">
                  <a:solidFill>
                    <a:srgbClr val="FF0000"/>
                  </a:solidFill>
                </a:rPr>
                <a:t>$10 per </a:t>
              </a:r>
              <a:r>
                <a:rPr lang="en-US" altLang="zh-CN" sz="2000" dirty="0" smtClean="0">
                  <a:solidFill>
                    <a:srgbClr val="FF0000"/>
                  </a:solidFill>
                </a:rPr>
                <a:t>50GB</a:t>
              </a:r>
              <a:r>
                <a:rPr lang="en-US" altLang="zh-CN" sz="2000" dirty="0" smtClean="0"/>
                <a:t>.</a:t>
              </a:r>
            </a:p>
            <a:p>
              <a:pPr>
                <a:lnSpc>
                  <a:spcPct val="120000"/>
                </a:lnSpc>
                <a:defRPr/>
              </a:pPr>
              <a:r>
                <a:rPr lang="en-US" altLang="zh-CN" sz="2000" dirty="0" smtClean="0"/>
                <a:t>Traffic </a:t>
              </a:r>
              <a:r>
                <a:rPr lang="en-US" altLang="zh-CN" sz="2000" dirty="0"/>
                <a:t>shaping that adds 104GB </a:t>
              </a:r>
              <a:r>
                <a:rPr lang="en-US" altLang="zh-CN" sz="2000" dirty="0" smtClean="0"/>
                <a:t>of data </a:t>
              </a:r>
              <a:r>
                <a:rPr lang="en-US" altLang="zh-CN" sz="2000" dirty="0"/>
                <a:t>would only count towards </a:t>
              </a:r>
              <a:r>
                <a:rPr lang="en-US" altLang="zh-CN" sz="2000" dirty="0">
                  <a:solidFill>
                    <a:srgbClr val="FF0000"/>
                  </a:solidFill>
                </a:rPr>
                <a:t>10% of a 1TB data </a:t>
              </a:r>
              <a:r>
                <a:rPr lang="en-US" altLang="zh-CN" sz="2000" dirty="0" smtClean="0">
                  <a:solidFill>
                    <a:srgbClr val="FF0000"/>
                  </a:solidFill>
                </a:rPr>
                <a:t>cap </a:t>
              </a:r>
              <a:r>
                <a:rPr lang="en-US" altLang="zh-CN" sz="2000" dirty="0" smtClean="0"/>
                <a:t>in </a:t>
              </a:r>
              <a:r>
                <a:rPr lang="en-US" altLang="zh-CN" sz="2000" dirty="0"/>
                <a:t>a </a:t>
              </a:r>
              <a:r>
                <a:rPr lang="en-US" altLang="zh-CN" sz="2000" dirty="0" smtClean="0"/>
                <a:t>month.</a:t>
              </a:r>
              <a:r>
                <a:rPr lang="en-US" altLang="zh-CN" sz="2000" dirty="0"/>
                <a:t/>
              </a:r>
              <a:br>
                <a:rPr lang="en-US" altLang="zh-CN" sz="2000" dirty="0"/>
              </a:br>
              <a:endParaRPr lang="zh-HK" altLang="zh-HK" sz="2000" dirty="0">
                <a:latin typeface="+mn-lt"/>
                <a:ea typeface="+mn-ea"/>
              </a:endParaRPr>
            </a:p>
          </p:txBody>
        </p:sp>
        <p:sp>
          <p:nvSpPr>
            <p:cNvPr id="16" name="MH_SubTitle_2"/>
            <p:cNvSpPr txBox="1">
              <a:spLocks noChangeArrowheads="1"/>
            </p:cNvSpPr>
            <p:nvPr>
              <p:custDataLst>
                <p:tags r:id="rId6"/>
              </p:custDataLst>
            </p:nvPr>
          </p:nvSpPr>
          <p:spPr bwMode="auto">
            <a:xfrm>
              <a:off x="2078375" y="4217754"/>
              <a:ext cx="3430588"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2400" b="1" dirty="0">
                  <a:solidFill>
                    <a:schemeClr val="accent1">
                      <a:lumMod val="75000"/>
                    </a:schemeClr>
                  </a:solidFill>
                  <a:latin typeface="+mn-lt"/>
                  <a:ea typeface="+mn-ea"/>
                </a:rPr>
                <a:t>Data usage cost</a:t>
              </a:r>
              <a:endParaRPr lang="zh-HK" altLang="en-US" sz="2400" b="1" dirty="0">
                <a:solidFill>
                  <a:schemeClr val="accent1">
                    <a:lumMod val="75000"/>
                  </a:schemeClr>
                </a:solidFill>
                <a:latin typeface="+mn-lt"/>
                <a:ea typeface="+mn-ea"/>
              </a:endParaRPr>
            </a:p>
          </p:txBody>
        </p:sp>
      </p:grpSp>
    </p:spTree>
    <p:extLst>
      <p:ext uri="{BB962C8B-B14F-4D97-AF65-F5344CB8AC3E}">
        <p14:creationId xmlns:p14="http://schemas.microsoft.com/office/powerpoint/2010/main" val="11348416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9573126" cy="785813"/>
          </a:xfrm>
        </p:spPr>
        <p:txBody>
          <a:bodyPr/>
          <a:lstStyle/>
          <a:p>
            <a:r>
              <a:rPr lang="en-US" altLang="zh-CN" b="1" dirty="0"/>
              <a:t>Real-world Deployment Considerations</a:t>
            </a:r>
            <a:r>
              <a:rPr lang="en-US" altLang="zh-CN" dirty="0"/>
              <a:t> </a:t>
            </a:r>
            <a:endParaRPr lang="zh-CN" altLang="en-US" dirty="0"/>
          </a:p>
        </p:txBody>
      </p:sp>
      <p:sp>
        <p:nvSpPr>
          <p:cNvPr id="3" name="文本框 2"/>
          <p:cNvSpPr txBox="1"/>
          <p:nvPr/>
        </p:nvSpPr>
        <p:spPr>
          <a:xfrm>
            <a:off x="1224215" y="2513203"/>
            <a:ext cx="10459454" cy="1323439"/>
          </a:xfrm>
          <a:prstGeom prst="rect">
            <a:avLst/>
          </a:prstGeom>
          <a:noFill/>
        </p:spPr>
        <p:txBody>
          <a:bodyPr wrap="square" rtlCol="0">
            <a:spAutoFit/>
          </a:bodyPr>
          <a:lstStyle/>
          <a:p>
            <a:r>
              <a:rPr lang="en-US" altLang="zh-CN" sz="2000" dirty="0"/>
              <a:t>Due to “system jitter,” the </a:t>
            </a:r>
            <a:r>
              <a:rPr lang="en-US" altLang="zh-CN" sz="2000" dirty="0" smtClean="0"/>
              <a:t>shaped traffic </a:t>
            </a:r>
            <a:r>
              <a:rPr lang="en-US" altLang="zh-CN" sz="2000" dirty="0"/>
              <a:t>will have very </a:t>
            </a:r>
            <a:r>
              <a:rPr lang="en-US" altLang="zh-CN" sz="2000" dirty="0">
                <a:solidFill>
                  <a:srgbClr val="FF0000"/>
                </a:solidFill>
              </a:rPr>
              <a:t>small variations</a:t>
            </a:r>
            <a:r>
              <a:rPr lang="en-US" altLang="zh-CN" sz="2000" dirty="0"/>
              <a:t> in rate that </a:t>
            </a:r>
            <a:r>
              <a:rPr lang="en-US" altLang="zh-CN" sz="2000" dirty="0">
                <a:solidFill>
                  <a:srgbClr val="FF0000"/>
                </a:solidFill>
              </a:rPr>
              <a:t>distinguish</a:t>
            </a:r>
            <a:r>
              <a:rPr lang="en-US" altLang="zh-CN" sz="2000" dirty="0"/>
              <a:t> periods of high or low cover traffic. </a:t>
            </a:r>
            <a:endParaRPr lang="en-US" altLang="zh-CN" sz="2000" dirty="0"/>
          </a:p>
          <a:p>
            <a:r>
              <a:rPr lang="en-US" altLang="zh-CN" sz="2000" dirty="0"/>
              <a:t>V</a:t>
            </a:r>
            <a:r>
              <a:rPr lang="en-US" altLang="zh-CN" sz="2000" dirty="0" smtClean="0"/>
              <a:t>ariable </a:t>
            </a:r>
            <a:r>
              <a:rPr lang="en-US" altLang="zh-CN" sz="2000" dirty="0"/>
              <a:t>interval timer (</a:t>
            </a:r>
            <a:r>
              <a:rPr lang="en-US" altLang="zh-CN" sz="2000" dirty="0" smtClean="0"/>
              <a:t>VIT)</a:t>
            </a:r>
            <a:r>
              <a:rPr lang="en-US" altLang="zh-CN" sz="2000" dirty="0"/>
              <a:t> </a:t>
            </a:r>
            <a:r>
              <a:rPr lang="en-US" altLang="zh-CN" sz="2000" dirty="0" smtClean="0"/>
              <a:t>shaping </a:t>
            </a:r>
            <a:r>
              <a:rPr lang="en-US" altLang="zh-CN" sz="2000" dirty="0"/>
              <a:t>uses </a:t>
            </a:r>
            <a:r>
              <a:rPr lang="en-US" altLang="zh-CN" sz="2000" dirty="0">
                <a:solidFill>
                  <a:srgbClr val="FF0000"/>
                </a:solidFill>
              </a:rPr>
              <a:t>a randomly varying send rate</a:t>
            </a:r>
            <a:r>
              <a:rPr lang="en-US" altLang="zh-CN" sz="2000" dirty="0"/>
              <a:t> independent of the traffic that the shaping is intended to obfuscate.</a:t>
            </a:r>
            <a:r>
              <a:rPr lang="en-US" altLang="zh-CN" sz="2000" dirty="0"/>
              <a:t> </a:t>
            </a:r>
            <a:endParaRPr lang="zh-CN" altLang="en-US" sz="2000" dirty="0"/>
          </a:p>
        </p:txBody>
      </p:sp>
      <p:grpSp>
        <p:nvGrpSpPr>
          <p:cNvPr id="4" name="组合 3"/>
          <p:cNvGrpSpPr/>
          <p:nvPr/>
        </p:nvGrpSpPr>
        <p:grpSpPr>
          <a:xfrm>
            <a:off x="699836" y="1232221"/>
            <a:ext cx="6598644" cy="1330326"/>
            <a:chOff x="3314700" y="2290763"/>
            <a:chExt cx="4361724" cy="1330326"/>
          </a:xfrm>
        </p:grpSpPr>
        <p:sp>
          <p:nvSpPr>
            <p:cNvPr id="5" name="MH_Other_1"/>
            <p:cNvSpPr/>
            <p:nvPr>
              <p:custDataLst>
                <p:tags r:id="rId12"/>
              </p:custDataLst>
            </p:nvPr>
          </p:nvSpPr>
          <p:spPr>
            <a:xfrm>
              <a:off x="3667126" y="3025776"/>
              <a:ext cx="595313" cy="595313"/>
            </a:xfrm>
            <a:prstGeom prst="ellipse">
              <a:avLst/>
            </a:prstGeom>
            <a:solidFill>
              <a:schemeClr val="accent1">
                <a:lumMod val="60000"/>
                <a:lumOff val="40000"/>
                <a:alpha val="26000"/>
              </a:schemeClr>
            </a:solidFill>
          </p:spPr>
          <p:txBody>
            <a:bodyPr anchor="ctr"/>
            <a:lstStyle/>
            <a:p>
              <a:pPr algn="just">
                <a:lnSpc>
                  <a:spcPct val="130000"/>
                </a:lnSpc>
                <a:defRPr/>
              </a:pPr>
              <a:endParaRPr lang="zh-CN" altLang="en-US" dirty="0" err="1">
                <a:solidFill>
                  <a:srgbClr val="FFFFFF"/>
                </a:solidFill>
              </a:endParaRPr>
            </a:p>
          </p:txBody>
        </p:sp>
        <p:sp>
          <p:nvSpPr>
            <p:cNvPr id="6" name="MH_Other_2"/>
            <p:cNvSpPr/>
            <p:nvPr>
              <p:custDataLst>
                <p:tags r:id="rId13"/>
              </p:custDataLst>
            </p:nvPr>
          </p:nvSpPr>
          <p:spPr>
            <a:xfrm>
              <a:off x="4310064" y="2389189"/>
              <a:ext cx="350837" cy="350837"/>
            </a:xfrm>
            <a:prstGeom prst="ellipse">
              <a:avLst/>
            </a:prstGeom>
            <a:solidFill>
              <a:schemeClr val="accent1">
                <a:lumMod val="60000"/>
                <a:lumOff val="40000"/>
                <a:alpha val="26000"/>
              </a:schemeClr>
            </a:solidFill>
          </p:spPr>
          <p:txBody>
            <a:bodyPr anchor="ctr"/>
            <a:lstStyle/>
            <a:p>
              <a:pPr algn="just">
                <a:lnSpc>
                  <a:spcPct val="130000"/>
                </a:lnSpc>
                <a:defRPr/>
              </a:pPr>
              <a:endParaRPr lang="zh-CN" altLang="en-US" dirty="0" err="1">
                <a:solidFill>
                  <a:srgbClr val="FFFFFF"/>
                </a:solidFill>
              </a:endParaRPr>
            </a:p>
          </p:txBody>
        </p:sp>
        <p:sp>
          <p:nvSpPr>
            <p:cNvPr id="7" name="MH_Other_3"/>
            <p:cNvSpPr/>
            <p:nvPr>
              <p:custDataLst>
                <p:tags r:id="rId14"/>
              </p:custDataLst>
            </p:nvPr>
          </p:nvSpPr>
          <p:spPr>
            <a:xfrm>
              <a:off x="3314700" y="2798763"/>
              <a:ext cx="604838" cy="603250"/>
            </a:xfrm>
            <a:prstGeom prst="ellipse">
              <a:avLst/>
            </a:prstGeom>
            <a:solidFill>
              <a:schemeClr val="accent1">
                <a:lumMod val="60000"/>
                <a:lumOff val="40000"/>
                <a:alpha val="26000"/>
              </a:schemeClr>
            </a:solidFill>
          </p:spPr>
          <p:txBody>
            <a:bodyPr anchor="ctr"/>
            <a:lstStyle/>
            <a:p>
              <a:pPr algn="just">
                <a:lnSpc>
                  <a:spcPct val="130000"/>
                </a:lnSpc>
                <a:defRPr/>
              </a:pPr>
              <a:endParaRPr lang="zh-CN" altLang="en-US" dirty="0" err="1">
                <a:solidFill>
                  <a:srgbClr val="FFFFFF"/>
                </a:solidFill>
              </a:endParaRPr>
            </a:p>
          </p:txBody>
        </p:sp>
        <p:sp>
          <p:nvSpPr>
            <p:cNvPr id="8" name="MH_Other_4"/>
            <p:cNvSpPr/>
            <p:nvPr>
              <p:custDataLst>
                <p:tags r:id="rId15"/>
              </p:custDataLst>
            </p:nvPr>
          </p:nvSpPr>
          <p:spPr>
            <a:xfrm>
              <a:off x="3976688" y="3140076"/>
              <a:ext cx="482600" cy="481013"/>
            </a:xfrm>
            <a:prstGeom prst="ellipse">
              <a:avLst/>
            </a:prstGeom>
            <a:solidFill>
              <a:schemeClr val="accent1">
                <a:lumMod val="60000"/>
                <a:lumOff val="40000"/>
                <a:alpha val="26000"/>
              </a:schemeClr>
            </a:solidFill>
          </p:spPr>
          <p:txBody>
            <a:bodyPr anchor="ctr"/>
            <a:lstStyle/>
            <a:p>
              <a:pPr algn="just">
                <a:lnSpc>
                  <a:spcPct val="130000"/>
                </a:lnSpc>
                <a:defRPr/>
              </a:pPr>
              <a:endParaRPr lang="zh-CN" altLang="en-US" dirty="0" err="1">
                <a:solidFill>
                  <a:srgbClr val="FFFFFF"/>
                </a:solidFill>
              </a:endParaRPr>
            </a:p>
          </p:txBody>
        </p:sp>
        <p:sp>
          <p:nvSpPr>
            <p:cNvPr id="9" name="MH_Other_5"/>
            <p:cNvSpPr/>
            <p:nvPr>
              <p:custDataLst>
                <p:tags r:id="rId16"/>
              </p:custDataLst>
            </p:nvPr>
          </p:nvSpPr>
          <p:spPr>
            <a:xfrm>
              <a:off x="3524251" y="2600326"/>
              <a:ext cx="390525" cy="390525"/>
            </a:xfrm>
            <a:prstGeom prst="ellipse">
              <a:avLst/>
            </a:prstGeom>
            <a:solidFill>
              <a:schemeClr val="accent1">
                <a:lumMod val="60000"/>
                <a:lumOff val="40000"/>
                <a:alpha val="26000"/>
              </a:schemeClr>
            </a:solidFill>
          </p:spPr>
          <p:txBody>
            <a:bodyPr anchor="ctr"/>
            <a:lstStyle/>
            <a:p>
              <a:pPr algn="just">
                <a:lnSpc>
                  <a:spcPct val="130000"/>
                </a:lnSpc>
                <a:defRPr/>
              </a:pPr>
              <a:endParaRPr lang="zh-CN" altLang="en-US" dirty="0" err="1">
                <a:solidFill>
                  <a:srgbClr val="FCCE34"/>
                </a:solidFill>
              </a:endParaRPr>
            </a:p>
          </p:txBody>
        </p:sp>
        <p:sp>
          <p:nvSpPr>
            <p:cNvPr id="10" name="MH_Other_6"/>
            <p:cNvSpPr/>
            <p:nvPr>
              <p:custDataLst>
                <p:tags r:id="rId17"/>
              </p:custDataLst>
            </p:nvPr>
          </p:nvSpPr>
          <p:spPr>
            <a:xfrm>
              <a:off x="4278313" y="2290763"/>
              <a:ext cx="93662" cy="93662"/>
            </a:xfrm>
            <a:prstGeom prst="ellipse">
              <a:avLst/>
            </a:prstGeom>
            <a:solidFill>
              <a:schemeClr val="accent1">
                <a:lumMod val="60000"/>
                <a:lumOff val="40000"/>
                <a:alpha val="26000"/>
              </a:schemeClr>
            </a:solidFill>
          </p:spPr>
          <p:txBody>
            <a:bodyPr anchor="ctr"/>
            <a:lstStyle/>
            <a:p>
              <a:pPr algn="just">
                <a:lnSpc>
                  <a:spcPct val="130000"/>
                </a:lnSpc>
                <a:defRPr/>
              </a:pPr>
              <a:endParaRPr lang="zh-CN" altLang="en-US" dirty="0" err="1">
                <a:solidFill>
                  <a:srgbClr val="FFFFFF"/>
                </a:solidFill>
              </a:endParaRPr>
            </a:p>
          </p:txBody>
        </p:sp>
        <p:sp>
          <p:nvSpPr>
            <p:cNvPr id="11" name="MH_Other_7"/>
            <p:cNvSpPr/>
            <p:nvPr>
              <p:custDataLst>
                <p:tags r:id="rId18"/>
              </p:custDataLst>
            </p:nvPr>
          </p:nvSpPr>
          <p:spPr>
            <a:xfrm>
              <a:off x="3773489" y="2451101"/>
              <a:ext cx="130175" cy="131763"/>
            </a:xfrm>
            <a:prstGeom prst="ellipse">
              <a:avLst/>
            </a:prstGeom>
            <a:solidFill>
              <a:schemeClr val="accent1">
                <a:lumMod val="60000"/>
                <a:lumOff val="40000"/>
                <a:alpha val="26000"/>
              </a:schemeClr>
            </a:solidFill>
          </p:spPr>
          <p:txBody>
            <a:bodyPr anchor="ctr"/>
            <a:lstStyle/>
            <a:p>
              <a:pPr algn="just">
                <a:lnSpc>
                  <a:spcPct val="130000"/>
                </a:lnSpc>
                <a:defRPr/>
              </a:pPr>
              <a:endParaRPr lang="zh-CN" altLang="en-US" dirty="0" err="1">
                <a:solidFill>
                  <a:srgbClr val="FFFFFF"/>
                </a:solidFill>
              </a:endParaRPr>
            </a:p>
          </p:txBody>
        </p:sp>
        <p:sp>
          <p:nvSpPr>
            <p:cNvPr id="12" name="MH_Other_8"/>
            <p:cNvSpPr/>
            <p:nvPr>
              <p:custDataLst>
                <p:tags r:id="rId19"/>
              </p:custDataLst>
            </p:nvPr>
          </p:nvSpPr>
          <p:spPr>
            <a:xfrm>
              <a:off x="3481389" y="3460751"/>
              <a:ext cx="85725" cy="85725"/>
            </a:xfrm>
            <a:prstGeom prst="ellipse">
              <a:avLst/>
            </a:prstGeom>
            <a:solidFill>
              <a:schemeClr val="accent1">
                <a:lumMod val="60000"/>
                <a:lumOff val="40000"/>
                <a:alpha val="26000"/>
              </a:schemeClr>
            </a:solidFill>
          </p:spPr>
          <p:txBody>
            <a:bodyPr anchor="ctr"/>
            <a:lstStyle/>
            <a:p>
              <a:pPr algn="just">
                <a:lnSpc>
                  <a:spcPct val="130000"/>
                </a:lnSpc>
                <a:defRPr/>
              </a:pPr>
              <a:endParaRPr lang="zh-CN" altLang="en-US" dirty="0" err="1">
                <a:solidFill>
                  <a:srgbClr val="FFFFFF"/>
                </a:solidFill>
              </a:endParaRPr>
            </a:p>
          </p:txBody>
        </p:sp>
        <p:sp>
          <p:nvSpPr>
            <p:cNvPr id="13" name="MH_Other_9"/>
            <p:cNvSpPr>
              <a:spLocks noChangeArrowheads="1"/>
            </p:cNvSpPr>
            <p:nvPr>
              <p:custDataLst>
                <p:tags r:id="rId20"/>
              </p:custDataLst>
            </p:nvPr>
          </p:nvSpPr>
          <p:spPr bwMode="auto">
            <a:xfrm>
              <a:off x="3671889" y="2384426"/>
              <a:ext cx="860425" cy="862013"/>
            </a:xfrm>
            <a:prstGeom prst="ellipse">
              <a:avLst/>
            </a:prstGeom>
            <a:noFill/>
            <a:ln w="9525">
              <a:solidFill>
                <a:srgbClr val="979A9C"/>
              </a:solidFill>
              <a:prstDash val="sysDot"/>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30000"/>
                </a:lnSpc>
              </a:pPr>
              <a:endParaRPr lang="zh-CN" altLang="en-US">
                <a:solidFill>
                  <a:srgbClr val="FFFFFF"/>
                </a:solidFill>
              </a:endParaRPr>
            </a:p>
          </p:txBody>
        </p:sp>
        <p:sp>
          <p:nvSpPr>
            <p:cNvPr id="14" name="MH_SubTitle_1"/>
            <p:cNvSpPr>
              <a:spLocks noChangeArrowheads="1"/>
            </p:cNvSpPr>
            <p:nvPr>
              <p:custDataLst>
                <p:tags r:id="rId21"/>
              </p:custDataLst>
            </p:nvPr>
          </p:nvSpPr>
          <p:spPr bwMode="auto">
            <a:xfrm>
              <a:off x="4229101" y="2742209"/>
              <a:ext cx="3447323" cy="572635"/>
            </a:xfrm>
            <a:prstGeom prst="roundRect">
              <a:avLst>
                <a:gd name="adj" fmla="val 50000"/>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21600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30000"/>
                </a:lnSpc>
              </a:pPr>
              <a:r>
                <a:rPr lang="da-DK" altLang="zh-CN" sz="2400" dirty="0">
                  <a:solidFill>
                    <a:srgbClr val="FFFFFF"/>
                  </a:solidFill>
                </a:rPr>
                <a:t>Constant versus variable rate shaping</a:t>
              </a:r>
            </a:p>
          </p:txBody>
        </p:sp>
        <p:sp>
          <p:nvSpPr>
            <p:cNvPr id="15" name="MH_Other_10"/>
            <p:cNvSpPr/>
            <p:nvPr>
              <p:custDataLst>
                <p:tags r:id="rId22"/>
              </p:custDataLst>
            </p:nvPr>
          </p:nvSpPr>
          <p:spPr>
            <a:xfrm>
              <a:off x="3714751" y="2651125"/>
              <a:ext cx="752475" cy="750888"/>
            </a:xfrm>
            <a:prstGeom prst="ellipse">
              <a:avLst/>
            </a:prstGeom>
            <a:solidFill>
              <a:srgbClr val="FFFFFF"/>
            </a:solidFill>
          </p:spPr>
          <p:txBody>
            <a:bodyPr lIns="0" tIns="0" rIns="0" bIns="0" anchor="ctr"/>
            <a:lstStyle/>
            <a:p>
              <a:pPr algn="ctr">
                <a:defRPr/>
              </a:pPr>
              <a:r>
                <a:rPr lang="en-US" altLang="zh-CN" sz="3200" b="1">
                  <a:solidFill>
                    <a:schemeClr val="accent1">
                      <a:lumMod val="75000"/>
                    </a:schemeClr>
                  </a:solidFill>
                </a:rPr>
                <a:t>01</a:t>
              </a:r>
              <a:endParaRPr lang="zh-CN" altLang="en-US" sz="3200" b="1" dirty="0" err="1">
                <a:solidFill>
                  <a:schemeClr val="accent1">
                    <a:lumMod val="75000"/>
                  </a:schemeClr>
                </a:solidFill>
              </a:endParaRPr>
            </a:p>
          </p:txBody>
        </p:sp>
      </p:grpSp>
      <p:grpSp>
        <p:nvGrpSpPr>
          <p:cNvPr id="16" name="组合 15"/>
          <p:cNvGrpSpPr/>
          <p:nvPr/>
        </p:nvGrpSpPr>
        <p:grpSpPr>
          <a:xfrm>
            <a:off x="699836" y="4106644"/>
            <a:ext cx="6663486" cy="1219601"/>
            <a:chOff x="3314700" y="2290763"/>
            <a:chExt cx="4404585" cy="1330326"/>
          </a:xfrm>
        </p:grpSpPr>
        <p:sp>
          <p:nvSpPr>
            <p:cNvPr id="17" name="MH_Other_1"/>
            <p:cNvSpPr/>
            <p:nvPr>
              <p:custDataLst>
                <p:tags r:id="rId1"/>
              </p:custDataLst>
            </p:nvPr>
          </p:nvSpPr>
          <p:spPr>
            <a:xfrm>
              <a:off x="3667126" y="3025776"/>
              <a:ext cx="595313" cy="595313"/>
            </a:xfrm>
            <a:prstGeom prst="ellipse">
              <a:avLst/>
            </a:prstGeom>
            <a:solidFill>
              <a:schemeClr val="accent1">
                <a:lumMod val="60000"/>
                <a:lumOff val="40000"/>
                <a:alpha val="26000"/>
              </a:schemeClr>
            </a:solidFill>
          </p:spPr>
          <p:txBody>
            <a:bodyPr anchor="ctr"/>
            <a:lstStyle/>
            <a:p>
              <a:pPr algn="just">
                <a:lnSpc>
                  <a:spcPct val="130000"/>
                </a:lnSpc>
                <a:defRPr/>
              </a:pPr>
              <a:endParaRPr lang="zh-CN" altLang="en-US" dirty="0" err="1">
                <a:solidFill>
                  <a:srgbClr val="FFFFFF"/>
                </a:solidFill>
              </a:endParaRPr>
            </a:p>
          </p:txBody>
        </p:sp>
        <p:sp>
          <p:nvSpPr>
            <p:cNvPr id="18" name="MH_Other_2"/>
            <p:cNvSpPr/>
            <p:nvPr>
              <p:custDataLst>
                <p:tags r:id="rId2"/>
              </p:custDataLst>
            </p:nvPr>
          </p:nvSpPr>
          <p:spPr>
            <a:xfrm>
              <a:off x="4310064" y="2389189"/>
              <a:ext cx="350837" cy="350837"/>
            </a:xfrm>
            <a:prstGeom prst="ellipse">
              <a:avLst/>
            </a:prstGeom>
            <a:solidFill>
              <a:schemeClr val="accent1">
                <a:lumMod val="60000"/>
                <a:lumOff val="40000"/>
                <a:alpha val="26000"/>
              </a:schemeClr>
            </a:solidFill>
          </p:spPr>
          <p:txBody>
            <a:bodyPr anchor="ctr"/>
            <a:lstStyle/>
            <a:p>
              <a:pPr algn="just">
                <a:lnSpc>
                  <a:spcPct val="130000"/>
                </a:lnSpc>
                <a:defRPr/>
              </a:pPr>
              <a:endParaRPr lang="zh-CN" altLang="en-US" dirty="0" err="1">
                <a:solidFill>
                  <a:srgbClr val="FFFFFF"/>
                </a:solidFill>
              </a:endParaRPr>
            </a:p>
          </p:txBody>
        </p:sp>
        <p:sp>
          <p:nvSpPr>
            <p:cNvPr id="19" name="MH_Other_3"/>
            <p:cNvSpPr/>
            <p:nvPr>
              <p:custDataLst>
                <p:tags r:id="rId3"/>
              </p:custDataLst>
            </p:nvPr>
          </p:nvSpPr>
          <p:spPr>
            <a:xfrm>
              <a:off x="3314700" y="2798763"/>
              <a:ext cx="604838" cy="603250"/>
            </a:xfrm>
            <a:prstGeom prst="ellipse">
              <a:avLst/>
            </a:prstGeom>
            <a:solidFill>
              <a:schemeClr val="accent1">
                <a:lumMod val="60000"/>
                <a:lumOff val="40000"/>
                <a:alpha val="26000"/>
              </a:schemeClr>
            </a:solidFill>
          </p:spPr>
          <p:txBody>
            <a:bodyPr anchor="ctr"/>
            <a:lstStyle/>
            <a:p>
              <a:pPr algn="just">
                <a:lnSpc>
                  <a:spcPct val="130000"/>
                </a:lnSpc>
                <a:defRPr/>
              </a:pPr>
              <a:endParaRPr lang="zh-CN" altLang="en-US" dirty="0" err="1">
                <a:solidFill>
                  <a:srgbClr val="FFFFFF"/>
                </a:solidFill>
              </a:endParaRPr>
            </a:p>
          </p:txBody>
        </p:sp>
        <p:sp>
          <p:nvSpPr>
            <p:cNvPr id="20" name="MH_Other_4"/>
            <p:cNvSpPr/>
            <p:nvPr>
              <p:custDataLst>
                <p:tags r:id="rId4"/>
              </p:custDataLst>
            </p:nvPr>
          </p:nvSpPr>
          <p:spPr>
            <a:xfrm>
              <a:off x="3976688" y="3140076"/>
              <a:ext cx="482600" cy="481013"/>
            </a:xfrm>
            <a:prstGeom prst="ellipse">
              <a:avLst/>
            </a:prstGeom>
            <a:solidFill>
              <a:schemeClr val="accent1">
                <a:lumMod val="60000"/>
                <a:lumOff val="40000"/>
                <a:alpha val="26000"/>
              </a:schemeClr>
            </a:solidFill>
          </p:spPr>
          <p:txBody>
            <a:bodyPr anchor="ctr"/>
            <a:lstStyle/>
            <a:p>
              <a:pPr algn="just">
                <a:lnSpc>
                  <a:spcPct val="130000"/>
                </a:lnSpc>
                <a:defRPr/>
              </a:pPr>
              <a:endParaRPr lang="zh-CN" altLang="en-US" dirty="0" err="1">
                <a:solidFill>
                  <a:srgbClr val="FFFFFF"/>
                </a:solidFill>
              </a:endParaRPr>
            </a:p>
          </p:txBody>
        </p:sp>
        <p:sp>
          <p:nvSpPr>
            <p:cNvPr id="21" name="MH_Other_5"/>
            <p:cNvSpPr/>
            <p:nvPr>
              <p:custDataLst>
                <p:tags r:id="rId5"/>
              </p:custDataLst>
            </p:nvPr>
          </p:nvSpPr>
          <p:spPr>
            <a:xfrm>
              <a:off x="3524251" y="2600326"/>
              <a:ext cx="390525" cy="390525"/>
            </a:xfrm>
            <a:prstGeom prst="ellipse">
              <a:avLst/>
            </a:prstGeom>
            <a:solidFill>
              <a:schemeClr val="accent1">
                <a:lumMod val="60000"/>
                <a:lumOff val="40000"/>
                <a:alpha val="26000"/>
              </a:schemeClr>
            </a:solidFill>
          </p:spPr>
          <p:txBody>
            <a:bodyPr anchor="ctr"/>
            <a:lstStyle/>
            <a:p>
              <a:pPr algn="just">
                <a:lnSpc>
                  <a:spcPct val="130000"/>
                </a:lnSpc>
                <a:defRPr/>
              </a:pPr>
              <a:endParaRPr lang="zh-CN" altLang="en-US" dirty="0" err="1">
                <a:solidFill>
                  <a:srgbClr val="FCCE34"/>
                </a:solidFill>
              </a:endParaRPr>
            </a:p>
          </p:txBody>
        </p:sp>
        <p:sp>
          <p:nvSpPr>
            <p:cNvPr id="22" name="MH_Other_6"/>
            <p:cNvSpPr/>
            <p:nvPr>
              <p:custDataLst>
                <p:tags r:id="rId6"/>
              </p:custDataLst>
            </p:nvPr>
          </p:nvSpPr>
          <p:spPr>
            <a:xfrm>
              <a:off x="4278313" y="2290763"/>
              <a:ext cx="93662" cy="93662"/>
            </a:xfrm>
            <a:prstGeom prst="ellipse">
              <a:avLst/>
            </a:prstGeom>
            <a:solidFill>
              <a:schemeClr val="accent1">
                <a:lumMod val="60000"/>
                <a:lumOff val="40000"/>
                <a:alpha val="26000"/>
              </a:schemeClr>
            </a:solidFill>
          </p:spPr>
          <p:txBody>
            <a:bodyPr anchor="ctr"/>
            <a:lstStyle/>
            <a:p>
              <a:pPr algn="just">
                <a:lnSpc>
                  <a:spcPct val="130000"/>
                </a:lnSpc>
                <a:defRPr/>
              </a:pPr>
              <a:endParaRPr lang="zh-CN" altLang="en-US" dirty="0" err="1">
                <a:solidFill>
                  <a:srgbClr val="FFFFFF"/>
                </a:solidFill>
              </a:endParaRPr>
            </a:p>
          </p:txBody>
        </p:sp>
        <p:sp>
          <p:nvSpPr>
            <p:cNvPr id="23" name="MH_Other_7"/>
            <p:cNvSpPr/>
            <p:nvPr>
              <p:custDataLst>
                <p:tags r:id="rId7"/>
              </p:custDataLst>
            </p:nvPr>
          </p:nvSpPr>
          <p:spPr>
            <a:xfrm>
              <a:off x="3773489" y="2451101"/>
              <a:ext cx="130175" cy="131763"/>
            </a:xfrm>
            <a:prstGeom prst="ellipse">
              <a:avLst/>
            </a:prstGeom>
            <a:solidFill>
              <a:schemeClr val="accent1">
                <a:lumMod val="60000"/>
                <a:lumOff val="40000"/>
                <a:alpha val="26000"/>
              </a:schemeClr>
            </a:solidFill>
          </p:spPr>
          <p:txBody>
            <a:bodyPr anchor="ctr"/>
            <a:lstStyle/>
            <a:p>
              <a:pPr algn="just">
                <a:lnSpc>
                  <a:spcPct val="130000"/>
                </a:lnSpc>
                <a:defRPr/>
              </a:pPr>
              <a:endParaRPr lang="zh-CN" altLang="en-US" dirty="0" err="1">
                <a:solidFill>
                  <a:srgbClr val="FFFFFF"/>
                </a:solidFill>
              </a:endParaRPr>
            </a:p>
          </p:txBody>
        </p:sp>
        <p:sp>
          <p:nvSpPr>
            <p:cNvPr id="24" name="MH_Other_8"/>
            <p:cNvSpPr/>
            <p:nvPr>
              <p:custDataLst>
                <p:tags r:id="rId8"/>
              </p:custDataLst>
            </p:nvPr>
          </p:nvSpPr>
          <p:spPr>
            <a:xfrm>
              <a:off x="3481389" y="3460751"/>
              <a:ext cx="85725" cy="85725"/>
            </a:xfrm>
            <a:prstGeom prst="ellipse">
              <a:avLst/>
            </a:prstGeom>
            <a:solidFill>
              <a:schemeClr val="accent1">
                <a:lumMod val="60000"/>
                <a:lumOff val="40000"/>
                <a:alpha val="26000"/>
              </a:schemeClr>
            </a:solidFill>
          </p:spPr>
          <p:txBody>
            <a:bodyPr anchor="ctr"/>
            <a:lstStyle/>
            <a:p>
              <a:pPr algn="just">
                <a:lnSpc>
                  <a:spcPct val="130000"/>
                </a:lnSpc>
                <a:defRPr/>
              </a:pPr>
              <a:endParaRPr lang="zh-CN" altLang="en-US" dirty="0" err="1">
                <a:solidFill>
                  <a:srgbClr val="FFFFFF"/>
                </a:solidFill>
              </a:endParaRPr>
            </a:p>
          </p:txBody>
        </p:sp>
        <p:sp>
          <p:nvSpPr>
            <p:cNvPr id="25" name="MH_Other_9"/>
            <p:cNvSpPr>
              <a:spLocks noChangeArrowheads="1"/>
            </p:cNvSpPr>
            <p:nvPr>
              <p:custDataLst>
                <p:tags r:id="rId9"/>
              </p:custDataLst>
            </p:nvPr>
          </p:nvSpPr>
          <p:spPr bwMode="auto">
            <a:xfrm>
              <a:off x="3671889" y="2384426"/>
              <a:ext cx="860425" cy="862013"/>
            </a:xfrm>
            <a:prstGeom prst="ellipse">
              <a:avLst/>
            </a:prstGeom>
            <a:noFill/>
            <a:ln w="9525">
              <a:solidFill>
                <a:srgbClr val="979A9C"/>
              </a:solidFill>
              <a:prstDash val="sysDot"/>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30000"/>
                </a:lnSpc>
              </a:pPr>
              <a:endParaRPr lang="zh-CN" altLang="en-US">
                <a:solidFill>
                  <a:srgbClr val="FFFFFF"/>
                </a:solidFill>
              </a:endParaRPr>
            </a:p>
          </p:txBody>
        </p:sp>
        <p:sp>
          <p:nvSpPr>
            <p:cNvPr id="26" name="MH_SubTitle_1"/>
            <p:cNvSpPr>
              <a:spLocks noChangeArrowheads="1"/>
            </p:cNvSpPr>
            <p:nvPr>
              <p:custDataLst>
                <p:tags r:id="rId10"/>
              </p:custDataLst>
            </p:nvPr>
          </p:nvSpPr>
          <p:spPr bwMode="auto">
            <a:xfrm>
              <a:off x="4102100" y="2742407"/>
              <a:ext cx="3617185" cy="554830"/>
            </a:xfrm>
            <a:prstGeom prst="roundRect">
              <a:avLst>
                <a:gd name="adj" fmla="val 50000"/>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21600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30000"/>
                </a:lnSpc>
              </a:pPr>
              <a:r>
                <a:rPr lang="en-US" altLang="zh-CN" sz="2400" dirty="0">
                  <a:solidFill>
                    <a:srgbClr val="FFFFFF"/>
                  </a:solidFill>
                </a:rPr>
                <a:t>Shaping an entire smart </a:t>
              </a:r>
              <a:r>
                <a:rPr lang="en-US" altLang="zh-CN" sz="2400" dirty="0" smtClean="0">
                  <a:solidFill>
                    <a:srgbClr val="FFFFFF"/>
                  </a:solidFill>
                </a:rPr>
                <a:t>home </a:t>
              </a:r>
              <a:endParaRPr lang="da-DK" altLang="zh-CN" sz="2400" dirty="0">
                <a:solidFill>
                  <a:srgbClr val="FFFFFF"/>
                </a:solidFill>
              </a:endParaRPr>
            </a:p>
          </p:txBody>
        </p:sp>
        <p:sp>
          <p:nvSpPr>
            <p:cNvPr id="27" name="MH_Other_10"/>
            <p:cNvSpPr/>
            <p:nvPr>
              <p:custDataLst>
                <p:tags r:id="rId11"/>
              </p:custDataLst>
            </p:nvPr>
          </p:nvSpPr>
          <p:spPr>
            <a:xfrm>
              <a:off x="3714751" y="2651125"/>
              <a:ext cx="752475" cy="750888"/>
            </a:xfrm>
            <a:prstGeom prst="ellipse">
              <a:avLst/>
            </a:prstGeom>
            <a:solidFill>
              <a:srgbClr val="FFFFFF"/>
            </a:solidFill>
          </p:spPr>
          <p:txBody>
            <a:bodyPr lIns="0" tIns="0" rIns="0" bIns="0" anchor="ctr"/>
            <a:lstStyle/>
            <a:p>
              <a:pPr algn="ctr">
                <a:defRPr/>
              </a:pPr>
              <a:r>
                <a:rPr lang="en-US" altLang="zh-CN" sz="3200" b="1" dirty="0" smtClean="0">
                  <a:solidFill>
                    <a:schemeClr val="accent1">
                      <a:lumMod val="75000"/>
                    </a:schemeClr>
                  </a:solidFill>
                </a:rPr>
                <a:t>02</a:t>
              </a:r>
              <a:endParaRPr lang="zh-CN" altLang="en-US" sz="3200" b="1" dirty="0" err="1">
                <a:solidFill>
                  <a:schemeClr val="accent1">
                    <a:lumMod val="75000"/>
                  </a:schemeClr>
                </a:solidFill>
              </a:endParaRPr>
            </a:p>
          </p:txBody>
        </p:sp>
      </p:grpSp>
      <p:sp>
        <p:nvSpPr>
          <p:cNvPr id="28" name="文本框 27"/>
          <p:cNvSpPr txBox="1"/>
          <p:nvPr/>
        </p:nvSpPr>
        <p:spPr>
          <a:xfrm>
            <a:off x="1312259" y="5375781"/>
            <a:ext cx="9560232" cy="1015663"/>
          </a:xfrm>
          <a:prstGeom prst="rect">
            <a:avLst/>
          </a:prstGeom>
          <a:noFill/>
        </p:spPr>
        <p:txBody>
          <a:bodyPr wrap="square" rtlCol="0">
            <a:spAutoFit/>
          </a:bodyPr>
          <a:lstStyle/>
          <a:p>
            <a:r>
              <a:rPr lang="en-US" altLang="zh-CN" sz="2000" dirty="0"/>
              <a:t>Their </a:t>
            </a:r>
            <a:r>
              <a:rPr lang="en-US" altLang="zh-CN" sz="2000" dirty="0"/>
              <a:t>simulation of VIT traffic shaping </a:t>
            </a:r>
            <a:r>
              <a:rPr lang="en-US" altLang="zh-CN" sz="2000" dirty="0"/>
              <a:t>using a </a:t>
            </a:r>
            <a:r>
              <a:rPr lang="en-US" altLang="zh-CN" sz="2000" dirty="0"/>
              <a:t>24-hour packet capture from multiple smart home devices </a:t>
            </a:r>
            <a:r>
              <a:rPr lang="en-US" altLang="zh-CN" sz="2000" dirty="0">
                <a:solidFill>
                  <a:srgbClr val="FF0000"/>
                </a:solidFill>
              </a:rPr>
              <a:t>resulted in less cover traffic overhead </a:t>
            </a:r>
            <a:r>
              <a:rPr lang="en-US" altLang="zh-CN" sz="2000" dirty="0"/>
              <a:t>than </a:t>
            </a:r>
            <a:r>
              <a:rPr lang="en-US" altLang="zh-CN" sz="2000" dirty="0"/>
              <a:t>shaping the </a:t>
            </a:r>
            <a:r>
              <a:rPr lang="en-US" altLang="zh-CN" sz="2000" dirty="0"/>
              <a:t>most bandwidth-intensive device individually. </a:t>
            </a:r>
            <a:endParaRPr lang="zh-CN" altLang="en-US" dirty="0"/>
          </a:p>
        </p:txBody>
      </p:sp>
    </p:spTree>
    <p:extLst>
      <p:ext uri="{BB962C8B-B14F-4D97-AF65-F5344CB8AC3E}">
        <p14:creationId xmlns:p14="http://schemas.microsoft.com/office/powerpoint/2010/main" val="814533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Discussion</a:t>
            </a:r>
            <a:r>
              <a:rPr lang="en-US" altLang="zh-CN" dirty="0"/>
              <a:t> </a:t>
            </a:r>
            <a:endParaRPr lang="zh-CN" altLang="en-US" dirty="0"/>
          </a:p>
        </p:txBody>
      </p:sp>
      <p:sp>
        <p:nvSpPr>
          <p:cNvPr id="3" name="文本框 2"/>
          <p:cNvSpPr txBox="1"/>
          <p:nvPr/>
        </p:nvSpPr>
        <p:spPr>
          <a:xfrm>
            <a:off x="982579" y="1876927"/>
            <a:ext cx="5867400" cy="286232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sz="2400" b="1" dirty="0"/>
              <a:t>Traffic shaping is practical.</a:t>
            </a:r>
            <a:r>
              <a:rPr lang="en-US" altLang="zh-CN" sz="2400" dirty="0"/>
              <a:t> </a:t>
            </a:r>
            <a:endParaRPr lang="en-US" altLang="zh-CN" sz="2400" dirty="0" smtClean="0"/>
          </a:p>
          <a:p>
            <a:pPr marL="285750" indent="-285750">
              <a:lnSpc>
                <a:spcPct val="150000"/>
              </a:lnSpc>
              <a:buFont typeface="Wingdings" panose="05000000000000000000" pitchFamily="2" charset="2"/>
              <a:buChar char="Ø"/>
            </a:pPr>
            <a:r>
              <a:rPr lang="en-US" altLang="zh-CN" sz="2400" b="1" dirty="0" smtClean="0"/>
              <a:t>Tunable </a:t>
            </a:r>
            <a:r>
              <a:rPr lang="en-US" altLang="zh-CN" sz="2400" b="1" dirty="0"/>
              <a:t>traffic shaping. </a:t>
            </a:r>
            <a:endParaRPr lang="en-US" altLang="zh-CN" sz="2400" b="1" dirty="0" smtClean="0"/>
          </a:p>
          <a:p>
            <a:pPr marL="285750" indent="-285750">
              <a:lnSpc>
                <a:spcPct val="150000"/>
              </a:lnSpc>
              <a:buFont typeface="Wingdings" panose="05000000000000000000" pitchFamily="2" charset="2"/>
              <a:buChar char="Ø"/>
            </a:pPr>
            <a:r>
              <a:rPr lang="en-US" altLang="zh-CN" sz="2400" b="1" dirty="0"/>
              <a:t>Options for device developers</a:t>
            </a:r>
            <a:r>
              <a:rPr lang="en-US" altLang="zh-CN" sz="2400" b="1" dirty="0" smtClean="0"/>
              <a:t>.</a:t>
            </a:r>
          </a:p>
          <a:p>
            <a:pPr marL="285750" indent="-285750">
              <a:lnSpc>
                <a:spcPct val="150000"/>
              </a:lnSpc>
              <a:buFont typeface="Wingdings" panose="05000000000000000000" pitchFamily="2" charset="2"/>
              <a:buChar char="Ø"/>
            </a:pPr>
            <a:r>
              <a:rPr lang="en-US" altLang="zh-CN" sz="2400" b="1" dirty="0"/>
              <a:t>Trust in </a:t>
            </a:r>
            <a:r>
              <a:rPr lang="en-US" altLang="zh-CN" sz="2400" b="1" dirty="0" smtClean="0"/>
              <a:t>VPNs</a:t>
            </a:r>
            <a:r>
              <a:rPr lang="en-US" altLang="zh-CN" sz="2400" dirty="0" smtClean="0"/>
              <a:t>.</a:t>
            </a:r>
          </a:p>
          <a:p>
            <a:pPr marL="285750" indent="-285750">
              <a:lnSpc>
                <a:spcPct val="150000"/>
              </a:lnSpc>
              <a:buFont typeface="Wingdings" panose="05000000000000000000" pitchFamily="2" charset="2"/>
              <a:buChar char="Ø"/>
            </a:pPr>
            <a:r>
              <a:rPr lang="en-US" altLang="zh-CN" sz="2400" b="1" dirty="0"/>
              <a:t>Minimum reliable product. </a:t>
            </a:r>
            <a:endParaRPr lang="zh-CN" altLang="en-US" sz="2400" dirty="0"/>
          </a:p>
        </p:txBody>
      </p:sp>
    </p:spTree>
    <p:extLst>
      <p:ext uri="{BB962C8B-B14F-4D97-AF65-F5344CB8AC3E}">
        <p14:creationId xmlns:p14="http://schemas.microsoft.com/office/powerpoint/2010/main" val="1788119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a:spLocks noChangeArrowheads="1"/>
          </p:cNvSpPr>
          <p:nvPr>
            <p:custDataLst>
              <p:tags r:id="rId2"/>
            </p:custDataLst>
          </p:nvPr>
        </p:nvSpPr>
        <p:spPr bwMode="auto">
          <a:xfrm>
            <a:off x="4267201" y="2816226"/>
            <a:ext cx="268426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6000" dirty="0">
                <a:solidFill>
                  <a:schemeClr val="accent1"/>
                </a:solidFill>
                <a:latin typeface="+mj-lt"/>
                <a:ea typeface="微软雅黑" panose="020B0503020204020204" pitchFamily="34" charset="-122"/>
              </a:rPr>
              <a:t>THANKS</a:t>
            </a:r>
          </a:p>
        </p:txBody>
      </p:sp>
      <p:sp>
        <p:nvSpPr>
          <p:cNvPr id="3" name="空心弧 2"/>
          <p:cNvSpPr/>
          <p:nvPr>
            <p:custDataLst>
              <p:tags r:id="rId3"/>
            </p:custDataLst>
          </p:nvPr>
        </p:nvSpPr>
        <p:spPr bwMode="auto">
          <a:xfrm rot="7086271">
            <a:off x="6551614" y="2576514"/>
            <a:ext cx="1482725" cy="1482725"/>
          </a:xfrm>
          <a:prstGeom prst="blockArc">
            <a:avLst>
              <a:gd name="adj1" fmla="val 5502533"/>
              <a:gd name="adj2" fmla="val 1980318"/>
              <a:gd name="adj3" fmla="val 1053"/>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4" name="TextBox 8"/>
          <p:cNvSpPr txBox="1">
            <a:spLocks noChangeArrowheads="1"/>
          </p:cNvSpPr>
          <p:nvPr>
            <p:custDataLst>
              <p:tags r:id="rId4"/>
            </p:custDataLst>
          </p:nvPr>
        </p:nvSpPr>
        <p:spPr bwMode="auto">
          <a:xfrm>
            <a:off x="4414839" y="3660775"/>
            <a:ext cx="2192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dist">
              <a:defRPr/>
            </a:pPr>
            <a:r>
              <a:rPr lang="zh-CN" altLang="en-US" sz="2000" dirty="0">
                <a:latin typeface="微软雅黑" panose="020B0503020204020204" pitchFamily="34" charset="-122"/>
                <a:ea typeface="微软雅黑" panose="020B0503020204020204" pitchFamily="34" charset="-122"/>
              </a:rPr>
              <a:t>谢谢聆听</a:t>
            </a:r>
          </a:p>
        </p:txBody>
      </p:sp>
    </p:spTree>
    <p:custDataLst>
      <p:tags r:id="rId1"/>
    </p:custDataLst>
    <p:extLst>
      <p:ext uri="{BB962C8B-B14F-4D97-AF65-F5344CB8AC3E}">
        <p14:creationId xmlns:p14="http://schemas.microsoft.com/office/powerpoint/2010/main" val="39619893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679" y="222223"/>
            <a:ext cx="10515600" cy="838032"/>
          </a:xfrm>
        </p:spPr>
        <p:txBody>
          <a:bodyPr/>
          <a:lstStyle/>
          <a:p>
            <a:r>
              <a:rPr lang="en-US" altLang="zh-CN" dirty="0" smtClean="0"/>
              <a:t>Related Work</a:t>
            </a:r>
            <a:endParaRPr lang="zh-CN" altLang="en-US" dirty="0"/>
          </a:p>
        </p:txBody>
      </p:sp>
      <p:sp>
        <p:nvSpPr>
          <p:cNvPr id="3" name="内容占位符 2"/>
          <p:cNvSpPr>
            <a:spLocks noGrp="1"/>
          </p:cNvSpPr>
          <p:nvPr>
            <p:ph idx="1"/>
          </p:nvPr>
        </p:nvSpPr>
        <p:spPr>
          <a:xfrm>
            <a:off x="621630" y="2085375"/>
            <a:ext cx="10533649" cy="1398839"/>
          </a:xfrm>
        </p:spPr>
        <p:txBody>
          <a:bodyPr/>
          <a:lstStyle/>
          <a:p>
            <a:r>
              <a:rPr lang="en-US" altLang="zh-CN" dirty="0"/>
              <a:t>T</a:t>
            </a:r>
            <a:r>
              <a:rPr lang="en-US" altLang="zh-CN" dirty="0" smtClean="0"/>
              <a:t>he Fingerprint and </a:t>
            </a:r>
            <a:r>
              <a:rPr lang="en-US" altLang="zh-CN" dirty="0"/>
              <a:t>Timing-based Snooping (FATS) attack</a:t>
            </a:r>
            <a:r>
              <a:rPr lang="en-US" altLang="zh-CN" dirty="0"/>
              <a:t> </a:t>
            </a:r>
            <a:endParaRPr lang="en-US" altLang="zh-CN" dirty="0" smtClean="0"/>
          </a:p>
          <a:p>
            <a:r>
              <a:rPr lang="en-US" altLang="zh-CN" dirty="0" smtClean="0"/>
              <a:t>Website </a:t>
            </a:r>
            <a:r>
              <a:rPr lang="en-US" altLang="zh-CN" dirty="0"/>
              <a:t>fingerprinting </a:t>
            </a:r>
            <a:r>
              <a:rPr lang="en-US" altLang="zh-CN" dirty="0" smtClean="0"/>
              <a:t>attacks</a:t>
            </a:r>
          </a:p>
        </p:txBody>
      </p:sp>
      <p:sp>
        <p:nvSpPr>
          <p:cNvPr id="4" name="内容占位符 2"/>
          <p:cNvSpPr txBox="1">
            <a:spLocks/>
          </p:cNvSpPr>
          <p:nvPr/>
        </p:nvSpPr>
        <p:spPr>
          <a:xfrm>
            <a:off x="621630" y="3826431"/>
            <a:ext cx="11393907" cy="2364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smtClean="0"/>
          </a:p>
          <a:p>
            <a:r>
              <a:rPr lang="en-US" altLang="zh-CN" dirty="0"/>
              <a:t>Independent link padding </a:t>
            </a:r>
            <a:r>
              <a:rPr lang="en-US" altLang="zh-CN" dirty="0" smtClean="0"/>
              <a:t>algorithms: CIT vs </a:t>
            </a:r>
            <a:r>
              <a:rPr lang="en-US" altLang="zh-CN" dirty="0"/>
              <a:t>(VIT) independent link </a:t>
            </a:r>
            <a:r>
              <a:rPr lang="en-US" altLang="zh-CN" dirty="0" smtClean="0"/>
              <a:t>padding</a:t>
            </a:r>
            <a:endParaRPr lang="en-US" altLang="zh-CN" dirty="0"/>
          </a:p>
          <a:p>
            <a:r>
              <a:rPr lang="en-US" altLang="zh-CN" dirty="0" smtClean="0"/>
              <a:t>a </a:t>
            </a:r>
            <a:r>
              <a:rPr lang="en-US" altLang="zh-CN" dirty="0"/>
              <a:t>dependent link </a:t>
            </a:r>
            <a:r>
              <a:rPr lang="en-US" altLang="zh-CN" dirty="0" smtClean="0"/>
              <a:t>padding algorithm </a:t>
            </a:r>
            <a:endParaRPr lang="en-US" altLang="zh-CN" dirty="0"/>
          </a:p>
          <a:p>
            <a:r>
              <a:rPr lang="en-US" altLang="zh-CN" dirty="0"/>
              <a:t>an adaptive padding algorithm </a:t>
            </a:r>
            <a:endParaRPr lang="en-US" altLang="zh-CN" dirty="0" smtClean="0"/>
          </a:p>
        </p:txBody>
      </p:sp>
      <p:sp>
        <p:nvSpPr>
          <p:cNvPr id="5" name="MH_Other_1"/>
          <p:cNvSpPr/>
          <p:nvPr>
            <p:custDataLst>
              <p:tags r:id="rId1"/>
            </p:custDataLst>
          </p:nvPr>
        </p:nvSpPr>
        <p:spPr>
          <a:xfrm>
            <a:off x="621630" y="1402472"/>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rgbClr val="FEFFFF"/>
                </a:solidFill>
              </a:rPr>
              <a:t>01</a:t>
            </a:r>
            <a:endParaRPr lang="zh-CN" altLang="en-US" sz="2000" dirty="0">
              <a:solidFill>
                <a:srgbClr val="FEFFFF"/>
              </a:solidFill>
            </a:endParaRPr>
          </a:p>
        </p:txBody>
      </p:sp>
      <p:sp>
        <p:nvSpPr>
          <p:cNvPr id="6" name="MH_Other_3"/>
          <p:cNvSpPr/>
          <p:nvPr>
            <p:custDataLst>
              <p:tags r:id="rId2"/>
            </p:custDataLst>
          </p:nvPr>
        </p:nvSpPr>
        <p:spPr>
          <a:xfrm>
            <a:off x="621630" y="3649298"/>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a:solidFill>
                  <a:srgbClr val="FEFFFF"/>
                </a:solidFill>
              </a:rPr>
              <a:t>02</a:t>
            </a:r>
            <a:endParaRPr lang="zh-CN" altLang="en-US" sz="2000" dirty="0">
              <a:solidFill>
                <a:srgbClr val="FEFFFF"/>
              </a:solidFill>
            </a:endParaRPr>
          </a:p>
        </p:txBody>
      </p:sp>
      <p:sp>
        <p:nvSpPr>
          <p:cNvPr id="7" name="文本框 6"/>
          <p:cNvSpPr txBox="1"/>
          <p:nvPr/>
        </p:nvSpPr>
        <p:spPr>
          <a:xfrm>
            <a:off x="1439110" y="3587275"/>
            <a:ext cx="3224463" cy="646331"/>
          </a:xfrm>
          <a:prstGeom prst="rect">
            <a:avLst/>
          </a:prstGeom>
          <a:noFill/>
        </p:spPr>
        <p:txBody>
          <a:bodyPr wrap="square" rtlCol="0">
            <a:spAutoFit/>
          </a:bodyPr>
          <a:lstStyle/>
          <a:p>
            <a:r>
              <a:rPr lang="en-US" altLang="zh-CN" sz="3600" dirty="0" smtClean="0">
                <a:solidFill>
                  <a:srgbClr val="5B9BD5"/>
                </a:solidFill>
              </a:rPr>
              <a:t>Traffic shaping</a:t>
            </a:r>
            <a:endParaRPr lang="zh-CN" altLang="en-US" sz="3600" dirty="0">
              <a:solidFill>
                <a:srgbClr val="5B9BD5"/>
              </a:solidFill>
            </a:endParaRPr>
          </a:p>
        </p:txBody>
      </p:sp>
      <p:sp>
        <p:nvSpPr>
          <p:cNvPr id="8" name="文本框 7"/>
          <p:cNvSpPr txBox="1"/>
          <p:nvPr/>
        </p:nvSpPr>
        <p:spPr>
          <a:xfrm>
            <a:off x="1596190" y="1335983"/>
            <a:ext cx="3224463" cy="646331"/>
          </a:xfrm>
          <a:prstGeom prst="rect">
            <a:avLst/>
          </a:prstGeom>
          <a:noFill/>
        </p:spPr>
        <p:txBody>
          <a:bodyPr wrap="square" rtlCol="0">
            <a:spAutoFit/>
          </a:bodyPr>
          <a:lstStyle/>
          <a:p>
            <a:r>
              <a:rPr lang="en-US" altLang="zh-CN" sz="3600" dirty="0" smtClean="0">
                <a:solidFill>
                  <a:srgbClr val="5B9BD5"/>
                </a:solidFill>
              </a:rPr>
              <a:t>Attack</a:t>
            </a:r>
            <a:endParaRPr lang="zh-CN" altLang="en-US" sz="3600" dirty="0">
              <a:solidFill>
                <a:srgbClr val="5B9BD5"/>
              </a:solidFill>
            </a:endParaRPr>
          </a:p>
        </p:txBody>
      </p:sp>
    </p:spTree>
    <p:extLst>
      <p:ext uri="{BB962C8B-B14F-4D97-AF65-F5344CB8AC3E}">
        <p14:creationId xmlns:p14="http://schemas.microsoft.com/office/powerpoint/2010/main" val="3060475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Threat Model</a:t>
            </a:r>
            <a:endParaRPr lang="zh-CN" altLang="en-US" dirty="0"/>
          </a:p>
        </p:txBody>
      </p:sp>
      <p:sp>
        <p:nvSpPr>
          <p:cNvPr id="3" name="内容占位符 2"/>
          <p:cNvSpPr>
            <a:spLocks noGrp="1"/>
          </p:cNvSpPr>
          <p:nvPr>
            <p:ph idx="1"/>
          </p:nvPr>
        </p:nvSpPr>
        <p:spPr/>
        <p:txBody>
          <a:bodyPr>
            <a:normAutofit fontScale="85000" lnSpcReduction="20000"/>
          </a:bodyPr>
          <a:lstStyle/>
          <a:p>
            <a:pPr>
              <a:lnSpc>
                <a:spcPct val="150000"/>
              </a:lnSpc>
            </a:pPr>
            <a:r>
              <a:rPr lang="en-US" altLang="zh-CN" dirty="0">
                <a:solidFill>
                  <a:srgbClr val="FF0000"/>
                </a:solidFill>
              </a:rPr>
              <a:t>P</a:t>
            </a:r>
            <a:r>
              <a:rPr lang="en-US" altLang="zh-CN" dirty="0" smtClean="0">
                <a:solidFill>
                  <a:srgbClr val="FF0000"/>
                </a:solidFill>
              </a:rPr>
              <a:t>assive</a:t>
            </a:r>
            <a:r>
              <a:rPr lang="en-US" altLang="zh-CN" dirty="0" smtClean="0"/>
              <a:t> network observer </a:t>
            </a:r>
            <a:r>
              <a:rPr lang="en-US" altLang="zh-CN" dirty="0"/>
              <a:t>with access to last-mile Internet traffic into </a:t>
            </a:r>
            <a:r>
              <a:rPr lang="en-US" altLang="zh-CN" dirty="0" smtClean="0"/>
              <a:t>and out </a:t>
            </a:r>
            <a:r>
              <a:rPr lang="en-US" altLang="zh-CN" dirty="0"/>
              <a:t>of a smart </a:t>
            </a:r>
            <a:r>
              <a:rPr lang="en-US" altLang="zh-CN" dirty="0" smtClean="0"/>
              <a:t>home.</a:t>
            </a:r>
            <a:endParaRPr lang="en-US" altLang="zh-CN" dirty="0"/>
          </a:p>
          <a:p>
            <a:pPr>
              <a:lnSpc>
                <a:spcPct val="150000"/>
              </a:lnSpc>
            </a:pPr>
            <a:r>
              <a:rPr lang="en-US" altLang="zh-CN" dirty="0"/>
              <a:t>P</a:t>
            </a:r>
            <a:r>
              <a:rPr lang="en-US" altLang="zh-CN" dirty="0" smtClean="0"/>
              <a:t>acket </a:t>
            </a:r>
            <a:r>
              <a:rPr lang="en-US" altLang="zh-CN" dirty="0"/>
              <a:t>contents are </a:t>
            </a:r>
            <a:r>
              <a:rPr lang="en-US" altLang="zh-CN" dirty="0">
                <a:solidFill>
                  <a:srgbClr val="FF0000"/>
                </a:solidFill>
              </a:rPr>
              <a:t>encrypted</a:t>
            </a:r>
            <a:r>
              <a:rPr lang="en-US" altLang="zh-CN" dirty="0"/>
              <a:t> </a:t>
            </a:r>
            <a:r>
              <a:rPr lang="en-US" altLang="zh-CN" dirty="0" smtClean="0"/>
              <a:t>and the </a:t>
            </a:r>
            <a:r>
              <a:rPr lang="en-US" altLang="zh-CN" dirty="0"/>
              <a:t>adversary must rely on </a:t>
            </a:r>
            <a:r>
              <a:rPr lang="en-US" altLang="zh-CN" dirty="0">
                <a:solidFill>
                  <a:srgbClr val="FF0000"/>
                </a:solidFill>
              </a:rPr>
              <a:t>traffic rate</a:t>
            </a:r>
            <a:r>
              <a:rPr lang="en-US" altLang="zh-CN" dirty="0"/>
              <a:t> and </a:t>
            </a:r>
            <a:r>
              <a:rPr lang="en-US" altLang="zh-CN" dirty="0">
                <a:solidFill>
                  <a:srgbClr val="FF0000"/>
                </a:solidFill>
              </a:rPr>
              <a:t>packet </a:t>
            </a:r>
            <a:r>
              <a:rPr lang="en-US" altLang="zh-CN" dirty="0" smtClean="0">
                <a:solidFill>
                  <a:srgbClr val="FF0000"/>
                </a:solidFill>
              </a:rPr>
              <a:t>header metadata </a:t>
            </a:r>
            <a:r>
              <a:rPr lang="en-US" altLang="zh-CN" dirty="0"/>
              <a:t>to infer user activities. </a:t>
            </a:r>
            <a:endParaRPr lang="en-US" altLang="zh-CN" dirty="0" smtClean="0"/>
          </a:p>
          <a:p>
            <a:pPr>
              <a:lnSpc>
                <a:spcPct val="150000"/>
              </a:lnSpc>
            </a:pPr>
            <a:r>
              <a:rPr lang="en-US" altLang="zh-CN" dirty="0"/>
              <a:t>T</a:t>
            </a:r>
            <a:r>
              <a:rPr lang="en-US" altLang="zh-CN" dirty="0" smtClean="0"/>
              <a:t>he </a:t>
            </a:r>
            <a:r>
              <a:rPr lang="en-US" altLang="zh-CN" dirty="0"/>
              <a:t>passive network adversary can </a:t>
            </a:r>
            <a:r>
              <a:rPr lang="en-US" altLang="zh-CN" dirty="0">
                <a:solidFill>
                  <a:srgbClr val="FF0000"/>
                </a:solidFill>
              </a:rPr>
              <a:t>obtain a database of labeled traffic </a:t>
            </a:r>
            <a:r>
              <a:rPr lang="en-US" altLang="zh-CN" dirty="0"/>
              <a:t>from </a:t>
            </a:r>
            <a:r>
              <a:rPr lang="en-US" altLang="zh-CN" dirty="0" smtClean="0"/>
              <a:t>smart home </a:t>
            </a:r>
            <a:r>
              <a:rPr lang="en-US" altLang="zh-CN" dirty="0"/>
              <a:t>devices for training machine learning algorithms.</a:t>
            </a:r>
            <a:r>
              <a:rPr lang="en-US" altLang="zh-CN" dirty="0" smtClean="0"/>
              <a:t> </a:t>
            </a:r>
            <a:br>
              <a:rPr lang="en-US" altLang="zh-CN" dirty="0" smtClean="0"/>
            </a:br>
            <a:r>
              <a:rPr lang="en-US" altLang="zh-CN" dirty="0" smtClean="0"/>
              <a:t/>
            </a:r>
            <a:br>
              <a:rPr lang="en-US" altLang="zh-CN" dirty="0" smtClean="0"/>
            </a:br>
            <a:endParaRPr lang="zh-CN" altLang="en-US" dirty="0"/>
          </a:p>
        </p:txBody>
      </p:sp>
    </p:spTree>
    <p:extLst>
      <p:ext uri="{BB962C8B-B14F-4D97-AF65-F5344CB8AC3E}">
        <p14:creationId xmlns:p14="http://schemas.microsoft.com/office/powerpoint/2010/main" val="3250115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Experiment Setup</a:t>
            </a:r>
            <a:endParaRPr lang="zh-CN" altLang="en-US" dirty="0"/>
          </a:p>
        </p:txBody>
      </p:sp>
      <p:sp>
        <p:nvSpPr>
          <p:cNvPr id="3" name="内容占位符 2"/>
          <p:cNvSpPr>
            <a:spLocks noGrp="1"/>
          </p:cNvSpPr>
          <p:nvPr>
            <p:ph idx="1"/>
          </p:nvPr>
        </p:nvSpPr>
        <p:spPr/>
        <p:txBody>
          <a:bodyPr>
            <a:normAutofit/>
          </a:bodyPr>
          <a:lstStyle/>
          <a:p>
            <a:pPr>
              <a:lnSpc>
                <a:spcPct val="150000"/>
              </a:lnSpc>
            </a:pPr>
            <a:r>
              <a:rPr lang="en-US" altLang="zh-CN" dirty="0"/>
              <a:t>a Raspberry Pi 3 Model B as </a:t>
            </a:r>
            <a:r>
              <a:rPr lang="en-US" altLang="zh-CN" dirty="0" smtClean="0"/>
              <a:t>an 802.11n </a:t>
            </a:r>
            <a:r>
              <a:rPr lang="en-US" altLang="zh-CN" dirty="0"/>
              <a:t>wireless access point</a:t>
            </a:r>
            <a:r>
              <a:rPr lang="en-US" altLang="zh-CN" dirty="0" smtClean="0"/>
              <a:t> </a:t>
            </a:r>
          </a:p>
          <a:p>
            <a:pPr>
              <a:lnSpc>
                <a:spcPct val="150000"/>
              </a:lnSpc>
            </a:pPr>
            <a:r>
              <a:rPr lang="en-US" altLang="zh-CN" dirty="0"/>
              <a:t>popular </a:t>
            </a:r>
            <a:r>
              <a:rPr lang="en-US" altLang="zh-CN" dirty="0" err="1"/>
              <a:t>IoT</a:t>
            </a:r>
            <a:r>
              <a:rPr lang="en-US" altLang="zh-CN" dirty="0"/>
              <a:t> </a:t>
            </a:r>
            <a:r>
              <a:rPr lang="en-US" altLang="zh-CN" dirty="0" smtClean="0"/>
              <a:t>devices:</a:t>
            </a:r>
          </a:p>
          <a:p>
            <a:pPr marL="0" indent="0">
              <a:buNone/>
            </a:pPr>
            <a:r>
              <a:rPr lang="en-US" altLang="zh-CN" dirty="0" smtClean="0"/>
              <a:t/>
            </a:r>
            <a:br>
              <a:rPr lang="en-US" altLang="zh-CN" dirty="0" smtClean="0"/>
            </a:br>
            <a:r>
              <a:rPr lang="en-US" altLang="zh-CN" dirty="0" smtClean="0"/>
              <a:t/>
            </a:r>
            <a:br>
              <a:rPr lang="en-US" altLang="zh-CN" dirty="0" smtClean="0"/>
            </a:br>
            <a:endParaRPr lang="zh-CN" altLang="en-US" dirty="0"/>
          </a:p>
        </p:txBody>
      </p:sp>
      <p:sp>
        <p:nvSpPr>
          <p:cNvPr id="4" name="文本框 3"/>
          <p:cNvSpPr txBox="1"/>
          <p:nvPr/>
        </p:nvSpPr>
        <p:spPr>
          <a:xfrm>
            <a:off x="1316736" y="3424543"/>
            <a:ext cx="6053328" cy="2246769"/>
          </a:xfrm>
          <a:prstGeom prst="rect">
            <a:avLst/>
          </a:prstGeom>
          <a:noFill/>
        </p:spPr>
        <p:txBody>
          <a:bodyPr wrap="square" rtlCol="0">
            <a:spAutoFit/>
          </a:bodyPr>
          <a:lstStyle/>
          <a:p>
            <a:r>
              <a:rPr lang="en-US" altLang="zh-CN" sz="2000" dirty="0" smtClean="0"/>
              <a:t>1. Sense Sleep Monitor</a:t>
            </a:r>
            <a:br>
              <a:rPr lang="en-US" altLang="zh-CN" sz="2000" dirty="0" smtClean="0"/>
            </a:br>
            <a:r>
              <a:rPr lang="en-US" altLang="zh-CN" sz="2000" dirty="0" smtClean="0"/>
              <a:t>2. Nest Cam Indoor security camera</a:t>
            </a:r>
            <a:br>
              <a:rPr lang="en-US" altLang="zh-CN" sz="2000" dirty="0" smtClean="0"/>
            </a:br>
            <a:r>
              <a:rPr lang="en-US" altLang="zh-CN" sz="2000" dirty="0" smtClean="0"/>
              <a:t>3. </a:t>
            </a:r>
            <a:r>
              <a:rPr lang="en-US" altLang="zh-CN" sz="2000" dirty="0" err="1" smtClean="0"/>
              <a:t>Amcrest</a:t>
            </a:r>
            <a:r>
              <a:rPr lang="en-US" altLang="zh-CN" sz="2000" dirty="0" smtClean="0"/>
              <a:t> </a:t>
            </a:r>
            <a:r>
              <a:rPr lang="en-US" altLang="zh-CN" sz="2000" dirty="0" err="1" smtClean="0"/>
              <a:t>WiFi</a:t>
            </a:r>
            <a:r>
              <a:rPr lang="en-US" altLang="zh-CN" sz="2000" dirty="0" smtClean="0"/>
              <a:t> Security IP Camera</a:t>
            </a:r>
            <a:br>
              <a:rPr lang="en-US" altLang="zh-CN" sz="2000" dirty="0" smtClean="0"/>
            </a:br>
            <a:r>
              <a:rPr lang="en-US" altLang="zh-CN" sz="2000" dirty="0" smtClean="0"/>
              <a:t>4. Belkin WeMo switch</a:t>
            </a:r>
            <a:br>
              <a:rPr lang="en-US" altLang="zh-CN" sz="2000" dirty="0" smtClean="0"/>
            </a:br>
            <a:r>
              <a:rPr lang="en-US" altLang="zh-CN" sz="2000" dirty="0" smtClean="0"/>
              <a:t>5. TP-Link </a:t>
            </a:r>
            <a:r>
              <a:rPr lang="en-US" altLang="zh-CN" sz="2000" dirty="0" err="1" smtClean="0"/>
              <a:t>WiFi</a:t>
            </a:r>
            <a:r>
              <a:rPr lang="en-US" altLang="zh-CN" sz="2000" dirty="0" smtClean="0"/>
              <a:t> Smart Plug </a:t>
            </a:r>
          </a:p>
          <a:p>
            <a:r>
              <a:rPr lang="sv-SE" altLang="zh-CN" sz="2000" dirty="0" smtClean="0"/>
              <a:t>6. Orvibo Smart WiFi Socket</a:t>
            </a:r>
            <a:br>
              <a:rPr lang="sv-SE" altLang="zh-CN" sz="2000" dirty="0" smtClean="0"/>
            </a:br>
            <a:r>
              <a:rPr lang="sv-SE" altLang="zh-CN" sz="2000" dirty="0" smtClean="0"/>
              <a:t>7. Amazon Echo</a:t>
            </a:r>
            <a:endParaRPr lang="zh-CN" altLang="en-US" sz="2000" dirty="0"/>
          </a:p>
        </p:txBody>
      </p:sp>
    </p:spTree>
    <p:extLst>
      <p:ext uri="{BB962C8B-B14F-4D97-AF65-F5344CB8AC3E}">
        <p14:creationId xmlns:p14="http://schemas.microsoft.com/office/powerpoint/2010/main" val="1308511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025" y="669962"/>
            <a:ext cx="7236503" cy="1325563"/>
          </a:xfrm>
        </p:spPr>
        <p:txBody>
          <a:bodyPr/>
          <a:lstStyle/>
          <a:p>
            <a:r>
              <a:rPr lang="en-US" altLang="zh-CN" b="1" dirty="0"/>
              <a:t>Traffic Rate Privacy Attack</a:t>
            </a:r>
            <a:r>
              <a:rPr lang="en-US" altLang="zh-CN" dirty="0" smtClean="0"/>
              <a:t> </a:t>
            </a:r>
            <a:endParaRPr lang="zh-CN" altLang="en-US" dirty="0"/>
          </a:p>
        </p:txBody>
      </p:sp>
      <p:grpSp>
        <p:nvGrpSpPr>
          <p:cNvPr id="9" name="组合 8"/>
          <p:cNvGrpSpPr/>
          <p:nvPr/>
        </p:nvGrpSpPr>
        <p:grpSpPr>
          <a:xfrm>
            <a:off x="2912969" y="2902892"/>
            <a:ext cx="5496513" cy="2001848"/>
            <a:chOff x="3892550" y="2151064"/>
            <a:chExt cx="4362450" cy="1521029"/>
          </a:xfrm>
        </p:grpSpPr>
        <p:sp>
          <p:nvSpPr>
            <p:cNvPr id="10" name="MH_SubTitle_1"/>
            <p:cNvSpPr/>
            <p:nvPr>
              <p:custDataLst>
                <p:tags r:id="rId1"/>
              </p:custDataLst>
            </p:nvPr>
          </p:nvSpPr>
          <p:spPr>
            <a:xfrm>
              <a:off x="3892550" y="2151064"/>
              <a:ext cx="4362450" cy="574675"/>
            </a:xfrm>
            <a:prstGeom prst="roundRect">
              <a:avLst>
                <a:gd name="adj" fmla="val 50000"/>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36000" anchor="ctr">
              <a:normAutofit/>
            </a:bodyPr>
            <a:lstStyle/>
            <a:p>
              <a:pPr algn="ctr">
                <a:lnSpc>
                  <a:spcPct val="110000"/>
                </a:lnSpc>
                <a:defRPr/>
              </a:pPr>
              <a:r>
                <a:rPr lang="en-US" altLang="zh-CN" sz="2000" dirty="0" smtClean="0">
                  <a:solidFill>
                    <a:srgbClr val="000000"/>
                  </a:solidFill>
                </a:rPr>
                <a:t>Device </a:t>
              </a:r>
              <a:r>
                <a:rPr lang="en-US" altLang="zh-CN" sz="2000" dirty="0">
                  <a:solidFill>
                    <a:srgbClr val="000000"/>
                  </a:solidFill>
                </a:rPr>
                <a:t>I</a:t>
              </a:r>
              <a:r>
                <a:rPr lang="en-US" altLang="zh-CN" sz="2000" dirty="0" smtClean="0">
                  <a:solidFill>
                    <a:srgbClr val="000000"/>
                  </a:solidFill>
                </a:rPr>
                <a:t>dentification</a:t>
              </a:r>
              <a:endParaRPr lang="zh-CN" altLang="en-US" sz="2000" dirty="0">
                <a:solidFill>
                  <a:srgbClr val="000000"/>
                </a:solidFill>
              </a:endParaRPr>
            </a:p>
          </p:txBody>
        </p:sp>
        <p:sp>
          <p:nvSpPr>
            <p:cNvPr id="12" name="MH_Other_2"/>
            <p:cNvSpPr/>
            <p:nvPr>
              <p:custDataLst>
                <p:tags r:id="rId2"/>
              </p:custDataLst>
            </p:nvPr>
          </p:nvSpPr>
          <p:spPr>
            <a:xfrm>
              <a:off x="3983038" y="2638426"/>
              <a:ext cx="4183062" cy="79375"/>
            </a:xfrm>
            <a:custGeom>
              <a:avLst/>
              <a:gdLst>
                <a:gd name="connsiteX0" fmla="*/ 0 w 4183526"/>
                <a:gd name="connsiteY0" fmla="*/ 0 h 79584"/>
                <a:gd name="connsiteX1" fmla="*/ 4183526 w 4183526"/>
                <a:gd name="connsiteY1" fmla="*/ 0 h 79584"/>
                <a:gd name="connsiteX2" fmla="*/ 4146556 w 4183526"/>
                <a:gd name="connsiteY2" fmla="*/ 30504 h 79584"/>
                <a:gd name="connsiteX3" fmla="*/ 3985877 w 4183526"/>
                <a:gd name="connsiteY3" fmla="*/ 79584 h 79584"/>
                <a:gd name="connsiteX4" fmla="*/ 197648 w 4183526"/>
                <a:gd name="connsiteY4" fmla="*/ 79583 h 79584"/>
                <a:gd name="connsiteX5" fmla="*/ 36970 w 4183526"/>
                <a:gd name="connsiteY5" fmla="*/ 30503 h 7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3526" h="79584">
                  <a:moveTo>
                    <a:pt x="0" y="0"/>
                  </a:moveTo>
                  <a:lnTo>
                    <a:pt x="4183526" y="0"/>
                  </a:lnTo>
                  <a:lnTo>
                    <a:pt x="4146556" y="30504"/>
                  </a:lnTo>
                  <a:cubicBezTo>
                    <a:pt x="4100689" y="61491"/>
                    <a:pt x="4045396" y="79584"/>
                    <a:pt x="3985877" y="79584"/>
                  </a:cubicBezTo>
                  <a:lnTo>
                    <a:pt x="197648" y="79583"/>
                  </a:lnTo>
                  <a:cubicBezTo>
                    <a:pt x="138129" y="79583"/>
                    <a:pt x="82836" y="61490"/>
                    <a:pt x="36970" y="3050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SubTitle_2"/>
            <p:cNvSpPr/>
            <p:nvPr>
              <p:custDataLst>
                <p:tags r:id="rId3"/>
              </p:custDataLst>
            </p:nvPr>
          </p:nvSpPr>
          <p:spPr>
            <a:xfrm>
              <a:off x="3892550" y="3097418"/>
              <a:ext cx="4362450" cy="574675"/>
            </a:xfrm>
            <a:prstGeom prst="roundRect">
              <a:avLst>
                <a:gd name="adj" fmla="val 50000"/>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36000" anchor="ctr">
              <a:normAutofit/>
            </a:bodyPr>
            <a:lstStyle/>
            <a:p>
              <a:pPr algn="ctr">
                <a:lnSpc>
                  <a:spcPct val="110000"/>
                </a:lnSpc>
                <a:defRPr/>
              </a:pPr>
              <a:r>
                <a:rPr lang="en-US" altLang="zh-CN" sz="2000" dirty="0">
                  <a:solidFill>
                    <a:srgbClr val="000000"/>
                  </a:solidFill>
                </a:rPr>
                <a:t>A</a:t>
              </a:r>
              <a:r>
                <a:rPr lang="en-US" altLang="zh-CN" sz="2000" dirty="0" smtClean="0">
                  <a:solidFill>
                    <a:srgbClr val="000000"/>
                  </a:solidFill>
                </a:rPr>
                <a:t>ctivity Inference</a:t>
              </a:r>
              <a:endParaRPr lang="zh-CN" altLang="en-US" sz="2000" dirty="0">
                <a:solidFill>
                  <a:srgbClr val="000000"/>
                </a:solidFill>
              </a:endParaRPr>
            </a:p>
          </p:txBody>
        </p:sp>
        <p:sp>
          <p:nvSpPr>
            <p:cNvPr id="15" name="MH_Other_4"/>
            <p:cNvSpPr/>
            <p:nvPr>
              <p:custDataLst>
                <p:tags r:id="rId4"/>
              </p:custDataLst>
            </p:nvPr>
          </p:nvSpPr>
          <p:spPr>
            <a:xfrm>
              <a:off x="3982243" y="3592717"/>
              <a:ext cx="4183062" cy="79375"/>
            </a:xfrm>
            <a:custGeom>
              <a:avLst/>
              <a:gdLst>
                <a:gd name="connsiteX0" fmla="*/ 0 w 4183526"/>
                <a:gd name="connsiteY0" fmla="*/ 0 h 79584"/>
                <a:gd name="connsiteX1" fmla="*/ 4183526 w 4183526"/>
                <a:gd name="connsiteY1" fmla="*/ 0 h 79584"/>
                <a:gd name="connsiteX2" fmla="*/ 4146556 w 4183526"/>
                <a:gd name="connsiteY2" fmla="*/ 30504 h 79584"/>
                <a:gd name="connsiteX3" fmla="*/ 3985877 w 4183526"/>
                <a:gd name="connsiteY3" fmla="*/ 79584 h 79584"/>
                <a:gd name="connsiteX4" fmla="*/ 197648 w 4183526"/>
                <a:gd name="connsiteY4" fmla="*/ 79583 h 79584"/>
                <a:gd name="connsiteX5" fmla="*/ 36970 w 4183526"/>
                <a:gd name="connsiteY5" fmla="*/ 30503 h 7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3526" h="79584">
                  <a:moveTo>
                    <a:pt x="0" y="0"/>
                  </a:moveTo>
                  <a:lnTo>
                    <a:pt x="4183526" y="0"/>
                  </a:lnTo>
                  <a:lnTo>
                    <a:pt x="4146556" y="30504"/>
                  </a:lnTo>
                  <a:cubicBezTo>
                    <a:pt x="4100689" y="61491"/>
                    <a:pt x="4045396" y="79584"/>
                    <a:pt x="3985877" y="79584"/>
                  </a:cubicBezTo>
                  <a:lnTo>
                    <a:pt x="197648" y="79583"/>
                  </a:lnTo>
                  <a:cubicBezTo>
                    <a:pt x="138129" y="79583"/>
                    <a:pt x="82836" y="61490"/>
                    <a:pt x="36970" y="3050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1124252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01821"/>
            <a:ext cx="10515600" cy="1325563"/>
          </a:xfrm>
        </p:spPr>
        <p:txBody>
          <a:bodyPr/>
          <a:lstStyle/>
          <a:p>
            <a:r>
              <a:rPr lang="en-US" altLang="zh-CN" dirty="0">
                <a:solidFill>
                  <a:srgbClr val="000000"/>
                </a:solidFill>
              </a:rPr>
              <a:t>D</a:t>
            </a:r>
            <a:r>
              <a:rPr lang="en-US" altLang="zh-CN" dirty="0" smtClean="0">
                <a:solidFill>
                  <a:srgbClr val="000000"/>
                </a:solidFill>
              </a:rPr>
              <a:t>evice </a:t>
            </a:r>
            <a:r>
              <a:rPr lang="en-US" altLang="zh-CN" dirty="0">
                <a:solidFill>
                  <a:srgbClr val="000000"/>
                </a:solidFill>
              </a:rPr>
              <a:t>I</a:t>
            </a:r>
            <a:r>
              <a:rPr lang="en-US" altLang="zh-CN" dirty="0" smtClean="0">
                <a:solidFill>
                  <a:srgbClr val="000000"/>
                </a:solidFill>
              </a:rPr>
              <a:t>dentification</a:t>
            </a:r>
            <a:endParaRPr lang="zh-CN" altLang="en-US" dirty="0"/>
          </a:p>
        </p:txBody>
      </p:sp>
      <p:grpSp>
        <p:nvGrpSpPr>
          <p:cNvPr id="4" name="组合 3"/>
          <p:cNvGrpSpPr/>
          <p:nvPr/>
        </p:nvGrpSpPr>
        <p:grpSpPr>
          <a:xfrm>
            <a:off x="930295" y="2271785"/>
            <a:ext cx="4003623" cy="3079540"/>
            <a:chOff x="2943225" y="1941513"/>
            <a:chExt cx="5976939" cy="3979862"/>
          </a:xfrm>
        </p:grpSpPr>
        <p:cxnSp>
          <p:nvCxnSpPr>
            <p:cNvPr id="5" name="MH_Other_1"/>
            <p:cNvCxnSpPr/>
            <p:nvPr>
              <p:custDataLst>
                <p:tags r:id="rId1"/>
              </p:custDataLst>
            </p:nvPr>
          </p:nvCxnSpPr>
          <p:spPr>
            <a:xfrm>
              <a:off x="3013075" y="1941513"/>
              <a:ext cx="0" cy="397986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MH_Text_1"/>
            <p:cNvSpPr/>
            <p:nvPr>
              <p:custDataLst>
                <p:tags r:id="rId2"/>
              </p:custDataLst>
            </p:nvPr>
          </p:nvSpPr>
          <p:spPr bwMode="auto">
            <a:xfrm>
              <a:off x="4310063" y="2328862"/>
              <a:ext cx="4608513" cy="514350"/>
            </a:xfrm>
            <a:prstGeom prst="rect">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dirty="0">
                  <a:solidFill>
                    <a:schemeClr val="accent1">
                      <a:lumMod val="75000"/>
                    </a:schemeClr>
                  </a:solidFill>
                </a:rPr>
                <a:t>Using MAC Addresses</a:t>
              </a:r>
              <a:endParaRPr lang="zh-CN" altLang="en-US" dirty="0">
                <a:solidFill>
                  <a:schemeClr val="accent1">
                    <a:lumMod val="75000"/>
                  </a:schemeClr>
                </a:solidFill>
              </a:endParaRPr>
            </a:p>
          </p:txBody>
        </p:sp>
        <p:sp>
          <p:nvSpPr>
            <p:cNvPr id="7" name="MH_Other_2"/>
            <p:cNvSpPr/>
            <p:nvPr>
              <p:custDataLst>
                <p:tags r:id="rId3"/>
              </p:custDataLst>
            </p:nvPr>
          </p:nvSpPr>
          <p:spPr bwMode="auto">
            <a:xfrm rot="10800000">
              <a:off x="8728075" y="2386013"/>
              <a:ext cx="127000" cy="127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chemeClr val="accent1">
                    <a:lumMod val="75000"/>
                  </a:schemeClr>
                </a:solidFill>
              </a:endParaRPr>
            </a:p>
          </p:txBody>
        </p:sp>
        <p:cxnSp>
          <p:nvCxnSpPr>
            <p:cNvPr id="8" name="MH_Other_3"/>
            <p:cNvCxnSpPr/>
            <p:nvPr>
              <p:custDataLst>
                <p:tags r:id="rId4"/>
              </p:custDataLst>
            </p:nvPr>
          </p:nvCxnSpPr>
          <p:spPr bwMode="auto">
            <a:xfrm flipH="1">
              <a:off x="2943226" y="2576514"/>
              <a:ext cx="1368425" cy="158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MH_Other_4"/>
            <p:cNvSpPr/>
            <p:nvPr>
              <p:custDataLst>
                <p:tags r:id="rId5"/>
              </p:custDataLst>
            </p:nvPr>
          </p:nvSpPr>
          <p:spPr bwMode="auto">
            <a:xfrm rot="5400000">
              <a:off x="2944020" y="2512220"/>
              <a:ext cx="128587" cy="130175"/>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chemeClr val="accent1">
                    <a:lumMod val="75000"/>
                  </a:schemeClr>
                </a:solidFill>
              </a:endParaRPr>
            </a:p>
          </p:txBody>
        </p:sp>
        <p:sp>
          <p:nvSpPr>
            <p:cNvPr id="10" name="MH_Other_5"/>
            <p:cNvSpPr/>
            <p:nvPr>
              <p:custDataLst>
                <p:tags r:id="rId6"/>
              </p:custDataLst>
            </p:nvPr>
          </p:nvSpPr>
          <p:spPr bwMode="auto">
            <a:xfrm rot="5400000">
              <a:off x="4245770" y="2512220"/>
              <a:ext cx="128587" cy="130175"/>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chemeClr val="accent1">
                    <a:lumMod val="75000"/>
                  </a:schemeClr>
                </a:solidFill>
              </a:endParaRPr>
            </a:p>
          </p:txBody>
        </p:sp>
        <p:sp>
          <p:nvSpPr>
            <p:cNvPr id="12" name="MH_Text_2"/>
            <p:cNvSpPr/>
            <p:nvPr>
              <p:custDataLst>
                <p:tags r:id="rId7"/>
              </p:custDataLst>
            </p:nvPr>
          </p:nvSpPr>
          <p:spPr bwMode="auto">
            <a:xfrm>
              <a:off x="4311651" y="3600450"/>
              <a:ext cx="4608513" cy="514350"/>
            </a:xfrm>
            <a:prstGeom prst="rect">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dirty="0">
                  <a:solidFill>
                    <a:schemeClr val="accent1">
                      <a:lumMod val="75000"/>
                    </a:schemeClr>
                  </a:solidFill>
                </a:rPr>
                <a:t>Using DNS Queries</a:t>
              </a:r>
              <a:endParaRPr lang="zh-CN" altLang="en-US" dirty="0">
                <a:solidFill>
                  <a:schemeClr val="accent1">
                    <a:lumMod val="75000"/>
                  </a:schemeClr>
                </a:solidFill>
              </a:endParaRPr>
            </a:p>
          </p:txBody>
        </p:sp>
        <p:sp>
          <p:nvSpPr>
            <p:cNvPr id="13" name="MH_Other_6"/>
            <p:cNvSpPr/>
            <p:nvPr>
              <p:custDataLst>
                <p:tags r:id="rId8"/>
              </p:custDataLst>
            </p:nvPr>
          </p:nvSpPr>
          <p:spPr bwMode="auto">
            <a:xfrm rot="10800000">
              <a:off x="8728075" y="3657600"/>
              <a:ext cx="127000" cy="127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chemeClr val="accent1">
                    <a:lumMod val="75000"/>
                  </a:schemeClr>
                </a:solidFill>
              </a:endParaRPr>
            </a:p>
          </p:txBody>
        </p:sp>
        <p:cxnSp>
          <p:nvCxnSpPr>
            <p:cNvPr id="14" name="MH_Other_7"/>
            <p:cNvCxnSpPr/>
            <p:nvPr>
              <p:custDataLst>
                <p:tags r:id="rId9"/>
              </p:custDataLst>
            </p:nvPr>
          </p:nvCxnSpPr>
          <p:spPr bwMode="auto">
            <a:xfrm flipH="1">
              <a:off x="2943226" y="3848100"/>
              <a:ext cx="1368425" cy="1588"/>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MH_Other_8"/>
            <p:cNvSpPr/>
            <p:nvPr>
              <p:custDataLst>
                <p:tags r:id="rId10"/>
              </p:custDataLst>
            </p:nvPr>
          </p:nvSpPr>
          <p:spPr bwMode="auto">
            <a:xfrm rot="5400000">
              <a:off x="2944019" y="3783807"/>
              <a:ext cx="128588" cy="130175"/>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chemeClr val="accent1">
                    <a:lumMod val="75000"/>
                  </a:schemeClr>
                </a:solidFill>
              </a:endParaRPr>
            </a:p>
          </p:txBody>
        </p:sp>
        <p:sp>
          <p:nvSpPr>
            <p:cNvPr id="16" name="MH_Other_9"/>
            <p:cNvSpPr/>
            <p:nvPr>
              <p:custDataLst>
                <p:tags r:id="rId11"/>
              </p:custDataLst>
            </p:nvPr>
          </p:nvSpPr>
          <p:spPr bwMode="auto">
            <a:xfrm rot="5400000">
              <a:off x="4245769" y="3783807"/>
              <a:ext cx="128588" cy="130175"/>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chemeClr val="accent1">
                    <a:lumMod val="75000"/>
                  </a:schemeClr>
                </a:solidFill>
              </a:endParaRPr>
            </a:p>
          </p:txBody>
        </p:sp>
        <p:sp>
          <p:nvSpPr>
            <p:cNvPr id="18" name="MH_Text_3"/>
            <p:cNvSpPr/>
            <p:nvPr>
              <p:custDataLst>
                <p:tags r:id="rId12"/>
              </p:custDataLst>
            </p:nvPr>
          </p:nvSpPr>
          <p:spPr bwMode="auto">
            <a:xfrm>
              <a:off x="4311651" y="4872038"/>
              <a:ext cx="4608513" cy="514350"/>
            </a:xfrm>
            <a:prstGeom prst="rect">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dirty="0">
                  <a:solidFill>
                    <a:schemeClr val="accent1">
                      <a:lumMod val="75000"/>
                    </a:schemeClr>
                  </a:solidFill>
                </a:rPr>
                <a:t>Using Traffic Rates</a:t>
              </a:r>
              <a:endParaRPr lang="zh-CN" altLang="en-US" dirty="0">
                <a:solidFill>
                  <a:schemeClr val="accent1">
                    <a:lumMod val="75000"/>
                  </a:schemeClr>
                </a:solidFill>
              </a:endParaRPr>
            </a:p>
          </p:txBody>
        </p:sp>
        <p:sp>
          <p:nvSpPr>
            <p:cNvPr id="19" name="MH_Other_10"/>
            <p:cNvSpPr/>
            <p:nvPr>
              <p:custDataLst>
                <p:tags r:id="rId13"/>
              </p:custDataLst>
            </p:nvPr>
          </p:nvSpPr>
          <p:spPr bwMode="auto">
            <a:xfrm rot="10800000">
              <a:off x="8728075" y="4929188"/>
              <a:ext cx="127000" cy="127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chemeClr val="accent1">
                    <a:lumMod val="75000"/>
                  </a:schemeClr>
                </a:solidFill>
              </a:endParaRPr>
            </a:p>
          </p:txBody>
        </p:sp>
        <p:cxnSp>
          <p:nvCxnSpPr>
            <p:cNvPr id="20" name="MH_Other_11"/>
            <p:cNvCxnSpPr/>
            <p:nvPr>
              <p:custDataLst>
                <p:tags r:id="rId14"/>
              </p:custDataLst>
            </p:nvPr>
          </p:nvCxnSpPr>
          <p:spPr bwMode="auto">
            <a:xfrm flipH="1">
              <a:off x="2943226" y="5119689"/>
              <a:ext cx="1368425" cy="158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MH_Other_12"/>
            <p:cNvSpPr/>
            <p:nvPr>
              <p:custDataLst>
                <p:tags r:id="rId15"/>
              </p:custDataLst>
            </p:nvPr>
          </p:nvSpPr>
          <p:spPr bwMode="auto">
            <a:xfrm rot="5400000">
              <a:off x="2944020" y="5055395"/>
              <a:ext cx="128587" cy="130175"/>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chemeClr val="accent1">
                    <a:lumMod val="75000"/>
                  </a:schemeClr>
                </a:solidFill>
              </a:endParaRPr>
            </a:p>
          </p:txBody>
        </p:sp>
        <p:sp>
          <p:nvSpPr>
            <p:cNvPr id="22" name="MH_Other_13"/>
            <p:cNvSpPr/>
            <p:nvPr>
              <p:custDataLst>
                <p:tags r:id="rId16"/>
              </p:custDataLst>
            </p:nvPr>
          </p:nvSpPr>
          <p:spPr bwMode="auto">
            <a:xfrm rot="5400000">
              <a:off x="4245770" y="5055395"/>
              <a:ext cx="128587" cy="130175"/>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chemeClr val="accent1">
                    <a:lumMod val="75000"/>
                  </a:schemeClr>
                </a:solidFill>
              </a:endParaRPr>
            </a:p>
          </p:txBody>
        </p:sp>
      </p:grpSp>
      <p:pic>
        <p:nvPicPr>
          <p:cNvPr id="26" name="图片 25"/>
          <p:cNvPicPr>
            <a:picLocks noChangeAspect="1"/>
          </p:cNvPicPr>
          <p:nvPr/>
        </p:nvPicPr>
        <p:blipFill rotWithShape="1">
          <a:blip r:embed="rId19"/>
          <a:srcRect b="2580"/>
          <a:stretch/>
        </p:blipFill>
        <p:spPr>
          <a:xfrm>
            <a:off x="6283050" y="123266"/>
            <a:ext cx="5413353" cy="6508184"/>
          </a:xfrm>
          <a:prstGeom prst="rect">
            <a:avLst/>
          </a:prstGeom>
        </p:spPr>
      </p:pic>
      <p:sp>
        <p:nvSpPr>
          <p:cNvPr id="27" name="文本框 26"/>
          <p:cNvSpPr txBox="1"/>
          <p:nvPr/>
        </p:nvSpPr>
        <p:spPr>
          <a:xfrm>
            <a:off x="930295" y="1416777"/>
            <a:ext cx="5906124" cy="646331"/>
          </a:xfrm>
          <a:prstGeom prst="rect">
            <a:avLst/>
          </a:prstGeom>
          <a:noFill/>
        </p:spPr>
        <p:txBody>
          <a:bodyPr wrap="square" rtlCol="0">
            <a:spAutoFit/>
          </a:bodyPr>
          <a:lstStyle/>
          <a:p>
            <a:r>
              <a:rPr lang="en-US" altLang="zh-CN" dirty="0" smtClean="0"/>
              <a:t>"traffic flow“: </a:t>
            </a:r>
            <a:r>
              <a:rPr lang="en-US" altLang="zh-CN" dirty="0" err="1" smtClean="0"/>
              <a:t>sender_ip</a:t>
            </a:r>
            <a:r>
              <a:rPr lang="en-US" altLang="zh-CN" dirty="0" smtClean="0"/>
              <a:t>, </a:t>
            </a:r>
            <a:r>
              <a:rPr lang="en-US" altLang="zh-CN" dirty="0" err="1" smtClean="0"/>
              <a:t>recipient_ip</a:t>
            </a:r>
            <a:r>
              <a:rPr lang="en-US" altLang="zh-CN" dirty="0" smtClean="0"/>
              <a:t>, </a:t>
            </a:r>
            <a:r>
              <a:rPr lang="en-US" altLang="zh-CN" dirty="0" err="1" smtClean="0"/>
              <a:t>sender_port</a:t>
            </a:r>
            <a:r>
              <a:rPr lang="en-US" altLang="zh-CN" dirty="0" smtClean="0"/>
              <a:t>,</a:t>
            </a:r>
          </a:p>
          <a:p>
            <a:r>
              <a:rPr lang="en-US" altLang="zh-CN" dirty="0" err="1" smtClean="0"/>
              <a:t>recipient_port</a:t>
            </a:r>
            <a:r>
              <a:rPr lang="en-US" altLang="zh-CN" dirty="0" smtClean="0"/>
              <a:t>, and protocol </a:t>
            </a:r>
            <a:endParaRPr lang="zh-CN" altLang="en-US" dirty="0"/>
          </a:p>
        </p:txBody>
      </p:sp>
      <p:sp>
        <p:nvSpPr>
          <p:cNvPr id="3" name="文本框 2"/>
          <p:cNvSpPr txBox="1"/>
          <p:nvPr/>
        </p:nvSpPr>
        <p:spPr>
          <a:xfrm>
            <a:off x="308548" y="5749953"/>
            <a:ext cx="5974502" cy="646331"/>
          </a:xfrm>
          <a:prstGeom prst="rect">
            <a:avLst/>
          </a:prstGeom>
          <a:noFill/>
        </p:spPr>
        <p:txBody>
          <a:bodyPr wrap="square" rtlCol="0">
            <a:spAutoFit/>
          </a:bodyPr>
          <a:lstStyle/>
          <a:p>
            <a:r>
              <a:rPr lang="en-US" altLang="zh-CN" dirty="0"/>
              <a:t>proportion of SYN and ACK packets per flow, the </a:t>
            </a:r>
            <a:r>
              <a:rPr lang="en-US" altLang="zh-CN" dirty="0" smtClean="0"/>
              <a:t>number of </a:t>
            </a:r>
            <a:r>
              <a:rPr lang="en-US" altLang="zh-CN" dirty="0"/>
              <a:t>packets in a flow, </a:t>
            </a:r>
            <a:r>
              <a:rPr lang="en-US" altLang="zh-CN" dirty="0" smtClean="0"/>
              <a:t>distributions </a:t>
            </a:r>
            <a:r>
              <a:rPr lang="en-US" altLang="zh-CN" dirty="0"/>
              <a:t>of </a:t>
            </a:r>
            <a:r>
              <a:rPr lang="en-US" altLang="zh-CN" dirty="0" smtClean="0"/>
              <a:t>inter-packet intervals ……</a:t>
            </a:r>
            <a:endParaRPr lang="zh-CN" altLang="en-US" dirty="0"/>
          </a:p>
        </p:txBody>
      </p:sp>
    </p:spTree>
    <p:extLst>
      <p:ext uri="{BB962C8B-B14F-4D97-AF65-F5344CB8AC3E}">
        <p14:creationId xmlns:p14="http://schemas.microsoft.com/office/powerpoint/2010/main" val="3450442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2426" y="240928"/>
            <a:ext cx="5262797" cy="849078"/>
          </a:xfrm>
        </p:spPr>
        <p:txBody>
          <a:bodyPr/>
          <a:lstStyle/>
          <a:p>
            <a:r>
              <a:rPr lang="en-US" altLang="zh-CN" b="1" dirty="0"/>
              <a:t>Device Identification</a:t>
            </a:r>
            <a:r>
              <a:rPr lang="en-US" altLang="zh-CN" dirty="0" smtClean="0"/>
              <a:t> </a:t>
            </a:r>
            <a:endParaRPr lang="zh-CN" altLang="en-US" dirty="0"/>
          </a:p>
        </p:txBody>
      </p:sp>
      <p:sp>
        <p:nvSpPr>
          <p:cNvPr id="3" name="内容占位符 2"/>
          <p:cNvSpPr>
            <a:spLocks noGrp="1"/>
          </p:cNvSpPr>
          <p:nvPr>
            <p:ph idx="1"/>
          </p:nvPr>
        </p:nvSpPr>
        <p:spPr>
          <a:xfrm>
            <a:off x="328030" y="1561127"/>
            <a:ext cx="5623065" cy="3727207"/>
          </a:xfrm>
        </p:spPr>
        <p:txBody>
          <a:bodyPr>
            <a:normAutofit fontScale="70000" lnSpcReduction="20000"/>
          </a:bodyPr>
          <a:lstStyle/>
          <a:p>
            <a:pPr>
              <a:lnSpc>
                <a:spcPct val="170000"/>
              </a:lnSpc>
            </a:pPr>
            <a:r>
              <a:rPr lang="en-US" altLang="zh-CN" dirty="0" smtClean="0"/>
              <a:t>separated </a:t>
            </a:r>
            <a:r>
              <a:rPr lang="en-US" altLang="zh-CN" dirty="0"/>
              <a:t>this traffic into flows corresponding to </a:t>
            </a:r>
            <a:r>
              <a:rPr lang="en-US" altLang="zh-CN" dirty="0" smtClean="0"/>
              <a:t>individual devices </a:t>
            </a:r>
            <a:r>
              <a:rPr lang="en-US" altLang="zh-CN" dirty="0"/>
              <a:t>and converted into </a:t>
            </a:r>
            <a:r>
              <a:rPr lang="en-US" altLang="zh-CN" dirty="0">
                <a:solidFill>
                  <a:srgbClr val="FF0000"/>
                </a:solidFill>
              </a:rPr>
              <a:t>time series vectors </a:t>
            </a:r>
            <a:endParaRPr lang="en-US" altLang="zh-CN" dirty="0" smtClean="0">
              <a:solidFill>
                <a:srgbClr val="FF0000"/>
              </a:solidFill>
            </a:endParaRPr>
          </a:p>
          <a:p>
            <a:pPr>
              <a:lnSpc>
                <a:spcPct val="170000"/>
              </a:lnSpc>
            </a:pPr>
            <a:r>
              <a:rPr lang="en-US" altLang="zh-CN" dirty="0"/>
              <a:t>divided these vectors into </a:t>
            </a:r>
            <a:r>
              <a:rPr lang="en-US" altLang="zh-CN" i="1" dirty="0">
                <a:solidFill>
                  <a:srgbClr val="FF0000"/>
                </a:solidFill>
              </a:rPr>
              <a:t>w</a:t>
            </a:r>
            <a:r>
              <a:rPr lang="en-US" altLang="zh-CN" dirty="0">
                <a:solidFill>
                  <a:srgbClr val="FF0000"/>
                </a:solidFill>
              </a:rPr>
              <a:t>-second windows </a:t>
            </a:r>
            <a:r>
              <a:rPr lang="en-US" altLang="zh-CN" dirty="0"/>
              <a:t>and extracted </a:t>
            </a:r>
            <a:r>
              <a:rPr lang="en-US" altLang="zh-CN" dirty="0" smtClean="0">
                <a:solidFill>
                  <a:srgbClr val="FF0000"/>
                </a:solidFill>
              </a:rPr>
              <a:t>2-element </a:t>
            </a:r>
            <a:r>
              <a:rPr lang="en-US" altLang="zh-CN" dirty="0">
                <a:solidFill>
                  <a:srgbClr val="FF0000"/>
                </a:solidFill>
              </a:rPr>
              <a:t>feature </a:t>
            </a:r>
            <a:r>
              <a:rPr lang="en-US" altLang="zh-CN" dirty="0" smtClean="0"/>
              <a:t>containing</a:t>
            </a:r>
            <a:r>
              <a:rPr lang="en-US" altLang="zh-CN" dirty="0"/>
              <a:t> </a:t>
            </a:r>
            <a:r>
              <a:rPr lang="en-US" altLang="zh-CN" dirty="0" smtClean="0">
                <a:solidFill>
                  <a:srgbClr val="FF0000"/>
                </a:solidFill>
              </a:rPr>
              <a:t>the </a:t>
            </a:r>
            <a:r>
              <a:rPr lang="en-US" altLang="zh-CN" dirty="0">
                <a:solidFill>
                  <a:srgbClr val="FF0000"/>
                </a:solidFill>
              </a:rPr>
              <a:t>mean and standard deviation </a:t>
            </a:r>
            <a:r>
              <a:rPr lang="en-US" altLang="zh-CN" dirty="0"/>
              <a:t>of the traffic </a:t>
            </a:r>
            <a:r>
              <a:rPr lang="en-US" altLang="zh-CN" dirty="0" smtClean="0"/>
              <a:t>amounts in </a:t>
            </a:r>
            <a:r>
              <a:rPr lang="en-US" altLang="zh-CN" dirty="0"/>
              <a:t>the samples of each window </a:t>
            </a:r>
            <a:endParaRPr lang="zh-CN" altLang="en-US" dirty="0"/>
          </a:p>
        </p:txBody>
      </p:sp>
      <p:pic>
        <p:nvPicPr>
          <p:cNvPr id="4" name="图片 3"/>
          <p:cNvPicPr>
            <a:picLocks noChangeAspect="1"/>
          </p:cNvPicPr>
          <p:nvPr/>
        </p:nvPicPr>
        <p:blipFill>
          <a:blip r:embed="rId2"/>
          <a:stretch>
            <a:fillRect/>
          </a:stretch>
        </p:blipFill>
        <p:spPr>
          <a:xfrm>
            <a:off x="5951095" y="1090006"/>
            <a:ext cx="5915852" cy="4861089"/>
          </a:xfrm>
          <a:prstGeom prst="rect">
            <a:avLst/>
          </a:prstGeom>
        </p:spPr>
      </p:pic>
    </p:spTree>
    <p:extLst>
      <p:ext uri="{BB962C8B-B14F-4D97-AF65-F5344CB8AC3E}">
        <p14:creationId xmlns:p14="http://schemas.microsoft.com/office/powerpoint/2010/main" val="3567751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73" y="255919"/>
            <a:ext cx="5262797" cy="849078"/>
          </a:xfrm>
        </p:spPr>
        <p:txBody>
          <a:bodyPr/>
          <a:lstStyle/>
          <a:p>
            <a:r>
              <a:rPr lang="en-US" altLang="zh-CN" b="1" dirty="0"/>
              <a:t>Device Identification</a:t>
            </a:r>
            <a:r>
              <a:rPr lang="en-US" altLang="zh-CN" dirty="0" smtClean="0"/>
              <a:t> </a:t>
            </a:r>
            <a:endParaRPr lang="zh-CN" altLang="en-US" dirty="0"/>
          </a:p>
        </p:txBody>
      </p:sp>
      <p:pic>
        <p:nvPicPr>
          <p:cNvPr id="6" name="图片 5"/>
          <p:cNvPicPr>
            <a:picLocks noChangeAspect="1"/>
          </p:cNvPicPr>
          <p:nvPr/>
        </p:nvPicPr>
        <p:blipFill>
          <a:blip r:embed="rId2"/>
          <a:stretch>
            <a:fillRect/>
          </a:stretch>
        </p:blipFill>
        <p:spPr>
          <a:xfrm>
            <a:off x="2601182" y="1104997"/>
            <a:ext cx="6617768" cy="5625587"/>
          </a:xfrm>
          <a:prstGeom prst="rect">
            <a:avLst/>
          </a:prstGeom>
        </p:spPr>
      </p:pic>
    </p:spTree>
    <p:extLst>
      <p:ext uri="{BB962C8B-B14F-4D97-AF65-F5344CB8AC3E}">
        <p14:creationId xmlns:p14="http://schemas.microsoft.com/office/powerpoint/2010/main" val="37739802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80706104635"/>
  <p:tag name="MH_LIBRARY" val="GRAPHIC"/>
  <p:tag name="MH_TYPE" val="Other"/>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80704190108"/>
  <p:tag name="MH_LIBRARY" val="GRAPHIC"/>
  <p:tag name="MH_TYPE" val="Other"/>
  <p:tag name="MH_ORDER" val="3"/>
</p:tagLst>
</file>

<file path=ppt/tags/tag11.xml><?xml version="1.0" encoding="utf-8"?>
<p:tagLst xmlns:a="http://schemas.openxmlformats.org/drawingml/2006/main" xmlns:r="http://schemas.openxmlformats.org/officeDocument/2006/relationships" xmlns:p="http://schemas.openxmlformats.org/presentationml/2006/main">
  <p:tag name="MH" val="20180704190108"/>
  <p:tag name="MH_LIBRARY" val="GRAPHIC"/>
  <p:tag name="MH_TYPE" val="Other"/>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80704190108"/>
  <p:tag name="MH_LIBRARY" val="GRAPHIC"/>
  <p:tag name="MH_TYPE" val="Other"/>
  <p:tag name="MH_ORDER" val="5"/>
</p:tagLst>
</file>

<file path=ppt/tags/tag13.xml><?xml version="1.0" encoding="utf-8"?>
<p:tagLst xmlns:a="http://schemas.openxmlformats.org/drawingml/2006/main" xmlns:r="http://schemas.openxmlformats.org/officeDocument/2006/relationships" xmlns:p="http://schemas.openxmlformats.org/presentationml/2006/main">
  <p:tag name="MH" val="20180704190108"/>
  <p:tag name="MH_LIBRARY" val="GRAPHIC"/>
  <p:tag name="MH_TYPE" val="Text"/>
  <p:tag name="MH_ORDER" val="2"/>
</p:tagLst>
</file>

<file path=ppt/tags/tag14.xml><?xml version="1.0" encoding="utf-8"?>
<p:tagLst xmlns:a="http://schemas.openxmlformats.org/drawingml/2006/main" xmlns:r="http://schemas.openxmlformats.org/officeDocument/2006/relationships" xmlns:p="http://schemas.openxmlformats.org/presentationml/2006/main">
  <p:tag name="MH" val="20180704190108"/>
  <p:tag name="MH_LIBRARY" val="GRAPHIC"/>
  <p:tag name="MH_TYPE" val="Other"/>
  <p:tag name="MH_ORDER" val="6"/>
</p:tagLst>
</file>

<file path=ppt/tags/tag15.xml><?xml version="1.0" encoding="utf-8"?>
<p:tagLst xmlns:a="http://schemas.openxmlformats.org/drawingml/2006/main" xmlns:r="http://schemas.openxmlformats.org/officeDocument/2006/relationships" xmlns:p="http://schemas.openxmlformats.org/presentationml/2006/main">
  <p:tag name="MH" val="20180704190108"/>
  <p:tag name="MH_LIBRARY" val="GRAPHIC"/>
  <p:tag name="MH_TYPE" val="Other"/>
  <p:tag name="MH_ORDER" val="7"/>
</p:tagLst>
</file>

<file path=ppt/tags/tag16.xml><?xml version="1.0" encoding="utf-8"?>
<p:tagLst xmlns:a="http://schemas.openxmlformats.org/drawingml/2006/main" xmlns:r="http://schemas.openxmlformats.org/officeDocument/2006/relationships" xmlns:p="http://schemas.openxmlformats.org/presentationml/2006/main">
  <p:tag name="MH" val="20180704190108"/>
  <p:tag name="MH_LIBRARY" val="GRAPHIC"/>
  <p:tag name="MH_TYPE" val="Other"/>
  <p:tag name="MH_ORDER" val="8"/>
</p:tagLst>
</file>

<file path=ppt/tags/tag17.xml><?xml version="1.0" encoding="utf-8"?>
<p:tagLst xmlns:a="http://schemas.openxmlformats.org/drawingml/2006/main" xmlns:r="http://schemas.openxmlformats.org/officeDocument/2006/relationships" xmlns:p="http://schemas.openxmlformats.org/presentationml/2006/main">
  <p:tag name="MH" val="20180704190108"/>
  <p:tag name="MH_LIBRARY" val="GRAPHIC"/>
  <p:tag name="MH_TYPE" val="Other"/>
  <p:tag name="MH_ORDER" val="9"/>
</p:tagLst>
</file>

<file path=ppt/tags/tag18.xml><?xml version="1.0" encoding="utf-8"?>
<p:tagLst xmlns:a="http://schemas.openxmlformats.org/drawingml/2006/main" xmlns:r="http://schemas.openxmlformats.org/officeDocument/2006/relationships" xmlns:p="http://schemas.openxmlformats.org/presentationml/2006/main">
  <p:tag name="MH" val="20180704190108"/>
  <p:tag name="MH_LIBRARY" val="GRAPHIC"/>
  <p:tag name="MH_TYPE" val="Text"/>
  <p:tag name="MH_ORDER" val="3"/>
</p:tagLst>
</file>

<file path=ppt/tags/tag19.xml><?xml version="1.0" encoding="utf-8"?>
<p:tagLst xmlns:a="http://schemas.openxmlformats.org/drawingml/2006/main" xmlns:r="http://schemas.openxmlformats.org/officeDocument/2006/relationships" xmlns:p="http://schemas.openxmlformats.org/presentationml/2006/main">
  <p:tag name="MH" val="20180704190108"/>
  <p:tag name="MH_LIBRARY" val="GRAPHIC"/>
  <p:tag name="MH_TYPE" val="Other"/>
  <p:tag name="MH_ORDER" val="10"/>
</p:tagLst>
</file>

<file path=ppt/tags/tag2.xml><?xml version="1.0" encoding="utf-8"?>
<p:tagLst xmlns:a="http://schemas.openxmlformats.org/drawingml/2006/main" xmlns:r="http://schemas.openxmlformats.org/officeDocument/2006/relationships" xmlns:p="http://schemas.openxmlformats.org/presentationml/2006/main">
  <p:tag name="MH" val="20180706104635"/>
  <p:tag name="MH_LIBRARY" val="GRAPHIC"/>
  <p:tag name="MH_TYPE" val="Other"/>
  <p:tag name="MH_ORDER" val="3"/>
</p:tagLst>
</file>

<file path=ppt/tags/tag20.xml><?xml version="1.0" encoding="utf-8"?>
<p:tagLst xmlns:a="http://schemas.openxmlformats.org/drawingml/2006/main" xmlns:r="http://schemas.openxmlformats.org/officeDocument/2006/relationships" xmlns:p="http://schemas.openxmlformats.org/presentationml/2006/main">
  <p:tag name="MH" val="20180704190108"/>
  <p:tag name="MH_LIBRARY" val="GRAPHIC"/>
  <p:tag name="MH_TYPE" val="Other"/>
  <p:tag name="MH_ORDER" val="11"/>
</p:tagLst>
</file>

<file path=ppt/tags/tag21.xml><?xml version="1.0" encoding="utf-8"?>
<p:tagLst xmlns:a="http://schemas.openxmlformats.org/drawingml/2006/main" xmlns:r="http://schemas.openxmlformats.org/officeDocument/2006/relationships" xmlns:p="http://schemas.openxmlformats.org/presentationml/2006/main">
  <p:tag name="MH" val="20180704190108"/>
  <p:tag name="MH_LIBRARY" val="GRAPHIC"/>
  <p:tag name="MH_TYPE" val="Other"/>
  <p:tag name="MH_ORDER" val="12"/>
</p:tagLst>
</file>

<file path=ppt/tags/tag22.xml><?xml version="1.0" encoding="utf-8"?>
<p:tagLst xmlns:a="http://schemas.openxmlformats.org/drawingml/2006/main" xmlns:r="http://schemas.openxmlformats.org/officeDocument/2006/relationships" xmlns:p="http://schemas.openxmlformats.org/presentationml/2006/main">
  <p:tag name="MH" val="20180704190108"/>
  <p:tag name="MH_LIBRARY" val="GRAPHIC"/>
  <p:tag name="MH_TYPE" val="Other"/>
  <p:tag name="MH_ORDER" val="13"/>
</p:tagLst>
</file>

<file path=ppt/tags/tag23.xml><?xml version="1.0" encoding="utf-8"?>
<p:tagLst xmlns:a="http://schemas.openxmlformats.org/drawingml/2006/main" xmlns:r="http://schemas.openxmlformats.org/officeDocument/2006/relationships" xmlns:p="http://schemas.openxmlformats.org/presentationml/2006/main">
  <p:tag name="MH" val="20180705153714"/>
  <p:tag name="MH_LIBRARY" val="GRAPHIC"/>
  <p:tag name="MH_TYPE" val="Other"/>
  <p:tag name="MH_ORDER" val="1"/>
</p:tagLst>
</file>

<file path=ppt/tags/tag24.xml><?xml version="1.0" encoding="utf-8"?>
<p:tagLst xmlns:a="http://schemas.openxmlformats.org/drawingml/2006/main" xmlns:r="http://schemas.openxmlformats.org/officeDocument/2006/relationships" xmlns:p="http://schemas.openxmlformats.org/presentationml/2006/main">
  <p:tag name="MH" val="20180705153714"/>
  <p:tag name="MH_LIBRARY" val="GRAPHIC"/>
  <p:tag name="MH_TYPE" val="Other"/>
  <p:tag name="MH_ORDER" val="2"/>
</p:tagLst>
</file>

<file path=ppt/tags/tag25.xml><?xml version="1.0" encoding="utf-8"?>
<p:tagLst xmlns:a="http://schemas.openxmlformats.org/drawingml/2006/main" xmlns:r="http://schemas.openxmlformats.org/officeDocument/2006/relationships" xmlns:p="http://schemas.openxmlformats.org/presentationml/2006/main">
  <p:tag name="MH" val="20180705153714"/>
  <p:tag name="MH_LIBRARY" val="GRAPHIC"/>
  <p:tag name="MH_TYPE" val="SubTitle"/>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80705153714"/>
  <p:tag name="MH_LIBRARY" val="GRAPHIC"/>
  <p:tag name="MH_TYPE" val="Text"/>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80705153714"/>
  <p:tag name="MH_LIBRARY" val="GRAPHIC"/>
  <p:tag name="MH_TYPE" val="Other"/>
  <p:tag name="MH_ORDER" val="3"/>
</p:tagLst>
</file>

<file path=ppt/tags/tag28.xml><?xml version="1.0" encoding="utf-8"?>
<p:tagLst xmlns:a="http://schemas.openxmlformats.org/drawingml/2006/main" xmlns:r="http://schemas.openxmlformats.org/officeDocument/2006/relationships" xmlns:p="http://schemas.openxmlformats.org/presentationml/2006/main">
  <p:tag name="MH" val="20180705153714"/>
  <p:tag name="MH_LIBRARY" val="GRAPHIC"/>
  <p:tag name="MH_TYPE" val="Other"/>
  <p:tag name="MH_ORDER" val="4"/>
</p:tagLst>
</file>

<file path=ppt/tags/tag29.xml><?xml version="1.0" encoding="utf-8"?>
<p:tagLst xmlns:a="http://schemas.openxmlformats.org/drawingml/2006/main" xmlns:r="http://schemas.openxmlformats.org/officeDocument/2006/relationships" xmlns:p="http://schemas.openxmlformats.org/presentationml/2006/main">
  <p:tag name="MH" val="20180705153714"/>
  <p:tag name="MH_LIBRARY" val="GRAPHIC"/>
  <p:tag name="MH_TYPE" val="SubTitle"/>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80704185337"/>
  <p:tag name="MH_LIBRARY" val="GRAPHIC"/>
  <p:tag name="MH_TYPE" val="SubTitle"/>
  <p:tag name="MH_ORDER" val="1"/>
</p:tagLst>
</file>

<file path=ppt/tags/tag30.xml><?xml version="1.0" encoding="utf-8"?>
<p:tagLst xmlns:a="http://schemas.openxmlformats.org/drawingml/2006/main" xmlns:r="http://schemas.openxmlformats.org/officeDocument/2006/relationships" xmlns:p="http://schemas.openxmlformats.org/presentationml/2006/main">
  <p:tag name="MH" val="20180705153714"/>
  <p:tag name="MH_LIBRARY" val="GRAPHIC"/>
  <p:tag name="MH_TYPE" val="Text"/>
  <p:tag name="MH_ORDER" val="2"/>
</p:tagLst>
</file>

<file path=ppt/tags/tag31.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BingLLB#"/>
  <p:tag name="MH_LAYOUT" val="SubTitleText"/>
  <p:tag name="MH" val="20180705153714"/>
  <p:tag name="MH_LIBRARY" val="GRAPHIC"/>
</p:tagLst>
</file>

<file path=ppt/tags/tag32.xml><?xml version="1.0" encoding="utf-8"?>
<p:tagLst xmlns:a="http://schemas.openxmlformats.org/drawingml/2006/main" xmlns:r="http://schemas.openxmlformats.org/officeDocument/2006/relationships" xmlns:p="http://schemas.openxmlformats.org/presentationml/2006/main">
  <p:tag name="MH" val="20180705191222"/>
  <p:tag name="MH_LIBRARY" val="GRAPHIC"/>
  <p:tag name="MH_TYPE" val="Other"/>
  <p:tag name="MH_ORDER" val="3"/>
</p:tagLst>
</file>

<file path=ppt/tags/tag33.xml><?xml version="1.0" encoding="utf-8"?>
<p:tagLst xmlns:a="http://schemas.openxmlformats.org/drawingml/2006/main" xmlns:r="http://schemas.openxmlformats.org/officeDocument/2006/relationships" xmlns:p="http://schemas.openxmlformats.org/presentationml/2006/main">
  <p:tag name="MH" val="20180705191222"/>
  <p:tag name="MH_LIBRARY" val="GRAPHIC"/>
  <p:tag name="MH_TYPE" val="Other"/>
  <p:tag name="MH_ORDER" val="4"/>
</p:tagLst>
</file>

<file path=ppt/tags/tag34.xml><?xml version="1.0" encoding="utf-8"?>
<p:tagLst xmlns:a="http://schemas.openxmlformats.org/drawingml/2006/main" xmlns:r="http://schemas.openxmlformats.org/officeDocument/2006/relationships" xmlns:p="http://schemas.openxmlformats.org/presentationml/2006/main">
  <p:tag name="MH" val="20180705191222"/>
  <p:tag name="MH_LIBRARY" val="GRAPHIC"/>
  <p:tag name="MH_TYPE" val="Other"/>
  <p:tag name="MH_ORDER" val="5"/>
</p:tagLst>
</file>

<file path=ppt/tags/tag35.xml><?xml version="1.0" encoding="utf-8"?>
<p:tagLst xmlns:a="http://schemas.openxmlformats.org/drawingml/2006/main" xmlns:r="http://schemas.openxmlformats.org/officeDocument/2006/relationships" xmlns:p="http://schemas.openxmlformats.org/presentationml/2006/main">
  <p:tag name="MH" val="20180705191222"/>
  <p:tag name="MH_LIBRARY" val="GRAPHIC"/>
  <p:tag name="MH_TYPE" val="Other"/>
  <p:tag name="MH_ORDER" val="6"/>
</p:tagLst>
</file>

<file path=ppt/tags/tag36.xml><?xml version="1.0" encoding="utf-8"?>
<p:tagLst xmlns:a="http://schemas.openxmlformats.org/drawingml/2006/main" xmlns:r="http://schemas.openxmlformats.org/officeDocument/2006/relationships" xmlns:p="http://schemas.openxmlformats.org/presentationml/2006/main">
  <p:tag name="MH" val="20180705191222"/>
  <p:tag name="MH_LIBRARY" val="GRAPHIC"/>
  <p:tag name="MH_TYPE" val="Other"/>
  <p:tag name="MH_ORDER" val="7"/>
</p:tagLst>
</file>

<file path=ppt/tags/tag37.xml><?xml version="1.0" encoding="utf-8"?>
<p:tagLst xmlns:a="http://schemas.openxmlformats.org/drawingml/2006/main" xmlns:r="http://schemas.openxmlformats.org/officeDocument/2006/relationships" xmlns:p="http://schemas.openxmlformats.org/presentationml/2006/main">
  <p:tag name="MH" val="20180705191222"/>
  <p:tag name="MH_LIBRARY" val="GRAPHIC"/>
  <p:tag name="MH_TYPE" val="Text"/>
  <p:tag name="MH_ORDER" val="1"/>
</p:tagLst>
</file>

<file path=ppt/tags/tag38.xml><?xml version="1.0" encoding="utf-8"?>
<p:tagLst xmlns:a="http://schemas.openxmlformats.org/drawingml/2006/main" xmlns:r="http://schemas.openxmlformats.org/officeDocument/2006/relationships" xmlns:p="http://schemas.openxmlformats.org/presentationml/2006/main">
  <p:tag name="MH" val="20180705191222"/>
  <p:tag name="MH_LIBRARY" val="GRAPHIC"/>
  <p:tag name="MH_TYPE" val="SubTitle"/>
  <p:tag name="MH_ORDER" val="1"/>
</p:tagLst>
</file>

<file path=ppt/tags/tag39.xml><?xml version="1.0" encoding="utf-8"?>
<p:tagLst xmlns:a="http://schemas.openxmlformats.org/drawingml/2006/main" xmlns:r="http://schemas.openxmlformats.org/officeDocument/2006/relationships" xmlns:p="http://schemas.openxmlformats.org/presentationml/2006/main">
  <p:tag name="MH" val="20180705191222"/>
  <p:tag name="MH_LIBRARY" val="GRAPHIC"/>
  <p:tag name="MH_TYPE" val="Text"/>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180704185337"/>
  <p:tag name="MH_LIBRARY" val="GRAPHIC"/>
  <p:tag name="MH_TYPE" val="Other"/>
  <p:tag name="MH_ORDER" val="2"/>
</p:tagLst>
</file>

<file path=ppt/tags/tag40.xml><?xml version="1.0" encoding="utf-8"?>
<p:tagLst xmlns:a="http://schemas.openxmlformats.org/drawingml/2006/main" xmlns:r="http://schemas.openxmlformats.org/officeDocument/2006/relationships" xmlns:p="http://schemas.openxmlformats.org/presentationml/2006/main">
  <p:tag name="MH" val="20180705191222"/>
  <p:tag name="MH_LIBRARY" val="GRAPHIC"/>
  <p:tag name="MH_TYPE" val="SubTitle"/>
  <p:tag name="MH_ORDER" val="2"/>
</p:tagLst>
</file>

<file path=ppt/tags/tag41.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BingLLB#"/>
  <p:tag name="MH_LAYOUT" val="SubTitleText"/>
  <p:tag name="MH" val="20180705191222"/>
  <p:tag name="MH_LIBRARY" val="GRAPHIC"/>
</p:tagLst>
</file>

<file path=ppt/tags/tag42.xml><?xml version="1.0" encoding="utf-8"?>
<p:tagLst xmlns:a="http://schemas.openxmlformats.org/drawingml/2006/main" xmlns:r="http://schemas.openxmlformats.org/officeDocument/2006/relationships" xmlns:p="http://schemas.openxmlformats.org/presentationml/2006/main">
  <p:tag name="MH" val="20180705191222"/>
  <p:tag name="MH_LIBRARY" val="GRAPHIC"/>
  <p:tag name="MH_TYPE" val="Other"/>
  <p:tag name="MH_ORDER" val="2"/>
</p:tagLst>
</file>

<file path=ppt/tags/tag43.xml><?xml version="1.0" encoding="utf-8"?>
<p:tagLst xmlns:a="http://schemas.openxmlformats.org/drawingml/2006/main" xmlns:r="http://schemas.openxmlformats.org/officeDocument/2006/relationships" xmlns:p="http://schemas.openxmlformats.org/presentationml/2006/main">
  <p:tag name="MH" val="20180705191222"/>
  <p:tag name="MH_LIBRARY" val="GRAPHIC"/>
  <p:tag name="MH_TYPE" val="Other"/>
  <p:tag name="MH_ORDER" val="6"/>
</p:tagLst>
</file>

<file path=ppt/tags/tag44.xml><?xml version="1.0" encoding="utf-8"?>
<p:tagLst xmlns:a="http://schemas.openxmlformats.org/drawingml/2006/main" xmlns:r="http://schemas.openxmlformats.org/officeDocument/2006/relationships" xmlns:p="http://schemas.openxmlformats.org/presentationml/2006/main">
  <p:tag name="MH" val="20180705191222"/>
  <p:tag name="MH_LIBRARY" val="GRAPHIC"/>
  <p:tag name="MH_TYPE" val="Other"/>
  <p:tag name="MH_ORDER" val="7"/>
</p:tagLst>
</file>

<file path=ppt/tags/tag45.xml><?xml version="1.0" encoding="utf-8"?>
<p:tagLst xmlns:a="http://schemas.openxmlformats.org/drawingml/2006/main" xmlns:r="http://schemas.openxmlformats.org/officeDocument/2006/relationships" xmlns:p="http://schemas.openxmlformats.org/presentationml/2006/main">
  <p:tag name="MH" val="20180705191222"/>
  <p:tag name="MH_LIBRARY" val="GRAPHIC"/>
  <p:tag name="MH_TYPE" val="Text"/>
  <p:tag name="MH_ORDER" val="1"/>
</p:tagLst>
</file>

<file path=ppt/tags/tag46.xml><?xml version="1.0" encoding="utf-8"?>
<p:tagLst xmlns:a="http://schemas.openxmlformats.org/drawingml/2006/main" xmlns:r="http://schemas.openxmlformats.org/officeDocument/2006/relationships" xmlns:p="http://schemas.openxmlformats.org/presentationml/2006/main">
  <p:tag name="MH" val="20180705191222"/>
  <p:tag name="MH_LIBRARY" val="GRAPHIC"/>
  <p:tag name="MH_TYPE" val="SubTitle"/>
  <p:tag name="MH_ORDER" val="1"/>
</p:tagLst>
</file>

<file path=ppt/tags/tag47.xml><?xml version="1.0" encoding="utf-8"?>
<p:tagLst xmlns:a="http://schemas.openxmlformats.org/drawingml/2006/main" xmlns:r="http://schemas.openxmlformats.org/officeDocument/2006/relationships" xmlns:p="http://schemas.openxmlformats.org/presentationml/2006/main">
  <p:tag name="MH" val="20180705191222"/>
  <p:tag name="MH_LIBRARY" val="GRAPHIC"/>
  <p:tag name="MH_TYPE" val="Text"/>
  <p:tag name="MH_ORDER" val="2"/>
</p:tagLst>
</file>

<file path=ppt/tags/tag48.xml><?xml version="1.0" encoding="utf-8"?>
<p:tagLst xmlns:a="http://schemas.openxmlformats.org/drawingml/2006/main" xmlns:r="http://schemas.openxmlformats.org/officeDocument/2006/relationships" xmlns:p="http://schemas.openxmlformats.org/presentationml/2006/main">
  <p:tag name="MH" val="20180705191222"/>
  <p:tag name="MH_LIBRARY" val="GRAPHIC"/>
  <p:tag name="MH_TYPE" val="SubTitle"/>
  <p:tag name="MH_ORDER" val="2"/>
</p:tagLst>
</file>

<file path=ppt/tags/tag49.xml><?xml version="1.0" encoding="utf-8"?>
<p:tagLst xmlns:a="http://schemas.openxmlformats.org/drawingml/2006/main" xmlns:r="http://schemas.openxmlformats.org/officeDocument/2006/relationships" xmlns:p="http://schemas.openxmlformats.org/presentationml/2006/main">
  <p:tag name="MH" val="20180705191222"/>
  <p:tag name="MH_LIBRARY" val="GRAPHIC"/>
  <p:tag name="MH_TYPE" val="Other"/>
  <p:tag name="MH_ORDER" val="3"/>
</p:tagLst>
</file>

<file path=ppt/tags/tag5.xml><?xml version="1.0" encoding="utf-8"?>
<p:tagLst xmlns:a="http://schemas.openxmlformats.org/drawingml/2006/main" xmlns:r="http://schemas.openxmlformats.org/officeDocument/2006/relationships" xmlns:p="http://schemas.openxmlformats.org/presentationml/2006/main">
  <p:tag name="MH" val="20180704185337"/>
  <p:tag name="MH_LIBRARY" val="GRAPHIC"/>
  <p:tag name="MH_TYPE" val="SubTitle"/>
  <p:tag name="MH_ORDER" val="2"/>
</p:tagLst>
</file>

<file path=ppt/tags/tag50.xml><?xml version="1.0" encoding="utf-8"?>
<p:tagLst xmlns:a="http://schemas.openxmlformats.org/drawingml/2006/main" xmlns:r="http://schemas.openxmlformats.org/officeDocument/2006/relationships" xmlns:p="http://schemas.openxmlformats.org/presentationml/2006/main">
  <p:tag name="MH" val="20180705191222"/>
  <p:tag name="MH_LIBRARY" val="GRAPHIC"/>
  <p:tag name="MH_TYPE" val="Other"/>
  <p:tag name="MH_ORDER" val="4"/>
</p:tagLst>
</file>

<file path=ppt/tags/tag51.xml><?xml version="1.0" encoding="utf-8"?>
<p:tagLst xmlns:a="http://schemas.openxmlformats.org/drawingml/2006/main" xmlns:r="http://schemas.openxmlformats.org/officeDocument/2006/relationships" xmlns:p="http://schemas.openxmlformats.org/presentationml/2006/main">
  <p:tag name="MH" val="20180705191222"/>
  <p:tag name="MH_LIBRARY" val="GRAPHIC"/>
  <p:tag name="MH_TYPE" val="Other"/>
  <p:tag name="MH_ORDER" val="5"/>
</p:tagLst>
</file>

<file path=ppt/tags/tag52.xml><?xml version="1.0" encoding="utf-8"?>
<p:tagLst xmlns:a="http://schemas.openxmlformats.org/drawingml/2006/main" xmlns:r="http://schemas.openxmlformats.org/officeDocument/2006/relationships" xmlns:p="http://schemas.openxmlformats.org/presentationml/2006/main">
  <p:tag name="MH" val="20180706100102"/>
  <p:tag name="MH_LIBRARY" val="GRAPHIC"/>
  <p:tag name="MH_TYPE" val="Other"/>
  <p:tag name="MH_ORDER" val="1"/>
</p:tagLst>
</file>

<file path=ppt/tags/tag53.xml><?xml version="1.0" encoding="utf-8"?>
<p:tagLst xmlns:a="http://schemas.openxmlformats.org/drawingml/2006/main" xmlns:r="http://schemas.openxmlformats.org/officeDocument/2006/relationships" xmlns:p="http://schemas.openxmlformats.org/presentationml/2006/main">
  <p:tag name="MH" val="20180706100102"/>
  <p:tag name="MH_LIBRARY" val="GRAPHIC"/>
  <p:tag name="MH_TYPE" val="Other"/>
  <p:tag name="MH_ORDER" val="2"/>
</p:tagLst>
</file>

<file path=ppt/tags/tag54.xml><?xml version="1.0" encoding="utf-8"?>
<p:tagLst xmlns:a="http://schemas.openxmlformats.org/drawingml/2006/main" xmlns:r="http://schemas.openxmlformats.org/officeDocument/2006/relationships" xmlns:p="http://schemas.openxmlformats.org/presentationml/2006/main">
  <p:tag name="MH" val="20180706100102"/>
  <p:tag name="MH_LIBRARY" val="GRAPHIC"/>
  <p:tag name="MH_TYPE" val="Other"/>
  <p:tag name="MH_ORDER" val="3"/>
</p:tagLst>
</file>

<file path=ppt/tags/tag55.xml><?xml version="1.0" encoding="utf-8"?>
<p:tagLst xmlns:a="http://schemas.openxmlformats.org/drawingml/2006/main" xmlns:r="http://schemas.openxmlformats.org/officeDocument/2006/relationships" xmlns:p="http://schemas.openxmlformats.org/presentationml/2006/main">
  <p:tag name="MH" val="20180706100102"/>
  <p:tag name="MH_LIBRARY" val="GRAPHIC"/>
  <p:tag name="MH_TYPE" val="Other"/>
  <p:tag name="MH_ORDER" val="4"/>
</p:tagLst>
</file>

<file path=ppt/tags/tag56.xml><?xml version="1.0" encoding="utf-8"?>
<p:tagLst xmlns:a="http://schemas.openxmlformats.org/drawingml/2006/main" xmlns:r="http://schemas.openxmlformats.org/officeDocument/2006/relationships" xmlns:p="http://schemas.openxmlformats.org/presentationml/2006/main">
  <p:tag name="MH" val="20180706100102"/>
  <p:tag name="MH_LIBRARY" val="GRAPHIC"/>
  <p:tag name="MH_TYPE" val="Other"/>
  <p:tag name="MH_ORDER" val="5"/>
</p:tagLst>
</file>

<file path=ppt/tags/tag57.xml><?xml version="1.0" encoding="utf-8"?>
<p:tagLst xmlns:a="http://schemas.openxmlformats.org/drawingml/2006/main" xmlns:r="http://schemas.openxmlformats.org/officeDocument/2006/relationships" xmlns:p="http://schemas.openxmlformats.org/presentationml/2006/main">
  <p:tag name="MH" val="20180706100102"/>
  <p:tag name="MH_LIBRARY" val="GRAPHIC"/>
  <p:tag name="MH_TYPE" val="Other"/>
  <p:tag name="MH_ORDER" val="6"/>
</p:tagLst>
</file>

<file path=ppt/tags/tag58.xml><?xml version="1.0" encoding="utf-8"?>
<p:tagLst xmlns:a="http://schemas.openxmlformats.org/drawingml/2006/main" xmlns:r="http://schemas.openxmlformats.org/officeDocument/2006/relationships" xmlns:p="http://schemas.openxmlformats.org/presentationml/2006/main">
  <p:tag name="MH" val="20180706100102"/>
  <p:tag name="MH_LIBRARY" val="GRAPHIC"/>
  <p:tag name="MH_TYPE" val="Other"/>
  <p:tag name="MH_ORDER" val="7"/>
</p:tagLst>
</file>

<file path=ppt/tags/tag59.xml><?xml version="1.0" encoding="utf-8"?>
<p:tagLst xmlns:a="http://schemas.openxmlformats.org/drawingml/2006/main" xmlns:r="http://schemas.openxmlformats.org/officeDocument/2006/relationships" xmlns:p="http://schemas.openxmlformats.org/presentationml/2006/main">
  <p:tag name="MH" val="20180706100102"/>
  <p:tag name="MH_LIBRARY" val="GRAPHIC"/>
  <p:tag name="MH_TYPE" val="Other"/>
  <p:tag name="MH_ORDER" val="8"/>
</p:tagLst>
</file>

<file path=ppt/tags/tag6.xml><?xml version="1.0" encoding="utf-8"?>
<p:tagLst xmlns:a="http://schemas.openxmlformats.org/drawingml/2006/main" xmlns:r="http://schemas.openxmlformats.org/officeDocument/2006/relationships" xmlns:p="http://schemas.openxmlformats.org/presentationml/2006/main">
  <p:tag name="MH" val="20180704185337"/>
  <p:tag name="MH_LIBRARY" val="GRAPHIC"/>
  <p:tag name="MH_TYPE" val="Other"/>
  <p:tag name="MH_ORDER" val="4"/>
</p:tagLst>
</file>

<file path=ppt/tags/tag60.xml><?xml version="1.0" encoding="utf-8"?>
<p:tagLst xmlns:a="http://schemas.openxmlformats.org/drawingml/2006/main" xmlns:r="http://schemas.openxmlformats.org/officeDocument/2006/relationships" xmlns:p="http://schemas.openxmlformats.org/presentationml/2006/main">
  <p:tag name="MH" val="20180706100102"/>
  <p:tag name="MH_LIBRARY" val="GRAPHIC"/>
  <p:tag name="MH_TYPE" val="Other"/>
  <p:tag name="MH_ORDER" val="9"/>
</p:tagLst>
</file>

<file path=ppt/tags/tag61.xml><?xml version="1.0" encoding="utf-8"?>
<p:tagLst xmlns:a="http://schemas.openxmlformats.org/drawingml/2006/main" xmlns:r="http://schemas.openxmlformats.org/officeDocument/2006/relationships" xmlns:p="http://schemas.openxmlformats.org/presentationml/2006/main">
  <p:tag name="MH" val="20180706100102"/>
  <p:tag name="MH_LIBRARY" val="GRAPHIC"/>
  <p:tag name="MH_TYPE" val="SubTitle"/>
  <p:tag name="MH_ORDER" val="1"/>
</p:tagLst>
</file>

<file path=ppt/tags/tag62.xml><?xml version="1.0" encoding="utf-8"?>
<p:tagLst xmlns:a="http://schemas.openxmlformats.org/drawingml/2006/main" xmlns:r="http://schemas.openxmlformats.org/officeDocument/2006/relationships" xmlns:p="http://schemas.openxmlformats.org/presentationml/2006/main">
  <p:tag name="MH" val="20180706100102"/>
  <p:tag name="MH_LIBRARY" val="GRAPHIC"/>
  <p:tag name="MH_TYPE" val="Other"/>
  <p:tag name="MH_ORDER" val="10"/>
</p:tagLst>
</file>

<file path=ppt/tags/tag63.xml><?xml version="1.0" encoding="utf-8"?>
<p:tagLst xmlns:a="http://schemas.openxmlformats.org/drawingml/2006/main" xmlns:r="http://schemas.openxmlformats.org/officeDocument/2006/relationships" xmlns:p="http://schemas.openxmlformats.org/presentationml/2006/main">
  <p:tag name="MH" val="20180706100102"/>
  <p:tag name="MH_LIBRARY" val="GRAPHIC"/>
  <p:tag name="MH_TYPE" val="Other"/>
  <p:tag name="MH_ORDER" val="1"/>
</p:tagLst>
</file>

<file path=ppt/tags/tag64.xml><?xml version="1.0" encoding="utf-8"?>
<p:tagLst xmlns:a="http://schemas.openxmlformats.org/drawingml/2006/main" xmlns:r="http://schemas.openxmlformats.org/officeDocument/2006/relationships" xmlns:p="http://schemas.openxmlformats.org/presentationml/2006/main">
  <p:tag name="MH" val="20180706100102"/>
  <p:tag name="MH_LIBRARY" val="GRAPHIC"/>
  <p:tag name="MH_TYPE" val="Other"/>
  <p:tag name="MH_ORDER" val="2"/>
</p:tagLst>
</file>

<file path=ppt/tags/tag65.xml><?xml version="1.0" encoding="utf-8"?>
<p:tagLst xmlns:a="http://schemas.openxmlformats.org/drawingml/2006/main" xmlns:r="http://schemas.openxmlformats.org/officeDocument/2006/relationships" xmlns:p="http://schemas.openxmlformats.org/presentationml/2006/main">
  <p:tag name="MH" val="20180706100102"/>
  <p:tag name="MH_LIBRARY" val="GRAPHIC"/>
  <p:tag name="MH_TYPE" val="Other"/>
  <p:tag name="MH_ORDER" val="3"/>
</p:tagLst>
</file>

<file path=ppt/tags/tag66.xml><?xml version="1.0" encoding="utf-8"?>
<p:tagLst xmlns:a="http://schemas.openxmlformats.org/drawingml/2006/main" xmlns:r="http://schemas.openxmlformats.org/officeDocument/2006/relationships" xmlns:p="http://schemas.openxmlformats.org/presentationml/2006/main">
  <p:tag name="MH" val="20180706100102"/>
  <p:tag name="MH_LIBRARY" val="GRAPHIC"/>
  <p:tag name="MH_TYPE" val="Other"/>
  <p:tag name="MH_ORDER" val="4"/>
</p:tagLst>
</file>

<file path=ppt/tags/tag67.xml><?xml version="1.0" encoding="utf-8"?>
<p:tagLst xmlns:a="http://schemas.openxmlformats.org/drawingml/2006/main" xmlns:r="http://schemas.openxmlformats.org/officeDocument/2006/relationships" xmlns:p="http://schemas.openxmlformats.org/presentationml/2006/main">
  <p:tag name="MH" val="20180706100102"/>
  <p:tag name="MH_LIBRARY" val="GRAPHIC"/>
  <p:tag name="MH_TYPE" val="Other"/>
  <p:tag name="MH_ORDER" val="5"/>
</p:tagLst>
</file>

<file path=ppt/tags/tag68.xml><?xml version="1.0" encoding="utf-8"?>
<p:tagLst xmlns:a="http://schemas.openxmlformats.org/drawingml/2006/main" xmlns:r="http://schemas.openxmlformats.org/officeDocument/2006/relationships" xmlns:p="http://schemas.openxmlformats.org/presentationml/2006/main">
  <p:tag name="MH" val="20180706100102"/>
  <p:tag name="MH_LIBRARY" val="GRAPHIC"/>
  <p:tag name="MH_TYPE" val="Other"/>
  <p:tag name="MH_ORDER" val="6"/>
</p:tagLst>
</file>

<file path=ppt/tags/tag69.xml><?xml version="1.0" encoding="utf-8"?>
<p:tagLst xmlns:a="http://schemas.openxmlformats.org/drawingml/2006/main" xmlns:r="http://schemas.openxmlformats.org/officeDocument/2006/relationships" xmlns:p="http://schemas.openxmlformats.org/presentationml/2006/main">
  <p:tag name="MH" val="20180706100102"/>
  <p:tag name="MH_LIBRARY" val="GRAPHIC"/>
  <p:tag name="MH_TYPE" val="Other"/>
  <p:tag name="MH_ORDER" val="7"/>
</p:tagLst>
</file>

<file path=ppt/tags/tag7.xml><?xml version="1.0" encoding="utf-8"?>
<p:tagLst xmlns:a="http://schemas.openxmlformats.org/drawingml/2006/main" xmlns:r="http://schemas.openxmlformats.org/officeDocument/2006/relationships" xmlns:p="http://schemas.openxmlformats.org/presentationml/2006/main">
  <p:tag name="MH" val="20180704190108"/>
  <p:tag name="MH_LIBRARY" val="GRAPHIC"/>
  <p:tag name="MH_TYPE" val="Other"/>
  <p:tag name="MH_ORDER" val="1"/>
</p:tagLst>
</file>

<file path=ppt/tags/tag70.xml><?xml version="1.0" encoding="utf-8"?>
<p:tagLst xmlns:a="http://schemas.openxmlformats.org/drawingml/2006/main" xmlns:r="http://schemas.openxmlformats.org/officeDocument/2006/relationships" xmlns:p="http://schemas.openxmlformats.org/presentationml/2006/main">
  <p:tag name="MH" val="20180706100102"/>
  <p:tag name="MH_LIBRARY" val="GRAPHIC"/>
  <p:tag name="MH_TYPE" val="Other"/>
  <p:tag name="MH_ORDER" val="8"/>
</p:tagLst>
</file>

<file path=ppt/tags/tag71.xml><?xml version="1.0" encoding="utf-8"?>
<p:tagLst xmlns:a="http://schemas.openxmlformats.org/drawingml/2006/main" xmlns:r="http://schemas.openxmlformats.org/officeDocument/2006/relationships" xmlns:p="http://schemas.openxmlformats.org/presentationml/2006/main">
  <p:tag name="MH" val="20180706100102"/>
  <p:tag name="MH_LIBRARY" val="GRAPHIC"/>
  <p:tag name="MH_TYPE" val="Other"/>
  <p:tag name="MH_ORDER" val="9"/>
</p:tagLst>
</file>

<file path=ppt/tags/tag72.xml><?xml version="1.0" encoding="utf-8"?>
<p:tagLst xmlns:a="http://schemas.openxmlformats.org/drawingml/2006/main" xmlns:r="http://schemas.openxmlformats.org/officeDocument/2006/relationships" xmlns:p="http://schemas.openxmlformats.org/presentationml/2006/main">
  <p:tag name="MH" val="20180706100102"/>
  <p:tag name="MH_LIBRARY" val="GRAPHIC"/>
  <p:tag name="MH_TYPE" val="SubTitle"/>
  <p:tag name="MH_ORDER" val="1"/>
</p:tagLst>
</file>

<file path=ppt/tags/tag73.xml><?xml version="1.0" encoding="utf-8"?>
<p:tagLst xmlns:a="http://schemas.openxmlformats.org/drawingml/2006/main" xmlns:r="http://schemas.openxmlformats.org/officeDocument/2006/relationships" xmlns:p="http://schemas.openxmlformats.org/presentationml/2006/main">
  <p:tag name="MH" val="20180706100102"/>
  <p:tag name="MH_LIBRARY" val="GRAPHIC"/>
  <p:tag name="MH_TYPE" val="Other"/>
  <p:tag name="MH_ORDER" val="10"/>
</p:tagLst>
</file>

<file path=ppt/tags/tag74.xml><?xml version="1.0" encoding="utf-8"?>
<p:tagLst xmlns:a="http://schemas.openxmlformats.org/drawingml/2006/main" xmlns:r="http://schemas.openxmlformats.org/officeDocument/2006/relationships" xmlns:p="http://schemas.openxmlformats.org/presentationml/2006/main">
  <p:tag name="MH" val="20180706102828"/>
  <p:tag name="MH_LIBRARY" val="GRAPHIC"/>
</p:tagLst>
</file>

<file path=ppt/tags/tag75.xml><?xml version="1.0" encoding="utf-8"?>
<p:tagLst xmlns:a="http://schemas.openxmlformats.org/drawingml/2006/main" xmlns:r="http://schemas.openxmlformats.org/officeDocument/2006/relationships" xmlns:p="http://schemas.openxmlformats.org/presentationml/2006/main">
  <p:tag name="MH" val="20180706102828"/>
  <p:tag name="MH_LIBRARY" val="GRAPHIC"/>
  <p:tag name="MH_ORDER" val="TextBox 1"/>
</p:tagLst>
</file>

<file path=ppt/tags/tag76.xml><?xml version="1.0" encoding="utf-8"?>
<p:tagLst xmlns:a="http://schemas.openxmlformats.org/drawingml/2006/main" xmlns:r="http://schemas.openxmlformats.org/officeDocument/2006/relationships" xmlns:p="http://schemas.openxmlformats.org/presentationml/2006/main">
  <p:tag name="MH" val="20180706102828"/>
  <p:tag name="MH_LIBRARY" val="GRAPHIC"/>
  <p:tag name="MH_ORDER" val="Block Arc 2"/>
</p:tagLst>
</file>

<file path=ppt/tags/tag77.xml><?xml version="1.0" encoding="utf-8"?>
<p:tagLst xmlns:a="http://schemas.openxmlformats.org/drawingml/2006/main" xmlns:r="http://schemas.openxmlformats.org/officeDocument/2006/relationships" xmlns:p="http://schemas.openxmlformats.org/presentationml/2006/main">
  <p:tag name="MH" val="20180706102828"/>
  <p:tag name="MH_LIBRARY" val="GRAPHIC"/>
  <p:tag name="MH_ORDER" val="TextBox 8"/>
</p:tagLst>
</file>

<file path=ppt/tags/tag8.xml><?xml version="1.0" encoding="utf-8"?>
<p:tagLst xmlns:a="http://schemas.openxmlformats.org/drawingml/2006/main" xmlns:r="http://schemas.openxmlformats.org/officeDocument/2006/relationships" xmlns:p="http://schemas.openxmlformats.org/presentationml/2006/main">
  <p:tag name="MH" val="20180704190108"/>
  <p:tag name="MH_LIBRARY" val="GRAPHIC"/>
  <p:tag name="MH_TYPE" val="Text"/>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80704190108"/>
  <p:tag name="MH_LIBRARY" val="GRAPHIC"/>
  <p:tag name="MH_TYPE" val="Other"/>
  <p:tag name="MH_ORDER"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1937</TotalTime>
  <Words>1412</Words>
  <Application>Microsoft Office PowerPoint</Application>
  <PresentationFormat>宽屏</PresentationFormat>
  <Paragraphs>139</Paragraphs>
  <Slides>23</Slides>
  <Notes>15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맑은 고딕</vt:lpstr>
      <vt:lpstr>PMingLiU</vt:lpstr>
      <vt:lpstr>PMingLiU</vt:lpstr>
      <vt:lpstr>宋体</vt:lpstr>
      <vt:lpstr>微软雅黑</vt:lpstr>
      <vt:lpstr>Arial</vt:lpstr>
      <vt:lpstr>Calibri</vt:lpstr>
      <vt:lpstr>Calibri Light</vt:lpstr>
      <vt:lpstr>Wingdings</vt:lpstr>
      <vt:lpstr>Office 主题</vt:lpstr>
      <vt:lpstr>Spying on the Smart Home:  Privacy Attacks and Defenses on Encrypted IoT Traffic </vt:lpstr>
      <vt:lpstr>Background</vt:lpstr>
      <vt:lpstr>Related Work</vt:lpstr>
      <vt:lpstr>Threat Model</vt:lpstr>
      <vt:lpstr>Experiment Setup</vt:lpstr>
      <vt:lpstr>Traffic Rate Privacy Attack </vt:lpstr>
      <vt:lpstr>Device Identification</vt:lpstr>
      <vt:lpstr>Device Identification </vt:lpstr>
      <vt:lpstr>Device Identification </vt:lpstr>
      <vt:lpstr>PowerPoint 演示文稿</vt:lpstr>
      <vt:lpstr>PowerPoint 演示文稿</vt:lpstr>
      <vt:lpstr>Activity Inference </vt:lpstr>
      <vt:lpstr>Evaluating Current Defenses </vt:lpstr>
      <vt:lpstr>Blocking Traffic </vt:lpstr>
      <vt:lpstr>Tunneling Traffic </vt:lpstr>
      <vt:lpstr>Traffic Shaping</vt:lpstr>
      <vt:lpstr>Traffic Shaping Implementation </vt:lpstr>
      <vt:lpstr>Traffic Shaping Implementation </vt:lpstr>
      <vt:lpstr>Devices Tolerate High Latencies </vt:lpstr>
      <vt:lpstr>Shaping is Feasible for Many Users </vt:lpstr>
      <vt:lpstr>Real-world Deployment Considerations </vt:lpstr>
      <vt:lpstr>Discussion </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Spying on the Smart Home:  Privacy Attacks and Defenses on Encrypted IoT Traffic </dc:title>
  <dc:creator>王 琴应</dc:creator>
  <cp:lastModifiedBy>王 琴应</cp:lastModifiedBy>
  <cp:revision>53</cp:revision>
  <dcterms:created xsi:type="dcterms:W3CDTF">2018-07-04T07:33:34Z</dcterms:created>
  <dcterms:modified xsi:type="dcterms:W3CDTF">2018-07-06T09:52:21Z</dcterms:modified>
</cp:coreProperties>
</file>