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embeddedFontLst>
    <p:embeddedFont>
      <p:font typeface="Bree Serif" charset="0"/>
      <p:regular r:id="rId28"/>
    </p:embeddedFont>
    <p:embeddedFont>
      <p:font typeface="Calibri"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3" roundtripDataSignature="AMtx7miKZ4l8TyrN5BWnxFwlM38tJO8Y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9ED8640-36C5-47EB-906A-9549D8EF6E88}">
  <a:tblStyle styleId="{A9ED8640-36C5-47EB-906A-9549D8EF6E8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CB569CAE-A3D4-4D87-95D0-6E324434A68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20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468877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754d2697c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754d2697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e1ce236f4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7e1ce236f4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754d2697c_0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754d2697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754d2697c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g8754d2697c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75bacb277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75bacb27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75bacb277_0_1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75bacb27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754d2697c_0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754d2697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754d2697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8754d2697c_0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754d2697c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8754d2697c_0_2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75bacb277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75bacb27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75bacb277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75bacb27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75bacb277_1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75bacb277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754d2697c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8754d2697c_0_450:notes"/>
          <p:cNvSpPr>
            <a:spLocks noGrp="1" noRot="1" noChangeAspect="1"/>
          </p:cNvSpPr>
          <p:nvPr>
            <p:ph type="sldImg" idx="2"/>
          </p:nvPr>
        </p:nvSpPr>
        <p:spPr>
          <a:xfrm>
            <a:off x="171476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754d2697c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8754d2697c_0_538:notes"/>
          <p:cNvSpPr>
            <a:spLocks noGrp="1" noRot="1" noChangeAspect="1"/>
          </p:cNvSpPr>
          <p:nvPr>
            <p:ph type="sldImg" idx="2"/>
          </p:nvPr>
        </p:nvSpPr>
        <p:spPr>
          <a:xfrm>
            <a:off x="171476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754d2697c_0_3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754d2697c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754d2697c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8754d2697c_0_364:notes"/>
          <p:cNvSpPr>
            <a:spLocks noGrp="1" noRot="1" noChangeAspect="1"/>
          </p:cNvSpPr>
          <p:nvPr>
            <p:ph type="sldImg" idx="2"/>
          </p:nvPr>
        </p:nvSpPr>
        <p:spPr>
          <a:xfrm>
            <a:off x="171476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754d2697c_0_6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8754d2697c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e6872f313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7e6872f313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e6bd55223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7e6bd55223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e6bd55223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7e6bd55223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e6bd55223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7e6bd55223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e6bd55223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7e6bd55223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0"/>
        <p:cNvGrpSpPr/>
        <p:nvPr/>
      </p:nvGrpSpPr>
      <p:grpSpPr>
        <a:xfrm>
          <a:off x="0" y="0"/>
          <a:ext cx="0" cy="0"/>
          <a:chOff x="0" y="0"/>
          <a:chExt cx="0" cy="0"/>
        </a:xfrm>
      </p:grpSpPr>
      <p:sp>
        <p:nvSpPr>
          <p:cNvPr id="81" name="Google Shape;81;g875bacb277_0_60"/>
          <p:cNvSpPr txBox="1">
            <a:spLocks noGrp="1"/>
          </p:cNvSpPr>
          <p:nvPr>
            <p:ph type="title"/>
          </p:nvPr>
        </p:nvSpPr>
        <p:spPr>
          <a:xfrm>
            <a:off x="311700" y="593367"/>
            <a:ext cx="8520600" cy="763500"/>
          </a:xfrm>
          <a:prstGeom prst="rect">
            <a:avLst/>
          </a:prstGeom>
        </p:spPr>
        <p:txBody>
          <a:bodyPr spcFirstLastPara="1" wrap="square" lIns="91425" tIns="45700" rIns="91425" bIns="45700" anchor="ctr"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g875bacb277_0_60"/>
          <p:cNvSpPr txBox="1">
            <a:spLocks noGrp="1"/>
          </p:cNvSpPr>
          <p:nvPr>
            <p:ph type="body" idx="1"/>
          </p:nvPr>
        </p:nvSpPr>
        <p:spPr>
          <a:xfrm>
            <a:off x="311700" y="1536633"/>
            <a:ext cx="8520600" cy="4555200"/>
          </a:xfrm>
          <a:prstGeom prst="rect">
            <a:avLst/>
          </a:prstGeom>
        </p:spPr>
        <p:txBody>
          <a:bodyPr spcFirstLastPara="1" wrap="square" lIns="91425" tIns="45700" rIns="91425" bIns="45700" anchor="t" anchorCtr="0">
            <a:noAutofit/>
          </a:bodyPr>
          <a:lstStyle>
            <a:lvl1pPr marL="457200" lvl="0" indent="-431800" rtl="0">
              <a:spcBef>
                <a:spcPts val="640"/>
              </a:spcBef>
              <a:spcAft>
                <a:spcPts val="0"/>
              </a:spcAft>
              <a:buSzPts val="3200"/>
              <a:buChar char="•"/>
              <a:defRPr/>
            </a:lvl1pPr>
            <a:lvl2pPr marL="914400" lvl="1" indent="-406400" rtl="0">
              <a:spcBef>
                <a:spcPts val="560"/>
              </a:spcBef>
              <a:spcAft>
                <a:spcPts val="0"/>
              </a:spcAft>
              <a:buSzPts val="2800"/>
              <a:buChar char="–"/>
              <a:defRPr/>
            </a:lvl2pPr>
            <a:lvl3pPr marL="1371600" lvl="2" indent="-381000" rtl="0">
              <a:spcBef>
                <a:spcPts val="480"/>
              </a:spcBef>
              <a:spcAft>
                <a:spcPts val="0"/>
              </a:spcAft>
              <a:buSzPts val="24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83" name="Google Shape;83;g875bacb277_0_60"/>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g8754d2697c_0_5"/>
          <p:cNvSpPr txBox="1">
            <a:spLocks noGrp="1"/>
          </p:cNvSpPr>
          <p:nvPr>
            <p:ph type="subTitle" idx="1"/>
          </p:nvPr>
        </p:nvSpPr>
        <p:spPr>
          <a:xfrm>
            <a:off x="311700" y="4047758"/>
            <a:ext cx="8520600" cy="25833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endParaRPr sz="1500" dirty="0">
              <a:solidFill>
                <a:srgbClr val="FFFFFF"/>
              </a:solidFill>
              <a:latin typeface="Times New Roman"/>
              <a:ea typeface="Times New Roman"/>
              <a:cs typeface="Times New Roman"/>
              <a:sym typeface="Times New Roman"/>
            </a:endParaRPr>
          </a:p>
          <a:p>
            <a:pPr marL="2743200" lvl="0" indent="0" algn="ctr" rtl="0">
              <a:spcBef>
                <a:spcPts val="640"/>
              </a:spcBef>
              <a:spcAft>
                <a:spcPts val="0"/>
              </a:spcAft>
              <a:buNone/>
            </a:pPr>
            <a:r>
              <a:rPr lang="en-IN" sz="2200" dirty="0">
                <a:solidFill>
                  <a:srgbClr val="FFFFFF"/>
                </a:solidFill>
                <a:latin typeface="Times New Roman"/>
                <a:ea typeface="Times New Roman"/>
                <a:cs typeface="Times New Roman"/>
                <a:sym typeface="Times New Roman"/>
              </a:rPr>
              <a:t>Submitted by-</a:t>
            </a:r>
            <a:endParaRPr sz="2200" dirty="0">
              <a:solidFill>
                <a:srgbClr val="FFFFFF"/>
              </a:solidFill>
              <a:latin typeface="Times New Roman"/>
              <a:ea typeface="Times New Roman"/>
              <a:cs typeface="Times New Roman"/>
              <a:sym typeface="Times New Roman"/>
            </a:endParaRPr>
          </a:p>
          <a:p>
            <a:pPr marL="2743200" lvl="0" indent="0" algn="ctr" rtl="0">
              <a:spcBef>
                <a:spcPts val="640"/>
              </a:spcBef>
              <a:spcAft>
                <a:spcPts val="0"/>
              </a:spcAft>
              <a:buNone/>
            </a:pPr>
            <a:r>
              <a:rPr lang="en-IN" sz="2200" dirty="0" err="1">
                <a:solidFill>
                  <a:srgbClr val="FFFFFF"/>
                </a:solidFill>
                <a:latin typeface="Times New Roman"/>
                <a:ea typeface="Times New Roman"/>
                <a:cs typeface="Times New Roman"/>
                <a:sym typeface="Times New Roman"/>
              </a:rPr>
              <a:t>Apoorva</a:t>
            </a:r>
            <a:r>
              <a:rPr lang="en-IN" sz="2200" dirty="0">
                <a:solidFill>
                  <a:srgbClr val="FFFFFF"/>
                </a:solidFill>
                <a:latin typeface="Times New Roman"/>
                <a:ea typeface="Times New Roman"/>
                <a:cs typeface="Times New Roman"/>
                <a:sym typeface="Times New Roman"/>
              </a:rPr>
              <a:t> </a:t>
            </a:r>
            <a:r>
              <a:rPr lang="en-IN" sz="2200" dirty="0" err="1">
                <a:solidFill>
                  <a:srgbClr val="FFFFFF"/>
                </a:solidFill>
                <a:latin typeface="Times New Roman"/>
                <a:ea typeface="Times New Roman"/>
                <a:cs typeface="Times New Roman"/>
                <a:sym typeface="Times New Roman"/>
              </a:rPr>
              <a:t>Mahajan</a:t>
            </a:r>
            <a:r>
              <a:rPr lang="en-IN" sz="2200" dirty="0">
                <a:solidFill>
                  <a:srgbClr val="FFFFFF"/>
                </a:solidFill>
                <a:latin typeface="Times New Roman"/>
                <a:ea typeface="Times New Roman"/>
                <a:cs typeface="Times New Roman"/>
                <a:sym typeface="Times New Roman"/>
              </a:rPr>
              <a:t> K-05 GR No: 161393</a:t>
            </a:r>
            <a:endParaRPr sz="2200" dirty="0">
              <a:solidFill>
                <a:srgbClr val="FFFFFF"/>
              </a:solidFill>
              <a:latin typeface="Times New Roman"/>
              <a:ea typeface="Times New Roman"/>
              <a:cs typeface="Times New Roman"/>
              <a:sym typeface="Times New Roman"/>
            </a:endParaRPr>
          </a:p>
          <a:p>
            <a:pPr marL="2743200" lvl="0" indent="0" algn="ctr" rtl="0">
              <a:spcBef>
                <a:spcPts val="640"/>
              </a:spcBef>
              <a:spcAft>
                <a:spcPts val="0"/>
              </a:spcAft>
              <a:buNone/>
            </a:pPr>
            <a:r>
              <a:rPr lang="en-IN" sz="2200" dirty="0" err="1">
                <a:solidFill>
                  <a:srgbClr val="FFFFFF"/>
                </a:solidFill>
                <a:latin typeface="Times New Roman"/>
                <a:ea typeface="Times New Roman"/>
                <a:cs typeface="Times New Roman"/>
                <a:sym typeface="Times New Roman"/>
              </a:rPr>
              <a:t>Prathamesh</a:t>
            </a:r>
            <a:r>
              <a:rPr lang="en-IN" sz="2200" dirty="0">
                <a:solidFill>
                  <a:srgbClr val="FFFFFF"/>
                </a:solidFill>
                <a:latin typeface="Times New Roman"/>
                <a:ea typeface="Times New Roman"/>
                <a:cs typeface="Times New Roman"/>
                <a:sym typeface="Times New Roman"/>
              </a:rPr>
              <a:t> </a:t>
            </a:r>
            <a:r>
              <a:rPr lang="en-IN" sz="2200" dirty="0" err="1">
                <a:solidFill>
                  <a:srgbClr val="FFFFFF"/>
                </a:solidFill>
                <a:latin typeface="Times New Roman"/>
                <a:ea typeface="Times New Roman"/>
                <a:cs typeface="Times New Roman"/>
                <a:sym typeface="Times New Roman"/>
              </a:rPr>
              <a:t>Doundkar</a:t>
            </a:r>
            <a:r>
              <a:rPr lang="en-IN" sz="2200" dirty="0">
                <a:solidFill>
                  <a:srgbClr val="FFFFFF"/>
                </a:solidFill>
                <a:latin typeface="Times New Roman"/>
                <a:ea typeface="Times New Roman"/>
                <a:cs typeface="Times New Roman"/>
                <a:sym typeface="Times New Roman"/>
              </a:rPr>
              <a:t> K-26 GR No.161307</a:t>
            </a:r>
            <a:endParaRPr sz="2200" dirty="0">
              <a:solidFill>
                <a:srgbClr val="FFFFFF"/>
              </a:solidFill>
              <a:latin typeface="Times New Roman"/>
              <a:ea typeface="Times New Roman"/>
              <a:cs typeface="Times New Roman"/>
              <a:sym typeface="Times New Roman"/>
            </a:endParaRPr>
          </a:p>
          <a:p>
            <a:pPr marL="2743200" lvl="0" indent="0" algn="ctr" rtl="0">
              <a:spcBef>
                <a:spcPts val="640"/>
              </a:spcBef>
              <a:spcAft>
                <a:spcPts val="0"/>
              </a:spcAft>
              <a:buNone/>
            </a:pPr>
            <a:r>
              <a:rPr lang="en-IN" sz="2200" dirty="0" err="1">
                <a:solidFill>
                  <a:srgbClr val="FFFFFF"/>
                </a:solidFill>
                <a:latin typeface="Times New Roman"/>
                <a:ea typeface="Times New Roman"/>
                <a:cs typeface="Times New Roman"/>
                <a:sym typeface="Times New Roman"/>
              </a:rPr>
              <a:t>Shreya</a:t>
            </a:r>
            <a:r>
              <a:rPr lang="en-IN" sz="2200" dirty="0">
                <a:solidFill>
                  <a:srgbClr val="FFFFFF"/>
                </a:solidFill>
                <a:latin typeface="Times New Roman"/>
                <a:ea typeface="Times New Roman"/>
                <a:cs typeface="Times New Roman"/>
                <a:sym typeface="Times New Roman"/>
              </a:rPr>
              <a:t> </a:t>
            </a:r>
            <a:r>
              <a:rPr lang="en-IN" sz="2200" dirty="0" err="1">
                <a:solidFill>
                  <a:srgbClr val="FFFFFF"/>
                </a:solidFill>
                <a:latin typeface="Times New Roman"/>
                <a:ea typeface="Times New Roman"/>
                <a:cs typeface="Times New Roman"/>
                <a:sym typeface="Times New Roman"/>
              </a:rPr>
              <a:t>Killedar</a:t>
            </a:r>
            <a:r>
              <a:rPr lang="en-IN" sz="2200" dirty="0">
                <a:solidFill>
                  <a:srgbClr val="FFFFFF"/>
                </a:solidFill>
                <a:latin typeface="Times New Roman"/>
                <a:ea typeface="Times New Roman"/>
                <a:cs typeface="Times New Roman"/>
                <a:sym typeface="Times New Roman"/>
              </a:rPr>
              <a:t> K-45 Gr No: 161536</a:t>
            </a:r>
            <a:endParaRPr sz="2200" dirty="0">
              <a:solidFill>
                <a:srgbClr val="FFFFFF"/>
              </a:solidFill>
              <a:latin typeface="Times New Roman"/>
              <a:ea typeface="Times New Roman"/>
              <a:cs typeface="Times New Roman"/>
              <a:sym typeface="Times New Roman"/>
            </a:endParaRPr>
          </a:p>
          <a:p>
            <a:pPr marL="2743200" lvl="0" indent="0" algn="ctr" rtl="0">
              <a:spcBef>
                <a:spcPts val="640"/>
              </a:spcBef>
              <a:spcAft>
                <a:spcPts val="0"/>
              </a:spcAft>
              <a:buNone/>
            </a:pPr>
            <a:r>
              <a:rPr lang="en-IN" sz="2200" dirty="0" err="1">
                <a:solidFill>
                  <a:srgbClr val="FFFFFF"/>
                </a:solidFill>
                <a:latin typeface="Times New Roman"/>
                <a:ea typeface="Times New Roman"/>
                <a:cs typeface="Times New Roman"/>
                <a:sym typeface="Times New Roman"/>
              </a:rPr>
              <a:t>Shoumik</a:t>
            </a:r>
            <a:r>
              <a:rPr lang="en-IN" sz="2200">
                <a:solidFill>
                  <a:srgbClr val="FFFFFF"/>
                </a:solidFill>
                <a:latin typeface="Times New Roman"/>
                <a:ea typeface="Times New Roman"/>
                <a:cs typeface="Times New Roman"/>
                <a:sym typeface="Times New Roman"/>
              </a:rPr>
              <a:t> Nandi K- </a:t>
            </a:r>
            <a:r>
              <a:rPr lang="en-IN" sz="2200" smtClean="0">
                <a:solidFill>
                  <a:srgbClr val="FFFFFF"/>
                </a:solidFill>
                <a:latin typeface="Times New Roman"/>
                <a:ea typeface="Times New Roman"/>
                <a:cs typeface="Times New Roman"/>
                <a:sym typeface="Times New Roman"/>
              </a:rPr>
              <a:t>58 </a:t>
            </a:r>
            <a:r>
              <a:rPr lang="en-IN" sz="2200">
                <a:solidFill>
                  <a:srgbClr val="FFFFFF"/>
                </a:solidFill>
                <a:latin typeface="Times New Roman"/>
                <a:ea typeface="Times New Roman"/>
                <a:cs typeface="Times New Roman"/>
                <a:sym typeface="Times New Roman"/>
              </a:rPr>
              <a:t>Gr No:161009</a:t>
            </a:r>
            <a:endParaRPr sz="2200" dirty="0">
              <a:solidFill>
                <a:srgbClr val="FFFFFF"/>
              </a:solidFill>
              <a:latin typeface="Times New Roman"/>
              <a:ea typeface="Times New Roman"/>
              <a:cs typeface="Times New Roman"/>
              <a:sym typeface="Times New Roman"/>
            </a:endParaRPr>
          </a:p>
        </p:txBody>
      </p:sp>
      <p:sp>
        <p:nvSpPr>
          <p:cNvPr id="89" name="Google Shape;89;g8754d2697c_0_5"/>
          <p:cNvSpPr txBox="1">
            <a:spLocks noGrp="1"/>
          </p:cNvSpPr>
          <p:nvPr>
            <p:ph type="ctrTitle"/>
          </p:nvPr>
        </p:nvSpPr>
        <p:spPr>
          <a:xfrm>
            <a:off x="311700" y="730475"/>
            <a:ext cx="8520600" cy="763500"/>
          </a:xfrm>
          <a:prstGeom prst="rect">
            <a:avLst/>
          </a:prstGeom>
        </p:spPr>
        <p:txBody>
          <a:bodyPr spcFirstLastPara="1" wrap="square" lIns="91425" tIns="45700" rIns="91425" bIns="45700" anchor="ctr" anchorCtr="0">
            <a:noAutofit/>
          </a:bodyPr>
          <a:lstStyle/>
          <a:p>
            <a:pPr marL="0" lvl="0" indent="0" algn="ctr" rtl="0">
              <a:spcBef>
                <a:spcPts val="0"/>
              </a:spcBef>
              <a:spcAft>
                <a:spcPts val="600"/>
              </a:spcAft>
              <a:buClr>
                <a:schemeClr val="dk1"/>
              </a:buClr>
              <a:buSzPts val="1100"/>
              <a:buFont typeface="Arial"/>
              <a:buNone/>
            </a:pPr>
            <a:r>
              <a:rPr lang="en-IN" sz="3000" b="1">
                <a:solidFill>
                  <a:srgbClr val="FFFFFF"/>
                </a:solidFill>
                <a:highlight>
                  <a:srgbClr val="000000"/>
                </a:highlight>
                <a:latin typeface="Arial"/>
                <a:ea typeface="Arial"/>
                <a:cs typeface="Arial"/>
                <a:sym typeface="Arial"/>
              </a:rPr>
              <a:t>Analysis and implementation of Deep Neural Network based Text to Speech (TTS) systems</a:t>
            </a:r>
            <a:endParaRPr sz="3000">
              <a:solidFill>
                <a:srgbClr val="FFFFFF"/>
              </a:solidFill>
              <a:highlight>
                <a:srgbClr val="000000"/>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g7e1ce236f4_0_4"/>
          <p:cNvPicPr preferRelativeResize="0"/>
          <p:nvPr/>
        </p:nvPicPr>
        <p:blipFill rotWithShape="1">
          <a:blip r:embed="rId3">
            <a:alphaModFix/>
          </a:blip>
          <a:srcRect/>
          <a:stretch/>
        </p:blipFill>
        <p:spPr>
          <a:xfrm>
            <a:off x="152400" y="152400"/>
            <a:ext cx="8734224" cy="655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8754d2697c_0_5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Attention Model</a:t>
            </a:r>
            <a:endParaRPr/>
          </a:p>
        </p:txBody>
      </p:sp>
      <p:sp>
        <p:nvSpPr>
          <p:cNvPr id="145" name="Google Shape;145;g8754d2697c_0_5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3000"/>
              <a:buFont typeface="Times New Roman"/>
              <a:buChar char="•"/>
            </a:pPr>
            <a:r>
              <a:rPr lang="en-IN" sz="3000">
                <a:latin typeface="Times New Roman"/>
                <a:ea typeface="Times New Roman"/>
                <a:cs typeface="Times New Roman"/>
                <a:sym typeface="Times New Roman"/>
              </a:rPr>
              <a:t>Graves Attention takes the context vector of time t-1 and passes it through couple of fully connected layers ([FC &gt; ReLU &gt; FC] in our model) and estimates step-size(shifts), variance and distribution weights(priors) for time t. Then the estimated step-size is used to update the mean of Gaussian modes. (g,b,k)=FC(ReLU(FC(c)))))</a:t>
            </a:r>
            <a:endParaRPr sz="3000">
              <a:latin typeface="Times New Roman"/>
              <a:ea typeface="Times New Roman"/>
              <a:cs typeface="Times New Roman"/>
              <a:sym typeface="Times New Roman"/>
            </a:endParaRPr>
          </a:p>
          <a:p>
            <a:pPr marL="0" lvl="0" indent="0" algn="l" rtl="0">
              <a:lnSpc>
                <a:spcPct val="80000"/>
              </a:lnSpc>
              <a:spcBef>
                <a:spcPts val="480"/>
              </a:spcBef>
              <a:spcAft>
                <a:spcPts val="0"/>
              </a:spcAft>
              <a:buClr>
                <a:schemeClr val="dk1"/>
              </a:buClr>
              <a:buSzPts val="2400"/>
              <a:buFont typeface="Arial"/>
              <a:buNone/>
            </a:pPr>
            <a:endParaRPr sz="3000">
              <a:latin typeface="Times New Roman"/>
              <a:ea typeface="Times New Roman"/>
              <a:cs typeface="Times New Roman"/>
              <a:sym typeface="Times New Roman"/>
            </a:endParaRPr>
          </a:p>
          <a:p>
            <a:pPr marL="342900" lvl="0" indent="-330200" algn="l" rtl="0">
              <a:lnSpc>
                <a:spcPct val="80000"/>
              </a:lnSpc>
              <a:spcBef>
                <a:spcPts val="640"/>
              </a:spcBef>
              <a:spcAft>
                <a:spcPts val="0"/>
              </a:spcAft>
              <a:buSzPts val="3000"/>
              <a:buFont typeface="Times New Roman"/>
              <a:buChar char="•"/>
            </a:pPr>
            <a:r>
              <a:rPr lang="en-IN" sz="3000">
                <a:latin typeface="Times New Roman"/>
                <a:ea typeface="Times New Roman"/>
                <a:cs typeface="Times New Roman"/>
                <a:sym typeface="Times New Roman"/>
              </a:rPr>
              <a:t>nn.Linear(dim_in, dim_in/10),</a:t>
            </a:r>
            <a:endParaRPr sz="3000">
              <a:latin typeface="Times New Roman"/>
              <a:ea typeface="Times New Roman"/>
              <a:cs typeface="Times New Roman"/>
              <a:sym typeface="Times New Roman"/>
            </a:endParaRPr>
          </a:p>
          <a:p>
            <a:pPr marL="342900" lvl="0" indent="-330200" algn="l" rtl="0">
              <a:lnSpc>
                <a:spcPct val="80000"/>
              </a:lnSpc>
              <a:spcBef>
                <a:spcPts val="640"/>
              </a:spcBef>
              <a:spcAft>
                <a:spcPts val="0"/>
              </a:spcAft>
              <a:buSzPts val="3000"/>
              <a:buFont typeface="Times New Roman"/>
              <a:buChar char="•"/>
            </a:pPr>
            <a:r>
              <a:rPr lang="en-IN" sz="3000">
                <a:latin typeface="Times New Roman"/>
                <a:ea typeface="Times New Roman"/>
                <a:cs typeface="Times New Roman"/>
                <a:sym typeface="Times New Roman"/>
              </a:rPr>
              <a:t>nn.ReLU(),</a:t>
            </a:r>
            <a:endParaRPr sz="3000">
              <a:latin typeface="Times New Roman"/>
              <a:ea typeface="Times New Roman"/>
              <a:cs typeface="Times New Roman"/>
              <a:sym typeface="Times New Roman"/>
            </a:endParaRPr>
          </a:p>
          <a:p>
            <a:pPr marL="342900" lvl="0" indent="-330200" algn="l" rtl="0">
              <a:lnSpc>
                <a:spcPct val="80000"/>
              </a:lnSpc>
              <a:spcBef>
                <a:spcPts val="640"/>
              </a:spcBef>
              <a:spcAft>
                <a:spcPts val="0"/>
              </a:spcAft>
              <a:buSzPts val="3000"/>
              <a:buFont typeface="Times New Roman"/>
              <a:buChar char="•"/>
            </a:pPr>
            <a:r>
              <a:rPr lang="en-IN" sz="3000">
                <a:latin typeface="Times New Roman"/>
                <a:ea typeface="Times New Roman"/>
                <a:cs typeface="Times New Roman"/>
                <a:sym typeface="Times New Roman"/>
              </a:rPr>
              <a:t>nn.Linear(dim_in/10, dim_out)</a:t>
            </a:r>
            <a:endParaRPr sz="3000">
              <a:latin typeface="Times New Roman"/>
              <a:ea typeface="Times New Roman"/>
              <a:cs typeface="Times New Roman"/>
              <a:sym typeface="Times New Roman"/>
            </a:endParaRPr>
          </a:p>
          <a:p>
            <a:pPr marL="0" lvl="0" indent="0" algn="l" rtl="0">
              <a:spcBef>
                <a:spcPts val="36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8754d2697c_0_6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endParaRPr/>
          </a:p>
        </p:txBody>
      </p:sp>
      <p:pic>
        <p:nvPicPr>
          <p:cNvPr id="151" name="Google Shape;151;g8754d2697c_0_60"/>
          <p:cNvPicPr preferRelativeResize="0">
            <a:picLocks noGrp="1"/>
          </p:cNvPicPr>
          <p:nvPr>
            <p:ph type="body" idx="1"/>
          </p:nvPr>
        </p:nvPicPr>
        <p:blipFill rotWithShape="1">
          <a:blip r:embed="rId3">
            <a:alphaModFix/>
          </a:blip>
          <a:srcRect r="793"/>
          <a:stretch/>
        </p:blipFill>
        <p:spPr>
          <a:xfrm>
            <a:off x="0" y="188640"/>
            <a:ext cx="9207000" cy="655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875bacb277_0_5"/>
          <p:cNvSpPr txBox="1">
            <a:spLocks noGrp="1"/>
          </p:cNvSpPr>
          <p:nvPr>
            <p:ph type="title"/>
          </p:nvPr>
        </p:nvSpPr>
        <p:spPr>
          <a:xfrm>
            <a:off x="311700" y="593367"/>
            <a:ext cx="8520600" cy="763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b="1"/>
              <a:t>Phonemizer</a:t>
            </a:r>
            <a:endParaRPr b="1"/>
          </a:p>
        </p:txBody>
      </p:sp>
      <p:sp>
        <p:nvSpPr>
          <p:cNvPr id="157" name="Google Shape;157;g875bacb277_0_5"/>
          <p:cNvSpPr txBox="1">
            <a:spLocks noGrp="1"/>
          </p:cNvSpPr>
          <p:nvPr>
            <p:ph type="body" idx="1"/>
          </p:nvPr>
        </p:nvSpPr>
        <p:spPr>
          <a:xfrm>
            <a:off x="311700" y="1536633"/>
            <a:ext cx="8520600" cy="45552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rgbClr val="000000"/>
              </a:buClr>
              <a:buSzPts val="2000"/>
              <a:buChar char="●"/>
            </a:pPr>
            <a:r>
              <a:rPr lang="en-IN" sz="2000" dirty="0">
                <a:solidFill>
                  <a:schemeClr val="tx1"/>
                </a:solidFill>
                <a:latin typeface="Arial"/>
                <a:ea typeface="Arial"/>
                <a:cs typeface="Arial"/>
                <a:sym typeface="Arial"/>
              </a:rPr>
              <a:t>The </a:t>
            </a:r>
            <a:r>
              <a:rPr lang="en-IN" sz="2000" dirty="0" err="1">
                <a:solidFill>
                  <a:schemeClr val="tx1"/>
                </a:solidFill>
                <a:latin typeface="Arial"/>
                <a:ea typeface="Arial"/>
                <a:cs typeface="Arial"/>
                <a:sym typeface="Arial"/>
              </a:rPr>
              <a:t>phonemizer</a:t>
            </a:r>
            <a:r>
              <a:rPr lang="en-IN" sz="2000" dirty="0">
                <a:solidFill>
                  <a:schemeClr val="tx1"/>
                </a:solidFill>
                <a:latin typeface="Arial"/>
                <a:ea typeface="Arial"/>
                <a:cs typeface="Arial"/>
                <a:sym typeface="Arial"/>
              </a:rPr>
              <a:t> allows simple </a:t>
            </a:r>
            <a:r>
              <a:rPr lang="en-IN" sz="2000" dirty="0" err="1">
                <a:solidFill>
                  <a:schemeClr val="tx1"/>
                </a:solidFill>
                <a:latin typeface="Arial"/>
                <a:ea typeface="Arial"/>
                <a:cs typeface="Arial"/>
                <a:sym typeface="Arial"/>
              </a:rPr>
              <a:t>phonemization</a:t>
            </a:r>
            <a:r>
              <a:rPr lang="en-IN" sz="2000" dirty="0">
                <a:solidFill>
                  <a:schemeClr val="tx1"/>
                </a:solidFill>
                <a:latin typeface="Arial"/>
                <a:ea typeface="Arial"/>
                <a:cs typeface="Arial"/>
                <a:sym typeface="Arial"/>
              </a:rPr>
              <a:t> of words and texts in many languages.</a:t>
            </a:r>
            <a:endParaRPr sz="2000" dirty="0">
              <a:solidFill>
                <a:schemeClr val="tx1"/>
              </a:solidFill>
              <a:latin typeface="Arial"/>
              <a:ea typeface="Arial"/>
              <a:cs typeface="Arial"/>
              <a:sym typeface="Arial"/>
            </a:endParaRPr>
          </a:p>
          <a:p>
            <a:pPr marL="457200" lvl="0" indent="-342900" algn="l" rtl="0">
              <a:lnSpc>
                <a:spcPct val="115000"/>
              </a:lnSpc>
              <a:spcBef>
                <a:spcPts val="0"/>
              </a:spcBef>
              <a:spcAft>
                <a:spcPts val="0"/>
              </a:spcAft>
              <a:buClr>
                <a:srgbClr val="000000"/>
              </a:buClr>
              <a:buSzPts val="1800"/>
              <a:buChar char="●"/>
            </a:pPr>
            <a:r>
              <a:rPr lang="en-IN" sz="2000" dirty="0">
                <a:solidFill>
                  <a:schemeClr val="tx1"/>
                </a:solidFill>
                <a:latin typeface="Arial"/>
                <a:ea typeface="Arial"/>
                <a:cs typeface="Arial"/>
                <a:sym typeface="Arial"/>
              </a:rPr>
              <a:t>Provides both the </a:t>
            </a:r>
            <a:r>
              <a:rPr lang="en-IN" sz="1800" dirty="0" err="1">
                <a:solidFill>
                  <a:schemeClr val="tx1"/>
                </a:solidFill>
                <a:latin typeface="Bree Serif"/>
                <a:ea typeface="Bree Serif"/>
                <a:cs typeface="Bree Serif"/>
                <a:sym typeface="Bree Serif"/>
              </a:rPr>
              <a:t>phonemize</a:t>
            </a:r>
            <a:r>
              <a:rPr lang="en-IN" sz="2000" dirty="0">
                <a:solidFill>
                  <a:schemeClr val="tx1"/>
                </a:solidFill>
                <a:latin typeface="Arial"/>
                <a:ea typeface="Arial"/>
                <a:cs typeface="Arial"/>
                <a:sym typeface="Arial"/>
              </a:rPr>
              <a:t> command-line tool and the Python function </a:t>
            </a:r>
            <a:r>
              <a:rPr lang="en-IN" sz="1800" dirty="0" err="1">
                <a:solidFill>
                  <a:schemeClr val="tx1"/>
                </a:solidFill>
                <a:latin typeface="Bree Serif"/>
                <a:ea typeface="Bree Serif"/>
                <a:cs typeface="Bree Serif"/>
                <a:sym typeface="Bree Serif"/>
              </a:rPr>
              <a:t>phonemizer.phonemize</a:t>
            </a:r>
            <a:r>
              <a:rPr lang="en-IN" sz="2000" dirty="0">
                <a:solidFill>
                  <a:schemeClr val="tx1"/>
                </a:solidFill>
                <a:latin typeface="Arial"/>
                <a:ea typeface="Arial"/>
                <a:cs typeface="Arial"/>
                <a:sym typeface="Arial"/>
              </a:rPr>
              <a:t>.</a:t>
            </a:r>
            <a:endParaRPr sz="2000" dirty="0">
              <a:solidFill>
                <a:schemeClr val="tx1"/>
              </a:solidFill>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Char char="●"/>
            </a:pPr>
            <a:r>
              <a:rPr lang="en-IN" sz="2000" dirty="0">
                <a:solidFill>
                  <a:schemeClr val="tx1"/>
                </a:solidFill>
                <a:latin typeface="Arial"/>
                <a:ea typeface="Arial"/>
                <a:cs typeface="Arial"/>
                <a:sym typeface="Arial"/>
              </a:rPr>
              <a:t>It is using </a:t>
            </a:r>
            <a:r>
              <a:rPr lang="en-IN" sz="2000" dirty="0" err="1">
                <a:solidFill>
                  <a:schemeClr val="tx1"/>
                </a:solidFill>
                <a:latin typeface="Arial"/>
                <a:ea typeface="Arial"/>
                <a:cs typeface="Arial"/>
                <a:sym typeface="Arial"/>
              </a:rPr>
              <a:t>backends</a:t>
            </a:r>
            <a:r>
              <a:rPr lang="en-IN" sz="2000" dirty="0">
                <a:solidFill>
                  <a:schemeClr val="tx1"/>
                </a:solidFill>
                <a:latin typeface="Arial"/>
                <a:ea typeface="Arial"/>
                <a:cs typeface="Arial"/>
                <a:sym typeface="Arial"/>
              </a:rPr>
              <a:t>: espeak and festival</a:t>
            </a:r>
            <a:endParaRPr sz="2000" dirty="0">
              <a:solidFill>
                <a:schemeClr val="tx1"/>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IN" sz="1800" dirty="0">
                <a:solidFill>
                  <a:schemeClr val="tx1"/>
                </a:solidFill>
                <a:uFill>
                  <a:noFill/>
                </a:uFill>
                <a:latin typeface="Arial"/>
                <a:ea typeface="Arial"/>
                <a:cs typeface="Arial"/>
                <a:sym typeface="Arial"/>
              </a:rPr>
              <a:t>espeak</a:t>
            </a:r>
            <a:r>
              <a:rPr lang="en-IN" sz="1800" dirty="0">
                <a:solidFill>
                  <a:schemeClr val="tx1"/>
                </a:solidFill>
                <a:latin typeface="Arial"/>
                <a:ea typeface="Arial"/>
                <a:cs typeface="Arial"/>
                <a:sym typeface="Arial"/>
              </a:rPr>
              <a:t> supports a lot of languages and IPA (International Phonetic Alphabet) output.</a:t>
            </a:r>
            <a:endParaRPr sz="1800" dirty="0">
              <a:solidFill>
                <a:schemeClr val="tx1"/>
              </a:solidFill>
              <a:latin typeface="Arial"/>
              <a:ea typeface="Arial"/>
              <a:cs typeface="Arial"/>
              <a:sym typeface="Arial"/>
            </a:endParaRPr>
          </a:p>
          <a:p>
            <a:pPr marL="0" lvl="0" indent="0" algn="l" rtl="0">
              <a:spcBef>
                <a:spcPts val="1200"/>
              </a:spcBef>
              <a:spcAft>
                <a:spcPts val="0"/>
              </a:spcAft>
              <a:buNone/>
            </a:pPr>
            <a:r>
              <a:rPr lang="en-IN" sz="1800" dirty="0">
                <a:solidFill>
                  <a:schemeClr val="tx1"/>
                </a:solidFill>
                <a:uFill>
                  <a:noFill/>
                </a:uFill>
                <a:latin typeface="Arial"/>
                <a:ea typeface="Arial"/>
                <a:cs typeface="Arial"/>
                <a:sym typeface="Arial"/>
              </a:rPr>
              <a:t>festival</a:t>
            </a:r>
            <a:r>
              <a:rPr lang="en-IN" sz="1800" dirty="0">
                <a:solidFill>
                  <a:schemeClr val="tx1"/>
                </a:solidFill>
                <a:latin typeface="Arial"/>
                <a:ea typeface="Arial"/>
                <a:cs typeface="Arial"/>
                <a:sym typeface="Arial"/>
              </a:rPr>
              <a:t> currently supports only American English. It uses a </a:t>
            </a:r>
            <a:r>
              <a:rPr lang="en-IN" sz="1800" dirty="0">
                <a:solidFill>
                  <a:schemeClr val="tx1"/>
                </a:solidFill>
                <a:uFill>
                  <a:noFill/>
                </a:uFill>
                <a:latin typeface="Arial"/>
                <a:ea typeface="Arial"/>
                <a:cs typeface="Arial"/>
                <a:sym typeface="Arial"/>
              </a:rPr>
              <a:t>custom </a:t>
            </a:r>
            <a:r>
              <a:rPr lang="en-IN" sz="1800" dirty="0" err="1">
                <a:solidFill>
                  <a:schemeClr val="tx1"/>
                </a:solidFill>
                <a:uFill>
                  <a:noFill/>
                </a:uFill>
                <a:latin typeface="Arial"/>
                <a:ea typeface="Arial"/>
                <a:cs typeface="Arial"/>
                <a:sym typeface="Arial"/>
              </a:rPr>
              <a:t>phoneset</a:t>
            </a:r>
            <a:r>
              <a:rPr lang="en-IN" sz="1800" dirty="0">
                <a:solidFill>
                  <a:schemeClr val="tx1"/>
                </a:solidFill>
                <a:latin typeface="Arial"/>
                <a:ea typeface="Arial"/>
                <a:cs typeface="Arial"/>
                <a:sym typeface="Arial"/>
              </a:rPr>
              <a:t>, but it allows tokenization at the syllable level.</a:t>
            </a:r>
            <a:r>
              <a:rPr lang="en-IN" sz="1800" dirty="0">
                <a:solidFill>
                  <a:schemeClr val="tx1"/>
                </a:solidFill>
              </a:rPr>
              <a:t>  </a:t>
            </a:r>
            <a:endParaRPr sz="18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875bacb277_0_10"/>
          <p:cNvSpPr txBox="1">
            <a:spLocks noGrp="1"/>
          </p:cNvSpPr>
          <p:nvPr>
            <p:ph type="title"/>
          </p:nvPr>
        </p:nvSpPr>
        <p:spPr>
          <a:xfrm>
            <a:off x="177225" y="170742"/>
            <a:ext cx="8520600" cy="763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      Character to Code Mapping </a:t>
            </a:r>
            <a:endParaRPr/>
          </a:p>
        </p:txBody>
      </p:sp>
      <p:sp>
        <p:nvSpPr>
          <p:cNvPr id="163" name="Google Shape;163;g875bacb277_0_10"/>
          <p:cNvSpPr txBox="1">
            <a:spLocks noGrp="1"/>
          </p:cNvSpPr>
          <p:nvPr>
            <p:ph type="body" idx="1"/>
          </p:nvPr>
        </p:nvSpPr>
        <p:spPr>
          <a:xfrm>
            <a:off x="177225" y="1280058"/>
            <a:ext cx="8520600" cy="45552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Clr>
                <a:schemeClr val="dk1"/>
              </a:buClr>
              <a:buSzPts val="1100"/>
              <a:buFont typeface="Arial"/>
              <a:buNone/>
            </a:pPr>
            <a:r>
              <a:rPr lang="en-IN" sz="2700"/>
              <a:t>char2code = {'aa': 0, 'ae': 1, 'ah': 2, 'ao': 3, 'aw': 4, 'ax': 5,  'ay': 6,  'b': 7, 'ch': 8, 'd': 9, 'dh': 10, 'eh': 11, 'er': 12, 'ey': 13,</a:t>
            </a:r>
            <a:endParaRPr sz="2700"/>
          </a:p>
          <a:p>
            <a:pPr marL="0" lvl="0" indent="0" algn="l" rtl="0">
              <a:spcBef>
                <a:spcPts val="640"/>
              </a:spcBef>
              <a:spcAft>
                <a:spcPts val="0"/>
              </a:spcAft>
              <a:buClr>
                <a:schemeClr val="dk1"/>
              </a:buClr>
              <a:buSzPts val="1100"/>
              <a:buFont typeface="Arial"/>
              <a:buNone/>
            </a:pPr>
            <a:r>
              <a:rPr lang="en-IN" sz="2700"/>
              <a:t> 'f': 14, 'g': 15, 'hh': 16, 'i': 17, 'ih': 18, 'iy': 19, 'jh': 20,</a:t>
            </a:r>
            <a:endParaRPr sz="2700"/>
          </a:p>
          <a:p>
            <a:pPr marL="0" lvl="0" indent="0" algn="l" rtl="0">
              <a:spcBef>
                <a:spcPts val="640"/>
              </a:spcBef>
              <a:spcAft>
                <a:spcPts val="0"/>
              </a:spcAft>
              <a:buClr>
                <a:schemeClr val="dk1"/>
              </a:buClr>
              <a:buSzPts val="1100"/>
              <a:buFont typeface="Arial"/>
              <a:buNone/>
            </a:pPr>
            <a:r>
              <a:rPr lang="en-IN" sz="2700"/>
              <a:t> 'k': 21, 'l': 22, 'm': 23, 'n': 24, 'ng': 25, 'ow': 26, 'oy': 27,  'p': 28, 'pau': 29, 'r': 30, 's': 31, 'sh': 32, 'ssil': 33, 't': 34, 'th': 35, 'uh': 36, 'uw': 37, 'v': 38, 'w': 39, 'y': 40,  'z': 41}</a:t>
            </a:r>
            <a:endParaRPr sz="2700"/>
          </a:p>
          <a:p>
            <a:pPr marL="0" lvl="0" indent="0" algn="l" rtl="0">
              <a:spcBef>
                <a:spcPts val="640"/>
              </a:spcBef>
              <a:spcAft>
                <a:spcPts val="0"/>
              </a:spcAft>
              <a:buNone/>
            </a:pPr>
            <a:endParaRPr sz="2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8754d2697c_0_14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69" name="Google Shape;169;g8754d2697c_0_14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pic>
        <p:nvPicPr>
          <p:cNvPr id="170" name="Google Shape;170;g8754d2697c_0_140"/>
          <p:cNvPicPr preferRelativeResize="0"/>
          <p:nvPr/>
        </p:nvPicPr>
        <p:blipFill>
          <a:blip r:embed="rId3">
            <a:alphaModFix/>
          </a:blip>
          <a:stretch>
            <a:fillRect/>
          </a:stretch>
        </p:blipFill>
        <p:spPr>
          <a:xfrm>
            <a:off x="346000" y="0"/>
            <a:ext cx="8471650"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8754d2697c_0_152"/>
          <p:cNvSpPr txBox="1">
            <a:spLocks noGrp="1"/>
          </p:cNvSpPr>
          <p:nvPr>
            <p:ph type="title"/>
          </p:nvPr>
        </p:nvSpPr>
        <p:spPr>
          <a:xfrm>
            <a:off x="457200" y="274638"/>
            <a:ext cx="8229600" cy="563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3690"/>
              <a:buFont typeface="Arial"/>
              <a:buNone/>
            </a:pPr>
            <a:r>
              <a:rPr lang="en-IN" sz="3690"/>
              <a:t>WORLD Vocoder Overview</a:t>
            </a:r>
            <a:endParaRPr sz="3690"/>
          </a:p>
        </p:txBody>
      </p:sp>
      <p:pic>
        <p:nvPicPr>
          <p:cNvPr id="176" name="Google Shape;176;g8754d2697c_0_152"/>
          <p:cNvPicPr preferRelativeResize="0">
            <a:picLocks noGrp="1"/>
          </p:cNvPicPr>
          <p:nvPr>
            <p:ph type="body" idx="1"/>
          </p:nvPr>
        </p:nvPicPr>
        <p:blipFill rotWithShape="1">
          <a:blip r:embed="rId3">
            <a:alphaModFix/>
          </a:blip>
          <a:srcRect l="9296" t="14418" r="7405" b="18236"/>
          <a:stretch/>
        </p:blipFill>
        <p:spPr>
          <a:xfrm>
            <a:off x="457200" y="1676400"/>
            <a:ext cx="8382000" cy="381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8754d2697c_0_26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IN"/>
              <a:t>Main code</a:t>
            </a:r>
            <a:endParaRPr/>
          </a:p>
        </p:txBody>
      </p:sp>
      <p:sp>
        <p:nvSpPr>
          <p:cNvPr id="182" name="Google Shape;182;g8754d2697c_0_260"/>
          <p:cNvSpPr txBox="1">
            <a:spLocks noGrp="1"/>
          </p:cNvSpPr>
          <p:nvPr>
            <p:ph type="body" idx="1"/>
          </p:nvPr>
        </p:nvSpPr>
        <p:spPr>
          <a:xfrm>
            <a:off x="457200" y="1219200"/>
            <a:ext cx="8229600" cy="4907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342900" lvl="0" indent="-139700" algn="l" rtl="0">
              <a:spcBef>
                <a:spcPts val="640"/>
              </a:spcBef>
              <a:spcAft>
                <a:spcPts val="0"/>
              </a:spcAft>
              <a:buClr>
                <a:schemeClr val="dk1"/>
              </a:buClr>
              <a:buSzPts val="3200"/>
              <a:buNone/>
            </a:pPr>
            <a:endParaRPr/>
          </a:p>
        </p:txBody>
      </p:sp>
      <p:sp>
        <p:nvSpPr>
          <p:cNvPr id="183" name="Google Shape;183;g8754d2697c_0_260"/>
          <p:cNvSpPr/>
          <p:nvPr/>
        </p:nvSpPr>
        <p:spPr>
          <a:xfrm>
            <a:off x="685800" y="2438400"/>
            <a:ext cx="1905000" cy="1066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Calibri"/>
                <a:ea typeface="Calibri"/>
                <a:cs typeface="Calibri"/>
                <a:sym typeface="Calibri"/>
              </a:rPr>
              <a:t>Initialise struct WorldParameters</a:t>
            </a:r>
            <a:endParaRPr sz="1800" b="0" i="0" u="none" strike="noStrike" cap="none">
              <a:solidFill>
                <a:schemeClr val="lt1"/>
              </a:solidFill>
              <a:latin typeface="Calibri"/>
              <a:ea typeface="Calibri"/>
              <a:cs typeface="Calibri"/>
              <a:sym typeface="Calibri"/>
            </a:endParaRPr>
          </a:p>
        </p:txBody>
      </p:sp>
      <p:sp>
        <p:nvSpPr>
          <p:cNvPr id="184" name="Google Shape;184;g8754d2697c_0_260"/>
          <p:cNvSpPr/>
          <p:nvPr/>
        </p:nvSpPr>
        <p:spPr>
          <a:xfrm>
            <a:off x="3505200" y="4191000"/>
            <a:ext cx="1905000" cy="1066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Calibri"/>
                <a:ea typeface="Calibri"/>
                <a:cs typeface="Calibri"/>
                <a:sym typeface="Calibri"/>
              </a:rPr>
              <a:t>Parameter Modification</a:t>
            </a:r>
            <a:endParaRPr sz="1800" b="0" i="0" u="none" strike="noStrike" cap="none">
              <a:solidFill>
                <a:schemeClr val="lt1"/>
              </a:solidFill>
              <a:latin typeface="Calibri"/>
              <a:ea typeface="Calibri"/>
              <a:cs typeface="Calibri"/>
              <a:sym typeface="Calibri"/>
            </a:endParaRPr>
          </a:p>
        </p:txBody>
      </p:sp>
      <p:sp>
        <p:nvSpPr>
          <p:cNvPr id="185" name="Google Shape;185;g8754d2697c_0_260"/>
          <p:cNvSpPr/>
          <p:nvPr/>
        </p:nvSpPr>
        <p:spPr>
          <a:xfrm>
            <a:off x="6324600" y="4191000"/>
            <a:ext cx="1905000" cy="1066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Calibri"/>
                <a:ea typeface="Calibri"/>
                <a:cs typeface="Calibri"/>
                <a:sym typeface="Calibri"/>
              </a:rPr>
              <a:t>Aperiodicity Estimation using D4C Algorithm</a:t>
            </a:r>
            <a:endParaRPr sz="1800" b="0" i="0" u="none" strike="noStrike" cap="none">
              <a:solidFill>
                <a:schemeClr val="lt1"/>
              </a:solidFill>
              <a:latin typeface="Calibri"/>
              <a:ea typeface="Calibri"/>
              <a:cs typeface="Calibri"/>
              <a:sym typeface="Calibri"/>
            </a:endParaRPr>
          </a:p>
        </p:txBody>
      </p:sp>
      <p:sp>
        <p:nvSpPr>
          <p:cNvPr id="186" name="Google Shape;186;g8754d2697c_0_260"/>
          <p:cNvSpPr/>
          <p:nvPr/>
        </p:nvSpPr>
        <p:spPr>
          <a:xfrm>
            <a:off x="3505200" y="2438400"/>
            <a:ext cx="1905000" cy="1066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Calibri"/>
                <a:ea typeface="Calibri"/>
                <a:cs typeface="Calibri"/>
                <a:sym typeface="Calibri"/>
              </a:rPr>
              <a:t>F0 Estimation using Harvest Algorithm</a:t>
            </a:r>
            <a:endParaRPr sz="1800" b="0" i="0" u="none" strike="noStrike" cap="none">
              <a:solidFill>
                <a:schemeClr val="lt1"/>
              </a:solidFill>
              <a:latin typeface="Calibri"/>
              <a:ea typeface="Calibri"/>
              <a:cs typeface="Calibri"/>
              <a:sym typeface="Calibri"/>
            </a:endParaRPr>
          </a:p>
        </p:txBody>
      </p:sp>
      <p:sp>
        <p:nvSpPr>
          <p:cNvPr id="187" name="Google Shape;187;g8754d2697c_0_260"/>
          <p:cNvSpPr/>
          <p:nvPr/>
        </p:nvSpPr>
        <p:spPr>
          <a:xfrm>
            <a:off x="6324600" y="2438400"/>
            <a:ext cx="1905000" cy="1066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Calibri"/>
                <a:ea typeface="Calibri"/>
                <a:cs typeface="Calibri"/>
                <a:sym typeface="Calibri"/>
              </a:rPr>
              <a:t>Spectrogram estimation using CheapTrick </a:t>
            </a:r>
            <a:endParaRPr sz="1800" b="0" i="0" u="none" strike="noStrike" cap="none">
              <a:solidFill>
                <a:schemeClr val="lt1"/>
              </a:solidFill>
              <a:latin typeface="Calibri"/>
              <a:ea typeface="Calibri"/>
              <a:cs typeface="Calibri"/>
              <a:sym typeface="Calibri"/>
            </a:endParaRPr>
          </a:p>
        </p:txBody>
      </p:sp>
      <p:cxnSp>
        <p:nvCxnSpPr>
          <p:cNvPr id="188" name="Google Shape;188;g8754d2697c_0_260"/>
          <p:cNvCxnSpPr>
            <a:stCxn id="183" idx="3"/>
            <a:endCxn id="186" idx="1"/>
          </p:cNvCxnSpPr>
          <p:nvPr/>
        </p:nvCxnSpPr>
        <p:spPr>
          <a:xfrm>
            <a:off x="2590800" y="2971800"/>
            <a:ext cx="914400" cy="0"/>
          </a:xfrm>
          <a:prstGeom prst="straightConnector1">
            <a:avLst/>
          </a:prstGeom>
          <a:noFill/>
          <a:ln w="9525" cap="flat" cmpd="sng">
            <a:solidFill>
              <a:srgbClr val="4A7DBA"/>
            </a:solidFill>
            <a:prstDash val="solid"/>
            <a:round/>
            <a:headEnd type="none" w="sm" len="sm"/>
            <a:tailEnd type="stealth" w="med" len="med"/>
          </a:ln>
        </p:spPr>
      </p:cxnSp>
      <p:cxnSp>
        <p:nvCxnSpPr>
          <p:cNvPr id="189" name="Google Shape;189;g8754d2697c_0_260"/>
          <p:cNvCxnSpPr>
            <a:stCxn id="185" idx="1"/>
            <a:endCxn id="184" idx="3"/>
          </p:cNvCxnSpPr>
          <p:nvPr/>
        </p:nvCxnSpPr>
        <p:spPr>
          <a:xfrm rot="10800000">
            <a:off x="5410200" y="4724400"/>
            <a:ext cx="914400" cy="0"/>
          </a:xfrm>
          <a:prstGeom prst="straightConnector1">
            <a:avLst/>
          </a:prstGeom>
          <a:noFill/>
          <a:ln w="9525" cap="flat" cmpd="sng">
            <a:solidFill>
              <a:srgbClr val="4A7DBA"/>
            </a:solidFill>
            <a:prstDash val="solid"/>
            <a:round/>
            <a:headEnd type="none" w="sm" len="sm"/>
            <a:tailEnd type="stealth" w="med" len="med"/>
          </a:ln>
        </p:spPr>
      </p:cxnSp>
      <p:cxnSp>
        <p:nvCxnSpPr>
          <p:cNvPr id="190" name="Google Shape;190;g8754d2697c_0_260"/>
          <p:cNvCxnSpPr>
            <a:stCxn id="187" idx="2"/>
            <a:endCxn id="185" idx="0"/>
          </p:cNvCxnSpPr>
          <p:nvPr/>
        </p:nvCxnSpPr>
        <p:spPr>
          <a:xfrm>
            <a:off x="7277100" y="3505200"/>
            <a:ext cx="0" cy="685800"/>
          </a:xfrm>
          <a:prstGeom prst="straightConnector1">
            <a:avLst/>
          </a:prstGeom>
          <a:noFill/>
          <a:ln w="9525" cap="flat" cmpd="sng">
            <a:solidFill>
              <a:srgbClr val="4A7DBA"/>
            </a:solidFill>
            <a:prstDash val="solid"/>
            <a:round/>
            <a:headEnd type="none" w="sm" len="sm"/>
            <a:tailEnd type="stealth" w="med" len="med"/>
          </a:ln>
        </p:spPr>
      </p:cxnSp>
      <p:cxnSp>
        <p:nvCxnSpPr>
          <p:cNvPr id="191" name="Google Shape;191;g8754d2697c_0_260"/>
          <p:cNvCxnSpPr/>
          <p:nvPr/>
        </p:nvCxnSpPr>
        <p:spPr>
          <a:xfrm>
            <a:off x="5410200" y="2971800"/>
            <a:ext cx="914400" cy="1500"/>
          </a:xfrm>
          <a:prstGeom prst="straightConnector1">
            <a:avLst/>
          </a:prstGeom>
          <a:noFill/>
          <a:ln w="9525" cap="flat" cmpd="sng">
            <a:solidFill>
              <a:srgbClr val="4A7DBA"/>
            </a:solidFill>
            <a:prstDash val="solid"/>
            <a:round/>
            <a:headEnd type="none" w="sm" len="sm"/>
            <a:tailEnd type="stealth" w="med" len="med"/>
          </a:ln>
        </p:spPr>
      </p:cxnSp>
      <p:sp>
        <p:nvSpPr>
          <p:cNvPr id="192" name="Google Shape;192;g8754d2697c_0_260"/>
          <p:cNvSpPr/>
          <p:nvPr/>
        </p:nvSpPr>
        <p:spPr>
          <a:xfrm>
            <a:off x="685800" y="4191000"/>
            <a:ext cx="1905000" cy="1066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Calibri"/>
                <a:ea typeface="Calibri"/>
                <a:cs typeface="Calibri"/>
                <a:sym typeface="Calibri"/>
              </a:rPr>
              <a:t>Synthesis</a:t>
            </a:r>
            <a:endParaRPr sz="1800" b="0" i="0" u="none" strike="noStrike" cap="none">
              <a:solidFill>
                <a:schemeClr val="lt1"/>
              </a:solidFill>
              <a:latin typeface="Calibri"/>
              <a:ea typeface="Calibri"/>
              <a:cs typeface="Calibri"/>
              <a:sym typeface="Calibri"/>
            </a:endParaRPr>
          </a:p>
        </p:txBody>
      </p:sp>
      <p:cxnSp>
        <p:nvCxnSpPr>
          <p:cNvPr id="193" name="Google Shape;193;g8754d2697c_0_260"/>
          <p:cNvCxnSpPr/>
          <p:nvPr/>
        </p:nvCxnSpPr>
        <p:spPr>
          <a:xfrm rot="10800000">
            <a:off x="2590800" y="4724488"/>
            <a:ext cx="914400" cy="1500"/>
          </a:xfrm>
          <a:prstGeom prst="straightConnector1">
            <a:avLst/>
          </a:prstGeom>
          <a:noFill/>
          <a:ln w="9525" cap="flat" cmpd="sng">
            <a:solidFill>
              <a:srgbClr val="4A7DBA"/>
            </a:solidFill>
            <a:prstDash val="solid"/>
            <a:round/>
            <a:headEnd type="none" w="sm" len="sm"/>
            <a:tailEnd type="stealth"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875bacb277_1_0"/>
          <p:cNvSpPr txBox="1">
            <a:spLocks noGrp="1"/>
          </p:cNvSpPr>
          <p:nvPr>
            <p:ph type="title"/>
          </p:nvPr>
        </p:nvSpPr>
        <p:spPr>
          <a:xfrm>
            <a:off x="457200" y="-4"/>
            <a:ext cx="8229600" cy="797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Block 6 - .wav file Synthesis</a:t>
            </a:r>
            <a:endParaRPr/>
          </a:p>
        </p:txBody>
      </p:sp>
      <p:sp>
        <p:nvSpPr>
          <p:cNvPr id="199" name="Google Shape;199;g875bacb277_1_0"/>
          <p:cNvSpPr txBox="1">
            <a:spLocks noGrp="1"/>
          </p:cNvSpPr>
          <p:nvPr>
            <p:ph type="body" idx="1"/>
          </p:nvPr>
        </p:nvSpPr>
        <p:spPr>
          <a:xfrm>
            <a:off x="457200" y="714025"/>
            <a:ext cx="8229600" cy="5412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sz="2800"/>
          </a:p>
          <a:p>
            <a:pPr marL="0" lvl="0" indent="0" algn="l" rtl="0">
              <a:spcBef>
                <a:spcPts val="360"/>
              </a:spcBef>
              <a:spcAft>
                <a:spcPts val="0"/>
              </a:spcAft>
              <a:buNone/>
            </a:pPr>
            <a:endParaRPr sz="2800"/>
          </a:p>
        </p:txBody>
      </p:sp>
      <p:graphicFrame>
        <p:nvGraphicFramePr>
          <p:cNvPr id="200" name="Google Shape;200;g875bacb277_1_0"/>
          <p:cNvGraphicFramePr/>
          <p:nvPr/>
        </p:nvGraphicFramePr>
        <p:xfrm>
          <a:off x="952500" y="797100"/>
          <a:ext cx="7239000" cy="5746734"/>
        </p:xfrm>
        <a:graphic>
          <a:graphicData uri="http://schemas.openxmlformats.org/drawingml/2006/table">
            <a:tbl>
              <a:tblPr>
                <a:noFill/>
                <a:tableStyleId>{CB569CAE-A3D4-4D87-95D0-6E324434A689}</a:tableStyleId>
              </a:tblPr>
              <a:tblGrid>
                <a:gridCol w="3619500"/>
                <a:gridCol w="3619500"/>
              </a:tblGrid>
              <a:tr h="392500">
                <a:tc>
                  <a:txBody>
                    <a:bodyPr/>
                    <a:lstStyle/>
                    <a:p>
                      <a:pPr marL="0" lvl="0" indent="0" algn="l" rtl="0">
                        <a:lnSpc>
                          <a:spcPct val="115000"/>
                        </a:lnSpc>
                        <a:spcBef>
                          <a:spcPts val="0"/>
                        </a:spcBef>
                        <a:spcAft>
                          <a:spcPts val="0"/>
                        </a:spcAft>
                        <a:buNone/>
                      </a:pPr>
                      <a:r>
                        <a:rPr lang="en-IN" sz="1800">
                          <a:solidFill>
                            <a:schemeClr val="dk1"/>
                          </a:solidFill>
                          <a:latin typeface="Calibri"/>
                          <a:ea typeface="Calibri"/>
                          <a:cs typeface="Calibri"/>
                          <a:sym typeface="Calibri"/>
                        </a:rPr>
                        <a:t>INPUT</a:t>
                      </a:r>
                      <a:endParaRPr sz="1800">
                        <a:solidFill>
                          <a:schemeClr val="dk1"/>
                        </a:solidFill>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OUTPUT</a:t>
                      </a:r>
                      <a:endParaRPr sz="1800" b="1">
                        <a:solidFill>
                          <a:srgbClr val="FFFFFF"/>
                        </a:solidFill>
                        <a:latin typeface="Calibri"/>
                        <a:ea typeface="Calibri"/>
                        <a:cs typeface="Calibri"/>
                        <a:sym typeface="Calibri"/>
                      </a:endParaRPr>
                    </a:p>
                  </a:txBody>
                  <a:tcPr marL="91425" marR="91425" marT="91425" marB="91425"/>
                </a:tc>
              </a:tr>
              <a:tr h="392500">
                <a:tc>
                  <a:txBody>
                    <a:bodyPr/>
                    <a:lstStyle/>
                    <a:p>
                      <a:pPr marL="0" lvl="0" indent="0" algn="l" rtl="0">
                        <a:lnSpc>
                          <a:spcPct val="115000"/>
                        </a:lnSpc>
                        <a:spcBef>
                          <a:spcPts val="0"/>
                        </a:spcBef>
                        <a:spcAft>
                          <a:spcPts val="0"/>
                        </a:spcAft>
                        <a:buNone/>
                      </a:pPr>
                      <a:r>
                        <a:rPr lang="en-IN" sz="1800">
                          <a:latin typeface="Calibri"/>
                          <a:ea typeface="Calibri"/>
                          <a:cs typeface="Calibri"/>
                          <a:sym typeface="Calibri"/>
                        </a:rPr>
                        <a:t>F0: F0 contour</a:t>
                      </a:r>
                      <a:endParaRPr sz="180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IN" sz="1800">
                          <a:latin typeface="Calibri"/>
                          <a:ea typeface="Calibri"/>
                          <a:cs typeface="Calibri"/>
                          <a:sym typeface="Calibri"/>
                        </a:rPr>
                        <a:t>Y: calculated speech</a:t>
                      </a:r>
                      <a:endParaRPr sz="1800">
                        <a:latin typeface="Calibri"/>
                        <a:ea typeface="Calibri"/>
                        <a:cs typeface="Calibri"/>
                        <a:sym typeface="Calibri"/>
                      </a:endParaRPr>
                    </a:p>
                  </a:txBody>
                  <a:tcPr marL="91425" marR="91425" marT="91425" marB="91425"/>
                </a:tc>
              </a:tr>
              <a:tr h="392500">
                <a:tc>
                  <a:txBody>
                    <a:bodyPr/>
                    <a:lstStyle/>
                    <a:p>
                      <a:pPr marL="0" lvl="0" indent="0" algn="l" rtl="0">
                        <a:lnSpc>
                          <a:spcPct val="115000"/>
                        </a:lnSpc>
                        <a:spcBef>
                          <a:spcPts val="0"/>
                        </a:spcBef>
                        <a:spcAft>
                          <a:spcPts val="0"/>
                        </a:spcAft>
                        <a:buNone/>
                      </a:pPr>
                      <a:r>
                        <a:rPr lang="en-IN" sz="1800">
                          <a:latin typeface="Calibri"/>
                          <a:ea typeface="Calibri"/>
                          <a:cs typeface="Calibri"/>
                          <a:sym typeface="Calibri"/>
                        </a:rPr>
                        <a:t>F0_length: Length of F0</a:t>
                      </a:r>
                      <a:endParaRPr sz="18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640650">
                <a:tc>
                  <a:txBody>
                    <a:bodyPr/>
                    <a:lstStyle/>
                    <a:p>
                      <a:pPr marL="0" lvl="0" indent="0" algn="l" rtl="0">
                        <a:lnSpc>
                          <a:spcPct val="115000"/>
                        </a:lnSpc>
                        <a:spcBef>
                          <a:spcPts val="0"/>
                        </a:spcBef>
                        <a:spcAft>
                          <a:spcPts val="0"/>
                        </a:spcAft>
                        <a:buNone/>
                      </a:pPr>
                      <a:r>
                        <a:rPr lang="en-IN" sz="1800">
                          <a:latin typeface="Calibri"/>
                          <a:ea typeface="Calibri"/>
                          <a:cs typeface="Calibri"/>
                          <a:sym typeface="Calibri"/>
                        </a:rPr>
                        <a:t>Spectrogram: estimated by CheapTrick</a:t>
                      </a:r>
                      <a:endParaRPr sz="18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92500">
                <a:tc>
                  <a:txBody>
                    <a:bodyPr/>
                    <a:lstStyle/>
                    <a:p>
                      <a:pPr marL="0" lvl="0" indent="0" algn="l" rtl="0">
                        <a:lnSpc>
                          <a:spcPct val="115000"/>
                        </a:lnSpc>
                        <a:spcBef>
                          <a:spcPts val="0"/>
                        </a:spcBef>
                        <a:spcAft>
                          <a:spcPts val="0"/>
                        </a:spcAft>
                        <a:buNone/>
                      </a:pPr>
                      <a:r>
                        <a:rPr lang="en-IN" sz="1800">
                          <a:latin typeface="Calibri"/>
                          <a:ea typeface="Calibri"/>
                          <a:cs typeface="Calibri"/>
                          <a:sym typeface="Calibri"/>
                        </a:rPr>
                        <a:t>Fft_size</a:t>
                      </a:r>
                      <a:endParaRPr sz="18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92500">
                <a:tc>
                  <a:txBody>
                    <a:bodyPr/>
                    <a:lstStyle/>
                    <a:p>
                      <a:pPr marL="0" lvl="0" indent="0" algn="l" rtl="0">
                        <a:lnSpc>
                          <a:spcPct val="115000"/>
                        </a:lnSpc>
                        <a:spcBef>
                          <a:spcPts val="0"/>
                        </a:spcBef>
                        <a:spcAft>
                          <a:spcPts val="0"/>
                        </a:spcAft>
                        <a:buNone/>
                      </a:pPr>
                      <a:r>
                        <a:rPr lang="en-IN" sz="1800">
                          <a:latin typeface="Calibri"/>
                          <a:ea typeface="Calibri"/>
                          <a:cs typeface="Calibri"/>
                          <a:sym typeface="Calibri"/>
                        </a:rPr>
                        <a:t>Aperiodicity: based on D4C</a:t>
                      </a:r>
                      <a:endParaRPr sz="18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640650">
                <a:tc>
                  <a:txBody>
                    <a:bodyPr/>
                    <a:lstStyle/>
                    <a:p>
                      <a:pPr marL="0" lvl="0" indent="0" algn="l" rtl="0">
                        <a:lnSpc>
                          <a:spcPct val="115000"/>
                        </a:lnSpc>
                        <a:spcBef>
                          <a:spcPts val="0"/>
                        </a:spcBef>
                        <a:spcAft>
                          <a:spcPts val="0"/>
                        </a:spcAft>
                        <a:buNone/>
                      </a:pPr>
                      <a:r>
                        <a:rPr lang="en-IN" sz="1800">
                          <a:latin typeface="Calibri"/>
                          <a:ea typeface="Calibri"/>
                          <a:cs typeface="Calibri"/>
                          <a:sym typeface="Calibri"/>
                        </a:rPr>
                        <a:t>Frame_period: Temporal period used for analysis</a:t>
                      </a:r>
                      <a:endParaRPr sz="18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92500">
                <a:tc>
                  <a:txBody>
                    <a:bodyPr/>
                    <a:lstStyle/>
                    <a:p>
                      <a:pPr marL="0" lvl="0" indent="0" algn="l" rtl="0">
                        <a:lnSpc>
                          <a:spcPct val="115000"/>
                        </a:lnSpc>
                        <a:spcBef>
                          <a:spcPts val="0"/>
                        </a:spcBef>
                        <a:spcAft>
                          <a:spcPts val="0"/>
                        </a:spcAft>
                        <a:buNone/>
                      </a:pPr>
                      <a:r>
                        <a:rPr lang="en-IN" sz="1800">
                          <a:latin typeface="Calibri"/>
                          <a:ea typeface="Calibri"/>
                          <a:cs typeface="Calibri"/>
                          <a:sym typeface="Calibri"/>
                        </a:rPr>
                        <a:t>Fs: sampling frequency</a:t>
                      </a:r>
                      <a:endParaRPr sz="18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888800">
                <a:tc>
                  <a:txBody>
                    <a:bodyPr/>
                    <a:lstStyle/>
                    <a:p>
                      <a:pPr marL="0" lvl="0" indent="0" algn="l" rtl="0">
                        <a:lnSpc>
                          <a:spcPct val="115000"/>
                        </a:lnSpc>
                        <a:spcBef>
                          <a:spcPts val="0"/>
                        </a:spcBef>
                        <a:spcAft>
                          <a:spcPts val="0"/>
                        </a:spcAft>
                        <a:buNone/>
                      </a:pPr>
                      <a:r>
                        <a:rPr lang="en-IN" sz="1800">
                          <a:latin typeface="Calibri"/>
                          <a:ea typeface="Calibri"/>
                          <a:cs typeface="Calibri"/>
                          <a:sym typeface="Calibri"/>
                        </a:rPr>
                        <a:t>Y_length: Length of output signal (memory for output signal has been allocated in advance)</a:t>
                      </a:r>
                      <a:endParaRPr sz="18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875bacb277_1_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pic>
        <p:nvPicPr>
          <p:cNvPr id="206" name="Google Shape;206;g875bacb277_1_5"/>
          <p:cNvPicPr preferRelativeResize="0"/>
          <p:nvPr/>
        </p:nvPicPr>
        <p:blipFill>
          <a:blip r:embed="rId3">
            <a:alphaModFix/>
          </a:blip>
          <a:stretch>
            <a:fillRect/>
          </a:stretch>
        </p:blipFill>
        <p:spPr>
          <a:xfrm>
            <a:off x="247650" y="415126"/>
            <a:ext cx="8648700" cy="5638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a:p>
        </p:txBody>
      </p:sp>
      <p:pic>
        <p:nvPicPr>
          <p:cNvPr id="95" name="Google Shape;95;p2"/>
          <p:cNvPicPr preferRelativeResize="0"/>
          <p:nvPr/>
        </p:nvPicPr>
        <p:blipFill rotWithShape="1">
          <a:blip r:embed="rId3">
            <a:alphaModFix/>
          </a:blip>
          <a:srcRect/>
          <a:stretch/>
        </p:blipFill>
        <p:spPr>
          <a:xfrm>
            <a:off x="0" y="428625"/>
            <a:ext cx="9143999" cy="5999725"/>
          </a:xfrm>
          <a:prstGeom prst="rect">
            <a:avLst/>
          </a:prstGeom>
          <a:noFill/>
          <a:ln>
            <a:noFill/>
          </a:ln>
        </p:spPr>
      </p:pic>
      <p:sp>
        <p:nvSpPr>
          <p:cNvPr id="96" name="Google Shape;96;p2"/>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                BLOCK DIAGRAM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875bacb277_1_10"/>
          <p:cNvSpPr txBox="1">
            <a:spLocks noGrp="1"/>
          </p:cNvSpPr>
          <p:nvPr>
            <p:ph type="body" idx="1"/>
          </p:nvPr>
        </p:nvSpPr>
        <p:spPr>
          <a:xfrm>
            <a:off x="457200" y="199275"/>
            <a:ext cx="8473858" cy="5927100"/>
          </a:xfrm>
          <a:prstGeom prst="rect">
            <a:avLst/>
          </a:prstGeom>
        </p:spPr>
        <p:txBody>
          <a:bodyPr spcFirstLastPara="1" wrap="square" lIns="91425" tIns="45700" rIns="91425" bIns="45700" anchor="t" anchorCtr="0">
            <a:noAutofit/>
          </a:bodyPr>
          <a:lstStyle/>
          <a:p>
            <a:pPr marL="0" lvl="0" indent="0" algn="l" rtl="0">
              <a:lnSpc>
                <a:spcPct val="115000"/>
              </a:lnSpc>
              <a:spcBef>
                <a:spcPts val="800"/>
              </a:spcBef>
              <a:spcAft>
                <a:spcPts val="0"/>
              </a:spcAft>
              <a:buClr>
                <a:schemeClr val="dk1"/>
              </a:buClr>
              <a:buSzPts val="1100"/>
              <a:buFont typeface="Arial"/>
              <a:buNone/>
            </a:pPr>
            <a:r>
              <a:rPr lang="en-US" b="1" dirty="0" smtClean="0">
                <a:latin typeface="Arial"/>
                <a:ea typeface="Arial"/>
                <a:cs typeface="Arial"/>
                <a:sym typeface="Arial"/>
              </a:rPr>
              <a:t>CODE</a:t>
            </a:r>
            <a:endParaRPr lang="en-IN" b="1" dirty="0" smtClean="0">
              <a:latin typeface="Arial"/>
              <a:ea typeface="Arial"/>
              <a:cs typeface="Arial"/>
              <a:sym typeface="Arial"/>
            </a:endParaRPr>
          </a:p>
          <a:p>
            <a:pPr marL="0" lvl="0" indent="0" algn="l" rtl="0">
              <a:lnSpc>
                <a:spcPct val="115000"/>
              </a:lnSpc>
              <a:spcBef>
                <a:spcPts val="800"/>
              </a:spcBef>
              <a:spcAft>
                <a:spcPts val="0"/>
              </a:spcAft>
              <a:buClr>
                <a:schemeClr val="dk1"/>
              </a:buClr>
              <a:buSzPts val="1100"/>
              <a:buFont typeface="Arial"/>
              <a:buNone/>
            </a:pPr>
            <a:r>
              <a:rPr lang="en-IN" sz="2400" dirty="0" smtClean="0">
                <a:latin typeface="Arial"/>
                <a:ea typeface="Arial"/>
                <a:cs typeface="Arial"/>
                <a:sym typeface="Arial"/>
              </a:rPr>
              <a:t>•</a:t>
            </a:r>
            <a:r>
              <a:rPr lang="en-IN" sz="2400" dirty="0" smtClean="0">
                <a:latin typeface="+mj-lt"/>
              </a:rPr>
              <a:t>response[i</a:t>
            </a:r>
            <a:r>
              <a:rPr lang="en-IN" sz="2400" dirty="0">
                <a:latin typeface="+mj-lt"/>
              </a:rPr>
              <a:t>] =  </a:t>
            </a:r>
            <a:r>
              <a:rPr lang="en-IN" sz="2400" dirty="0" smtClean="0">
                <a:latin typeface="+mj-lt"/>
              </a:rPr>
              <a:t>(</a:t>
            </a:r>
            <a:r>
              <a:rPr lang="en-IN" sz="2400" dirty="0" err="1">
                <a:latin typeface="+mj-lt"/>
              </a:rPr>
              <a:t>periodic_response</a:t>
            </a:r>
            <a:r>
              <a:rPr lang="en-IN" sz="2400" dirty="0">
                <a:latin typeface="+mj-lt"/>
              </a:rPr>
              <a:t>[i] * </a:t>
            </a:r>
            <a:r>
              <a:rPr lang="en-IN" sz="2400" dirty="0" err="1">
                <a:latin typeface="+mj-lt"/>
              </a:rPr>
              <a:t>sqrt_noise_size</a:t>
            </a:r>
            <a:r>
              <a:rPr lang="en-IN" sz="2400" dirty="0">
                <a:latin typeface="+mj-lt"/>
              </a:rPr>
              <a:t> + </a:t>
            </a:r>
            <a:r>
              <a:rPr lang="en-IN" sz="2400" dirty="0" err="1">
                <a:latin typeface="+mj-lt"/>
              </a:rPr>
              <a:t>aperiodic_response</a:t>
            </a:r>
            <a:r>
              <a:rPr lang="en-IN" sz="2400" dirty="0">
                <a:latin typeface="+mj-lt"/>
              </a:rPr>
              <a:t>[i]) /  	</a:t>
            </a:r>
            <a:r>
              <a:rPr lang="en-IN" sz="2400" dirty="0" err="1" smtClean="0">
                <a:latin typeface="+mj-lt"/>
              </a:rPr>
              <a:t>fft_size</a:t>
            </a:r>
            <a:endParaRPr sz="2400" dirty="0">
              <a:latin typeface="+mj-lt"/>
              <a:ea typeface="Arial"/>
              <a:cs typeface="Arial"/>
              <a:sym typeface="Arial"/>
            </a:endParaRPr>
          </a:p>
          <a:p>
            <a:pPr marL="0" lvl="0" indent="0" algn="l" rtl="0">
              <a:lnSpc>
                <a:spcPct val="115000"/>
              </a:lnSpc>
              <a:spcBef>
                <a:spcPts val="800"/>
              </a:spcBef>
              <a:spcAft>
                <a:spcPts val="0"/>
              </a:spcAft>
              <a:buClr>
                <a:schemeClr val="dk1"/>
              </a:buClr>
              <a:buSzPts val="1100"/>
              <a:buFont typeface="Arial"/>
              <a:buNone/>
            </a:pPr>
            <a:r>
              <a:rPr lang="en-IN" sz="2400" dirty="0">
                <a:latin typeface="+mj-lt"/>
                <a:ea typeface="Arial"/>
                <a:cs typeface="Arial"/>
                <a:sym typeface="Arial"/>
              </a:rPr>
              <a:t>•</a:t>
            </a:r>
            <a:r>
              <a:rPr lang="en-IN" sz="2400" dirty="0" err="1">
                <a:latin typeface="+mj-lt"/>
              </a:rPr>
              <a:t>GetPeriodicResponse</a:t>
            </a:r>
            <a:r>
              <a:rPr lang="en-IN" sz="2400" dirty="0">
                <a:latin typeface="+mj-lt"/>
              </a:rPr>
              <a:t>:</a:t>
            </a:r>
            <a:endParaRPr sz="2400" dirty="0">
              <a:latin typeface="+mj-lt"/>
            </a:endParaRPr>
          </a:p>
          <a:p>
            <a:pPr marL="0" lvl="0" indent="0" algn="l" rtl="0">
              <a:lnSpc>
                <a:spcPct val="115000"/>
              </a:lnSpc>
              <a:spcBef>
                <a:spcPts val="800"/>
              </a:spcBef>
              <a:spcAft>
                <a:spcPts val="0"/>
              </a:spcAft>
              <a:buClr>
                <a:schemeClr val="dk1"/>
              </a:buClr>
              <a:buSzPts val="1100"/>
              <a:buFont typeface="Arial"/>
              <a:buNone/>
            </a:pPr>
            <a:r>
              <a:rPr lang="en-IN" sz="2400" dirty="0">
                <a:latin typeface="+mj-lt"/>
                <a:ea typeface="Arial"/>
                <a:cs typeface="Arial"/>
                <a:sym typeface="Arial"/>
              </a:rPr>
              <a:t>•</a:t>
            </a:r>
            <a:r>
              <a:rPr lang="en-IN" sz="2400" dirty="0" err="1">
                <a:latin typeface="+mj-lt"/>
              </a:rPr>
              <a:t>Vuv</a:t>
            </a:r>
            <a:r>
              <a:rPr lang="en-IN" sz="2400" dirty="0">
                <a:latin typeface="+mj-lt"/>
              </a:rPr>
              <a:t>&lt;=0.5 || </a:t>
            </a:r>
            <a:r>
              <a:rPr lang="en-IN" sz="2400" dirty="0" err="1">
                <a:latin typeface="+mj-lt"/>
              </a:rPr>
              <a:t>aperiodic_ratio</a:t>
            </a:r>
            <a:r>
              <a:rPr lang="en-IN" sz="2400" dirty="0">
                <a:latin typeface="+mj-lt"/>
              </a:rPr>
              <a:t> &gt; 0.999 </a:t>
            </a:r>
            <a:r>
              <a:rPr lang="en-IN" sz="2400" dirty="0">
                <a:latin typeface="+mj-lt"/>
                <a:ea typeface="Arial"/>
                <a:cs typeface="Arial"/>
                <a:sym typeface="Arial"/>
              </a:rPr>
              <a:t>à</a:t>
            </a:r>
            <a:r>
              <a:rPr lang="en-IN" sz="2400" dirty="0">
                <a:latin typeface="+mj-lt"/>
              </a:rPr>
              <a:t> </a:t>
            </a:r>
            <a:r>
              <a:rPr lang="en-IN" sz="2400" dirty="0" err="1">
                <a:latin typeface="+mj-lt"/>
              </a:rPr>
              <a:t>periodic_response</a:t>
            </a:r>
            <a:r>
              <a:rPr lang="en-IN" sz="2400" dirty="0">
                <a:latin typeface="+mj-lt"/>
              </a:rPr>
              <a:t> = </a:t>
            </a:r>
            <a:r>
              <a:rPr lang="en-IN" sz="2400" dirty="0" smtClean="0">
                <a:latin typeface="+mj-lt"/>
              </a:rPr>
              <a:t>0</a:t>
            </a:r>
            <a:endParaRPr sz="2400" dirty="0">
              <a:latin typeface="+mj-lt"/>
              <a:ea typeface="Arial"/>
              <a:cs typeface="Arial"/>
              <a:sym typeface="Arial"/>
            </a:endParaRPr>
          </a:p>
          <a:p>
            <a:pPr marL="0" lvl="0" indent="0" algn="l" rtl="0">
              <a:lnSpc>
                <a:spcPct val="115000"/>
              </a:lnSpc>
              <a:spcBef>
                <a:spcPts val="800"/>
              </a:spcBef>
              <a:spcAft>
                <a:spcPts val="0"/>
              </a:spcAft>
              <a:buClr>
                <a:schemeClr val="dk1"/>
              </a:buClr>
              <a:buSzPts val="1100"/>
              <a:buFont typeface="Arial"/>
              <a:buNone/>
            </a:pPr>
            <a:r>
              <a:rPr lang="en-IN" sz="2400" dirty="0">
                <a:latin typeface="+mj-lt"/>
                <a:ea typeface="Arial"/>
                <a:cs typeface="Arial"/>
                <a:sym typeface="Arial"/>
              </a:rPr>
              <a:t>•</a:t>
            </a:r>
            <a:r>
              <a:rPr lang="en-IN" sz="2400" dirty="0" err="1">
                <a:latin typeface="+mj-lt"/>
              </a:rPr>
              <a:t>GetAperiodicResponse</a:t>
            </a:r>
            <a:endParaRPr sz="2400" dirty="0">
              <a:latin typeface="+mj-lt"/>
            </a:endParaRPr>
          </a:p>
          <a:p>
            <a:pPr marL="0" lvl="0" indent="0" algn="l" rtl="0">
              <a:lnSpc>
                <a:spcPct val="115000"/>
              </a:lnSpc>
              <a:spcBef>
                <a:spcPts val="800"/>
              </a:spcBef>
              <a:spcAft>
                <a:spcPts val="0"/>
              </a:spcAft>
              <a:buClr>
                <a:schemeClr val="dk1"/>
              </a:buClr>
              <a:buSzPts val="1100"/>
              <a:buFont typeface="Arial"/>
              <a:buNone/>
            </a:pPr>
            <a:r>
              <a:rPr lang="en-IN" sz="2400" dirty="0">
                <a:latin typeface="+mj-lt"/>
                <a:ea typeface="Arial"/>
                <a:cs typeface="Arial"/>
                <a:sym typeface="Arial"/>
              </a:rPr>
              <a:t>•</a:t>
            </a:r>
            <a:r>
              <a:rPr lang="en-IN" sz="2400" dirty="0">
                <a:latin typeface="+mj-lt"/>
              </a:rPr>
              <a:t>If </a:t>
            </a:r>
            <a:r>
              <a:rPr lang="en-IN" sz="2400" dirty="0" err="1">
                <a:latin typeface="+mj-lt"/>
              </a:rPr>
              <a:t>vuv</a:t>
            </a:r>
            <a:r>
              <a:rPr lang="en-IN" sz="2400" dirty="0">
                <a:latin typeface="+mj-lt"/>
              </a:rPr>
              <a:t>!=0 : continue</a:t>
            </a:r>
            <a:endParaRPr sz="2400" dirty="0">
              <a:latin typeface="+mj-lt"/>
            </a:endParaRPr>
          </a:p>
          <a:p>
            <a:pPr marL="0" lvl="0" indent="0" algn="l" rtl="0">
              <a:spcBef>
                <a:spcPts val="360"/>
              </a:spcBef>
              <a:spcAft>
                <a:spcPts val="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8754d2697c_0_450"/>
          <p:cNvSpPr txBox="1">
            <a:spLocks noGrp="1"/>
          </p:cNvSpPr>
          <p:nvPr>
            <p:ph type="title"/>
          </p:nvPr>
        </p:nvSpPr>
        <p:spPr>
          <a:xfrm>
            <a:off x="628650" y="0"/>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Command line arguments  to run the code</a:t>
            </a:r>
            <a:endParaRPr/>
          </a:p>
        </p:txBody>
      </p:sp>
      <p:sp>
        <p:nvSpPr>
          <p:cNvPr id="217" name="Google Shape;217;g8754d2697c_0_450"/>
          <p:cNvSpPr txBox="1">
            <a:spLocks noGrp="1"/>
          </p:cNvSpPr>
          <p:nvPr>
            <p:ph type="body" idx="1"/>
          </p:nvPr>
        </p:nvSpPr>
        <p:spPr>
          <a:xfrm>
            <a:off x="628650" y="1577431"/>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a:t>Cmd line arguments specifying pretrained model location, speaker id and the input text</a:t>
            </a:r>
            <a:endParaRPr/>
          </a:p>
          <a:p>
            <a:pPr marL="228600" lvl="0" indent="-228600" algn="l" rtl="0">
              <a:lnSpc>
                <a:spcPct val="90000"/>
              </a:lnSpc>
              <a:spcBef>
                <a:spcPts val="1000"/>
              </a:spcBef>
              <a:spcAft>
                <a:spcPts val="0"/>
              </a:spcAft>
              <a:buClr>
                <a:schemeClr val="dk1"/>
              </a:buClr>
              <a:buSzPts val="2800"/>
              <a:buChar char="•"/>
            </a:pPr>
            <a:r>
              <a:rPr lang="en-IN"/>
              <a:t>text = “this is natural sounding text to speech converter”</a:t>
            </a:r>
            <a:endParaRPr/>
          </a:p>
          <a:p>
            <a:pPr marL="228600" lvl="0" indent="-228600" algn="l" rtl="0">
              <a:lnSpc>
                <a:spcPct val="90000"/>
              </a:lnSpc>
              <a:spcBef>
                <a:spcPts val="1000"/>
              </a:spcBef>
              <a:spcAft>
                <a:spcPts val="0"/>
              </a:spcAft>
              <a:buClr>
                <a:schemeClr val="dk1"/>
              </a:buClr>
              <a:buSzPts val="2800"/>
              <a:buChar char="•"/>
            </a:pPr>
            <a:r>
              <a:rPr lang="en-IN"/>
              <a:t>Spkr = 1</a:t>
            </a:r>
            <a:endParaRPr/>
          </a:p>
          <a:p>
            <a:pPr marL="228600" lvl="0" indent="-165100" algn="l" rtl="0">
              <a:lnSpc>
                <a:spcPct val="90000"/>
              </a:lnSpc>
              <a:spcBef>
                <a:spcPts val="1000"/>
              </a:spcBef>
              <a:spcAft>
                <a:spcPts val="0"/>
              </a:spcAft>
              <a:buSzPts val="1800"/>
              <a:buChar char="•"/>
            </a:pPr>
            <a:endParaRPr/>
          </a:p>
          <a:p>
            <a:pPr marL="0" lvl="0" indent="0" algn="l" rtl="0">
              <a:lnSpc>
                <a:spcPct val="90000"/>
              </a:lnSpc>
              <a:spcBef>
                <a:spcPts val="1000"/>
              </a:spcBef>
              <a:spcAft>
                <a:spcPts val="0"/>
              </a:spcAft>
              <a:buClr>
                <a:schemeClr val="dk1"/>
              </a:buClr>
              <a:buSzPts val="2800"/>
              <a:buNone/>
            </a:pPr>
            <a:endParaRPr/>
          </a:p>
        </p:txBody>
      </p:sp>
      <p:pic>
        <p:nvPicPr>
          <p:cNvPr id="218" name="Google Shape;218;g8754d2697c_0_450"/>
          <p:cNvPicPr preferRelativeResize="0"/>
          <p:nvPr/>
        </p:nvPicPr>
        <p:blipFill>
          <a:blip r:embed="rId3">
            <a:alphaModFix/>
          </a:blip>
          <a:stretch>
            <a:fillRect/>
          </a:stretch>
        </p:blipFill>
        <p:spPr>
          <a:xfrm>
            <a:off x="0" y="4386100"/>
            <a:ext cx="9144000" cy="917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8754d2697c_0_538"/>
          <p:cNvSpPr txBox="1">
            <a:spLocks noGrp="1"/>
          </p:cNvSpPr>
          <p:nvPr>
            <p:ph type="title"/>
          </p:nvPr>
        </p:nvSpPr>
        <p:spPr>
          <a:xfrm>
            <a:off x="599259" y="32593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Calibri"/>
              <a:buNone/>
            </a:pPr>
            <a:r>
              <a:rPr lang="en-IN" sz="3959"/>
              <a:t>Extracting weights and training arguments from the pretrained model; Making the model ready</a:t>
            </a:r>
            <a:br>
              <a:rPr lang="en-IN" sz="3959"/>
            </a:br>
            <a:endParaRPr sz="3959"/>
          </a:p>
        </p:txBody>
      </p:sp>
      <p:pic>
        <p:nvPicPr>
          <p:cNvPr id="224" name="Google Shape;224;g8754d2697c_0_538" descr="2"/>
          <p:cNvPicPr preferRelativeResize="0"/>
          <p:nvPr/>
        </p:nvPicPr>
        <p:blipFill rotWithShape="1">
          <a:blip r:embed="rId3">
            <a:alphaModFix/>
          </a:blip>
          <a:srcRect/>
          <a:stretch/>
        </p:blipFill>
        <p:spPr>
          <a:xfrm>
            <a:off x="307737" y="1557074"/>
            <a:ext cx="8528525" cy="1316750"/>
          </a:xfrm>
          <a:prstGeom prst="rect">
            <a:avLst/>
          </a:prstGeom>
          <a:noFill/>
          <a:ln>
            <a:noFill/>
          </a:ln>
        </p:spPr>
      </p:pic>
      <p:pic>
        <p:nvPicPr>
          <p:cNvPr id="225" name="Google Shape;225;g8754d2697c_0_538" descr="3"/>
          <p:cNvPicPr preferRelativeResize="0"/>
          <p:nvPr/>
        </p:nvPicPr>
        <p:blipFill rotWithShape="1">
          <a:blip r:embed="rId4">
            <a:alphaModFix/>
          </a:blip>
          <a:srcRect/>
          <a:stretch/>
        </p:blipFill>
        <p:spPr>
          <a:xfrm>
            <a:off x="599259" y="3431289"/>
            <a:ext cx="3429306" cy="2501453"/>
          </a:xfrm>
          <a:prstGeom prst="rect">
            <a:avLst/>
          </a:prstGeom>
          <a:noFill/>
          <a:ln>
            <a:noFill/>
          </a:ln>
        </p:spPr>
      </p:pic>
      <p:pic>
        <p:nvPicPr>
          <p:cNvPr id="226" name="Google Shape;226;g8754d2697c_0_538" descr="4"/>
          <p:cNvPicPr preferRelativeResize="0"/>
          <p:nvPr/>
        </p:nvPicPr>
        <p:blipFill rotWithShape="1">
          <a:blip r:embed="rId5">
            <a:alphaModFix/>
          </a:blip>
          <a:srcRect/>
          <a:stretch/>
        </p:blipFill>
        <p:spPr>
          <a:xfrm>
            <a:off x="4275125" y="3431289"/>
            <a:ext cx="3190297" cy="3316691"/>
          </a:xfrm>
          <a:prstGeom prst="rect">
            <a:avLst/>
          </a:prstGeom>
          <a:noFill/>
          <a:ln>
            <a:noFill/>
          </a:ln>
        </p:spPr>
      </p:pic>
      <p:sp>
        <p:nvSpPr>
          <p:cNvPr id="227" name="Google Shape;227;g8754d2697c_0_538"/>
          <p:cNvSpPr txBox="1"/>
          <p:nvPr/>
        </p:nvSpPr>
        <p:spPr>
          <a:xfrm>
            <a:off x="599259" y="2873829"/>
            <a:ext cx="2810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model = Loop(train_args)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8754d2697c_0_351"/>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sz="2800"/>
          </a:p>
          <a:p>
            <a:pPr marL="0" lvl="0" indent="0" algn="l" rtl="0">
              <a:spcBef>
                <a:spcPts val="0"/>
              </a:spcBef>
              <a:spcAft>
                <a:spcPts val="0"/>
              </a:spcAft>
              <a:buClr>
                <a:schemeClr val="dk1"/>
              </a:buClr>
              <a:buSzPts val="1100"/>
              <a:buFont typeface="Arial"/>
              <a:buNone/>
            </a:pPr>
            <a:r>
              <a:rPr lang="en-IN" sz="2800"/>
              <a:t>TESTING</a:t>
            </a:r>
            <a:endParaRPr sz="2800"/>
          </a:p>
          <a:p>
            <a:pPr marL="0" lvl="0" indent="0" algn="ctr" rtl="0">
              <a:spcBef>
                <a:spcPts val="0"/>
              </a:spcBef>
              <a:spcAft>
                <a:spcPts val="0"/>
              </a:spcAft>
              <a:buNone/>
            </a:pPr>
            <a:endParaRPr/>
          </a:p>
        </p:txBody>
      </p:sp>
      <p:sp>
        <p:nvSpPr>
          <p:cNvPr id="233" name="Google Shape;233;g8754d2697c_0_351"/>
          <p:cNvSpPr txBox="1">
            <a:spLocks noGrp="1"/>
          </p:cNvSpPr>
          <p:nvPr>
            <p:ph type="body" idx="1"/>
          </p:nvPr>
        </p:nvSpPr>
        <p:spPr>
          <a:xfrm>
            <a:off x="303525" y="1417650"/>
            <a:ext cx="8229600" cy="45261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1900">
                <a:latin typeface="Times New Roman"/>
                <a:ea typeface="Times New Roman"/>
                <a:cs typeface="Times New Roman"/>
                <a:sym typeface="Times New Roman"/>
              </a:rPr>
              <a:t>Selecting test data wisely to evaluate a text to speech system is important. Here a test data was created which includes all possible variations including numerals, dates, address, salutations, tongue twisters, homographs, difficult words, semantically unpredictable words, punctuations and sentences which evaluate prosody. Such data helps in verifying the system specifications, features, and in defining its limitations. Module testing was done for diagnosing the issues that may degrade the performance of specific modules. </a:t>
            </a:r>
            <a:endParaRPr sz="19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1900">
                <a:latin typeface="Times New Roman"/>
                <a:ea typeface="Times New Roman"/>
                <a:cs typeface="Times New Roman"/>
                <a:sym typeface="Times New Roman"/>
              </a:rPr>
              <a:t>Our system consists of four main modules: Phonemizer, Context generation, Buffer updation and Output generation. These modules were evaluated over different variations present in the test data.</a:t>
            </a:r>
            <a:endParaRPr sz="41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8754d2697c_0_364"/>
          <p:cNvSpPr txBox="1">
            <a:spLocks noGrp="1"/>
          </p:cNvSpPr>
          <p:nvPr>
            <p:ph type="title"/>
          </p:nvPr>
        </p:nvSpPr>
        <p:spPr>
          <a:xfrm>
            <a:off x="342900" y="274638"/>
            <a:ext cx="6172200" cy="11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Memory Location Significance	</a:t>
            </a:r>
            <a:endParaRPr/>
          </a:p>
        </p:txBody>
      </p:sp>
      <p:sp>
        <p:nvSpPr>
          <p:cNvPr id="239" name="Google Shape;239;g8754d2697c_0_364"/>
          <p:cNvSpPr txBox="1">
            <a:spLocks noGrp="1"/>
          </p:cNvSpPr>
          <p:nvPr>
            <p:ph type="body" idx="1"/>
          </p:nvPr>
        </p:nvSpPr>
        <p:spPr>
          <a:xfrm>
            <a:off x="628650" y="1690688"/>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a:t>Consider the relative role of each buffer location on the activations of Na, Nu, No</a:t>
            </a:r>
            <a:endParaRPr/>
          </a:p>
        </p:txBody>
      </p:sp>
      <p:pic>
        <p:nvPicPr>
          <p:cNvPr id="240" name="Google Shape;240;g8754d2697c_0_364"/>
          <p:cNvPicPr preferRelativeResize="0"/>
          <p:nvPr/>
        </p:nvPicPr>
        <p:blipFill rotWithShape="1">
          <a:blip r:embed="rId3">
            <a:alphaModFix/>
          </a:blip>
          <a:srcRect/>
          <a:stretch/>
        </p:blipFill>
        <p:spPr>
          <a:xfrm>
            <a:off x="1521287" y="2672187"/>
            <a:ext cx="6101426" cy="41858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8754d2697c_0_621"/>
          <p:cNvSpPr txBox="1">
            <a:spLocks noGrp="1"/>
          </p:cNvSpPr>
          <p:nvPr>
            <p:ph type="body" idx="1"/>
          </p:nvPr>
        </p:nvSpPr>
        <p:spPr>
          <a:xfrm>
            <a:off x="457200" y="2022825"/>
            <a:ext cx="8229600" cy="4526100"/>
          </a:xfrm>
          <a:prstGeom prst="rect">
            <a:avLst/>
          </a:prstGeom>
        </p:spPr>
        <p:txBody>
          <a:bodyPr spcFirstLastPara="1" wrap="square" lIns="91425" tIns="45700" rIns="91425" bIns="45700" anchor="t" anchorCtr="0">
            <a:noAutofit/>
          </a:bodyPr>
          <a:lstStyle/>
          <a:p>
            <a:pPr marL="0" lvl="0" indent="0" algn="ctr" rtl="0">
              <a:spcBef>
                <a:spcPts val="360"/>
              </a:spcBef>
              <a:spcAft>
                <a:spcPts val="0"/>
              </a:spcAft>
              <a:buNone/>
            </a:pPr>
            <a:r>
              <a:rPr lang="en-IN" sz="5500"/>
              <a:t>THANK YOU</a:t>
            </a:r>
            <a:endParaRPr sz="5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aphicFrame>
        <p:nvGraphicFramePr>
          <p:cNvPr id="101" name="Google Shape;101;p3"/>
          <p:cNvGraphicFramePr/>
          <p:nvPr/>
        </p:nvGraphicFramePr>
        <p:xfrm>
          <a:off x="539552" y="908720"/>
          <a:ext cx="7848875" cy="5370595"/>
        </p:xfrm>
        <a:graphic>
          <a:graphicData uri="http://schemas.openxmlformats.org/drawingml/2006/table">
            <a:tbl>
              <a:tblPr firstRow="1" firstCol="1" bandRow="1">
                <a:noFill/>
                <a:tableStyleId>{A9ED8640-36C5-47EB-906A-9549D8EF6E88}</a:tableStyleId>
              </a:tblPr>
              <a:tblGrid>
                <a:gridCol w="2116150"/>
                <a:gridCol w="4442600"/>
                <a:gridCol w="1290125"/>
              </a:tblGrid>
              <a:tr h="720050">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Parameter</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Description</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Computed as:</a:t>
                      </a:r>
                      <a:endParaRPr sz="2000" u="none" strike="noStrike" cap="none">
                        <a:latin typeface="Calibri"/>
                        <a:ea typeface="Calibri"/>
                        <a:cs typeface="Calibri"/>
                        <a:sym typeface="Calibri"/>
                      </a:endParaRPr>
                    </a:p>
                  </a:txBody>
                  <a:tcPr marL="68575" marR="68575" marT="0" marB="0"/>
                </a:tc>
              </a:tr>
              <a:tr h="720050">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d  </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dimensionality of the buffer  </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dp + do</a:t>
                      </a:r>
                      <a:endParaRPr sz="1400" u="none" strike="noStrike" cap="none"/>
                    </a:p>
                    <a:p>
                      <a:pPr marL="0" marR="0" lvl="0" indent="0" algn="l" rtl="0">
                        <a:lnSpc>
                          <a:spcPct val="115000"/>
                        </a:lnSpc>
                        <a:spcBef>
                          <a:spcPts val="0"/>
                        </a:spcBef>
                        <a:spcAft>
                          <a:spcPts val="0"/>
                        </a:spcAft>
                        <a:buClr>
                          <a:srgbClr val="000000"/>
                        </a:buClr>
                        <a:buSzPts val="2000"/>
                        <a:buFont typeface="Arial"/>
                        <a:buNone/>
                      </a:pPr>
                      <a:r>
                        <a:rPr lang="en-IN" sz="2000" u="none" strike="noStrike" cap="none"/>
                        <a:t> </a:t>
                      </a:r>
                      <a:endParaRPr sz="2000" u="none" strike="noStrike" cap="none">
                        <a:latin typeface="Calibri"/>
                        <a:ea typeface="Calibri"/>
                        <a:cs typeface="Calibri"/>
                        <a:sym typeface="Calibri"/>
                      </a:endParaRPr>
                    </a:p>
                  </a:txBody>
                  <a:tcPr marL="68575" marR="68575" marT="0" marB="0"/>
                </a:tc>
              </a:tr>
              <a:tr h="349150">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k  </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capacity of the buffer</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20</a:t>
                      </a:r>
                      <a:endParaRPr sz="2000" u="none" strike="noStrike" cap="none">
                        <a:latin typeface="Calibri"/>
                        <a:ea typeface="Calibri"/>
                        <a:cs typeface="Calibri"/>
                        <a:sym typeface="Calibri"/>
                      </a:endParaRPr>
                    </a:p>
                  </a:txBody>
                  <a:tcPr marL="68575" marR="68575" marT="0" marB="0"/>
                </a:tc>
              </a:tr>
              <a:tr h="720050">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dp</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dim. of the input embedding LUT</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256</a:t>
                      </a:r>
                      <a:endParaRPr sz="1400" u="none" strike="noStrike" cap="none"/>
                    </a:p>
                    <a:p>
                      <a:pPr marL="0" marR="0" lvl="0" indent="0" algn="l" rtl="0">
                        <a:lnSpc>
                          <a:spcPct val="115000"/>
                        </a:lnSpc>
                        <a:spcBef>
                          <a:spcPts val="0"/>
                        </a:spcBef>
                        <a:spcAft>
                          <a:spcPts val="0"/>
                        </a:spcAft>
                        <a:buClr>
                          <a:srgbClr val="000000"/>
                        </a:buClr>
                        <a:buSzPts val="2000"/>
                        <a:buFont typeface="Arial"/>
                        <a:buNone/>
                      </a:pPr>
                      <a:r>
                        <a:rPr lang="en-IN" sz="2000" u="none" strike="noStrike" cap="none"/>
                        <a:t> </a:t>
                      </a:r>
                      <a:endParaRPr sz="2000" u="none" strike="noStrike" cap="none">
                        <a:latin typeface="Calibri"/>
                        <a:ea typeface="Calibri"/>
                        <a:cs typeface="Calibri"/>
                        <a:sym typeface="Calibri"/>
                      </a:endParaRPr>
                    </a:p>
                  </a:txBody>
                  <a:tcPr marL="68575" marR="68575" marT="0" marB="0"/>
                </a:tc>
              </a:tr>
              <a:tr h="720050">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do</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dim. of the vocoder feature vector</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63</a:t>
                      </a:r>
                      <a:endParaRPr sz="1400" u="none" strike="noStrike" cap="none"/>
                    </a:p>
                    <a:p>
                      <a:pPr marL="0" marR="0" lvl="0" indent="0" algn="l" rtl="0">
                        <a:lnSpc>
                          <a:spcPct val="115000"/>
                        </a:lnSpc>
                        <a:spcBef>
                          <a:spcPts val="0"/>
                        </a:spcBef>
                        <a:spcAft>
                          <a:spcPts val="0"/>
                        </a:spcAft>
                        <a:buClr>
                          <a:srgbClr val="000000"/>
                        </a:buClr>
                        <a:buSzPts val="2000"/>
                        <a:buFont typeface="Arial"/>
                        <a:buNone/>
                      </a:pPr>
                      <a:r>
                        <a:rPr lang="en-IN" sz="2000" u="none" strike="noStrike" cap="none"/>
                        <a:t> </a:t>
                      </a:r>
                      <a:endParaRPr sz="2000" u="none" strike="noStrike" cap="none">
                        <a:latin typeface="Calibri"/>
                        <a:ea typeface="Calibri"/>
                        <a:cs typeface="Calibri"/>
                        <a:sym typeface="Calibri"/>
                      </a:endParaRPr>
                    </a:p>
                  </a:txBody>
                  <a:tcPr marL="68575" marR="68575" marT="0" marB="0"/>
                </a:tc>
              </a:tr>
              <a:tr h="349150">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ds</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dim. of the speaker embedding </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dp</a:t>
                      </a:r>
                      <a:endParaRPr sz="2000" u="none" strike="noStrike" cap="none">
                        <a:latin typeface="Calibri"/>
                        <a:ea typeface="Calibri"/>
                        <a:cs typeface="Calibri"/>
                        <a:sym typeface="Calibri"/>
                      </a:endParaRPr>
                    </a:p>
                  </a:txBody>
                  <a:tcPr marL="68575" marR="68575" marT="0" marB="0"/>
                </a:tc>
              </a:tr>
              <a:tr h="349150">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c </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 GMM component (attention model) </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10</a:t>
                      </a:r>
                      <a:endParaRPr sz="2000" u="none" strike="noStrike" cap="none">
                        <a:latin typeface="Calibri"/>
                        <a:ea typeface="Calibri"/>
                        <a:cs typeface="Calibri"/>
                        <a:sym typeface="Calibri"/>
                      </a:endParaRPr>
                    </a:p>
                  </a:txBody>
                  <a:tcPr marL="68575" marR="68575" marT="0" marB="0"/>
                </a:tc>
              </a:tr>
              <a:tr h="349150">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s1 . . . sl, 1 ≤ si ≤ 42</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input sequence</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 </a:t>
                      </a:r>
                      <a:endParaRPr sz="2000" u="none" strike="noStrike" cap="none">
                        <a:latin typeface="Calibri"/>
                        <a:ea typeface="Calibri"/>
                        <a:cs typeface="Calibri"/>
                        <a:sym typeface="Calibri"/>
                      </a:endParaRPr>
                    </a:p>
                  </a:txBody>
                  <a:tcPr marL="68575" marR="68575" marT="0" marB="0"/>
                </a:tc>
              </a:tr>
              <a:tr h="387275">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l</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length of the input sequence</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 </a:t>
                      </a:r>
                      <a:endParaRPr sz="2000" u="none" strike="noStrike" cap="none">
                        <a:latin typeface="Calibri"/>
                        <a:ea typeface="Calibri"/>
                        <a:cs typeface="Calibri"/>
                        <a:sym typeface="Calibri"/>
                      </a:endParaRPr>
                    </a:p>
                  </a:txBody>
                  <a:tcPr marL="68575" marR="68575" marT="0" marB="0"/>
                </a:tc>
              </a:tr>
              <a:tr h="349150">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N</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number of speakers in the training set</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 </a:t>
                      </a:r>
                      <a:endParaRPr sz="2000" u="none" strike="noStrike" cap="none">
                        <a:latin typeface="Calibri"/>
                        <a:ea typeface="Calibri"/>
                        <a:cs typeface="Calibri"/>
                        <a:sym typeface="Calibri"/>
                      </a:endParaRPr>
                    </a:p>
                  </a:txBody>
                  <a:tcPr marL="68575" marR="68575"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aphicFrame>
        <p:nvGraphicFramePr>
          <p:cNvPr id="106" name="Google Shape;106;p4"/>
          <p:cNvGraphicFramePr/>
          <p:nvPr/>
        </p:nvGraphicFramePr>
        <p:xfrm>
          <a:off x="317651" y="620688"/>
          <a:ext cx="8501625" cy="6136200"/>
        </p:xfrm>
        <a:graphic>
          <a:graphicData uri="http://schemas.openxmlformats.org/drawingml/2006/table">
            <a:tbl>
              <a:tblPr firstRow="1" firstCol="1" bandRow="1">
                <a:noFill/>
                <a:tableStyleId>{A9ED8640-36C5-47EB-906A-9549D8EF6E88}</a:tableStyleId>
              </a:tblPr>
              <a:tblGrid>
                <a:gridCol w="2757775"/>
                <a:gridCol w="2758675"/>
                <a:gridCol w="2985175"/>
              </a:tblGrid>
              <a:tr h="407900">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Variable</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Description</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Computed as:</a:t>
                      </a:r>
                      <a:endParaRPr sz="2000" u="none" strike="noStrike" cap="none">
                        <a:latin typeface="Calibri"/>
                        <a:ea typeface="Calibri"/>
                        <a:cs typeface="Calibri"/>
                        <a:sym typeface="Calibri"/>
                      </a:endParaRPr>
                    </a:p>
                  </a:txBody>
                  <a:tcPr marL="68575" marR="68575" marT="0" marB="0"/>
                </a:tc>
              </a:tr>
              <a:tr h="407900">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S</a:t>
                      </a:r>
                      <a:r>
                        <a:rPr lang="en-IN" sz="2000" u="none" strike="noStrike" cap="none" baseline="-25000"/>
                        <a:t>t</a:t>
                      </a:r>
                      <a:r>
                        <a:rPr lang="en-IN" sz="2000" u="none" strike="noStrike" cap="none"/>
                        <a:t> ∈ R </a:t>
                      </a:r>
                      <a:r>
                        <a:rPr lang="en-IN" sz="2000" u="none" strike="noStrike" cap="none" baseline="30000"/>
                        <a:t>d×k</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buffer at time t</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S</a:t>
                      </a:r>
                      <a:r>
                        <a:rPr lang="en-IN" sz="2000" u="none" strike="noStrike" cap="none" baseline="-25000"/>
                        <a:t>t</a:t>
                      </a:r>
                      <a:r>
                        <a:rPr lang="en-IN" sz="2000" u="none" strike="noStrike" cap="none"/>
                        <a:t>[1] = u</a:t>
                      </a:r>
                      <a:r>
                        <a:rPr lang="en-IN" sz="2000" u="none" strike="noStrike" cap="none" baseline="-25000"/>
                        <a:t>t</a:t>
                      </a:r>
                      <a:r>
                        <a:rPr lang="en-IN" sz="2000" u="none" strike="noStrike" cap="none"/>
                        <a:t>; S</a:t>
                      </a:r>
                      <a:r>
                        <a:rPr lang="en-IN" sz="2000" u="none" strike="noStrike" cap="none" baseline="-25000"/>
                        <a:t>t</a:t>
                      </a:r>
                      <a:r>
                        <a:rPr lang="en-IN" sz="2000" u="none" strike="noStrike" cap="none"/>
                        <a:t>[i + 1] = S</a:t>
                      </a:r>
                      <a:r>
                        <a:rPr lang="en-IN" sz="2000" u="none" strike="noStrike" cap="none" baseline="-25000"/>
                        <a:t>t−1</a:t>
                      </a:r>
                      <a:r>
                        <a:rPr lang="en-IN" sz="2000" u="none" strike="noStrike" cap="none"/>
                        <a:t>[i]</a:t>
                      </a:r>
                      <a:endParaRPr sz="2000" u="none" strike="noStrike" cap="none">
                        <a:latin typeface="Calibri"/>
                        <a:ea typeface="Calibri"/>
                        <a:cs typeface="Calibri"/>
                        <a:sym typeface="Calibri"/>
                      </a:endParaRPr>
                    </a:p>
                  </a:txBody>
                  <a:tcPr marL="68575" marR="68575" marT="0" marB="0"/>
                </a:tc>
              </a:tr>
              <a:tr h="820225">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u</a:t>
                      </a:r>
                      <a:r>
                        <a:rPr lang="en-IN" sz="2000" u="none" strike="noStrike" cap="none" baseline="-25000"/>
                        <a:t>t </a:t>
                      </a:r>
                      <a:r>
                        <a:rPr lang="en-IN" sz="2000" u="none" strike="noStrike" cap="none"/>
                        <a:t>∈ R</a:t>
                      </a:r>
                      <a:r>
                        <a:rPr lang="en-IN" sz="2000" u="none" strike="noStrike" cap="none" baseline="30000"/>
                        <a:t>d</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new representation for the buffer</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Nu([S</a:t>
                      </a:r>
                      <a:r>
                        <a:rPr lang="en-IN" sz="2000" u="none" strike="noStrike" cap="none" baseline="-25000"/>
                        <a:t>t−1</a:t>
                      </a:r>
                      <a:r>
                        <a:rPr lang="en-IN" sz="2000" u="none" strike="noStrike" cap="none"/>
                        <a:t>, [c</a:t>
                      </a:r>
                      <a:r>
                        <a:rPr lang="en-IN" sz="2000" u="none" strike="noStrike" cap="none" baseline="-25000"/>
                        <a:t>t</a:t>
                      </a:r>
                      <a:r>
                        <a:rPr lang="en-IN" sz="2000" u="none" strike="noStrike" cap="none"/>
                        <a:t> + tanh(F</a:t>
                      </a:r>
                      <a:r>
                        <a:rPr lang="en-IN" sz="2000" u="none" strike="noStrike" cap="none" baseline="-25000"/>
                        <a:t>u</a:t>
                      </a:r>
                      <a:r>
                        <a:rPr lang="en-IN" sz="2000" u="none" strike="noStrike" cap="none"/>
                        <a:t>z), o</a:t>
                      </a:r>
                      <a:r>
                        <a:rPr lang="en-IN" sz="2000" u="none" strike="noStrike" cap="none" baseline="-25000"/>
                        <a:t>t−1</a:t>
                      </a:r>
                      <a:r>
                        <a:rPr lang="en-IN" sz="2000" u="none" strike="noStrike" cap="none"/>
                        <a:t>]])</a:t>
                      </a:r>
                      <a:endParaRPr sz="2000" u="none" strike="noStrike" cap="none">
                        <a:latin typeface="Calibri"/>
                        <a:ea typeface="Calibri"/>
                        <a:cs typeface="Calibri"/>
                        <a:sym typeface="Calibri"/>
                      </a:endParaRPr>
                    </a:p>
                  </a:txBody>
                  <a:tcPr marL="68575" marR="68575" marT="0" marB="0"/>
                </a:tc>
              </a:tr>
              <a:tr h="820225">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E ∈ R </a:t>
                      </a:r>
                      <a:r>
                        <a:rPr lang="en-IN" sz="2000" u="none" strike="noStrike" cap="none" baseline="30000"/>
                        <a:t>dp×l</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embedding of the input sequence</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E[i] = LUT</a:t>
                      </a:r>
                      <a:r>
                        <a:rPr lang="en-IN" sz="2000" u="none" strike="noStrike" cap="none" baseline="-25000"/>
                        <a:t>p</a:t>
                      </a:r>
                      <a:r>
                        <a:rPr lang="en-IN" sz="2000" u="none" strike="noStrike" cap="none"/>
                        <a:t>[s</a:t>
                      </a:r>
                      <a:r>
                        <a:rPr lang="en-IN" sz="2000" u="none" strike="noStrike" cap="none" baseline="-25000"/>
                        <a:t>i </a:t>
                      </a:r>
                      <a:r>
                        <a:rPr lang="en-IN" sz="2000" u="none" strike="noStrike" cap="none"/>
                        <a:t>]</a:t>
                      </a:r>
                      <a:endParaRPr sz="2000" u="none" strike="noStrike" cap="none">
                        <a:latin typeface="Calibri"/>
                        <a:ea typeface="Calibri"/>
                        <a:cs typeface="Calibri"/>
                        <a:sym typeface="Calibri"/>
                      </a:endParaRPr>
                    </a:p>
                  </a:txBody>
                  <a:tcPr marL="68575" marR="68575" marT="0" marB="0"/>
                </a:tc>
              </a:tr>
              <a:tr h="820225">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z ∈ R </a:t>
                      </a:r>
                      <a:r>
                        <a:rPr lang="en-IN" sz="2000" u="none" strike="noStrike" cap="none" baseline="30000"/>
                        <a:t>ds</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embedding of the current speaker</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LUT</a:t>
                      </a:r>
                      <a:r>
                        <a:rPr lang="en-IN" sz="2000" u="none" strike="noStrike" cap="none" baseline="-25000"/>
                        <a:t>s</a:t>
                      </a:r>
                      <a:r>
                        <a:rPr lang="en-IN" sz="2000" u="none" strike="noStrike" cap="none"/>
                        <a:t>[id]</a:t>
                      </a:r>
                      <a:endParaRPr sz="2000" u="none" strike="noStrike" cap="none">
                        <a:latin typeface="Calibri"/>
                        <a:ea typeface="Calibri"/>
                        <a:cs typeface="Calibri"/>
                        <a:sym typeface="Calibri"/>
                      </a:endParaRPr>
                    </a:p>
                  </a:txBody>
                  <a:tcPr marL="68575" marR="68575" marT="0" marB="0"/>
                </a:tc>
              </a:tr>
              <a:tr h="815800">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κ</a:t>
                      </a:r>
                      <a:r>
                        <a:rPr lang="en-IN" sz="2000" u="none" strike="noStrike" cap="none" baseline="-25000"/>
                        <a:t>t</a:t>
                      </a:r>
                      <a:r>
                        <a:rPr lang="en-IN" sz="2000" u="none" strike="noStrike" cap="none"/>
                        <a:t>, β</a:t>
                      </a:r>
                      <a:r>
                        <a:rPr lang="en-IN" sz="2000" u="none" strike="noStrike" cap="none" baseline="-25000"/>
                        <a:t>t</a:t>
                      </a:r>
                      <a:r>
                        <a:rPr lang="en-IN" sz="2000" u="none" strike="noStrike" cap="none"/>
                        <a:t>, γ</a:t>
                      </a:r>
                      <a:r>
                        <a:rPr lang="en-IN" sz="2000" u="none" strike="noStrike" cap="none" baseline="-25000"/>
                        <a:t>t</a:t>
                      </a:r>
                      <a:r>
                        <a:rPr lang="en-IN" sz="2000" u="none" strike="noStrike" cap="none"/>
                        <a:t> ∈ R</a:t>
                      </a:r>
                      <a:r>
                        <a:rPr lang="en-IN" sz="2000" u="none" strike="noStrike" cap="none" baseline="30000"/>
                        <a:t> c</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2 attention model parameters</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Na(S</a:t>
                      </a:r>
                      <a:r>
                        <a:rPr lang="en-IN" sz="2000" u="none" strike="noStrike" cap="none" baseline="-25000"/>
                        <a:t>t−1</a:t>
                      </a:r>
                      <a:r>
                        <a:rPr lang="en-IN" sz="2000" u="none" strike="noStrike" cap="none"/>
                        <a:t>)</a:t>
                      </a:r>
                      <a:endParaRPr sz="2000" u="none" strike="noStrike" cap="none">
                        <a:latin typeface="Calibri"/>
                        <a:ea typeface="Calibri"/>
                        <a:cs typeface="Calibri"/>
                        <a:sym typeface="Calibri"/>
                      </a:endParaRPr>
                    </a:p>
                  </a:txBody>
                  <a:tcPr marL="68575" marR="68575" marT="0" marB="0"/>
                </a:tc>
              </a:tr>
              <a:tr h="820225">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µ</a:t>
                      </a:r>
                      <a:r>
                        <a:rPr lang="en-IN" sz="2000" u="none" strike="noStrike" cap="none" baseline="-25000"/>
                        <a:t>t</a:t>
                      </a:r>
                      <a:r>
                        <a:rPr lang="en-IN" sz="2000" u="none" strike="noStrike" cap="none"/>
                        <a:t>, σ</a:t>
                      </a:r>
                      <a:r>
                        <a:rPr lang="en-IN" sz="2000" u="none" strike="noStrike" cap="none" baseline="30000"/>
                        <a:t>2</a:t>
                      </a:r>
                      <a:r>
                        <a:rPr lang="en-IN" sz="2000" u="none" strike="noStrike" cap="none" baseline="-25000"/>
                        <a:t> t</a:t>
                      </a:r>
                      <a:r>
                        <a:rPr lang="en-IN" sz="2000" u="none" strike="noStrike" cap="none"/>
                        <a:t> , γ</a:t>
                      </a:r>
                      <a:r>
                        <a:rPr lang="en-IN" sz="2000" u="none" strike="noStrike" cap="none" baseline="30000"/>
                        <a:t>'</a:t>
                      </a:r>
                      <a:r>
                        <a:rPr lang="en-IN" sz="2000" u="none" strike="noStrike" cap="none" baseline="-25000"/>
                        <a:t> t </a:t>
                      </a:r>
                      <a:r>
                        <a:rPr lang="en-IN" sz="2000" u="none" strike="noStrike" cap="none"/>
                        <a:t>∈ R </a:t>
                      </a:r>
                      <a:r>
                        <a:rPr lang="en-IN" sz="2000" u="none" strike="noStrike" cap="none" baseline="30000"/>
                        <a:t>c</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attention GMM parameters</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µ</a:t>
                      </a:r>
                      <a:r>
                        <a:rPr lang="en-IN" sz="2000" u="none" strike="noStrike" cap="none" baseline="-25000"/>
                        <a:t>t</a:t>
                      </a:r>
                      <a:r>
                        <a:rPr lang="en-IN" sz="2000" u="none" strike="noStrike" cap="none"/>
                        <a:t> = µ</a:t>
                      </a:r>
                      <a:r>
                        <a:rPr lang="en-IN" sz="2000" u="none" strike="noStrike" cap="none" baseline="-25000"/>
                        <a:t>t−1</a:t>
                      </a:r>
                      <a:r>
                        <a:rPr lang="en-IN" sz="2000" u="none" strike="noStrike" cap="none"/>
                        <a:t> + e </a:t>
                      </a:r>
                      <a:r>
                        <a:rPr lang="en-IN" sz="2000" u="none" strike="noStrike" cap="none" baseline="30000"/>
                        <a:t>κt </a:t>
                      </a:r>
                      <a:r>
                        <a:rPr lang="en-IN" sz="2000" u="none" strike="noStrike" cap="none"/>
                        <a:t>, σ</a:t>
                      </a:r>
                      <a:r>
                        <a:rPr lang="en-IN" sz="2000" u="none" strike="noStrike" cap="none" baseline="30000"/>
                        <a:t>2</a:t>
                      </a:r>
                      <a:r>
                        <a:rPr lang="en-IN" sz="2000" u="none" strike="noStrike" cap="none" baseline="-25000"/>
                        <a:t> t </a:t>
                      </a:r>
                      <a:r>
                        <a:rPr lang="en-IN" sz="2000" u="none" strike="noStrike" cap="none"/>
                        <a:t>= e </a:t>
                      </a:r>
                      <a:r>
                        <a:rPr lang="en-IN" sz="2000" u="none" strike="noStrike" cap="none" baseline="30000"/>
                        <a:t>βt</a:t>
                      </a:r>
                      <a:r>
                        <a:rPr lang="en-IN" sz="2000" u="none" strike="noStrike" cap="none"/>
                        <a:t> , γ</a:t>
                      </a:r>
                      <a:r>
                        <a:rPr lang="en-IN" sz="2000" u="none" strike="noStrike" cap="none" baseline="30000"/>
                        <a:t>'</a:t>
                      </a:r>
                      <a:r>
                        <a:rPr lang="en-IN" sz="2000" u="none" strike="noStrike" cap="none" baseline="-25000"/>
                        <a:t> t</a:t>
                      </a:r>
                      <a:r>
                        <a:rPr lang="en-IN" sz="2000" u="none" strike="noStrike" cap="none"/>
                        <a:t> = sm(γ</a:t>
                      </a:r>
                      <a:r>
                        <a:rPr lang="en-IN" sz="2000" u="none" strike="noStrike" cap="none" baseline="-25000"/>
                        <a:t>t</a:t>
                      </a:r>
                      <a:r>
                        <a:rPr lang="en-IN" sz="2000" u="none" strike="noStrike" cap="none"/>
                        <a:t>)</a:t>
                      </a:r>
                      <a:endParaRPr sz="2000" u="none" strike="noStrike" cap="none">
                        <a:latin typeface="Calibri"/>
                        <a:ea typeface="Calibri"/>
                        <a:cs typeface="Calibri"/>
                        <a:sym typeface="Calibri"/>
                      </a:endParaRPr>
                    </a:p>
                  </a:txBody>
                  <a:tcPr marL="68575" marR="68575" marT="0" marB="0"/>
                </a:tc>
              </a:tr>
              <a:tr h="407900">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α</a:t>
                      </a:r>
                      <a:r>
                        <a:rPr lang="en-IN" sz="2000" u="none" strike="noStrike" cap="none" baseline="-25000"/>
                        <a:t>t</a:t>
                      </a:r>
                      <a:r>
                        <a:rPr lang="en-IN" sz="2000" u="none" strike="noStrike" cap="none"/>
                        <a:t> ∈ R</a:t>
                      </a:r>
                      <a:r>
                        <a:rPr lang="en-IN" sz="2000" u="none" strike="noStrike" cap="none" baseline="30000"/>
                        <a:t> l</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attention vector at time t</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 </a:t>
                      </a:r>
                      <a:endParaRPr sz="2000" u="none" strike="noStrike" cap="none">
                        <a:latin typeface="Calibri"/>
                        <a:ea typeface="Calibri"/>
                        <a:cs typeface="Calibri"/>
                        <a:sym typeface="Calibri"/>
                      </a:endParaRPr>
                    </a:p>
                  </a:txBody>
                  <a:tcPr marL="68575" marR="68575" marT="0" marB="0"/>
                </a:tc>
              </a:tr>
              <a:tr h="407900">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c</a:t>
                      </a:r>
                      <a:r>
                        <a:rPr lang="en-IN" sz="2000" u="none" strike="noStrike" cap="none" baseline="-25000"/>
                        <a:t>t </a:t>
                      </a:r>
                      <a:r>
                        <a:rPr lang="en-IN" sz="2000" u="none" strike="noStrike" cap="none"/>
                        <a:t>∈ R </a:t>
                      </a:r>
                      <a:r>
                        <a:rPr lang="en-IN" sz="2000" u="none" strike="noStrike" cap="none" baseline="30000"/>
                        <a:t>dp</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context vector at time t</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c</a:t>
                      </a:r>
                      <a:r>
                        <a:rPr lang="en-IN" sz="2000" u="none" strike="noStrike" cap="none" baseline="-25000"/>
                        <a:t>t</a:t>
                      </a:r>
                      <a:r>
                        <a:rPr lang="en-IN" sz="2000" u="none" strike="noStrike" cap="none"/>
                        <a:t> = Eα</a:t>
                      </a:r>
                      <a:r>
                        <a:rPr lang="en-IN" sz="2000" u="none" strike="noStrike" cap="none" baseline="-25000"/>
                        <a:t>t</a:t>
                      </a:r>
                      <a:endParaRPr sz="2000" u="none" strike="noStrike" cap="none">
                        <a:latin typeface="Calibri"/>
                        <a:ea typeface="Calibri"/>
                        <a:cs typeface="Calibri"/>
                        <a:sym typeface="Calibri"/>
                      </a:endParaRPr>
                    </a:p>
                  </a:txBody>
                  <a:tcPr marL="68575" marR="68575" marT="0" marB="0"/>
                </a:tc>
              </a:tr>
              <a:tr h="407900">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o</a:t>
                      </a:r>
                      <a:r>
                        <a:rPr lang="en-IN" sz="2000" u="none" strike="noStrike" cap="none" baseline="-25000"/>
                        <a:t>t</a:t>
                      </a:r>
                      <a:r>
                        <a:rPr lang="en-IN" sz="2000" u="none" strike="noStrike" cap="none"/>
                        <a:t> ∈ R </a:t>
                      </a:r>
                      <a:r>
                        <a:rPr lang="en-IN" sz="2000" u="none" strike="noStrike" cap="none" baseline="30000"/>
                        <a:t>do</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output vector at time t</a:t>
                      </a:r>
                      <a:endParaRPr sz="20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2000"/>
                        <a:buFont typeface="Arial"/>
                        <a:buNone/>
                      </a:pPr>
                      <a:r>
                        <a:rPr lang="en-IN" sz="2000" u="none" strike="noStrike" cap="none"/>
                        <a:t>No(S</a:t>
                      </a:r>
                      <a:r>
                        <a:rPr lang="en-IN" sz="2000" u="none" strike="noStrike" cap="none" baseline="-25000"/>
                        <a:t>t</a:t>
                      </a:r>
                      <a:r>
                        <a:rPr lang="en-IN" sz="2000" u="none" strike="noStrike" cap="none"/>
                        <a:t>) + F</a:t>
                      </a:r>
                      <a:r>
                        <a:rPr lang="en-IN" sz="2000" u="none" strike="noStrike" cap="none" baseline="-25000"/>
                        <a:t>o</a:t>
                      </a:r>
                      <a:r>
                        <a:rPr lang="en-IN" sz="2000" u="none" strike="noStrike" cap="none"/>
                        <a:t>z</a:t>
                      </a:r>
                      <a:endParaRPr sz="2000" u="none" strike="noStrike" cap="none">
                        <a:latin typeface="Calibri"/>
                        <a:ea typeface="Calibri"/>
                        <a:cs typeface="Calibri"/>
                        <a:sym typeface="Calibri"/>
                      </a:endParaRPr>
                    </a:p>
                  </a:txBody>
                  <a:tcPr marL="68575" marR="68575" marT="0" marB="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7e6872f313_0_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endParaRPr/>
          </a:p>
        </p:txBody>
      </p:sp>
      <p:pic>
        <p:nvPicPr>
          <p:cNvPr id="112" name="Google Shape;112;g7e6872f313_0_1"/>
          <p:cNvPicPr preferRelativeResize="0"/>
          <p:nvPr/>
        </p:nvPicPr>
        <p:blipFill rotWithShape="1">
          <a:blip r:embed="rId3">
            <a:alphaModFix/>
          </a:blip>
          <a:srcRect/>
          <a:stretch/>
        </p:blipFill>
        <p:spPr>
          <a:xfrm>
            <a:off x="101700" y="1669050"/>
            <a:ext cx="8940600" cy="399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g7e6bd55223_0_19"/>
          <p:cNvPicPr preferRelativeResize="0"/>
          <p:nvPr/>
        </p:nvPicPr>
        <p:blipFill rotWithShape="1">
          <a:blip r:embed="rId3">
            <a:alphaModFix/>
          </a:blip>
          <a:srcRect/>
          <a:stretch/>
        </p:blipFill>
        <p:spPr>
          <a:xfrm>
            <a:off x="378475" y="454175"/>
            <a:ext cx="8417325" cy="581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3" name="Google Shape;123;g7e6bd55223_0_25"/>
          <p:cNvPicPr preferRelativeResize="0"/>
          <p:nvPr/>
        </p:nvPicPr>
        <p:blipFill rotWithShape="1">
          <a:blip r:embed="rId3">
            <a:alphaModFix/>
          </a:blip>
          <a:srcRect/>
          <a:stretch/>
        </p:blipFill>
        <p:spPr>
          <a:xfrm>
            <a:off x="211950" y="181675"/>
            <a:ext cx="8841225" cy="567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7e6bd55223_0_30"/>
          <p:cNvPicPr preferRelativeResize="0"/>
          <p:nvPr/>
        </p:nvPicPr>
        <p:blipFill rotWithShape="1">
          <a:blip r:embed="rId3">
            <a:alphaModFix/>
          </a:blip>
          <a:srcRect/>
          <a:stretch/>
        </p:blipFill>
        <p:spPr>
          <a:xfrm>
            <a:off x="152400" y="152400"/>
            <a:ext cx="8809924" cy="6402825"/>
          </a:xfrm>
          <a:prstGeom prst="rect">
            <a:avLst/>
          </a:prstGeom>
          <a:noFill/>
          <a:ln>
            <a:noFill/>
          </a:ln>
        </p:spPr>
      </p:pic>
      <p:sp>
        <p:nvSpPr>
          <p:cNvPr id="129" name="Google Shape;129;g7e6bd55223_0_30"/>
          <p:cNvSpPr txBox="1"/>
          <p:nvPr/>
        </p:nvSpPr>
        <p:spPr>
          <a:xfrm>
            <a:off x="0" y="46104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360"/>
              </a:spcBef>
              <a:spcAft>
                <a:spcPts val="0"/>
              </a:spcAft>
              <a:buNone/>
            </a:pPr>
            <a:r>
              <a:rPr lang="en-IN" sz="2400">
                <a:solidFill>
                  <a:schemeClr val="dk1"/>
                </a:solidFill>
                <a:latin typeface="Calibri"/>
                <a:ea typeface="Calibri"/>
                <a:cs typeface="Calibri"/>
                <a:sym typeface="Calibri"/>
              </a:rPr>
              <a:t>GMM priors γt, shifts κt, and log-variances βt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7e6bd55223_0_38"/>
          <p:cNvPicPr preferRelativeResize="0"/>
          <p:nvPr/>
        </p:nvPicPr>
        <p:blipFill rotWithShape="1">
          <a:blip r:embed="rId3">
            <a:alphaModFix/>
          </a:blip>
          <a:srcRect/>
          <a:stretch/>
        </p:blipFill>
        <p:spPr>
          <a:xfrm>
            <a:off x="189738" y="0"/>
            <a:ext cx="8764524" cy="652392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914</Words>
  <Application>Microsoft Office PowerPoint</Application>
  <PresentationFormat>On-screen Show (4:3)</PresentationFormat>
  <Paragraphs>127</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Bree Serif</vt:lpstr>
      <vt:lpstr>Times New Roman</vt:lpstr>
      <vt:lpstr>Calibri</vt:lpstr>
      <vt:lpstr>Office Theme</vt:lpstr>
      <vt:lpstr>Analysis and implementation of Deep Neural Network based Text to Speech (TTS) systems</vt:lpstr>
      <vt:lpstr>                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Attention Model</vt:lpstr>
      <vt:lpstr>PowerPoint Presentation</vt:lpstr>
      <vt:lpstr>Phonemizer</vt:lpstr>
      <vt:lpstr>      Character to Code Mapping </vt:lpstr>
      <vt:lpstr>PowerPoint Presentation</vt:lpstr>
      <vt:lpstr>WORLD Vocoder Overview</vt:lpstr>
      <vt:lpstr>Main code</vt:lpstr>
      <vt:lpstr>Block 6 - .wav file Synthesis</vt:lpstr>
      <vt:lpstr>PowerPoint Presentation</vt:lpstr>
      <vt:lpstr>PowerPoint Presentation</vt:lpstr>
      <vt:lpstr>Command line arguments  to run the code</vt:lpstr>
      <vt:lpstr>Extracting weights and training arguments from the pretrained model; Making the model ready </vt:lpstr>
      <vt:lpstr> TESTING </vt:lpstr>
      <vt:lpstr>Memory Location Significance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implementation of Deep Neural Network based Text to Speech (TTS) systems</dc:title>
  <dc:creator>comp</dc:creator>
  <cp:lastModifiedBy>comp</cp:lastModifiedBy>
  <cp:revision>5</cp:revision>
  <dcterms:created xsi:type="dcterms:W3CDTF">2020-02-19T07:30:51Z</dcterms:created>
  <dcterms:modified xsi:type="dcterms:W3CDTF">2020-05-25T04:20:47Z</dcterms:modified>
</cp:coreProperties>
</file>