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7" r:id="rId3"/>
    <p:sldId id="275" r:id="rId4"/>
    <p:sldId id="278" r:id="rId5"/>
    <p:sldId id="280" r:id="rId6"/>
    <p:sldId id="279" r:id="rId7"/>
    <p:sldId id="282" r:id="rId8"/>
    <p:sldId id="286" r:id="rId9"/>
    <p:sldId id="283" r:id="rId10"/>
    <p:sldId id="28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4D07BC-48FC-4335-A496-49CF623B6979}">
  <a:tblStyle styleId="{5B4D07BC-48FC-4335-A496-49CF623B6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801" autoAdjust="0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3732-76F7-8BFE-D744-17EBFB08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C7A7E-5063-4064-8EA7-0A2F50CB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C20D-2A7D-489A-C7FB-679160C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7880-F25D-914A-8703-484AA94BAB36}" type="datetimeFigureOut">
              <a:rPr lang="en-AE" smtClean="0"/>
              <a:t>02/05/2022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40E1-1C6C-2805-DE26-8DD6944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D484-233A-5EAA-AF38-43DFB417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68E-58D3-9E48-B6A9-D36744025D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793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ED68047-0F70-F564-F616-444DC9A6834A}"/>
              </a:ext>
            </a:extLst>
          </p:cNvPr>
          <p:cNvSpPr txBox="1">
            <a:spLocks/>
          </p:cNvSpPr>
          <p:nvPr/>
        </p:nvSpPr>
        <p:spPr>
          <a:xfrm>
            <a:off x="729450" y="1318649"/>
            <a:ext cx="7688700" cy="93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Cloud computing for building effective information systems in </a:t>
            </a:r>
            <a:r>
              <a:rPr lang="en-US" sz="2800"/>
              <a:t>Higher Education- </a:t>
            </a:r>
            <a:r>
              <a:rPr lang="en-GB" sz="2800"/>
              <a:t>Research </a:t>
            </a:r>
            <a:r>
              <a:rPr lang="en-GB" sz="2800" dirty="0"/>
              <a:t>Proposal Outline</a:t>
            </a:r>
          </a:p>
          <a:p>
            <a:endParaRPr lang="en-AE" dirty="0"/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2CDB4C3-FEB2-DAD2-0827-03BD4F70C45A}"/>
              </a:ext>
            </a:extLst>
          </p:cNvPr>
          <p:cNvSpPr txBox="1">
            <a:spLocks/>
          </p:cNvSpPr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endParaRPr lang="en-GB" dirty="0"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4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ED48FCD8-34D2-B558-F1E5-BAB6CA929C3F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/>
              <a:t>References</a:t>
            </a:r>
            <a:endParaRPr lang="en-GB" dirty="0"/>
          </a:p>
        </p:txBody>
      </p:sp>
      <p:sp>
        <p:nvSpPr>
          <p:cNvPr id="3" name="Google Shape;171;p25">
            <a:extLst>
              <a:ext uri="{FF2B5EF4-FFF2-40B4-BE49-F238E27FC236}">
                <a16:creationId xmlns:a16="http://schemas.microsoft.com/office/drawing/2014/main" id="{22D5D22D-B871-9C56-50B8-208515484EA8}"/>
              </a:ext>
            </a:extLst>
          </p:cNvPr>
          <p:cNvSpPr txBox="1">
            <a:spLocks/>
          </p:cNvSpPr>
          <p:nvPr/>
        </p:nvSpPr>
        <p:spPr>
          <a:xfrm>
            <a:off x="729450" y="1332750"/>
            <a:ext cx="7688700" cy="30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35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>
              <a:lnSpc>
                <a:spcPct val="100000"/>
              </a:lnSpc>
            </a:pPr>
            <a:endParaRPr lang="en-GB" sz="1100" dirty="0">
              <a:solidFill>
                <a:schemeClr val="bg2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4" name="Google Shape;172;p25">
            <a:extLst>
              <a:ext uri="{FF2B5EF4-FFF2-40B4-BE49-F238E27FC236}">
                <a16:creationId xmlns:a16="http://schemas.microsoft.com/office/drawing/2014/main" id="{49273C5F-11D0-7D6A-0249-B6F536FDCC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10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7">
            <a:extLst>
              <a:ext uri="{FF2B5EF4-FFF2-40B4-BE49-F238E27FC236}">
                <a16:creationId xmlns:a16="http://schemas.microsoft.com/office/drawing/2014/main" id="{3A896706-18C1-B79B-FFC4-69E240F4AA08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Problem Statement</a:t>
            </a: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A14C10B-10DB-5651-2F8B-5809E31A71DF}"/>
              </a:ext>
            </a:extLst>
          </p:cNvPr>
          <p:cNvSpPr txBox="1">
            <a:spLocks/>
          </p:cNvSpPr>
          <p:nvPr/>
        </p:nvSpPr>
        <p:spPr>
          <a:xfrm>
            <a:off x="727650" y="1817700"/>
            <a:ext cx="76887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35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Should higher educational institutes depend on cloud computing to build a cost/security effective information System?</a:t>
            </a:r>
            <a:endParaRPr lang="en-AE" dirty="0"/>
          </a:p>
        </p:txBody>
      </p:sp>
      <p:sp>
        <p:nvSpPr>
          <p:cNvPr id="6" name="Google Shape;116;p17">
            <a:extLst>
              <a:ext uri="{FF2B5EF4-FFF2-40B4-BE49-F238E27FC236}">
                <a16:creationId xmlns:a16="http://schemas.microsoft.com/office/drawing/2014/main" id="{C7AC29D8-48B3-7F3A-6D80-68B0F8F80B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2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0;p15">
            <a:extLst>
              <a:ext uri="{FF2B5EF4-FFF2-40B4-BE49-F238E27FC236}">
                <a16:creationId xmlns:a16="http://schemas.microsoft.com/office/drawing/2014/main" id="{2165E799-7FF6-CE25-0F17-CBE8A2D78705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/>
              <a:t>Introduction</a:t>
            </a:r>
            <a:endParaRPr lang="en-GB" dirty="0"/>
          </a:p>
        </p:txBody>
      </p:sp>
      <p:sp>
        <p:nvSpPr>
          <p:cNvPr id="9" name="Google Shape;101;p15">
            <a:extLst>
              <a:ext uri="{FF2B5EF4-FFF2-40B4-BE49-F238E27FC236}">
                <a16:creationId xmlns:a16="http://schemas.microsoft.com/office/drawing/2014/main" id="{9DBDB1DB-3047-D790-3AFC-A45ACB0FBB30}"/>
              </a:ext>
            </a:extLst>
          </p:cNvPr>
          <p:cNvSpPr txBox="1">
            <a:spLocks/>
          </p:cNvSpPr>
          <p:nvPr/>
        </p:nvSpPr>
        <p:spPr>
          <a:xfrm>
            <a:off x="727650" y="1232175"/>
            <a:ext cx="76887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35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indent="-317500" algn="l">
              <a:buClr>
                <a:srgbClr val="373A3C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Defining Cloud computing</a:t>
            </a:r>
          </a:p>
          <a:p>
            <a:pPr marL="457200" indent="-317500" algn="l">
              <a:buClr>
                <a:srgbClr val="373A3C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Advantages and disadvantages of Cloud Adaptation.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2;p15">
            <a:extLst>
              <a:ext uri="{FF2B5EF4-FFF2-40B4-BE49-F238E27FC236}">
                <a16:creationId xmlns:a16="http://schemas.microsoft.com/office/drawing/2014/main" id="{2E2743BC-52AC-7857-CC84-EDC64FA68A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3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18">
            <a:extLst>
              <a:ext uri="{FF2B5EF4-FFF2-40B4-BE49-F238E27FC236}">
                <a16:creationId xmlns:a16="http://schemas.microsoft.com/office/drawing/2014/main" id="{2AB6D24A-4CFD-EDCB-9348-98BC01C72621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Literature Review Outcome</a:t>
            </a:r>
          </a:p>
        </p:txBody>
      </p:sp>
      <p:sp>
        <p:nvSpPr>
          <p:cNvPr id="8" name="Google Shape;122;p18">
            <a:extLst>
              <a:ext uri="{FF2B5EF4-FFF2-40B4-BE49-F238E27FC236}">
                <a16:creationId xmlns:a16="http://schemas.microsoft.com/office/drawing/2014/main" id="{DC739F19-8EE0-6195-2DED-89DA452B4D6A}"/>
              </a:ext>
            </a:extLst>
          </p:cNvPr>
          <p:cNvSpPr txBox="1">
            <a:spLocks/>
          </p:cNvSpPr>
          <p:nvPr/>
        </p:nvSpPr>
        <p:spPr>
          <a:xfrm>
            <a:off x="727650" y="1117150"/>
            <a:ext cx="76887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35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indent="-319405" algn="l">
              <a:lnSpc>
                <a:spcPct val="90000"/>
              </a:lnSpc>
              <a:spcBef>
                <a:spcPts val="1000"/>
              </a:spcBef>
              <a:buClr>
                <a:srgbClr val="373A3C"/>
              </a:buClr>
              <a:buSzPct val="100000"/>
              <a:buFont typeface="Wingdings" panose="05000000000000000000" pitchFamily="2" charset="2"/>
              <a:buChar char="Ø"/>
            </a:pPr>
            <a:endParaRPr lang="en-GB"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15A93E32-4C41-547F-BFD5-F2FE4F3F32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4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1">
            <a:extLst>
              <a:ext uri="{FF2B5EF4-FFF2-40B4-BE49-F238E27FC236}">
                <a16:creationId xmlns:a16="http://schemas.microsoft.com/office/drawing/2014/main" id="{CF2E952A-0CC8-17ED-E99C-26753194C2BB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Significance of the Research</a:t>
            </a:r>
          </a:p>
        </p:txBody>
      </p:sp>
      <p:sp>
        <p:nvSpPr>
          <p:cNvPr id="3" name="Google Shape;143;p21">
            <a:extLst>
              <a:ext uri="{FF2B5EF4-FFF2-40B4-BE49-F238E27FC236}">
                <a16:creationId xmlns:a16="http://schemas.microsoft.com/office/drawing/2014/main" id="{291F4DD7-85FB-F554-F20B-73903D3DB785}"/>
              </a:ext>
            </a:extLst>
          </p:cNvPr>
          <p:cNvSpPr txBox="1">
            <a:spLocks/>
          </p:cNvSpPr>
          <p:nvPr/>
        </p:nvSpPr>
        <p:spPr>
          <a:xfrm>
            <a:off x="727650" y="1342175"/>
            <a:ext cx="76887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35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Google Shape;144;p21">
            <a:extLst>
              <a:ext uri="{FF2B5EF4-FFF2-40B4-BE49-F238E27FC236}">
                <a16:creationId xmlns:a16="http://schemas.microsoft.com/office/drawing/2014/main" id="{BF85274D-E643-28C7-96CD-D6BC32C637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5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20">
            <a:extLst>
              <a:ext uri="{FF2B5EF4-FFF2-40B4-BE49-F238E27FC236}">
                <a16:creationId xmlns:a16="http://schemas.microsoft.com/office/drawing/2014/main" id="{558D81EE-16F6-49D3-0AA8-C86A17808A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6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8DC449D3-9F5B-8660-CC27-35DF85DB26E1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287697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23">
            <a:extLst>
              <a:ext uri="{FF2B5EF4-FFF2-40B4-BE49-F238E27FC236}">
                <a16:creationId xmlns:a16="http://schemas.microsoft.com/office/drawing/2014/main" id="{B8DFA9B5-A48E-58EB-BA3F-CADFBB764E91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Risk and Control Assessment </a:t>
            </a:r>
          </a:p>
        </p:txBody>
      </p:sp>
      <p:sp>
        <p:nvSpPr>
          <p:cNvPr id="3" name="Google Shape;157;p23">
            <a:extLst>
              <a:ext uri="{FF2B5EF4-FFF2-40B4-BE49-F238E27FC236}">
                <a16:creationId xmlns:a16="http://schemas.microsoft.com/office/drawing/2014/main" id="{50AC4D92-3C38-C8ED-4615-559ED98D8A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7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4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23">
            <a:extLst>
              <a:ext uri="{FF2B5EF4-FFF2-40B4-BE49-F238E27FC236}">
                <a16:creationId xmlns:a16="http://schemas.microsoft.com/office/drawing/2014/main" id="{B8DFA9B5-A48E-58EB-BA3F-CADFBB764E91}"/>
              </a:ext>
            </a:extLst>
          </p:cNvPr>
          <p:cNvSpPr txBox="1">
            <a:spLocks/>
          </p:cNvSpPr>
          <p:nvPr/>
        </p:nvSpPr>
        <p:spPr>
          <a:xfrm>
            <a:off x="727650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Artifacts to be submitted as a part of the research</a:t>
            </a:r>
          </a:p>
        </p:txBody>
      </p:sp>
      <p:sp>
        <p:nvSpPr>
          <p:cNvPr id="3" name="Google Shape;157;p23">
            <a:extLst>
              <a:ext uri="{FF2B5EF4-FFF2-40B4-BE49-F238E27FC236}">
                <a16:creationId xmlns:a16="http://schemas.microsoft.com/office/drawing/2014/main" id="{50AC4D92-3C38-C8ED-4615-559ED98D8A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8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4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24">
            <a:extLst>
              <a:ext uri="{FF2B5EF4-FFF2-40B4-BE49-F238E27FC236}">
                <a16:creationId xmlns:a16="http://schemas.microsoft.com/office/drawing/2014/main" id="{3289E15A-B419-BE55-F810-077D17CEC3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9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" name="Google Shape;165;p24">
            <a:extLst>
              <a:ext uri="{FF2B5EF4-FFF2-40B4-BE49-F238E27FC236}">
                <a16:creationId xmlns:a16="http://schemas.microsoft.com/office/drawing/2014/main" id="{6DDC1034-7C39-E06B-8F4A-95BCBA0D2342}"/>
              </a:ext>
            </a:extLst>
          </p:cNvPr>
          <p:cNvSpPr txBox="1">
            <a:spLocks/>
          </p:cNvSpPr>
          <p:nvPr/>
        </p:nvSpPr>
        <p:spPr>
          <a:xfrm>
            <a:off x="694175" y="581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4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GB" dirty="0"/>
              <a:t>Research Time Line</a:t>
            </a:r>
          </a:p>
        </p:txBody>
      </p:sp>
    </p:spTree>
    <p:extLst>
      <p:ext uri="{BB962C8B-B14F-4D97-AF65-F5344CB8AC3E}">
        <p14:creationId xmlns:p14="http://schemas.microsoft.com/office/powerpoint/2010/main" val="27668329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80</Words>
  <Application>Microsoft Macintosh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Raleway</vt:lpstr>
      <vt:lpstr>Lato</vt:lpstr>
      <vt:lpstr>Wingdings</vt:lpstr>
      <vt:lpstr>Arial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in IoT Waste Management System</dc:title>
  <cp:lastModifiedBy>Shoumik Chakraborty</cp:lastModifiedBy>
  <cp:revision>57</cp:revision>
  <dcterms:modified xsi:type="dcterms:W3CDTF">2022-05-02T20:27:41Z</dcterms:modified>
</cp:coreProperties>
</file>