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65" r:id="rId5"/>
    <p:sldId id="258" r:id="rId6"/>
    <p:sldId id="259" r:id="rId7"/>
    <p:sldId id="262" r:id="rId8"/>
    <p:sldId id="263" r:id="rId9"/>
    <p:sldId id="264"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1E2900-DCE6-44A9-A02A-8680C2E7C0E9}">
          <p14:sldIdLst>
            <p14:sldId id="256"/>
            <p14:sldId id="257"/>
            <p14:sldId id="266"/>
            <p14:sldId id="265"/>
            <p14:sldId id="258"/>
            <p14:sldId id="259"/>
            <p14:sldId id="262"/>
            <p14:sldId id="263"/>
            <p14:sldId id="264"/>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23-Oct-17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23-Oct-17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23-Oct-17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23-Oct-17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23-Oct-17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23-Oct-17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23-Oct-17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23-Oct-17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23-Oct-17</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accent1">
                <a:lumMod val="20000"/>
                <a:lumOff val="80000"/>
              </a:schemeClr>
            </a:gs>
            <a:gs pos="100000">
              <a:schemeClr val="bg2">
                <a:lumMod val="40000"/>
                <a:lumOff val="6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2505" y="116456"/>
            <a:ext cx="10090181" cy="1108495"/>
          </a:xfrm>
        </p:spPr>
        <p:txBody>
          <a:bodyPr/>
          <a:lstStyle/>
          <a:p>
            <a:r>
              <a:rPr lang="en-US" dirty="0" smtClean="0"/>
              <a:t>Football club management</a:t>
            </a:r>
            <a:endParaRPr lang="en-US" dirty="0"/>
          </a:p>
        </p:txBody>
      </p:sp>
      <p:sp>
        <p:nvSpPr>
          <p:cNvPr id="3" name="Subtitle 2"/>
          <p:cNvSpPr>
            <a:spLocks noGrp="1"/>
          </p:cNvSpPr>
          <p:nvPr>
            <p:ph type="subTitle" idx="1"/>
          </p:nvPr>
        </p:nvSpPr>
        <p:spPr>
          <a:xfrm>
            <a:off x="873993" y="1549240"/>
            <a:ext cx="6400800" cy="1947333"/>
          </a:xfrm>
        </p:spPr>
        <p:txBody>
          <a:bodyPr/>
          <a:lstStyle/>
          <a:p>
            <a:r>
              <a:rPr lang="en-US" dirty="0" smtClean="0"/>
              <a:t>Scenario, Entity relationship diagram and Relationship schema</a:t>
            </a:r>
            <a:endParaRPr lang="en-US" dirty="0"/>
          </a:p>
        </p:txBody>
      </p:sp>
      <p:sp>
        <p:nvSpPr>
          <p:cNvPr id="4" name="TextBox 3"/>
          <p:cNvSpPr txBox="1"/>
          <p:nvPr/>
        </p:nvSpPr>
        <p:spPr>
          <a:xfrm>
            <a:off x="9842740" y="5227609"/>
            <a:ext cx="2518913" cy="1200329"/>
          </a:xfrm>
          <a:prstGeom prst="rect">
            <a:avLst/>
          </a:prstGeom>
          <a:noFill/>
        </p:spPr>
        <p:txBody>
          <a:bodyPr wrap="square" rtlCol="0">
            <a:spAutoFit/>
          </a:bodyPr>
          <a:lstStyle/>
          <a:p>
            <a:r>
              <a:rPr lang="en-US" dirty="0" smtClean="0"/>
              <a:t>Sanjay Malakar </a:t>
            </a:r>
          </a:p>
          <a:p>
            <a:r>
              <a:rPr lang="en-US" dirty="0" smtClean="0"/>
              <a:t>             1505057</a:t>
            </a:r>
            <a:endParaRPr lang="en-US" dirty="0"/>
          </a:p>
          <a:p>
            <a:r>
              <a:rPr lang="en-US" dirty="0" smtClean="0"/>
              <a:t>Shoumik Saha</a:t>
            </a:r>
          </a:p>
          <a:p>
            <a:r>
              <a:rPr lang="en-US" dirty="0"/>
              <a:t> </a:t>
            </a:r>
            <a:r>
              <a:rPr lang="en-US" dirty="0" smtClean="0"/>
              <a:t>            1505059</a:t>
            </a:r>
            <a:endParaRPr lang="en-US" dirty="0"/>
          </a:p>
        </p:txBody>
      </p:sp>
    </p:spTree>
    <p:extLst>
      <p:ext uri="{BB962C8B-B14F-4D97-AF65-F5344CB8AC3E}">
        <p14:creationId xmlns:p14="http://schemas.microsoft.com/office/powerpoint/2010/main" val="5811433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accent1">
                <a:lumMod val="20000"/>
                <a:lumOff val="80000"/>
              </a:schemeClr>
            </a:gs>
            <a:gs pos="100000">
              <a:schemeClr val="bg2">
                <a:lumMod val="40000"/>
                <a:lumOff val="6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01064" y="2061713"/>
            <a:ext cx="8054046" cy="2250535"/>
          </a:xfrm>
        </p:spPr>
        <p:txBody>
          <a:bodyPr/>
          <a:lstStyle/>
          <a:p>
            <a:r>
              <a:rPr lang="en-US" dirty="0" smtClean="0"/>
              <a:t>   Thank YOU </a:t>
            </a:r>
            <a:endParaRPr lang="en-US" dirty="0"/>
          </a:p>
        </p:txBody>
      </p:sp>
    </p:spTree>
    <p:extLst>
      <p:ext uri="{BB962C8B-B14F-4D97-AF65-F5344CB8AC3E}">
        <p14:creationId xmlns:p14="http://schemas.microsoft.com/office/powerpoint/2010/main" val="1184283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accent1">
                <a:lumMod val="20000"/>
                <a:lumOff val="80000"/>
              </a:schemeClr>
            </a:gs>
            <a:gs pos="100000">
              <a:schemeClr val="bg2">
                <a:lumMod val="40000"/>
                <a:lumOff val="6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98993"/>
            <a:ext cx="8534400" cy="1507067"/>
          </a:xfrm>
        </p:spPr>
        <p:txBody>
          <a:bodyPr/>
          <a:lstStyle/>
          <a:p>
            <a:r>
              <a:rPr lang="en-US" dirty="0" smtClean="0"/>
              <a:t>Scenario :</a:t>
            </a:r>
            <a:endParaRPr lang="en-US" dirty="0"/>
          </a:p>
        </p:txBody>
      </p:sp>
      <p:sp>
        <p:nvSpPr>
          <p:cNvPr id="3" name="Content Placeholder 2"/>
          <p:cNvSpPr>
            <a:spLocks noGrp="1"/>
          </p:cNvSpPr>
          <p:nvPr>
            <p:ph idx="1"/>
          </p:nvPr>
        </p:nvSpPr>
        <p:spPr>
          <a:xfrm>
            <a:off x="133349" y="697440"/>
            <a:ext cx="11887201" cy="4331760"/>
          </a:xfrm>
        </p:spPr>
        <p:txBody>
          <a:bodyPr>
            <a:normAutofit lnSpcReduction="10000"/>
          </a:bodyPr>
          <a:lstStyle/>
          <a:p>
            <a:pPr marL="0" indent="0">
              <a:buNone/>
            </a:pPr>
            <a:r>
              <a:rPr lang="en-US" dirty="0"/>
              <a:t>A football club has many teams, players, </a:t>
            </a:r>
            <a:r>
              <a:rPr lang="en-US" dirty="0" smtClean="0"/>
              <a:t>committee</a:t>
            </a:r>
            <a:r>
              <a:rPr lang="en-US" dirty="0"/>
              <a:t>, staffs and </a:t>
            </a:r>
            <a:r>
              <a:rPr lang="en-US" dirty="0" smtClean="0"/>
              <a:t>members . There are different types of staffs such as managers, scouts , medical staffs. Every team has individual players, captain, managers, scouts, medical team. Each player has an player id, name, nationality, playing position, salary etc and plays in a particular team. Players can be transferred to or from a different club and this history will be saved. Every team plays many matches of different tournaments and the data of  these matches will have to be stored. Every match has match id, venue, date, opponent, result etc. Again, performances of every players in different matches will be stored along with their goals, fouls, saves, rating etc. </a:t>
            </a:r>
          </a:p>
          <a:p>
            <a:pPr marL="0" indent="0">
              <a:buNone/>
            </a:pPr>
            <a:r>
              <a:rPr lang="en-US" dirty="0" smtClean="0"/>
              <a:t>Every manager has an id, name, nationality etc. Every team has scouts who look for players in different regions. Again, a medical team assigned for every team which is consisted of more than one staffs. Every medical team has a head medical staff.</a:t>
            </a:r>
          </a:p>
          <a:p>
            <a:pPr marL="0" indent="0">
              <a:buNone/>
            </a:pPr>
            <a:r>
              <a:rPr lang="en-US" dirty="0" smtClean="0"/>
              <a:t>Committee is consisted of board members( president, </a:t>
            </a:r>
            <a:r>
              <a:rPr lang="en-US" dirty="0"/>
              <a:t>v</a:t>
            </a:r>
            <a:r>
              <a:rPr lang="en-US" dirty="0" smtClean="0"/>
              <a:t>ice president, treasurer, secretary) who are either staff or member. A new committee is formed in every year and this history will be stored. One can become member of the club by registering for a certain period. </a:t>
            </a:r>
            <a:endParaRPr lang="en-US" dirty="0"/>
          </a:p>
        </p:txBody>
      </p:sp>
    </p:spTree>
    <p:extLst>
      <p:ext uri="{BB962C8B-B14F-4D97-AF65-F5344CB8AC3E}">
        <p14:creationId xmlns:p14="http://schemas.microsoft.com/office/powerpoint/2010/main" val="33098965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accent1">
                <a:lumMod val="20000"/>
                <a:lumOff val="80000"/>
              </a:schemeClr>
            </a:gs>
            <a:gs pos="100000">
              <a:schemeClr val="bg2">
                <a:lumMod val="40000"/>
                <a:lumOff val="6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243" y="0"/>
            <a:ext cx="1248105" cy="688517"/>
          </a:xfrm>
        </p:spPr>
        <p:txBody>
          <a:bodyPr/>
          <a:lstStyle/>
          <a:p>
            <a:r>
              <a:rPr lang="en-US" dirty="0" smtClean="0"/>
              <a:t>ERD:</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4962"/>
            <a:ext cx="12111600" cy="5292938"/>
          </a:xfrm>
          <a:prstGeom prst="rect">
            <a:avLst/>
          </a:prstGeom>
        </p:spPr>
      </p:pic>
    </p:spTree>
    <p:extLst>
      <p:ext uri="{BB962C8B-B14F-4D97-AF65-F5344CB8AC3E}">
        <p14:creationId xmlns:p14="http://schemas.microsoft.com/office/powerpoint/2010/main" val="29940334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accent1">
                <a:lumMod val="20000"/>
                <a:lumOff val="80000"/>
              </a:schemeClr>
            </a:gs>
            <a:gs pos="100000">
              <a:schemeClr val="bg2">
                <a:lumMod val="40000"/>
                <a:lumOff val="6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243" y="0"/>
            <a:ext cx="1248105" cy="688517"/>
          </a:xfrm>
        </p:spPr>
        <p:txBody>
          <a:bodyPr/>
          <a:lstStyle/>
          <a:p>
            <a:r>
              <a:rPr lang="en-US" dirty="0" smtClean="0"/>
              <a:t>ERD: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70157"/>
            <a:ext cx="12136391" cy="5492518"/>
          </a:xfrm>
          <a:prstGeom prst="rect">
            <a:avLst/>
          </a:prstGeom>
        </p:spPr>
      </p:pic>
    </p:spTree>
    <p:extLst>
      <p:ext uri="{BB962C8B-B14F-4D97-AF65-F5344CB8AC3E}">
        <p14:creationId xmlns:p14="http://schemas.microsoft.com/office/powerpoint/2010/main" val="42429401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accent1">
                <a:lumMod val="20000"/>
                <a:lumOff val="80000"/>
              </a:schemeClr>
            </a:gs>
            <a:gs pos="100000">
              <a:schemeClr val="bg2">
                <a:lumMod val="40000"/>
                <a:lumOff val="6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243" y="0"/>
            <a:ext cx="1248105" cy="688517"/>
          </a:xfrm>
        </p:spPr>
        <p:txBody>
          <a:bodyPr/>
          <a:lstStyle/>
          <a:p>
            <a:r>
              <a:rPr lang="en-US" dirty="0" smtClean="0"/>
              <a:t>ERD:</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25" y="344258"/>
            <a:ext cx="12030075" cy="6262230"/>
          </a:xfrm>
          <a:prstGeom prst="rect">
            <a:avLst/>
          </a:prstGeom>
        </p:spPr>
      </p:pic>
    </p:spTree>
    <p:extLst>
      <p:ext uri="{BB962C8B-B14F-4D97-AF65-F5344CB8AC3E}">
        <p14:creationId xmlns:p14="http://schemas.microsoft.com/office/powerpoint/2010/main" val="21055115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accent1">
                <a:lumMod val="20000"/>
                <a:lumOff val="80000"/>
              </a:schemeClr>
            </a:gs>
            <a:gs pos="100000">
              <a:schemeClr val="bg2">
                <a:lumMod val="40000"/>
                <a:lumOff val="6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0551" y="298668"/>
            <a:ext cx="8534400" cy="472857"/>
          </a:xfrm>
        </p:spPr>
        <p:txBody>
          <a:bodyPr>
            <a:normAutofit fontScale="90000"/>
          </a:bodyPr>
          <a:lstStyle/>
          <a:p>
            <a:r>
              <a:rPr lang="en-US" dirty="0" smtClean="0"/>
              <a:t>Schema:</a:t>
            </a:r>
            <a:endParaRPr lang="en-US" dirty="0"/>
          </a:p>
        </p:txBody>
      </p:sp>
      <p:sp>
        <p:nvSpPr>
          <p:cNvPr id="3" name="TextBox 2"/>
          <p:cNvSpPr txBox="1"/>
          <p:nvPr/>
        </p:nvSpPr>
        <p:spPr>
          <a:xfrm>
            <a:off x="657225" y="771525"/>
            <a:ext cx="11162030" cy="5016758"/>
          </a:xfrm>
          <a:prstGeom prst="rect">
            <a:avLst/>
          </a:prstGeom>
          <a:noFill/>
        </p:spPr>
        <p:txBody>
          <a:bodyPr wrap="none" rtlCol="0">
            <a:spAutoFit/>
          </a:bodyPr>
          <a:lstStyle/>
          <a:p>
            <a:pPr marL="514350" indent="-514350">
              <a:buAutoNum type="arabicPeriod"/>
            </a:pPr>
            <a:r>
              <a:rPr lang="en-US" sz="3200" dirty="0" smtClean="0">
                <a:solidFill>
                  <a:schemeClr val="bg1"/>
                </a:solidFill>
              </a:rPr>
              <a:t>Team (</a:t>
            </a:r>
            <a:r>
              <a:rPr lang="en-US" sz="3200" u="sng" dirty="0" smtClean="0">
                <a:solidFill>
                  <a:schemeClr val="bg1"/>
                </a:solidFill>
              </a:rPr>
              <a:t>team_id</a:t>
            </a:r>
            <a:r>
              <a:rPr lang="en-US" sz="3200" dirty="0" smtClean="0">
                <a:solidFill>
                  <a:schemeClr val="bg1"/>
                </a:solidFill>
              </a:rPr>
              <a:t>, team_name, manager_id, scout_id, </a:t>
            </a:r>
          </a:p>
          <a:p>
            <a:r>
              <a:rPr lang="en-US" sz="3200" dirty="0" smtClean="0">
                <a:solidFill>
                  <a:schemeClr val="bg1"/>
                </a:solidFill>
              </a:rPr>
              <a:t>medic_id, captain )</a:t>
            </a:r>
          </a:p>
          <a:p>
            <a:endParaRPr lang="en-US" sz="3200" dirty="0">
              <a:solidFill>
                <a:schemeClr val="bg1"/>
              </a:solidFill>
            </a:endParaRPr>
          </a:p>
          <a:p>
            <a:r>
              <a:rPr lang="en-US" sz="3200" dirty="0" smtClean="0">
                <a:solidFill>
                  <a:schemeClr val="bg1"/>
                </a:solidFill>
              </a:rPr>
              <a:t>2. Player (</a:t>
            </a:r>
            <a:r>
              <a:rPr lang="en-US" sz="3200" u="sng" dirty="0" smtClean="0">
                <a:solidFill>
                  <a:schemeClr val="bg1"/>
                </a:solidFill>
              </a:rPr>
              <a:t>player_id</a:t>
            </a:r>
            <a:r>
              <a:rPr lang="en-US" sz="3200" dirty="0" smtClean="0">
                <a:solidFill>
                  <a:schemeClr val="bg1"/>
                </a:solidFill>
              </a:rPr>
              <a:t>, player_name, date_of_birth,</a:t>
            </a:r>
          </a:p>
          <a:p>
            <a:r>
              <a:rPr lang="en-US" sz="3200" dirty="0">
                <a:solidFill>
                  <a:schemeClr val="bg1"/>
                </a:solidFill>
              </a:rPr>
              <a:t>n</a:t>
            </a:r>
            <a:r>
              <a:rPr lang="en-US" sz="3200" dirty="0" smtClean="0">
                <a:solidFill>
                  <a:schemeClr val="bg1"/>
                </a:solidFill>
              </a:rPr>
              <a:t>ationality, position, height, weight, contact_no,</a:t>
            </a:r>
          </a:p>
          <a:p>
            <a:r>
              <a:rPr lang="en-US" sz="3200" dirty="0" smtClean="0">
                <a:solidFill>
                  <a:schemeClr val="bg1"/>
                </a:solidFill>
              </a:rPr>
              <a:t>wage, contract till, market_value , buy_out_clause,</a:t>
            </a:r>
          </a:p>
          <a:p>
            <a:r>
              <a:rPr lang="en-US" sz="3200" dirty="0">
                <a:solidFill>
                  <a:schemeClr val="bg1"/>
                </a:solidFill>
              </a:rPr>
              <a:t>a</a:t>
            </a:r>
            <a:r>
              <a:rPr lang="en-US" sz="3200" dirty="0" smtClean="0">
                <a:solidFill>
                  <a:schemeClr val="bg1"/>
                </a:solidFill>
              </a:rPr>
              <a:t>gent_name )</a:t>
            </a:r>
          </a:p>
          <a:p>
            <a:endParaRPr lang="en-US" sz="3200" dirty="0">
              <a:solidFill>
                <a:schemeClr val="bg1"/>
              </a:solidFill>
            </a:endParaRPr>
          </a:p>
          <a:p>
            <a:r>
              <a:rPr lang="en-US" sz="3200" dirty="0" smtClean="0">
                <a:solidFill>
                  <a:schemeClr val="bg1"/>
                </a:solidFill>
              </a:rPr>
              <a:t>3. Match (</a:t>
            </a:r>
            <a:r>
              <a:rPr lang="en-US" sz="3200" u="sng" dirty="0" smtClean="0">
                <a:solidFill>
                  <a:schemeClr val="bg1"/>
                </a:solidFill>
              </a:rPr>
              <a:t>match_id</a:t>
            </a:r>
            <a:r>
              <a:rPr lang="en-US" sz="3200" dirty="0" smtClean="0">
                <a:solidFill>
                  <a:schemeClr val="bg1"/>
                </a:solidFill>
              </a:rPr>
              <a:t>, date , venue , opponent, </a:t>
            </a:r>
          </a:p>
          <a:p>
            <a:r>
              <a:rPr lang="en-US" sz="3200" dirty="0" smtClean="0">
                <a:solidFill>
                  <a:schemeClr val="bg1"/>
                </a:solidFill>
              </a:rPr>
              <a:t>Tournament_name, stage, result )</a:t>
            </a:r>
            <a:endParaRPr lang="en-US" sz="3200" dirty="0">
              <a:solidFill>
                <a:schemeClr val="bg1"/>
              </a:solidFill>
            </a:endParaRPr>
          </a:p>
        </p:txBody>
      </p:sp>
    </p:spTree>
    <p:extLst>
      <p:ext uri="{BB962C8B-B14F-4D97-AF65-F5344CB8AC3E}">
        <p14:creationId xmlns:p14="http://schemas.microsoft.com/office/powerpoint/2010/main" val="31468403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accent1">
                <a:lumMod val="20000"/>
                <a:lumOff val="80000"/>
              </a:schemeClr>
            </a:gs>
            <a:gs pos="100000">
              <a:schemeClr val="bg2">
                <a:lumMod val="40000"/>
                <a:lumOff val="6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8792" y="298668"/>
            <a:ext cx="8534400" cy="472857"/>
          </a:xfrm>
        </p:spPr>
        <p:txBody>
          <a:bodyPr>
            <a:normAutofit fontScale="90000"/>
          </a:bodyPr>
          <a:lstStyle/>
          <a:p>
            <a:r>
              <a:rPr lang="en-US" dirty="0" smtClean="0"/>
              <a:t>Schema:</a:t>
            </a:r>
            <a:endParaRPr lang="en-US" dirty="0"/>
          </a:p>
        </p:txBody>
      </p:sp>
      <p:sp>
        <p:nvSpPr>
          <p:cNvPr id="3" name="TextBox 2"/>
          <p:cNvSpPr txBox="1"/>
          <p:nvPr/>
        </p:nvSpPr>
        <p:spPr>
          <a:xfrm>
            <a:off x="657225" y="771525"/>
            <a:ext cx="10251524" cy="5509200"/>
          </a:xfrm>
          <a:prstGeom prst="rect">
            <a:avLst/>
          </a:prstGeom>
          <a:noFill/>
        </p:spPr>
        <p:txBody>
          <a:bodyPr wrap="none" rtlCol="0">
            <a:spAutoFit/>
          </a:bodyPr>
          <a:lstStyle/>
          <a:p>
            <a:r>
              <a:rPr lang="en-US" sz="3200" dirty="0" smtClean="0">
                <a:solidFill>
                  <a:schemeClr val="bg1"/>
                </a:solidFill>
              </a:rPr>
              <a:t>4. Staffs (</a:t>
            </a:r>
            <a:r>
              <a:rPr lang="en-US" sz="3200" u="sng" dirty="0" smtClean="0">
                <a:solidFill>
                  <a:schemeClr val="bg1"/>
                </a:solidFill>
              </a:rPr>
              <a:t>staff_id</a:t>
            </a:r>
            <a:r>
              <a:rPr lang="en-US" sz="3200" dirty="0" smtClean="0">
                <a:solidFill>
                  <a:schemeClr val="bg1"/>
                </a:solidFill>
              </a:rPr>
              <a:t>, staff_name, address, contact_no,</a:t>
            </a:r>
          </a:p>
          <a:p>
            <a:r>
              <a:rPr lang="en-US" sz="3200" dirty="0">
                <a:solidFill>
                  <a:schemeClr val="bg1"/>
                </a:solidFill>
              </a:rPr>
              <a:t>s</a:t>
            </a:r>
            <a:r>
              <a:rPr lang="en-US" sz="3200" dirty="0" smtClean="0">
                <a:solidFill>
                  <a:schemeClr val="bg1"/>
                </a:solidFill>
              </a:rPr>
              <a:t>date, edate, type , salary )</a:t>
            </a:r>
            <a:endParaRPr lang="en-US" sz="3200" dirty="0">
              <a:solidFill>
                <a:schemeClr val="bg1"/>
              </a:solidFill>
            </a:endParaRPr>
          </a:p>
          <a:p>
            <a:endParaRPr lang="en-US" sz="3200" dirty="0">
              <a:solidFill>
                <a:schemeClr val="bg1"/>
              </a:solidFill>
            </a:endParaRPr>
          </a:p>
          <a:p>
            <a:r>
              <a:rPr lang="en-US" sz="3200" dirty="0" smtClean="0">
                <a:solidFill>
                  <a:schemeClr val="bg1"/>
                </a:solidFill>
              </a:rPr>
              <a:t>5. Managers (</a:t>
            </a:r>
            <a:r>
              <a:rPr lang="en-US" sz="3200" u="sng" dirty="0" smtClean="0">
                <a:solidFill>
                  <a:schemeClr val="bg1"/>
                </a:solidFill>
              </a:rPr>
              <a:t>manager_id</a:t>
            </a:r>
            <a:r>
              <a:rPr lang="en-US" sz="3200" dirty="0" smtClean="0">
                <a:solidFill>
                  <a:schemeClr val="bg1"/>
                </a:solidFill>
              </a:rPr>
              <a:t>, team_id, staff_id, </a:t>
            </a:r>
          </a:p>
          <a:p>
            <a:r>
              <a:rPr lang="en-US" sz="3200" dirty="0">
                <a:solidFill>
                  <a:schemeClr val="bg1"/>
                </a:solidFill>
              </a:rPr>
              <a:t>n</a:t>
            </a:r>
            <a:r>
              <a:rPr lang="en-US" sz="3200" dirty="0" smtClean="0">
                <a:solidFill>
                  <a:schemeClr val="bg1"/>
                </a:solidFill>
              </a:rPr>
              <a:t>ationality, no_of_trophies )</a:t>
            </a:r>
          </a:p>
          <a:p>
            <a:endParaRPr lang="en-US" sz="3200" dirty="0">
              <a:solidFill>
                <a:schemeClr val="bg1"/>
              </a:solidFill>
            </a:endParaRPr>
          </a:p>
          <a:p>
            <a:r>
              <a:rPr lang="en-US" sz="3200" dirty="0" smtClean="0">
                <a:solidFill>
                  <a:schemeClr val="bg1"/>
                </a:solidFill>
              </a:rPr>
              <a:t>6. Scouts ( </a:t>
            </a:r>
            <a:r>
              <a:rPr lang="en-US" sz="3200" u="sng" dirty="0" smtClean="0">
                <a:solidFill>
                  <a:schemeClr val="bg1"/>
                </a:solidFill>
              </a:rPr>
              <a:t>scout_id</a:t>
            </a:r>
            <a:r>
              <a:rPr lang="en-US" sz="3200" dirty="0" smtClean="0">
                <a:solidFill>
                  <a:schemeClr val="bg1"/>
                </a:solidFill>
              </a:rPr>
              <a:t>, team_id, staff_id, </a:t>
            </a:r>
          </a:p>
          <a:p>
            <a:r>
              <a:rPr lang="en-US" sz="3200" dirty="0" smtClean="0">
                <a:solidFill>
                  <a:schemeClr val="bg1"/>
                </a:solidFill>
              </a:rPr>
              <a:t>scouting_region ,  reporting_date )</a:t>
            </a:r>
          </a:p>
          <a:p>
            <a:endParaRPr lang="en-US" sz="3200" dirty="0">
              <a:solidFill>
                <a:schemeClr val="bg1"/>
              </a:solidFill>
            </a:endParaRPr>
          </a:p>
          <a:p>
            <a:r>
              <a:rPr lang="en-US" sz="3200" dirty="0" smtClean="0">
                <a:solidFill>
                  <a:schemeClr val="bg1"/>
                </a:solidFill>
              </a:rPr>
              <a:t>7. Medical_Teams ( </a:t>
            </a:r>
            <a:r>
              <a:rPr lang="en-US" sz="3200" u="sng" dirty="0" smtClean="0">
                <a:solidFill>
                  <a:schemeClr val="bg1"/>
                </a:solidFill>
              </a:rPr>
              <a:t>medic_id</a:t>
            </a:r>
            <a:r>
              <a:rPr lang="en-US" sz="3200" dirty="0" smtClean="0">
                <a:solidFill>
                  <a:schemeClr val="bg1"/>
                </a:solidFill>
              </a:rPr>
              <a:t> , team_id, staff_id,</a:t>
            </a:r>
          </a:p>
          <a:p>
            <a:r>
              <a:rPr lang="en-US" sz="3200" dirty="0" smtClean="0">
                <a:solidFill>
                  <a:schemeClr val="bg1"/>
                </a:solidFill>
              </a:rPr>
              <a:t>no_of_members , chief_name )</a:t>
            </a:r>
            <a:endParaRPr lang="en-US" sz="3200" dirty="0">
              <a:solidFill>
                <a:schemeClr val="bg1"/>
              </a:solidFill>
            </a:endParaRPr>
          </a:p>
        </p:txBody>
      </p:sp>
    </p:spTree>
    <p:extLst>
      <p:ext uri="{BB962C8B-B14F-4D97-AF65-F5344CB8AC3E}">
        <p14:creationId xmlns:p14="http://schemas.microsoft.com/office/powerpoint/2010/main" val="38410961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accent1">
                <a:lumMod val="20000"/>
                <a:lumOff val="80000"/>
              </a:schemeClr>
            </a:gs>
            <a:gs pos="100000">
              <a:schemeClr val="bg2">
                <a:lumMod val="40000"/>
                <a:lumOff val="6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4891" y="255536"/>
            <a:ext cx="8534400" cy="472857"/>
          </a:xfrm>
        </p:spPr>
        <p:txBody>
          <a:bodyPr>
            <a:normAutofit fontScale="90000"/>
          </a:bodyPr>
          <a:lstStyle/>
          <a:p>
            <a:r>
              <a:rPr lang="en-US" dirty="0" smtClean="0"/>
              <a:t>Schema:</a:t>
            </a:r>
            <a:endParaRPr lang="en-US" dirty="0"/>
          </a:p>
        </p:txBody>
      </p:sp>
      <p:sp>
        <p:nvSpPr>
          <p:cNvPr id="3" name="TextBox 2"/>
          <p:cNvSpPr txBox="1"/>
          <p:nvPr/>
        </p:nvSpPr>
        <p:spPr>
          <a:xfrm>
            <a:off x="657225" y="771525"/>
            <a:ext cx="9312165" cy="4524315"/>
          </a:xfrm>
          <a:prstGeom prst="rect">
            <a:avLst/>
          </a:prstGeom>
          <a:noFill/>
        </p:spPr>
        <p:txBody>
          <a:bodyPr wrap="none" rtlCol="0">
            <a:spAutoFit/>
          </a:bodyPr>
          <a:lstStyle/>
          <a:p>
            <a:r>
              <a:rPr lang="en-US" sz="3200" dirty="0" smtClean="0">
                <a:solidFill>
                  <a:schemeClr val="bg1"/>
                </a:solidFill>
              </a:rPr>
              <a:t>8. Board_members ( </a:t>
            </a:r>
            <a:r>
              <a:rPr lang="en-US" sz="3200" u="sng" dirty="0" smtClean="0">
                <a:solidFill>
                  <a:schemeClr val="bg1"/>
                </a:solidFill>
              </a:rPr>
              <a:t>bmember_id</a:t>
            </a:r>
            <a:r>
              <a:rPr lang="en-US" sz="3200" dirty="0" smtClean="0">
                <a:solidFill>
                  <a:schemeClr val="bg1"/>
                </a:solidFill>
              </a:rPr>
              <a:t>, profession )</a:t>
            </a:r>
          </a:p>
          <a:p>
            <a:endParaRPr lang="en-US" sz="3200" dirty="0">
              <a:solidFill>
                <a:schemeClr val="bg1"/>
              </a:solidFill>
            </a:endParaRPr>
          </a:p>
          <a:p>
            <a:r>
              <a:rPr lang="en-US" sz="3200" dirty="0" smtClean="0">
                <a:solidFill>
                  <a:schemeClr val="bg1"/>
                </a:solidFill>
              </a:rPr>
              <a:t>9. Committees ( </a:t>
            </a:r>
            <a:r>
              <a:rPr lang="en-US" sz="3200" u="sng" dirty="0" smtClean="0">
                <a:solidFill>
                  <a:schemeClr val="bg1"/>
                </a:solidFill>
              </a:rPr>
              <a:t>committee_id</a:t>
            </a:r>
            <a:r>
              <a:rPr lang="en-US" sz="3200" dirty="0" smtClean="0">
                <a:solidFill>
                  <a:schemeClr val="bg1"/>
                </a:solidFill>
              </a:rPr>
              <a:t>, start_date,</a:t>
            </a:r>
          </a:p>
          <a:p>
            <a:r>
              <a:rPr lang="en-US" sz="3200" dirty="0" smtClean="0">
                <a:solidFill>
                  <a:schemeClr val="bg1"/>
                </a:solidFill>
              </a:rPr>
              <a:t>end_date , budget, total_income )</a:t>
            </a:r>
          </a:p>
          <a:p>
            <a:endParaRPr lang="en-US" sz="3200" dirty="0">
              <a:solidFill>
                <a:schemeClr val="bg1"/>
              </a:solidFill>
            </a:endParaRPr>
          </a:p>
          <a:p>
            <a:r>
              <a:rPr lang="en-US" sz="3200" dirty="0" smtClean="0">
                <a:solidFill>
                  <a:schemeClr val="bg1"/>
                </a:solidFill>
              </a:rPr>
              <a:t>10. Members (</a:t>
            </a:r>
            <a:r>
              <a:rPr lang="en-US" sz="3200" u="sng" dirty="0" smtClean="0">
                <a:solidFill>
                  <a:schemeClr val="bg1"/>
                </a:solidFill>
              </a:rPr>
              <a:t>member_id</a:t>
            </a:r>
            <a:r>
              <a:rPr lang="en-US" sz="3200" dirty="0" smtClean="0">
                <a:solidFill>
                  <a:schemeClr val="bg1"/>
                </a:solidFill>
              </a:rPr>
              <a:t> , member_name , </a:t>
            </a:r>
          </a:p>
          <a:p>
            <a:r>
              <a:rPr lang="en-US" sz="3200" dirty="0">
                <a:solidFill>
                  <a:schemeClr val="bg1"/>
                </a:solidFill>
              </a:rPr>
              <a:t>m</a:t>
            </a:r>
            <a:r>
              <a:rPr lang="en-US" sz="3200" dirty="0" smtClean="0">
                <a:solidFill>
                  <a:schemeClr val="bg1"/>
                </a:solidFill>
              </a:rPr>
              <a:t>ember_address, member_contact_no,</a:t>
            </a:r>
          </a:p>
          <a:p>
            <a:r>
              <a:rPr lang="en-US" sz="3200" dirty="0">
                <a:solidFill>
                  <a:schemeClr val="bg1"/>
                </a:solidFill>
              </a:rPr>
              <a:t>e</a:t>
            </a:r>
            <a:r>
              <a:rPr lang="en-US" sz="3200" dirty="0" smtClean="0">
                <a:solidFill>
                  <a:schemeClr val="bg1"/>
                </a:solidFill>
              </a:rPr>
              <a:t>mail, membership_type, valid_till)</a:t>
            </a:r>
          </a:p>
          <a:p>
            <a:endParaRPr lang="en-US" sz="3200" dirty="0" smtClean="0">
              <a:solidFill>
                <a:schemeClr val="bg1"/>
              </a:solidFill>
            </a:endParaRPr>
          </a:p>
        </p:txBody>
      </p:sp>
    </p:spTree>
    <p:extLst>
      <p:ext uri="{BB962C8B-B14F-4D97-AF65-F5344CB8AC3E}">
        <p14:creationId xmlns:p14="http://schemas.microsoft.com/office/powerpoint/2010/main" val="26906117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accent1">
                <a:lumMod val="20000"/>
                <a:lumOff val="80000"/>
              </a:schemeClr>
            </a:gs>
            <a:gs pos="100000">
              <a:schemeClr val="bg2">
                <a:lumMod val="40000"/>
                <a:lumOff val="6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72528"/>
            <a:ext cx="8534400" cy="472857"/>
          </a:xfrm>
        </p:spPr>
        <p:txBody>
          <a:bodyPr>
            <a:normAutofit fontScale="90000"/>
          </a:bodyPr>
          <a:lstStyle/>
          <a:p>
            <a:r>
              <a:rPr lang="en-US" dirty="0" smtClean="0"/>
              <a:t>Relational entity :</a:t>
            </a:r>
            <a:endParaRPr lang="en-US" dirty="0"/>
          </a:p>
        </p:txBody>
      </p:sp>
      <p:sp>
        <p:nvSpPr>
          <p:cNvPr id="3" name="TextBox 2"/>
          <p:cNvSpPr txBox="1"/>
          <p:nvPr/>
        </p:nvSpPr>
        <p:spPr>
          <a:xfrm>
            <a:off x="657225" y="771525"/>
            <a:ext cx="8953092" cy="5016758"/>
          </a:xfrm>
          <a:prstGeom prst="rect">
            <a:avLst/>
          </a:prstGeom>
          <a:noFill/>
        </p:spPr>
        <p:txBody>
          <a:bodyPr wrap="none" rtlCol="0">
            <a:spAutoFit/>
          </a:bodyPr>
          <a:lstStyle/>
          <a:p>
            <a:r>
              <a:rPr lang="en-US" sz="3200" dirty="0" smtClean="0">
                <a:solidFill>
                  <a:schemeClr val="bg1"/>
                </a:solidFill>
              </a:rPr>
              <a:t>11. Player_Match (</a:t>
            </a:r>
            <a:r>
              <a:rPr lang="en-US" sz="3200" u="sng" dirty="0" smtClean="0">
                <a:solidFill>
                  <a:schemeClr val="bg1"/>
                </a:solidFill>
              </a:rPr>
              <a:t>match_id </a:t>
            </a:r>
            <a:r>
              <a:rPr lang="en-US" sz="3200" dirty="0" smtClean="0">
                <a:solidFill>
                  <a:schemeClr val="bg1"/>
                </a:solidFill>
              </a:rPr>
              <a:t>(fk1), </a:t>
            </a:r>
            <a:r>
              <a:rPr lang="en-US" sz="3200" u="sng" dirty="0" smtClean="0">
                <a:solidFill>
                  <a:schemeClr val="bg1"/>
                </a:solidFill>
              </a:rPr>
              <a:t>player_id</a:t>
            </a:r>
            <a:endParaRPr lang="en-US" sz="3200" u="sng" dirty="0">
              <a:solidFill>
                <a:schemeClr val="bg1"/>
              </a:solidFill>
            </a:endParaRPr>
          </a:p>
          <a:p>
            <a:r>
              <a:rPr lang="en-US" sz="3200" dirty="0" smtClean="0">
                <a:solidFill>
                  <a:schemeClr val="bg1"/>
                </a:solidFill>
              </a:rPr>
              <a:t>(fk2)  , minutes_played ,goals , fouls, saves,</a:t>
            </a:r>
          </a:p>
          <a:p>
            <a:r>
              <a:rPr lang="en-US" sz="3200" dirty="0" smtClean="0">
                <a:solidFill>
                  <a:schemeClr val="bg1"/>
                </a:solidFill>
              </a:rPr>
              <a:t>Rating )</a:t>
            </a:r>
          </a:p>
          <a:p>
            <a:endParaRPr lang="en-US" sz="3200" dirty="0">
              <a:solidFill>
                <a:schemeClr val="bg1"/>
              </a:solidFill>
            </a:endParaRPr>
          </a:p>
          <a:p>
            <a:r>
              <a:rPr lang="en-US" sz="3200" dirty="0" smtClean="0">
                <a:solidFill>
                  <a:schemeClr val="bg1"/>
                </a:solidFill>
              </a:rPr>
              <a:t>12. Player_Team ( </a:t>
            </a:r>
            <a:r>
              <a:rPr lang="en-US" sz="3200" u="sng" dirty="0" smtClean="0">
                <a:solidFill>
                  <a:schemeClr val="bg1"/>
                </a:solidFill>
              </a:rPr>
              <a:t>transfer_id</a:t>
            </a:r>
            <a:r>
              <a:rPr lang="en-US" sz="3200" dirty="0" smtClean="0">
                <a:solidFill>
                  <a:schemeClr val="bg1"/>
                </a:solidFill>
              </a:rPr>
              <a:t>, player_id(fk1), </a:t>
            </a:r>
          </a:p>
          <a:p>
            <a:r>
              <a:rPr lang="en-US" sz="3200" dirty="0" smtClean="0">
                <a:solidFill>
                  <a:schemeClr val="bg1"/>
                </a:solidFill>
              </a:rPr>
              <a:t>Team_id(fk2), from , date, amount , isLoan)</a:t>
            </a:r>
          </a:p>
          <a:p>
            <a:endParaRPr lang="en-US" sz="3200" dirty="0">
              <a:solidFill>
                <a:schemeClr val="bg1"/>
              </a:solidFill>
            </a:endParaRPr>
          </a:p>
          <a:p>
            <a:r>
              <a:rPr lang="en-US" sz="3200" dirty="0" smtClean="0">
                <a:solidFill>
                  <a:schemeClr val="bg1"/>
                </a:solidFill>
              </a:rPr>
              <a:t>13. Committee_Board ( </a:t>
            </a:r>
            <a:r>
              <a:rPr lang="en-US" sz="3200" u="sng" dirty="0" smtClean="0">
                <a:solidFill>
                  <a:schemeClr val="bg1"/>
                </a:solidFill>
              </a:rPr>
              <a:t>committee_id</a:t>
            </a:r>
            <a:r>
              <a:rPr lang="en-US" sz="3200" dirty="0" smtClean="0">
                <a:solidFill>
                  <a:schemeClr val="bg1"/>
                </a:solidFill>
              </a:rPr>
              <a:t>(fk1),</a:t>
            </a:r>
          </a:p>
          <a:p>
            <a:r>
              <a:rPr lang="en-US" sz="3200" u="sng" dirty="0">
                <a:solidFill>
                  <a:schemeClr val="bg1"/>
                </a:solidFill>
              </a:rPr>
              <a:t>b</a:t>
            </a:r>
            <a:r>
              <a:rPr lang="en-US" sz="3200" u="sng" dirty="0" smtClean="0">
                <a:solidFill>
                  <a:schemeClr val="bg1"/>
                </a:solidFill>
              </a:rPr>
              <a:t>member_id</a:t>
            </a:r>
            <a:r>
              <a:rPr lang="en-US" sz="3200" dirty="0" smtClean="0">
                <a:solidFill>
                  <a:schemeClr val="bg1"/>
                </a:solidFill>
              </a:rPr>
              <a:t>(fk2), role )</a:t>
            </a:r>
            <a:endParaRPr lang="en-US" sz="3200" dirty="0">
              <a:solidFill>
                <a:schemeClr val="bg1"/>
              </a:solidFill>
            </a:endParaRPr>
          </a:p>
          <a:p>
            <a:endParaRPr lang="en-US" sz="3200" dirty="0" smtClean="0">
              <a:solidFill>
                <a:schemeClr val="bg1"/>
              </a:solidFill>
            </a:endParaRPr>
          </a:p>
        </p:txBody>
      </p:sp>
    </p:spTree>
    <p:extLst>
      <p:ext uri="{BB962C8B-B14F-4D97-AF65-F5344CB8AC3E}">
        <p14:creationId xmlns:p14="http://schemas.microsoft.com/office/powerpoint/2010/main" val="2836702065"/>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95</TotalTime>
  <Words>501</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Century Gothic</vt:lpstr>
      <vt:lpstr>Wingdings 3</vt:lpstr>
      <vt:lpstr>Slice</vt:lpstr>
      <vt:lpstr>Football club management</vt:lpstr>
      <vt:lpstr>Scenario :</vt:lpstr>
      <vt:lpstr>ERD:</vt:lpstr>
      <vt:lpstr>ERD:</vt:lpstr>
      <vt:lpstr>ERD:</vt:lpstr>
      <vt:lpstr>Schema:</vt:lpstr>
      <vt:lpstr>Schema:</vt:lpstr>
      <vt:lpstr>Schema:</vt:lpstr>
      <vt:lpstr>Relational entity :</vt:lpstr>
      <vt:lpstr>   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Football club management</dc:title>
  <dc:creator>Sanjay Malakar</dc:creator>
  <cp:lastModifiedBy>Sanjay Malakar</cp:lastModifiedBy>
  <cp:revision>12</cp:revision>
  <dcterms:created xsi:type="dcterms:W3CDTF">2017-10-22T18:37:38Z</dcterms:created>
  <dcterms:modified xsi:type="dcterms:W3CDTF">2017-10-23T08:24:14Z</dcterms:modified>
</cp:coreProperties>
</file>