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39"/>
  </p:notesMasterIdLst>
  <p:handoutMasterIdLst>
    <p:handoutMasterId r:id="rId40"/>
  </p:handoutMasterIdLst>
  <p:sldIdLst>
    <p:sldId id="256" r:id="rId2"/>
    <p:sldId id="257" r:id="rId3"/>
    <p:sldId id="260" r:id="rId4"/>
    <p:sldId id="293" r:id="rId5"/>
    <p:sldId id="259" r:id="rId6"/>
    <p:sldId id="262" r:id="rId7"/>
    <p:sldId id="271" r:id="rId8"/>
    <p:sldId id="269" r:id="rId9"/>
    <p:sldId id="292" r:id="rId10"/>
    <p:sldId id="270" r:id="rId11"/>
    <p:sldId id="272" r:id="rId12"/>
    <p:sldId id="273" r:id="rId13"/>
    <p:sldId id="266" r:id="rId14"/>
    <p:sldId id="265" r:id="rId15"/>
    <p:sldId id="274" r:id="rId16"/>
    <p:sldId id="268" r:id="rId17"/>
    <p:sldId id="275" r:id="rId18"/>
    <p:sldId id="276" r:id="rId19"/>
    <p:sldId id="277" r:id="rId20"/>
    <p:sldId id="279" r:id="rId21"/>
    <p:sldId id="278" r:id="rId22"/>
    <p:sldId id="280" r:id="rId23"/>
    <p:sldId id="281" r:id="rId24"/>
    <p:sldId id="294" r:id="rId25"/>
    <p:sldId id="267" r:id="rId26"/>
    <p:sldId id="283" r:id="rId27"/>
    <p:sldId id="296" r:id="rId28"/>
    <p:sldId id="282" r:id="rId29"/>
    <p:sldId id="295" r:id="rId30"/>
    <p:sldId id="284" r:id="rId31"/>
    <p:sldId id="285" r:id="rId32"/>
    <p:sldId id="286" r:id="rId33"/>
    <p:sldId id="287" r:id="rId34"/>
    <p:sldId id="290" r:id="rId35"/>
    <p:sldId id="288" r:id="rId36"/>
    <p:sldId id="289" r:id="rId37"/>
    <p:sldId id="261" r:id="rId38"/>
  </p:sldIdLst>
  <p:sldSz cx="9144000" cy="6858000" type="screen4x3"/>
  <p:notesSz cx="6580188" cy="88661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480000"/>
    <a:srgbClr val="800000"/>
    <a:srgbClr val="2309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291" autoAdjust="0"/>
  </p:normalViewPr>
  <p:slideViewPr>
    <p:cSldViewPr snapToGrid="0">
      <p:cViewPr varScale="1">
        <p:scale>
          <a:sx n="95" d="100"/>
          <a:sy n="95" d="100"/>
        </p:scale>
        <p:origin x="936" y="62"/>
      </p:cViewPr>
      <p:guideLst>
        <p:guide orient="horz" pos="2160"/>
        <p:guide pos="2880"/>
      </p:guideLst>
    </p:cSldViewPr>
  </p:slideViewPr>
  <p:notesTextViewPr>
    <p:cViewPr>
      <p:scale>
        <a:sx n="3" d="2"/>
        <a:sy n="3" d="2"/>
      </p:scale>
      <p:origin x="0" y="0"/>
    </p:cViewPr>
  </p:notesTextViewPr>
  <p:notesViewPr>
    <p:cSldViewPr snapToGrid="0">
      <p:cViewPr varScale="1">
        <p:scale>
          <a:sx n="52" d="100"/>
          <a:sy n="52" d="100"/>
        </p:scale>
        <p:origin x="286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EE227B-70E1-4E65-AF78-890B2BEDBF26}"/>
              </a:ext>
            </a:extLst>
          </p:cNvPr>
          <p:cNvSpPr>
            <a:spLocks noGrp="1"/>
          </p:cNvSpPr>
          <p:nvPr>
            <p:ph type="hdr" sz="quarter"/>
          </p:nvPr>
        </p:nvSpPr>
        <p:spPr>
          <a:xfrm>
            <a:off x="1" y="0"/>
            <a:ext cx="2851414" cy="444850"/>
          </a:xfrm>
          <a:prstGeom prst="rect">
            <a:avLst/>
          </a:prstGeom>
        </p:spPr>
        <p:txBody>
          <a:bodyPr vert="horz" lIns="88258" tIns="44128" rIns="88258" bIns="44128" rtlCol="0"/>
          <a:lstStyle>
            <a:lvl1pPr algn="l">
              <a:defRPr sz="1100"/>
            </a:lvl1pPr>
          </a:lstStyle>
          <a:p>
            <a:endParaRPr lang="en-US"/>
          </a:p>
        </p:txBody>
      </p:sp>
      <p:sp>
        <p:nvSpPr>
          <p:cNvPr id="3" name="Date Placeholder 2">
            <a:extLst>
              <a:ext uri="{FF2B5EF4-FFF2-40B4-BE49-F238E27FC236}">
                <a16:creationId xmlns:a16="http://schemas.microsoft.com/office/drawing/2014/main" id="{69C3028E-FE5C-4ACD-9C81-65F92695B050}"/>
              </a:ext>
            </a:extLst>
          </p:cNvPr>
          <p:cNvSpPr>
            <a:spLocks noGrp="1"/>
          </p:cNvSpPr>
          <p:nvPr>
            <p:ph type="dt" sz="quarter" idx="1"/>
          </p:nvPr>
        </p:nvSpPr>
        <p:spPr>
          <a:xfrm>
            <a:off x="3727253" y="0"/>
            <a:ext cx="2851414" cy="444850"/>
          </a:xfrm>
          <a:prstGeom prst="rect">
            <a:avLst/>
          </a:prstGeom>
        </p:spPr>
        <p:txBody>
          <a:bodyPr vert="horz" lIns="88258" tIns="44128" rIns="88258" bIns="44128" rtlCol="0"/>
          <a:lstStyle>
            <a:lvl1pPr algn="r">
              <a:defRPr sz="1100"/>
            </a:lvl1pPr>
          </a:lstStyle>
          <a:p>
            <a:fld id="{E57EE0C4-5F6C-454E-A93F-B1AB689A1AC8}" type="datetimeFigureOut">
              <a:rPr lang="en-US" smtClean="0"/>
              <a:pPr/>
              <a:t>19-Sep-22</a:t>
            </a:fld>
            <a:endParaRPr lang="en-US"/>
          </a:p>
        </p:txBody>
      </p:sp>
      <p:sp>
        <p:nvSpPr>
          <p:cNvPr id="4" name="Footer Placeholder 3">
            <a:extLst>
              <a:ext uri="{FF2B5EF4-FFF2-40B4-BE49-F238E27FC236}">
                <a16:creationId xmlns:a16="http://schemas.microsoft.com/office/drawing/2014/main" id="{B623E3A3-36D8-45C6-8426-8C3C98F8AD5E}"/>
              </a:ext>
            </a:extLst>
          </p:cNvPr>
          <p:cNvSpPr>
            <a:spLocks noGrp="1"/>
          </p:cNvSpPr>
          <p:nvPr>
            <p:ph type="ftr" sz="quarter" idx="2"/>
          </p:nvPr>
        </p:nvSpPr>
        <p:spPr>
          <a:xfrm>
            <a:off x="1" y="8421340"/>
            <a:ext cx="2851414" cy="444849"/>
          </a:xfrm>
          <a:prstGeom prst="rect">
            <a:avLst/>
          </a:prstGeom>
        </p:spPr>
        <p:txBody>
          <a:bodyPr vert="horz" lIns="88258" tIns="44128" rIns="88258" bIns="44128" rtlCol="0" anchor="b"/>
          <a:lstStyle>
            <a:lvl1pPr algn="l">
              <a:defRPr sz="1100"/>
            </a:lvl1pPr>
          </a:lstStyle>
          <a:p>
            <a:endParaRPr lang="en-US"/>
          </a:p>
        </p:txBody>
      </p:sp>
      <p:sp>
        <p:nvSpPr>
          <p:cNvPr id="5" name="Slide Number Placeholder 4">
            <a:extLst>
              <a:ext uri="{FF2B5EF4-FFF2-40B4-BE49-F238E27FC236}">
                <a16:creationId xmlns:a16="http://schemas.microsoft.com/office/drawing/2014/main" id="{8E914861-1336-4739-B1D9-6A356B6578E2}"/>
              </a:ext>
            </a:extLst>
          </p:cNvPr>
          <p:cNvSpPr>
            <a:spLocks noGrp="1"/>
          </p:cNvSpPr>
          <p:nvPr>
            <p:ph type="sldNum" sz="quarter" idx="3"/>
          </p:nvPr>
        </p:nvSpPr>
        <p:spPr>
          <a:xfrm>
            <a:off x="3727253" y="8421340"/>
            <a:ext cx="2851414" cy="444849"/>
          </a:xfrm>
          <a:prstGeom prst="rect">
            <a:avLst/>
          </a:prstGeom>
        </p:spPr>
        <p:txBody>
          <a:bodyPr vert="horz" lIns="88258" tIns="44128" rIns="88258" bIns="44128" rtlCol="0" anchor="b"/>
          <a:lstStyle>
            <a:lvl1pPr algn="r">
              <a:defRPr sz="1100"/>
            </a:lvl1pPr>
          </a:lstStyle>
          <a:p>
            <a:fld id="{37CFACB1-0778-4E74-B7BF-9768A4A155B6}" type="slidenum">
              <a:rPr lang="en-US" smtClean="0"/>
              <a:pPr/>
              <a:t>‹#›</a:t>
            </a:fld>
            <a:endParaRPr lang="en-US"/>
          </a:p>
        </p:txBody>
      </p:sp>
    </p:spTree>
    <p:extLst>
      <p:ext uri="{BB962C8B-B14F-4D97-AF65-F5344CB8AC3E}">
        <p14:creationId xmlns:p14="http://schemas.microsoft.com/office/powerpoint/2010/main" val="1117850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51414" cy="444850"/>
          </a:xfrm>
          <a:prstGeom prst="rect">
            <a:avLst/>
          </a:prstGeom>
        </p:spPr>
        <p:txBody>
          <a:bodyPr vert="horz" lIns="88258" tIns="44128" rIns="88258" bIns="44128" rtlCol="0"/>
          <a:lstStyle>
            <a:lvl1pPr algn="l">
              <a:defRPr sz="1100"/>
            </a:lvl1pPr>
          </a:lstStyle>
          <a:p>
            <a:endParaRPr lang="en-US"/>
          </a:p>
        </p:txBody>
      </p:sp>
      <p:sp>
        <p:nvSpPr>
          <p:cNvPr id="3" name="Date Placeholder 2"/>
          <p:cNvSpPr>
            <a:spLocks noGrp="1"/>
          </p:cNvSpPr>
          <p:nvPr>
            <p:ph type="dt" idx="1"/>
          </p:nvPr>
        </p:nvSpPr>
        <p:spPr>
          <a:xfrm>
            <a:off x="3727253" y="0"/>
            <a:ext cx="2851414" cy="444850"/>
          </a:xfrm>
          <a:prstGeom prst="rect">
            <a:avLst/>
          </a:prstGeom>
        </p:spPr>
        <p:txBody>
          <a:bodyPr vert="horz" lIns="88258" tIns="44128" rIns="88258" bIns="44128" rtlCol="0"/>
          <a:lstStyle>
            <a:lvl1pPr algn="r">
              <a:defRPr sz="1100"/>
            </a:lvl1pPr>
          </a:lstStyle>
          <a:p>
            <a:fld id="{EF5FF0CA-473F-4614-BA50-033C03083D2A}" type="datetimeFigureOut">
              <a:rPr lang="en-US" smtClean="0"/>
              <a:pPr/>
              <a:t>19-Sep-22</a:t>
            </a:fld>
            <a:endParaRPr lang="en-US"/>
          </a:p>
        </p:txBody>
      </p:sp>
      <p:sp>
        <p:nvSpPr>
          <p:cNvPr id="4" name="Slide Image Placeholder 3"/>
          <p:cNvSpPr>
            <a:spLocks noGrp="1" noRot="1" noChangeAspect="1"/>
          </p:cNvSpPr>
          <p:nvPr>
            <p:ph type="sldImg" idx="2"/>
          </p:nvPr>
        </p:nvSpPr>
        <p:spPr>
          <a:xfrm>
            <a:off x="1295400" y="1108075"/>
            <a:ext cx="3989388" cy="2992438"/>
          </a:xfrm>
          <a:prstGeom prst="rect">
            <a:avLst/>
          </a:prstGeom>
          <a:noFill/>
          <a:ln w="12700">
            <a:solidFill>
              <a:prstClr val="black"/>
            </a:solidFill>
          </a:ln>
        </p:spPr>
        <p:txBody>
          <a:bodyPr vert="horz" lIns="88258" tIns="44128" rIns="88258" bIns="44128" rtlCol="0" anchor="ctr"/>
          <a:lstStyle/>
          <a:p>
            <a:endParaRPr lang="en-US"/>
          </a:p>
        </p:txBody>
      </p:sp>
      <p:sp>
        <p:nvSpPr>
          <p:cNvPr id="5" name="Notes Placeholder 4"/>
          <p:cNvSpPr>
            <a:spLocks noGrp="1"/>
          </p:cNvSpPr>
          <p:nvPr>
            <p:ph type="body" sz="quarter" idx="3"/>
          </p:nvPr>
        </p:nvSpPr>
        <p:spPr>
          <a:xfrm>
            <a:off x="658019" y="4266853"/>
            <a:ext cx="5264150" cy="3491061"/>
          </a:xfrm>
          <a:prstGeom prst="rect">
            <a:avLst/>
          </a:prstGeom>
        </p:spPr>
        <p:txBody>
          <a:bodyPr vert="horz" lIns="88258" tIns="44128" rIns="88258" bIns="4412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421340"/>
            <a:ext cx="2851414" cy="444849"/>
          </a:xfrm>
          <a:prstGeom prst="rect">
            <a:avLst/>
          </a:prstGeom>
        </p:spPr>
        <p:txBody>
          <a:bodyPr vert="horz" lIns="88258" tIns="44128" rIns="88258" bIns="44128" rtlCol="0" anchor="b"/>
          <a:lstStyle>
            <a:lvl1pPr algn="l">
              <a:defRPr sz="1100"/>
            </a:lvl1pPr>
          </a:lstStyle>
          <a:p>
            <a:endParaRPr lang="en-US"/>
          </a:p>
        </p:txBody>
      </p:sp>
      <p:sp>
        <p:nvSpPr>
          <p:cNvPr id="7" name="Slide Number Placeholder 6"/>
          <p:cNvSpPr>
            <a:spLocks noGrp="1"/>
          </p:cNvSpPr>
          <p:nvPr>
            <p:ph type="sldNum" sz="quarter" idx="5"/>
          </p:nvPr>
        </p:nvSpPr>
        <p:spPr>
          <a:xfrm>
            <a:off x="3727253" y="8421340"/>
            <a:ext cx="2851414" cy="444849"/>
          </a:xfrm>
          <a:prstGeom prst="rect">
            <a:avLst/>
          </a:prstGeom>
        </p:spPr>
        <p:txBody>
          <a:bodyPr vert="horz" lIns="88258" tIns="44128" rIns="88258" bIns="44128" rtlCol="0" anchor="b"/>
          <a:lstStyle>
            <a:lvl1pPr algn="r">
              <a:defRPr sz="1100"/>
            </a:lvl1pPr>
          </a:lstStyle>
          <a:p>
            <a:fld id="{F066D9DA-FB59-41F2-B777-FA6967FA51B9}" type="slidenum">
              <a:rPr lang="en-US" smtClean="0"/>
              <a:pPr/>
              <a:t>‹#›</a:t>
            </a:fld>
            <a:endParaRPr lang="en-US"/>
          </a:p>
        </p:txBody>
      </p:sp>
    </p:spTree>
    <p:extLst>
      <p:ext uri="{BB962C8B-B14F-4D97-AF65-F5344CB8AC3E}">
        <p14:creationId xmlns:p14="http://schemas.microsoft.com/office/powerpoint/2010/main" val="98130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6D9DA-FB59-41F2-B777-FA6967FA51B9}" type="slidenum">
              <a:rPr lang="en-US" smtClean="0"/>
              <a:pPr/>
              <a:t>15</a:t>
            </a:fld>
            <a:endParaRPr lang="en-US"/>
          </a:p>
        </p:txBody>
      </p:sp>
    </p:spTree>
    <p:extLst>
      <p:ext uri="{BB962C8B-B14F-4D97-AF65-F5344CB8AC3E}">
        <p14:creationId xmlns:p14="http://schemas.microsoft.com/office/powerpoint/2010/main" val="242430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 Rule can be interpreted in terms of prior</a:t>
            </a:r>
          </a:p>
          <a:p>
            <a:r>
              <a:rPr lang="en-US" dirty="0"/>
              <a:t>and posterior probabilities. The prior probabilities are P (Bi), i.e., the (ordinary)</a:t>
            </a:r>
          </a:p>
          <a:p>
            <a:r>
              <a:rPr lang="en-US" dirty="0"/>
              <a:t>probability that the event Bi occurs. Bayes’ Rule shows how these probabilities</a:t>
            </a:r>
          </a:p>
          <a:p>
            <a:r>
              <a:rPr lang="en-US" dirty="0"/>
              <a:t>change if we know that event A has occurred; namely it gives a formula for P (</a:t>
            </a:r>
            <a:r>
              <a:rPr lang="en-US" dirty="0" err="1"/>
              <a:t>Bi|A</a:t>
            </a:r>
            <a:r>
              <a:rPr lang="en-US" dirty="0"/>
              <a:t>),</a:t>
            </a:r>
          </a:p>
          <a:p>
            <a:r>
              <a:rPr lang="en-US" dirty="0"/>
              <a:t>the conditional probability that Bi occurs given that A has occurred. The latter</a:t>
            </a:r>
          </a:p>
          <a:p>
            <a:r>
              <a:rPr lang="en-US" dirty="0"/>
              <a:t>probabilities are called posterior probabilities. (The terms “prior” and “posterior”</a:t>
            </a:r>
          </a:p>
          <a:p>
            <a:r>
              <a:rPr lang="en-US" dirty="0"/>
              <a:t>come from Latin and mean “before” and “after”.)</a:t>
            </a:r>
          </a:p>
        </p:txBody>
      </p:sp>
      <p:sp>
        <p:nvSpPr>
          <p:cNvPr id="4" name="Slide Number Placeholder 3"/>
          <p:cNvSpPr>
            <a:spLocks noGrp="1"/>
          </p:cNvSpPr>
          <p:nvPr>
            <p:ph type="sldNum" sz="quarter" idx="10"/>
          </p:nvPr>
        </p:nvSpPr>
        <p:spPr/>
        <p:txBody>
          <a:bodyPr/>
          <a:lstStyle/>
          <a:p>
            <a:fld id="{F066D9DA-FB59-41F2-B777-FA6967FA51B9}" type="slidenum">
              <a:rPr lang="en-US" smtClean="0"/>
              <a:pPr/>
              <a:t>31</a:t>
            </a:fld>
            <a:endParaRPr lang="en-US"/>
          </a:p>
        </p:txBody>
      </p:sp>
    </p:spTree>
    <p:extLst>
      <p:ext uri="{BB962C8B-B14F-4D97-AF65-F5344CB8AC3E}">
        <p14:creationId xmlns:p14="http://schemas.microsoft.com/office/powerpoint/2010/main" val="49087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FDBFDFB-926F-433C-A591-55A02F491490}"/>
              </a:ext>
            </a:extLst>
          </p:cNvPr>
          <p:cNvSpPr/>
          <p:nvPr userDrawn="1"/>
        </p:nvSpPr>
        <p:spPr>
          <a:xfrm>
            <a:off x="450376" y="2661314"/>
            <a:ext cx="8325134" cy="128324"/>
          </a:xfrm>
          <a:prstGeom prst="rect">
            <a:avLst/>
          </a:prstGeom>
          <a:ln/>
        </p:spPr>
        <p:style>
          <a:lnRef idx="3">
            <a:schemeClr val="lt1"/>
          </a:lnRef>
          <a:fillRef idx="1">
            <a:schemeClr val="accent1"/>
          </a:fillRef>
          <a:effectRef idx="1">
            <a:schemeClr val="accent1"/>
          </a:effectRef>
          <a:fontRef idx="minor">
            <a:schemeClr val="lt1"/>
          </a:fontRef>
        </p:style>
      </p:sp>
      <p:sp>
        <p:nvSpPr>
          <p:cNvPr id="2" name="Title 1"/>
          <p:cNvSpPr>
            <a:spLocks noGrp="1"/>
          </p:cNvSpPr>
          <p:nvPr>
            <p:ph type="ctrTitle"/>
          </p:nvPr>
        </p:nvSpPr>
        <p:spPr>
          <a:xfrm>
            <a:off x="450376" y="758952"/>
            <a:ext cx="8325134" cy="1902361"/>
          </a:xfrm>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a:prstGeom prst="rect">
            <a:avLst/>
          </a:prstGeom>
        </p:spPr>
        <p:txBody>
          <a:bodyPr lIns="91440" rIns="91440">
            <a:normAutofit/>
          </a:bodyPr>
          <a:lstStyle>
            <a:lvl1pPr marL="0" indent="0" algn="l">
              <a:buNone/>
              <a:defRPr sz="2400" cap="small" spc="100" baseline="0">
                <a:solidFill>
                  <a:srgbClr val="23096D"/>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0E4CA8F-14AF-47CE-A579-FE5DD744AFC9}" type="datetimeFigureOut">
              <a:rPr lang="en-US" smtClean="0"/>
              <a:pPr/>
              <a:t>19-Sep-22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546B-C635-459A-AB02-AD3A7F9228F9}" type="slidenum">
              <a:rPr lang="en-US" smtClean="0"/>
              <a:pPr/>
              <a:t>‹#›</a:t>
            </a:fld>
            <a:endParaRPr lang="en-US"/>
          </a:p>
        </p:txBody>
      </p:sp>
      <p:sp>
        <p:nvSpPr>
          <p:cNvPr id="12" name="Rectangle 11">
            <a:extLst>
              <a:ext uri="{FF2B5EF4-FFF2-40B4-BE49-F238E27FC236}">
                <a16:creationId xmlns:a16="http://schemas.microsoft.com/office/drawing/2014/main" id="{0D968DA4-BCC5-4D85-BEF1-82B15DA6E888}"/>
              </a:ext>
            </a:extLst>
          </p:cNvPr>
          <p:cNvSpPr/>
          <p:nvPr userDrawn="1"/>
        </p:nvSpPr>
        <p:spPr>
          <a:xfrm>
            <a:off x="814812" y="3896913"/>
            <a:ext cx="7490240" cy="175868"/>
          </a:xfrm>
          <a:prstGeom prst="rect">
            <a:avLst/>
          </a:prstGeom>
          <a:ln/>
        </p:spPr>
        <p:style>
          <a:lnRef idx="3">
            <a:schemeClr val="lt1"/>
          </a:lnRef>
          <a:fillRef idx="1">
            <a:schemeClr val="accent2"/>
          </a:fillRef>
          <a:effectRef idx="1">
            <a:schemeClr val="accent2"/>
          </a:effectRef>
          <a:fontRef idx="minor">
            <a:schemeClr val="lt1"/>
          </a:fontRef>
        </p:style>
      </p:sp>
      <p:sp>
        <p:nvSpPr>
          <p:cNvPr id="17" name="Text Placeholder 16">
            <a:extLst>
              <a:ext uri="{FF2B5EF4-FFF2-40B4-BE49-F238E27FC236}">
                <a16:creationId xmlns:a16="http://schemas.microsoft.com/office/drawing/2014/main" id="{5865E3C3-9CA0-4361-AC86-BD034BD0706F}"/>
              </a:ext>
            </a:extLst>
          </p:cNvPr>
          <p:cNvSpPr>
            <a:spLocks noGrp="1"/>
          </p:cNvSpPr>
          <p:nvPr>
            <p:ph type="body" sz="quarter" idx="13"/>
          </p:nvPr>
        </p:nvSpPr>
        <p:spPr>
          <a:xfrm>
            <a:off x="814388" y="2933700"/>
            <a:ext cx="7491412" cy="819150"/>
          </a:xfrm>
          <a:prstGeom prst="rect">
            <a:avLst/>
          </a:prstGeom>
        </p:spPr>
        <p:txBody>
          <a:bodyPr>
            <a:normAutofit/>
          </a:bodyPr>
          <a:lstStyle>
            <a:lvl1pPr marL="0" indent="0" algn="ctr">
              <a:buNone/>
              <a:defRPr sz="4000">
                <a:solidFill>
                  <a:srgbClr val="002060"/>
                </a:solidFill>
              </a:defRPr>
            </a:lvl1pPr>
          </a:lstStyle>
          <a:p>
            <a:pPr lvl="0"/>
            <a:r>
              <a:rPr lang="en-US" dirty="0"/>
              <a:t>Edit Master text styles</a:t>
            </a:r>
          </a:p>
        </p:txBody>
      </p:sp>
    </p:spTree>
    <p:extLst>
      <p:ext uri="{BB962C8B-B14F-4D97-AF65-F5344CB8AC3E}">
        <p14:creationId xmlns:p14="http://schemas.microsoft.com/office/powerpoint/2010/main" val="378584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22831" y="1167095"/>
            <a:ext cx="8898339" cy="5408769"/>
          </a:xfrm>
          <a:prstGeom prst="rect">
            <a:avLst/>
          </a:prstGeo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4CA8F-14AF-47CE-A579-FE5DD744AFC9}" type="datetimeFigureOut">
              <a:rPr lang="en-US" smtClean="0"/>
              <a:pPr/>
              <a:t>19-Sep-22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546B-C635-459A-AB02-AD3A7F9228F9}" type="slidenum">
              <a:rPr lang="en-US" smtClean="0"/>
              <a:pPr/>
              <a:t>‹#›</a:t>
            </a:fld>
            <a:endParaRPr lang="en-US"/>
          </a:p>
        </p:txBody>
      </p:sp>
    </p:spTree>
    <p:extLst>
      <p:ext uri="{BB962C8B-B14F-4D97-AF65-F5344CB8AC3E}">
        <p14:creationId xmlns:p14="http://schemas.microsoft.com/office/powerpoint/2010/main" val="381052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a:prstGeom prst="rect">
            <a:avLst/>
          </a:prstGeo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4CA8F-14AF-47CE-A579-FE5DD744AFC9}" type="datetimeFigureOut">
              <a:rPr lang="en-US" smtClean="0"/>
              <a:pPr/>
              <a:t>19-Sep-22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546B-C635-459A-AB02-AD3A7F9228F9}" type="slidenum">
              <a:rPr lang="en-US" smtClean="0"/>
              <a:pPr/>
              <a:t>‹#›</a:t>
            </a:fld>
            <a:endParaRPr lang="en-US"/>
          </a:p>
        </p:txBody>
      </p:sp>
    </p:spTree>
    <p:extLst>
      <p:ext uri="{BB962C8B-B14F-4D97-AF65-F5344CB8AC3E}">
        <p14:creationId xmlns:p14="http://schemas.microsoft.com/office/powerpoint/2010/main" val="137638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0E4CA8F-14AF-47CE-A579-FE5DD744AFC9}" type="datetimeFigureOut">
              <a:rPr lang="en-US" smtClean="0"/>
              <a:pPr/>
              <a:t>19-Sep-22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546B-C635-459A-AB02-AD3A7F9228F9}" type="slidenum">
              <a:rPr lang="en-US" smtClean="0"/>
              <a:pPr/>
              <a:t>‹#›</a:t>
            </a:fld>
            <a:endParaRPr lang="en-US"/>
          </a:p>
        </p:txBody>
      </p:sp>
      <p:sp>
        <p:nvSpPr>
          <p:cNvPr id="11" name="Content Placeholder 10">
            <a:extLst>
              <a:ext uri="{FF2B5EF4-FFF2-40B4-BE49-F238E27FC236}">
                <a16:creationId xmlns:a16="http://schemas.microsoft.com/office/drawing/2014/main" id="{0B88B76B-DE89-4BF1-8FF5-053F4C1EAB70}"/>
              </a:ext>
            </a:extLst>
          </p:cNvPr>
          <p:cNvSpPr>
            <a:spLocks noGrp="1"/>
          </p:cNvSpPr>
          <p:nvPr>
            <p:ph sz="quarter" idx="13"/>
          </p:nvPr>
        </p:nvSpPr>
        <p:spPr>
          <a:xfrm>
            <a:off x="112713" y="1187450"/>
            <a:ext cx="8918575" cy="53752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537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a:prstGeom prst="rect">
            <a:avLst/>
          </a:prstGeo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E4CA8F-14AF-47CE-A579-FE5DD744AFC9}" type="datetimeFigureOut">
              <a:rPr lang="en-US" smtClean="0"/>
              <a:pPr/>
              <a:t>19-Sep-22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2546B-C635-459A-AB02-AD3A7F9228F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13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3275" y="163772"/>
            <a:ext cx="8917449" cy="86161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3275" y="1173707"/>
            <a:ext cx="4413005" cy="538954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173707"/>
            <a:ext cx="4367284" cy="538954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4CA8F-14AF-47CE-A579-FE5DD744AFC9}" type="datetimeFigureOut">
              <a:rPr lang="en-US" smtClean="0"/>
              <a:pPr/>
              <a:t>19-Sep-22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2546B-C635-459A-AB02-AD3A7F9228F9}" type="slidenum">
              <a:rPr lang="en-US" smtClean="0"/>
              <a:pPr/>
              <a:t>‹#›</a:t>
            </a:fld>
            <a:endParaRPr lang="en-US"/>
          </a:p>
        </p:txBody>
      </p:sp>
    </p:spTree>
    <p:extLst>
      <p:ext uri="{BB962C8B-B14F-4D97-AF65-F5344CB8AC3E}">
        <p14:creationId xmlns:p14="http://schemas.microsoft.com/office/powerpoint/2010/main" val="29727448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3275" y="1140712"/>
            <a:ext cx="4413005"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3275" y="1992319"/>
            <a:ext cx="4413005" cy="457092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155503"/>
            <a:ext cx="4367284"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1992319"/>
            <a:ext cx="4367284" cy="457092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4CA8F-14AF-47CE-A579-FE5DD744AFC9}" type="datetimeFigureOut">
              <a:rPr lang="en-US" smtClean="0"/>
              <a:pPr/>
              <a:t>19-Sep-22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2546B-C635-459A-AB02-AD3A7F9228F9}" type="slidenum">
              <a:rPr lang="en-US" smtClean="0"/>
              <a:pPr/>
              <a:t>‹#›</a:t>
            </a:fld>
            <a:endParaRPr lang="en-US"/>
          </a:p>
        </p:txBody>
      </p:sp>
      <p:sp>
        <p:nvSpPr>
          <p:cNvPr id="11" name="Title 7">
            <a:extLst>
              <a:ext uri="{FF2B5EF4-FFF2-40B4-BE49-F238E27FC236}">
                <a16:creationId xmlns:a16="http://schemas.microsoft.com/office/drawing/2014/main" id="{4D50F93A-5AFD-48AE-8DD5-A975FEF2A0E3}"/>
              </a:ext>
            </a:extLst>
          </p:cNvPr>
          <p:cNvSpPr>
            <a:spLocks noGrp="1"/>
          </p:cNvSpPr>
          <p:nvPr>
            <p:ph type="title"/>
          </p:nvPr>
        </p:nvSpPr>
        <p:spPr>
          <a:xfrm>
            <a:off x="113275" y="163772"/>
            <a:ext cx="8917449" cy="861615"/>
          </a:xfrm>
        </p:spPr>
        <p:txBody>
          <a:bodyPr/>
          <a:lstStyle/>
          <a:p>
            <a:r>
              <a:rPr lang="en-US"/>
              <a:t>Click to edit Master title style</a:t>
            </a:r>
            <a:endParaRPr lang="en-US" dirty="0"/>
          </a:p>
        </p:txBody>
      </p:sp>
    </p:spTree>
    <p:extLst>
      <p:ext uri="{BB962C8B-B14F-4D97-AF65-F5344CB8AC3E}">
        <p14:creationId xmlns:p14="http://schemas.microsoft.com/office/powerpoint/2010/main" val="6747380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E4CA8F-14AF-47CE-A579-FE5DD744AFC9}" type="datetimeFigureOut">
              <a:rPr lang="en-US" smtClean="0"/>
              <a:pPr/>
              <a:t>19-Sep-22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2546B-C635-459A-AB02-AD3A7F9228F9}" type="slidenum">
              <a:rPr lang="en-US" smtClean="0"/>
              <a:pPr/>
              <a:t>‹#›</a:t>
            </a:fld>
            <a:endParaRPr lang="en-US"/>
          </a:p>
        </p:txBody>
      </p:sp>
    </p:spTree>
    <p:extLst>
      <p:ext uri="{BB962C8B-B14F-4D97-AF65-F5344CB8AC3E}">
        <p14:creationId xmlns:p14="http://schemas.microsoft.com/office/powerpoint/2010/main" val="118045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563246"/>
            <a:ext cx="9141619" cy="294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E4CA8F-14AF-47CE-A579-FE5DD744AFC9}" type="datetimeFigureOut">
              <a:rPr lang="en-US" smtClean="0"/>
              <a:pPr/>
              <a:t>19-Sep-22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22546B-C635-459A-AB02-AD3A7F9228F9}" type="slidenum">
              <a:rPr lang="en-US" smtClean="0"/>
              <a:pPr/>
              <a:t>‹#›</a:t>
            </a:fld>
            <a:endParaRPr lang="en-US"/>
          </a:p>
        </p:txBody>
      </p:sp>
    </p:spTree>
    <p:extLst>
      <p:ext uri="{BB962C8B-B14F-4D97-AF65-F5344CB8AC3E}">
        <p14:creationId xmlns:p14="http://schemas.microsoft.com/office/powerpoint/2010/main" val="300057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086087" y="354843"/>
            <a:ext cx="5944637" cy="6208404"/>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a:prstGeom prst="rect">
            <a:avLst/>
          </a:prstGeo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0E4CA8F-14AF-47CE-A579-FE5DD744AFC9}" type="datetimeFigureOut">
              <a:rPr lang="en-US" smtClean="0"/>
              <a:pPr/>
              <a:t>19-Sep-22</a:t>
            </a:fld>
            <a:endParaRPr lang="en-US"/>
          </a:p>
        </p:txBody>
      </p:sp>
      <p:sp>
        <p:nvSpPr>
          <p:cNvPr id="6" name="Footer Placeholder 5"/>
          <p:cNvSpPr>
            <a:spLocks noGrp="1"/>
          </p:cNvSpPr>
          <p:nvPr>
            <p:ph type="ftr" sz="quarter" idx="11"/>
          </p:nvPr>
        </p:nvSpPr>
        <p:spPr>
          <a:xfrm>
            <a:off x="3600450" y="6563246"/>
            <a:ext cx="3486150" cy="26166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22546B-C635-459A-AB02-AD3A7F9228F9}" type="slidenum">
              <a:rPr lang="en-US" smtClean="0"/>
              <a:pPr/>
              <a:t>‹#›</a:t>
            </a:fld>
            <a:endParaRPr lang="en-US"/>
          </a:p>
        </p:txBody>
      </p:sp>
    </p:spTree>
    <p:extLst>
      <p:ext uri="{BB962C8B-B14F-4D97-AF65-F5344CB8AC3E}">
        <p14:creationId xmlns:p14="http://schemas.microsoft.com/office/powerpoint/2010/main" val="168486801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prstGeom prst="rect">
            <a:avLst/>
          </a:prstGeo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a:prstGeom prst="rect">
            <a:avLst/>
          </a:prstGeo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E4CA8F-14AF-47CE-A579-FE5DD744AFC9}" type="datetimeFigureOut">
              <a:rPr lang="en-US" smtClean="0"/>
              <a:pPr/>
              <a:t>19-Sep-22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2546B-C635-459A-AB02-AD3A7F9228F9}" type="slidenum">
              <a:rPr lang="en-US" smtClean="0"/>
              <a:pPr/>
              <a:t>‹#›</a:t>
            </a:fld>
            <a:endParaRPr lang="en-US"/>
          </a:p>
        </p:txBody>
      </p:sp>
    </p:spTree>
    <p:extLst>
      <p:ext uri="{BB962C8B-B14F-4D97-AF65-F5344CB8AC3E}">
        <p14:creationId xmlns:p14="http://schemas.microsoft.com/office/powerpoint/2010/main" val="397824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059055-BDA7-461C-AB3B-6FB1FA3ED706}"/>
              </a:ext>
            </a:extLst>
          </p:cNvPr>
          <p:cNvSpPr/>
          <p:nvPr userDrawn="1"/>
        </p:nvSpPr>
        <p:spPr>
          <a:xfrm>
            <a:off x="16030" y="6575864"/>
            <a:ext cx="9141619" cy="2821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2829" y="95534"/>
            <a:ext cx="8898341" cy="88710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2831" y="1167095"/>
            <a:ext cx="8898339" cy="5408769"/>
          </a:xfrm>
          <a:prstGeom prst="rect">
            <a:avLst/>
          </a:prstGeom>
        </p:spPr>
        <p:txBody>
          <a:bodyPr vert="horz" lIns="0" tIns="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3276" y="6575864"/>
            <a:ext cx="1196910" cy="249047"/>
          </a:xfrm>
          <a:prstGeom prst="rect">
            <a:avLst/>
          </a:prstGeom>
        </p:spPr>
        <p:txBody>
          <a:bodyPr vert="horz" lIns="91440" tIns="45720" rIns="91440" bIns="45720" rtlCol="0" anchor="ctr"/>
          <a:lstStyle>
            <a:lvl1pPr algn="l">
              <a:defRPr sz="1600">
                <a:solidFill>
                  <a:srgbClr val="FFFFFF"/>
                </a:solidFill>
              </a:defRPr>
            </a:lvl1pPr>
          </a:lstStyle>
          <a:p>
            <a:fld id="{80E4CA8F-14AF-47CE-A579-FE5DD744AFC9}" type="datetimeFigureOut">
              <a:rPr lang="en-US" smtClean="0"/>
              <a:pPr/>
              <a:t>19-Sep-22</a:t>
            </a:fld>
            <a:endParaRPr lang="en-US"/>
          </a:p>
        </p:txBody>
      </p:sp>
      <p:sp>
        <p:nvSpPr>
          <p:cNvPr id="5" name="Footer Placeholder 4"/>
          <p:cNvSpPr>
            <a:spLocks noGrp="1"/>
          </p:cNvSpPr>
          <p:nvPr>
            <p:ph type="ftr" sz="quarter" idx="3"/>
          </p:nvPr>
        </p:nvSpPr>
        <p:spPr>
          <a:xfrm>
            <a:off x="1610437" y="6634851"/>
            <a:ext cx="6127844" cy="177444"/>
          </a:xfrm>
          <a:prstGeom prst="rect">
            <a:avLst/>
          </a:prstGeom>
        </p:spPr>
        <p:txBody>
          <a:bodyPr vert="horz" lIns="91440" tIns="45720" rIns="91440" bIns="45720" rtlCol="0" anchor="ctr"/>
          <a:lstStyle>
            <a:lvl1pPr algn="ctr">
              <a:defRPr sz="16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305052" y="6563247"/>
            <a:ext cx="725673" cy="249047"/>
          </a:xfrm>
          <a:prstGeom prst="rect">
            <a:avLst/>
          </a:prstGeom>
        </p:spPr>
        <p:txBody>
          <a:bodyPr vert="horz" lIns="91440" tIns="45720" rIns="91440" bIns="45720" rtlCol="0" anchor="ctr"/>
          <a:lstStyle>
            <a:lvl1pPr algn="r">
              <a:defRPr sz="1600">
                <a:solidFill>
                  <a:srgbClr val="FFFFFF"/>
                </a:solidFill>
              </a:defRPr>
            </a:lvl1pPr>
          </a:lstStyle>
          <a:p>
            <a:fld id="{BC22546B-C635-459A-AB02-AD3A7F9228F9}" type="slidenum">
              <a:rPr lang="en-US" smtClean="0"/>
              <a:pPr/>
              <a:t>‹#›</a:t>
            </a:fld>
            <a:endParaRPr lang="en-US" dirty="0"/>
          </a:p>
        </p:txBody>
      </p:sp>
      <p:sp>
        <p:nvSpPr>
          <p:cNvPr id="11" name="Rectangle 10">
            <a:extLst>
              <a:ext uri="{FF2B5EF4-FFF2-40B4-BE49-F238E27FC236}">
                <a16:creationId xmlns:a16="http://schemas.microsoft.com/office/drawing/2014/main" id="{A6DC9CE2-5F95-4206-AB96-D165082EA86E}"/>
              </a:ext>
            </a:extLst>
          </p:cNvPr>
          <p:cNvSpPr/>
          <p:nvPr userDrawn="1"/>
        </p:nvSpPr>
        <p:spPr>
          <a:xfrm>
            <a:off x="-2" y="1041625"/>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4966542"/>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85000"/>
        </a:lnSpc>
        <a:spcBef>
          <a:spcPct val="0"/>
        </a:spcBef>
        <a:buNone/>
        <a:defRPr sz="4000" b="0" kern="1200" spc="-50" baseline="0">
          <a:solidFill>
            <a:srgbClr val="002060"/>
          </a:solidFill>
          <a:latin typeface="+mj-lt"/>
          <a:ea typeface="+mj-ea"/>
          <a:cs typeface="+mj-cs"/>
        </a:defRPr>
      </a:lvl1pPr>
    </p:titleStyle>
    <p:bodyStyle>
      <a:lvl1pPr marL="365125" indent="-311150" algn="l" defTabSz="914400" rtl="0" eaLnBrk="1" latinLnBrk="0" hangingPunct="1">
        <a:lnSpc>
          <a:spcPct val="100000"/>
        </a:lnSpc>
        <a:spcBef>
          <a:spcPts val="0"/>
        </a:spcBef>
        <a:spcAft>
          <a:spcPts val="400"/>
        </a:spcAft>
        <a:buClr>
          <a:schemeClr val="accent1"/>
        </a:buClr>
        <a:buSzPct val="60000"/>
        <a:buFont typeface="Wingdings" panose="05000000000000000000" pitchFamily="2" charset="2"/>
        <a:buChar char="Ø"/>
        <a:defRPr sz="2800" kern="1200">
          <a:solidFill>
            <a:schemeClr val="tx1">
              <a:lumMod val="75000"/>
              <a:lumOff val="25000"/>
            </a:schemeClr>
          </a:solidFill>
          <a:latin typeface="+mn-lt"/>
          <a:ea typeface="+mn-ea"/>
          <a:cs typeface="+mn-cs"/>
        </a:defRPr>
      </a:lvl1pPr>
      <a:lvl2pPr marL="639763" indent="-244475" algn="l" defTabSz="914400" rtl="0" eaLnBrk="1" latinLnBrk="0" hangingPunct="1">
        <a:lnSpc>
          <a:spcPct val="100000"/>
        </a:lnSpc>
        <a:spcBef>
          <a:spcPts val="0"/>
        </a:spcBef>
        <a:spcAft>
          <a:spcPts val="300"/>
        </a:spcAft>
        <a:buClr>
          <a:schemeClr val="accent1"/>
        </a:buClr>
        <a:buSzPct val="50000"/>
        <a:buFont typeface="Wingdings" panose="05000000000000000000" pitchFamily="2" charset="2"/>
        <a:buChar char="q"/>
        <a:defRPr sz="2400" kern="1200">
          <a:solidFill>
            <a:srgbClr val="480000"/>
          </a:solidFill>
          <a:latin typeface="+mn-lt"/>
          <a:ea typeface="+mn-ea"/>
          <a:cs typeface="+mn-cs"/>
        </a:defRPr>
      </a:lvl2pPr>
      <a:lvl3pPr marL="822960" indent="-182880" algn="l" defTabSz="914400" rtl="0" eaLnBrk="1" latinLnBrk="0" hangingPunct="1">
        <a:lnSpc>
          <a:spcPct val="100000"/>
        </a:lnSpc>
        <a:spcBef>
          <a:spcPts val="0"/>
        </a:spcBef>
        <a:spcAft>
          <a:spcPts val="2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1005840" indent="-182880" algn="l" defTabSz="914400" rtl="0" eaLnBrk="1" latinLnBrk="0" hangingPunct="1">
        <a:lnSpc>
          <a:spcPct val="100000"/>
        </a:lnSpc>
        <a:spcBef>
          <a:spcPts val="0"/>
        </a:spcBef>
        <a:spcAft>
          <a:spcPts val="2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1188720" indent="-182880" algn="l" defTabSz="914400" rtl="0" eaLnBrk="1" latinLnBrk="0" hangingPunct="1">
        <a:lnSpc>
          <a:spcPct val="100000"/>
        </a:lnSpc>
        <a:spcBef>
          <a:spcPts val="0"/>
        </a:spcBef>
        <a:spcAft>
          <a:spcPts val="2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3.bin"/><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C63D-6247-4A22-9182-FA3453048FD1}"/>
              </a:ext>
            </a:extLst>
          </p:cNvPr>
          <p:cNvSpPr>
            <a:spLocks noGrp="1"/>
          </p:cNvSpPr>
          <p:nvPr>
            <p:ph type="ctrTitle"/>
          </p:nvPr>
        </p:nvSpPr>
        <p:spPr/>
        <p:txBody>
          <a:bodyPr>
            <a:normAutofit fontScale="90000"/>
          </a:bodyPr>
          <a:lstStyle/>
          <a:p>
            <a:r>
              <a:rPr lang="en-US" sz="6700" dirty="0"/>
              <a:t>CSE 3207</a:t>
            </a:r>
            <a:br>
              <a:rPr lang="en-US" sz="6700" dirty="0"/>
            </a:br>
            <a:r>
              <a:rPr lang="en-US" sz="4400" dirty="0"/>
              <a:t>Applied Statistics and Queuing Theory</a:t>
            </a:r>
            <a:endParaRPr lang="en-US" dirty="0"/>
          </a:p>
        </p:txBody>
      </p:sp>
      <p:sp>
        <p:nvSpPr>
          <p:cNvPr id="3" name="Subtitle 2">
            <a:extLst>
              <a:ext uri="{FF2B5EF4-FFF2-40B4-BE49-F238E27FC236}">
                <a16:creationId xmlns:a16="http://schemas.microsoft.com/office/drawing/2014/main" id="{ACAE01B2-166B-449A-90D9-C9F33AE2D671}"/>
              </a:ext>
            </a:extLst>
          </p:cNvPr>
          <p:cNvSpPr>
            <a:spLocks noGrp="1"/>
          </p:cNvSpPr>
          <p:nvPr>
            <p:ph type="subTitle" idx="1"/>
          </p:nvPr>
        </p:nvSpPr>
        <p:spPr>
          <a:xfrm>
            <a:off x="825038" y="4311941"/>
            <a:ext cx="7543800" cy="2407641"/>
          </a:xfrm>
        </p:spPr>
        <p:txBody>
          <a:bodyPr>
            <a:normAutofit fontScale="47500" lnSpcReduction="20000"/>
          </a:bodyPr>
          <a:lstStyle/>
          <a:p>
            <a:r>
              <a:rPr lang="en-US" sz="5900" b="1" dirty="0"/>
              <a:t>Md. Shahidul Salim</a:t>
            </a:r>
          </a:p>
          <a:p>
            <a:r>
              <a:rPr lang="en-US" sz="3800" b="1" dirty="0"/>
              <a:t>Lecturer</a:t>
            </a:r>
          </a:p>
          <a:p>
            <a:r>
              <a:rPr lang="en-US" sz="3800" b="1" dirty="0"/>
              <a:t>Dept. of </a:t>
            </a:r>
            <a:r>
              <a:rPr lang="en-US" sz="3800" b="1" dirty="0" err="1"/>
              <a:t>cse</a:t>
            </a:r>
            <a:r>
              <a:rPr lang="en-US" sz="3800" b="1" dirty="0"/>
              <a:t>, </a:t>
            </a:r>
            <a:r>
              <a:rPr lang="en-US" sz="3800" b="1" dirty="0" err="1"/>
              <a:t>kuet</a:t>
            </a:r>
            <a:endParaRPr lang="en-US" sz="3800" b="1" dirty="0"/>
          </a:p>
          <a:p>
            <a:r>
              <a:rPr lang="en-US" sz="3300" b="1" dirty="0"/>
              <a:t>(Slide modified:</a:t>
            </a:r>
          </a:p>
          <a:p>
            <a:r>
              <a:rPr lang="en-US" sz="4200" dirty="0"/>
              <a:t>Dr. Sk. Md. </a:t>
            </a:r>
            <a:r>
              <a:rPr lang="en-US" sz="4200" dirty="0" err="1"/>
              <a:t>Masudul</a:t>
            </a:r>
            <a:r>
              <a:rPr lang="en-US" sz="4200" dirty="0"/>
              <a:t> Ahsan</a:t>
            </a:r>
          </a:p>
          <a:p>
            <a:r>
              <a:rPr lang="en-US" sz="3600" dirty="0"/>
              <a:t>Professor</a:t>
            </a:r>
          </a:p>
          <a:p>
            <a:r>
              <a:rPr lang="en-US" sz="3600" dirty="0"/>
              <a:t>Dept. of CSE, KUET</a:t>
            </a:r>
          </a:p>
          <a:p>
            <a:r>
              <a:rPr lang="en-US" sz="3300" b="1" dirty="0"/>
              <a:t>)</a:t>
            </a:r>
          </a:p>
        </p:txBody>
      </p:sp>
      <p:sp>
        <p:nvSpPr>
          <p:cNvPr id="5" name="Text Placeholder 4">
            <a:extLst>
              <a:ext uri="{FF2B5EF4-FFF2-40B4-BE49-F238E27FC236}">
                <a16:creationId xmlns:a16="http://schemas.microsoft.com/office/drawing/2014/main" id="{9F5254DC-9828-4516-965C-6A7886A0308F}"/>
              </a:ext>
            </a:extLst>
          </p:cNvPr>
          <p:cNvSpPr>
            <a:spLocks noGrp="1"/>
          </p:cNvSpPr>
          <p:nvPr>
            <p:ph type="body" sz="quarter" idx="13"/>
          </p:nvPr>
        </p:nvSpPr>
        <p:spPr/>
        <p:txBody>
          <a:bodyPr/>
          <a:lstStyle/>
          <a:p>
            <a:r>
              <a:rPr lang="en-US" dirty="0"/>
              <a:t>Introduction</a:t>
            </a:r>
          </a:p>
        </p:txBody>
      </p:sp>
    </p:spTree>
    <p:extLst>
      <p:ext uri="{BB962C8B-B14F-4D97-AF65-F5344CB8AC3E}">
        <p14:creationId xmlns:p14="http://schemas.microsoft.com/office/powerpoint/2010/main" val="35833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7905-0C37-4A07-BC46-434C40E38E34}"/>
              </a:ext>
            </a:extLst>
          </p:cNvPr>
          <p:cNvSpPr>
            <a:spLocks noGrp="1"/>
          </p:cNvSpPr>
          <p:nvPr>
            <p:ph type="title"/>
          </p:nvPr>
        </p:nvSpPr>
        <p:spPr/>
        <p:txBody>
          <a:bodyPr>
            <a:normAutofit/>
          </a:bodyPr>
          <a:lstStyle/>
          <a:p>
            <a:r>
              <a:rPr lang="en-US" dirty="0"/>
              <a:t>Operations with Events</a:t>
            </a:r>
          </a:p>
        </p:txBody>
      </p:sp>
      <p:grpSp>
        <p:nvGrpSpPr>
          <p:cNvPr id="8" name="Group 7">
            <a:extLst>
              <a:ext uri="{FF2B5EF4-FFF2-40B4-BE49-F238E27FC236}">
                <a16:creationId xmlns:a16="http://schemas.microsoft.com/office/drawing/2014/main" id="{64838AF8-223C-439F-957D-C4B60A47EDB1}"/>
              </a:ext>
            </a:extLst>
          </p:cNvPr>
          <p:cNvGrpSpPr/>
          <p:nvPr/>
        </p:nvGrpSpPr>
        <p:grpSpPr>
          <a:xfrm>
            <a:off x="0" y="1223734"/>
            <a:ext cx="8918575" cy="1816273"/>
            <a:chOff x="102595" y="5118275"/>
            <a:chExt cx="8918575" cy="1555347"/>
          </a:xfrm>
        </p:grpSpPr>
        <p:pic>
          <p:nvPicPr>
            <p:cNvPr id="9" name="Picture 8">
              <a:extLst>
                <a:ext uri="{FF2B5EF4-FFF2-40B4-BE49-F238E27FC236}">
                  <a16:creationId xmlns:a16="http://schemas.microsoft.com/office/drawing/2014/main" id="{A0DD2AF5-5ECA-4EE4-8958-300F67E1AEAD}"/>
                </a:ext>
              </a:extLst>
            </p:cNvPr>
            <p:cNvPicPr>
              <a:picLocks noChangeAspect="1"/>
            </p:cNvPicPr>
            <p:nvPr/>
          </p:nvPicPr>
          <p:blipFill>
            <a:blip r:embed="rId2"/>
            <a:stretch>
              <a:fillRect/>
            </a:stretch>
          </p:blipFill>
          <p:spPr>
            <a:xfrm>
              <a:off x="3302747" y="5118275"/>
              <a:ext cx="812054" cy="319497"/>
            </a:xfrm>
            <a:prstGeom prst="rect">
              <a:avLst/>
            </a:prstGeom>
          </p:spPr>
        </p:pic>
        <p:sp>
          <p:nvSpPr>
            <p:cNvPr id="10" name="Content Placeholder 2">
              <a:extLst>
                <a:ext uri="{FF2B5EF4-FFF2-40B4-BE49-F238E27FC236}">
                  <a16:creationId xmlns:a16="http://schemas.microsoft.com/office/drawing/2014/main" id="{66B2B5D9-E6E3-44A8-BA2A-5C05DCC9BDD5}"/>
                </a:ext>
              </a:extLst>
            </p:cNvPr>
            <p:cNvSpPr txBox="1">
              <a:spLocks/>
            </p:cNvSpPr>
            <p:nvPr/>
          </p:nvSpPr>
          <p:spPr>
            <a:xfrm>
              <a:off x="102595" y="5142284"/>
              <a:ext cx="8918575" cy="1531338"/>
            </a:xfrm>
            <a:prstGeom prst="rect">
              <a:avLst/>
            </a:prstGeom>
          </p:spPr>
          <p:txBody>
            <a:bodyPr vert="horz" lIns="0" tIns="0" rIns="0" bIns="45720" rtlCol="0">
              <a:normAutofit lnSpcReduction="10000"/>
            </a:bodyPr>
            <a:lstStyle>
              <a:lvl1pPr marL="365125" indent="-311150" algn="l" defTabSz="914400" rtl="0" eaLnBrk="1" latinLnBrk="0" hangingPunct="1">
                <a:lnSpc>
                  <a:spcPct val="100000"/>
                </a:lnSpc>
                <a:spcBef>
                  <a:spcPts val="0"/>
                </a:spcBef>
                <a:spcAft>
                  <a:spcPts val="400"/>
                </a:spcAft>
                <a:buClr>
                  <a:schemeClr val="accent1"/>
                </a:buClr>
                <a:buSzPct val="60000"/>
                <a:buFont typeface="Wingdings" panose="05000000000000000000" pitchFamily="2" charset="2"/>
                <a:buChar char="Ø"/>
                <a:defRPr sz="2800" kern="1200">
                  <a:solidFill>
                    <a:schemeClr val="tx1">
                      <a:lumMod val="75000"/>
                      <a:lumOff val="25000"/>
                    </a:schemeClr>
                  </a:solidFill>
                  <a:latin typeface="+mn-lt"/>
                  <a:ea typeface="+mn-ea"/>
                  <a:cs typeface="+mn-cs"/>
                </a:defRPr>
              </a:lvl1pPr>
              <a:lvl2pPr marL="639763" indent="-244475" algn="l" defTabSz="914400" rtl="0" eaLnBrk="1" latinLnBrk="0" hangingPunct="1">
                <a:lnSpc>
                  <a:spcPct val="100000"/>
                </a:lnSpc>
                <a:spcBef>
                  <a:spcPts val="0"/>
                </a:spcBef>
                <a:spcAft>
                  <a:spcPts val="300"/>
                </a:spcAft>
                <a:buClr>
                  <a:schemeClr val="accent1"/>
                </a:buClr>
                <a:buSzPct val="50000"/>
                <a:buFont typeface="Wingdings" panose="05000000000000000000" pitchFamily="2" charset="2"/>
                <a:buChar char="q"/>
                <a:defRPr sz="2400" kern="1200">
                  <a:solidFill>
                    <a:srgbClr val="480000"/>
                  </a:solidFill>
                  <a:latin typeface="+mn-lt"/>
                  <a:ea typeface="+mn-ea"/>
                  <a:cs typeface="+mn-cs"/>
                </a:defRPr>
              </a:lvl2pPr>
              <a:lvl3pPr marL="822960" indent="-182880" algn="l" defTabSz="914400" rtl="0" eaLnBrk="1" latinLnBrk="0" hangingPunct="1">
                <a:lnSpc>
                  <a:spcPct val="100000"/>
                </a:lnSpc>
                <a:spcBef>
                  <a:spcPts val="0"/>
                </a:spcBef>
                <a:spcAft>
                  <a:spcPts val="2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1005840" indent="-182880" algn="l" defTabSz="914400" rtl="0" eaLnBrk="1" latinLnBrk="0" hangingPunct="1">
                <a:lnSpc>
                  <a:spcPct val="100000"/>
                </a:lnSpc>
                <a:spcBef>
                  <a:spcPts val="0"/>
                </a:spcBef>
                <a:spcAft>
                  <a:spcPts val="2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1188720" indent="-182880" algn="l" defTabSz="914400" rtl="0" eaLnBrk="1" latinLnBrk="0" hangingPunct="1">
                <a:lnSpc>
                  <a:spcPct val="100000"/>
                </a:lnSpc>
                <a:spcBef>
                  <a:spcPts val="0"/>
                </a:spcBef>
                <a:spcAft>
                  <a:spcPts val="2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b="1" i="1" dirty="0"/>
                <a:t>A \ B </a:t>
              </a:r>
              <a:r>
                <a:rPr lang="en-US" b="1" dirty="0"/>
                <a:t>(difference ) =                </a:t>
              </a:r>
              <a:r>
                <a:rPr lang="en-US" dirty="0"/>
                <a:t>= the event </a:t>
              </a:r>
              <a:r>
                <a:rPr lang="en-US" i="1" dirty="0"/>
                <a:t>A </a:t>
              </a:r>
              <a:r>
                <a:rPr lang="en-US" dirty="0"/>
                <a:t>occurs but </a:t>
              </a:r>
              <a:r>
                <a:rPr lang="en-US" i="1" dirty="0"/>
                <a:t>B </a:t>
              </a:r>
              <a:r>
                <a:rPr lang="en-US" dirty="0"/>
                <a:t>does not</a:t>
              </a:r>
            </a:p>
            <a:p>
              <a:pPr lvl="1"/>
              <a:r>
                <a:rPr lang="en-US" dirty="0"/>
                <a:t>Events </a:t>
              </a:r>
              <a:r>
                <a:rPr lang="en-US" i="1" dirty="0"/>
                <a:t>A, B, C,.. </a:t>
              </a:r>
              <a:r>
                <a:rPr lang="en-US" dirty="0"/>
                <a:t>are </a:t>
              </a:r>
              <a:r>
                <a:rPr lang="en-US" b="1" dirty="0"/>
                <a:t>disjoint (or mutually exclusive) </a:t>
              </a:r>
            </a:p>
            <a:p>
              <a:pPr lvl="2"/>
              <a:r>
                <a:rPr lang="en-US" dirty="0"/>
                <a:t>if </a:t>
              </a:r>
              <a:r>
                <a:rPr lang="en-US" b="1" i="1" dirty="0"/>
                <a:t>A inters B inters C </a:t>
              </a:r>
              <a:r>
                <a:rPr lang="en-US" b="1" dirty="0"/>
                <a:t>  </a:t>
              </a:r>
              <a:r>
                <a:rPr lang="en-US" dirty="0">
                  <a:solidFill>
                    <a:srgbClr val="000000"/>
                  </a:solidFill>
                  <a:latin typeface="MTSYN"/>
                </a:rPr>
                <a:t>…</a:t>
              </a:r>
              <a:r>
                <a:rPr lang="en-US" dirty="0">
                  <a:sym typeface="Symbol" panose="05050102010706020507" pitchFamily="18" charset="2"/>
                </a:rPr>
                <a:t> </a:t>
              </a:r>
              <a:r>
                <a:rPr lang="en-US" dirty="0">
                  <a:solidFill>
                    <a:srgbClr val="000000"/>
                  </a:solidFill>
                  <a:latin typeface="MTSYN"/>
                </a:rPr>
                <a:t>= </a:t>
              </a:r>
              <a:r>
                <a:rPr lang="en-US" dirty="0">
                  <a:sym typeface="Symbol" panose="05050102010706020507" pitchFamily="18" charset="2"/>
                </a:rPr>
                <a:t></a:t>
              </a:r>
              <a:endParaRPr lang="en-US" b="1" i="1" dirty="0"/>
            </a:p>
            <a:p>
              <a:pPr lvl="2"/>
              <a:r>
                <a:rPr lang="en-US" dirty="0"/>
                <a:t>disjoint events cannot occur at the same time </a:t>
              </a:r>
            </a:p>
            <a:p>
              <a:pPr lvl="1"/>
              <a:r>
                <a:rPr lang="en-US" dirty="0"/>
                <a:t>Events </a:t>
              </a:r>
              <a:r>
                <a:rPr lang="en-US" i="1" dirty="0"/>
                <a:t>A, B, C, … </a:t>
              </a:r>
              <a:r>
                <a:rPr lang="en-US" dirty="0"/>
                <a:t>are </a:t>
              </a:r>
              <a:r>
                <a:rPr lang="en-US" b="1" dirty="0"/>
                <a:t>exhaustive </a:t>
              </a:r>
              <a:r>
                <a:rPr lang="en-US" dirty="0"/>
                <a:t>if </a:t>
              </a:r>
              <a:r>
                <a:rPr lang="en-US" b="1" dirty="0"/>
                <a:t>A </a:t>
              </a:r>
              <a:r>
                <a:rPr lang="en-US" dirty="0">
                  <a:solidFill>
                    <a:srgbClr val="000000"/>
                  </a:solidFill>
                  <a:latin typeface="MTSYN"/>
                </a:rPr>
                <a:t>∪</a:t>
              </a:r>
              <a:r>
                <a:rPr lang="en-US" b="1" dirty="0"/>
                <a:t> B </a:t>
              </a:r>
              <a:r>
                <a:rPr lang="en-US" dirty="0">
                  <a:solidFill>
                    <a:srgbClr val="000000"/>
                  </a:solidFill>
                  <a:latin typeface="MTSYN"/>
                </a:rPr>
                <a:t>∪</a:t>
              </a:r>
              <a:r>
                <a:rPr lang="en-US" b="1" dirty="0"/>
                <a:t> C </a:t>
              </a:r>
              <a:r>
                <a:rPr lang="en-US" dirty="0">
                  <a:solidFill>
                    <a:srgbClr val="000000"/>
                  </a:solidFill>
                  <a:latin typeface="MTSYN"/>
                </a:rPr>
                <a:t>∪</a:t>
              </a:r>
              <a:r>
                <a:rPr lang="en-US" b="1" i="1" dirty="0"/>
                <a:t> … </a:t>
              </a:r>
              <a:r>
                <a:rPr lang="en-US" b="1" dirty="0"/>
                <a:t>= </a:t>
              </a:r>
              <a:r>
                <a:rPr lang="en-US" dirty="0">
                  <a:sym typeface="Symbol" panose="05050102010706020507" pitchFamily="18" charset="2"/>
                </a:rPr>
                <a:t>S</a:t>
              </a:r>
              <a:r>
                <a:rPr lang="en-US" dirty="0"/>
                <a:t> </a:t>
              </a:r>
            </a:p>
          </p:txBody>
        </p:sp>
      </p:grpSp>
      <p:sp>
        <p:nvSpPr>
          <p:cNvPr id="7" name="Rectangle 6">
            <a:extLst>
              <a:ext uri="{FF2B5EF4-FFF2-40B4-BE49-F238E27FC236}">
                <a16:creationId xmlns:a16="http://schemas.microsoft.com/office/drawing/2014/main" id="{E7393D8A-D025-4D06-82F3-B545F90B0860}"/>
              </a:ext>
            </a:extLst>
          </p:cNvPr>
          <p:cNvSpPr/>
          <p:nvPr/>
        </p:nvSpPr>
        <p:spPr>
          <a:xfrm>
            <a:off x="122829" y="3659500"/>
            <a:ext cx="9021171" cy="1323439"/>
          </a:xfrm>
          <a:prstGeom prst="rect">
            <a:avLst/>
          </a:prstGeom>
        </p:spPr>
        <p:txBody>
          <a:bodyPr wrap="square" lIns="0" rIns="0">
            <a:spAutoFit/>
          </a:bodyPr>
          <a:lstStyle/>
          <a:p>
            <a:r>
              <a:rPr lang="en-US" sz="2000" dirty="0">
                <a:solidFill>
                  <a:srgbClr val="000000"/>
                </a:solidFill>
                <a:latin typeface="AGaramond-Regular"/>
              </a:rPr>
              <a:t>Commutative law 	   </a:t>
            </a:r>
            <a:r>
              <a:rPr lang="en-US" sz="2000" i="1" dirty="0">
                <a:solidFill>
                  <a:srgbClr val="000000"/>
                </a:solidFill>
                <a:latin typeface="AGaramond-Italic"/>
              </a:rPr>
              <a:t>E </a:t>
            </a:r>
            <a:r>
              <a:rPr lang="en-US" sz="2000" dirty="0">
                <a:solidFill>
                  <a:srgbClr val="000000"/>
                </a:solidFill>
                <a:latin typeface="MTSYN"/>
              </a:rPr>
              <a:t>∪ </a:t>
            </a:r>
            <a:r>
              <a:rPr lang="en-US" sz="2000" i="1" dirty="0">
                <a:solidFill>
                  <a:srgbClr val="000000"/>
                </a:solidFill>
                <a:latin typeface="AGaramond-Italic"/>
              </a:rPr>
              <a:t>F </a:t>
            </a:r>
            <a:r>
              <a:rPr lang="en-US" sz="2000" dirty="0">
                <a:solidFill>
                  <a:srgbClr val="000000"/>
                </a:solidFill>
                <a:latin typeface="MTSYN"/>
              </a:rPr>
              <a:t>= </a:t>
            </a:r>
            <a:r>
              <a:rPr lang="en-US" sz="2000" i="1" dirty="0">
                <a:solidFill>
                  <a:srgbClr val="000000"/>
                </a:solidFill>
                <a:latin typeface="AGaramond-Italic"/>
              </a:rPr>
              <a:t>F </a:t>
            </a:r>
            <a:r>
              <a:rPr lang="en-US" sz="2000" dirty="0">
                <a:solidFill>
                  <a:srgbClr val="000000"/>
                </a:solidFill>
                <a:latin typeface="MTSYN"/>
              </a:rPr>
              <a:t>∪ </a:t>
            </a:r>
            <a:r>
              <a:rPr lang="en-US" sz="2000" i="1" dirty="0">
                <a:solidFill>
                  <a:srgbClr val="000000"/>
                </a:solidFill>
                <a:latin typeface="AGaramond-Italic"/>
              </a:rPr>
              <a:t>E 				     EF </a:t>
            </a:r>
            <a:r>
              <a:rPr lang="en-US" sz="2000" dirty="0">
                <a:solidFill>
                  <a:srgbClr val="000000"/>
                </a:solidFill>
                <a:latin typeface="MTSYN"/>
              </a:rPr>
              <a:t>=</a:t>
            </a:r>
            <a:r>
              <a:rPr lang="en-US" sz="2000" i="1" dirty="0">
                <a:solidFill>
                  <a:srgbClr val="000000"/>
                </a:solidFill>
                <a:latin typeface="AGaramond-Italic"/>
              </a:rPr>
              <a:t>FE</a:t>
            </a:r>
            <a:br>
              <a:rPr lang="en-US" sz="2000" i="1" dirty="0">
                <a:solidFill>
                  <a:srgbClr val="000000"/>
                </a:solidFill>
                <a:latin typeface="AGaramond-Italic"/>
              </a:rPr>
            </a:br>
            <a:r>
              <a:rPr lang="en-US" sz="2000" dirty="0">
                <a:solidFill>
                  <a:srgbClr val="000000"/>
                </a:solidFill>
                <a:latin typeface="AGaramond-Regular"/>
              </a:rPr>
              <a:t>Associative law 		  (</a:t>
            </a:r>
            <a:r>
              <a:rPr lang="en-US" sz="2000" i="1" dirty="0">
                <a:solidFill>
                  <a:srgbClr val="000000"/>
                </a:solidFill>
                <a:latin typeface="AGaramond-Italic"/>
              </a:rPr>
              <a:t>E </a:t>
            </a:r>
            <a:r>
              <a:rPr lang="en-US" sz="2000" dirty="0">
                <a:solidFill>
                  <a:srgbClr val="000000"/>
                </a:solidFill>
                <a:latin typeface="MTSYN"/>
              </a:rPr>
              <a:t>∪ </a:t>
            </a:r>
            <a:r>
              <a:rPr lang="en-US" sz="2000" i="1" dirty="0">
                <a:solidFill>
                  <a:srgbClr val="000000"/>
                </a:solidFill>
                <a:latin typeface="AGaramond-Italic"/>
              </a:rPr>
              <a:t>F </a:t>
            </a:r>
            <a:r>
              <a:rPr lang="en-US" sz="2000" i="1" dirty="0">
                <a:solidFill>
                  <a:srgbClr val="000000"/>
                </a:solidFill>
                <a:latin typeface="MTMI"/>
              </a:rPr>
              <a:t>) </a:t>
            </a:r>
            <a:r>
              <a:rPr lang="en-US" sz="2000" dirty="0">
                <a:solidFill>
                  <a:srgbClr val="000000"/>
                </a:solidFill>
                <a:latin typeface="MTSYN"/>
              </a:rPr>
              <a:t>∪ </a:t>
            </a:r>
            <a:r>
              <a:rPr lang="en-US" sz="2000" i="1" dirty="0">
                <a:solidFill>
                  <a:srgbClr val="000000"/>
                </a:solidFill>
                <a:latin typeface="AGaramond-Italic"/>
              </a:rPr>
              <a:t>G </a:t>
            </a:r>
            <a:r>
              <a:rPr lang="en-US" sz="2000" dirty="0">
                <a:solidFill>
                  <a:srgbClr val="000000"/>
                </a:solidFill>
                <a:latin typeface="MTSYN"/>
              </a:rPr>
              <a:t>= </a:t>
            </a:r>
            <a:r>
              <a:rPr lang="en-US" sz="2000" i="1" dirty="0">
                <a:solidFill>
                  <a:srgbClr val="000000"/>
                </a:solidFill>
                <a:latin typeface="AGaramond-Italic"/>
              </a:rPr>
              <a:t>E </a:t>
            </a:r>
            <a:r>
              <a:rPr lang="en-US" sz="2000" dirty="0">
                <a:solidFill>
                  <a:srgbClr val="000000"/>
                </a:solidFill>
                <a:latin typeface="MTSYN"/>
              </a:rPr>
              <a:t>∪ </a:t>
            </a:r>
            <a:r>
              <a:rPr lang="en-US" sz="2000" i="1" dirty="0">
                <a:solidFill>
                  <a:srgbClr val="000000"/>
                </a:solidFill>
                <a:latin typeface="MTMI"/>
              </a:rPr>
              <a:t>(</a:t>
            </a:r>
            <a:r>
              <a:rPr lang="en-US" sz="2000" i="1" dirty="0">
                <a:solidFill>
                  <a:srgbClr val="000000"/>
                </a:solidFill>
                <a:latin typeface="AGaramond-Italic"/>
              </a:rPr>
              <a:t>F </a:t>
            </a:r>
            <a:r>
              <a:rPr lang="en-US" sz="2000" dirty="0">
                <a:solidFill>
                  <a:srgbClr val="000000"/>
                </a:solidFill>
                <a:latin typeface="MTSYN"/>
              </a:rPr>
              <a:t>∪ </a:t>
            </a:r>
            <a:r>
              <a:rPr lang="en-US" sz="2000" i="1" dirty="0">
                <a:solidFill>
                  <a:srgbClr val="000000"/>
                </a:solidFill>
                <a:latin typeface="AGaramond-Italic"/>
              </a:rPr>
              <a:t>G </a:t>
            </a:r>
            <a:r>
              <a:rPr lang="en-US" sz="2000" dirty="0">
                <a:solidFill>
                  <a:srgbClr val="000000"/>
                </a:solidFill>
                <a:latin typeface="AGaramond-Regular"/>
              </a:rPr>
              <a:t>) 	    (</a:t>
            </a:r>
            <a:r>
              <a:rPr lang="en-US" sz="2000" i="1" dirty="0">
                <a:solidFill>
                  <a:srgbClr val="000000"/>
                </a:solidFill>
                <a:latin typeface="AGaramond-Italic"/>
              </a:rPr>
              <a:t>EF </a:t>
            </a:r>
            <a:r>
              <a:rPr lang="en-US" sz="2000" dirty="0">
                <a:solidFill>
                  <a:srgbClr val="000000"/>
                </a:solidFill>
                <a:latin typeface="AGaramond-Regular"/>
              </a:rPr>
              <a:t>)</a:t>
            </a:r>
            <a:r>
              <a:rPr lang="en-US" sz="2000" i="1" dirty="0">
                <a:solidFill>
                  <a:srgbClr val="000000"/>
                </a:solidFill>
                <a:latin typeface="AGaramond-Italic"/>
              </a:rPr>
              <a:t>G </a:t>
            </a:r>
            <a:r>
              <a:rPr lang="en-US" sz="2000" dirty="0">
                <a:solidFill>
                  <a:srgbClr val="000000"/>
                </a:solidFill>
                <a:latin typeface="MTSYN"/>
              </a:rPr>
              <a:t>= </a:t>
            </a:r>
            <a:r>
              <a:rPr lang="en-US" sz="2000" i="1" dirty="0">
                <a:solidFill>
                  <a:srgbClr val="000000"/>
                </a:solidFill>
                <a:latin typeface="AGaramond-Italic"/>
              </a:rPr>
              <a:t>E</a:t>
            </a:r>
            <a:r>
              <a:rPr lang="en-US" sz="2000" dirty="0">
                <a:solidFill>
                  <a:srgbClr val="000000"/>
                </a:solidFill>
                <a:latin typeface="AGaramond-Regular"/>
              </a:rPr>
              <a:t>(</a:t>
            </a:r>
            <a:r>
              <a:rPr lang="en-US" sz="2000" i="1" dirty="0">
                <a:solidFill>
                  <a:srgbClr val="000000"/>
                </a:solidFill>
                <a:latin typeface="AGaramond-Italic"/>
              </a:rPr>
              <a:t>FG </a:t>
            </a:r>
            <a:r>
              <a:rPr lang="en-US" sz="2000" dirty="0">
                <a:solidFill>
                  <a:srgbClr val="000000"/>
                </a:solidFill>
                <a:latin typeface="AGaramond-Regular"/>
              </a:rPr>
              <a:t>)</a:t>
            </a:r>
            <a:br>
              <a:rPr lang="en-US" sz="2000" dirty="0">
                <a:solidFill>
                  <a:srgbClr val="000000"/>
                </a:solidFill>
                <a:latin typeface="AGaramond-Regular"/>
              </a:rPr>
            </a:br>
            <a:r>
              <a:rPr lang="en-US" sz="2000" dirty="0">
                <a:solidFill>
                  <a:srgbClr val="000000"/>
                </a:solidFill>
                <a:latin typeface="AGaramond-Regular"/>
              </a:rPr>
              <a:t>Distributive law 		  (</a:t>
            </a:r>
            <a:r>
              <a:rPr lang="en-US" sz="2000" i="1" dirty="0">
                <a:solidFill>
                  <a:srgbClr val="000000"/>
                </a:solidFill>
                <a:latin typeface="AGaramond-Italic"/>
              </a:rPr>
              <a:t>E </a:t>
            </a:r>
            <a:r>
              <a:rPr lang="en-US" sz="2000" dirty="0">
                <a:solidFill>
                  <a:srgbClr val="000000"/>
                </a:solidFill>
                <a:latin typeface="MTSYN"/>
              </a:rPr>
              <a:t>∪ </a:t>
            </a:r>
            <a:r>
              <a:rPr lang="en-US" sz="2000" i="1" dirty="0">
                <a:solidFill>
                  <a:srgbClr val="000000"/>
                </a:solidFill>
                <a:latin typeface="AGaramond-Italic"/>
              </a:rPr>
              <a:t>F </a:t>
            </a:r>
            <a:r>
              <a:rPr lang="en-US" sz="2000" i="1" dirty="0">
                <a:solidFill>
                  <a:srgbClr val="000000"/>
                </a:solidFill>
                <a:latin typeface="MTMI"/>
              </a:rPr>
              <a:t>)</a:t>
            </a:r>
            <a:r>
              <a:rPr lang="en-US" sz="2000" i="1" dirty="0">
                <a:solidFill>
                  <a:srgbClr val="000000"/>
                </a:solidFill>
                <a:latin typeface="AGaramond-Italic"/>
              </a:rPr>
              <a:t>G </a:t>
            </a:r>
            <a:r>
              <a:rPr lang="en-US" sz="2000" dirty="0">
                <a:solidFill>
                  <a:srgbClr val="000000"/>
                </a:solidFill>
                <a:latin typeface="MTSYN"/>
              </a:rPr>
              <a:t>= </a:t>
            </a:r>
            <a:r>
              <a:rPr lang="en-US" sz="2000" i="1" dirty="0">
                <a:solidFill>
                  <a:srgbClr val="000000"/>
                </a:solidFill>
                <a:latin typeface="AGaramond-Italic"/>
              </a:rPr>
              <a:t>EG </a:t>
            </a:r>
            <a:r>
              <a:rPr lang="en-US" sz="2000" dirty="0">
                <a:solidFill>
                  <a:srgbClr val="000000"/>
                </a:solidFill>
                <a:latin typeface="MTSYN"/>
              </a:rPr>
              <a:t>∪ </a:t>
            </a:r>
            <a:r>
              <a:rPr lang="en-US" sz="2000" i="1" dirty="0">
                <a:solidFill>
                  <a:srgbClr val="000000"/>
                </a:solidFill>
                <a:latin typeface="AGaramond-Italic"/>
              </a:rPr>
              <a:t>FG 		           </a:t>
            </a:r>
            <a:r>
              <a:rPr lang="en-US" sz="2000" i="1" spc="-100" dirty="0">
                <a:solidFill>
                  <a:srgbClr val="000000"/>
                </a:solidFill>
                <a:latin typeface="AGaramond-Italic"/>
              </a:rPr>
              <a:t>EF </a:t>
            </a:r>
            <a:r>
              <a:rPr lang="en-US" sz="2000" spc="-100" dirty="0">
                <a:solidFill>
                  <a:srgbClr val="000000"/>
                </a:solidFill>
                <a:latin typeface="MTSYN"/>
              </a:rPr>
              <a:t>∪ </a:t>
            </a:r>
            <a:r>
              <a:rPr lang="en-US" sz="2000" i="1" spc="-100" dirty="0">
                <a:solidFill>
                  <a:srgbClr val="000000"/>
                </a:solidFill>
                <a:latin typeface="AGaramond-Italic"/>
              </a:rPr>
              <a:t>G </a:t>
            </a:r>
            <a:r>
              <a:rPr lang="en-US" sz="2000" spc="-100" dirty="0">
                <a:solidFill>
                  <a:srgbClr val="000000"/>
                </a:solidFill>
                <a:latin typeface="MTSYN"/>
              </a:rPr>
              <a:t>= </a:t>
            </a:r>
            <a:r>
              <a:rPr lang="en-US" sz="2000" i="1" spc="-100" dirty="0">
                <a:solidFill>
                  <a:srgbClr val="000000"/>
                </a:solidFill>
                <a:latin typeface="MTMI"/>
              </a:rPr>
              <a:t>(</a:t>
            </a:r>
            <a:r>
              <a:rPr lang="en-US" sz="2000" i="1" spc="-100" dirty="0">
                <a:solidFill>
                  <a:srgbClr val="000000"/>
                </a:solidFill>
                <a:latin typeface="AGaramond-Italic"/>
              </a:rPr>
              <a:t>E </a:t>
            </a:r>
            <a:r>
              <a:rPr lang="en-US" sz="2000" spc="-100" dirty="0">
                <a:solidFill>
                  <a:srgbClr val="000000"/>
                </a:solidFill>
                <a:latin typeface="MTSYN"/>
              </a:rPr>
              <a:t>∪ </a:t>
            </a:r>
            <a:r>
              <a:rPr lang="en-US" sz="2000" i="1" spc="-100" dirty="0">
                <a:solidFill>
                  <a:srgbClr val="000000"/>
                </a:solidFill>
                <a:latin typeface="AGaramond-Italic"/>
              </a:rPr>
              <a:t>G </a:t>
            </a:r>
            <a:r>
              <a:rPr lang="en-US" sz="2000" i="1" spc="-100" dirty="0">
                <a:solidFill>
                  <a:srgbClr val="000000"/>
                </a:solidFill>
                <a:latin typeface="MTMI"/>
              </a:rPr>
              <a:t>)(</a:t>
            </a:r>
            <a:r>
              <a:rPr lang="en-US" sz="2000" i="1" spc="-100" dirty="0">
                <a:solidFill>
                  <a:srgbClr val="000000"/>
                </a:solidFill>
                <a:latin typeface="AGaramond-Italic"/>
              </a:rPr>
              <a:t>F </a:t>
            </a:r>
            <a:r>
              <a:rPr lang="en-US" sz="2000" spc="-100" dirty="0">
                <a:solidFill>
                  <a:srgbClr val="000000"/>
                </a:solidFill>
                <a:latin typeface="MTSYN"/>
              </a:rPr>
              <a:t>∪ </a:t>
            </a:r>
            <a:r>
              <a:rPr lang="en-US" sz="2000" i="1" spc="-100" dirty="0">
                <a:solidFill>
                  <a:srgbClr val="000000"/>
                </a:solidFill>
                <a:latin typeface="AGaramond-Italic"/>
              </a:rPr>
              <a:t>G </a:t>
            </a:r>
            <a:r>
              <a:rPr lang="en-US" sz="2000" i="1" spc="-100" dirty="0">
                <a:solidFill>
                  <a:srgbClr val="000000"/>
                </a:solidFill>
                <a:latin typeface="MTMI"/>
              </a:rPr>
              <a:t>)</a:t>
            </a:r>
            <a:r>
              <a:rPr lang="en-US" sz="2000" spc="-100" dirty="0"/>
              <a:t> </a:t>
            </a:r>
            <a:br>
              <a:rPr lang="en-US" sz="2000" dirty="0"/>
            </a:br>
            <a:endParaRPr lang="en-US" sz="2000" dirty="0"/>
          </a:p>
        </p:txBody>
      </p:sp>
    </p:spTree>
    <p:extLst>
      <p:ext uri="{BB962C8B-B14F-4D97-AF65-F5344CB8AC3E}">
        <p14:creationId xmlns:p14="http://schemas.microsoft.com/office/powerpoint/2010/main" val="68290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8466-BDD7-4516-A901-FA16A80EAB30}"/>
              </a:ext>
            </a:extLst>
          </p:cNvPr>
          <p:cNvSpPr>
            <a:spLocks noGrp="1"/>
          </p:cNvSpPr>
          <p:nvPr>
            <p:ph type="title"/>
          </p:nvPr>
        </p:nvSpPr>
        <p:spPr/>
        <p:txBody>
          <a:bodyPr>
            <a:normAutofit/>
          </a:bodyPr>
          <a:lstStyle/>
          <a:p>
            <a:r>
              <a:rPr lang="en-US" dirty="0"/>
              <a:t>Counting Techniques</a:t>
            </a:r>
          </a:p>
        </p:txBody>
      </p:sp>
      <p:sp>
        <p:nvSpPr>
          <p:cNvPr id="3" name="Content Placeholder 2">
            <a:extLst>
              <a:ext uri="{FF2B5EF4-FFF2-40B4-BE49-F238E27FC236}">
                <a16:creationId xmlns:a16="http://schemas.microsoft.com/office/drawing/2014/main" id="{62E86EDF-414B-4EC1-962A-AC39E16ED41C}"/>
              </a:ext>
            </a:extLst>
          </p:cNvPr>
          <p:cNvSpPr>
            <a:spLocks noGrp="1"/>
          </p:cNvSpPr>
          <p:nvPr>
            <p:ph sz="quarter" idx="13"/>
          </p:nvPr>
        </p:nvSpPr>
        <p:spPr/>
        <p:txBody>
          <a:bodyPr>
            <a:normAutofit/>
          </a:bodyPr>
          <a:lstStyle/>
          <a:p>
            <a:r>
              <a:rPr lang="en-US" sz="2400" b="1" dirty="0"/>
              <a:t>Multiplication rule. </a:t>
            </a:r>
            <a:r>
              <a:rPr lang="en-US" sz="2400" dirty="0"/>
              <a:t>If an experiment consists of </a:t>
            </a:r>
            <a:r>
              <a:rPr lang="en-US" sz="2400" i="1" dirty="0"/>
              <a:t>k </a:t>
            </a:r>
            <a:r>
              <a:rPr lang="en-US" sz="2400" dirty="0"/>
              <a:t>components (sub-experiments) for which the number of possible outcomes are </a:t>
            </a:r>
            <a:r>
              <a:rPr lang="en-US" sz="2400" i="1" dirty="0"/>
              <a:t>n</a:t>
            </a:r>
            <a:r>
              <a:rPr lang="en-US" sz="2400" baseline="-25000" dirty="0"/>
              <a:t>1</a:t>
            </a:r>
            <a:r>
              <a:rPr lang="en-US" sz="2400" i="1" dirty="0"/>
              <a:t>, n</a:t>
            </a:r>
            <a:r>
              <a:rPr lang="en-US" sz="2400" baseline="-25000" dirty="0"/>
              <a:t>2</a:t>
            </a:r>
            <a:r>
              <a:rPr lang="en-US" sz="2400" i="1" dirty="0"/>
              <a:t>, …, </a:t>
            </a:r>
            <a:r>
              <a:rPr lang="en-US" sz="2400" i="1" dirty="0" err="1"/>
              <a:t>n</a:t>
            </a:r>
            <a:r>
              <a:rPr lang="en-US" sz="2400" i="1" baseline="-25000" dirty="0" err="1"/>
              <a:t>k</a:t>
            </a:r>
            <a:r>
              <a:rPr lang="en-US" sz="2400" i="1" dirty="0"/>
              <a:t> </a:t>
            </a:r>
            <a:r>
              <a:rPr lang="en-US" sz="2400" dirty="0"/>
              <a:t>then the total number of experimental outcomes (the size of the sample space) is equal to </a:t>
            </a:r>
            <a:r>
              <a:rPr lang="en-US" sz="2400" b="1" i="1" dirty="0"/>
              <a:t>n</a:t>
            </a:r>
            <a:r>
              <a:rPr lang="en-US" sz="2400" b="1" baseline="-25000" dirty="0"/>
              <a:t>1</a:t>
            </a:r>
            <a:r>
              <a:rPr lang="en-US" sz="2400" b="1" dirty="0"/>
              <a:t>×</a:t>
            </a:r>
            <a:r>
              <a:rPr lang="en-US" sz="2400" b="1" i="1" dirty="0"/>
              <a:t> n</a:t>
            </a:r>
            <a:r>
              <a:rPr lang="en-US" sz="2400" b="1" baseline="-25000" dirty="0"/>
              <a:t>2</a:t>
            </a:r>
            <a:r>
              <a:rPr lang="en-US" sz="2400" b="1" dirty="0"/>
              <a:t> ×</a:t>
            </a:r>
            <a:r>
              <a:rPr lang="en-US" sz="2400" b="1" i="1" dirty="0"/>
              <a:t> …</a:t>
            </a:r>
            <a:r>
              <a:rPr lang="en-US" sz="2400" b="1" dirty="0"/>
              <a:t> × </a:t>
            </a:r>
            <a:r>
              <a:rPr lang="en-US" sz="2400" b="1" i="1" dirty="0" err="1"/>
              <a:t>n</a:t>
            </a:r>
            <a:r>
              <a:rPr lang="en-US" sz="2400" b="1" i="1" baseline="-25000" dirty="0" err="1"/>
              <a:t>k</a:t>
            </a:r>
            <a:r>
              <a:rPr lang="en-US" sz="2400" dirty="0"/>
              <a:t>. </a:t>
            </a:r>
          </a:p>
          <a:p>
            <a:endParaRPr lang="en-US" sz="2400" dirty="0"/>
          </a:p>
          <a:p>
            <a:r>
              <a:rPr lang="en-US" sz="2400" dirty="0"/>
              <a:t>The number of </a:t>
            </a:r>
            <a:r>
              <a:rPr lang="en-US" sz="2400" b="1" dirty="0"/>
              <a:t>permutations</a:t>
            </a:r>
            <a:r>
              <a:rPr lang="en-US" sz="2400" dirty="0"/>
              <a:t> of </a:t>
            </a:r>
            <a:r>
              <a:rPr lang="en-US" sz="2400" i="1" dirty="0"/>
              <a:t>n</a:t>
            </a:r>
            <a:r>
              <a:rPr lang="en-US" sz="2400" dirty="0"/>
              <a:t> distinct objects taken </a:t>
            </a:r>
            <a:r>
              <a:rPr lang="en-US" sz="2400" i="1" dirty="0"/>
              <a:t>r</a:t>
            </a:r>
            <a:r>
              <a:rPr lang="en-US" sz="2400" dirty="0"/>
              <a:t> at a time is</a:t>
            </a:r>
            <a:br>
              <a:rPr lang="en-US" sz="2400" dirty="0"/>
            </a:br>
            <a:endParaRPr lang="en-US" sz="2400" dirty="0"/>
          </a:p>
          <a:p>
            <a:endParaRPr lang="en-US" sz="2400" dirty="0"/>
          </a:p>
          <a:p>
            <a:r>
              <a:rPr lang="en-US" sz="2400" dirty="0"/>
              <a:t>The number of </a:t>
            </a:r>
            <a:r>
              <a:rPr lang="en-US" sz="2400" b="1" dirty="0"/>
              <a:t>combinations</a:t>
            </a:r>
            <a:r>
              <a:rPr lang="en-US" sz="2400" dirty="0"/>
              <a:t> of </a:t>
            </a:r>
            <a:r>
              <a:rPr lang="en-US" sz="2400" i="1" dirty="0"/>
              <a:t>n</a:t>
            </a:r>
            <a:r>
              <a:rPr lang="en-US" sz="2400" dirty="0"/>
              <a:t> distinct objects taken </a:t>
            </a:r>
            <a:r>
              <a:rPr lang="en-US" sz="2400" i="1" dirty="0"/>
              <a:t>r</a:t>
            </a:r>
            <a:r>
              <a:rPr lang="en-US" sz="2400" dirty="0"/>
              <a:t> at a time is</a:t>
            </a:r>
          </a:p>
          <a:p>
            <a:endParaRPr lang="en-US" sz="2400" dirty="0"/>
          </a:p>
          <a:p>
            <a:endParaRPr lang="en-US" sz="2400" dirty="0"/>
          </a:p>
          <a:p>
            <a:pPr lvl="1"/>
            <a:endParaRPr lang="en-US" sz="2000" dirty="0"/>
          </a:p>
          <a:p>
            <a:pPr lvl="1"/>
            <a:r>
              <a:rPr lang="en-US" sz="2000" dirty="0"/>
              <a:t>Many other permutation/combination rules</a:t>
            </a:r>
          </a:p>
        </p:txBody>
      </p:sp>
      <p:pic>
        <p:nvPicPr>
          <p:cNvPr id="6" name="Picture 5">
            <a:extLst>
              <a:ext uri="{FF2B5EF4-FFF2-40B4-BE49-F238E27FC236}">
                <a16:creationId xmlns:a16="http://schemas.microsoft.com/office/drawing/2014/main" id="{964D2D87-DEED-4D45-B8BC-07B1CD564410}"/>
              </a:ext>
            </a:extLst>
          </p:cNvPr>
          <p:cNvPicPr>
            <a:picLocks noChangeAspect="1"/>
          </p:cNvPicPr>
          <p:nvPr/>
        </p:nvPicPr>
        <p:blipFill>
          <a:blip r:embed="rId2"/>
          <a:stretch>
            <a:fillRect/>
          </a:stretch>
        </p:blipFill>
        <p:spPr>
          <a:xfrm>
            <a:off x="3586985" y="3445668"/>
            <a:ext cx="2042993" cy="858838"/>
          </a:xfrm>
          <a:prstGeom prst="rect">
            <a:avLst/>
          </a:prstGeom>
        </p:spPr>
      </p:pic>
      <p:pic>
        <p:nvPicPr>
          <p:cNvPr id="7" name="Picture 6">
            <a:extLst>
              <a:ext uri="{FF2B5EF4-FFF2-40B4-BE49-F238E27FC236}">
                <a16:creationId xmlns:a16="http://schemas.microsoft.com/office/drawing/2014/main" id="{77B95FD7-7C98-4239-89B7-0555EBB48BB0}"/>
              </a:ext>
            </a:extLst>
          </p:cNvPr>
          <p:cNvPicPr>
            <a:picLocks noChangeAspect="1"/>
          </p:cNvPicPr>
          <p:nvPr/>
        </p:nvPicPr>
        <p:blipFill>
          <a:blip r:embed="rId3"/>
          <a:stretch>
            <a:fillRect/>
          </a:stretch>
        </p:blipFill>
        <p:spPr>
          <a:xfrm>
            <a:off x="3514020" y="4708380"/>
            <a:ext cx="2115958" cy="782782"/>
          </a:xfrm>
          <a:prstGeom prst="rect">
            <a:avLst/>
          </a:prstGeom>
        </p:spPr>
      </p:pic>
    </p:spTree>
    <p:extLst>
      <p:ext uri="{BB962C8B-B14F-4D97-AF65-F5344CB8AC3E}">
        <p14:creationId xmlns:p14="http://schemas.microsoft.com/office/powerpoint/2010/main" val="374837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8466-BDD7-4516-A901-FA16A80EAB30}"/>
              </a:ext>
            </a:extLst>
          </p:cNvPr>
          <p:cNvSpPr>
            <a:spLocks noGrp="1"/>
          </p:cNvSpPr>
          <p:nvPr>
            <p:ph type="title"/>
          </p:nvPr>
        </p:nvSpPr>
        <p:spPr/>
        <p:txBody>
          <a:bodyPr>
            <a:normAutofit/>
          </a:bodyPr>
          <a:lstStyle/>
          <a:p>
            <a:r>
              <a:rPr lang="en-US" dirty="0"/>
              <a:t>Counting Examples</a:t>
            </a:r>
          </a:p>
        </p:txBody>
      </p:sp>
      <p:sp>
        <p:nvSpPr>
          <p:cNvPr id="3" name="Content Placeholder 2">
            <a:extLst>
              <a:ext uri="{FF2B5EF4-FFF2-40B4-BE49-F238E27FC236}">
                <a16:creationId xmlns:a16="http://schemas.microsoft.com/office/drawing/2014/main" id="{62E86EDF-414B-4EC1-962A-AC39E16ED41C}"/>
              </a:ext>
            </a:extLst>
          </p:cNvPr>
          <p:cNvSpPr>
            <a:spLocks noGrp="1"/>
          </p:cNvSpPr>
          <p:nvPr>
            <p:ph sz="quarter" idx="13"/>
          </p:nvPr>
        </p:nvSpPr>
        <p:spPr/>
        <p:txBody>
          <a:bodyPr>
            <a:normAutofit lnSpcReduction="10000"/>
          </a:bodyPr>
          <a:lstStyle/>
          <a:p>
            <a:r>
              <a:rPr lang="en-US" sz="2400" dirty="0"/>
              <a:t>The design for a Website is to consist of four colors, three fonts, and three positions for an image. From the multiplication rule, 4 ×  3 × 3 = 36 different designs are possible.</a:t>
            </a:r>
          </a:p>
          <a:p>
            <a:endParaRPr lang="en-US" sz="2400" dirty="0"/>
          </a:p>
          <a:p>
            <a:r>
              <a:rPr lang="en-US" sz="2400" dirty="0"/>
              <a:t>An electronic controlling mechanism requires 5 distinct, but interchangeable, memory chips. In how many ways can this mechanism be assembled</a:t>
            </a:r>
          </a:p>
          <a:p>
            <a:pPr lvl="1"/>
            <a:r>
              <a:rPr lang="en-US" sz="2000" dirty="0"/>
              <a:t>by placing chips in the odd numbered positions within the controller? </a:t>
            </a:r>
          </a:p>
          <a:p>
            <a:pPr lvl="1"/>
            <a:r>
              <a:rPr lang="en-US" sz="2000" dirty="0"/>
              <a:t>Ans: </a:t>
            </a:r>
            <a:r>
              <a:rPr lang="en-US" sz="2000" baseline="30000" dirty="0"/>
              <a:t>5</a:t>
            </a:r>
            <a:r>
              <a:rPr lang="en-US" sz="2000" dirty="0"/>
              <a:t>P</a:t>
            </a:r>
            <a:r>
              <a:rPr lang="en-US" sz="2000" baseline="-25000" dirty="0"/>
              <a:t>3</a:t>
            </a:r>
            <a:r>
              <a:rPr lang="en-US" sz="2000" dirty="0"/>
              <a:t> </a:t>
            </a:r>
          </a:p>
          <a:p>
            <a:pPr lvl="1"/>
            <a:endParaRPr lang="en-US" sz="2000" dirty="0"/>
          </a:p>
          <a:p>
            <a:r>
              <a:rPr lang="en-US" sz="2600" dirty="0"/>
              <a:t>A young boy asks his mother to get 5 Game-</a:t>
            </a:r>
            <a:r>
              <a:rPr lang="en-US" sz="2600" dirty="0" err="1"/>
              <a:t>Boy</a:t>
            </a:r>
            <a:r>
              <a:rPr lang="en-US" sz="2600" baseline="30000" dirty="0" err="1"/>
              <a:t>TM</a:t>
            </a:r>
            <a:r>
              <a:rPr lang="en-US" sz="2600" dirty="0"/>
              <a:t> cartridges from his collection of 10 arcade and 5 sports games. How many ways are there that his mother can get 3 arcade and 2 sports games?</a:t>
            </a:r>
            <a:r>
              <a:rPr lang="en-US" sz="2200" dirty="0"/>
              <a:t> </a:t>
            </a:r>
            <a:endParaRPr lang="en-US" sz="2400" dirty="0"/>
          </a:p>
          <a:p>
            <a:pPr lvl="1"/>
            <a:r>
              <a:rPr lang="en-US" sz="2000" dirty="0"/>
              <a:t>Ans: </a:t>
            </a:r>
            <a:r>
              <a:rPr lang="en-US" sz="2000" baseline="30000" dirty="0"/>
              <a:t>10</a:t>
            </a:r>
            <a:r>
              <a:rPr lang="en-US" sz="2000" dirty="0"/>
              <a:t>C</a:t>
            </a:r>
            <a:r>
              <a:rPr lang="en-US" sz="2000" baseline="-25000" dirty="0"/>
              <a:t>3</a:t>
            </a:r>
            <a:r>
              <a:rPr lang="en-US" sz="2000" dirty="0"/>
              <a:t> ×</a:t>
            </a:r>
            <a:r>
              <a:rPr lang="en-US" sz="2000" baseline="30000" dirty="0"/>
              <a:t> 5</a:t>
            </a:r>
            <a:r>
              <a:rPr lang="en-US" sz="2000" dirty="0"/>
              <a:t>C</a:t>
            </a:r>
            <a:r>
              <a:rPr lang="en-US" sz="2000" baseline="-25000" dirty="0"/>
              <a:t>2</a:t>
            </a:r>
            <a:r>
              <a:rPr lang="en-US" sz="2000" dirty="0"/>
              <a:t> = 1200</a:t>
            </a:r>
            <a:endParaRPr lang="en-US" sz="1600" dirty="0"/>
          </a:p>
          <a:p>
            <a:pPr lvl="1"/>
            <a:endParaRPr lang="en-US" sz="2000" dirty="0"/>
          </a:p>
        </p:txBody>
      </p:sp>
    </p:spTree>
    <p:extLst>
      <p:ext uri="{BB962C8B-B14F-4D97-AF65-F5344CB8AC3E}">
        <p14:creationId xmlns:p14="http://schemas.microsoft.com/office/powerpoint/2010/main" val="278604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B337-7ABC-4EA1-A8E8-9676488F18FE}"/>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175F75E7-074F-4192-9AEB-5A4E055F5B15}"/>
              </a:ext>
            </a:extLst>
          </p:cNvPr>
          <p:cNvSpPr>
            <a:spLocks noGrp="1"/>
          </p:cNvSpPr>
          <p:nvPr>
            <p:ph sz="quarter" idx="13"/>
          </p:nvPr>
        </p:nvSpPr>
        <p:spPr/>
        <p:txBody>
          <a:bodyPr>
            <a:normAutofit fontScale="92500" lnSpcReduction="10000"/>
          </a:bodyPr>
          <a:lstStyle/>
          <a:p>
            <a:r>
              <a:rPr lang="en-US" dirty="0"/>
              <a:t>Probability in daily life conversation </a:t>
            </a:r>
          </a:p>
          <a:p>
            <a:pPr lvl="1"/>
            <a:r>
              <a:rPr lang="en-US" dirty="0"/>
              <a:t>“It is very likely that the plane will arrive late”  </a:t>
            </a:r>
          </a:p>
          <a:p>
            <a:pPr lvl="1"/>
            <a:r>
              <a:rPr lang="en-US" dirty="0"/>
              <a:t>“The chances are good that he will be able to join us for dinner”</a:t>
            </a:r>
          </a:p>
          <a:p>
            <a:endParaRPr lang="en-US" dirty="0"/>
          </a:p>
          <a:p>
            <a:r>
              <a:rPr lang="en-US" dirty="0"/>
              <a:t>Probability is used to quantify the </a:t>
            </a:r>
          </a:p>
          <a:p>
            <a:pPr lvl="1"/>
            <a:r>
              <a:rPr lang="en-US" dirty="0"/>
              <a:t>chance ( common sense) (I have a fifty-fifty chance of getting an even number when a die is tossed)</a:t>
            </a:r>
          </a:p>
          <a:p>
            <a:pPr lvl="1"/>
            <a:r>
              <a:rPr lang="en-US" dirty="0"/>
              <a:t>likelihood (forecasting)  (The university is not likely to win the football game tonight)</a:t>
            </a:r>
          </a:p>
          <a:p>
            <a:pPr lvl="1"/>
            <a:r>
              <a:rPr lang="en-US" dirty="0"/>
              <a:t>long-term proportion (relative frequency) </a:t>
            </a:r>
          </a:p>
          <a:p>
            <a:pPr marL="395288" lvl="1" indent="0">
              <a:buNone/>
            </a:pPr>
            <a:r>
              <a:rPr lang="en-US" dirty="0"/>
              <a:t>past information or from an understanding of the structure of the experiment,</a:t>
            </a:r>
          </a:p>
          <a:p>
            <a:pPr marL="53975" indent="0">
              <a:buNone/>
            </a:pPr>
            <a:r>
              <a:rPr lang="en-US" dirty="0"/>
              <a:t>    that an outcome of a random experiment will occur. </a:t>
            </a:r>
          </a:p>
          <a:p>
            <a:r>
              <a:rPr lang="en-US" dirty="0"/>
              <a:t>“The chance of rain today is 30% “</a:t>
            </a:r>
          </a:p>
          <a:p>
            <a:endParaRPr lang="en-US" dirty="0"/>
          </a:p>
        </p:txBody>
      </p:sp>
    </p:spTree>
    <p:extLst>
      <p:ext uri="{BB962C8B-B14F-4D97-AF65-F5344CB8AC3E}">
        <p14:creationId xmlns:p14="http://schemas.microsoft.com/office/powerpoint/2010/main" val="366359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2B34-70B6-4C9E-9EF9-F9E9FED10B12}"/>
              </a:ext>
            </a:extLst>
          </p:cNvPr>
          <p:cNvSpPr>
            <a:spLocks noGrp="1"/>
          </p:cNvSpPr>
          <p:nvPr>
            <p:ph type="title"/>
          </p:nvPr>
        </p:nvSpPr>
        <p:spPr/>
        <p:txBody>
          <a:bodyPr>
            <a:normAutofit/>
          </a:bodyPr>
          <a:lstStyle/>
          <a:p>
            <a:r>
              <a:rPr lang="en-US" dirty="0"/>
              <a:t>Axioms of Probability </a:t>
            </a:r>
          </a:p>
        </p:txBody>
      </p:sp>
      <p:sp>
        <p:nvSpPr>
          <p:cNvPr id="3" name="Content Placeholder 2">
            <a:extLst>
              <a:ext uri="{FF2B5EF4-FFF2-40B4-BE49-F238E27FC236}">
                <a16:creationId xmlns:a16="http://schemas.microsoft.com/office/drawing/2014/main" id="{9A7E8788-F132-4382-B7EA-4880818901D4}"/>
              </a:ext>
            </a:extLst>
          </p:cNvPr>
          <p:cNvSpPr>
            <a:spLocks noGrp="1"/>
          </p:cNvSpPr>
          <p:nvPr>
            <p:ph sz="quarter" idx="13"/>
          </p:nvPr>
        </p:nvSpPr>
        <p:spPr/>
        <p:txBody>
          <a:bodyPr>
            <a:normAutofit fontScale="92500" lnSpcReduction="10000"/>
          </a:bodyPr>
          <a:lstStyle/>
          <a:p>
            <a:r>
              <a:rPr lang="en-US" b="1" dirty="0"/>
              <a:t>Axiom 1:  </a:t>
            </a:r>
            <a:r>
              <a:rPr lang="en-US" dirty="0"/>
              <a:t>for each event A in S</a:t>
            </a:r>
            <a:r>
              <a:rPr lang="en-US" b="1" dirty="0"/>
              <a:t>, </a:t>
            </a:r>
            <a:r>
              <a:rPr lang="en-US" i="1" dirty="0"/>
              <a:t>P</a:t>
            </a:r>
            <a:r>
              <a:rPr lang="en-US" dirty="0"/>
              <a:t>(</a:t>
            </a:r>
            <a:r>
              <a:rPr lang="en-US" i="1" dirty="0"/>
              <a:t>A</a:t>
            </a:r>
            <a:r>
              <a:rPr lang="en-US" dirty="0"/>
              <a:t>)</a:t>
            </a:r>
            <a:r>
              <a:rPr lang="en-US" i="1" dirty="0"/>
              <a:t> ≥ </a:t>
            </a:r>
            <a:r>
              <a:rPr lang="en-US" dirty="0"/>
              <a:t>0       (</a:t>
            </a:r>
            <a:r>
              <a:rPr lang="en-US" dirty="0">
                <a:solidFill>
                  <a:schemeClr val="accent2">
                    <a:lumMod val="50000"/>
                  </a:schemeClr>
                </a:solidFill>
              </a:rPr>
              <a:t>nonnegative</a:t>
            </a:r>
            <a:r>
              <a:rPr lang="en-US" dirty="0"/>
              <a:t>).</a:t>
            </a:r>
          </a:p>
          <a:p>
            <a:r>
              <a:rPr lang="en-US" b="1" dirty="0"/>
              <a:t>Axiom 2: </a:t>
            </a:r>
            <a:r>
              <a:rPr lang="en-US" i="1" dirty="0"/>
              <a:t>P</a:t>
            </a:r>
            <a:r>
              <a:rPr lang="en-US" dirty="0"/>
              <a:t>(</a:t>
            </a:r>
            <a:r>
              <a:rPr lang="en-US" i="1" dirty="0"/>
              <a:t>S</a:t>
            </a:r>
            <a:r>
              <a:rPr lang="en-US" dirty="0"/>
              <a:t>)</a:t>
            </a:r>
            <a:r>
              <a:rPr lang="en-US" i="1" dirty="0"/>
              <a:t> =</a:t>
            </a:r>
            <a:r>
              <a:rPr lang="en-US" dirty="0"/>
              <a:t>1               (</a:t>
            </a:r>
            <a:r>
              <a:rPr lang="en-US" dirty="0">
                <a:solidFill>
                  <a:schemeClr val="accent2">
                    <a:lumMod val="50000"/>
                  </a:schemeClr>
                </a:solidFill>
              </a:rPr>
              <a:t>normed</a:t>
            </a:r>
            <a:r>
              <a:rPr lang="en-US" dirty="0"/>
              <a:t>).</a:t>
            </a:r>
          </a:p>
          <a:p>
            <a:r>
              <a:rPr lang="en-US" b="1" dirty="0"/>
              <a:t>Axiom 3: </a:t>
            </a:r>
            <a:r>
              <a:rPr lang="en-US" dirty="0"/>
              <a:t>for a collection of mutually exclusive events </a:t>
            </a:r>
            <a:r>
              <a:rPr lang="en-US" i="1" dirty="0"/>
              <a:t>A</a:t>
            </a:r>
            <a:r>
              <a:rPr lang="en-US" baseline="-25000" dirty="0"/>
              <a:t>1</a:t>
            </a:r>
            <a:r>
              <a:rPr lang="en-US" dirty="0"/>
              <a:t>, </a:t>
            </a:r>
            <a:r>
              <a:rPr lang="en-US" i="1" dirty="0"/>
              <a:t>A</a:t>
            </a:r>
            <a:r>
              <a:rPr lang="en-US" baseline="-25000" dirty="0"/>
              <a:t>2</a:t>
            </a:r>
            <a:r>
              <a:rPr lang="en-US" dirty="0"/>
              <a:t>, . . . in </a:t>
            </a:r>
            <a:r>
              <a:rPr lang="en-US" i="1" dirty="0"/>
              <a:t>S</a:t>
            </a:r>
            <a:r>
              <a:rPr lang="en-US" dirty="0"/>
              <a:t> </a:t>
            </a:r>
          </a:p>
          <a:p>
            <a:endParaRPr lang="en-US" dirty="0"/>
          </a:p>
          <a:p>
            <a:endParaRPr lang="en-US" dirty="0"/>
          </a:p>
          <a:p>
            <a:endParaRPr lang="en-US" dirty="0"/>
          </a:p>
          <a:p>
            <a:r>
              <a:rPr lang="en-US" b="1" dirty="0">
                <a:solidFill>
                  <a:srgbClr val="FF0000"/>
                </a:solidFill>
              </a:rPr>
              <a:t>Probability</a:t>
            </a:r>
            <a:r>
              <a:rPr lang="en-US" dirty="0"/>
              <a:t>. A </a:t>
            </a:r>
            <a:r>
              <a:rPr lang="en-US" i="1" dirty="0"/>
              <a:t>probability measure</a:t>
            </a:r>
            <a:r>
              <a:rPr lang="en-US" dirty="0"/>
              <a:t>, or simply a </a:t>
            </a:r>
            <a:r>
              <a:rPr lang="en-US" i="1" dirty="0"/>
              <a:t>probability</a:t>
            </a:r>
            <a:r>
              <a:rPr lang="en-US" dirty="0"/>
              <a:t>, on a sample space </a:t>
            </a:r>
            <a:r>
              <a:rPr lang="en-US" i="1" dirty="0"/>
              <a:t>S </a:t>
            </a:r>
            <a:r>
              <a:rPr lang="en-US" dirty="0"/>
              <a:t>is a specification of numbers P</a:t>
            </a:r>
            <a:r>
              <a:rPr lang="en-US" i="1" dirty="0"/>
              <a:t>(A) </a:t>
            </a:r>
            <a:r>
              <a:rPr lang="en-US" dirty="0"/>
              <a:t>for all events </a:t>
            </a:r>
            <a:r>
              <a:rPr lang="en-US" i="1" dirty="0"/>
              <a:t>A </a:t>
            </a:r>
            <a:r>
              <a:rPr lang="en-US" dirty="0"/>
              <a:t>that satisfy Axioms 1</a:t>
            </a:r>
            <a:r>
              <a:rPr lang="en-US" i="1" dirty="0"/>
              <a:t>, </a:t>
            </a:r>
            <a:r>
              <a:rPr lang="en-US" dirty="0"/>
              <a:t>2, and 3.</a:t>
            </a:r>
          </a:p>
          <a:p>
            <a:r>
              <a:rPr lang="en-US" dirty="0"/>
              <a:t>function of an event = P(E) </a:t>
            </a:r>
          </a:p>
          <a:p>
            <a:pPr lvl="1"/>
            <a:r>
              <a:rPr lang="en-US" b="1" dirty="0"/>
              <a:t>Domain</a:t>
            </a:r>
            <a:r>
              <a:rPr lang="en-US" dirty="0"/>
              <a:t>: events </a:t>
            </a:r>
          </a:p>
          <a:p>
            <a:pPr lvl="1"/>
            <a:r>
              <a:rPr lang="en-US" b="1" dirty="0"/>
              <a:t>Range</a:t>
            </a:r>
            <a:r>
              <a:rPr lang="en-US" dirty="0"/>
              <a:t>: [0, 1]</a:t>
            </a:r>
          </a:p>
          <a:p>
            <a:endParaRPr lang="en-US" dirty="0"/>
          </a:p>
          <a:p>
            <a:endParaRPr lang="en-US" dirty="0"/>
          </a:p>
          <a:p>
            <a:endParaRPr lang="en-US" dirty="0"/>
          </a:p>
          <a:p>
            <a:endParaRPr lang="en-US" dirty="0"/>
          </a:p>
        </p:txBody>
      </p:sp>
      <p:grpSp>
        <p:nvGrpSpPr>
          <p:cNvPr id="6" name="Group 5">
            <a:extLst>
              <a:ext uri="{FF2B5EF4-FFF2-40B4-BE49-F238E27FC236}">
                <a16:creationId xmlns:a16="http://schemas.microsoft.com/office/drawing/2014/main" id="{9BD27AA0-28DF-4033-903C-FBB6BF559EE8}"/>
              </a:ext>
            </a:extLst>
          </p:cNvPr>
          <p:cNvGrpSpPr/>
          <p:nvPr/>
        </p:nvGrpSpPr>
        <p:grpSpPr>
          <a:xfrm>
            <a:off x="1215680" y="2800926"/>
            <a:ext cx="6989730" cy="838633"/>
            <a:chOff x="1814945" y="3096058"/>
            <a:chExt cx="6989730" cy="838633"/>
          </a:xfrm>
        </p:grpSpPr>
        <p:pic>
          <p:nvPicPr>
            <p:cNvPr id="4" name="Picture 3">
              <a:extLst>
                <a:ext uri="{FF2B5EF4-FFF2-40B4-BE49-F238E27FC236}">
                  <a16:creationId xmlns:a16="http://schemas.microsoft.com/office/drawing/2014/main" id="{C06032C3-1621-4F5D-87C2-C7DB8D9F95E4}"/>
                </a:ext>
              </a:extLst>
            </p:cNvPr>
            <p:cNvPicPr>
              <a:picLocks noChangeAspect="1"/>
            </p:cNvPicPr>
            <p:nvPr/>
          </p:nvPicPr>
          <p:blipFill>
            <a:blip r:embed="rId2"/>
            <a:stretch>
              <a:fillRect/>
            </a:stretch>
          </p:blipFill>
          <p:spPr>
            <a:xfrm>
              <a:off x="1814945" y="3096058"/>
              <a:ext cx="4806493" cy="838633"/>
            </a:xfrm>
            <a:prstGeom prst="rect">
              <a:avLst/>
            </a:prstGeom>
          </p:spPr>
        </p:pic>
        <p:sp>
          <p:nvSpPr>
            <p:cNvPr id="5" name="Rectangle 4">
              <a:extLst>
                <a:ext uri="{FF2B5EF4-FFF2-40B4-BE49-F238E27FC236}">
                  <a16:creationId xmlns:a16="http://schemas.microsoft.com/office/drawing/2014/main" id="{050F811F-D2CE-4CA9-B6F7-4F4C1A058031}"/>
                </a:ext>
              </a:extLst>
            </p:cNvPr>
            <p:cNvSpPr/>
            <p:nvPr/>
          </p:nvSpPr>
          <p:spPr>
            <a:xfrm>
              <a:off x="6981656" y="3253764"/>
              <a:ext cx="1823019" cy="523220"/>
            </a:xfrm>
            <a:prstGeom prst="rect">
              <a:avLst/>
            </a:prstGeom>
          </p:spPr>
          <p:txBody>
            <a:bodyPr wrap="square">
              <a:spAutoFit/>
            </a:bodyPr>
            <a:lstStyle/>
            <a:p>
              <a:r>
                <a:rPr lang="en-US" sz="2800" dirty="0"/>
                <a:t>(</a:t>
              </a:r>
              <a:r>
                <a:rPr lang="en-US" sz="2800" dirty="0">
                  <a:solidFill>
                    <a:schemeClr val="accent2">
                      <a:lumMod val="50000"/>
                    </a:schemeClr>
                  </a:solidFill>
                </a:rPr>
                <a:t>additive</a:t>
              </a:r>
              <a:r>
                <a:rPr lang="en-US" sz="2800" dirty="0"/>
                <a:t>).</a:t>
              </a:r>
            </a:p>
          </p:txBody>
        </p:sp>
      </p:grpSp>
    </p:spTree>
    <p:extLst>
      <p:ext uri="{BB962C8B-B14F-4D97-AF65-F5344CB8AC3E}">
        <p14:creationId xmlns:p14="http://schemas.microsoft.com/office/powerpoint/2010/main" val="287195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7F7F-FBB2-4732-9FEF-B577A9B865B0}"/>
              </a:ext>
            </a:extLst>
          </p:cNvPr>
          <p:cNvSpPr>
            <a:spLocks noGrp="1"/>
          </p:cNvSpPr>
          <p:nvPr>
            <p:ph type="title"/>
          </p:nvPr>
        </p:nvSpPr>
        <p:spPr/>
        <p:txBody>
          <a:bodyPr/>
          <a:lstStyle/>
          <a:p>
            <a:r>
              <a:rPr lang="en-US" dirty="0"/>
              <a:t>Assignment of Probability</a:t>
            </a:r>
          </a:p>
        </p:txBody>
      </p:sp>
      <p:sp>
        <p:nvSpPr>
          <p:cNvPr id="3" name="Content Placeholder 2">
            <a:extLst>
              <a:ext uri="{FF2B5EF4-FFF2-40B4-BE49-F238E27FC236}">
                <a16:creationId xmlns:a16="http://schemas.microsoft.com/office/drawing/2014/main" id="{65C91C53-1785-4111-8378-A298B5D30261}"/>
              </a:ext>
            </a:extLst>
          </p:cNvPr>
          <p:cNvSpPr>
            <a:spLocks noGrp="1"/>
          </p:cNvSpPr>
          <p:nvPr>
            <p:ph sz="quarter" idx="13"/>
          </p:nvPr>
        </p:nvSpPr>
        <p:spPr/>
        <p:txBody>
          <a:bodyPr>
            <a:normAutofit fontScale="92500"/>
          </a:bodyPr>
          <a:lstStyle/>
          <a:p>
            <a:r>
              <a:rPr lang="en-US" dirty="0"/>
              <a:t>Axioms of probability define the properties of a probability measure </a:t>
            </a:r>
          </a:p>
          <a:p>
            <a:pPr lvl="1"/>
            <a:r>
              <a:rPr lang="en-US" dirty="0"/>
              <a:t>However, they do not guide us in assigning probabilities to various events </a:t>
            </a:r>
          </a:p>
          <a:p>
            <a:r>
              <a:rPr lang="en-US" dirty="0"/>
              <a:t>For problems in applied sciences, a natural way to assign the probability of an event is through the observation of </a:t>
            </a:r>
            <a:r>
              <a:rPr lang="en-US" i="1" dirty="0">
                <a:solidFill>
                  <a:srgbClr val="C00000"/>
                </a:solidFill>
              </a:rPr>
              <a:t>relative frequency</a:t>
            </a:r>
            <a:r>
              <a:rPr lang="en-US" dirty="0"/>
              <a:t>.</a:t>
            </a:r>
          </a:p>
          <a:p>
            <a:pPr lvl="1"/>
            <a:r>
              <a:rPr lang="en-US" dirty="0"/>
              <a:t>If an experiment can result in any one of </a:t>
            </a:r>
            <a:r>
              <a:rPr lang="en-US" b="1" dirty="0">
                <a:solidFill>
                  <a:srgbClr val="FF0000"/>
                </a:solidFill>
              </a:rPr>
              <a:t>N</a:t>
            </a:r>
            <a:r>
              <a:rPr lang="en-US" dirty="0"/>
              <a:t> different equally likely outcomes, and if exactly </a:t>
            </a:r>
            <a:r>
              <a:rPr lang="en-US" b="1" i="1" dirty="0">
                <a:solidFill>
                  <a:srgbClr val="C00000"/>
                </a:solidFill>
              </a:rPr>
              <a:t>n</a:t>
            </a:r>
            <a:r>
              <a:rPr lang="en-US" dirty="0"/>
              <a:t> of these outcomes correspond to event A, then the probability of event A is</a:t>
            </a:r>
          </a:p>
          <a:p>
            <a:pPr lvl="1"/>
            <a:endParaRPr lang="en-US" dirty="0"/>
          </a:p>
          <a:p>
            <a:pPr lvl="1"/>
            <a:endParaRPr lang="en-US" dirty="0"/>
          </a:p>
          <a:p>
            <a:pPr lvl="1"/>
            <a:r>
              <a:rPr lang="en-US" dirty="0"/>
              <a:t>Two events </a:t>
            </a:r>
            <a:r>
              <a:rPr lang="en-US" i="1" dirty="0"/>
              <a:t>A </a:t>
            </a:r>
            <a:r>
              <a:rPr lang="en-US" dirty="0"/>
              <a:t>and </a:t>
            </a:r>
            <a:r>
              <a:rPr lang="en-US" i="1" dirty="0"/>
              <a:t>B </a:t>
            </a:r>
            <a:r>
              <a:rPr lang="en-US" dirty="0"/>
              <a:t>are </a:t>
            </a:r>
            <a:r>
              <a:rPr lang="en-US" b="1" dirty="0"/>
              <a:t>equally likely </a:t>
            </a:r>
            <a:r>
              <a:rPr lang="en-US" dirty="0"/>
              <a:t>if there is no reason to suppose that the occurrence of one is favored with respect to the other. </a:t>
            </a:r>
          </a:p>
        </p:txBody>
      </p:sp>
      <p:pic>
        <p:nvPicPr>
          <p:cNvPr id="6" name="Picture 5">
            <a:extLst>
              <a:ext uri="{FF2B5EF4-FFF2-40B4-BE49-F238E27FC236}">
                <a16:creationId xmlns:a16="http://schemas.microsoft.com/office/drawing/2014/main" id="{1267D308-4432-4E9E-BAFD-290DA9E3265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477491" y="4959925"/>
            <a:ext cx="1925782" cy="817418"/>
          </a:xfrm>
          <a:prstGeom prst="rect">
            <a:avLst/>
          </a:prstGeom>
        </p:spPr>
      </p:pic>
    </p:spTree>
    <p:extLst>
      <p:ext uri="{BB962C8B-B14F-4D97-AF65-F5344CB8AC3E}">
        <p14:creationId xmlns:p14="http://schemas.microsoft.com/office/powerpoint/2010/main" val="102648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7F7F-FBB2-4732-9FEF-B577A9B865B0}"/>
              </a:ext>
            </a:extLst>
          </p:cNvPr>
          <p:cNvSpPr>
            <a:spLocks noGrp="1"/>
          </p:cNvSpPr>
          <p:nvPr>
            <p:ph type="title"/>
          </p:nvPr>
        </p:nvSpPr>
        <p:spPr/>
        <p:txBody>
          <a:bodyPr/>
          <a:lstStyle/>
          <a:p>
            <a:r>
              <a:rPr lang="en-US" dirty="0"/>
              <a:t>Assignment of Probability</a:t>
            </a:r>
          </a:p>
        </p:txBody>
      </p:sp>
      <p:sp>
        <p:nvSpPr>
          <p:cNvPr id="3" name="Content Placeholder 2">
            <a:extLst>
              <a:ext uri="{FF2B5EF4-FFF2-40B4-BE49-F238E27FC236}">
                <a16:creationId xmlns:a16="http://schemas.microsoft.com/office/drawing/2014/main" id="{65C91C53-1785-4111-8378-A298B5D30261}"/>
              </a:ext>
            </a:extLst>
          </p:cNvPr>
          <p:cNvSpPr>
            <a:spLocks noGrp="1"/>
          </p:cNvSpPr>
          <p:nvPr>
            <p:ph sz="quarter" idx="13"/>
          </p:nvPr>
        </p:nvSpPr>
        <p:spPr/>
        <p:txBody>
          <a:bodyPr>
            <a:normAutofit/>
          </a:bodyPr>
          <a:lstStyle/>
          <a:p>
            <a:r>
              <a:rPr lang="en-US" b="1" dirty="0"/>
              <a:t>subjective approach </a:t>
            </a:r>
            <a:r>
              <a:rPr lang="en-US" dirty="0"/>
              <a:t>to probability assignment is</a:t>
            </a:r>
            <a:br>
              <a:rPr lang="en-US" dirty="0"/>
            </a:br>
            <a:r>
              <a:rPr lang="en-US" i="1" dirty="0"/>
              <a:t>relative likelihood</a:t>
            </a:r>
            <a:r>
              <a:rPr lang="en-US" dirty="0"/>
              <a:t>. </a:t>
            </a:r>
          </a:p>
          <a:p>
            <a:pPr lvl="1"/>
            <a:r>
              <a:rPr lang="en-US" dirty="0"/>
              <a:t>it is not feasible or is impossible to perform an experiment a large number of times</a:t>
            </a:r>
          </a:p>
          <a:p>
            <a:pPr lvl="1"/>
            <a:r>
              <a:rPr lang="en-US" dirty="0"/>
              <a:t>the probability assigned as a result of subjective judgement. </a:t>
            </a:r>
          </a:p>
          <a:p>
            <a:pPr lvl="1"/>
            <a:endParaRPr lang="en-US" dirty="0"/>
          </a:p>
          <a:p>
            <a:pPr lvl="1"/>
            <a:r>
              <a:rPr lang="en-US" dirty="0"/>
              <a:t>The statement ‘</a:t>
            </a:r>
            <a:r>
              <a:rPr lang="en-US" dirty="0">
                <a:solidFill>
                  <a:srgbClr val="003366"/>
                </a:solidFill>
              </a:rPr>
              <a:t>there is a 40% probability of rain tomorrow</a:t>
            </a:r>
            <a:r>
              <a:rPr lang="en-US" dirty="0"/>
              <a:t>’ </a:t>
            </a:r>
          </a:p>
          <a:p>
            <a:pPr lvl="1"/>
            <a:endParaRPr lang="en-US" dirty="0"/>
          </a:p>
          <a:p>
            <a:pPr lvl="1"/>
            <a:r>
              <a:rPr lang="en-US" dirty="0"/>
              <a:t>where the number 0.4 is assigned on the basis of available information and professional judgement </a:t>
            </a:r>
            <a:br>
              <a:rPr lang="en-US" dirty="0"/>
            </a:br>
            <a:endParaRPr lang="en-US" dirty="0"/>
          </a:p>
        </p:txBody>
      </p:sp>
    </p:spTree>
    <p:extLst>
      <p:ext uri="{BB962C8B-B14F-4D97-AF65-F5344CB8AC3E}">
        <p14:creationId xmlns:p14="http://schemas.microsoft.com/office/powerpoint/2010/main" val="3485366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1846-1D10-4175-A1FE-6B06BF5419DC}"/>
              </a:ext>
            </a:extLst>
          </p:cNvPr>
          <p:cNvSpPr>
            <a:spLocks noGrp="1"/>
          </p:cNvSpPr>
          <p:nvPr>
            <p:ph type="title"/>
          </p:nvPr>
        </p:nvSpPr>
        <p:spPr/>
        <p:txBody>
          <a:bodyPr/>
          <a:lstStyle/>
          <a:p>
            <a:r>
              <a:rPr lang="en-US" dirty="0"/>
              <a:t>Probability Example</a:t>
            </a:r>
          </a:p>
        </p:txBody>
      </p:sp>
      <p:sp>
        <p:nvSpPr>
          <p:cNvPr id="3" name="Content Placeholder 2">
            <a:extLst>
              <a:ext uri="{FF2B5EF4-FFF2-40B4-BE49-F238E27FC236}">
                <a16:creationId xmlns:a16="http://schemas.microsoft.com/office/drawing/2014/main" id="{6E47B3A8-46EE-4F9B-9D93-D18247E6A6EF}"/>
              </a:ext>
            </a:extLst>
          </p:cNvPr>
          <p:cNvSpPr>
            <a:spLocks noGrp="1"/>
          </p:cNvSpPr>
          <p:nvPr>
            <p:ph sz="quarter" idx="13"/>
          </p:nvPr>
        </p:nvSpPr>
        <p:spPr/>
        <p:txBody>
          <a:bodyPr>
            <a:normAutofit/>
          </a:bodyPr>
          <a:lstStyle/>
          <a:p>
            <a:r>
              <a:rPr lang="en-US" dirty="0"/>
              <a:t>A coin is tossed twice. What is the probability that at least 1 head occurs? </a:t>
            </a:r>
            <a:br>
              <a:rPr lang="en-US" dirty="0"/>
            </a:br>
            <a:r>
              <a:rPr lang="en-US" dirty="0"/>
              <a:t> </a:t>
            </a:r>
          </a:p>
        </p:txBody>
      </p:sp>
      <p:sp>
        <p:nvSpPr>
          <p:cNvPr id="4" name="Rectangle 3">
            <a:extLst>
              <a:ext uri="{FF2B5EF4-FFF2-40B4-BE49-F238E27FC236}">
                <a16:creationId xmlns:a16="http://schemas.microsoft.com/office/drawing/2014/main" id="{D8FB8D5E-F02C-4DFC-AD42-AFBBCB27CA06}"/>
              </a:ext>
            </a:extLst>
          </p:cNvPr>
          <p:cNvSpPr/>
          <p:nvPr/>
        </p:nvSpPr>
        <p:spPr>
          <a:xfrm>
            <a:off x="706580" y="2067067"/>
            <a:ext cx="7481455" cy="2616101"/>
          </a:xfrm>
          <a:prstGeom prst="rect">
            <a:avLst/>
          </a:prstGeom>
        </p:spPr>
        <p:txBody>
          <a:bodyPr wrap="square">
            <a:spAutoFit/>
          </a:bodyPr>
          <a:lstStyle/>
          <a:p>
            <a:r>
              <a:rPr lang="de-DE" sz="2400" i="1" dirty="0"/>
              <a:t>S </a:t>
            </a:r>
            <a:r>
              <a:rPr lang="de-DE" sz="2400" dirty="0"/>
              <a:t>= </a:t>
            </a:r>
            <a:r>
              <a:rPr lang="de-DE" sz="2000" dirty="0"/>
              <a:t>{</a:t>
            </a:r>
            <a:r>
              <a:rPr lang="de-DE" sz="2400" i="1" dirty="0"/>
              <a:t>HH, HT, T H, T T</a:t>
            </a:r>
            <a:r>
              <a:rPr lang="de-DE" sz="2400" dirty="0"/>
              <a:t>} </a:t>
            </a:r>
          </a:p>
          <a:p>
            <a:r>
              <a:rPr lang="en-US" sz="2400" dirty="0"/>
              <a:t>Let, coin is balanced, each outcomes are equally likely. </a:t>
            </a:r>
          </a:p>
          <a:p>
            <a:pPr>
              <a:spcBef>
                <a:spcPts val="1200"/>
              </a:spcBef>
            </a:pPr>
            <a:r>
              <a:rPr lang="en-US" sz="2400" dirty="0"/>
              <a:t>we assign a probability of </a:t>
            </a:r>
            <a:r>
              <a:rPr lang="en-US" sz="2400" i="1" dirty="0"/>
              <a:t>ω </a:t>
            </a:r>
            <a:r>
              <a:rPr lang="en-US" sz="2400" dirty="0"/>
              <a:t>to each sample point. </a:t>
            </a:r>
          </a:p>
          <a:p>
            <a:r>
              <a:rPr lang="en-US" sz="2400" dirty="0"/>
              <a:t>Then 4</a:t>
            </a:r>
            <a:r>
              <a:rPr lang="en-US" sz="2400" i="1" dirty="0"/>
              <a:t>ω </a:t>
            </a:r>
            <a:r>
              <a:rPr lang="en-US" sz="2400" dirty="0"/>
              <a:t>= 1, or </a:t>
            </a:r>
            <a:r>
              <a:rPr lang="en-US" sz="2400" i="1" dirty="0"/>
              <a:t>ω </a:t>
            </a:r>
            <a:r>
              <a:rPr lang="en-US" sz="2400" dirty="0"/>
              <a:t>= 1</a:t>
            </a:r>
            <a:r>
              <a:rPr lang="en-US" sz="2400" i="1" dirty="0"/>
              <a:t>/</a:t>
            </a:r>
            <a:r>
              <a:rPr lang="en-US" sz="2400" dirty="0"/>
              <a:t>4. </a:t>
            </a:r>
          </a:p>
          <a:p>
            <a:pPr>
              <a:spcBef>
                <a:spcPts val="1200"/>
              </a:spcBef>
            </a:pPr>
            <a:r>
              <a:rPr lang="en-US" sz="2400" dirty="0"/>
              <a:t>If </a:t>
            </a:r>
            <a:r>
              <a:rPr lang="en-US" sz="2400" i="1" dirty="0"/>
              <a:t>A </a:t>
            </a:r>
            <a:r>
              <a:rPr lang="en-US" sz="2400" dirty="0"/>
              <a:t>represents the event of at least 1 head occurring, then </a:t>
            </a:r>
          </a:p>
          <a:p>
            <a:r>
              <a:rPr lang="en-US" sz="2400" i="1" dirty="0"/>
              <a:t>A </a:t>
            </a:r>
            <a:r>
              <a:rPr lang="en-US" sz="2400" dirty="0"/>
              <a:t>= </a:t>
            </a:r>
            <a:r>
              <a:rPr lang="en-US" sz="2400" i="1" dirty="0"/>
              <a:t>{HH, HT, T H}      </a:t>
            </a:r>
            <a:r>
              <a:rPr lang="en-US" sz="2400" dirty="0"/>
              <a:t>and        </a:t>
            </a:r>
            <a:r>
              <a:rPr lang="en-US" sz="2400" i="1" dirty="0"/>
              <a:t>P </a:t>
            </a:r>
            <a:r>
              <a:rPr lang="en-US" sz="2400" dirty="0"/>
              <a:t>(</a:t>
            </a:r>
            <a:r>
              <a:rPr lang="en-US" sz="2400" i="1" dirty="0"/>
              <a:t>A</a:t>
            </a:r>
            <a:r>
              <a:rPr lang="en-US" sz="2400" dirty="0"/>
              <a:t>) = ¼ + ¼ + ¼ =3/4 </a:t>
            </a:r>
          </a:p>
        </p:txBody>
      </p:sp>
    </p:spTree>
    <p:extLst>
      <p:ext uri="{BB962C8B-B14F-4D97-AF65-F5344CB8AC3E}">
        <p14:creationId xmlns:p14="http://schemas.microsoft.com/office/powerpoint/2010/main" val="171138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1846-1D10-4175-A1FE-6B06BF5419DC}"/>
              </a:ext>
            </a:extLst>
          </p:cNvPr>
          <p:cNvSpPr>
            <a:spLocks noGrp="1"/>
          </p:cNvSpPr>
          <p:nvPr>
            <p:ph type="title"/>
          </p:nvPr>
        </p:nvSpPr>
        <p:spPr/>
        <p:txBody>
          <a:bodyPr/>
          <a:lstStyle/>
          <a:p>
            <a:r>
              <a:rPr lang="en-US" dirty="0"/>
              <a:t>Probability Example</a:t>
            </a:r>
          </a:p>
        </p:txBody>
      </p:sp>
      <p:sp>
        <p:nvSpPr>
          <p:cNvPr id="3" name="Content Placeholder 2">
            <a:extLst>
              <a:ext uri="{FF2B5EF4-FFF2-40B4-BE49-F238E27FC236}">
                <a16:creationId xmlns:a16="http://schemas.microsoft.com/office/drawing/2014/main" id="{6E47B3A8-46EE-4F9B-9D93-D18247E6A6EF}"/>
              </a:ext>
            </a:extLst>
          </p:cNvPr>
          <p:cNvSpPr>
            <a:spLocks noGrp="1"/>
          </p:cNvSpPr>
          <p:nvPr>
            <p:ph sz="quarter" idx="13"/>
          </p:nvPr>
        </p:nvSpPr>
        <p:spPr/>
        <p:txBody>
          <a:bodyPr>
            <a:normAutofit/>
          </a:bodyPr>
          <a:lstStyle/>
          <a:p>
            <a:r>
              <a:rPr lang="en-US" dirty="0"/>
              <a:t> </a:t>
            </a:r>
            <a:r>
              <a:rPr lang="en-US" sz="2400" dirty="0"/>
              <a:t>A die is loaded in such a way that an even number is twice as likely to occur as an odd number. If E is the event that a number less than 4 occurs on a single toss of the die, find P(E).</a:t>
            </a:r>
          </a:p>
          <a:p>
            <a:r>
              <a:rPr lang="en-US" dirty="0"/>
              <a:t>let </a:t>
            </a:r>
            <a:r>
              <a:rPr lang="en-US" i="1" dirty="0"/>
              <a:t>A </a:t>
            </a:r>
            <a:r>
              <a:rPr lang="en-US" dirty="0"/>
              <a:t>be the event that an even number turns up and let </a:t>
            </a:r>
            <a:r>
              <a:rPr lang="en-US" i="1" dirty="0"/>
              <a:t>B </a:t>
            </a:r>
            <a:r>
              <a:rPr lang="en-US" dirty="0"/>
              <a:t>be the event that a number divisible by 3 occurs.</a:t>
            </a:r>
          </a:p>
          <a:p>
            <a:pPr lvl="1"/>
            <a:r>
              <a:rPr lang="en-US" dirty="0"/>
              <a:t> Find </a:t>
            </a:r>
            <a:r>
              <a:rPr lang="en-US" i="1" dirty="0"/>
              <a:t>P </a:t>
            </a:r>
            <a:r>
              <a:rPr lang="en-US" dirty="0"/>
              <a:t>(</a:t>
            </a:r>
            <a:r>
              <a:rPr lang="en-US" i="1" dirty="0"/>
              <a:t>A ∪ B</a:t>
            </a:r>
            <a:r>
              <a:rPr lang="en-US" dirty="0"/>
              <a:t>) and </a:t>
            </a:r>
            <a:r>
              <a:rPr lang="en-US" i="1" dirty="0"/>
              <a:t>P </a:t>
            </a:r>
            <a:r>
              <a:rPr lang="en-US" dirty="0"/>
              <a:t>(</a:t>
            </a:r>
            <a:r>
              <a:rPr lang="en-US" i="1" dirty="0"/>
              <a:t>A ∩ B</a:t>
            </a:r>
            <a:r>
              <a:rPr lang="en-US" dirty="0"/>
              <a:t>). </a:t>
            </a:r>
            <a:br>
              <a:rPr lang="en-US" dirty="0"/>
            </a:br>
            <a:br>
              <a:rPr lang="en-US" dirty="0"/>
            </a:br>
            <a:r>
              <a:rPr lang="en-US" dirty="0"/>
              <a:t> </a:t>
            </a:r>
          </a:p>
        </p:txBody>
      </p:sp>
      <p:sp>
        <p:nvSpPr>
          <p:cNvPr id="4" name="Rectangle 3">
            <a:extLst>
              <a:ext uri="{FF2B5EF4-FFF2-40B4-BE49-F238E27FC236}">
                <a16:creationId xmlns:a16="http://schemas.microsoft.com/office/drawing/2014/main" id="{D8FB8D5E-F02C-4DFC-AD42-AFBBCB27CA06}"/>
              </a:ext>
            </a:extLst>
          </p:cNvPr>
          <p:cNvSpPr/>
          <p:nvPr/>
        </p:nvSpPr>
        <p:spPr>
          <a:xfrm>
            <a:off x="804638" y="4086981"/>
            <a:ext cx="7481455" cy="2308324"/>
          </a:xfrm>
          <a:prstGeom prst="rect">
            <a:avLst/>
          </a:prstGeom>
        </p:spPr>
        <p:txBody>
          <a:bodyPr wrap="square">
            <a:spAutoFit/>
          </a:bodyPr>
          <a:lstStyle/>
          <a:p>
            <a:r>
              <a:rPr lang="en-US" sz="2400" i="1" dirty="0"/>
              <a:t>A </a:t>
            </a:r>
            <a:r>
              <a:rPr lang="en-US" sz="2400" dirty="0"/>
              <a:t>= </a:t>
            </a:r>
            <a:r>
              <a:rPr lang="en-US" sz="2400" i="1" dirty="0"/>
              <a:t>{</a:t>
            </a:r>
            <a:r>
              <a:rPr lang="en-US" sz="2400" dirty="0"/>
              <a:t>2</a:t>
            </a:r>
            <a:r>
              <a:rPr lang="en-US" sz="2400" i="1" dirty="0"/>
              <a:t>, </a:t>
            </a:r>
            <a:r>
              <a:rPr lang="en-US" sz="2400" dirty="0"/>
              <a:t>4</a:t>
            </a:r>
            <a:r>
              <a:rPr lang="en-US" sz="2400" i="1" dirty="0"/>
              <a:t>, </a:t>
            </a:r>
            <a:r>
              <a:rPr lang="en-US" sz="2400" dirty="0"/>
              <a:t>6</a:t>
            </a:r>
            <a:r>
              <a:rPr lang="en-US" sz="2400" i="1" dirty="0"/>
              <a:t>} </a:t>
            </a:r>
            <a:r>
              <a:rPr lang="en-US" sz="2400" dirty="0"/>
              <a:t>and </a:t>
            </a:r>
            <a:r>
              <a:rPr lang="en-US" sz="2400" i="1" dirty="0"/>
              <a:t>B </a:t>
            </a:r>
            <a:r>
              <a:rPr lang="en-US" sz="2400" dirty="0"/>
              <a:t>= </a:t>
            </a:r>
            <a:r>
              <a:rPr lang="en-US" sz="2400" i="1" dirty="0"/>
              <a:t>{</a:t>
            </a:r>
            <a:r>
              <a:rPr lang="en-US" sz="2400" dirty="0"/>
              <a:t>3</a:t>
            </a:r>
            <a:r>
              <a:rPr lang="en-US" sz="2400" i="1" dirty="0"/>
              <a:t>, </a:t>
            </a:r>
            <a:r>
              <a:rPr lang="en-US" sz="2400" dirty="0"/>
              <a:t>6</a:t>
            </a:r>
            <a:r>
              <a:rPr lang="en-US" sz="2400" i="1" dirty="0"/>
              <a:t>}</a:t>
            </a:r>
            <a:r>
              <a:rPr lang="en-US" sz="2400" dirty="0"/>
              <a:t> </a:t>
            </a:r>
          </a:p>
          <a:p>
            <a:r>
              <a:rPr lang="en-US" sz="2400" i="1" dirty="0"/>
              <a:t>A ∪ B </a:t>
            </a:r>
            <a:r>
              <a:rPr lang="en-US" sz="2400" dirty="0"/>
              <a:t>= </a:t>
            </a:r>
            <a:r>
              <a:rPr lang="en-US" sz="2400" i="1" dirty="0"/>
              <a:t>{</a:t>
            </a:r>
            <a:r>
              <a:rPr lang="en-US" sz="2400" dirty="0"/>
              <a:t>2</a:t>
            </a:r>
            <a:r>
              <a:rPr lang="en-US" sz="2400" i="1" dirty="0"/>
              <a:t>, </a:t>
            </a:r>
            <a:r>
              <a:rPr lang="en-US" sz="2400" dirty="0"/>
              <a:t>3</a:t>
            </a:r>
            <a:r>
              <a:rPr lang="en-US" sz="2400" i="1" dirty="0"/>
              <a:t>, </a:t>
            </a:r>
            <a:r>
              <a:rPr lang="en-US" sz="2400" dirty="0"/>
              <a:t>4</a:t>
            </a:r>
            <a:r>
              <a:rPr lang="en-US" sz="2400" i="1" dirty="0"/>
              <a:t>, </a:t>
            </a:r>
            <a:r>
              <a:rPr lang="en-US" sz="2400" dirty="0"/>
              <a:t>6</a:t>
            </a:r>
            <a:r>
              <a:rPr lang="en-US" sz="2400" i="1" dirty="0"/>
              <a:t>} </a:t>
            </a:r>
            <a:r>
              <a:rPr lang="en-US" sz="2400" dirty="0"/>
              <a:t>and </a:t>
            </a:r>
            <a:r>
              <a:rPr lang="en-US" sz="2400" i="1" dirty="0"/>
              <a:t>A ∩ B </a:t>
            </a:r>
            <a:r>
              <a:rPr lang="en-US" sz="2400" dirty="0"/>
              <a:t>= </a:t>
            </a:r>
            <a:r>
              <a:rPr lang="en-US" sz="2400" i="1" dirty="0"/>
              <a:t>{</a:t>
            </a:r>
            <a:r>
              <a:rPr lang="en-US" sz="2400" dirty="0"/>
              <a:t>6</a:t>
            </a:r>
            <a:r>
              <a:rPr lang="en-US" sz="2400" i="1" dirty="0"/>
              <a:t>}.</a:t>
            </a:r>
            <a:r>
              <a:rPr lang="en-US" sz="2400" dirty="0"/>
              <a:t> </a:t>
            </a:r>
            <a:br>
              <a:rPr lang="en-US" sz="2400" dirty="0"/>
            </a:br>
            <a:endParaRPr lang="en-US" sz="2400" dirty="0"/>
          </a:p>
          <a:p>
            <a:r>
              <a:rPr lang="en-US" sz="2400" i="1" dirty="0"/>
              <a:t>P </a:t>
            </a:r>
            <a:r>
              <a:rPr lang="en-US" sz="2400" dirty="0"/>
              <a:t>(</a:t>
            </a:r>
            <a:r>
              <a:rPr lang="en-US" sz="2400" i="1" dirty="0"/>
              <a:t>A ∪ B</a:t>
            </a:r>
            <a:r>
              <a:rPr lang="en-US" sz="2400" dirty="0"/>
              <a:t>) = 2/9 + 1/9 + 2/9 + 2/9 = 7/9</a:t>
            </a:r>
            <a:br>
              <a:rPr lang="en-US" sz="2400" dirty="0"/>
            </a:br>
            <a:endParaRPr lang="en-US" sz="2400" dirty="0"/>
          </a:p>
          <a:p>
            <a:r>
              <a:rPr lang="en-US" sz="2400" i="1" dirty="0"/>
              <a:t>P </a:t>
            </a:r>
            <a:r>
              <a:rPr lang="en-US" sz="2400" dirty="0"/>
              <a:t>(</a:t>
            </a:r>
            <a:r>
              <a:rPr lang="en-US" sz="2400" i="1" dirty="0"/>
              <a:t>A ∩ B</a:t>
            </a:r>
            <a:r>
              <a:rPr lang="en-US" sz="2400" dirty="0"/>
              <a:t>) = 2/9</a:t>
            </a:r>
          </a:p>
        </p:txBody>
      </p:sp>
    </p:spTree>
    <p:extLst>
      <p:ext uri="{BB962C8B-B14F-4D97-AF65-F5344CB8AC3E}">
        <p14:creationId xmlns:p14="http://schemas.microsoft.com/office/powerpoint/2010/main" val="3223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5CA3-46CC-4D79-8448-C92553CAD307}"/>
              </a:ext>
            </a:extLst>
          </p:cNvPr>
          <p:cNvSpPr>
            <a:spLocks noGrp="1"/>
          </p:cNvSpPr>
          <p:nvPr>
            <p:ph type="title"/>
          </p:nvPr>
        </p:nvSpPr>
        <p:spPr/>
        <p:txBody>
          <a:bodyPr/>
          <a:lstStyle/>
          <a:p>
            <a:r>
              <a:rPr lang="en-US" dirty="0"/>
              <a:t>Probability Example</a:t>
            </a:r>
          </a:p>
        </p:txBody>
      </p:sp>
      <p:sp>
        <p:nvSpPr>
          <p:cNvPr id="3" name="Content Placeholder 2">
            <a:extLst>
              <a:ext uri="{FF2B5EF4-FFF2-40B4-BE49-F238E27FC236}">
                <a16:creationId xmlns:a16="http://schemas.microsoft.com/office/drawing/2014/main" id="{DD7C58F1-A607-46A2-B677-72A08615A0AA}"/>
              </a:ext>
            </a:extLst>
          </p:cNvPr>
          <p:cNvSpPr>
            <a:spLocks noGrp="1"/>
          </p:cNvSpPr>
          <p:nvPr>
            <p:ph sz="quarter" idx="13"/>
          </p:nvPr>
        </p:nvSpPr>
        <p:spPr/>
        <p:txBody>
          <a:bodyPr>
            <a:normAutofit fontScale="92500"/>
          </a:bodyPr>
          <a:lstStyle/>
          <a:p>
            <a:r>
              <a:rPr lang="en-US" dirty="0"/>
              <a:t>During some construction, a network blackout occurs on Monday with probability 0.7 and on Tuesday with probability 0.5. </a:t>
            </a:r>
          </a:p>
          <a:p>
            <a:pPr lvl="1"/>
            <a:r>
              <a:rPr lang="en-US" dirty="0"/>
              <a:t>What is the probability that blackout will appear on Monday or Tuesday?</a:t>
            </a:r>
          </a:p>
          <a:p>
            <a:endParaRPr lang="en-US" dirty="0"/>
          </a:p>
          <a:p>
            <a:r>
              <a:rPr lang="en-US" dirty="0"/>
              <a:t>Then, does it appear with probability 0.7+ 0.5 = 1.2? </a:t>
            </a:r>
          </a:p>
          <a:p>
            <a:pPr lvl="1"/>
            <a:r>
              <a:rPr lang="en-US" dirty="0"/>
              <a:t>Obviously not, because probability be between [ 0 – 1 ]</a:t>
            </a:r>
          </a:p>
          <a:p>
            <a:r>
              <a:rPr lang="en-US" dirty="0"/>
              <a:t>Probabilities are not additive here because blackouts on Monday and Tuesday are not mutually exclusive. P(A and B)=0. Do not occur same time. Counts twice(overestimation)</a:t>
            </a:r>
          </a:p>
          <a:p>
            <a:pPr lvl="1"/>
            <a:r>
              <a:rPr lang="en-US" dirty="0"/>
              <a:t>In other words, it is not impossible to see blackouts on</a:t>
            </a:r>
            <a:br>
              <a:rPr lang="en-US" dirty="0"/>
            </a:br>
            <a:r>
              <a:rPr lang="en-US" dirty="0"/>
              <a:t>both days. </a:t>
            </a:r>
          </a:p>
        </p:txBody>
      </p:sp>
    </p:spTree>
    <p:extLst>
      <p:ext uri="{BB962C8B-B14F-4D97-AF65-F5344CB8AC3E}">
        <p14:creationId xmlns:p14="http://schemas.microsoft.com/office/powerpoint/2010/main" val="376406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E72A-2EA2-40ED-A3D9-3539F0390C51}"/>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A84EC297-2548-4BD3-BCB1-91367B45C2DB}"/>
              </a:ext>
            </a:extLst>
          </p:cNvPr>
          <p:cNvSpPr>
            <a:spLocks noGrp="1"/>
          </p:cNvSpPr>
          <p:nvPr>
            <p:ph sz="quarter" idx="13"/>
          </p:nvPr>
        </p:nvSpPr>
        <p:spPr/>
        <p:txBody>
          <a:bodyPr>
            <a:normAutofit/>
          </a:bodyPr>
          <a:lstStyle/>
          <a:p>
            <a:r>
              <a:rPr lang="en-US" b="1" dirty="0"/>
              <a:t>Probability theory </a:t>
            </a:r>
            <a:r>
              <a:rPr lang="en-US" dirty="0"/>
              <a:t>and </a:t>
            </a:r>
            <a:r>
              <a:rPr lang="en-US" b="1" dirty="0"/>
              <a:t>Statistics</a:t>
            </a:r>
            <a:r>
              <a:rPr lang="en-US" dirty="0"/>
              <a:t> are branches of mathematics developed to deal with </a:t>
            </a:r>
            <a:r>
              <a:rPr lang="en-US" i="1" dirty="0"/>
              <a:t>uncertainty</a:t>
            </a:r>
            <a:r>
              <a:rPr lang="en-US" dirty="0"/>
              <a:t>.</a:t>
            </a:r>
          </a:p>
          <a:p>
            <a:r>
              <a:rPr lang="en-US" dirty="0"/>
              <a:t>Uncertainty in computer environment</a:t>
            </a:r>
          </a:p>
          <a:p>
            <a:pPr lvl="1"/>
            <a:r>
              <a:rPr lang="en-US" dirty="0"/>
              <a:t>Arrival of jobs</a:t>
            </a:r>
          </a:p>
          <a:p>
            <a:pPr lvl="1"/>
            <a:r>
              <a:rPr lang="en-US" dirty="0"/>
              <a:t>Execution time</a:t>
            </a:r>
          </a:p>
          <a:p>
            <a:pPr lvl="1"/>
            <a:r>
              <a:rPr lang="en-US" dirty="0"/>
              <a:t>Memory requirement</a:t>
            </a:r>
          </a:p>
          <a:p>
            <a:pPr lvl="1"/>
            <a:r>
              <a:rPr lang="en-US" dirty="0"/>
              <a:t>Failure of  components</a:t>
            </a:r>
          </a:p>
          <a:p>
            <a:pPr lvl="1"/>
            <a:r>
              <a:rPr lang="en-US" dirty="0"/>
              <a:t>Exposure to viruses</a:t>
            </a:r>
          </a:p>
          <a:p>
            <a:pPr lvl="1"/>
            <a:r>
              <a:rPr lang="en-US" dirty="0"/>
              <a:t>Errors in codes</a:t>
            </a:r>
          </a:p>
          <a:p>
            <a:pPr lvl="1"/>
            <a:r>
              <a:rPr lang="en-US" dirty="0" err="1"/>
              <a:t>etc</a:t>
            </a:r>
            <a:endParaRPr lang="en-US" dirty="0"/>
          </a:p>
        </p:txBody>
      </p:sp>
    </p:spTree>
    <p:extLst>
      <p:ext uri="{BB962C8B-B14F-4D97-AF65-F5344CB8AC3E}">
        <p14:creationId xmlns:p14="http://schemas.microsoft.com/office/powerpoint/2010/main" val="2535031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2B34-70B6-4C9E-9EF9-F9E9FED10B12}"/>
              </a:ext>
            </a:extLst>
          </p:cNvPr>
          <p:cNvSpPr>
            <a:spLocks noGrp="1"/>
          </p:cNvSpPr>
          <p:nvPr>
            <p:ph type="title"/>
          </p:nvPr>
        </p:nvSpPr>
        <p:spPr/>
        <p:txBody>
          <a:bodyPr>
            <a:normAutofit/>
          </a:bodyPr>
          <a:lstStyle/>
          <a:p>
            <a:r>
              <a:rPr lang="en-US" dirty="0"/>
              <a:t>Rules of Probability </a:t>
            </a:r>
          </a:p>
        </p:txBody>
      </p:sp>
      <p:sp>
        <p:nvSpPr>
          <p:cNvPr id="3" name="Content Placeholder 2">
            <a:extLst>
              <a:ext uri="{FF2B5EF4-FFF2-40B4-BE49-F238E27FC236}">
                <a16:creationId xmlns:a16="http://schemas.microsoft.com/office/drawing/2014/main" id="{9A7E8788-F132-4382-B7EA-4880818901D4}"/>
              </a:ext>
            </a:extLst>
          </p:cNvPr>
          <p:cNvSpPr>
            <a:spLocks noGrp="1"/>
          </p:cNvSpPr>
          <p:nvPr>
            <p:ph sz="quarter" idx="13"/>
          </p:nvPr>
        </p:nvSpPr>
        <p:spPr/>
        <p:txBody>
          <a:bodyPr>
            <a:normAutofit lnSpcReduction="10000"/>
          </a:bodyPr>
          <a:lstStyle/>
          <a:p>
            <a:r>
              <a:rPr lang="en-US" i="1" dirty="0"/>
              <a:t>P</a:t>
            </a:r>
            <a:r>
              <a:rPr lang="en-US" dirty="0"/>
              <a:t>( </a:t>
            </a:r>
            <a:r>
              <a:rPr lang="en-US" dirty="0">
                <a:sym typeface="Symbol" panose="05050102010706020507" pitchFamily="18" charset="2"/>
              </a:rPr>
              <a:t></a:t>
            </a:r>
            <a:r>
              <a:rPr lang="en-US" dirty="0"/>
              <a:t>) = 0 </a:t>
            </a:r>
          </a:p>
          <a:p>
            <a:r>
              <a:rPr lang="en-US" b="1" dirty="0"/>
              <a:t>Addition rule</a:t>
            </a:r>
            <a:endParaRPr lang="en-US" dirty="0"/>
          </a:p>
          <a:p>
            <a:pPr lvl="1"/>
            <a:r>
              <a:rPr lang="en-US" dirty="0"/>
              <a:t>If </a:t>
            </a:r>
            <a:r>
              <a:rPr lang="en-US" i="1" dirty="0"/>
              <a:t>A </a:t>
            </a:r>
            <a:r>
              <a:rPr lang="en-US" dirty="0"/>
              <a:t>and </a:t>
            </a:r>
            <a:r>
              <a:rPr lang="en-US" i="1" dirty="0"/>
              <a:t>B </a:t>
            </a:r>
            <a:r>
              <a:rPr lang="en-US" dirty="0"/>
              <a:t>are any events in </a:t>
            </a:r>
            <a:r>
              <a:rPr lang="en-US" i="1" dirty="0"/>
              <a:t>S</a:t>
            </a:r>
            <a:r>
              <a:rPr lang="en-US" dirty="0"/>
              <a:t>, then </a:t>
            </a:r>
            <a:br>
              <a:rPr lang="en-US" dirty="0"/>
            </a:br>
            <a:r>
              <a:rPr lang="en-US" dirty="0"/>
              <a:t>        </a:t>
            </a:r>
            <a:r>
              <a:rPr lang="en-US" i="1" dirty="0">
                <a:solidFill>
                  <a:srgbClr val="003366"/>
                </a:solidFill>
              </a:rPr>
              <a:t>P</a:t>
            </a:r>
            <a:r>
              <a:rPr lang="en-US" dirty="0">
                <a:solidFill>
                  <a:srgbClr val="003366"/>
                </a:solidFill>
              </a:rPr>
              <a:t>(</a:t>
            </a:r>
            <a:r>
              <a:rPr lang="en-US" i="1" dirty="0">
                <a:solidFill>
                  <a:srgbClr val="003366"/>
                </a:solidFill>
              </a:rPr>
              <a:t>A </a:t>
            </a:r>
            <a:r>
              <a:rPr lang="en-US" dirty="0">
                <a:solidFill>
                  <a:srgbClr val="003366"/>
                </a:solidFill>
              </a:rPr>
              <a:t>∪ </a:t>
            </a:r>
            <a:r>
              <a:rPr lang="en-US" i="1" dirty="0">
                <a:solidFill>
                  <a:srgbClr val="003366"/>
                </a:solidFill>
              </a:rPr>
              <a:t>B</a:t>
            </a:r>
            <a:r>
              <a:rPr lang="en-US" dirty="0">
                <a:solidFill>
                  <a:srgbClr val="003366"/>
                </a:solidFill>
              </a:rPr>
              <a:t>) = </a:t>
            </a:r>
            <a:r>
              <a:rPr lang="en-US" i="1" dirty="0">
                <a:solidFill>
                  <a:srgbClr val="003366"/>
                </a:solidFill>
              </a:rPr>
              <a:t>P</a:t>
            </a:r>
            <a:r>
              <a:rPr lang="en-US" dirty="0">
                <a:solidFill>
                  <a:srgbClr val="003366"/>
                </a:solidFill>
              </a:rPr>
              <a:t>(</a:t>
            </a:r>
            <a:r>
              <a:rPr lang="en-US" i="1" dirty="0">
                <a:solidFill>
                  <a:srgbClr val="003366"/>
                </a:solidFill>
              </a:rPr>
              <a:t>A</a:t>
            </a:r>
            <a:r>
              <a:rPr lang="en-US" dirty="0">
                <a:solidFill>
                  <a:srgbClr val="003366"/>
                </a:solidFill>
              </a:rPr>
              <a:t>) + </a:t>
            </a:r>
            <a:r>
              <a:rPr lang="en-US" i="1" dirty="0">
                <a:solidFill>
                  <a:srgbClr val="003366"/>
                </a:solidFill>
              </a:rPr>
              <a:t>P</a:t>
            </a:r>
            <a:r>
              <a:rPr lang="en-US" dirty="0">
                <a:solidFill>
                  <a:srgbClr val="003366"/>
                </a:solidFill>
              </a:rPr>
              <a:t>(</a:t>
            </a:r>
            <a:r>
              <a:rPr lang="en-US" i="1" dirty="0">
                <a:solidFill>
                  <a:srgbClr val="003366"/>
                </a:solidFill>
              </a:rPr>
              <a:t>B</a:t>
            </a:r>
            <a:r>
              <a:rPr lang="en-US" dirty="0">
                <a:solidFill>
                  <a:srgbClr val="003366"/>
                </a:solidFill>
              </a:rPr>
              <a:t>) - </a:t>
            </a:r>
            <a:r>
              <a:rPr lang="en-US" i="1" dirty="0">
                <a:solidFill>
                  <a:srgbClr val="003366"/>
                </a:solidFill>
              </a:rPr>
              <a:t>P</a:t>
            </a:r>
            <a:r>
              <a:rPr lang="en-US" dirty="0">
                <a:solidFill>
                  <a:srgbClr val="003366"/>
                </a:solidFill>
              </a:rPr>
              <a:t>(</a:t>
            </a:r>
            <a:r>
              <a:rPr lang="en-US" i="1" dirty="0">
                <a:solidFill>
                  <a:srgbClr val="003366"/>
                </a:solidFill>
              </a:rPr>
              <a:t>A </a:t>
            </a:r>
            <a:r>
              <a:rPr lang="en-US" dirty="0">
                <a:solidFill>
                  <a:srgbClr val="003366"/>
                </a:solidFill>
              </a:rPr>
              <a:t>∩ </a:t>
            </a:r>
            <a:r>
              <a:rPr lang="en-US" i="1" dirty="0">
                <a:solidFill>
                  <a:srgbClr val="003366"/>
                </a:solidFill>
              </a:rPr>
              <a:t>B</a:t>
            </a:r>
            <a:r>
              <a:rPr lang="en-US" dirty="0">
                <a:solidFill>
                  <a:srgbClr val="003366"/>
                </a:solidFill>
              </a:rPr>
              <a:t>)</a:t>
            </a:r>
          </a:p>
          <a:p>
            <a:pPr lvl="1"/>
            <a:r>
              <a:rPr lang="en-US" dirty="0"/>
              <a:t>For mutually exclusive events, </a:t>
            </a:r>
            <a:r>
              <a:rPr lang="en-US" i="1" dirty="0">
                <a:solidFill>
                  <a:srgbClr val="003366"/>
                </a:solidFill>
              </a:rPr>
              <a:t>P</a:t>
            </a:r>
            <a:r>
              <a:rPr lang="en-US" dirty="0">
                <a:solidFill>
                  <a:srgbClr val="003366"/>
                </a:solidFill>
              </a:rPr>
              <a:t>(</a:t>
            </a:r>
            <a:r>
              <a:rPr lang="en-US" i="1" dirty="0">
                <a:solidFill>
                  <a:srgbClr val="003366"/>
                </a:solidFill>
              </a:rPr>
              <a:t>A </a:t>
            </a:r>
            <a:r>
              <a:rPr lang="en-US" dirty="0">
                <a:solidFill>
                  <a:srgbClr val="003366"/>
                </a:solidFill>
              </a:rPr>
              <a:t>∪ </a:t>
            </a:r>
            <a:r>
              <a:rPr lang="en-US" i="1" dirty="0">
                <a:solidFill>
                  <a:srgbClr val="003366"/>
                </a:solidFill>
              </a:rPr>
              <a:t>B</a:t>
            </a:r>
            <a:r>
              <a:rPr lang="en-US" dirty="0">
                <a:solidFill>
                  <a:srgbClr val="003366"/>
                </a:solidFill>
              </a:rPr>
              <a:t>) = </a:t>
            </a:r>
            <a:r>
              <a:rPr lang="en-US" i="1" dirty="0">
                <a:solidFill>
                  <a:srgbClr val="003366"/>
                </a:solidFill>
              </a:rPr>
              <a:t>P</a:t>
            </a:r>
            <a:r>
              <a:rPr lang="en-US" dirty="0">
                <a:solidFill>
                  <a:srgbClr val="003366"/>
                </a:solidFill>
              </a:rPr>
              <a:t>(</a:t>
            </a:r>
            <a:r>
              <a:rPr lang="en-US" i="1" dirty="0">
                <a:solidFill>
                  <a:srgbClr val="003366"/>
                </a:solidFill>
              </a:rPr>
              <a:t>A</a:t>
            </a:r>
            <a:r>
              <a:rPr lang="en-US" dirty="0">
                <a:solidFill>
                  <a:srgbClr val="003366"/>
                </a:solidFill>
              </a:rPr>
              <a:t>) + </a:t>
            </a:r>
            <a:r>
              <a:rPr lang="en-US" i="1" dirty="0">
                <a:solidFill>
                  <a:srgbClr val="003366"/>
                </a:solidFill>
              </a:rPr>
              <a:t>P</a:t>
            </a:r>
            <a:r>
              <a:rPr lang="en-US" dirty="0">
                <a:solidFill>
                  <a:srgbClr val="003366"/>
                </a:solidFill>
              </a:rPr>
              <a:t>(</a:t>
            </a:r>
            <a:r>
              <a:rPr lang="en-US" i="1" dirty="0">
                <a:solidFill>
                  <a:srgbClr val="003366"/>
                </a:solidFill>
              </a:rPr>
              <a:t>B</a:t>
            </a:r>
            <a:r>
              <a:rPr lang="en-US" dirty="0">
                <a:solidFill>
                  <a:srgbClr val="003366"/>
                </a:solidFill>
              </a:rPr>
              <a:t>)</a:t>
            </a:r>
          </a:p>
          <a:p>
            <a:pPr lvl="1"/>
            <a:endParaRPr lang="en-US" dirty="0">
              <a:solidFill>
                <a:srgbClr val="003366"/>
              </a:solidFill>
            </a:endParaRPr>
          </a:p>
          <a:p>
            <a:r>
              <a:rPr lang="en-US" b="1" dirty="0"/>
              <a:t>Complement rule </a:t>
            </a:r>
            <a:br>
              <a:rPr lang="en-US" dirty="0"/>
            </a:br>
            <a:r>
              <a:rPr lang="en-US" dirty="0"/>
              <a:t> 	</a:t>
            </a:r>
            <a:r>
              <a:rPr lang="en-US" dirty="0">
                <a:solidFill>
                  <a:srgbClr val="003366"/>
                </a:solidFill>
              </a:rPr>
              <a:t>P (A’) = 1 - P (A).</a:t>
            </a:r>
          </a:p>
          <a:p>
            <a:endParaRPr lang="en-US" dirty="0"/>
          </a:p>
          <a:p>
            <a:br>
              <a:rPr lang="en-US" dirty="0"/>
            </a:br>
            <a:br>
              <a:rPr lang="en-US" dirty="0"/>
            </a:br>
            <a:br>
              <a:rPr lang="en-US" dirty="0"/>
            </a:br>
            <a:endParaRPr lang="en-US" dirty="0"/>
          </a:p>
          <a:p>
            <a:endParaRPr lang="en-US" dirty="0"/>
          </a:p>
        </p:txBody>
      </p:sp>
    </p:spTree>
    <p:extLst>
      <p:ext uri="{BB962C8B-B14F-4D97-AF65-F5344CB8AC3E}">
        <p14:creationId xmlns:p14="http://schemas.microsoft.com/office/powerpoint/2010/main" val="4061398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2B34-70B6-4C9E-9EF9-F9E9FED10B12}"/>
              </a:ext>
            </a:extLst>
          </p:cNvPr>
          <p:cNvSpPr>
            <a:spLocks noGrp="1"/>
          </p:cNvSpPr>
          <p:nvPr>
            <p:ph type="title"/>
          </p:nvPr>
        </p:nvSpPr>
        <p:spPr/>
        <p:txBody>
          <a:bodyPr>
            <a:normAutofit/>
          </a:bodyPr>
          <a:lstStyle/>
          <a:p>
            <a:r>
              <a:rPr lang="en-US" dirty="0"/>
              <a:t>Rules of Probability - Independent events </a:t>
            </a:r>
          </a:p>
        </p:txBody>
      </p:sp>
      <p:sp>
        <p:nvSpPr>
          <p:cNvPr id="3" name="Content Placeholder 2">
            <a:extLst>
              <a:ext uri="{FF2B5EF4-FFF2-40B4-BE49-F238E27FC236}">
                <a16:creationId xmlns:a16="http://schemas.microsoft.com/office/drawing/2014/main" id="{9A7E8788-F132-4382-B7EA-4880818901D4}"/>
              </a:ext>
            </a:extLst>
          </p:cNvPr>
          <p:cNvSpPr>
            <a:spLocks noGrp="1"/>
          </p:cNvSpPr>
          <p:nvPr>
            <p:ph sz="quarter" idx="13"/>
          </p:nvPr>
        </p:nvSpPr>
        <p:spPr/>
        <p:txBody>
          <a:bodyPr>
            <a:normAutofit fontScale="92500" lnSpcReduction="10000"/>
          </a:bodyPr>
          <a:lstStyle/>
          <a:p>
            <a:r>
              <a:rPr lang="en-US" dirty="0"/>
              <a:t>Events A and B are independent if they occur independently of each other, </a:t>
            </a:r>
          </a:p>
          <a:p>
            <a:pPr lvl="1"/>
            <a:r>
              <a:rPr lang="en-US" dirty="0"/>
              <a:t>i.e., occurrence of one event does not affect the probability of other. </a:t>
            </a:r>
          </a:p>
          <a:p>
            <a:r>
              <a:rPr lang="en-US" dirty="0"/>
              <a:t>Decide which pair of events are dependent or independent.</a:t>
            </a:r>
          </a:p>
          <a:p>
            <a:pPr marL="395288" lvl="1" indent="0">
              <a:buNone/>
            </a:pPr>
            <a:r>
              <a:rPr lang="en-US" dirty="0"/>
              <a:t>1. Toss a coin. Then roll a number cube (die).</a:t>
            </a:r>
          </a:p>
          <a:p>
            <a:pPr marL="395288" lvl="1" indent="0">
              <a:buNone/>
            </a:pPr>
            <a:r>
              <a:rPr lang="en-US" dirty="0"/>
              <a:t>2. Choose a bracelet and put it on. Choose another bracelet.</a:t>
            </a:r>
          </a:p>
          <a:p>
            <a:pPr marL="395288" lvl="1" indent="0">
              <a:buNone/>
            </a:pPr>
            <a:r>
              <a:rPr lang="en-US" dirty="0"/>
              <a:t>3. Select a card. Do not replace it. Then select another card.</a:t>
            </a:r>
          </a:p>
          <a:p>
            <a:pPr marL="395288" lvl="1" indent="0">
              <a:buNone/>
            </a:pPr>
            <a:r>
              <a:rPr lang="en-US" dirty="0"/>
              <a:t>4. Select a card. Replace it. Select another card.</a:t>
            </a:r>
          </a:p>
          <a:p>
            <a:pPr marL="395288" lvl="1" indent="0">
              <a:buNone/>
            </a:pPr>
            <a:r>
              <a:rPr lang="en-US" dirty="0"/>
              <a:t>5. Pick one flower from a garden, then pick another.</a:t>
            </a:r>
          </a:p>
          <a:p>
            <a:pPr marL="395288" lvl="1" indent="0">
              <a:buNone/>
            </a:pPr>
            <a:endParaRPr lang="en-US" dirty="0"/>
          </a:p>
          <a:p>
            <a:pPr marL="395288" lvl="1" indent="0">
              <a:buNone/>
            </a:pPr>
            <a:r>
              <a:rPr lang="en-US" dirty="0"/>
              <a:t>1,4 – independent</a:t>
            </a:r>
          </a:p>
          <a:p>
            <a:pPr marL="395288" lvl="1" indent="0">
              <a:buNone/>
            </a:pPr>
            <a:endParaRPr lang="en-US" dirty="0"/>
          </a:p>
          <a:p>
            <a:r>
              <a:rPr lang="pt-BR"/>
              <a:t>For independent </a:t>
            </a:r>
            <a:r>
              <a:rPr lang="pt-BR" dirty="0"/>
              <a:t>events – </a:t>
            </a:r>
            <a:r>
              <a:rPr lang="pt-BR" b="1" dirty="0"/>
              <a:t>multiplicative rule</a:t>
            </a:r>
          </a:p>
          <a:p>
            <a:pPr lvl="1"/>
            <a:r>
              <a:rPr lang="pt-BR" dirty="0">
                <a:solidFill>
                  <a:srgbClr val="003366"/>
                </a:solidFill>
              </a:rPr>
              <a:t>P(A∩B) = P(A) P(B )</a:t>
            </a:r>
          </a:p>
          <a:p>
            <a:pPr lvl="1"/>
            <a:r>
              <a:rPr lang="pt-BR" dirty="0">
                <a:solidFill>
                  <a:srgbClr val="003366"/>
                </a:solidFill>
              </a:rPr>
              <a:t>P (E</a:t>
            </a:r>
            <a:r>
              <a:rPr lang="pt-BR" baseline="-25000" dirty="0">
                <a:solidFill>
                  <a:srgbClr val="003366"/>
                </a:solidFill>
              </a:rPr>
              <a:t>1</a:t>
            </a:r>
            <a:r>
              <a:rPr lang="pt-BR" dirty="0">
                <a:solidFill>
                  <a:srgbClr val="003366"/>
                </a:solidFill>
              </a:rPr>
              <a:t> ∩ ... ∩ E</a:t>
            </a:r>
            <a:r>
              <a:rPr lang="pt-BR" baseline="-25000" dirty="0">
                <a:solidFill>
                  <a:srgbClr val="003366"/>
                </a:solidFill>
              </a:rPr>
              <a:t>n</a:t>
            </a:r>
            <a:r>
              <a:rPr lang="pt-BR" dirty="0">
                <a:solidFill>
                  <a:srgbClr val="003366"/>
                </a:solidFill>
              </a:rPr>
              <a:t>) = P(E</a:t>
            </a:r>
            <a:r>
              <a:rPr lang="pt-BR" baseline="-25000" dirty="0">
                <a:solidFill>
                  <a:srgbClr val="003366"/>
                </a:solidFill>
              </a:rPr>
              <a:t>1</a:t>
            </a:r>
            <a:r>
              <a:rPr lang="pt-BR" dirty="0">
                <a:solidFill>
                  <a:srgbClr val="003366"/>
                </a:solidFill>
              </a:rPr>
              <a:t>)x ... x P(E</a:t>
            </a:r>
            <a:r>
              <a:rPr lang="pt-BR" baseline="-25000" dirty="0">
                <a:solidFill>
                  <a:srgbClr val="003366"/>
                </a:solidFill>
              </a:rPr>
              <a:t>n</a:t>
            </a:r>
            <a:r>
              <a:rPr lang="pt-BR" dirty="0">
                <a:solidFill>
                  <a:srgbClr val="003366"/>
                </a:solidFill>
              </a:rPr>
              <a:t>) </a:t>
            </a:r>
            <a:endParaRPr lang="en-US" dirty="0"/>
          </a:p>
        </p:txBody>
      </p:sp>
    </p:spTree>
    <p:extLst>
      <p:ext uri="{BB962C8B-B14F-4D97-AF65-F5344CB8AC3E}">
        <p14:creationId xmlns:p14="http://schemas.microsoft.com/office/powerpoint/2010/main" val="10728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45BE-CC31-4A94-BF28-D64A92AB8B7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315A14B-94C2-48A5-B08B-12897E4EDF85}"/>
              </a:ext>
            </a:extLst>
          </p:cNvPr>
          <p:cNvSpPr>
            <a:spLocks noGrp="1"/>
          </p:cNvSpPr>
          <p:nvPr>
            <p:ph sz="quarter" idx="13"/>
          </p:nvPr>
        </p:nvSpPr>
        <p:spPr>
          <a:xfrm>
            <a:off x="112713" y="1187450"/>
            <a:ext cx="8918575" cy="1918385"/>
          </a:xfrm>
        </p:spPr>
        <p:txBody>
          <a:bodyPr>
            <a:normAutofit/>
          </a:bodyPr>
          <a:lstStyle/>
          <a:p>
            <a:r>
              <a:rPr lang="en-US" sz="2400" dirty="0"/>
              <a:t>There is a 5% probability for a hard drive to crash.  Therefore, it has a backup having a 10% probability to crash, and all components are independent of each other. The stored information is lost only when all devices crash. What is the probability that the information is saved?</a:t>
            </a:r>
          </a:p>
        </p:txBody>
      </p:sp>
      <p:sp>
        <p:nvSpPr>
          <p:cNvPr id="4" name="Rectangle 3">
            <a:extLst>
              <a:ext uri="{FF2B5EF4-FFF2-40B4-BE49-F238E27FC236}">
                <a16:creationId xmlns:a16="http://schemas.microsoft.com/office/drawing/2014/main" id="{1CD93045-DEF5-473F-8926-32CDA87D52A2}"/>
              </a:ext>
            </a:extLst>
          </p:cNvPr>
          <p:cNvSpPr/>
          <p:nvPr/>
        </p:nvSpPr>
        <p:spPr>
          <a:xfrm>
            <a:off x="2286000" y="3105835"/>
            <a:ext cx="4572000" cy="3416320"/>
          </a:xfrm>
          <a:prstGeom prst="rect">
            <a:avLst/>
          </a:prstGeom>
        </p:spPr>
        <p:txBody>
          <a:bodyPr>
            <a:spAutoFit/>
          </a:bodyPr>
          <a:lstStyle/>
          <a:p>
            <a:r>
              <a:rPr lang="en-US" sz="2400" dirty="0">
                <a:solidFill>
                  <a:srgbClr val="000000"/>
                </a:solidFill>
                <a:latin typeface="CMR10"/>
              </a:rPr>
              <a:t>H = { hard drive crashes }</a:t>
            </a:r>
            <a:r>
              <a:rPr lang="en-US" sz="2400" dirty="0">
                <a:latin typeface="CMR10"/>
              </a:rPr>
              <a:t> </a:t>
            </a:r>
            <a:br>
              <a:rPr lang="en-US" sz="2400" dirty="0">
                <a:latin typeface="CMR10"/>
              </a:rPr>
            </a:br>
            <a:r>
              <a:rPr lang="en-US" sz="2400" dirty="0">
                <a:latin typeface="CMR10"/>
              </a:rPr>
              <a:t>B = {backup crashes } </a:t>
            </a:r>
          </a:p>
          <a:p>
            <a:r>
              <a:rPr lang="en-US" sz="2400" dirty="0">
                <a:latin typeface="CMR10"/>
              </a:rPr>
              <a:t>P (H) = 0.05, and P(B)   </a:t>
            </a:r>
            <a:r>
              <a:rPr lang="en-US" sz="2400">
                <a:latin typeface="CMR10"/>
              </a:rPr>
              <a:t>= 0.1 </a:t>
            </a:r>
            <a:endParaRPr lang="en-US" sz="2400" dirty="0">
              <a:latin typeface="CMR10"/>
            </a:endParaRPr>
          </a:p>
          <a:p>
            <a:endParaRPr lang="en-US" sz="2400" dirty="0">
              <a:latin typeface="CMR10"/>
            </a:endParaRPr>
          </a:p>
          <a:p>
            <a:r>
              <a:rPr lang="en-US" sz="2400" dirty="0">
                <a:latin typeface="CMR10"/>
              </a:rPr>
              <a:t>P (saved) = 1 – P(lost) </a:t>
            </a:r>
          </a:p>
          <a:p>
            <a:pPr lvl="2"/>
            <a:r>
              <a:rPr lang="en-US" sz="2400" dirty="0">
                <a:latin typeface="CMR10"/>
              </a:rPr>
              <a:t>= 1 - P (H ∩ B)</a:t>
            </a:r>
            <a:br>
              <a:rPr lang="en-US" sz="2400" dirty="0">
                <a:latin typeface="CMR10"/>
              </a:rPr>
            </a:br>
            <a:r>
              <a:rPr lang="en-US" sz="2400" dirty="0">
                <a:latin typeface="CMR10"/>
              </a:rPr>
              <a:t>= 1 – P(H) P(B)</a:t>
            </a:r>
          </a:p>
          <a:p>
            <a:pPr lvl="2"/>
            <a:r>
              <a:rPr lang="en-US" sz="2400" dirty="0">
                <a:latin typeface="CMR10"/>
              </a:rPr>
              <a:t>= 1 – 0.05*0.1</a:t>
            </a:r>
          </a:p>
          <a:p>
            <a:pPr lvl="2"/>
            <a:r>
              <a:rPr lang="en-US" sz="2400" dirty="0">
                <a:latin typeface="CMR10"/>
              </a:rPr>
              <a:t>= 0.995</a:t>
            </a:r>
          </a:p>
        </p:txBody>
      </p:sp>
    </p:spTree>
    <p:extLst>
      <p:ext uri="{BB962C8B-B14F-4D97-AF65-F5344CB8AC3E}">
        <p14:creationId xmlns:p14="http://schemas.microsoft.com/office/powerpoint/2010/main" val="10371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45BE-CC31-4A94-BF28-D64A92AB8B7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315A14B-94C2-48A5-B08B-12897E4EDF85}"/>
              </a:ext>
            </a:extLst>
          </p:cNvPr>
          <p:cNvSpPr>
            <a:spLocks noGrp="1"/>
          </p:cNvSpPr>
          <p:nvPr>
            <p:ph sz="quarter" idx="13"/>
          </p:nvPr>
        </p:nvSpPr>
        <p:spPr>
          <a:xfrm>
            <a:off x="112713" y="1187450"/>
            <a:ext cx="8918575" cy="1918385"/>
          </a:xfrm>
        </p:spPr>
        <p:txBody>
          <a:bodyPr>
            <a:normAutofit/>
          </a:bodyPr>
          <a:lstStyle/>
          <a:p>
            <a:r>
              <a:rPr lang="en-US" sz="2400" dirty="0"/>
              <a:t>Calculate reliability of the system in Figure  if each component is operable with probability 0.92 independently of the other components.</a:t>
            </a:r>
            <a:r>
              <a:rPr lang="en-US" sz="2000" dirty="0"/>
              <a:t> </a:t>
            </a:r>
            <a:br>
              <a:rPr lang="en-US" sz="2000" dirty="0"/>
            </a:br>
            <a:endParaRPr lang="en-US" sz="2000" dirty="0"/>
          </a:p>
        </p:txBody>
      </p:sp>
      <p:sp>
        <p:nvSpPr>
          <p:cNvPr id="4" name="Rectangle 3">
            <a:extLst>
              <a:ext uri="{FF2B5EF4-FFF2-40B4-BE49-F238E27FC236}">
                <a16:creationId xmlns:a16="http://schemas.microsoft.com/office/drawing/2014/main" id="{1CD93045-DEF5-473F-8926-32CDA87D52A2}"/>
              </a:ext>
            </a:extLst>
          </p:cNvPr>
          <p:cNvSpPr/>
          <p:nvPr/>
        </p:nvSpPr>
        <p:spPr>
          <a:xfrm>
            <a:off x="4764083" y="2103460"/>
            <a:ext cx="4005844" cy="2985433"/>
          </a:xfrm>
          <a:prstGeom prst="rect">
            <a:avLst/>
          </a:prstGeom>
        </p:spPr>
        <p:txBody>
          <a:bodyPr wrap="square">
            <a:spAutoFit/>
          </a:bodyPr>
          <a:lstStyle/>
          <a:p>
            <a:r>
              <a:rPr lang="en-US" dirty="0"/>
              <a:t>P(A ∩ B) = (0.92)</a:t>
            </a:r>
            <a:r>
              <a:rPr lang="en-US" baseline="30000" dirty="0"/>
              <a:t>2</a:t>
            </a:r>
            <a:r>
              <a:rPr lang="en-US" dirty="0"/>
              <a:t> = 0.8464 = P(F)</a:t>
            </a:r>
          </a:p>
          <a:p>
            <a:endParaRPr lang="en-US" dirty="0"/>
          </a:p>
          <a:p>
            <a:r>
              <a:rPr lang="en-US" dirty="0"/>
              <a:t>P(D ∪ E) 	= 1 - P {D ∪ E} ‘  </a:t>
            </a:r>
          </a:p>
          <a:p>
            <a:r>
              <a:rPr lang="en-US" dirty="0"/>
              <a:t>		= 1- P {D’ ∩ E’} </a:t>
            </a:r>
          </a:p>
          <a:p>
            <a:r>
              <a:rPr lang="en-US" dirty="0"/>
              <a:t>		= 1 - (1 - 0.92)</a:t>
            </a:r>
            <a:r>
              <a:rPr lang="en-US" baseline="30000" dirty="0"/>
              <a:t>2</a:t>
            </a:r>
            <a:r>
              <a:rPr lang="en-US" dirty="0"/>
              <a:t> = 0.9936 = P(G)</a:t>
            </a:r>
            <a:r>
              <a:rPr lang="en-US" sz="2000" dirty="0"/>
              <a:t> </a:t>
            </a:r>
          </a:p>
          <a:p>
            <a:endParaRPr lang="en-US" sz="2000" dirty="0"/>
          </a:p>
          <a:p>
            <a:r>
              <a:rPr lang="en-US" dirty="0"/>
              <a:t>P (C ∩ G) = 0.92 · 0.9936 = 0.9141</a:t>
            </a:r>
            <a:r>
              <a:rPr lang="en-US" sz="2000" dirty="0"/>
              <a:t> = P(H)</a:t>
            </a:r>
          </a:p>
          <a:p>
            <a:endParaRPr lang="en-US" sz="2000" dirty="0"/>
          </a:p>
          <a:p>
            <a:r>
              <a:rPr lang="en-US" dirty="0"/>
              <a:t>P (F ∪ H)	= 1 - (1 - 0.8464)(1 - 0.9141) </a:t>
            </a:r>
          </a:p>
          <a:p>
            <a:r>
              <a:rPr lang="en-US" dirty="0"/>
              <a:t>		= 0.9868</a:t>
            </a:r>
            <a:endParaRPr lang="en-US" sz="2000" dirty="0"/>
          </a:p>
        </p:txBody>
      </p:sp>
      <p:pic>
        <p:nvPicPr>
          <p:cNvPr id="5" name="Picture 4">
            <a:extLst>
              <a:ext uri="{FF2B5EF4-FFF2-40B4-BE49-F238E27FC236}">
                <a16:creationId xmlns:a16="http://schemas.microsoft.com/office/drawing/2014/main" id="{2E20E943-2988-40CF-8A49-AB623DC293F0}"/>
              </a:ext>
            </a:extLst>
          </p:cNvPr>
          <p:cNvPicPr>
            <a:picLocks noChangeAspect="1"/>
          </p:cNvPicPr>
          <p:nvPr/>
        </p:nvPicPr>
        <p:blipFill>
          <a:blip r:embed="rId2"/>
          <a:stretch>
            <a:fillRect/>
          </a:stretch>
        </p:blipFill>
        <p:spPr>
          <a:xfrm>
            <a:off x="112713" y="2390184"/>
            <a:ext cx="4267200" cy="2228850"/>
          </a:xfrm>
          <a:prstGeom prst="rect">
            <a:avLst/>
          </a:prstGeom>
        </p:spPr>
      </p:pic>
      <p:pic>
        <p:nvPicPr>
          <p:cNvPr id="6" name="Picture 5">
            <a:extLst>
              <a:ext uri="{FF2B5EF4-FFF2-40B4-BE49-F238E27FC236}">
                <a16:creationId xmlns:a16="http://schemas.microsoft.com/office/drawing/2014/main" id="{44ED19A6-4087-4B8B-9D34-517D09FFB38E}"/>
              </a:ext>
            </a:extLst>
          </p:cNvPr>
          <p:cNvPicPr>
            <a:picLocks noChangeAspect="1"/>
          </p:cNvPicPr>
          <p:nvPr/>
        </p:nvPicPr>
        <p:blipFill>
          <a:blip r:embed="rId3"/>
          <a:stretch>
            <a:fillRect/>
          </a:stretch>
        </p:blipFill>
        <p:spPr>
          <a:xfrm>
            <a:off x="739918" y="5427447"/>
            <a:ext cx="6638925" cy="1114425"/>
          </a:xfrm>
          <a:prstGeom prst="rect">
            <a:avLst/>
          </a:prstGeom>
        </p:spPr>
      </p:pic>
    </p:spTree>
    <p:extLst>
      <p:ext uri="{BB962C8B-B14F-4D97-AF65-F5344CB8AC3E}">
        <p14:creationId xmlns:p14="http://schemas.microsoft.com/office/powerpoint/2010/main" val="104225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9CD4-E807-454B-14BB-A028D9C31AC8}"/>
              </a:ext>
            </a:extLst>
          </p:cNvPr>
          <p:cNvSpPr>
            <a:spLocks noGrp="1"/>
          </p:cNvSpPr>
          <p:nvPr>
            <p:ph type="title"/>
          </p:nvPr>
        </p:nvSpPr>
        <p:spPr/>
        <p:txBody>
          <a:bodyPr/>
          <a:lstStyle/>
          <a:p>
            <a:r>
              <a:rPr lang="en-US" dirty="0"/>
              <a:t>DIY</a:t>
            </a:r>
          </a:p>
        </p:txBody>
      </p:sp>
      <p:pic>
        <p:nvPicPr>
          <p:cNvPr id="5" name="Content Placeholder 4">
            <a:extLst>
              <a:ext uri="{FF2B5EF4-FFF2-40B4-BE49-F238E27FC236}">
                <a16:creationId xmlns:a16="http://schemas.microsoft.com/office/drawing/2014/main" id="{D7B88A65-E176-935C-3231-061CF762F697}"/>
              </a:ext>
            </a:extLst>
          </p:cNvPr>
          <p:cNvPicPr>
            <a:picLocks noGrp="1" noChangeAspect="1"/>
          </p:cNvPicPr>
          <p:nvPr>
            <p:ph sz="quarter" idx="13"/>
          </p:nvPr>
        </p:nvPicPr>
        <p:blipFill>
          <a:blip r:embed="rId2"/>
          <a:stretch>
            <a:fillRect/>
          </a:stretch>
        </p:blipFill>
        <p:spPr>
          <a:xfrm>
            <a:off x="1806473" y="446044"/>
            <a:ext cx="6353175" cy="3552825"/>
          </a:xfrm>
        </p:spPr>
      </p:pic>
      <p:pic>
        <p:nvPicPr>
          <p:cNvPr id="7" name="Picture 6">
            <a:extLst>
              <a:ext uri="{FF2B5EF4-FFF2-40B4-BE49-F238E27FC236}">
                <a16:creationId xmlns:a16="http://schemas.microsoft.com/office/drawing/2014/main" id="{623DE0C6-7C66-ECB4-31BA-E7E66E6EA65F}"/>
              </a:ext>
            </a:extLst>
          </p:cNvPr>
          <p:cNvPicPr>
            <a:picLocks noChangeAspect="1"/>
          </p:cNvPicPr>
          <p:nvPr/>
        </p:nvPicPr>
        <p:blipFill>
          <a:blip r:embed="rId3"/>
          <a:stretch>
            <a:fillRect/>
          </a:stretch>
        </p:blipFill>
        <p:spPr>
          <a:xfrm>
            <a:off x="1040715" y="4005044"/>
            <a:ext cx="7096125" cy="2438400"/>
          </a:xfrm>
          <a:prstGeom prst="rect">
            <a:avLst/>
          </a:prstGeom>
        </p:spPr>
      </p:pic>
    </p:spTree>
    <p:extLst>
      <p:ext uri="{BB962C8B-B14F-4D97-AF65-F5344CB8AC3E}">
        <p14:creationId xmlns:p14="http://schemas.microsoft.com/office/powerpoint/2010/main" val="235122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2B34-70B6-4C9E-9EF9-F9E9FED10B12}"/>
              </a:ext>
            </a:extLst>
          </p:cNvPr>
          <p:cNvSpPr>
            <a:spLocks noGrp="1"/>
          </p:cNvSpPr>
          <p:nvPr>
            <p:ph type="title"/>
          </p:nvPr>
        </p:nvSpPr>
        <p:spPr/>
        <p:txBody>
          <a:bodyPr>
            <a:normAutofit/>
          </a:bodyPr>
          <a:lstStyle/>
          <a:p>
            <a:r>
              <a:rPr lang="en-US" dirty="0"/>
              <a:t>Rules of Probability(83W) </a:t>
            </a:r>
          </a:p>
        </p:txBody>
      </p:sp>
      <p:sp>
        <p:nvSpPr>
          <p:cNvPr id="3" name="Content Placeholder 2">
            <a:extLst>
              <a:ext uri="{FF2B5EF4-FFF2-40B4-BE49-F238E27FC236}">
                <a16:creationId xmlns:a16="http://schemas.microsoft.com/office/drawing/2014/main" id="{9A7E8788-F132-4382-B7EA-4880818901D4}"/>
              </a:ext>
            </a:extLst>
          </p:cNvPr>
          <p:cNvSpPr>
            <a:spLocks noGrp="1"/>
          </p:cNvSpPr>
          <p:nvPr>
            <p:ph sz="quarter" idx="13"/>
          </p:nvPr>
        </p:nvSpPr>
        <p:spPr/>
        <p:txBody>
          <a:bodyPr>
            <a:normAutofit fontScale="85000" lnSpcReduction="10000"/>
          </a:bodyPr>
          <a:lstStyle/>
          <a:p>
            <a:r>
              <a:rPr lang="en-US" b="1" dirty="0"/>
              <a:t>Conditional Probability</a:t>
            </a:r>
          </a:p>
          <a:p>
            <a:pPr lvl="1"/>
            <a:r>
              <a:rPr lang="en-US" dirty="0"/>
              <a:t>The conditional probability of </a:t>
            </a:r>
            <a:r>
              <a:rPr lang="en-US" i="1" dirty="0"/>
              <a:t>B</a:t>
            </a:r>
            <a:r>
              <a:rPr lang="en-US" dirty="0"/>
              <a:t>, given </a:t>
            </a:r>
            <a:r>
              <a:rPr lang="en-US" i="1" dirty="0"/>
              <a:t>A</a:t>
            </a:r>
            <a:r>
              <a:rPr lang="en-US" dirty="0"/>
              <a:t>, is defined by</a:t>
            </a:r>
            <a:br>
              <a:rPr lang="en-US" dirty="0"/>
            </a:br>
            <a:endParaRPr lang="en-US" dirty="0"/>
          </a:p>
          <a:p>
            <a:pPr marL="53975" indent="0">
              <a:buNone/>
            </a:pPr>
            <a:r>
              <a:rPr lang="en-US" i="1" dirty="0"/>
              <a:t>						</a:t>
            </a:r>
            <a:r>
              <a:rPr lang="en-US" sz="2400" i="1" dirty="0"/>
              <a:t> </a:t>
            </a:r>
            <a:r>
              <a:rPr lang="en-US" sz="2400" dirty="0"/>
              <a:t>provided </a:t>
            </a:r>
            <a:r>
              <a:rPr lang="en-US" sz="2400" i="1" dirty="0"/>
              <a:t>P </a:t>
            </a:r>
            <a:r>
              <a:rPr lang="en-US" sz="2400" dirty="0"/>
              <a:t>(</a:t>
            </a:r>
            <a:r>
              <a:rPr lang="en-US" sz="2400" i="1" dirty="0"/>
              <a:t>A</a:t>
            </a:r>
            <a:r>
              <a:rPr lang="en-US" sz="2400" dirty="0"/>
              <a:t>) </a:t>
            </a:r>
            <a:r>
              <a:rPr lang="en-US" sz="2400" i="1" dirty="0"/>
              <a:t>&gt; </a:t>
            </a:r>
            <a:r>
              <a:rPr lang="en-US" sz="2400" dirty="0"/>
              <a:t>0</a:t>
            </a:r>
            <a:r>
              <a:rPr lang="en-US" sz="2400" i="1" dirty="0"/>
              <a:t>.</a:t>
            </a:r>
            <a:r>
              <a:rPr lang="en-US" sz="2400" dirty="0"/>
              <a:t> </a:t>
            </a:r>
            <a:br>
              <a:rPr lang="en-US" dirty="0"/>
            </a:br>
            <a:r>
              <a:rPr lang="en-US" dirty="0"/>
              <a:t> </a:t>
            </a:r>
            <a:br>
              <a:rPr lang="en-US" dirty="0"/>
            </a:br>
            <a:br>
              <a:rPr lang="en-US" dirty="0"/>
            </a:br>
            <a:endParaRPr lang="en-US" dirty="0"/>
          </a:p>
          <a:p>
            <a:pPr marL="53975" indent="0">
              <a:buNone/>
            </a:pPr>
            <a:r>
              <a:rPr lang="en-US" dirty="0"/>
              <a:t>The even numbers are twice as likely to occur as the odd numbers.</a:t>
            </a:r>
          </a:p>
          <a:p>
            <a:pPr marL="53975" indent="0">
              <a:buNone/>
            </a:pPr>
            <a:r>
              <a:rPr lang="en-US" dirty="0"/>
              <a:t>The probability of B, given A</a:t>
            </a:r>
          </a:p>
          <a:p>
            <a:pPr marL="53975" indent="0">
              <a:buNone/>
            </a:pPr>
            <a:r>
              <a:rPr lang="en-US" dirty="0"/>
              <a:t>B = {perfect square} = {1, 4}, P(B) = 1/9 + 2/9 = 1/3</a:t>
            </a:r>
          </a:p>
          <a:p>
            <a:pPr marL="53975" indent="0">
              <a:buNone/>
            </a:pPr>
            <a:r>
              <a:rPr lang="en-US" dirty="0"/>
              <a:t>A = {greater than 3} = {4, 5 , 6} ,P(A)=2/9+1/9+2/9=5/9</a:t>
            </a:r>
          </a:p>
          <a:p>
            <a:pPr marL="53975" indent="0">
              <a:buNone/>
            </a:pPr>
            <a:r>
              <a:rPr lang="en-US" dirty="0"/>
              <a:t>(A ∩ B)={4} , P(A∩B)= 2/9</a:t>
            </a:r>
          </a:p>
          <a:p>
            <a:pPr marL="53975" indent="0">
              <a:buNone/>
            </a:pPr>
            <a:r>
              <a:rPr lang="en-US" dirty="0"/>
              <a:t>No. is a perfect </a:t>
            </a:r>
            <a:r>
              <a:rPr lang="en-US" dirty="0" err="1"/>
              <a:t>sq</a:t>
            </a:r>
            <a:r>
              <a:rPr lang="en-US" dirty="0"/>
              <a:t>, and it is known that no &gt; 3</a:t>
            </a:r>
          </a:p>
          <a:p>
            <a:pPr marL="53975" indent="0">
              <a:buNone/>
            </a:pPr>
            <a:r>
              <a:rPr lang="en-US" dirty="0"/>
              <a:t>P(B|A) = (2/9)/(5/9) = 2/5</a:t>
            </a:r>
            <a:br>
              <a:rPr lang="en-US" dirty="0"/>
            </a:br>
            <a:endParaRPr lang="en-US" dirty="0"/>
          </a:p>
          <a:p>
            <a:endParaRPr lang="en-US" dirty="0"/>
          </a:p>
        </p:txBody>
      </p:sp>
      <p:pic>
        <p:nvPicPr>
          <p:cNvPr id="9" name="Picture 8">
            <a:extLst>
              <a:ext uri="{FF2B5EF4-FFF2-40B4-BE49-F238E27FC236}">
                <a16:creationId xmlns:a16="http://schemas.microsoft.com/office/drawing/2014/main" id="{91CB76A5-9917-42F8-8409-7EDDBE267F2F}"/>
              </a:ext>
            </a:extLst>
          </p:cNvPr>
          <p:cNvPicPr>
            <a:picLocks noChangeAspect="1"/>
          </p:cNvPicPr>
          <p:nvPr/>
        </p:nvPicPr>
        <p:blipFill>
          <a:blip r:embed="rId2"/>
          <a:stretch>
            <a:fillRect/>
          </a:stretch>
        </p:blipFill>
        <p:spPr>
          <a:xfrm>
            <a:off x="1992023" y="2266950"/>
            <a:ext cx="3104449" cy="891886"/>
          </a:xfrm>
          <a:prstGeom prst="rect">
            <a:avLst/>
          </a:prstGeom>
        </p:spPr>
      </p:pic>
    </p:spTree>
    <p:extLst>
      <p:ext uri="{BB962C8B-B14F-4D97-AF65-F5344CB8AC3E}">
        <p14:creationId xmlns:p14="http://schemas.microsoft.com/office/powerpoint/2010/main" val="161152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2B34-70B6-4C9E-9EF9-F9E9FED10B12}"/>
              </a:ext>
            </a:extLst>
          </p:cNvPr>
          <p:cNvSpPr>
            <a:spLocks noGrp="1"/>
          </p:cNvSpPr>
          <p:nvPr>
            <p:ph type="title"/>
          </p:nvPr>
        </p:nvSpPr>
        <p:spPr/>
        <p:txBody>
          <a:bodyPr>
            <a:normAutofit/>
          </a:bodyPr>
          <a:lstStyle/>
          <a:p>
            <a:r>
              <a:rPr lang="en-US" dirty="0"/>
              <a:t>Rules of Probability(53b) </a:t>
            </a:r>
          </a:p>
        </p:txBody>
      </p:sp>
      <p:sp>
        <p:nvSpPr>
          <p:cNvPr id="3" name="Content Placeholder 2">
            <a:extLst>
              <a:ext uri="{FF2B5EF4-FFF2-40B4-BE49-F238E27FC236}">
                <a16:creationId xmlns:a16="http://schemas.microsoft.com/office/drawing/2014/main" id="{9A7E8788-F132-4382-B7EA-4880818901D4}"/>
              </a:ext>
            </a:extLst>
          </p:cNvPr>
          <p:cNvSpPr>
            <a:spLocks noGrp="1"/>
          </p:cNvSpPr>
          <p:nvPr>
            <p:ph sz="quarter" idx="13"/>
          </p:nvPr>
        </p:nvSpPr>
        <p:spPr/>
        <p:txBody>
          <a:bodyPr>
            <a:normAutofit/>
          </a:bodyPr>
          <a:lstStyle/>
          <a:p>
            <a:r>
              <a:rPr lang="en-US" b="1" dirty="0"/>
              <a:t>Conditional Probability – example </a:t>
            </a:r>
          </a:p>
          <a:p>
            <a:pPr lvl="1"/>
            <a:r>
              <a:rPr lang="en-US" dirty="0"/>
              <a:t>Ninety percent of flights depart on time. Eighty percent of flights arrive on time. Seventy-five percent of flights depart on time and arrive on time.</a:t>
            </a:r>
          </a:p>
          <a:p>
            <a:pPr lvl="2"/>
            <a:r>
              <a:rPr lang="en-US" dirty="0"/>
              <a:t>You are meeting a flight that departed on time. What is the probability that it will arrive on time?</a:t>
            </a:r>
          </a:p>
          <a:p>
            <a:pPr lvl="2"/>
            <a:endParaRPr lang="en-US" dirty="0"/>
          </a:p>
          <a:p>
            <a:pPr lvl="2"/>
            <a:r>
              <a:rPr lang="en-US" sz="2400" dirty="0"/>
              <a:t>A = {arriving on time} ,</a:t>
            </a:r>
            <a:br>
              <a:rPr lang="en-US" sz="2400" dirty="0"/>
            </a:br>
            <a:r>
              <a:rPr lang="en-US" sz="2400" dirty="0"/>
              <a:t>D = {departing on time} . </a:t>
            </a:r>
            <a:br>
              <a:rPr lang="en-US" sz="2400" dirty="0"/>
            </a:br>
            <a:r>
              <a:rPr lang="en-US" sz="2400" dirty="0"/>
              <a:t>P (A) = 0.8, P (D) = 0.9, P(A ∩ D) = 0.75. </a:t>
            </a:r>
          </a:p>
          <a:p>
            <a:pPr lvl="2"/>
            <a:r>
              <a:rPr lang="en-US" sz="2400" dirty="0"/>
              <a:t>P(A | D) = P (A ∩ D) / P(D) = 0.75 / 0.9 = 0.8333 </a:t>
            </a:r>
            <a:br>
              <a:rPr lang="en-US" dirty="0"/>
            </a:br>
            <a:br>
              <a:rPr lang="en-US" dirty="0"/>
            </a:br>
            <a:endParaRPr lang="en-US" dirty="0"/>
          </a:p>
          <a:p>
            <a:endParaRPr lang="en-US" dirty="0"/>
          </a:p>
        </p:txBody>
      </p:sp>
    </p:spTree>
    <p:extLst>
      <p:ext uri="{BB962C8B-B14F-4D97-AF65-F5344CB8AC3E}">
        <p14:creationId xmlns:p14="http://schemas.microsoft.com/office/powerpoint/2010/main" val="5890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37B5-0D46-F349-3FF5-07D9DCDED8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DC5B08-773B-85A2-D728-48C42981F541}"/>
              </a:ext>
            </a:extLst>
          </p:cNvPr>
          <p:cNvSpPr>
            <a:spLocks noGrp="1"/>
          </p:cNvSpPr>
          <p:nvPr>
            <p:ph sz="quarter" idx="13"/>
          </p:nvPr>
        </p:nvSpPr>
        <p:spPr/>
        <p:txBody>
          <a:bodyPr/>
          <a:lstStyle/>
          <a:p>
            <a:r>
              <a:rPr lang="en-US" dirty="0"/>
              <a:t>One bag contains 4 white balls and 3 black balls, and a second bag contains 3 white balls and 5 black balls. One ball is drawn from the first bag and placed unseen in the second bag. What is the probability that a ball now drawn from the second bag is black?</a:t>
            </a:r>
          </a:p>
        </p:txBody>
      </p:sp>
    </p:spTree>
    <p:extLst>
      <p:ext uri="{BB962C8B-B14F-4D97-AF65-F5344CB8AC3E}">
        <p14:creationId xmlns:p14="http://schemas.microsoft.com/office/powerpoint/2010/main" val="533047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2B34-70B6-4C9E-9EF9-F9E9FED10B12}"/>
              </a:ext>
            </a:extLst>
          </p:cNvPr>
          <p:cNvSpPr>
            <a:spLocks noGrp="1"/>
          </p:cNvSpPr>
          <p:nvPr>
            <p:ph type="title"/>
          </p:nvPr>
        </p:nvSpPr>
        <p:spPr/>
        <p:txBody>
          <a:bodyPr>
            <a:normAutofit/>
          </a:bodyPr>
          <a:lstStyle/>
          <a:p>
            <a:r>
              <a:rPr lang="en-US" dirty="0"/>
              <a:t>Rules of Probability (89W)</a:t>
            </a:r>
          </a:p>
        </p:txBody>
      </p:sp>
      <p:sp>
        <p:nvSpPr>
          <p:cNvPr id="3" name="Content Placeholder 2">
            <a:extLst>
              <a:ext uri="{FF2B5EF4-FFF2-40B4-BE49-F238E27FC236}">
                <a16:creationId xmlns:a16="http://schemas.microsoft.com/office/drawing/2014/main" id="{9A7E8788-F132-4382-B7EA-4880818901D4}"/>
              </a:ext>
            </a:extLst>
          </p:cNvPr>
          <p:cNvSpPr>
            <a:spLocks noGrp="1"/>
          </p:cNvSpPr>
          <p:nvPr>
            <p:ph sz="quarter" idx="13"/>
          </p:nvPr>
        </p:nvSpPr>
        <p:spPr/>
        <p:txBody>
          <a:bodyPr>
            <a:normAutofit/>
          </a:bodyPr>
          <a:lstStyle/>
          <a:p>
            <a:r>
              <a:rPr lang="pt-BR" b="1" dirty="0"/>
              <a:t>General multiplicative rule</a:t>
            </a:r>
          </a:p>
          <a:p>
            <a:pPr lvl="1"/>
            <a:r>
              <a:rPr lang="pt-BR" dirty="0">
                <a:solidFill>
                  <a:srgbClr val="003366"/>
                </a:solidFill>
              </a:rPr>
              <a:t>P(A∩B) = P(A) P(B|A ) = P(B) P(A|B )</a:t>
            </a:r>
          </a:p>
          <a:p>
            <a:endParaRPr lang="en-US" dirty="0"/>
          </a:p>
          <a:p>
            <a:r>
              <a:rPr lang="en-US" dirty="0"/>
              <a:t>Two events </a:t>
            </a:r>
            <a:r>
              <a:rPr lang="en-US" i="1" dirty="0"/>
              <a:t>A </a:t>
            </a:r>
            <a:r>
              <a:rPr lang="en-US" dirty="0"/>
              <a:t>and </a:t>
            </a:r>
            <a:r>
              <a:rPr lang="en-US" i="1" dirty="0"/>
              <a:t>B </a:t>
            </a:r>
            <a:r>
              <a:rPr lang="en-US" dirty="0"/>
              <a:t>are </a:t>
            </a:r>
            <a:r>
              <a:rPr lang="en-US" b="1" dirty="0"/>
              <a:t>independent </a:t>
            </a:r>
            <a:r>
              <a:rPr lang="en-US" dirty="0"/>
              <a:t>if and only if</a:t>
            </a:r>
            <a:br>
              <a:rPr lang="en-US" dirty="0"/>
            </a:br>
            <a:r>
              <a:rPr lang="en-US" b="1" i="1" dirty="0"/>
              <a:t>P </a:t>
            </a:r>
            <a:r>
              <a:rPr lang="en-US" b="1" dirty="0"/>
              <a:t>(</a:t>
            </a:r>
            <a:r>
              <a:rPr lang="en-US" b="1" i="1" dirty="0"/>
              <a:t>B|A</a:t>
            </a:r>
            <a:r>
              <a:rPr lang="en-US" b="1" dirty="0"/>
              <a:t>) = </a:t>
            </a:r>
            <a:r>
              <a:rPr lang="en-US" b="1" i="1" dirty="0"/>
              <a:t>P </a:t>
            </a:r>
            <a:r>
              <a:rPr lang="en-US" b="1" dirty="0"/>
              <a:t>(</a:t>
            </a:r>
            <a:r>
              <a:rPr lang="en-US" b="1" i="1" dirty="0"/>
              <a:t>B</a:t>
            </a:r>
            <a:r>
              <a:rPr lang="en-US" b="1" dirty="0"/>
              <a:t>)        </a:t>
            </a:r>
            <a:r>
              <a:rPr lang="en-US" dirty="0"/>
              <a:t>or    </a:t>
            </a:r>
            <a:r>
              <a:rPr lang="en-US" b="1" i="1" dirty="0"/>
              <a:t>P </a:t>
            </a:r>
            <a:r>
              <a:rPr lang="en-US" b="1" dirty="0"/>
              <a:t>(</a:t>
            </a:r>
            <a:r>
              <a:rPr lang="en-US" b="1" i="1" dirty="0"/>
              <a:t>A|B</a:t>
            </a:r>
            <a:r>
              <a:rPr lang="en-US" b="1" dirty="0"/>
              <a:t>) = </a:t>
            </a:r>
            <a:r>
              <a:rPr lang="en-US" b="1" i="1" dirty="0"/>
              <a:t>P </a:t>
            </a:r>
            <a:r>
              <a:rPr lang="en-US" b="1" dirty="0"/>
              <a:t>(</a:t>
            </a:r>
            <a:r>
              <a:rPr lang="en-US" b="1" i="1" dirty="0"/>
              <a:t>A</a:t>
            </a:r>
            <a:r>
              <a:rPr lang="en-US" b="1" dirty="0"/>
              <a:t>)</a:t>
            </a:r>
            <a:r>
              <a:rPr lang="en-US" dirty="0"/>
              <a:t> </a:t>
            </a:r>
          </a:p>
          <a:p>
            <a:r>
              <a:rPr lang="en-US" dirty="0"/>
              <a:t> Three cards are drawn in succession, without replacement, from an ordinary deck of playing cards. Find the probability that the event A1 ∩ A2 ∩ A3 occurs, where A1 is the event that the first card is a red ace, A2 is the event that the second card is a 10 or a jack, and A3 is the event that the third card is greater than 3 but less than 7.</a:t>
            </a:r>
          </a:p>
        </p:txBody>
      </p:sp>
    </p:spTree>
    <p:extLst>
      <p:ext uri="{BB962C8B-B14F-4D97-AF65-F5344CB8AC3E}">
        <p14:creationId xmlns:p14="http://schemas.microsoft.com/office/powerpoint/2010/main" val="3443849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145A-C15C-C22A-9C5E-DE59B955A88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E273C45-B89C-DAEF-87BC-85D0D93FECCF}"/>
              </a:ext>
            </a:extLst>
          </p:cNvPr>
          <p:cNvPicPr>
            <a:picLocks noGrp="1" noChangeAspect="1"/>
          </p:cNvPicPr>
          <p:nvPr>
            <p:ph sz="quarter" idx="13"/>
          </p:nvPr>
        </p:nvPicPr>
        <p:blipFill>
          <a:blip r:embed="rId2"/>
          <a:stretch>
            <a:fillRect/>
          </a:stretch>
        </p:blipFill>
        <p:spPr>
          <a:xfrm>
            <a:off x="89466" y="3204240"/>
            <a:ext cx="8918575" cy="3387470"/>
          </a:xfrm>
        </p:spPr>
      </p:pic>
      <p:pic>
        <p:nvPicPr>
          <p:cNvPr id="7" name="Picture 6">
            <a:extLst>
              <a:ext uri="{FF2B5EF4-FFF2-40B4-BE49-F238E27FC236}">
                <a16:creationId xmlns:a16="http://schemas.microsoft.com/office/drawing/2014/main" id="{F15A9275-12A3-ACCC-BCAB-524E99FA021D}"/>
              </a:ext>
            </a:extLst>
          </p:cNvPr>
          <p:cNvPicPr>
            <a:picLocks noChangeAspect="1"/>
          </p:cNvPicPr>
          <p:nvPr/>
        </p:nvPicPr>
        <p:blipFill>
          <a:blip r:embed="rId3"/>
          <a:stretch>
            <a:fillRect/>
          </a:stretch>
        </p:blipFill>
        <p:spPr>
          <a:xfrm>
            <a:off x="0" y="617833"/>
            <a:ext cx="9096375" cy="2724150"/>
          </a:xfrm>
          <a:prstGeom prst="rect">
            <a:avLst/>
          </a:prstGeom>
        </p:spPr>
      </p:pic>
    </p:spTree>
    <p:extLst>
      <p:ext uri="{BB962C8B-B14F-4D97-AF65-F5344CB8AC3E}">
        <p14:creationId xmlns:p14="http://schemas.microsoft.com/office/powerpoint/2010/main" val="253350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734C-1A02-4C1D-A7F1-62A697A7A12F}"/>
              </a:ext>
            </a:extLst>
          </p:cNvPr>
          <p:cNvSpPr>
            <a:spLocks noGrp="1"/>
          </p:cNvSpPr>
          <p:nvPr>
            <p:ph type="title"/>
          </p:nvPr>
        </p:nvSpPr>
        <p:spPr/>
        <p:txBody>
          <a:bodyPr>
            <a:normAutofit/>
          </a:bodyPr>
          <a:lstStyle/>
          <a:p>
            <a:r>
              <a:rPr lang="en-US" dirty="0"/>
              <a:t>What we'll learn </a:t>
            </a:r>
            <a:endParaRPr lang="en-US" b="1" dirty="0"/>
          </a:p>
        </p:txBody>
      </p:sp>
      <p:sp>
        <p:nvSpPr>
          <p:cNvPr id="3" name="Content Placeholder 2">
            <a:extLst>
              <a:ext uri="{FF2B5EF4-FFF2-40B4-BE49-F238E27FC236}">
                <a16:creationId xmlns:a16="http://schemas.microsoft.com/office/drawing/2014/main" id="{8FD2336A-C7FB-4AD2-8E03-76F5EC7D9B79}"/>
              </a:ext>
            </a:extLst>
          </p:cNvPr>
          <p:cNvSpPr>
            <a:spLocks noGrp="1"/>
          </p:cNvSpPr>
          <p:nvPr>
            <p:ph sz="quarter" idx="13"/>
          </p:nvPr>
        </p:nvSpPr>
        <p:spPr/>
        <p:txBody>
          <a:bodyPr/>
          <a:lstStyle/>
          <a:p>
            <a:r>
              <a:rPr lang="en-US" dirty="0"/>
              <a:t>Uncertainty; probabilities of events</a:t>
            </a:r>
          </a:p>
          <a:p>
            <a:r>
              <a:rPr lang="en-US" dirty="0"/>
              <a:t>Random variables</a:t>
            </a:r>
          </a:p>
          <a:p>
            <a:r>
              <a:rPr lang="en-US" dirty="0"/>
              <a:t>Stochastic processes</a:t>
            </a:r>
          </a:p>
          <a:p>
            <a:endParaRPr lang="en-US" dirty="0"/>
          </a:p>
          <a:p>
            <a:r>
              <a:rPr lang="en-US" dirty="0"/>
              <a:t>Application: </a:t>
            </a:r>
          </a:p>
          <a:p>
            <a:pPr lvl="1"/>
            <a:r>
              <a:rPr lang="en-US" dirty="0"/>
              <a:t>queuing systems </a:t>
            </a:r>
          </a:p>
          <a:p>
            <a:pPr lvl="1"/>
            <a:r>
              <a:rPr lang="it-IT" dirty="0"/>
              <a:t>Statistical inference</a:t>
            </a:r>
          </a:p>
          <a:p>
            <a:pPr lvl="1"/>
            <a:r>
              <a:rPr lang="it-IT" dirty="0"/>
              <a:t>Estimation</a:t>
            </a:r>
          </a:p>
          <a:p>
            <a:pPr lvl="1"/>
            <a:r>
              <a:rPr lang="it-IT" dirty="0"/>
              <a:t>Testing hypothesis </a:t>
            </a:r>
            <a:br>
              <a:rPr lang="it-IT" dirty="0"/>
            </a:br>
            <a:br>
              <a:rPr lang="en-US" dirty="0"/>
            </a:br>
            <a:br>
              <a:rPr lang="en-US" dirty="0"/>
            </a:br>
            <a:endParaRPr lang="en-US" dirty="0"/>
          </a:p>
        </p:txBody>
      </p:sp>
    </p:spTree>
    <p:extLst>
      <p:ext uri="{BB962C8B-B14F-4D97-AF65-F5344CB8AC3E}">
        <p14:creationId xmlns:p14="http://schemas.microsoft.com/office/powerpoint/2010/main" val="1511067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2B34-70B6-4C9E-9EF9-F9E9FED10B12}"/>
              </a:ext>
            </a:extLst>
          </p:cNvPr>
          <p:cNvSpPr>
            <a:spLocks noGrp="1"/>
          </p:cNvSpPr>
          <p:nvPr>
            <p:ph type="title"/>
          </p:nvPr>
        </p:nvSpPr>
        <p:spPr/>
        <p:txBody>
          <a:bodyPr>
            <a:normAutofit/>
          </a:bodyPr>
          <a:lstStyle/>
          <a:p>
            <a:r>
              <a:rPr lang="en-US" dirty="0"/>
              <a:t>Rules of Probability(53B) </a:t>
            </a:r>
          </a:p>
        </p:txBody>
      </p:sp>
      <p:sp>
        <p:nvSpPr>
          <p:cNvPr id="3" name="Content Placeholder 2">
            <a:extLst>
              <a:ext uri="{FF2B5EF4-FFF2-40B4-BE49-F238E27FC236}">
                <a16:creationId xmlns:a16="http://schemas.microsoft.com/office/drawing/2014/main" id="{9A7E8788-F132-4382-B7EA-4880818901D4}"/>
              </a:ext>
            </a:extLst>
          </p:cNvPr>
          <p:cNvSpPr>
            <a:spLocks noGrp="1"/>
          </p:cNvSpPr>
          <p:nvPr>
            <p:ph sz="quarter" idx="13"/>
          </p:nvPr>
        </p:nvSpPr>
        <p:spPr/>
        <p:txBody>
          <a:bodyPr>
            <a:normAutofit/>
          </a:bodyPr>
          <a:lstStyle/>
          <a:p>
            <a:r>
              <a:rPr lang="en-US" sz="2400" b="1" dirty="0"/>
              <a:t>Partitions: </a:t>
            </a:r>
            <a:r>
              <a:rPr lang="en-US" sz="2400" dirty="0"/>
              <a:t>A collection of sets </a:t>
            </a:r>
            <a:r>
              <a:rPr lang="en-US" sz="2400" i="1" dirty="0"/>
              <a:t>B</a:t>
            </a:r>
            <a:r>
              <a:rPr lang="en-US" sz="2400" baseline="-25000" dirty="0"/>
              <a:t>1</a:t>
            </a:r>
            <a:r>
              <a:rPr lang="en-US" sz="2400" i="1" dirty="0"/>
              <a:t>, B</a:t>
            </a:r>
            <a:r>
              <a:rPr lang="en-US" sz="2400" baseline="-25000" dirty="0"/>
              <a:t>2</a:t>
            </a:r>
            <a:r>
              <a:rPr lang="en-US" sz="2400" i="1" dirty="0"/>
              <a:t>, . . . , B</a:t>
            </a:r>
            <a:r>
              <a:rPr lang="en-US" sz="2400" i="1" baseline="-25000" dirty="0"/>
              <a:t>k</a:t>
            </a:r>
            <a:r>
              <a:rPr lang="en-US" sz="2400" i="1" dirty="0"/>
              <a:t> </a:t>
            </a:r>
            <a:r>
              <a:rPr lang="en-US" sz="2400" dirty="0"/>
              <a:t>is said to </a:t>
            </a:r>
            <a:r>
              <a:rPr lang="en-US" sz="2400" b="1" dirty="0"/>
              <a:t>partition </a:t>
            </a:r>
            <a:r>
              <a:rPr lang="en-US" sz="2400" dirty="0"/>
              <a:t>the sample space if the sets </a:t>
            </a:r>
          </a:p>
          <a:p>
            <a:pPr marL="909638" lvl="1" indent="-514350">
              <a:buAutoNum type="romanLcParenBoth"/>
            </a:pPr>
            <a:r>
              <a:rPr lang="en-US" sz="2000" dirty="0"/>
              <a:t>are mutually disjoint and     </a:t>
            </a:r>
            <a:r>
              <a:rPr lang="en-US" sz="2000" b="1" dirty="0">
                <a:solidFill>
                  <a:srgbClr val="FF0000"/>
                </a:solidFill>
                <a:effectLst>
                  <a:outerShdw blurRad="38100" dist="38100" dir="2700000" algn="tl">
                    <a:srgbClr val="000000">
                      <a:alpha val="43137"/>
                    </a:srgbClr>
                  </a:outerShdw>
                </a:effectLst>
              </a:rPr>
              <a:t>(ii)   </a:t>
            </a:r>
            <a:r>
              <a:rPr lang="en-US" sz="2000" dirty="0"/>
              <a:t>have as union the entire sample space. </a:t>
            </a:r>
          </a:p>
          <a:p>
            <a:pPr marL="395288" lvl="1" indent="0">
              <a:buNone/>
            </a:pPr>
            <a:endParaRPr lang="en-US" sz="2000" dirty="0"/>
          </a:p>
          <a:p>
            <a:pPr lvl="1"/>
            <a:endParaRPr lang="en-US" sz="2000" b="1" dirty="0"/>
          </a:p>
          <a:p>
            <a:r>
              <a:rPr lang="en-US" sz="2400" b="1" dirty="0"/>
              <a:t>Total Probability</a:t>
            </a:r>
          </a:p>
          <a:p>
            <a:pPr lvl="1"/>
            <a:r>
              <a:rPr lang="en-US" sz="2000" dirty="0"/>
              <a:t>If the events B1, B2, . . . , Bk constitute a partition of the sample space S such that P (Bi) </a:t>
            </a:r>
            <a:r>
              <a:rPr lang="en-US" sz="2000" dirty="0">
                <a:sym typeface="Symbol" panose="05050102010706020507" pitchFamily="18" charset="2"/>
              </a:rPr>
              <a:t> </a:t>
            </a:r>
            <a:r>
              <a:rPr lang="en-US" sz="2000" dirty="0"/>
              <a:t>0 for </a:t>
            </a:r>
            <a:r>
              <a:rPr lang="en-US" sz="2000" dirty="0" err="1"/>
              <a:t>i</a:t>
            </a:r>
            <a:r>
              <a:rPr lang="en-US" sz="2000" dirty="0"/>
              <a:t> = 1, 2, . . . , k, then for any event A of S</a:t>
            </a:r>
          </a:p>
        </p:txBody>
      </p:sp>
      <p:grpSp>
        <p:nvGrpSpPr>
          <p:cNvPr id="8" name="Group 7">
            <a:extLst>
              <a:ext uri="{FF2B5EF4-FFF2-40B4-BE49-F238E27FC236}">
                <a16:creationId xmlns:a16="http://schemas.microsoft.com/office/drawing/2014/main" id="{DFB3CE44-97FD-49F8-818A-CA6EE1A84E4A}"/>
              </a:ext>
            </a:extLst>
          </p:cNvPr>
          <p:cNvGrpSpPr/>
          <p:nvPr/>
        </p:nvGrpSpPr>
        <p:grpSpPr>
          <a:xfrm>
            <a:off x="5559713" y="3984144"/>
            <a:ext cx="3495013" cy="2610547"/>
            <a:chOff x="5013001" y="392690"/>
            <a:chExt cx="3473774" cy="2610547"/>
          </a:xfrm>
        </p:grpSpPr>
        <p:pic>
          <p:nvPicPr>
            <p:cNvPr id="4" name="Picture 3">
              <a:extLst>
                <a:ext uri="{FF2B5EF4-FFF2-40B4-BE49-F238E27FC236}">
                  <a16:creationId xmlns:a16="http://schemas.microsoft.com/office/drawing/2014/main" id="{902007B1-DCF0-446D-B873-34D8AF83AD0E}"/>
                </a:ext>
              </a:extLst>
            </p:cNvPr>
            <p:cNvPicPr>
              <a:picLocks noChangeAspect="1"/>
            </p:cNvPicPr>
            <p:nvPr/>
          </p:nvPicPr>
          <p:blipFill>
            <a:blip r:embed="rId2"/>
            <a:stretch>
              <a:fillRect/>
            </a:stretch>
          </p:blipFill>
          <p:spPr>
            <a:xfrm>
              <a:off x="5155455" y="392690"/>
              <a:ext cx="3331320" cy="2128838"/>
            </a:xfrm>
            <a:prstGeom prst="rect">
              <a:avLst/>
            </a:prstGeom>
          </p:spPr>
        </p:pic>
        <p:sp>
          <p:nvSpPr>
            <p:cNvPr id="5" name="Rectangle 4">
              <a:extLst>
                <a:ext uri="{FF2B5EF4-FFF2-40B4-BE49-F238E27FC236}">
                  <a16:creationId xmlns:a16="http://schemas.microsoft.com/office/drawing/2014/main" id="{61F90AC0-4DC6-475B-BEDC-1746FE84E699}"/>
                </a:ext>
              </a:extLst>
            </p:cNvPr>
            <p:cNvSpPr/>
            <p:nvPr/>
          </p:nvSpPr>
          <p:spPr>
            <a:xfrm>
              <a:off x="5013001" y="2633905"/>
              <a:ext cx="3473774" cy="369332"/>
            </a:xfrm>
            <a:prstGeom prst="rect">
              <a:avLst/>
            </a:prstGeom>
          </p:spPr>
          <p:txBody>
            <a:bodyPr wrap="square">
              <a:spAutoFit/>
            </a:bodyPr>
            <a:lstStyle/>
            <a:p>
              <a:r>
                <a:rPr lang="en-US" dirty="0">
                  <a:solidFill>
                    <a:srgbClr val="000000"/>
                  </a:solidFill>
                  <a:latin typeface="CMR10"/>
                </a:rPr>
                <a:t>Partitioning the sample space </a:t>
              </a:r>
              <a:r>
                <a:rPr lang="en-US" i="1" dirty="0">
                  <a:solidFill>
                    <a:srgbClr val="000000"/>
                  </a:solidFill>
                  <a:latin typeface="CMMI10"/>
                </a:rPr>
                <a:t>S</a:t>
              </a:r>
              <a:r>
                <a:rPr lang="en-US" dirty="0">
                  <a:solidFill>
                    <a:srgbClr val="000000"/>
                  </a:solidFill>
                  <a:latin typeface="CMR10"/>
                </a:rPr>
                <a:t>.</a:t>
              </a:r>
              <a:r>
                <a:rPr lang="en-US" dirty="0"/>
                <a:t> </a:t>
              </a:r>
            </a:p>
          </p:txBody>
        </p:sp>
      </p:grpSp>
      <p:graphicFrame>
        <p:nvGraphicFramePr>
          <p:cNvPr id="10" name="Object 9">
            <a:extLst>
              <a:ext uri="{FF2B5EF4-FFF2-40B4-BE49-F238E27FC236}">
                <a16:creationId xmlns:a16="http://schemas.microsoft.com/office/drawing/2014/main" id="{2B48A152-94C4-4179-BDB7-8E9B3A23CB60}"/>
              </a:ext>
            </a:extLst>
          </p:cNvPr>
          <p:cNvGraphicFramePr>
            <a:graphicFrameLocks noChangeAspect="1"/>
          </p:cNvGraphicFramePr>
          <p:nvPr>
            <p:extLst>
              <p:ext uri="{D42A27DB-BD31-4B8C-83A1-F6EECF244321}">
                <p14:modId xmlns:p14="http://schemas.microsoft.com/office/powerpoint/2010/main" val="2813444653"/>
              </p:ext>
            </p:extLst>
          </p:nvPr>
        </p:nvGraphicFramePr>
        <p:xfrm>
          <a:off x="264730" y="4426226"/>
          <a:ext cx="4996383" cy="857682"/>
        </p:xfrm>
        <a:graphic>
          <a:graphicData uri="http://schemas.openxmlformats.org/presentationml/2006/ole">
            <mc:AlternateContent xmlns:mc="http://schemas.openxmlformats.org/markup-compatibility/2006">
              <mc:Choice xmlns:v="urn:schemas-microsoft-com:vml" Requires="v">
                <p:oleObj name="Equation" r:id="rId3" imgW="2527200" imgH="431640" progId="Equation.3">
                  <p:embed/>
                </p:oleObj>
              </mc:Choice>
              <mc:Fallback>
                <p:oleObj name="Equation" r:id="rId3" imgW="2527200" imgH="43164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30" y="4426226"/>
                        <a:ext cx="4996383" cy="8576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a:extLst>
              <a:ext uri="{FF2B5EF4-FFF2-40B4-BE49-F238E27FC236}">
                <a16:creationId xmlns:a16="http://schemas.microsoft.com/office/drawing/2014/main" id="{E5568BAB-96F3-1EAF-8B52-C0C7FB6EA279}"/>
              </a:ext>
            </a:extLst>
          </p:cNvPr>
          <p:cNvPicPr>
            <a:picLocks noChangeAspect="1"/>
          </p:cNvPicPr>
          <p:nvPr/>
        </p:nvPicPr>
        <p:blipFill>
          <a:blip r:embed="rId5"/>
          <a:stretch>
            <a:fillRect/>
          </a:stretch>
        </p:blipFill>
        <p:spPr>
          <a:xfrm>
            <a:off x="1023457" y="2363564"/>
            <a:ext cx="6419850" cy="706849"/>
          </a:xfrm>
          <a:prstGeom prst="rect">
            <a:avLst/>
          </a:prstGeom>
        </p:spPr>
      </p:pic>
    </p:spTree>
    <p:extLst>
      <p:ext uri="{BB962C8B-B14F-4D97-AF65-F5344CB8AC3E}">
        <p14:creationId xmlns:p14="http://schemas.microsoft.com/office/powerpoint/2010/main" val="3268654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2B34-70B6-4C9E-9EF9-F9E9FED10B12}"/>
              </a:ext>
            </a:extLst>
          </p:cNvPr>
          <p:cNvSpPr>
            <a:spLocks noGrp="1"/>
          </p:cNvSpPr>
          <p:nvPr>
            <p:ph type="title"/>
          </p:nvPr>
        </p:nvSpPr>
        <p:spPr/>
        <p:txBody>
          <a:bodyPr>
            <a:normAutofit/>
          </a:bodyPr>
          <a:lstStyle/>
          <a:p>
            <a:r>
              <a:rPr lang="en-US" dirty="0"/>
              <a:t>Rules of Probability - </a:t>
            </a:r>
            <a:r>
              <a:rPr lang="en-US" b="1" dirty="0"/>
              <a:t>Bayes’ Rule </a:t>
            </a:r>
            <a:endParaRPr lang="en-US" dirty="0"/>
          </a:p>
        </p:txBody>
      </p:sp>
      <p:sp>
        <p:nvSpPr>
          <p:cNvPr id="3" name="Content Placeholder 2">
            <a:extLst>
              <a:ext uri="{FF2B5EF4-FFF2-40B4-BE49-F238E27FC236}">
                <a16:creationId xmlns:a16="http://schemas.microsoft.com/office/drawing/2014/main" id="{9A7E8788-F132-4382-B7EA-4880818901D4}"/>
              </a:ext>
            </a:extLst>
          </p:cNvPr>
          <p:cNvSpPr>
            <a:spLocks noGrp="1"/>
          </p:cNvSpPr>
          <p:nvPr>
            <p:ph sz="quarter" idx="13"/>
          </p:nvPr>
        </p:nvSpPr>
        <p:spPr/>
        <p:txBody>
          <a:bodyPr>
            <a:normAutofit/>
          </a:bodyPr>
          <a:lstStyle/>
          <a:p>
            <a:r>
              <a:rPr lang="en-US" sz="2400" b="1" dirty="0"/>
              <a:t>Two events</a:t>
            </a:r>
          </a:p>
          <a:p>
            <a:endParaRPr lang="en-US" sz="2400" b="1" dirty="0"/>
          </a:p>
          <a:p>
            <a:endParaRPr lang="en-US" sz="2400" b="1" dirty="0"/>
          </a:p>
          <a:p>
            <a:endParaRPr lang="en-US" sz="2400" b="1" dirty="0"/>
          </a:p>
          <a:p>
            <a:endParaRPr lang="en-US" sz="2400" b="1" dirty="0"/>
          </a:p>
          <a:p>
            <a:r>
              <a:rPr lang="en-US" sz="2400" b="1" dirty="0"/>
              <a:t>General</a:t>
            </a:r>
          </a:p>
          <a:p>
            <a:pPr lvl="1"/>
            <a:r>
              <a:rPr lang="en-US" dirty="0"/>
              <a:t>If </a:t>
            </a:r>
            <a:r>
              <a:rPr lang="en-US" i="1" dirty="0"/>
              <a:t>B</a:t>
            </a:r>
            <a:r>
              <a:rPr lang="en-US" baseline="-25000" dirty="0"/>
              <a:t>1</a:t>
            </a:r>
            <a:r>
              <a:rPr lang="en-US" i="1" dirty="0"/>
              <a:t>, B</a:t>
            </a:r>
            <a:r>
              <a:rPr lang="en-US" baseline="-25000" dirty="0"/>
              <a:t>2</a:t>
            </a:r>
            <a:r>
              <a:rPr lang="en-US" i="1" dirty="0"/>
              <a:t>, . . . , </a:t>
            </a:r>
            <a:r>
              <a:rPr lang="en-US" i="1" dirty="0" err="1"/>
              <a:t>B</a:t>
            </a:r>
            <a:r>
              <a:rPr lang="en-US" i="1" baseline="-25000" dirty="0" err="1"/>
              <a:t>n</a:t>
            </a:r>
            <a:r>
              <a:rPr lang="en-US" i="1" dirty="0"/>
              <a:t> </a:t>
            </a:r>
            <a:r>
              <a:rPr lang="en-US" dirty="0"/>
              <a:t>partition the sample space S, then for each </a:t>
            </a:r>
            <a:r>
              <a:rPr lang="en-US" i="1" dirty="0" err="1"/>
              <a:t>i</a:t>
            </a:r>
            <a:r>
              <a:rPr lang="en-US" i="1" dirty="0"/>
              <a:t> </a:t>
            </a:r>
            <a:r>
              <a:rPr lang="en-US" dirty="0"/>
              <a:t>= 1</a:t>
            </a:r>
            <a:r>
              <a:rPr lang="en-US" i="1" dirty="0"/>
              <a:t>, </a:t>
            </a:r>
            <a:r>
              <a:rPr lang="en-US" dirty="0"/>
              <a:t>2</a:t>
            </a:r>
            <a:r>
              <a:rPr lang="en-US" i="1" dirty="0"/>
              <a:t>, . . . , n </a:t>
            </a:r>
            <a:r>
              <a:rPr lang="en-US" dirty="0"/>
              <a:t>and any set </a:t>
            </a:r>
            <a:r>
              <a:rPr lang="en-US" i="1" dirty="0"/>
              <a:t>A</a:t>
            </a:r>
            <a:r>
              <a:rPr lang="en-US" sz="1600" dirty="0"/>
              <a:t> </a:t>
            </a:r>
            <a:br>
              <a:rPr lang="en-US" sz="1600" dirty="0"/>
            </a:br>
            <a:endParaRPr lang="en-US" sz="1600" dirty="0"/>
          </a:p>
        </p:txBody>
      </p:sp>
      <p:graphicFrame>
        <p:nvGraphicFramePr>
          <p:cNvPr id="10" name="Object 9">
            <a:extLst>
              <a:ext uri="{FF2B5EF4-FFF2-40B4-BE49-F238E27FC236}">
                <a16:creationId xmlns:a16="http://schemas.microsoft.com/office/drawing/2014/main" id="{53A730EE-1463-4F22-B5F3-EA691BEC1D10}"/>
              </a:ext>
            </a:extLst>
          </p:cNvPr>
          <p:cNvGraphicFramePr>
            <a:graphicFrameLocks noChangeAspect="1"/>
          </p:cNvGraphicFramePr>
          <p:nvPr>
            <p:extLst>
              <p:ext uri="{D42A27DB-BD31-4B8C-83A1-F6EECF244321}">
                <p14:modId xmlns:p14="http://schemas.microsoft.com/office/powerpoint/2010/main" val="3955378985"/>
              </p:ext>
            </p:extLst>
          </p:nvPr>
        </p:nvGraphicFramePr>
        <p:xfrm>
          <a:off x="876299" y="1553513"/>
          <a:ext cx="6849718" cy="826127"/>
        </p:xfrm>
        <a:graphic>
          <a:graphicData uri="http://schemas.openxmlformats.org/presentationml/2006/ole">
            <mc:AlternateContent xmlns:mc="http://schemas.openxmlformats.org/markup-compatibility/2006">
              <mc:Choice xmlns:v="urn:schemas-microsoft-com:vml" Requires="v">
                <p:oleObj name="Equation" r:id="rId3" imgW="3555720" imgH="419040" progId="Equation.3">
                  <p:embed/>
                </p:oleObj>
              </mc:Choice>
              <mc:Fallback>
                <p:oleObj name="Equation" r:id="rId3" imgW="3555720" imgH="419040" progId="Equation.3">
                  <p:embed/>
                  <p:pic>
                    <p:nvPicPr>
                      <p:cNvPr id="0" name="Picture 1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299" y="1553513"/>
                        <a:ext cx="6849718" cy="8261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a:extLst>
              <a:ext uri="{FF2B5EF4-FFF2-40B4-BE49-F238E27FC236}">
                <a16:creationId xmlns:a16="http://schemas.microsoft.com/office/drawing/2014/main" id="{A5ADCC15-27A6-48CD-B4CB-39A84DCFF995}"/>
              </a:ext>
            </a:extLst>
          </p:cNvPr>
          <p:cNvGraphicFramePr>
            <a:graphicFrameLocks noChangeAspect="1"/>
          </p:cNvGraphicFramePr>
          <p:nvPr>
            <p:extLst>
              <p:ext uri="{D42A27DB-BD31-4B8C-83A1-F6EECF244321}">
                <p14:modId xmlns:p14="http://schemas.microsoft.com/office/powerpoint/2010/main" val="203049608"/>
              </p:ext>
            </p:extLst>
          </p:nvPr>
        </p:nvGraphicFramePr>
        <p:xfrm>
          <a:off x="450573" y="4704059"/>
          <a:ext cx="8031439" cy="749004"/>
        </p:xfrm>
        <a:graphic>
          <a:graphicData uri="http://schemas.openxmlformats.org/presentationml/2006/ole">
            <mc:AlternateContent xmlns:mc="http://schemas.openxmlformats.org/markup-compatibility/2006">
              <mc:Choice xmlns:v="urn:schemas-microsoft-com:vml" Requires="v">
                <p:oleObj name="Equation" r:id="rId5" imgW="3987720" imgH="431640" progId="Equation.3">
                  <p:embed/>
                </p:oleObj>
              </mc:Choice>
              <mc:Fallback>
                <p:oleObj name="Equation" r:id="rId5" imgW="3987720" imgH="431640" progId="Equation.3">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573" y="4704059"/>
                        <a:ext cx="8031439" cy="7490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a:extLst>
              <a:ext uri="{FF2B5EF4-FFF2-40B4-BE49-F238E27FC236}">
                <a16:creationId xmlns:a16="http://schemas.microsoft.com/office/drawing/2014/main" id="{1E8F25BB-B655-459D-AA16-3A802B0AB0CC}"/>
              </a:ext>
            </a:extLst>
          </p:cNvPr>
          <p:cNvSpPr/>
          <p:nvPr/>
        </p:nvSpPr>
        <p:spPr>
          <a:xfrm>
            <a:off x="876299" y="5657874"/>
            <a:ext cx="4630421" cy="461665"/>
          </a:xfrm>
          <a:prstGeom prst="rect">
            <a:avLst/>
          </a:prstGeom>
        </p:spPr>
        <p:txBody>
          <a:bodyPr wrap="square">
            <a:spAutoFit/>
          </a:bodyPr>
          <a:lstStyle/>
          <a:p>
            <a:r>
              <a:rPr lang="en-US" sz="2400" dirty="0"/>
              <a:t>prior probabilities are P (B</a:t>
            </a:r>
            <a:r>
              <a:rPr lang="en-US" sz="2400" baseline="-25000" dirty="0"/>
              <a:t>i</a:t>
            </a:r>
            <a:r>
              <a:rPr lang="en-US" sz="2400" dirty="0"/>
              <a:t>)</a:t>
            </a:r>
          </a:p>
        </p:txBody>
      </p:sp>
      <p:sp>
        <p:nvSpPr>
          <p:cNvPr id="12" name="Rectangle 11">
            <a:extLst>
              <a:ext uri="{FF2B5EF4-FFF2-40B4-BE49-F238E27FC236}">
                <a16:creationId xmlns:a16="http://schemas.microsoft.com/office/drawing/2014/main" id="{7EB9E551-190C-4B34-B972-A2EBF0DE700F}"/>
              </a:ext>
            </a:extLst>
          </p:cNvPr>
          <p:cNvSpPr/>
          <p:nvPr/>
        </p:nvSpPr>
        <p:spPr>
          <a:xfrm>
            <a:off x="876298" y="6101060"/>
            <a:ext cx="4630421" cy="461665"/>
          </a:xfrm>
          <a:prstGeom prst="rect">
            <a:avLst/>
          </a:prstGeom>
        </p:spPr>
        <p:txBody>
          <a:bodyPr wrap="square">
            <a:spAutoFit/>
          </a:bodyPr>
          <a:lstStyle/>
          <a:p>
            <a:r>
              <a:rPr lang="en-US" sz="2400" dirty="0"/>
              <a:t>Posterior probabilities are P (</a:t>
            </a:r>
            <a:r>
              <a:rPr lang="en-US" sz="2400" dirty="0" err="1"/>
              <a:t>B</a:t>
            </a:r>
            <a:r>
              <a:rPr lang="en-US" sz="2400" baseline="-25000" dirty="0" err="1"/>
              <a:t>i</a:t>
            </a:r>
            <a:r>
              <a:rPr lang="en-US" sz="2400" dirty="0" err="1"/>
              <a:t>|A</a:t>
            </a:r>
            <a:r>
              <a:rPr lang="en-US" sz="2400" dirty="0"/>
              <a:t>)</a:t>
            </a:r>
          </a:p>
        </p:txBody>
      </p:sp>
      <p:pic>
        <p:nvPicPr>
          <p:cNvPr id="4" name="Picture 3"/>
          <p:cNvPicPr>
            <a:picLocks noChangeAspect="1"/>
          </p:cNvPicPr>
          <p:nvPr/>
        </p:nvPicPr>
        <p:blipFill>
          <a:blip r:embed="rId7"/>
          <a:stretch>
            <a:fillRect/>
          </a:stretch>
        </p:blipFill>
        <p:spPr>
          <a:xfrm>
            <a:off x="1579079" y="2552584"/>
            <a:ext cx="3609975" cy="733425"/>
          </a:xfrm>
          <a:prstGeom prst="rect">
            <a:avLst/>
          </a:prstGeom>
        </p:spPr>
      </p:pic>
      <p:cxnSp>
        <p:nvCxnSpPr>
          <p:cNvPr id="7" name="Straight Arrow Connector 6"/>
          <p:cNvCxnSpPr>
            <a:endCxn id="4" idx="0"/>
          </p:cNvCxnSpPr>
          <p:nvPr/>
        </p:nvCxnSpPr>
        <p:spPr>
          <a:xfrm flipH="1">
            <a:off x="3384067" y="1849390"/>
            <a:ext cx="167516" cy="703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485299" y="1801758"/>
            <a:ext cx="1797534" cy="738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27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3863-19FF-412D-AEB6-3DA696339231}"/>
              </a:ext>
            </a:extLst>
          </p:cNvPr>
          <p:cNvSpPr>
            <a:spLocks noGrp="1"/>
          </p:cNvSpPr>
          <p:nvPr>
            <p:ph type="title"/>
          </p:nvPr>
        </p:nvSpPr>
        <p:spPr/>
        <p:txBody>
          <a:bodyPr/>
          <a:lstStyle/>
          <a:p>
            <a:r>
              <a:rPr lang="en-US" dirty="0"/>
              <a:t>Recognizing conditional probabilities</a:t>
            </a:r>
          </a:p>
        </p:txBody>
      </p:sp>
      <p:sp>
        <p:nvSpPr>
          <p:cNvPr id="3" name="Content Placeholder 2">
            <a:extLst>
              <a:ext uri="{FF2B5EF4-FFF2-40B4-BE49-F238E27FC236}">
                <a16:creationId xmlns:a16="http://schemas.microsoft.com/office/drawing/2014/main" id="{9F12A6A9-FC85-4072-BA3B-92676B4CC005}"/>
              </a:ext>
            </a:extLst>
          </p:cNvPr>
          <p:cNvSpPr>
            <a:spLocks noGrp="1"/>
          </p:cNvSpPr>
          <p:nvPr>
            <p:ph sz="quarter" idx="13"/>
          </p:nvPr>
        </p:nvSpPr>
        <p:spPr/>
        <p:txBody>
          <a:bodyPr>
            <a:normAutofit fontScale="77500" lnSpcReduction="20000"/>
          </a:bodyPr>
          <a:lstStyle/>
          <a:p>
            <a:r>
              <a:rPr lang="en-US" dirty="0"/>
              <a:t>: Conditional probabilities are often indicated by words/phrases like “given that”, or “if”, or by words implying a subpopulation. Here are some examples of statements (mostly taken from actuarial exam problems) that refer to a conditional probability, along with their translation into</a:t>
            </a:r>
          </a:p>
          <a:p>
            <a:r>
              <a:rPr lang="en-US" dirty="0"/>
              <a:t>– “5 percent of those taking drugs test negative.”</a:t>
            </a:r>
          </a:p>
          <a:p>
            <a:r>
              <a:rPr lang="en-US" dirty="0"/>
              <a:t>Translation: “P(test negative | take drugs) = 0.05.”</a:t>
            </a:r>
          </a:p>
          <a:p>
            <a:r>
              <a:rPr lang="en-US" dirty="0"/>
              <a:t>– “For each smoker, the probability of dying during the year is 0.05”</a:t>
            </a:r>
          </a:p>
          <a:p>
            <a:r>
              <a:rPr lang="en-US" dirty="0"/>
              <a:t>Translation: “P(dying | smoker)=0.05”</a:t>
            </a:r>
          </a:p>
          <a:p>
            <a:r>
              <a:rPr lang="en-US" dirty="0"/>
              <a:t>– “A blood test indicates the presence of a disease 95% of the time the disease is</a:t>
            </a:r>
          </a:p>
          <a:p>
            <a:r>
              <a:rPr lang="en-US" dirty="0"/>
              <a:t>actually present.”</a:t>
            </a:r>
          </a:p>
          <a:p>
            <a:r>
              <a:rPr lang="en-US" dirty="0"/>
              <a:t>Translation: “P(test indicates disease | has disease)=0.95”</a:t>
            </a:r>
          </a:p>
          <a:p>
            <a:r>
              <a:rPr lang="en-US" dirty="0"/>
              <a:t>– “Males who have a circulation problem are twice as likely to be smokers as those</a:t>
            </a:r>
          </a:p>
          <a:p>
            <a:r>
              <a:rPr lang="en-US" dirty="0"/>
              <a:t>who do not have a circulation problem.”</a:t>
            </a:r>
          </a:p>
          <a:p>
            <a:r>
              <a:rPr lang="en-US" dirty="0"/>
              <a:t>Translation: “P(smoker | circulation problem)=2 P(smoker | no circulation problem)</a:t>
            </a:r>
          </a:p>
        </p:txBody>
      </p:sp>
    </p:spTree>
    <p:extLst>
      <p:ext uri="{BB962C8B-B14F-4D97-AF65-F5344CB8AC3E}">
        <p14:creationId xmlns:p14="http://schemas.microsoft.com/office/powerpoint/2010/main" val="1601972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36CA-AA36-4DD6-B83D-CA7144330184}"/>
              </a:ext>
            </a:extLst>
          </p:cNvPr>
          <p:cNvSpPr>
            <a:spLocks noGrp="1"/>
          </p:cNvSpPr>
          <p:nvPr>
            <p:ph type="title"/>
          </p:nvPr>
        </p:nvSpPr>
        <p:spPr/>
        <p:txBody>
          <a:bodyPr/>
          <a:lstStyle/>
          <a:p>
            <a:r>
              <a:rPr lang="en-US" dirty="0"/>
              <a:t>Bayes’ Rule - example</a:t>
            </a:r>
          </a:p>
        </p:txBody>
      </p:sp>
      <p:sp>
        <p:nvSpPr>
          <p:cNvPr id="3" name="Content Placeholder 2">
            <a:extLst>
              <a:ext uri="{FF2B5EF4-FFF2-40B4-BE49-F238E27FC236}">
                <a16:creationId xmlns:a16="http://schemas.microsoft.com/office/drawing/2014/main" id="{63BDACF5-FE75-4F04-8995-AB7D94BC1C45}"/>
              </a:ext>
            </a:extLst>
          </p:cNvPr>
          <p:cNvSpPr>
            <a:spLocks noGrp="1"/>
          </p:cNvSpPr>
          <p:nvPr>
            <p:ph sz="quarter" idx="13"/>
          </p:nvPr>
        </p:nvSpPr>
        <p:spPr/>
        <p:txBody>
          <a:bodyPr>
            <a:normAutofit fontScale="92500" lnSpcReduction="10000"/>
          </a:bodyPr>
          <a:lstStyle/>
          <a:p>
            <a:r>
              <a:rPr lang="en-US" sz="2400" dirty="0"/>
              <a:t>The probability that a medical diagnostic test correctly identifies someone with the illness as positive is 0.99, and the probability that the test correctly identifies someone without the illness as negative is 0.95. The incidence of the illness in the general population is 0.001.</a:t>
            </a:r>
          </a:p>
          <a:p>
            <a:r>
              <a:rPr lang="en-US" sz="2400" dirty="0"/>
              <a:t>You take the test, and the result is positive. What is the probability that you have the illness?</a:t>
            </a:r>
          </a:p>
          <a:p>
            <a:endParaRPr lang="en-US" sz="2400" dirty="0"/>
          </a:p>
          <a:p>
            <a:r>
              <a:rPr lang="en-US" dirty="0"/>
              <a:t>D = {you have the illness}, S= {test signals positive}</a:t>
            </a:r>
          </a:p>
          <a:p>
            <a:r>
              <a:rPr lang="en-US" dirty="0"/>
              <a:t>Here, P(D) = 0.001, P(S|D) = 0.99, P(S’|D’) = 0.95, </a:t>
            </a:r>
          </a:p>
          <a:p>
            <a:r>
              <a:rPr lang="en-US" dirty="0"/>
              <a:t>P(S|D’) =  0.05</a:t>
            </a:r>
            <a:br>
              <a:rPr lang="en-US" dirty="0"/>
            </a:br>
            <a:endParaRPr lang="en-US" dirty="0"/>
          </a:p>
          <a:p>
            <a:r>
              <a:rPr lang="en-US" dirty="0"/>
              <a:t>From Bayes’ theorem,</a:t>
            </a:r>
            <a:br>
              <a:rPr lang="en-US" dirty="0"/>
            </a:br>
            <a:r>
              <a:rPr lang="en-US" dirty="0"/>
              <a:t>P(D|S) = P(S|D) P(D)  /[ P(S|D) P(D) + P(S|D’) P(D’) ]</a:t>
            </a:r>
            <a:br>
              <a:rPr lang="en-US" dirty="0"/>
            </a:br>
            <a:r>
              <a:rPr lang="en-US" dirty="0"/>
              <a:t>            = 0.99 *0.001 /[0.99 *0.001 +0.05 *(1-0.001)]</a:t>
            </a:r>
            <a:br>
              <a:rPr lang="en-US" dirty="0"/>
            </a:br>
            <a:r>
              <a:rPr lang="en-US" dirty="0"/>
              <a:t>            =0.02</a:t>
            </a:r>
          </a:p>
          <a:p>
            <a:endParaRPr lang="en-US" sz="2400" dirty="0"/>
          </a:p>
        </p:txBody>
      </p:sp>
    </p:spTree>
    <p:extLst>
      <p:ext uri="{BB962C8B-B14F-4D97-AF65-F5344CB8AC3E}">
        <p14:creationId xmlns:p14="http://schemas.microsoft.com/office/powerpoint/2010/main" val="50078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36CA-AA36-4DD6-B83D-CA7144330184}"/>
              </a:ext>
            </a:extLst>
          </p:cNvPr>
          <p:cNvSpPr>
            <a:spLocks noGrp="1"/>
          </p:cNvSpPr>
          <p:nvPr>
            <p:ph type="title"/>
          </p:nvPr>
        </p:nvSpPr>
        <p:spPr/>
        <p:txBody>
          <a:bodyPr/>
          <a:lstStyle/>
          <a:p>
            <a:r>
              <a:rPr lang="en-US" dirty="0"/>
              <a:t>Bayes’ Rule - example</a:t>
            </a:r>
          </a:p>
        </p:txBody>
      </p:sp>
      <p:sp>
        <p:nvSpPr>
          <p:cNvPr id="3" name="Content Placeholder 2">
            <a:extLst>
              <a:ext uri="{FF2B5EF4-FFF2-40B4-BE49-F238E27FC236}">
                <a16:creationId xmlns:a16="http://schemas.microsoft.com/office/drawing/2014/main" id="{63BDACF5-FE75-4F04-8995-AB7D94BC1C45}"/>
              </a:ext>
            </a:extLst>
          </p:cNvPr>
          <p:cNvSpPr>
            <a:spLocks noGrp="1"/>
          </p:cNvSpPr>
          <p:nvPr>
            <p:ph sz="quarter" idx="13"/>
          </p:nvPr>
        </p:nvSpPr>
        <p:spPr/>
        <p:txBody>
          <a:bodyPr>
            <a:normAutofit/>
          </a:bodyPr>
          <a:lstStyle/>
          <a:p>
            <a:r>
              <a:rPr lang="en-US" dirty="0"/>
              <a:t>DIY</a:t>
            </a:r>
          </a:p>
          <a:p>
            <a:r>
              <a:rPr lang="en-US" dirty="0"/>
              <a:t>A new computer program consists of two modules. The first module contains an error with probability 0.2. The second module is more complex; it has a probability of 0.4 to contain an error, independently of the first module. An error in the first module alone causes the program to crash with probability 0.5. For the second module, this probability is 0.8. If there are errors in both modules, the</a:t>
            </a:r>
            <a:br>
              <a:rPr lang="en-US" dirty="0"/>
            </a:br>
            <a:r>
              <a:rPr lang="en-US" dirty="0"/>
              <a:t>program crashes with probability 0.9. Suppose the program crashed. What is the probability of errors in both modules? </a:t>
            </a:r>
            <a:br>
              <a:rPr lang="en-US" dirty="0"/>
            </a:br>
            <a:endParaRPr lang="en-US" dirty="0"/>
          </a:p>
        </p:txBody>
      </p:sp>
    </p:spTree>
    <p:extLst>
      <p:ext uri="{BB962C8B-B14F-4D97-AF65-F5344CB8AC3E}">
        <p14:creationId xmlns:p14="http://schemas.microsoft.com/office/powerpoint/2010/main" val="1289511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36CA-AA36-4DD6-B83D-CA7144330184}"/>
              </a:ext>
            </a:extLst>
          </p:cNvPr>
          <p:cNvSpPr>
            <a:spLocks noGrp="1"/>
          </p:cNvSpPr>
          <p:nvPr>
            <p:ph type="title"/>
          </p:nvPr>
        </p:nvSpPr>
        <p:spPr/>
        <p:txBody>
          <a:bodyPr/>
          <a:lstStyle/>
          <a:p>
            <a:r>
              <a:rPr lang="en-US" dirty="0"/>
              <a:t>Bayes’ Rule - example</a:t>
            </a:r>
          </a:p>
        </p:txBody>
      </p:sp>
      <p:sp>
        <p:nvSpPr>
          <p:cNvPr id="3" name="Content Placeholder 2">
            <a:extLst>
              <a:ext uri="{FF2B5EF4-FFF2-40B4-BE49-F238E27FC236}">
                <a16:creationId xmlns:a16="http://schemas.microsoft.com/office/drawing/2014/main" id="{63BDACF5-FE75-4F04-8995-AB7D94BC1C45}"/>
              </a:ext>
            </a:extLst>
          </p:cNvPr>
          <p:cNvSpPr>
            <a:spLocks noGrp="1"/>
          </p:cNvSpPr>
          <p:nvPr>
            <p:ph sz="quarter" idx="13"/>
          </p:nvPr>
        </p:nvSpPr>
        <p:spPr/>
        <p:txBody>
          <a:bodyPr>
            <a:normAutofit fontScale="92500" lnSpcReduction="10000"/>
          </a:bodyPr>
          <a:lstStyle/>
          <a:p>
            <a:r>
              <a:rPr lang="en-US" dirty="0"/>
              <a:t>Sol</a:t>
            </a:r>
          </a:p>
          <a:p>
            <a:pPr lvl="1"/>
            <a:r>
              <a:rPr lang="en-US" dirty="0"/>
              <a:t>A = {errors in module I} , B = {errors in module II} , </a:t>
            </a:r>
          </a:p>
          <a:p>
            <a:pPr lvl="1"/>
            <a:r>
              <a:rPr lang="en-US" dirty="0"/>
              <a:t>C = {crash} .</a:t>
            </a:r>
          </a:p>
          <a:p>
            <a:pPr lvl="1"/>
            <a:r>
              <a:rPr lang="en-US" dirty="0"/>
              <a:t>{errors in module I alone} = A\B = A\(A ∩ B)</a:t>
            </a:r>
          </a:p>
          <a:p>
            <a:pPr lvl="1"/>
            <a:r>
              <a:rPr lang="en-US" dirty="0"/>
              <a:t>{errors in module II alone} = B\A = B\(A ∩ B). </a:t>
            </a:r>
          </a:p>
          <a:p>
            <a:pPr lvl="1"/>
            <a:r>
              <a:rPr lang="en-US" dirty="0"/>
              <a:t>Given that, P {A} = 0.2, P {B} = 0.4, </a:t>
            </a:r>
          </a:p>
          <a:p>
            <a:pPr lvl="1"/>
            <a:r>
              <a:rPr lang="en-US" dirty="0"/>
              <a:t>P {A ∩ B} = (0.2)(0.4) = 0.08, by independence, </a:t>
            </a:r>
          </a:p>
          <a:p>
            <a:pPr lvl="1"/>
            <a:r>
              <a:rPr lang="en-US" dirty="0"/>
              <a:t>P {C | A\B} = 0.5, P {C | B\A} = 0.8, and P {C | A ∩ B} = 0.9. </a:t>
            </a:r>
          </a:p>
          <a:p>
            <a:pPr lvl="1"/>
            <a:r>
              <a:rPr lang="en-US" dirty="0"/>
              <a:t>We need to compute P {A ∩ B | C}. </a:t>
            </a:r>
          </a:p>
          <a:p>
            <a:pPr lvl="1"/>
            <a:r>
              <a:rPr lang="en-US" dirty="0"/>
              <a:t>Since A is a union of disjoint events A\B and A ∩ B,</a:t>
            </a:r>
            <a:br>
              <a:rPr lang="en-US" dirty="0"/>
            </a:br>
            <a:r>
              <a:rPr lang="en-US" dirty="0"/>
              <a:t>we compute,  P {A\B} = P {A} - P {A ∩ B} = 0.2 - 0.08 = 0.12.</a:t>
            </a:r>
            <a:br>
              <a:rPr lang="en-US" dirty="0"/>
            </a:br>
            <a:r>
              <a:rPr lang="en-US" dirty="0"/>
              <a:t>Similarly, P {B\A} = 0.4 - 0.08 = 0.32 </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587859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36CA-AA36-4DD6-B83D-CA7144330184}"/>
              </a:ext>
            </a:extLst>
          </p:cNvPr>
          <p:cNvSpPr>
            <a:spLocks noGrp="1"/>
          </p:cNvSpPr>
          <p:nvPr>
            <p:ph type="title"/>
          </p:nvPr>
        </p:nvSpPr>
        <p:spPr/>
        <p:txBody>
          <a:bodyPr/>
          <a:lstStyle/>
          <a:p>
            <a:r>
              <a:rPr lang="en-US" dirty="0"/>
              <a:t>Bayes’ Rule - example</a:t>
            </a:r>
          </a:p>
        </p:txBody>
      </p:sp>
      <p:sp>
        <p:nvSpPr>
          <p:cNvPr id="3" name="Content Placeholder 2">
            <a:extLst>
              <a:ext uri="{FF2B5EF4-FFF2-40B4-BE49-F238E27FC236}">
                <a16:creationId xmlns:a16="http://schemas.microsoft.com/office/drawing/2014/main" id="{63BDACF5-FE75-4F04-8995-AB7D94BC1C45}"/>
              </a:ext>
            </a:extLst>
          </p:cNvPr>
          <p:cNvSpPr>
            <a:spLocks noGrp="1"/>
          </p:cNvSpPr>
          <p:nvPr>
            <p:ph sz="quarter" idx="13"/>
          </p:nvPr>
        </p:nvSpPr>
        <p:spPr/>
        <p:txBody>
          <a:bodyPr>
            <a:normAutofit/>
          </a:bodyPr>
          <a:lstStyle/>
          <a:p>
            <a:r>
              <a:rPr lang="en-US" dirty="0"/>
              <a:t>Sol</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br>
              <a:rPr lang="en-US" dirty="0"/>
            </a:br>
            <a:br>
              <a:rPr lang="en-US" dirty="0"/>
            </a:br>
            <a:endParaRPr lang="en-US" dirty="0"/>
          </a:p>
        </p:txBody>
      </p:sp>
      <p:pic>
        <p:nvPicPr>
          <p:cNvPr id="4" name="Picture 3">
            <a:extLst>
              <a:ext uri="{FF2B5EF4-FFF2-40B4-BE49-F238E27FC236}">
                <a16:creationId xmlns:a16="http://schemas.microsoft.com/office/drawing/2014/main" id="{95C7376E-4F48-4177-9383-3053A4E88100}"/>
              </a:ext>
            </a:extLst>
          </p:cNvPr>
          <p:cNvPicPr>
            <a:picLocks noChangeAspect="1"/>
          </p:cNvPicPr>
          <p:nvPr/>
        </p:nvPicPr>
        <p:blipFill>
          <a:blip r:embed="rId2"/>
          <a:stretch>
            <a:fillRect/>
          </a:stretch>
        </p:blipFill>
        <p:spPr>
          <a:xfrm>
            <a:off x="1320799" y="1187450"/>
            <a:ext cx="7344229" cy="2690812"/>
          </a:xfrm>
          <a:prstGeom prst="rect">
            <a:avLst/>
          </a:prstGeom>
        </p:spPr>
      </p:pic>
      <p:pic>
        <p:nvPicPr>
          <p:cNvPr id="5" name="Picture 4">
            <a:extLst>
              <a:ext uri="{FF2B5EF4-FFF2-40B4-BE49-F238E27FC236}">
                <a16:creationId xmlns:a16="http://schemas.microsoft.com/office/drawing/2014/main" id="{EC656B02-7439-4BE5-8189-2745BC110E02}"/>
              </a:ext>
            </a:extLst>
          </p:cNvPr>
          <p:cNvPicPr>
            <a:picLocks noChangeAspect="1"/>
          </p:cNvPicPr>
          <p:nvPr/>
        </p:nvPicPr>
        <p:blipFill>
          <a:blip r:embed="rId3"/>
          <a:stretch>
            <a:fillRect/>
          </a:stretch>
        </p:blipFill>
        <p:spPr>
          <a:xfrm>
            <a:off x="817561" y="4105344"/>
            <a:ext cx="5895975" cy="942975"/>
          </a:xfrm>
          <a:prstGeom prst="rect">
            <a:avLst/>
          </a:prstGeom>
        </p:spPr>
      </p:pic>
      <p:pic>
        <p:nvPicPr>
          <p:cNvPr id="6" name="Picture 5">
            <a:extLst>
              <a:ext uri="{FF2B5EF4-FFF2-40B4-BE49-F238E27FC236}">
                <a16:creationId xmlns:a16="http://schemas.microsoft.com/office/drawing/2014/main" id="{283D56EB-75F9-4FCC-91C8-14A44CE1F6EA}"/>
              </a:ext>
            </a:extLst>
          </p:cNvPr>
          <p:cNvPicPr>
            <a:picLocks noChangeAspect="1"/>
          </p:cNvPicPr>
          <p:nvPr/>
        </p:nvPicPr>
        <p:blipFill>
          <a:blip r:embed="rId4"/>
          <a:stretch>
            <a:fillRect/>
          </a:stretch>
        </p:blipFill>
        <p:spPr>
          <a:xfrm>
            <a:off x="817561" y="5087973"/>
            <a:ext cx="6181725" cy="666750"/>
          </a:xfrm>
          <a:prstGeom prst="rect">
            <a:avLst/>
          </a:prstGeom>
        </p:spPr>
      </p:pic>
      <p:pic>
        <p:nvPicPr>
          <p:cNvPr id="7" name="Picture 6">
            <a:extLst>
              <a:ext uri="{FF2B5EF4-FFF2-40B4-BE49-F238E27FC236}">
                <a16:creationId xmlns:a16="http://schemas.microsoft.com/office/drawing/2014/main" id="{E3C28F8C-4F2A-4196-95B2-FE9448C6AFD4}"/>
              </a:ext>
            </a:extLst>
          </p:cNvPr>
          <p:cNvPicPr>
            <a:picLocks noChangeAspect="1"/>
          </p:cNvPicPr>
          <p:nvPr/>
        </p:nvPicPr>
        <p:blipFill>
          <a:blip r:embed="rId5"/>
          <a:stretch>
            <a:fillRect/>
          </a:stretch>
        </p:blipFill>
        <p:spPr>
          <a:xfrm>
            <a:off x="1008061" y="5855029"/>
            <a:ext cx="5991225" cy="504825"/>
          </a:xfrm>
          <a:prstGeom prst="rect">
            <a:avLst/>
          </a:prstGeom>
        </p:spPr>
      </p:pic>
    </p:spTree>
    <p:extLst>
      <p:ext uri="{BB962C8B-B14F-4D97-AF65-F5344CB8AC3E}">
        <p14:creationId xmlns:p14="http://schemas.microsoft.com/office/powerpoint/2010/main" val="803825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2DD8-4F8E-4DDA-8B17-B2C98E96C006}"/>
              </a:ext>
            </a:extLst>
          </p:cNvPr>
          <p:cNvSpPr>
            <a:spLocks noGrp="1"/>
          </p:cNvSpPr>
          <p:nvPr>
            <p:ph type="title"/>
          </p:nvPr>
        </p:nvSpPr>
        <p:spPr/>
        <p:txBody>
          <a:bodyPr/>
          <a:lstStyle/>
          <a:p>
            <a:r>
              <a:rPr lang="en-US" dirty="0"/>
              <a:t>Ref.</a:t>
            </a:r>
          </a:p>
        </p:txBody>
      </p:sp>
      <p:sp>
        <p:nvSpPr>
          <p:cNvPr id="3" name="Content Placeholder 2">
            <a:extLst>
              <a:ext uri="{FF2B5EF4-FFF2-40B4-BE49-F238E27FC236}">
                <a16:creationId xmlns:a16="http://schemas.microsoft.com/office/drawing/2014/main" id="{7FED3224-6D36-4076-B490-CA5EAF8436EB}"/>
              </a:ext>
            </a:extLst>
          </p:cNvPr>
          <p:cNvSpPr>
            <a:spLocks noGrp="1"/>
          </p:cNvSpPr>
          <p:nvPr>
            <p:ph sz="quarter" idx="13"/>
          </p:nvPr>
        </p:nvSpPr>
        <p:spPr/>
        <p:txBody>
          <a:bodyPr>
            <a:normAutofit fontScale="92500" lnSpcReduction="10000"/>
          </a:bodyPr>
          <a:lstStyle/>
          <a:p>
            <a:r>
              <a:rPr lang="en-US" dirty="0">
                <a:solidFill>
                  <a:srgbClr val="FF0000"/>
                </a:solidFill>
              </a:rPr>
              <a:t>Probability and Statistics for Engineers and Scientists</a:t>
            </a:r>
          </a:p>
          <a:p>
            <a:pPr lvl="1"/>
            <a:r>
              <a:rPr lang="en-US" dirty="0">
                <a:solidFill>
                  <a:srgbClr val="FF0000"/>
                </a:solidFill>
              </a:rPr>
              <a:t>R E Walpole, R H Myers, S L Myers, K Ye</a:t>
            </a:r>
          </a:p>
          <a:p>
            <a:r>
              <a:rPr lang="en-US" dirty="0">
                <a:solidFill>
                  <a:srgbClr val="FF0000"/>
                </a:solidFill>
              </a:rPr>
              <a:t>Probability and Statistics for Computer Scientists </a:t>
            </a:r>
          </a:p>
          <a:p>
            <a:pPr lvl="1"/>
            <a:r>
              <a:rPr lang="en-US" dirty="0">
                <a:solidFill>
                  <a:srgbClr val="FF0000"/>
                </a:solidFill>
              </a:rPr>
              <a:t>Michael Baron</a:t>
            </a:r>
          </a:p>
          <a:p>
            <a:r>
              <a:rPr lang="en-US" dirty="0"/>
              <a:t>Operation Research</a:t>
            </a:r>
          </a:p>
          <a:p>
            <a:pPr lvl="1"/>
            <a:r>
              <a:rPr lang="en-US" dirty="0"/>
              <a:t>H A Taha</a:t>
            </a:r>
          </a:p>
          <a:p>
            <a:r>
              <a:rPr lang="en-US" dirty="0"/>
              <a:t>Operation Research</a:t>
            </a:r>
          </a:p>
          <a:p>
            <a:pPr lvl="1"/>
            <a:r>
              <a:rPr lang="en-US" dirty="0"/>
              <a:t>W L Winston</a:t>
            </a:r>
          </a:p>
          <a:p>
            <a:endParaRPr lang="en-US" dirty="0"/>
          </a:p>
          <a:p>
            <a:r>
              <a:rPr lang="en-US" dirty="0"/>
              <a:t>Additional</a:t>
            </a:r>
          </a:p>
          <a:p>
            <a:pPr lvl="1"/>
            <a:r>
              <a:rPr lang="en-US" dirty="0"/>
              <a:t>Probability and Statistics for Engineers </a:t>
            </a:r>
          </a:p>
          <a:p>
            <a:pPr lvl="2"/>
            <a:r>
              <a:rPr lang="en-US" dirty="0"/>
              <a:t>Richard A. Johnson </a:t>
            </a:r>
          </a:p>
          <a:p>
            <a:pPr lvl="1"/>
            <a:r>
              <a:rPr lang="en-US" dirty="0"/>
              <a:t>Applied Statistics and Probability for Engineers</a:t>
            </a:r>
          </a:p>
          <a:p>
            <a:pPr lvl="2"/>
            <a:r>
              <a:rPr lang="en-US" dirty="0"/>
              <a:t>Douglas C. Montgomery, George C. </a:t>
            </a:r>
            <a:r>
              <a:rPr lang="en-US" dirty="0" err="1"/>
              <a:t>Runger</a:t>
            </a:r>
            <a:r>
              <a:rPr lang="en-US" dirty="0"/>
              <a:t> </a:t>
            </a:r>
          </a:p>
        </p:txBody>
      </p:sp>
    </p:spTree>
    <p:extLst>
      <p:ext uri="{BB962C8B-B14F-4D97-AF65-F5344CB8AC3E}">
        <p14:creationId xmlns:p14="http://schemas.microsoft.com/office/powerpoint/2010/main" val="295144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9AE1-5518-3F5C-0004-A1C1F5102D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7982DE-86E7-09B6-419C-00DFED39FCBE}"/>
              </a:ext>
            </a:extLst>
          </p:cNvPr>
          <p:cNvSpPr>
            <a:spLocks noGrp="1"/>
          </p:cNvSpPr>
          <p:nvPr>
            <p:ph sz="quarter" idx="13"/>
          </p:nvPr>
        </p:nvSpPr>
        <p:spPr/>
        <p:txBody>
          <a:bodyPr/>
          <a:lstStyle/>
          <a:p>
            <a:r>
              <a:rPr lang="en-US" dirty="0">
                <a:solidFill>
                  <a:srgbClr val="333333"/>
                </a:solidFill>
                <a:latin typeface="Lato" panose="020F0502020204030203" pitchFamily="34" charset="0"/>
              </a:rPr>
              <a:t>R</a:t>
            </a:r>
            <a:r>
              <a:rPr lang="en-US" b="0" i="0" dirty="0">
                <a:solidFill>
                  <a:srgbClr val="333333"/>
                </a:solidFill>
                <a:effectLst/>
                <a:latin typeface="Lato" panose="020F0502020204030203" pitchFamily="34" charset="0"/>
              </a:rPr>
              <a:t>idge regression, Lasso regression</a:t>
            </a:r>
          </a:p>
          <a:p>
            <a:r>
              <a:rPr lang="en-US" dirty="0">
                <a:solidFill>
                  <a:srgbClr val="333333"/>
                </a:solidFill>
                <a:latin typeface="Lato" panose="020F0502020204030203" pitchFamily="34" charset="0"/>
              </a:rPr>
              <a:t>D</a:t>
            </a:r>
            <a:r>
              <a:rPr lang="en-US" b="0" i="0" dirty="0">
                <a:solidFill>
                  <a:srgbClr val="333333"/>
                </a:solidFill>
                <a:effectLst/>
                <a:latin typeface="Lato" panose="020F0502020204030203" pitchFamily="34" charset="0"/>
              </a:rPr>
              <a:t>ecision trees, Random forests, Nearest neighbor, and  Naive Bayes.</a:t>
            </a:r>
            <a:endParaRPr lang="en-US" dirty="0">
              <a:solidFill>
                <a:srgbClr val="333333"/>
              </a:solidFill>
              <a:latin typeface="Lato" panose="020F0502020204030203" pitchFamily="34" charset="0"/>
            </a:endParaRPr>
          </a:p>
          <a:p>
            <a:r>
              <a:rPr lang="en-US" dirty="0"/>
              <a:t>ARIMA</a:t>
            </a:r>
          </a:p>
          <a:p>
            <a:r>
              <a:rPr lang="en-US" dirty="0"/>
              <a:t>Stationarity</a:t>
            </a:r>
          </a:p>
          <a:p>
            <a:r>
              <a:rPr lang="en-US" dirty="0"/>
              <a:t>Correlation</a:t>
            </a:r>
          </a:p>
          <a:p>
            <a:r>
              <a:rPr lang="en-US" dirty="0"/>
              <a:t>Neural networks (</a:t>
            </a:r>
            <a:r>
              <a:rPr lang="en-US" dirty="0" err="1"/>
              <a:t>Softmax</a:t>
            </a:r>
            <a:r>
              <a:rPr lang="en-US" dirty="0"/>
              <a:t>)</a:t>
            </a:r>
          </a:p>
        </p:txBody>
      </p:sp>
    </p:spTree>
    <p:extLst>
      <p:ext uri="{BB962C8B-B14F-4D97-AF65-F5344CB8AC3E}">
        <p14:creationId xmlns:p14="http://schemas.microsoft.com/office/powerpoint/2010/main" val="234786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4729-F113-4214-96F0-5F7B42F94EAA}"/>
              </a:ext>
            </a:extLst>
          </p:cNvPr>
          <p:cNvSpPr>
            <a:spLocks noGrp="1"/>
          </p:cNvSpPr>
          <p:nvPr>
            <p:ph type="title"/>
          </p:nvPr>
        </p:nvSpPr>
        <p:spPr/>
        <p:txBody>
          <a:bodyPr/>
          <a:lstStyle/>
          <a:p>
            <a:r>
              <a:rPr lang="en-US" dirty="0"/>
              <a:t>Some definitions</a:t>
            </a:r>
          </a:p>
        </p:txBody>
      </p:sp>
      <p:sp>
        <p:nvSpPr>
          <p:cNvPr id="4" name="Content Placeholder 3">
            <a:extLst>
              <a:ext uri="{FF2B5EF4-FFF2-40B4-BE49-F238E27FC236}">
                <a16:creationId xmlns:a16="http://schemas.microsoft.com/office/drawing/2014/main" id="{6AD795C3-D72F-4454-A90A-7BBCD6E47A37}"/>
              </a:ext>
            </a:extLst>
          </p:cNvPr>
          <p:cNvSpPr>
            <a:spLocks noGrp="1"/>
          </p:cNvSpPr>
          <p:nvPr>
            <p:ph sz="quarter" idx="13"/>
          </p:nvPr>
        </p:nvSpPr>
        <p:spPr/>
        <p:txBody>
          <a:bodyPr>
            <a:normAutofit lnSpcReduction="10000"/>
          </a:bodyPr>
          <a:lstStyle/>
          <a:p>
            <a:r>
              <a:rPr lang="en-US" b="1" dirty="0"/>
              <a:t>experiment </a:t>
            </a:r>
            <a:r>
              <a:rPr lang="en-US" dirty="0"/>
              <a:t>= a repeatable process that yields a result or an observation(Tossing of a coin)</a:t>
            </a:r>
          </a:p>
          <a:p>
            <a:r>
              <a:rPr lang="en-US" b="1" dirty="0"/>
              <a:t>outcome </a:t>
            </a:r>
            <a:r>
              <a:rPr lang="en-US" dirty="0"/>
              <a:t>= an elementary result of an experiment</a:t>
            </a:r>
          </a:p>
          <a:p>
            <a:r>
              <a:rPr lang="en-US" b="1" dirty="0"/>
              <a:t>sample space </a:t>
            </a:r>
            <a:r>
              <a:rPr lang="en-US" dirty="0"/>
              <a:t>= a collection of all possible outcomes of an experiment</a:t>
            </a:r>
            <a:endParaRPr lang="en-US" b="1" i="1" dirty="0"/>
          </a:p>
          <a:p>
            <a:pPr lvl="1"/>
            <a:r>
              <a:rPr lang="en-US" dirty="0"/>
              <a:t>denoted by  </a:t>
            </a:r>
            <a:r>
              <a:rPr lang="en-US" b="1" i="1" dirty="0"/>
              <a:t>S</a:t>
            </a:r>
          </a:p>
          <a:p>
            <a:pPr lvl="1"/>
            <a:r>
              <a:rPr lang="en-US" b="1" i="1" dirty="0"/>
              <a:t>sample point </a:t>
            </a:r>
            <a:r>
              <a:rPr lang="en-US" b="1" dirty="0"/>
              <a:t>/ </a:t>
            </a:r>
            <a:r>
              <a:rPr lang="en-US" b="1" i="1" dirty="0"/>
              <a:t>elementary event</a:t>
            </a:r>
            <a:r>
              <a:rPr lang="en-US" i="1" dirty="0"/>
              <a:t> = </a:t>
            </a:r>
            <a:r>
              <a:rPr lang="en-US" dirty="0"/>
              <a:t>an element of </a:t>
            </a:r>
            <a:r>
              <a:rPr lang="en-US" b="1" i="1" dirty="0"/>
              <a:t>S</a:t>
            </a:r>
          </a:p>
          <a:p>
            <a:pPr lvl="1"/>
            <a:r>
              <a:rPr lang="en-US" dirty="0"/>
              <a:t>S={H,T}</a:t>
            </a:r>
          </a:p>
          <a:p>
            <a:r>
              <a:rPr lang="en-US" b="1" dirty="0"/>
              <a:t>event </a:t>
            </a:r>
            <a:r>
              <a:rPr lang="en-US" dirty="0"/>
              <a:t>= a set of outcomes (a subset of the sample space)</a:t>
            </a:r>
          </a:p>
          <a:p>
            <a:pPr lvl="1"/>
            <a:r>
              <a:rPr lang="en-US" dirty="0"/>
              <a:t>A sample space of </a:t>
            </a:r>
            <a:r>
              <a:rPr lang="en-US" i="1" dirty="0"/>
              <a:t>n </a:t>
            </a:r>
            <a:r>
              <a:rPr lang="en-US" dirty="0"/>
              <a:t>outcomes yields 2</a:t>
            </a:r>
            <a:r>
              <a:rPr lang="en-US" i="1" baseline="30000" dirty="0"/>
              <a:t>n</a:t>
            </a:r>
            <a:r>
              <a:rPr lang="en-US" i="1" dirty="0"/>
              <a:t> </a:t>
            </a:r>
            <a:r>
              <a:rPr lang="en-US" dirty="0"/>
              <a:t>possible events.</a:t>
            </a:r>
          </a:p>
          <a:p>
            <a:pPr lvl="1"/>
            <a:r>
              <a:rPr lang="en-US" b="1" dirty="0"/>
              <a:t>certain event </a:t>
            </a:r>
            <a:r>
              <a:rPr lang="en-US" dirty="0"/>
              <a:t>(</a:t>
            </a:r>
            <a:r>
              <a:rPr lang="en-US" dirty="0">
                <a:sym typeface="Symbol" panose="05050102010706020507" pitchFamily="18" charset="2"/>
              </a:rPr>
              <a:t>S</a:t>
            </a:r>
            <a:r>
              <a:rPr lang="en-US" dirty="0"/>
              <a:t>) = happens with certitude at each repetition of an experiment</a:t>
            </a:r>
          </a:p>
          <a:p>
            <a:pPr lvl="1"/>
            <a:r>
              <a:rPr lang="en-US" b="1" dirty="0"/>
              <a:t>impossible event </a:t>
            </a:r>
            <a:r>
              <a:rPr lang="en-US" dirty="0"/>
              <a:t>(</a:t>
            </a:r>
            <a:r>
              <a:rPr lang="en-US" dirty="0">
                <a:sym typeface="Symbol" panose="05050102010706020507" pitchFamily="18" charset="2"/>
              </a:rPr>
              <a:t></a:t>
            </a:r>
            <a:r>
              <a:rPr lang="en-US" dirty="0"/>
              <a:t>) = never takes place in a random experiment </a:t>
            </a:r>
          </a:p>
        </p:txBody>
      </p:sp>
    </p:spTree>
    <p:extLst>
      <p:ext uri="{BB962C8B-B14F-4D97-AF65-F5344CB8AC3E}">
        <p14:creationId xmlns:p14="http://schemas.microsoft.com/office/powerpoint/2010/main" val="14270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4729-F113-4214-96F0-5F7B42F94EAA}"/>
              </a:ext>
            </a:extLst>
          </p:cNvPr>
          <p:cNvSpPr>
            <a:spLocks noGrp="1"/>
          </p:cNvSpPr>
          <p:nvPr>
            <p:ph type="title"/>
          </p:nvPr>
        </p:nvSpPr>
        <p:spPr/>
        <p:txBody>
          <a:bodyPr/>
          <a:lstStyle/>
          <a:p>
            <a:r>
              <a:rPr lang="en-US" dirty="0"/>
              <a:t>Some definitions</a:t>
            </a:r>
          </a:p>
        </p:txBody>
      </p:sp>
      <p:sp>
        <p:nvSpPr>
          <p:cNvPr id="4" name="Content Placeholder 3">
            <a:extLst>
              <a:ext uri="{FF2B5EF4-FFF2-40B4-BE49-F238E27FC236}">
                <a16:creationId xmlns:a16="http://schemas.microsoft.com/office/drawing/2014/main" id="{6AD795C3-D72F-4454-A90A-7BBCD6E47A37}"/>
              </a:ext>
            </a:extLst>
          </p:cNvPr>
          <p:cNvSpPr>
            <a:spLocks noGrp="1"/>
          </p:cNvSpPr>
          <p:nvPr>
            <p:ph sz="quarter" idx="13"/>
          </p:nvPr>
        </p:nvSpPr>
        <p:spPr/>
        <p:txBody>
          <a:bodyPr>
            <a:normAutofit/>
          </a:bodyPr>
          <a:lstStyle/>
          <a:p>
            <a:r>
              <a:rPr lang="en-US" dirty="0"/>
              <a:t>A sample space is </a:t>
            </a:r>
            <a:r>
              <a:rPr lang="en-US" b="1" dirty="0"/>
              <a:t>discrete </a:t>
            </a:r>
            <a:r>
              <a:rPr lang="en-US" dirty="0"/>
              <a:t>if it consists of a finite or countable infinite set of outcomes.</a:t>
            </a:r>
          </a:p>
          <a:p>
            <a:r>
              <a:rPr lang="en-US" dirty="0"/>
              <a:t>A sample space is </a:t>
            </a:r>
            <a:r>
              <a:rPr lang="en-US" b="1" dirty="0"/>
              <a:t>continuous </a:t>
            </a:r>
            <a:r>
              <a:rPr lang="en-US" dirty="0"/>
              <a:t>if it contains an interval (either finite or infinite) of real numbers. (temperature)</a:t>
            </a:r>
            <a:br>
              <a:rPr lang="en-US" dirty="0"/>
            </a:br>
            <a:endParaRPr lang="en-US" b="1" dirty="0"/>
          </a:p>
          <a:p>
            <a:r>
              <a:rPr lang="en-US" b="1" dirty="0"/>
              <a:t>Example:</a:t>
            </a:r>
          </a:p>
          <a:p>
            <a:pPr lvl="1"/>
            <a:r>
              <a:rPr lang="en-US" b="1" dirty="0"/>
              <a:t>Rolling a die</a:t>
            </a:r>
          </a:p>
          <a:p>
            <a:pPr lvl="2"/>
            <a:r>
              <a:rPr lang="en-US" i="1" dirty="0"/>
              <a:t>S </a:t>
            </a:r>
            <a:r>
              <a:rPr lang="en-US" dirty="0"/>
              <a:t>= {1</a:t>
            </a:r>
            <a:r>
              <a:rPr lang="en-US" i="1" dirty="0"/>
              <a:t>, </a:t>
            </a:r>
            <a:r>
              <a:rPr lang="en-US" dirty="0"/>
              <a:t>2</a:t>
            </a:r>
            <a:r>
              <a:rPr lang="en-US" i="1" dirty="0"/>
              <a:t>, </a:t>
            </a:r>
            <a:r>
              <a:rPr lang="en-US" dirty="0"/>
              <a:t>3</a:t>
            </a:r>
            <a:r>
              <a:rPr lang="en-US" i="1" dirty="0"/>
              <a:t>, </a:t>
            </a:r>
            <a:r>
              <a:rPr lang="en-US" dirty="0"/>
              <a:t>4</a:t>
            </a:r>
            <a:r>
              <a:rPr lang="en-US" i="1" dirty="0"/>
              <a:t>, </a:t>
            </a:r>
            <a:r>
              <a:rPr lang="en-US" dirty="0"/>
              <a:t>5</a:t>
            </a:r>
            <a:r>
              <a:rPr lang="en-US" i="1" dirty="0"/>
              <a:t>, </a:t>
            </a:r>
            <a:r>
              <a:rPr lang="en-US" dirty="0"/>
              <a:t>6} </a:t>
            </a:r>
          </a:p>
          <a:p>
            <a:pPr lvl="2"/>
            <a:r>
              <a:rPr lang="en-US" dirty="0"/>
              <a:t>S= {odd, even}</a:t>
            </a:r>
          </a:p>
          <a:p>
            <a:pPr lvl="1"/>
            <a:r>
              <a:rPr lang="en-US" b="1" dirty="0"/>
              <a:t>Tossing a coin</a:t>
            </a:r>
          </a:p>
          <a:p>
            <a:pPr lvl="2"/>
            <a:r>
              <a:rPr lang="en-US" i="1" dirty="0"/>
              <a:t>S </a:t>
            </a:r>
            <a:r>
              <a:rPr lang="en-US" dirty="0"/>
              <a:t>= {H</a:t>
            </a:r>
            <a:r>
              <a:rPr lang="en-US" i="1" dirty="0"/>
              <a:t>, </a:t>
            </a:r>
            <a:r>
              <a:rPr lang="en-US" dirty="0"/>
              <a:t>T}</a:t>
            </a:r>
          </a:p>
          <a:p>
            <a:pPr lvl="1"/>
            <a:r>
              <a:rPr lang="en-US" b="1" dirty="0"/>
              <a:t>Tossing a coin, if head comes roll a die else toss again</a:t>
            </a:r>
          </a:p>
          <a:p>
            <a:pPr lvl="2"/>
            <a:r>
              <a:rPr lang="en-US" i="1" dirty="0"/>
              <a:t>S </a:t>
            </a:r>
            <a:r>
              <a:rPr lang="en-US" dirty="0"/>
              <a:t>= {H1, H2, H3</a:t>
            </a:r>
            <a:r>
              <a:rPr lang="en-US" i="1" dirty="0"/>
              <a:t>, </a:t>
            </a:r>
            <a:r>
              <a:rPr lang="en-US" dirty="0"/>
              <a:t>H4, H5, H6,</a:t>
            </a:r>
            <a:r>
              <a:rPr lang="en-US" i="1" dirty="0"/>
              <a:t> </a:t>
            </a:r>
            <a:r>
              <a:rPr lang="en-US" dirty="0"/>
              <a:t>TH, TT}</a:t>
            </a:r>
          </a:p>
          <a:p>
            <a:pPr lvl="1"/>
            <a:endParaRPr lang="en-US" dirty="0"/>
          </a:p>
          <a:p>
            <a:pPr lvl="2"/>
            <a:endParaRPr lang="en-US" dirty="0"/>
          </a:p>
          <a:p>
            <a:pPr lvl="2"/>
            <a:endParaRPr lang="en-US" dirty="0"/>
          </a:p>
        </p:txBody>
      </p:sp>
      <p:sp>
        <p:nvSpPr>
          <p:cNvPr id="3" name="TextBox 2">
            <a:extLst>
              <a:ext uri="{FF2B5EF4-FFF2-40B4-BE49-F238E27FC236}">
                <a16:creationId xmlns:a16="http://schemas.microsoft.com/office/drawing/2014/main" id="{D95380C8-B490-42E5-9515-0A888CA34F48}"/>
              </a:ext>
            </a:extLst>
          </p:cNvPr>
          <p:cNvSpPr txBox="1"/>
          <p:nvPr/>
        </p:nvSpPr>
        <p:spPr>
          <a:xfrm>
            <a:off x="3602182" y="4225637"/>
            <a:ext cx="171796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Depends on the objective</a:t>
            </a:r>
          </a:p>
        </p:txBody>
      </p:sp>
      <p:cxnSp>
        <p:nvCxnSpPr>
          <p:cNvPr id="6" name="Straight Arrow Connector 5">
            <a:extLst>
              <a:ext uri="{FF2B5EF4-FFF2-40B4-BE49-F238E27FC236}">
                <a16:creationId xmlns:a16="http://schemas.microsoft.com/office/drawing/2014/main" id="{F618B081-3C94-4E74-97A4-F611E7AF8FDB}"/>
              </a:ext>
            </a:extLst>
          </p:cNvPr>
          <p:cNvCxnSpPr/>
          <p:nvPr/>
        </p:nvCxnSpPr>
        <p:spPr>
          <a:xfrm flipH="1">
            <a:off x="3061855" y="4475018"/>
            <a:ext cx="498763" cy="13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4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4729-F113-4214-96F0-5F7B42F94EAA}"/>
              </a:ext>
            </a:extLst>
          </p:cNvPr>
          <p:cNvSpPr>
            <a:spLocks noGrp="1"/>
          </p:cNvSpPr>
          <p:nvPr>
            <p:ph type="title"/>
          </p:nvPr>
        </p:nvSpPr>
        <p:spPr/>
        <p:txBody>
          <a:bodyPr/>
          <a:lstStyle/>
          <a:p>
            <a:r>
              <a:rPr lang="en-US" dirty="0"/>
              <a:t>Some definitions</a:t>
            </a:r>
          </a:p>
        </p:txBody>
      </p:sp>
      <p:sp>
        <p:nvSpPr>
          <p:cNvPr id="4" name="Content Placeholder 3">
            <a:extLst>
              <a:ext uri="{FF2B5EF4-FFF2-40B4-BE49-F238E27FC236}">
                <a16:creationId xmlns:a16="http://schemas.microsoft.com/office/drawing/2014/main" id="{6AD795C3-D72F-4454-A90A-7BBCD6E47A37}"/>
              </a:ext>
            </a:extLst>
          </p:cNvPr>
          <p:cNvSpPr>
            <a:spLocks noGrp="1"/>
          </p:cNvSpPr>
          <p:nvPr>
            <p:ph sz="quarter" idx="13"/>
          </p:nvPr>
        </p:nvSpPr>
        <p:spPr/>
        <p:txBody>
          <a:bodyPr>
            <a:normAutofit/>
          </a:bodyPr>
          <a:lstStyle/>
          <a:p>
            <a:r>
              <a:rPr lang="en-US" b="1" dirty="0"/>
              <a:t>Example:</a:t>
            </a:r>
          </a:p>
          <a:p>
            <a:pPr lvl="1"/>
            <a:r>
              <a:rPr lang="en-US" dirty="0"/>
              <a:t>Sample spaces with a large or infinite number of sample points are best described by a </a:t>
            </a:r>
            <a:r>
              <a:rPr lang="en-US" b="1" dirty="0"/>
              <a:t>statement </a:t>
            </a:r>
            <a:r>
              <a:rPr lang="en-US" dirty="0"/>
              <a:t>or </a:t>
            </a:r>
            <a:r>
              <a:rPr lang="en-US" b="1" dirty="0"/>
              <a:t>rule method</a:t>
            </a:r>
            <a:r>
              <a:rPr lang="en-US" dirty="0"/>
              <a:t>. </a:t>
            </a:r>
          </a:p>
          <a:p>
            <a:pPr lvl="1"/>
            <a:endParaRPr lang="en-US" dirty="0"/>
          </a:p>
          <a:p>
            <a:pPr lvl="1"/>
            <a:endParaRPr lang="en-US" dirty="0"/>
          </a:p>
          <a:p>
            <a:pPr lvl="1"/>
            <a:r>
              <a:rPr lang="en-US" i="1" dirty="0"/>
              <a:t>S </a:t>
            </a:r>
            <a:r>
              <a:rPr lang="en-US" dirty="0"/>
              <a:t>is the set of all points (</a:t>
            </a:r>
            <a:r>
              <a:rPr lang="en-US" i="1" dirty="0"/>
              <a:t>x, y</a:t>
            </a:r>
            <a:r>
              <a:rPr lang="en-US" dirty="0"/>
              <a:t>) on the boundary or the interior of a circle of radius 2 with center at the origin </a:t>
            </a:r>
            <a:br>
              <a:rPr lang="en-US" dirty="0"/>
            </a:br>
            <a:br>
              <a:rPr lang="en-US" dirty="0"/>
            </a:br>
            <a:endParaRPr lang="en-US" dirty="0"/>
          </a:p>
        </p:txBody>
      </p:sp>
      <p:sp>
        <p:nvSpPr>
          <p:cNvPr id="5" name="Rectangle 4">
            <a:extLst>
              <a:ext uri="{FF2B5EF4-FFF2-40B4-BE49-F238E27FC236}">
                <a16:creationId xmlns:a16="http://schemas.microsoft.com/office/drawing/2014/main" id="{A9530578-6421-423A-8CB8-511E93563AF3}"/>
              </a:ext>
            </a:extLst>
          </p:cNvPr>
          <p:cNvSpPr/>
          <p:nvPr/>
        </p:nvSpPr>
        <p:spPr>
          <a:xfrm>
            <a:off x="1080655" y="2745663"/>
            <a:ext cx="5555673" cy="369332"/>
          </a:xfrm>
          <a:prstGeom prst="rect">
            <a:avLst/>
          </a:prstGeom>
        </p:spPr>
        <p:txBody>
          <a:bodyPr wrap="square">
            <a:spAutoFit/>
          </a:bodyPr>
          <a:lstStyle/>
          <a:p>
            <a:r>
              <a:rPr lang="en-US" i="1" dirty="0">
                <a:solidFill>
                  <a:srgbClr val="000000"/>
                </a:solidFill>
                <a:latin typeface="CMMI10"/>
              </a:rPr>
              <a:t>S </a:t>
            </a:r>
            <a:r>
              <a:rPr lang="en-US" dirty="0">
                <a:solidFill>
                  <a:srgbClr val="000000"/>
                </a:solidFill>
                <a:latin typeface="CMR10"/>
              </a:rPr>
              <a:t>= </a:t>
            </a:r>
            <a:r>
              <a:rPr lang="en-US" dirty="0">
                <a:solidFill>
                  <a:srgbClr val="000000"/>
                </a:solidFill>
                <a:latin typeface="CMSY10"/>
              </a:rPr>
              <a:t>{ </a:t>
            </a:r>
            <a:r>
              <a:rPr lang="en-US" i="1" dirty="0">
                <a:solidFill>
                  <a:srgbClr val="000000"/>
                </a:solidFill>
                <a:latin typeface="CMMI10"/>
              </a:rPr>
              <a:t>x </a:t>
            </a:r>
            <a:r>
              <a:rPr lang="en-US" dirty="0">
                <a:solidFill>
                  <a:srgbClr val="000000"/>
                </a:solidFill>
                <a:latin typeface="CMSY10"/>
              </a:rPr>
              <a:t>|</a:t>
            </a:r>
            <a:r>
              <a:rPr lang="en-US" i="1" dirty="0">
                <a:solidFill>
                  <a:srgbClr val="000000"/>
                </a:solidFill>
                <a:latin typeface="CMSY10"/>
              </a:rPr>
              <a:t> </a:t>
            </a:r>
            <a:r>
              <a:rPr lang="en-US" i="1" dirty="0">
                <a:solidFill>
                  <a:srgbClr val="000000"/>
                </a:solidFill>
                <a:latin typeface="CMMI10"/>
              </a:rPr>
              <a:t>x </a:t>
            </a:r>
            <a:r>
              <a:rPr lang="en-US" dirty="0">
                <a:solidFill>
                  <a:srgbClr val="000000"/>
                </a:solidFill>
                <a:latin typeface="CMR10"/>
              </a:rPr>
              <a:t>is a city with a population over 1 million</a:t>
            </a:r>
            <a:r>
              <a:rPr lang="en-US" dirty="0">
                <a:solidFill>
                  <a:srgbClr val="000000"/>
                </a:solidFill>
                <a:latin typeface="CMSY10"/>
              </a:rPr>
              <a:t>}</a:t>
            </a:r>
            <a:r>
              <a:rPr lang="en-US" dirty="0"/>
              <a:t> </a:t>
            </a:r>
          </a:p>
        </p:txBody>
      </p:sp>
      <p:pic>
        <p:nvPicPr>
          <p:cNvPr id="7" name="Picture 6">
            <a:extLst>
              <a:ext uri="{FF2B5EF4-FFF2-40B4-BE49-F238E27FC236}">
                <a16:creationId xmlns:a16="http://schemas.microsoft.com/office/drawing/2014/main" id="{F5340A1D-DBD5-424A-8DA5-122B770C10C5}"/>
              </a:ext>
            </a:extLst>
          </p:cNvPr>
          <p:cNvPicPr>
            <a:picLocks noChangeAspect="1"/>
          </p:cNvPicPr>
          <p:nvPr/>
        </p:nvPicPr>
        <p:blipFill>
          <a:blip r:embed="rId2"/>
          <a:stretch>
            <a:fillRect/>
          </a:stretch>
        </p:blipFill>
        <p:spPr>
          <a:xfrm>
            <a:off x="2363931" y="4263633"/>
            <a:ext cx="3931619" cy="862549"/>
          </a:xfrm>
          <a:prstGeom prst="rect">
            <a:avLst/>
          </a:prstGeom>
        </p:spPr>
      </p:pic>
    </p:spTree>
    <p:extLst>
      <p:ext uri="{BB962C8B-B14F-4D97-AF65-F5344CB8AC3E}">
        <p14:creationId xmlns:p14="http://schemas.microsoft.com/office/powerpoint/2010/main" val="339955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3E72-83EA-4EF0-90E3-04A1D157F1AF}"/>
              </a:ext>
            </a:extLst>
          </p:cNvPr>
          <p:cNvSpPr>
            <a:spLocks noGrp="1"/>
          </p:cNvSpPr>
          <p:nvPr>
            <p:ph type="title"/>
          </p:nvPr>
        </p:nvSpPr>
        <p:spPr/>
        <p:txBody>
          <a:bodyPr>
            <a:normAutofit/>
          </a:bodyPr>
          <a:lstStyle/>
          <a:p>
            <a:r>
              <a:rPr lang="en-US" dirty="0"/>
              <a:t>Operations with Events</a:t>
            </a:r>
          </a:p>
        </p:txBody>
      </p:sp>
      <p:sp>
        <p:nvSpPr>
          <p:cNvPr id="3" name="Content Placeholder 2">
            <a:extLst>
              <a:ext uri="{FF2B5EF4-FFF2-40B4-BE49-F238E27FC236}">
                <a16:creationId xmlns:a16="http://schemas.microsoft.com/office/drawing/2014/main" id="{B480A7C9-5BF4-41E7-97E2-032854E1B5C4}"/>
              </a:ext>
            </a:extLst>
          </p:cNvPr>
          <p:cNvSpPr>
            <a:spLocks noGrp="1"/>
          </p:cNvSpPr>
          <p:nvPr>
            <p:ph sz="quarter" idx="13"/>
          </p:nvPr>
        </p:nvSpPr>
        <p:spPr>
          <a:xfrm>
            <a:off x="112713" y="1187451"/>
            <a:ext cx="8918575" cy="1236436"/>
          </a:xfrm>
        </p:spPr>
        <p:txBody>
          <a:bodyPr>
            <a:normAutofit/>
          </a:bodyPr>
          <a:lstStyle/>
          <a:p>
            <a:r>
              <a:rPr lang="en-US" sz="2400" dirty="0"/>
              <a:t>The language and concepts of </a:t>
            </a:r>
            <a:r>
              <a:rPr lang="en-US" sz="2400" b="1" dirty="0"/>
              <a:t>set theory </a:t>
            </a:r>
            <a:r>
              <a:rPr lang="en-US" sz="2400" dirty="0"/>
              <a:t>provide a natural context for the development of probability theory</a:t>
            </a:r>
          </a:p>
        </p:txBody>
      </p:sp>
      <p:grpSp>
        <p:nvGrpSpPr>
          <p:cNvPr id="10" name="Group 9">
            <a:extLst>
              <a:ext uri="{FF2B5EF4-FFF2-40B4-BE49-F238E27FC236}">
                <a16:creationId xmlns:a16="http://schemas.microsoft.com/office/drawing/2014/main" id="{133F5964-E9FC-49F9-A95F-AA7C261CA9E7}"/>
              </a:ext>
            </a:extLst>
          </p:cNvPr>
          <p:cNvGrpSpPr/>
          <p:nvPr/>
        </p:nvGrpSpPr>
        <p:grpSpPr>
          <a:xfrm>
            <a:off x="164395" y="2053866"/>
            <a:ext cx="8771788" cy="2656680"/>
            <a:chOff x="576731" y="1901466"/>
            <a:chExt cx="7990536" cy="2332492"/>
          </a:xfrm>
        </p:grpSpPr>
        <p:pic>
          <p:nvPicPr>
            <p:cNvPr id="4" name="Content Placeholder 3">
              <a:extLst>
                <a:ext uri="{FF2B5EF4-FFF2-40B4-BE49-F238E27FC236}">
                  <a16:creationId xmlns:a16="http://schemas.microsoft.com/office/drawing/2014/main" id="{36935858-1005-470E-A574-9EA747395B9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7"/>
            <a:stretch/>
          </p:blipFill>
          <p:spPr>
            <a:xfrm>
              <a:off x="576731" y="1901466"/>
              <a:ext cx="7990536" cy="522421"/>
            </a:xfrm>
            <a:prstGeom prst="rect">
              <a:avLst/>
            </a:prstGeom>
            <a:ln>
              <a:solidFill>
                <a:schemeClr val="tx1"/>
              </a:solidFill>
            </a:ln>
          </p:spPr>
        </p:pic>
        <p:pic>
          <p:nvPicPr>
            <p:cNvPr id="9" name="Content Placeholder 3">
              <a:extLst>
                <a:ext uri="{FF2B5EF4-FFF2-40B4-BE49-F238E27FC236}">
                  <a16:creationId xmlns:a16="http://schemas.microsoft.com/office/drawing/2014/main" id="{A8C831CB-B9A6-4A1A-BE5C-3C7A878E46B9}"/>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p:blipFill>
          <p:spPr>
            <a:xfrm>
              <a:off x="576731" y="2447336"/>
              <a:ext cx="7990536" cy="1786622"/>
            </a:xfrm>
            <a:prstGeom prst="rect">
              <a:avLst/>
            </a:prstGeom>
            <a:ln>
              <a:solidFill>
                <a:schemeClr val="tx1"/>
              </a:solidFill>
            </a:ln>
          </p:spPr>
        </p:pic>
      </p:grpSp>
    </p:spTree>
    <p:extLst>
      <p:ext uri="{BB962C8B-B14F-4D97-AF65-F5344CB8AC3E}">
        <p14:creationId xmlns:p14="http://schemas.microsoft.com/office/powerpoint/2010/main" val="67210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7982-C143-3BF9-D446-BD562B2A8C1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20ED9CA-5467-7F4F-F988-7E96E42424F0}"/>
              </a:ext>
            </a:extLst>
          </p:cNvPr>
          <p:cNvPicPr>
            <a:picLocks noGrp="1" noChangeAspect="1"/>
          </p:cNvPicPr>
          <p:nvPr>
            <p:ph sz="quarter" idx="13"/>
          </p:nvPr>
        </p:nvPicPr>
        <p:blipFill>
          <a:blip r:embed="rId2"/>
          <a:stretch>
            <a:fillRect/>
          </a:stretch>
        </p:blipFill>
        <p:spPr>
          <a:xfrm>
            <a:off x="1338650" y="1187450"/>
            <a:ext cx="6466701" cy="5375275"/>
          </a:xfrm>
        </p:spPr>
      </p:pic>
    </p:spTree>
    <p:extLst>
      <p:ext uri="{BB962C8B-B14F-4D97-AF65-F5344CB8AC3E}">
        <p14:creationId xmlns:p14="http://schemas.microsoft.com/office/powerpoint/2010/main" val="4159654006"/>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7636</TotalTime>
  <Words>3619</Words>
  <Application>Microsoft Office PowerPoint</Application>
  <PresentationFormat>On-screen Show (4:3)</PresentationFormat>
  <Paragraphs>319</Paragraphs>
  <Slides>37</Slides>
  <Notes>2</Notes>
  <HiddenSlides>3</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0" baseType="lpstr">
      <vt:lpstr>AGaramond-Italic</vt:lpstr>
      <vt:lpstr>AGaramond-Regular</vt:lpstr>
      <vt:lpstr>Arial</vt:lpstr>
      <vt:lpstr>Calibri</vt:lpstr>
      <vt:lpstr>CMMI10</vt:lpstr>
      <vt:lpstr>CMR10</vt:lpstr>
      <vt:lpstr>CMSY10</vt:lpstr>
      <vt:lpstr>Lato</vt:lpstr>
      <vt:lpstr>MTMI</vt:lpstr>
      <vt:lpstr>MTSYN</vt:lpstr>
      <vt:lpstr>Wingdings</vt:lpstr>
      <vt:lpstr>Retrospect</vt:lpstr>
      <vt:lpstr>Equation</vt:lpstr>
      <vt:lpstr>CSE 3207 Applied Statistics and Queuing Theory</vt:lpstr>
      <vt:lpstr>Introduction</vt:lpstr>
      <vt:lpstr>What we'll learn </vt:lpstr>
      <vt:lpstr>PowerPoint Presentation</vt:lpstr>
      <vt:lpstr>Some definitions</vt:lpstr>
      <vt:lpstr>Some definitions</vt:lpstr>
      <vt:lpstr>Some definitions</vt:lpstr>
      <vt:lpstr>Operations with Events</vt:lpstr>
      <vt:lpstr>PowerPoint Presentation</vt:lpstr>
      <vt:lpstr>Operations with Events</vt:lpstr>
      <vt:lpstr>Counting Techniques</vt:lpstr>
      <vt:lpstr>Counting Examples</vt:lpstr>
      <vt:lpstr>Probability</vt:lpstr>
      <vt:lpstr>Axioms of Probability </vt:lpstr>
      <vt:lpstr>Assignment of Probability</vt:lpstr>
      <vt:lpstr>Assignment of Probability</vt:lpstr>
      <vt:lpstr>Probability Example</vt:lpstr>
      <vt:lpstr>Probability Example</vt:lpstr>
      <vt:lpstr>Probability Example</vt:lpstr>
      <vt:lpstr>Rules of Probability </vt:lpstr>
      <vt:lpstr>Rules of Probability - Independent events </vt:lpstr>
      <vt:lpstr>Example</vt:lpstr>
      <vt:lpstr>Example</vt:lpstr>
      <vt:lpstr>DIY</vt:lpstr>
      <vt:lpstr>Rules of Probability(83W) </vt:lpstr>
      <vt:lpstr>Rules of Probability(53b) </vt:lpstr>
      <vt:lpstr>PowerPoint Presentation</vt:lpstr>
      <vt:lpstr>Rules of Probability (89W)</vt:lpstr>
      <vt:lpstr>PowerPoint Presentation</vt:lpstr>
      <vt:lpstr>Rules of Probability(53B) </vt:lpstr>
      <vt:lpstr>Rules of Probability - Bayes’ Rule </vt:lpstr>
      <vt:lpstr>Recognizing conditional probabilities</vt:lpstr>
      <vt:lpstr>Bayes’ Rule - example</vt:lpstr>
      <vt:lpstr>Bayes’ Rule - example</vt:lpstr>
      <vt:lpstr>Bayes’ Rule - example</vt:lpstr>
      <vt:lpstr>Bayes’ Rule - example</vt:lpstr>
      <vt:lpstr>Ref.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 Md. Masudul Ahsan</dc:creator>
  <cp:lastModifiedBy>shakib shahidul</cp:lastModifiedBy>
  <cp:revision>343</cp:revision>
  <cp:lastPrinted>2018-08-29T14:36:10Z</cp:lastPrinted>
  <dcterms:created xsi:type="dcterms:W3CDTF">2017-08-18T15:01:35Z</dcterms:created>
  <dcterms:modified xsi:type="dcterms:W3CDTF">2022-09-19T18:17:01Z</dcterms:modified>
</cp:coreProperties>
</file>