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4" r:id="rId11"/>
    <p:sldId id="268" r:id="rId12"/>
    <p:sldId id="269" r:id="rId13"/>
    <p:sldId id="270" r:id="rId14"/>
    <p:sldId id="266" r:id="rId15"/>
    <p:sldId id="271" r:id="rId16"/>
    <p:sldId id="258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2053-A731-22CF-AB9F-294DC963D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B69E-06AE-9DA4-0E76-6F2885FB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0D94-3B82-DF10-801D-817231A6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2778-88FD-AF54-BEE9-EAE8714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F2D6-449D-4944-6333-EB3D1574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D1ED-A8A9-2E52-C357-7601469A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B86C-77C9-0ED5-9C07-91082C6F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D4E5-D448-D2C3-3F29-34F0740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D4E4-FE40-AD2F-EF48-9109D7B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02EE-2BFC-7F7B-2B3E-7689B7E7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522-2FE7-3972-5789-1DDDF03B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CF966-4F02-253C-9F37-81287D5F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6383-991F-C70F-6639-8E22F60B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933E-F9F8-DA5B-01AC-4A850F6D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BCFB-93CB-B042-B320-AF4B8802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3C82-5757-97A3-0206-DE3E9014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89D0-2053-AB2B-97C0-40E78EA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0E9-30F4-AF40-3CAF-B7E423E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5B9E-1E92-48D2-DE26-F725DE76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9CD6-B836-E8CE-BB1A-41EFFECA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EB0-E2C5-0AB1-7EE7-AA06330C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1376-60E5-1B1B-ED1B-7AD26B61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392B7-9728-3754-06EA-AE4D483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7054-CB65-3878-C220-3D69560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B76B-66DC-1B71-B0EA-0CB6A444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B8B-B4C3-764F-A83B-45D4C668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74A6-C064-44B4-2A4D-718A56CDE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2644-6711-F725-2500-BC227C7A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F07F2-2F2B-27E1-FEB2-DE6B62C0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47A2-1DEB-3774-6465-A05C335F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7924A-F9D5-3FB4-EDA2-0AF333A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8ADA-54B3-3E24-31C8-082F733B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6983-1229-4B28-2A8F-E8A75914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EEC20-678C-13C3-B580-4809C4E8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CDD9-36E5-858D-D454-7CA13A45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CCC43-7B30-E3F0-4CCB-22C7413F1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BA7CF-8F99-44B2-E13A-5DEFD151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BDA02-C5F2-3512-DBCC-083857C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88AB-9FF9-1B8D-650A-B850A49F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688-B280-17C8-6398-2383D0D0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57C34-EF23-0478-627D-2DFCD06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344A-923B-32A6-F30C-B0DDD802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BEC1-3739-4052-AAC5-44275CC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2A554-B8C3-0D1E-2094-8A3C2621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A9AF6-6126-7432-F080-9B3649DF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7786-4989-8F4D-1F80-861C71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3178-E5EC-AE37-EB9C-3207E85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96FE-0A19-FE35-7428-9C126D18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BD8D-8CF7-21EB-8156-5B5CBB59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5465-5654-5DB9-A0AD-BCE5DAD2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0974-7ED8-DA29-74F5-6A0B8615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0464-CA0B-EFBF-3254-44FC8BD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04A-D614-55EF-4AB3-6533E55F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85C8-A277-9A17-E823-B8008672E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7AA1-BBD4-842B-BB07-355F50B09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BA17-7017-24C1-AAC5-37B56FC9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997B8-944F-8582-CC34-DF2000D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F078-7DC4-4FC1-5DB9-62E8FD6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91D45-F590-7BFD-4D5A-BB6560DD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E725-511F-2704-7FA9-2C40A99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EFE-8C57-B825-A490-39434328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7EC9-4C0F-4921-B6E4-E9756BCD74E4}" type="datetimeFigureOut">
              <a:rPr lang="en-US" smtClean="0"/>
              <a:t>31-Oct-22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BA37-5780-62AB-E2AF-4D0D8B47B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D488-5895-02B6-9A75-3562EB323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DD2E-D556-4574-924D-3E54C2CC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B999-D107-AD89-FBAD-A51C8FDB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Expectation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EF410-E1B7-F8DB-99AF-F9ADEFF9F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Md. Shahidul Salim</a:t>
            </a:r>
          </a:p>
          <a:p>
            <a:r>
              <a:rPr lang="en-US" dirty="0"/>
              <a:t>Lecturer, CSE,KUET</a:t>
            </a:r>
          </a:p>
        </p:txBody>
      </p:sp>
    </p:spTree>
    <p:extLst>
      <p:ext uri="{BB962C8B-B14F-4D97-AF65-F5344CB8AC3E}">
        <p14:creationId xmlns:p14="http://schemas.microsoft.com/office/powerpoint/2010/main" val="77212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81722-69D6-A3F4-969D-A30E556A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9" y="188696"/>
            <a:ext cx="10448925" cy="2219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A187-CE31-D11C-C8B9-DF265743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46" y="3433161"/>
            <a:ext cx="6296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37B2-557D-0E9B-F4D0-E630782A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64" y="316405"/>
            <a:ext cx="735330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3D79A-B697-5705-4C7C-0CC84E38D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09" y="2865961"/>
            <a:ext cx="9848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2763A-489D-800C-3505-C7984A3B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4" y="1611435"/>
            <a:ext cx="11528942" cy="3839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433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4350D-CF87-70C6-5CAB-2643B192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5" y="87205"/>
            <a:ext cx="6315075" cy="272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A0F58-F399-46AE-4867-1D38569810EB}"/>
              </a:ext>
            </a:extLst>
          </p:cNvPr>
          <p:cNvSpPr txBox="1"/>
          <p:nvPr/>
        </p:nvSpPr>
        <p:spPr>
          <a:xfrm>
            <a:off x="6498454" y="115410"/>
            <a:ext cx="5584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the random variables with joint probability distribution indicated in Table 3.1 on page 96. Find the expected value of g(X, Y ) = XY . The table is reprinted here for convenience.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83846-633A-AFD2-793C-E4BC6F37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01" y="3617003"/>
            <a:ext cx="6067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D032D-07D7-9D1B-42CB-70F12379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48" y="349929"/>
            <a:ext cx="82772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49543-A293-3EB9-DCA4-3596DE9C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54" y="3062564"/>
            <a:ext cx="8543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6E66D-9465-9673-91D2-411C9B12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687" y="1279817"/>
            <a:ext cx="11117571" cy="51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2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4E81-A553-1B8F-3454-CBE8BC9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Covariance of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EB9B-E281-82C8-C9D2-90ADE6C2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89" y="1693007"/>
            <a:ext cx="103822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981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97192-709C-DA2E-0457-5B16C2BF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7755" y="0"/>
            <a:ext cx="9477884" cy="2453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F9FF2-533F-C626-61BD-98C362624F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85064" y="2397617"/>
            <a:ext cx="7220458" cy="43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CA401-0A7D-F5A5-B69E-DE01514F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59" y="193552"/>
            <a:ext cx="104965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303EE-4E3D-1066-5650-D4D59F4F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98" y="2158152"/>
            <a:ext cx="9496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CFFAB-2FFB-0CE6-84F3-E641087D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72" y="375498"/>
            <a:ext cx="10382250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1733D-9DB1-F9F3-7AF0-FA7593E9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8" y="2853153"/>
            <a:ext cx="8543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AF75-3310-80A4-0EC6-B6FF2799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a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E87B-00D6-EA78-9509-62FEF6CF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two coins are tossed 16 times and X is the number of heads that occur per toss, then the values of X are 0, 1, and 2. Suppose that the experiment yields no heads, one head, and two heads a total of 4, 7, and 5 times, respectively. The average number of heads per toss of the two coins is then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average value of the data and yet it is not a possible outcome of {0, 1, 2}. 4/16, or 1/4, of the tosses result in no heads, 7/16 of the tosses result in one head, and 5/16 of the tosses result in two heads, the mean number of heads per toss would be 1.06 no matter whether the total number of tosses were 16, 1000, or even 10,000.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39CE-E74F-1272-D69C-06621AAF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59" y="3203035"/>
            <a:ext cx="338137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253A4-B278-3729-9F3A-DD06B4BE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05" y="3164287"/>
            <a:ext cx="4657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93184-CF65-6A23-E856-E60C16F6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0" y="362366"/>
            <a:ext cx="10439400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9293D-22D4-E4CD-0B98-6583184A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24" y="2880989"/>
            <a:ext cx="76771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2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E3693-D2C8-DE33-4607-955107D8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1" y="1065320"/>
            <a:ext cx="105441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75F4-AD33-49C4-2B14-523F43A9F103}"/>
              </a:ext>
            </a:extLst>
          </p:cNvPr>
          <p:cNvSpPr txBox="1"/>
          <p:nvPr/>
        </p:nvSpPr>
        <p:spPr>
          <a:xfrm>
            <a:off x="523783" y="168676"/>
            <a:ext cx="1077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random variable g(X), the variance is denoted by σ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calculated by means of the following theorem: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DEDE8-24D9-0C8F-9B0E-C7C618EB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03" y="5095690"/>
            <a:ext cx="3200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DEA01-A50C-9436-98A5-5059E2A4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66" y="2588811"/>
            <a:ext cx="9848850" cy="317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FE3CF-FDC1-E9AF-6F65-A129620A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5" y="628141"/>
            <a:ext cx="105632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BD831-B30B-6EDC-E78E-C6BF97B9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5" y="2200276"/>
            <a:ext cx="10020300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5CCFD-BE4F-20B4-BB2E-E45BC8AD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48" y="3533126"/>
            <a:ext cx="96774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9A77E-9E77-6ACE-4BB5-026CE76D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03" y="175657"/>
            <a:ext cx="7286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BB5C5-CC9F-8A88-DE29-6C7F329B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21" y="282513"/>
            <a:ext cx="869632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24C4F-D60E-DCD2-03D0-7779B439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1" y="1330586"/>
            <a:ext cx="106775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3A8F1-D64D-4815-A37E-FD5B813E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7" y="358436"/>
            <a:ext cx="11123474" cy="47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6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0F9DF-88D6-99F5-D87A-F2363028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0" y="83305"/>
            <a:ext cx="10344150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BC3A5-8663-44BF-08B4-C3BA057D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2" y="1645869"/>
            <a:ext cx="8273785" cy="4805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6FA27A-D12D-E565-F636-24DEAE82942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98353" y="1507066"/>
            <a:ext cx="5193647" cy="26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4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9BC7D-BDC5-AF69-105A-CA197903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8" y="0"/>
            <a:ext cx="10429875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ED48C-0B99-E2FF-08DA-C1CE0C99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2" y="3630042"/>
            <a:ext cx="7910467" cy="227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0C7BC-83E6-AE5A-29BF-79708091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7" y="6057946"/>
            <a:ext cx="5457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0CDD5-383C-439D-4D37-5D02FEC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6" y="0"/>
            <a:ext cx="10429875" cy="1924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4CC67-81CD-A02A-AC15-EAB5097F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0" y="1965349"/>
            <a:ext cx="10787803" cy="49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99FDF-849D-3D01-4DC9-B5B1AD611126}"/>
              </a:ext>
            </a:extLst>
          </p:cNvPr>
          <p:cNvSpPr txBox="1"/>
          <p:nvPr/>
        </p:nvSpPr>
        <p:spPr>
          <a:xfrm>
            <a:off x="887767" y="221941"/>
            <a:ext cx="10395751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covariance between two random variables does provide information regarding the nature of the relationship, the magnitude of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8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does not indicate anything regarding the strength of the relationship, since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8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not scale-free. Its magnitude will depend on the units used to measure both X and Y . There is a scale-free version of the covariance called the correlation coefficient that is used widely in statistics.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C625-C9FC-C32F-DFCB-8C2551D7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3" y="3707629"/>
            <a:ext cx="10439400" cy="1466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0907C-DD9F-452C-C132-C2177195F4C9}"/>
              </a:ext>
            </a:extLst>
          </p:cNvPr>
          <p:cNvSpPr txBox="1"/>
          <p:nvPr/>
        </p:nvSpPr>
        <p:spPr>
          <a:xfrm>
            <a:off x="2529096" y="5424108"/>
            <a:ext cx="77568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clear to the reader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free of the units of X and Y . The correlation coefficient satisfies the inequality −1 ≤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1. </a:t>
            </a:r>
          </a:p>
        </p:txBody>
      </p:sp>
    </p:spTree>
    <p:extLst>
      <p:ext uri="{BB962C8B-B14F-4D97-AF65-F5344CB8AC3E}">
        <p14:creationId xmlns:p14="http://schemas.microsoft.com/office/powerpoint/2010/main" val="18027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7C81-F7CB-8ABE-076B-95F6B123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"/>
            <a:ext cx="10515600" cy="6604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average value as the </a:t>
            </a:r>
            <a:r>
              <a:rPr lang="en-US" b="1" dirty="0"/>
              <a:t>mean of the random variable X</a:t>
            </a:r>
            <a:r>
              <a:rPr lang="en-US" dirty="0"/>
              <a:t> or the mean of the </a:t>
            </a:r>
            <a:r>
              <a:rPr lang="en-US" b="1" dirty="0"/>
              <a:t>probability distribution of X </a:t>
            </a:r>
            <a:r>
              <a:rPr lang="en-US" dirty="0"/>
              <a:t>and write it as </a:t>
            </a:r>
            <a:r>
              <a:rPr lang="en-US" dirty="0" err="1"/>
              <a:t>μ</a:t>
            </a:r>
            <a:r>
              <a:rPr lang="en-US" baseline="-25000" dirty="0" err="1"/>
              <a:t>x</a:t>
            </a:r>
            <a:r>
              <a:rPr lang="en-US" dirty="0"/>
              <a:t> or simply as μ </a:t>
            </a:r>
          </a:p>
          <a:p>
            <a:r>
              <a:rPr lang="en-US" dirty="0"/>
              <a:t>Refer to this mean as the mathematical expectation, or the expected value of the random variable X, and denote it as E(X)</a:t>
            </a:r>
          </a:p>
          <a:p>
            <a:r>
              <a:rPr lang="en-US" dirty="0"/>
              <a:t>Assuming that 1 fair coin was tossed twice, we find that the sample space for our experiment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result means that a person who tosses 2 coins over and over again will, on the average, get 1 head per toss.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63212-DF8B-433D-4022-F2E50B04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8" y="2664135"/>
            <a:ext cx="7429500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8ED70-1E06-AD59-3D26-AE629118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18" y="4855575"/>
            <a:ext cx="5362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33DC64-B698-48DF-C733-08F6F9595639}"/>
              </a:ext>
            </a:extLst>
          </p:cNvPr>
          <p:cNvSpPr txBox="1"/>
          <p:nvPr/>
        </p:nvSpPr>
        <p:spPr>
          <a:xfrm>
            <a:off x="118036" y="110252"/>
            <a:ext cx="77834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 the correlation coefficient between X and Y in Example 4.13.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35A5A-A5BA-98BD-4DFD-B5FA8AD7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81538" y="0"/>
            <a:ext cx="394335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E9A6D-A451-84DA-1849-BAB906EA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576" y="1676400"/>
            <a:ext cx="7972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FFDA4-47D1-EEF7-40F5-6158FECD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8990" y="69171"/>
            <a:ext cx="856297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897E4-9858-78C5-C932-38BC1C8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7323" y="2609353"/>
            <a:ext cx="10369764" cy="4248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46C7F-7B98-01F2-974C-7AB6E1EA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8169" y="459696"/>
            <a:ext cx="1044892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D48DA-0412-74D0-4086-2058B475514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7040" y="1988088"/>
            <a:ext cx="70675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2E9-A23D-0B02-B75C-05B78BD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and variances of Linear combinations of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BDBD-A075-A174-A820-92DC4026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a and b are constants, then E(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aX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+ b)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(X) + b.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4660A-8205-0595-2957-20B407A3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87" y="2562965"/>
            <a:ext cx="9515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74CE-3472-F8F2-ACD4-1B08315B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and variances of Linear combinations of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ED6B6-5134-2A02-BF1F-D622C3278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68" y="1971807"/>
            <a:ext cx="10515600" cy="578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B3F52-2434-8C69-C8BB-0DB2A51F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71" y="2718416"/>
            <a:ext cx="29241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58D56-D7D1-4D02-CC0C-EDF0BD30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70" y="3076575"/>
            <a:ext cx="8334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BBD2-76A3-122D-2BAF-882ADC68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3AB330-FDA3-747E-BA38-6213E00A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28" y="2129678"/>
            <a:ext cx="8324850" cy="23050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8F2DA-61C8-D087-97DA-89420640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0" y="187124"/>
            <a:ext cx="10496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3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D2F6-D8F5-AB64-7545-82775965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3E435-824A-B1BC-6339-E13AA3CC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872" y="359230"/>
            <a:ext cx="9144000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FBE79-CAB7-2986-553B-B730B9FA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77" y="2414819"/>
            <a:ext cx="8601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5031-2C5E-5223-7F4D-DDD3B48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F3F4-C391-C379-F8F4-93EBF57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D5DAA-8282-BF70-DC34-AFF6B93A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2" y="469730"/>
            <a:ext cx="10610850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04B63-B8AD-BF66-44E8-FC740669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8" y="4631739"/>
            <a:ext cx="104965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5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7B9C-B9B9-5B62-F280-C1DD9514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3119F-89F8-DD4B-A712-72A785296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8" y="604106"/>
            <a:ext cx="10439400" cy="121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60275-0373-0BEF-E83F-18C5F339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0" y="2179699"/>
            <a:ext cx="911542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0A9C0-DA86-B553-0803-9486A7E61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" y="2992006"/>
            <a:ext cx="10439400" cy="149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10B06-5BF0-145A-B078-2AA075F53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65" y="4960213"/>
            <a:ext cx="10658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1892-DC3E-B562-7F09-A2374CCA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/>
          <a:lstStyle/>
          <a:p>
            <a:r>
              <a:rPr lang="en-US" dirty="0"/>
              <a:t>Chebyshev’s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4A6A4-E11E-5FED-E04A-AF5A1CE52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2109"/>
            <a:ext cx="6990402" cy="45358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560F2-18F3-B356-B1C9-C44BE82C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0" y="981512"/>
            <a:ext cx="10582275" cy="1350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43AD9-BE1C-0D07-14B0-DC3E739F042A}"/>
              </a:ext>
            </a:extLst>
          </p:cNvPr>
          <p:cNvSpPr txBox="1"/>
          <p:nvPr/>
        </p:nvSpPr>
        <p:spPr>
          <a:xfrm>
            <a:off x="7132740" y="2788826"/>
            <a:ext cx="5059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 = 2, the theorem states that the random variable X has a probability of at least 1−1/22 = 3/4 of falling within two standard deviations of the mean. That is, three-fourths or more of the observations of any distribution lie in the interval μ ± 2σ. Similarly, the theorem says that at least eight-ninths of the observations of any distribution fall in the interval μ ± 3σ.</a:t>
            </a:r>
          </a:p>
        </p:txBody>
      </p:sp>
    </p:spTree>
    <p:extLst>
      <p:ext uri="{BB962C8B-B14F-4D97-AF65-F5344CB8AC3E}">
        <p14:creationId xmlns:p14="http://schemas.microsoft.com/office/powerpoint/2010/main" val="4279046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401A-D46D-D96F-C3E8-26544962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F47FA-20F3-0F69-38B2-8F43D4B2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38" y="333891"/>
            <a:ext cx="1051560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EB16E-551F-8D43-EEF3-AD4E1AA7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9" y="2034512"/>
            <a:ext cx="8839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75B6-8EDC-7E6F-C01F-79C91F16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77C6D-8988-E080-2761-2508896E1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63249" y="2303023"/>
            <a:ext cx="10239375" cy="3343275"/>
          </a:xfrm>
        </p:spPr>
      </p:pic>
    </p:spTree>
    <p:extLst>
      <p:ext uri="{BB962C8B-B14F-4D97-AF65-F5344CB8AC3E}">
        <p14:creationId xmlns:p14="http://schemas.microsoft.com/office/powerpoint/2010/main" val="22307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DA783-9B7B-B5AE-70EF-81A80B78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19091" y="263926"/>
            <a:ext cx="103632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0D7FD-A2E2-520F-4B56-2600AE70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16" y="2063263"/>
            <a:ext cx="10149314" cy="28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5FF233-3E33-4A90-463C-A8560FD6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72286" y="186939"/>
            <a:ext cx="1037272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E019E-11FB-8FE6-8AF7-CF281BA8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3774" y="2601157"/>
            <a:ext cx="11121483" cy="36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357F6-5CF3-9BA5-2ACD-2E95B71D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255972"/>
            <a:ext cx="10363200" cy="167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2370E-5597-0618-FD4E-587FC06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05" y="2188853"/>
            <a:ext cx="8753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925A7-34AF-0E9F-48F8-07704B56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25" y="609554"/>
            <a:ext cx="88677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7476A-C58F-CBDC-691F-52BB7272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4" y="1458805"/>
            <a:ext cx="11076403" cy="39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583</Words>
  <Application>Microsoft Office PowerPoint</Application>
  <PresentationFormat>Widescreen</PresentationFormat>
  <Paragraphs>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Mathematical Expectation</vt:lpstr>
      <vt:lpstr>Mean of a Random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Variance and Covariance of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Means and variances of Linear combinations of random variables</vt:lpstr>
      <vt:lpstr>Means and variances of Linear combinations of random variables</vt:lpstr>
      <vt:lpstr>PowerPoint Presentation</vt:lpstr>
      <vt:lpstr>PowerPoint Presentation</vt:lpstr>
      <vt:lpstr>PowerPoint Presentation</vt:lpstr>
      <vt:lpstr>PowerPoint Presentation</vt:lpstr>
      <vt:lpstr>Chebyshev’s Theorem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Expectation</dc:title>
  <dc:creator>shakib shahidul</dc:creator>
  <cp:lastModifiedBy>shakib shahidul</cp:lastModifiedBy>
  <cp:revision>69</cp:revision>
  <dcterms:created xsi:type="dcterms:W3CDTF">2022-10-15T12:01:56Z</dcterms:created>
  <dcterms:modified xsi:type="dcterms:W3CDTF">2022-10-31T17:44:12Z</dcterms:modified>
</cp:coreProperties>
</file>