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06C0B-2AA3-431E-B54E-89F8DD355AFB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F0776-F81A-4910-8797-521667F0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7D3F-A5A0-0CD0-7BCE-83C258F9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5B819-2A44-CB71-895F-FBC29DE5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CB3B-5269-D7CF-3970-1EA8947B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5D30-49EB-4FC4-8542-E49FCB51EFC2}" type="datetime1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4CF2-BE66-C3FE-6071-B42AFBD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47BE-EC4C-FB30-75E2-FE543501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30B2-E4DF-C49C-861D-69CC2860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90FF5-D5E2-099F-7C06-03C13205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2BF5-44CA-6470-8D83-CBA0BA9F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7A3-D90E-40AC-83CA-D642BD47A072}" type="datetime1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2F6F-877A-189A-AD91-96C335BD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ED2D-0EFF-EB76-B6A0-6510B569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AB627-AD51-2511-02E5-14C4115A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83414-F10A-5B96-5151-65FF9B361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996F-3AC6-990E-5843-8F4BDE56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8836-3B11-4B01-A822-58E41CCC3C9C}" type="datetime1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6105A-EB62-CB00-DCFB-32C01BA4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570C-8223-C86E-C368-E1425ADC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C414-A87D-7F9D-B2E4-E974E249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6787-7816-4483-BDD0-61D1EDA7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C8C2-D7E6-F17A-6E44-F7A7B9A3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2D0B-77CD-4312-83E1-538DB8FB2726}" type="datetime1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C7E8-D3EF-C30C-B1D4-EF6B54EB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9CE9-7A8B-963E-392B-D10E843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B75E-CD07-2180-9F81-DA61409E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CCAE-AB8B-D606-67B9-9B87F47D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81BB-8A07-CD7E-0A3B-1D443124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49BB-603A-41E4-A274-0576BFA6A5A9}" type="datetime1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EC6F-C351-6C6C-E91F-EBACF353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D310-22B6-2B6E-C070-A5FB3BFE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556-72D6-79C8-7E36-C4E27CB6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DBF6-784B-0549-E8CB-55B25F440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1E47-1C72-7D01-CC53-1426E51C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AEBF-9F39-D6A9-0394-9BD4C645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BB9B-5B94-4C06-A752-DA14353C7F36}" type="datetime1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163EC-71F5-30A4-652E-AFB3A986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0E4F3-E369-B051-0075-42A7807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9DD0-6246-13E7-A7F1-A09C40B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7C54-D06C-510D-3573-048A0E26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3981-0E77-34CB-3F36-F4DA3094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AEADA-CD69-6029-B276-81519A89D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F6326-4F4D-FCC2-0D80-7C7725054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669E1-9D9F-6DF9-E590-BBD61BEC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F22D-A044-4C6D-967D-50526D7415CA}" type="datetime1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12E2-84E8-D86B-E043-5EC13BB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75D1E-035E-1A6A-1920-057CF929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EED-47FF-91E8-8613-D4A54695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99C32-0B3B-C8F7-4B66-52E7ED42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B343-C650-4070-8B39-218EA768AB89}" type="datetime1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E4E9-C87E-C895-9CED-ACCBD1B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D6661-B2E3-7170-725E-F68F47FD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66C0E-28B9-669C-FF3E-F8C62412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BFB8-A38E-47FA-BB10-AD3C2396A203}" type="datetime1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B2F74-F8A9-47F5-B17F-A047848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83AA7-8D67-71A8-6C5F-C414897D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7D17-0F7B-BC6B-9575-597814C5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D817-3E1F-08E6-2C4D-F3561F2F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5867E-F536-AAD1-66C6-969D0880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21AB-A1BF-3BB7-08C7-E4D228C4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FD5F-CF56-4D06-BF8F-2D4B4ADA1245}" type="datetime1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171F-3BC4-26B9-5936-8CCD89F6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5B89F-8A84-A78F-D032-D2F1990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6382-F2EF-B46B-03EA-CB026F44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EE122-DF8A-4539-DE66-5B7B9EFA1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EA87A-2855-4C3E-4A6A-2DAC4BED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0365-5819-9975-F5BF-446BF4B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49CB-E298-4C23-8B37-D8A9E283B407}" type="datetime1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9A970-2DE9-CD50-B257-81CE0A3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19E4D-D5EA-CE69-884D-FAE02CAC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CED8A-68A2-D495-90BF-364BE4FA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F9FC-A4BC-6E1D-E50C-1E8A7A4D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53FF-5B2E-1877-F734-B3B4CF74D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BB4F-5F57-40FB-9CCB-EB64143186CE}" type="datetime1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E3B8-BD38-527B-23EE-C81C899AF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473B-B6E8-0C0C-39AB-A9161D90F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610C-6161-472B-82DD-156AF099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66E9-6F44-7444-E2C4-B9930C420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discrete 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7A96-A555-EEED-B42F-0177694D3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Shahidul Salim</a:t>
            </a:r>
          </a:p>
          <a:p>
            <a:r>
              <a:rPr lang="en-US" dirty="0"/>
              <a:t>Lecturer, CSE, KUET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45E04-F1DF-6A49-2CE0-1151158E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788E-AD4A-3351-4F8B-A32DDD8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A71BC-7076-D2CB-BAA2-C0A54507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80" y="1703047"/>
            <a:ext cx="11379946" cy="15774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5949C-F98C-CF5C-1F36-35B573DE8CB5}"/>
              </a:ext>
            </a:extLst>
          </p:cNvPr>
          <p:cNvSpPr txBox="1"/>
          <p:nvPr/>
        </p:nvSpPr>
        <p:spPr>
          <a:xfrm>
            <a:off x="298580" y="3629608"/>
            <a:ext cx="1001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mean and variance.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85976-7421-5EA4-BA75-39485D334028}"/>
              </a:ext>
            </a:extLst>
          </p:cNvPr>
          <p:cNvSpPr txBox="1"/>
          <p:nvPr/>
        </p:nvSpPr>
        <p:spPr>
          <a:xfrm>
            <a:off x="298580" y="4534678"/>
            <a:ext cx="11187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p=.3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q=.7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Mean=np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npq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4D163-90DA-8F4B-80E5-65F7063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1033-28FD-5DEA-FA5B-AC19F10F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Experiments and the Multinomial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0F77-CE7A-71BB-C0AA-6F019F04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binomial experiment becomes a multinomial experiment if we let each trial have more than two possible outcomes.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0E19E-93BB-C78F-C981-F3AD0492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866150"/>
            <a:ext cx="9514238" cy="3758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0F02-5855-B94A-A7DE-B7523EEF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33B3-C23D-67B5-5408-6ED52A7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95AEE-A0C8-40AF-5F51-F6852437A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43" y="805364"/>
            <a:ext cx="11810269" cy="551145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4D86D-B62B-821E-10FD-E5D771D8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2596-E719-B624-5726-055C8F20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E062C-8E5C-AC6F-3BEF-DB37F02E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66" y="1605950"/>
            <a:ext cx="9274591" cy="322730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A4F0F-38F7-BE52-3E5E-B6CAC76C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4300-2FF3-AED0-CA96-08D7F5C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9C931-947B-19F6-0A5F-35251895B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04" y="90990"/>
            <a:ext cx="10458450" cy="373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E5089-EBDB-C8C9-3720-F5F40320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9" y="4565876"/>
            <a:ext cx="6305550" cy="1514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6AFD-2582-77F7-93CF-DFA3E4D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217F-0437-9603-6A0F-690A2E04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6389-7ACF-ABE5-BFF8-01E79753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distribution, independence among trials is required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sampling must be done with replacement of each item after it is observed.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hypergeometric distribution does not require independence and is based on sampling done without replacement.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 acceptance sampling, electronic testing, and quality assurance.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0120-A53D-C0A9-6CF1-07E011F8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816F-F63D-C3AE-0462-7FF8A914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A49F-6F38-39E2-07E1-072ABA6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5 cards are drawn at random, we are interested in the probability of selecting 3 red cards from the 26 available in the deck and 2 black cards from the 26 available in the deck.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26C3  ways of selecting 3 red cards, and for each of these ways we can choose 2 black cards in 26C2  ways.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B0E53-16F9-3618-A74B-877A3B58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293108"/>
            <a:ext cx="6419850" cy="1143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F483-3B4E-5A00-E8BF-F08F4597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917C-F436-0A7E-87E7-B3D40DEE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Hypergeometric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1F2E-713A-0C6C-E8C8-B0C50559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704"/>
            <a:ext cx="10515600" cy="51162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hypergeometric experiment has the following two properties: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random sample of size n is selected without replacement from N items.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Of the N items, k may be classified as successes and N − k are classified as failures.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Hypergeometric distribution, and its values are denoted by h(x; N, n, k),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0049D-9CC5-740C-50F6-459D97F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501E-A131-8C7F-8492-8C096216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C15DA5-DC91-111A-0012-08559BE3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84" y="360333"/>
            <a:ext cx="10515600" cy="175894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4EE57-0C10-CBBD-402A-BF8FF150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" y="2085134"/>
            <a:ext cx="12192000" cy="1425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12B51-0FC1-D2E6-381F-9CA703A6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6971"/>
            <a:ext cx="12192000" cy="201644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74BFEF9-240B-8458-5F3F-651E3A9A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0F05-3607-79E3-882E-A00B6E4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Variance of the hypergeometric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37660-5022-17AB-A61A-86EFA25A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1657"/>
            <a:ext cx="10515600" cy="151927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C9CF-0614-6BF4-3C00-D68361C3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0915-2EFE-8497-E37C-2DA73586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and Multinomial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D395-83D2-1FB0-6944-97B7AF05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experiment often consists of repeated trials, each with two possible outcomes that may be labeled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referred to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trial is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trial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Bernoulli process must possess the following properties: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consists of repeated trials.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trial results in an outcome that may be classified as a success or a failure.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success, denoted by p, remains constant from trial to trial.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repeated trials are independent.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CB3A-935F-AEF4-308E-2E30ED2B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CB92-B667-BC1A-7EFA-DC138DBB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8719-15B6-B957-A390-498DCC58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A53DC-DDFE-2076-76F9-DDF6EE74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2528032"/>
            <a:ext cx="12192000" cy="156419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B1F9B5-A153-AAD6-217C-94EF51C2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F95D-FBAC-D656-76ED-45DFDC9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A81-F829-5709-1E3C-4B900A83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8"/>
            <a:ext cx="12192000" cy="1423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E8DB0-94F4-A44A-E018-B44EAEA3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581635"/>
            <a:ext cx="12192000" cy="86009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64BCC98C-F05A-3947-041D-A51C3355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2984" y="2546713"/>
            <a:ext cx="10515600" cy="1519273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CA74DEC-BEB8-E360-0205-FC63F32D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6D02-8AF8-2970-F766-49B14A3C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E0F368-5EDD-BC80-FC8F-13F9F6EB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878" y="1231265"/>
            <a:ext cx="9301876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07FDF-A3B3-66CA-3F49-04E13077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9D0F-58AB-D86C-2609-47158401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the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65B1-8B07-9F29-BE9E-9C4CA489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is small compared to N, the nature of the N items changes very little in each draw.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 binomial distribution can be used to approximate the hypergeometric distribution when n is small compared to N. In fact, as a rule of thumb, the approximation is good when n/N ≤ 0.05.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k/N plays the role of the binomial parameter p.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differs by a correction factor of (N − n)/(N − 1), which is negligible when n is small relative to 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BCCB-A4BB-F294-74DF-FAE1E5C5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04" y="4529137"/>
            <a:ext cx="7239000" cy="1000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92B3D-463F-9A09-CCC6-47EFF9C0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D260-6A36-7EB3-6C0B-B08F1A28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6F1BC-C5D8-24EA-83D0-FC863383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13"/>
            <a:ext cx="12192000" cy="132923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D18E1F-B3B8-FCC5-0592-407C4E1D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F4976-6761-3552-7F53-C11251B6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7721"/>
            <a:ext cx="12192000" cy="278969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1A91162-C88A-DC18-0B72-E562415A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DCBE-A57C-FFC1-E7B1-683FC7C5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435007"/>
            <a:ext cx="11203619" cy="5741956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hypergeometric distribution can be extended to treat the case where the N items can be partitioned into k cells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first cell,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second cell, ...,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kth cell. We are now interested in the probability that a random sample of size n yields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from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from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from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 us represent this probability by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867D-0828-0B25-A784-7790E1C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C0491-EBF9-EE3D-15A8-960511F4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0" y="2343612"/>
            <a:ext cx="4853820" cy="560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3ECD8-3397-E1CC-4CF9-7BAD852A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" y="3019517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62A6-5E9C-02E3-F5FD-2AB689A9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ACD4C0-6710-AAA4-B071-035DFCA98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15" y="255564"/>
            <a:ext cx="10515600" cy="1241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9DD1D-3317-810B-5DD8-A077E2F9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AD347-B82F-58B2-B4F4-CAFD3269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881"/>
            <a:ext cx="12192000" cy="2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313E-B8B5-82C2-D693-8450D4E8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set of Bernoulli trials where three items are selected at random from a manufacturing process, inspected, and classified as defective or nondefective. A defective item is designated a success.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items are selected independently and we assume that the process produces 25% defectives, we have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79E5F-D4A2-180C-9A7B-263A7BC6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4" y="2952944"/>
            <a:ext cx="841057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94DDA-26C8-5BFD-1C7D-4A7ACBFE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88" y="4181280"/>
            <a:ext cx="8639175" cy="217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F2182E-9FAE-26FC-9C26-288AD17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C832-AEA5-92EA-566E-FB5FACBF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BFAC-23A2-A68E-F851-5458B1CF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8"/>
            <a:ext cx="10515600" cy="54677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X of successes in n Bernoulli trials is called a binomial random variable.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of this discrete random variable is called the binomial distribution, and its values will be denoted by b(x; n, p)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x successes in n trials for a binomial experiment.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consider the probability of x successes and n − x failures in a specified order.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trials are independent, we can multiply all the probabilities corresponding to the different outcomes.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success occurs with probability p and each failure with probability q = 1 − p. Therefore, the probability for the specified order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ECDB1-C8F6-B538-7837-99AAE5F0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24" y="2583316"/>
            <a:ext cx="4267200" cy="1038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6B415-8397-97D9-8F51-2F9D17D8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5F07-AF48-CEB1-5B37-281E764E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E5D73-F3BC-8891-3F9B-C04756BD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362994"/>
            <a:ext cx="10220325" cy="3276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B3DD7-0839-8F34-E291-CB576DE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3417-0781-9D41-8319-BA895B4B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E0501-1F1B-45E5-8AAD-D22702B1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3" y="531164"/>
            <a:ext cx="10429875" cy="9810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6E58CB-17C4-09DE-4029-B06EFCBA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575" y="1962944"/>
            <a:ext cx="9086850" cy="40767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23705-10D4-51CA-1A96-881FF2F1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A551-2887-F1D2-BF8D-D8F326F2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C8A496A-C482-3189-2955-4C4D05DCB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810"/>
            <a:ext cx="10515600" cy="38829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D7811-5FE3-CDA6-0BFA-42A7909D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A2BD-52D1-2583-5BBB-C6718A0E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94AD-ED51-0BEF-E5E6-6C098CB1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E06B-3EBC-195A-F0E6-13489811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94" y="140834"/>
            <a:ext cx="10544175" cy="26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C7491-8B88-5A81-1B74-733AB9C2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10" y="2796073"/>
            <a:ext cx="853440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9DDB6-007D-0525-ECBB-1364C10A3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03" y="4367699"/>
            <a:ext cx="847725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B9354-7FB8-4BD4-61EA-671302787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56" y="5514975"/>
            <a:ext cx="8086725" cy="1343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09CD-C866-EA19-5C39-0FD273B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323F-98BE-0414-8B59-6EDD2F34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43F5CA-6930-DC33-D28E-774D34E48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58" y="1461731"/>
            <a:ext cx="8834334" cy="51350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4540D-0E4A-C8EB-DC7F-4B913053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8" y="607752"/>
            <a:ext cx="9915525" cy="7905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C67E7-A269-4327-847B-787AF36A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10C-6161-472B-82DD-156AF09986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754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Some discrete probability distributions</vt:lpstr>
      <vt:lpstr>Binomial and Multinomial Distributions</vt:lpstr>
      <vt:lpstr>PowerPoint Presentation</vt:lpstr>
      <vt:lpstr>Binomial Distribution</vt:lpstr>
      <vt:lpstr>Binomial Distribution</vt:lpstr>
      <vt:lpstr>PowerPoint Presentation</vt:lpstr>
      <vt:lpstr>Answer</vt:lpstr>
      <vt:lpstr>PowerPoint Presentation</vt:lpstr>
      <vt:lpstr>PowerPoint Presentation</vt:lpstr>
      <vt:lpstr>PowerPoint Presentation</vt:lpstr>
      <vt:lpstr>Multinomial Experiments and the Multinomial Distribution</vt:lpstr>
      <vt:lpstr>PowerPoint Presentation</vt:lpstr>
      <vt:lpstr>Multinomial Distribution</vt:lpstr>
      <vt:lpstr>PowerPoint Presentation</vt:lpstr>
      <vt:lpstr>Hypergeometric distribution</vt:lpstr>
      <vt:lpstr>PowerPoint Presentation</vt:lpstr>
      <vt:lpstr>Hypergeometric distribution</vt:lpstr>
      <vt:lpstr>PowerPoint Presentation</vt:lpstr>
      <vt:lpstr>Mean and Variance of the hypergeometric distribution</vt:lpstr>
      <vt:lpstr>PowerPoint Presentation</vt:lpstr>
      <vt:lpstr>PowerPoint Presentation</vt:lpstr>
      <vt:lpstr>PowerPoint Presentation</vt:lpstr>
      <vt:lpstr>Relationship to the Binomial Distribution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shakib shahidul</dc:creator>
  <cp:lastModifiedBy>shakib shahidul</cp:lastModifiedBy>
  <cp:revision>73</cp:revision>
  <dcterms:created xsi:type="dcterms:W3CDTF">2022-10-31T13:14:12Z</dcterms:created>
  <dcterms:modified xsi:type="dcterms:W3CDTF">2022-11-03T04:25:42Z</dcterms:modified>
</cp:coreProperties>
</file>