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5" r:id="rId3"/>
    <p:sldId id="486" r:id="rId4"/>
    <p:sldId id="441" r:id="rId5"/>
    <p:sldId id="460" r:id="rId6"/>
    <p:sldId id="461" r:id="rId7"/>
    <p:sldId id="453" r:id="rId8"/>
    <p:sldId id="483" r:id="rId9"/>
    <p:sldId id="485" r:id="rId10"/>
    <p:sldId id="440" r:id="rId11"/>
    <p:sldId id="445" r:id="rId12"/>
    <p:sldId id="487" r:id="rId13"/>
    <p:sldId id="488" r:id="rId14"/>
    <p:sldId id="462" r:id="rId15"/>
    <p:sldId id="489" r:id="rId16"/>
    <p:sldId id="464" r:id="rId17"/>
    <p:sldId id="450" r:id="rId18"/>
    <p:sldId id="446" r:id="rId19"/>
    <p:sldId id="490" r:id="rId20"/>
    <p:sldId id="491" r:id="rId21"/>
    <p:sldId id="496" r:id="rId22"/>
    <p:sldId id="465" r:id="rId23"/>
    <p:sldId id="448" r:id="rId24"/>
    <p:sldId id="466" r:id="rId25"/>
    <p:sldId id="467" r:id="rId26"/>
    <p:sldId id="471" r:id="rId27"/>
    <p:sldId id="469" r:id="rId28"/>
    <p:sldId id="468" r:id="rId29"/>
    <p:sldId id="492" r:id="rId30"/>
    <p:sldId id="472" r:id="rId31"/>
    <p:sldId id="470" r:id="rId32"/>
    <p:sldId id="493" r:id="rId33"/>
    <p:sldId id="473" r:id="rId34"/>
    <p:sldId id="474" r:id="rId35"/>
    <p:sldId id="452" r:id="rId36"/>
    <p:sldId id="475" r:id="rId37"/>
    <p:sldId id="476" r:id="rId38"/>
    <p:sldId id="478" r:id="rId39"/>
    <p:sldId id="479" r:id="rId40"/>
    <p:sldId id="494" r:id="rId41"/>
    <p:sldId id="477" r:id="rId42"/>
    <p:sldId id="480" r:id="rId43"/>
    <p:sldId id="482" r:id="rId44"/>
  </p:sldIdLst>
  <p:sldSz cx="9144000" cy="6858000" type="screen4x3"/>
  <p:notesSz cx="6491288" cy="87772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">
          <p15:clr>
            <a:srgbClr val="A4A3A4"/>
          </p15:clr>
        </p15:guide>
        <p15:guide id="2" pos="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B8"/>
    <a:srgbClr val="3333CC"/>
    <a:srgbClr val="993366"/>
    <a:srgbClr val="003296"/>
    <a:srgbClr val="FAD2D2"/>
    <a:srgbClr val="002D86"/>
    <a:srgbClr val="FF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2" y="114"/>
      </p:cViewPr>
      <p:guideLst>
        <p:guide orient="horz" pos="170"/>
        <p:guide pos="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4C9ED8A-11DE-471B-8BE3-CFCAD2FE4C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01D3C38-AD00-4C16-B289-2BF5CD3576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77888" y="0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0A15F34B-3006-4AB9-9036-B3F2567B6A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38775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4FD92FE4-0D5B-464A-9CAC-50E27F8AAA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77888" y="8338775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b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54D5BF7-ADD0-4B83-BB5A-4594DE938E1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59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61A4425-62F8-440C-835C-D2A8FCDCAC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B36C5F6-4BA6-465F-829C-3CE418689B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77888" y="0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9FF5814-F8D3-48AB-B831-7F56A1EEB4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0925" y="657225"/>
            <a:ext cx="4391025" cy="329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B75D826-D530-46EA-99DF-8E21A871B2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014" y="4168685"/>
            <a:ext cx="4759260" cy="395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BA696CA-DD75-477A-9933-CF86D8472B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38775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0E424C6B-55B2-48C6-B296-29D4D8975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77888" y="8338775"/>
            <a:ext cx="2813401" cy="4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785" tIns="41892" rIns="83785" bIns="41892" numCol="1" anchor="b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5AC0D45-6D5D-475B-987B-4015E8F2220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53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D62D2E5-C375-443F-9DEC-3BE0AB312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99F14D0-BEE2-4DD1-B561-43B8D45334C8}" type="slidenum">
              <a:rPr lang="he-IL" altLang="en-US" sz="1100">
                <a:latin typeface="Times New Roman" panose="02020603050405020304" pitchFamily="18" charset="0"/>
              </a:rPr>
              <a:pPr/>
              <a:t>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B624FDB-06B5-4F26-83FB-00FC1618B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10B95F1-80AC-4FE3-8650-BCEEFF1BF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5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653D277-7D8F-441F-881A-1774AAC8F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70BEBB9-78EF-4B42-A6BB-7973456FCD8D}" type="slidenum">
              <a:rPr lang="he-IL" altLang="en-US" sz="1100">
                <a:latin typeface="Times New Roman" panose="02020603050405020304" pitchFamily="18" charset="0"/>
              </a:rPr>
              <a:pPr/>
              <a:t>35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D5A889B-AD86-4991-B00F-9F59DA600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11562D5-BD02-494B-87FD-C9D9EC6CE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6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554BB6F-2E06-483B-81A6-C73C41C7F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89BB38C-8280-486C-9471-4520C53BF2D7}" type="slidenum">
              <a:rPr lang="he-IL" altLang="en-US" sz="1100">
                <a:latin typeface="Times New Roman" panose="02020603050405020304" pitchFamily="18" charset="0"/>
              </a:rPr>
              <a:pPr/>
              <a:t>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2C6370E-C735-4158-915A-CBBEEC727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BF1BA0E-7428-49EB-86D3-305DFF424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4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213BBF4-9AD4-4CB9-89A6-06D340B59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8244D16-04A9-4F3B-A716-B8D16671946D}" type="slidenum">
              <a:rPr lang="he-IL" altLang="en-US" sz="1100">
                <a:latin typeface="Times New Roman" panose="02020603050405020304" pitchFamily="18" charset="0"/>
              </a:rPr>
              <a:pPr/>
              <a:t>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7BD8680-4675-49EE-9FFD-21E104B71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066D1BC-8EFC-44B8-861D-0666D1B67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7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B9D59BB-B883-4D34-838E-15F335589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2FFE966-7A76-41E6-8E6A-01C98E0F0ED0}" type="slidenum">
              <a:rPr lang="he-IL" altLang="en-US" sz="1100">
                <a:latin typeface="Times New Roman" panose="02020603050405020304" pitchFamily="18" charset="0"/>
              </a:rPr>
              <a:pPr/>
              <a:t>10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65B1020-8D7A-4020-B051-F567FD977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70EEDD9-3FCC-4F0F-96CC-15174DC39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8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E9E61C7-8C71-4953-BD30-E9AC776FE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B34D7AA-87BE-4CE2-A2FF-437D1EFCBB11}" type="slidenum">
              <a:rPr lang="he-IL" altLang="en-US" sz="1100">
                <a:latin typeface="Times New Roman" panose="02020603050405020304" pitchFamily="18" charset="0"/>
              </a:rPr>
              <a:pPr/>
              <a:t>11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2EB018-FF31-4A0D-A43A-5795A7DBE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EED035-5F53-4956-9972-73682EDDC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FC4BF6-00E6-4C8A-9D3E-3BA92551B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39AF4B5-ADCA-495A-B197-93813AA4588D}" type="slidenum">
              <a:rPr lang="he-IL" altLang="en-US" sz="1100">
                <a:latin typeface="Times New Roman" panose="02020603050405020304" pitchFamily="18" charset="0"/>
              </a:rPr>
              <a:pPr/>
              <a:t>17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F33EACD-215E-4C13-A610-D818CD2D8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F30DC6B-9AC6-4442-A8DE-7D64BE39B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8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C0DEF5A-07A4-41E5-A680-623FFB251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6A7060B-8040-46F3-8BD5-885BABB6C090}" type="slidenum">
              <a:rPr lang="he-IL" altLang="en-US" sz="1100">
                <a:latin typeface="Times New Roman" panose="02020603050405020304" pitchFamily="18" charset="0"/>
              </a:rPr>
              <a:pPr/>
              <a:t>18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9F94D45-51A1-475E-A541-8E2B0E24C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89D5495-F6BC-4704-BAC1-8B2AA346A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7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FC4BF6-00E6-4C8A-9D3E-3BA92551B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39AF4B5-ADCA-495A-B197-93813AA4588D}" type="slidenum">
              <a:rPr lang="he-IL" altLang="en-US" sz="1100">
                <a:latin typeface="Times New Roman" panose="02020603050405020304" pitchFamily="18" charset="0"/>
              </a:rPr>
              <a:pPr/>
              <a:t>19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F33EACD-215E-4C13-A610-D818CD2D8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F30DC6B-9AC6-4442-A8DE-7D64BE39B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CDB6627-111A-438B-8AF4-2E5E10547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0839" indent="-261861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47445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466423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85401" indent="-209489"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4379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23358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142336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561314" indent="-209489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C402B4-A65C-40EB-9669-428E5DD65593}" type="slidenum">
              <a:rPr lang="he-IL" altLang="en-US" sz="1100">
                <a:latin typeface="Times New Roman" panose="02020603050405020304" pitchFamily="18" charset="0"/>
              </a:rPr>
              <a:pPr/>
              <a:t>23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6558CBA-4ED3-4919-8780-AC3141C41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7B8425E-233D-47D8-80A8-FE8D4FCE9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7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FF06A-C775-480D-8B6E-46FF6C56DF8A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077CD-4703-4673-8568-320838FA6905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39F55-CD69-475E-A5C8-250DD0FAEEDC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49C7D-2426-4A8A-A7F8-34EB4B6FA18E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673A4CAE-A455-4266-8DAA-3F0F9D7A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B7F6996B-3306-46AF-B0AD-0AA0F15A7EDC}" type="datetimeFigureOut">
              <a:rPr lang="en-US"/>
              <a:pPr>
                <a:defRPr/>
              </a:pPr>
              <a:t>21-Nov-22</a:t>
            </a:fld>
            <a:endParaRPr lang="en-US" sz="1600" dirty="0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5F352AF1-C836-43F0-8227-67602305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.</a:t>
            </a:r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1D64AD02-193A-47E4-9CA0-58D4CFB7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FECE8A-D794-4C02-A2C6-28C454288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867361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0862372-7C30-4354-8030-30907DA3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A29B0-5DBD-4EA7-9426-2E6E649A48B9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303894A-BBE2-48F3-A8FE-47B3C7AE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C99E49E-1BBE-4436-8963-101A164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8C44-390B-46A9-8772-8AB86B08E1F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381801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592FD194-8018-4B97-A8FB-7ED2C4927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652EF12-FF80-43A3-BCE8-719A93D9344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745E556D-EE26-44E3-80F5-5225141C9B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132D67-51C9-4D52-A497-87F0447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163A9-DA1E-4D19-ADFE-402C1C5B25BD}" type="datetimeFigureOut">
              <a:rPr lang="en-US"/>
              <a:pPr>
                <a:defRPr/>
              </a:pPr>
              <a:t>21-Nov-22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C70EDC-09F7-45D7-B842-990F8105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7BC6F7-6564-42BA-BFF3-06050EF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127978-57E3-452F-97E0-A9B0C8CD04C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9345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12EADE-0489-43DA-8433-8D43DCF72F05}"/>
              </a:ext>
            </a:extLst>
          </p:cNvPr>
          <p:cNvCxnSpPr/>
          <p:nvPr userDrawn="1"/>
        </p:nvCxnSpPr>
        <p:spPr bwMode="auto">
          <a:xfrm>
            <a:off x="41096" y="955497"/>
            <a:ext cx="8835775" cy="1588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rgbClr val="FF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92" y="0"/>
            <a:ext cx="9014908" cy="935915"/>
          </a:xfrm>
        </p:spPr>
        <p:txBody>
          <a:bodyPr/>
          <a:lstStyle>
            <a:lvl1pPr>
              <a:defRPr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989704"/>
            <a:ext cx="9144000" cy="5400338"/>
          </a:xfrm>
        </p:spPr>
        <p:txBody>
          <a:bodyPr/>
          <a:lstStyle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7988AB-F0A8-4410-8CA1-2AD8F5B3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0242C-3224-4174-93C6-D9F174DB251F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D02FB7-DF4F-4E74-9473-DFFDC4E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D0DDB7-9436-46A2-87C1-B11955C8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981200" cy="365125"/>
          </a:xfrm>
        </p:spPr>
        <p:txBody>
          <a:bodyPr/>
          <a:lstStyle>
            <a:lvl1pPr>
              <a:defRPr sz="2200" b="1" smtClean="0">
                <a:solidFill>
                  <a:srgbClr val="002D86"/>
                </a:solidFill>
              </a:defRPr>
            </a:lvl1pPr>
          </a:lstStyle>
          <a:p>
            <a:pPr>
              <a:defRPr/>
            </a:pPr>
            <a:fld id="{F208343D-CA57-4FFD-885D-7C7C191369F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149397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02CA73-069F-4F49-8E1F-A5E77FE251BC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BEA23-25C8-4671-842C-54F8329B7637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C97C54-6D0B-4B73-A8B8-912C344F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4C7D7-1EB9-4A69-94A5-E455521B6DE3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7D907B-FD7C-49F0-A849-AF10D36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7F66A6-0E33-4D3D-AEEC-51FC333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0EA881-6836-4FDA-BF0F-BE0D792436F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6A140B6-064B-4FC5-A305-5A3C93E7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8846-D665-4DE3-A8B2-0EFA0D0D1AE5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FF2F3EA-2C98-4517-B798-3C9AD30E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CAAF809-4B0A-4149-9DDE-62180E85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8CC6D-1E0A-4DA2-AE3D-1EB6842BFFF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149466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DDD25D42-3CEC-4A0B-A811-04303638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D338-AA38-4CDC-AB31-12C04B13FAF2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78A6CCB-FC5B-48BD-A65F-ACDFB8F6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C776D99-3158-4E11-88A2-F55F986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D121-EA30-42B9-A111-830DCFC1F11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416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570B021-0D5C-481B-9E8F-453B9F8D15FB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952FC4A-C312-47E9-864E-0DE3CCB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4880-6419-4769-8298-77362D0D59C9}" type="datetimeFigureOut">
              <a:rPr lang="en-US"/>
              <a:pPr>
                <a:defRPr/>
              </a:pPr>
              <a:t>21-Nov-22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5C4411-7B2D-4037-AE02-A756821D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B7BCE2-4DC0-4A1E-B38A-48299906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B561DF-5512-4913-93F6-651D235EA75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914255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51A0C117-4708-41E6-A278-4EEE39AE0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DBF5C2C-1EAE-4FBA-A747-27DDF6413585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3D8269D-013B-4D18-8739-8C7DCE2A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8F58C-17A9-4E5B-8661-BCBBE0C6A7E5}" type="datetimeFigureOut">
              <a:rPr lang="en-US"/>
              <a:pPr>
                <a:defRPr/>
              </a:pPr>
              <a:t>21-Nov-22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C5F09D1-FF4B-4786-9646-C79EFA09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01F9485-D94E-4D13-BCE4-EFDCEF18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4FAD4-6FC4-410F-852E-7C3C412B82D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0053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EE8658A4-22E3-47B3-97D9-C50C852D4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>
            <a:extLst>
              <a:ext uri="{FF2B5EF4-FFF2-40B4-BE49-F238E27FC236}">
                <a16:creationId xmlns:a16="http://schemas.microsoft.com/office/drawing/2014/main" id="{6240057F-1D49-4772-87E4-9000E7B79D9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E6A15F-8105-4A95-AD0B-29FC3DAC2B2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361F847-DDBA-4627-9B5E-F70913AB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B3D4-EB54-4155-BFA1-1D180AB094E6}" type="datetimeFigureOut">
              <a:rPr lang="en-US"/>
              <a:pPr>
                <a:defRPr/>
              </a:pPr>
              <a:t>21-Nov-22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D4BCE84-DAAE-4189-8325-8A88D2BD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E60AFA9-922B-4234-AA11-763DD5E6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146534-B1F5-483F-8BE8-A3AF036D343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816437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6CD0A474-050E-406C-B50E-B4014BBF3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501EDC1-CB6A-436A-98CD-1C64A124777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08145-40B5-4DBF-BF93-22D40722C90F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705BCA4-4A34-4F36-A8D8-622FFF52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E13B-0F44-4ABE-A7B5-6B596B2B0AE2}" type="datetimeFigureOut">
              <a:rPr lang="en-US"/>
              <a:pPr>
                <a:defRPr/>
              </a:pPr>
              <a:t>21-Nov-22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0FBE0C2-460C-407B-A0BB-80D63A1B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4C05D17-BF60-48DC-8426-ED98E237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D8814E-10A4-431F-B63F-9F394ACE5EA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52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4994C597-977A-49B8-8BB8-44DA83D545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9F7E5C39-8AB6-49EA-9BF3-6B4CE8A128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2D09F08-9C01-41E5-9586-C44CE18E4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B009FA-F810-495E-975D-DE5B6C573F4B}" type="datetimeFigureOut">
              <a:rPr lang="en-US"/>
              <a:pPr>
                <a:defRPr/>
              </a:pPr>
              <a:t>21-Nov-22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51787-77BB-4DC5-9782-9B19D64AA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F6C857-BC5B-460E-B1ED-1B0F6EED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E417F-DAB7-46C9-9704-0958F8E0C81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7BB63C48-BE90-4134-83C5-8046CEA9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27F992C1-406E-4836-A0AB-14C9E52A6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1025202-95A7-48EA-97BC-1E73DCBA2B9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3" r:id="rId4"/>
    <p:sldLayoutId id="2147483924" r:id="rId5"/>
    <p:sldLayoutId id="2147483929" r:id="rId6"/>
    <p:sldLayoutId id="2147483930" r:id="rId7"/>
    <p:sldLayoutId id="2147483931" r:id="rId8"/>
    <p:sldLayoutId id="2147483932" r:id="rId9"/>
    <p:sldLayoutId id="2147483925" r:id="rId10"/>
    <p:sldLayoutId id="2147483933" r:id="rId11"/>
  </p:sldLayoutIdLst>
  <p:transition>
    <p:pull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C01A22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40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7.wmf"/><Relationship Id="rId3" Type="http://schemas.openxmlformats.org/officeDocument/2006/relationships/image" Target="../media/image6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6.wmf"/><Relationship Id="rId5" Type="http://schemas.openxmlformats.org/officeDocument/2006/relationships/image" Target="../media/image55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microsoft.com/office/2007/relationships/hdphoto" Target="../media/hdphoto2.wdp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microsoft.com/office/2007/relationships/hdphoto" Target="../media/hdphoto1.wdp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14A50F9-9EB0-4CBF-8DDC-E45A8102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663" y="3759200"/>
            <a:ext cx="7086600" cy="877888"/>
          </a:xfrm>
        </p:spPr>
        <p:txBody>
          <a:bodyPr/>
          <a:lstStyle/>
          <a:p>
            <a:pPr eaLnBrk="1" hangingPunct="1"/>
            <a:r>
              <a:rPr lang="en-US" altLang="en-US" sz="4400" u="sng">
                <a:solidFill>
                  <a:srgbClr val="C00000"/>
                </a:solidFill>
              </a:rPr>
              <a:t>Markov Chains</a:t>
            </a:r>
            <a:endParaRPr lang="en-US" altLang="en-US" u="sng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D7D7A191-F4AA-4D93-A130-11F33805C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 dirty="0">
                <a:solidFill>
                  <a:schemeClr val="tx2"/>
                </a:solidFill>
              </a:rPr>
              <a:t>.</a:t>
            </a:r>
            <a:endParaRPr lang="en-US" altLang="en-US" sz="1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E51C7A-3E0D-4A37-977D-A5029D5C7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5062538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Dr. Sk. Md.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Masudul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Ahsan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Professor, Dept. of CSE, KUET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Md. Shahidul Salim 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Lecturer, Dept. of CSE, KUET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9">
            <a:extLst>
              <a:ext uri="{FF2B5EF4-FFF2-40B4-BE49-F238E27FC236}">
                <a16:creationId xmlns:a16="http://schemas.microsoft.com/office/drawing/2014/main" id="{4D6FC76F-EAAE-4536-8246-8127D99F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99"/>
                </a:solidFill>
                <a:latin typeface="Arial" panose="020B0604020202020204" pitchFamily="34" charset="0"/>
              </a:rPr>
              <a:t>Gambler’s Example</a:t>
            </a:r>
            <a:endParaRPr lang="en-US" altLang="en-US" sz="240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630BE8FF-B69A-4207-9A42-8F23EC73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412AE25-5AA9-4BD8-BE7F-40B1A66E5628}" type="slidenum">
              <a:rPr lang="he-IL" altLang="en-US" sz="2200">
                <a:solidFill>
                  <a:srgbClr val="002D86"/>
                </a:solidFill>
              </a:rPr>
              <a:pPr/>
              <a:t>10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23556" name="Content Placeholder 30">
            <a:extLst>
              <a:ext uri="{FF2B5EF4-FFF2-40B4-BE49-F238E27FC236}">
                <a16:creationId xmlns:a16="http://schemas.microsoft.com/office/drawing/2014/main" id="{56069FFE-19CC-417D-B9AA-53F9938756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D0F60B72-9261-4AB1-99BB-525CA27F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390650"/>
            <a:ext cx="88725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– </a:t>
            </a:r>
            <a:r>
              <a:rPr lang="en-US" altLang="en-US" sz="2200" dirty="0"/>
              <a:t>Gambler starts with $4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- </a:t>
            </a:r>
            <a:r>
              <a:rPr lang="en-US" altLang="en-US" sz="2200" dirty="0"/>
              <a:t>At each play we have one of the following: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• </a:t>
            </a:r>
            <a:r>
              <a:rPr lang="en-US" altLang="en-US" sz="2000" dirty="0"/>
              <a:t>Gambler wins $1 with probability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• Gambler looses $1 with probability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– </a:t>
            </a:r>
            <a:r>
              <a:rPr lang="en-US" altLang="en-US" sz="2200" dirty="0"/>
              <a:t>Game ends when gambler goes broke, or gains a fortune of $</a:t>
            </a:r>
            <a:r>
              <a:rPr lang="en-US" altLang="en-US" sz="2200" dirty="0">
                <a:cs typeface="Times New Roman" panose="02020603050405020304" pitchFamily="18" charset="0"/>
              </a:rPr>
              <a:t>10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(Both </a:t>
            </a:r>
            <a:r>
              <a:rPr lang="en-US" altLang="en-US" sz="2000" dirty="0">
                <a:cs typeface="Times New Roman" panose="02020603050405020304" pitchFamily="18" charset="0"/>
              </a:rPr>
              <a:t>0</a:t>
            </a:r>
            <a:r>
              <a:rPr lang="en-US" altLang="en-US" sz="2000" dirty="0"/>
              <a:t> and </a:t>
            </a:r>
            <a:r>
              <a:rPr lang="en-US" altLang="en-US" sz="2000" dirty="0">
                <a:cs typeface="Times New Roman" panose="02020603050405020304" pitchFamily="18" charset="0"/>
              </a:rPr>
              <a:t>10</a:t>
            </a:r>
            <a:r>
              <a:rPr lang="en-US" altLang="en-US" sz="2000" dirty="0"/>
              <a:t> are absorbing states)</a:t>
            </a:r>
          </a:p>
        </p:txBody>
      </p:sp>
      <p:grpSp>
        <p:nvGrpSpPr>
          <p:cNvPr id="23558" name="Group 32">
            <a:extLst>
              <a:ext uri="{FF2B5EF4-FFF2-40B4-BE49-F238E27FC236}">
                <a16:creationId xmlns:a16="http://schemas.microsoft.com/office/drawing/2014/main" id="{6B57FA10-B100-401A-A730-A075B5BDAF7E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4251325"/>
            <a:ext cx="6975475" cy="2309813"/>
            <a:chOff x="455" y="2782"/>
            <a:chExt cx="4394" cy="1455"/>
          </a:xfrm>
        </p:grpSpPr>
        <p:sp>
          <p:nvSpPr>
            <p:cNvPr id="23559" name="Oval 4">
              <a:extLst>
                <a:ext uri="{FF2B5EF4-FFF2-40B4-BE49-F238E27FC236}">
                  <a16:creationId xmlns:a16="http://schemas.microsoft.com/office/drawing/2014/main" id="{5122335D-8B03-4990-9EED-6ACF02F8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0" name="Oval 5">
              <a:extLst>
                <a:ext uri="{FF2B5EF4-FFF2-40B4-BE49-F238E27FC236}">
                  <a16:creationId xmlns:a16="http://schemas.microsoft.com/office/drawing/2014/main" id="{F93F444A-8C08-4325-80C5-1C51D839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61" name="Oval 6">
              <a:extLst>
                <a:ext uri="{FF2B5EF4-FFF2-40B4-BE49-F238E27FC236}">
                  <a16:creationId xmlns:a16="http://schemas.microsoft.com/office/drawing/2014/main" id="{55E2AFE1-DF6F-4CBE-8B74-112F93AE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5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62" name="Oval 7">
              <a:extLst>
                <a:ext uri="{FF2B5EF4-FFF2-40B4-BE49-F238E27FC236}">
                  <a16:creationId xmlns:a16="http://schemas.microsoft.com/office/drawing/2014/main" id="{B464D818-22CF-4A25-B31C-D444CE44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137"/>
              <a:ext cx="300" cy="409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3563" name="Oval 8">
              <a:extLst>
                <a:ext uri="{FF2B5EF4-FFF2-40B4-BE49-F238E27FC236}">
                  <a16:creationId xmlns:a16="http://schemas.microsoft.com/office/drawing/2014/main" id="{26077294-3E47-41BB-A167-BD37464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3165"/>
              <a:ext cx="391" cy="35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23564" name="AutoShape 11">
              <a:extLst>
                <a:ext uri="{FF2B5EF4-FFF2-40B4-BE49-F238E27FC236}">
                  <a16:creationId xmlns:a16="http://schemas.microsoft.com/office/drawing/2014/main" id="{1AFEC00A-0E08-447A-9B34-B4155459348D}"/>
                </a:ext>
              </a:extLst>
            </p:cNvPr>
            <p:cNvCxnSpPr>
              <a:cxnSpLocks noChangeShapeType="1"/>
              <a:stCxn id="23560" idx="7"/>
              <a:endCxn id="23561" idx="1"/>
            </p:cNvCxnSpPr>
            <p:nvPr/>
          </p:nvCxnSpPr>
          <p:spPr bwMode="auto">
            <a:xfrm rot="5400000" flipV="1">
              <a:off x="1759" y="2989"/>
              <a:ext cx="30" cy="408"/>
            </a:xfrm>
            <a:prstGeom prst="curvedConnector3">
              <a:avLst>
                <a:gd name="adj1" fmla="val -6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12">
              <a:extLst>
                <a:ext uri="{FF2B5EF4-FFF2-40B4-BE49-F238E27FC236}">
                  <a16:creationId xmlns:a16="http://schemas.microsoft.com/office/drawing/2014/main" id="{4EA5F5DC-8B81-47FC-B81B-F28662C23B6F}"/>
                </a:ext>
              </a:extLst>
            </p:cNvPr>
            <p:cNvCxnSpPr>
              <a:cxnSpLocks noChangeShapeType="1"/>
              <a:stCxn id="23561" idx="7"/>
            </p:cNvCxnSpPr>
            <p:nvPr/>
          </p:nvCxnSpPr>
          <p:spPr bwMode="auto">
            <a:xfrm rot="5400000" flipV="1">
              <a:off x="2462" y="2914"/>
              <a:ext cx="8" cy="595"/>
            </a:xfrm>
            <a:prstGeom prst="curvedConnector4">
              <a:avLst>
                <a:gd name="adj1" fmla="val -2437500"/>
                <a:gd name="adj2" fmla="val 5327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13">
              <a:extLst>
                <a:ext uri="{FF2B5EF4-FFF2-40B4-BE49-F238E27FC236}">
                  <a16:creationId xmlns:a16="http://schemas.microsoft.com/office/drawing/2014/main" id="{3804DBA5-E6EC-4048-82B0-68FEEA98E6B7}"/>
                </a:ext>
              </a:extLst>
            </p:cNvPr>
            <p:cNvCxnSpPr>
              <a:cxnSpLocks noChangeShapeType="1"/>
              <a:stCxn id="23562" idx="7"/>
              <a:endCxn id="23563" idx="1"/>
            </p:cNvCxnSpPr>
            <p:nvPr/>
          </p:nvCxnSpPr>
          <p:spPr bwMode="auto">
            <a:xfrm rot="16200000" flipH="1">
              <a:off x="3993" y="2914"/>
              <a:ext cx="20" cy="585"/>
            </a:xfrm>
            <a:prstGeom prst="curvedConnector3">
              <a:avLst>
                <a:gd name="adj1" fmla="val -10222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4">
              <a:extLst>
                <a:ext uri="{FF2B5EF4-FFF2-40B4-BE49-F238E27FC236}">
                  <a16:creationId xmlns:a16="http://schemas.microsoft.com/office/drawing/2014/main" id="{992CB732-FC09-4EE4-93E8-64E6647DA5DD}"/>
                </a:ext>
              </a:extLst>
            </p:cNvPr>
            <p:cNvCxnSpPr>
              <a:cxnSpLocks noChangeShapeType="1"/>
              <a:endCxn id="23562" idx="1"/>
            </p:cNvCxnSpPr>
            <p:nvPr/>
          </p:nvCxnSpPr>
          <p:spPr bwMode="auto">
            <a:xfrm flipV="1">
              <a:off x="2968" y="3197"/>
              <a:ext cx="530" cy="17"/>
            </a:xfrm>
            <a:prstGeom prst="curvedConnector4">
              <a:avLst>
                <a:gd name="adj1" fmla="val 45855"/>
                <a:gd name="adj2" fmla="val 129212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5">
              <a:extLst>
                <a:ext uri="{FF2B5EF4-FFF2-40B4-BE49-F238E27FC236}">
                  <a16:creationId xmlns:a16="http://schemas.microsoft.com/office/drawing/2014/main" id="{CA7933B1-FDA2-41D5-AFCA-02DCB000DCE5}"/>
                </a:ext>
              </a:extLst>
            </p:cNvPr>
            <p:cNvCxnSpPr>
              <a:cxnSpLocks noChangeShapeType="1"/>
              <a:stCxn id="23561" idx="3"/>
              <a:endCxn id="23560" idx="5"/>
            </p:cNvCxnSpPr>
            <p:nvPr/>
          </p:nvCxnSpPr>
          <p:spPr bwMode="auto">
            <a:xfrm rot="16200000" flipV="1">
              <a:off x="1759" y="3287"/>
              <a:ext cx="30" cy="408"/>
            </a:xfrm>
            <a:prstGeom prst="curvedConnector3">
              <a:avLst>
                <a:gd name="adj1" fmla="val -6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6">
              <a:extLst>
                <a:ext uri="{FF2B5EF4-FFF2-40B4-BE49-F238E27FC236}">
                  <a16:creationId xmlns:a16="http://schemas.microsoft.com/office/drawing/2014/main" id="{00B2AC63-B1AC-48D2-A1E4-22D64604073E}"/>
                </a:ext>
              </a:extLst>
            </p:cNvPr>
            <p:cNvCxnSpPr>
              <a:cxnSpLocks noChangeShapeType="1"/>
              <a:stCxn id="23560" idx="3"/>
              <a:endCxn id="23559" idx="5"/>
            </p:cNvCxnSpPr>
            <p:nvPr/>
          </p:nvCxnSpPr>
          <p:spPr bwMode="auto">
            <a:xfrm rot="5400000">
              <a:off x="1161" y="3258"/>
              <a:ext cx="1" cy="437"/>
            </a:xfrm>
            <a:prstGeom prst="curvedConnector3">
              <a:avLst>
                <a:gd name="adj1" fmla="val 1950000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7">
              <a:extLst>
                <a:ext uri="{FF2B5EF4-FFF2-40B4-BE49-F238E27FC236}">
                  <a16:creationId xmlns:a16="http://schemas.microsoft.com/office/drawing/2014/main" id="{108681FD-CE74-4D70-9900-C6FB5D1C0CF6}"/>
                </a:ext>
              </a:extLst>
            </p:cNvPr>
            <p:cNvCxnSpPr>
              <a:cxnSpLocks noChangeShapeType="1"/>
              <a:stCxn id="23562" idx="3"/>
            </p:cNvCxnSpPr>
            <p:nvPr/>
          </p:nvCxnSpPr>
          <p:spPr bwMode="auto">
            <a:xfrm rot="5400000">
              <a:off x="3253" y="3283"/>
              <a:ext cx="41" cy="448"/>
            </a:xfrm>
            <a:prstGeom prst="curvedConnector4">
              <a:avLst>
                <a:gd name="adj1" fmla="val 347855"/>
                <a:gd name="adj2" fmla="val 5489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8">
              <a:extLst>
                <a:ext uri="{FF2B5EF4-FFF2-40B4-BE49-F238E27FC236}">
                  <a16:creationId xmlns:a16="http://schemas.microsoft.com/office/drawing/2014/main" id="{86675A32-7A3A-48DC-A47F-BCBE792143E0}"/>
                </a:ext>
              </a:extLst>
            </p:cNvPr>
            <p:cNvCxnSpPr>
              <a:cxnSpLocks noChangeShapeType="1"/>
              <a:endCxn id="23561" idx="5"/>
            </p:cNvCxnSpPr>
            <p:nvPr/>
          </p:nvCxnSpPr>
          <p:spPr bwMode="auto">
            <a:xfrm rot="10800000" flipV="1">
              <a:off x="2168" y="3492"/>
              <a:ext cx="570" cy="14"/>
            </a:xfrm>
            <a:prstGeom prst="curvedConnector4">
              <a:avLst>
                <a:gd name="adj1" fmla="val 46491"/>
                <a:gd name="adj2" fmla="val 149285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19">
              <a:extLst>
                <a:ext uri="{FF2B5EF4-FFF2-40B4-BE49-F238E27FC236}">
                  <a16:creationId xmlns:a16="http://schemas.microsoft.com/office/drawing/2014/main" id="{0D770A15-5F6C-4CED-AA13-1A29DE2A7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2782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573" name="Text Box 20">
              <a:extLst>
                <a:ext uri="{FF2B5EF4-FFF2-40B4-BE49-F238E27FC236}">
                  <a16:creationId xmlns:a16="http://schemas.microsoft.com/office/drawing/2014/main" id="{55804573-FA8D-40EB-900B-D97DFB738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03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574" name="Text Box 21">
              <a:extLst>
                <a:ext uri="{FF2B5EF4-FFF2-40B4-BE49-F238E27FC236}">
                  <a16:creationId xmlns:a16="http://schemas.microsoft.com/office/drawing/2014/main" id="{798B8E88-DEAB-43CE-88B8-AA0625A1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2796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575" name="Text Box 22">
              <a:extLst>
                <a:ext uri="{FF2B5EF4-FFF2-40B4-BE49-F238E27FC236}">
                  <a16:creationId xmlns:a16="http://schemas.microsoft.com/office/drawing/2014/main" id="{ABF1A951-E33B-409F-B1A4-D002F671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2803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576" name="Text Box 23">
              <a:extLst>
                <a:ext uri="{FF2B5EF4-FFF2-40B4-BE49-F238E27FC236}">
                  <a16:creationId xmlns:a16="http://schemas.microsoft.com/office/drawing/2014/main" id="{ADB37F29-E9F9-4E54-9D7C-F0409E4B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3656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23577" name="Text Box 24">
              <a:extLst>
                <a:ext uri="{FF2B5EF4-FFF2-40B4-BE49-F238E27FC236}">
                  <a16:creationId xmlns:a16="http://schemas.microsoft.com/office/drawing/2014/main" id="{D52A88A2-59B5-43A1-AD40-28812F211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3692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23578" name="Text Box 25">
              <a:extLst>
                <a:ext uri="{FF2B5EF4-FFF2-40B4-BE49-F238E27FC236}">
                  <a16:creationId xmlns:a16="http://schemas.microsoft.com/office/drawing/2014/main" id="{02DE9B4C-0953-48CF-8FB1-F32B248C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3685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23579" name="Text Box 26">
              <a:extLst>
                <a:ext uri="{FF2B5EF4-FFF2-40B4-BE49-F238E27FC236}">
                  <a16:creationId xmlns:a16="http://schemas.microsoft.com/office/drawing/2014/main" id="{631A599D-EF74-4FA6-86B2-97C826AA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3670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23580" name="AutoShape 27">
              <a:extLst>
                <a:ext uri="{FF2B5EF4-FFF2-40B4-BE49-F238E27FC236}">
                  <a16:creationId xmlns:a16="http://schemas.microsoft.com/office/drawing/2014/main" id="{803D1205-B5FB-46E9-9B1C-49566D857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3571"/>
              <a:ext cx="598" cy="666"/>
            </a:xfrm>
            <a:prstGeom prst="upArrowCallout">
              <a:avLst>
                <a:gd name="adj1" fmla="val 25000"/>
                <a:gd name="adj2" fmla="val 25000"/>
                <a:gd name="adj3" fmla="val 18116"/>
                <a:gd name="adj4" fmla="val 66667"/>
              </a:avLst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 dirty="0">
                  <a:latin typeface="Times New Roman" panose="02020603050405020304" pitchFamily="18" charset="0"/>
                </a:rPr>
                <a:t>Start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(4$)</a:t>
              </a:r>
            </a:p>
          </p:txBody>
        </p:sp>
        <p:cxnSp>
          <p:nvCxnSpPr>
            <p:cNvPr id="23581" name="AutoShape 28">
              <a:extLst>
                <a:ext uri="{FF2B5EF4-FFF2-40B4-BE49-F238E27FC236}">
                  <a16:creationId xmlns:a16="http://schemas.microsoft.com/office/drawing/2014/main" id="{E6F5E554-168D-47B8-8EBA-BD9CA015A44E}"/>
                </a:ext>
              </a:extLst>
            </p:cNvPr>
            <p:cNvCxnSpPr>
              <a:cxnSpLocks noChangeShapeType="1"/>
              <a:stCxn id="23559" idx="1"/>
              <a:endCxn id="23559" idx="2"/>
            </p:cNvCxnSpPr>
            <p:nvPr/>
          </p:nvCxnSpPr>
          <p:spPr bwMode="auto">
            <a:xfrm rot="-5400000" flipH="1" flipV="1">
              <a:off x="655" y="3229"/>
              <a:ext cx="149" cy="47"/>
            </a:xfrm>
            <a:prstGeom prst="curvedConnector4">
              <a:avLst>
                <a:gd name="adj1" fmla="val -130870"/>
                <a:gd name="adj2" fmla="val 38936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29">
              <a:extLst>
                <a:ext uri="{FF2B5EF4-FFF2-40B4-BE49-F238E27FC236}">
                  <a16:creationId xmlns:a16="http://schemas.microsoft.com/office/drawing/2014/main" id="{6B77EFD6-8DBD-43C7-8F5C-629F2072C0B2}"/>
                </a:ext>
              </a:extLst>
            </p:cNvPr>
            <p:cNvCxnSpPr>
              <a:cxnSpLocks noChangeShapeType="1"/>
              <a:stCxn id="23563" idx="7"/>
              <a:endCxn id="23563" idx="6"/>
            </p:cNvCxnSpPr>
            <p:nvPr/>
          </p:nvCxnSpPr>
          <p:spPr bwMode="auto">
            <a:xfrm rot="16200000" flipH="1">
              <a:off x="4538" y="3251"/>
              <a:ext cx="125" cy="57"/>
            </a:xfrm>
            <a:prstGeom prst="curvedConnector4">
              <a:avLst>
                <a:gd name="adj1" fmla="val -156475"/>
                <a:gd name="adj2" fmla="val 3514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3" name="Text Box 22">
              <a:extLst>
                <a:ext uri="{FF2B5EF4-FFF2-40B4-BE49-F238E27FC236}">
                  <a16:creationId xmlns:a16="http://schemas.microsoft.com/office/drawing/2014/main" id="{876ABA91-1398-430A-8C05-4A91198D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837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84" name="Text Box 22">
              <a:extLst>
                <a:ext uri="{FF2B5EF4-FFF2-40B4-BE49-F238E27FC236}">
                  <a16:creationId xmlns:a16="http://schemas.microsoft.com/office/drawing/2014/main" id="{D908D90E-FAC4-49E6-9444-DA4313500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71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7">
            <a:extLst>
              <a:ext uri="{FF2B5EF4-FFF2-40B4-BE49-F238E27FC236}">
                <a16:creationId xmlns:a16="http://schemas.microsoft.com/office/drawing/2014/main" id="{4104A98E-9021-43F7-B2BA-93768BF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99"/>
                </a:solidFill>
                <a:latin typeface="Arial" panose="020B0604020202020204" pitchFamily="34" charset="0"/>
              </a:rPr>
              <a:t>Coke vs. Pepsi Example</a:t>
            </a:r>
            <a:endParaRPr lang="en-US" altLang="en-US" sz="240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5584DDFA-8F8D-44BD-BBD5-C3FBCCAC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0EE3A3F-2D78-403C-AE79-33A0B6ADCD7D}" type="slidenum">
              <a:rPr lang="he-IL" altLang="en-US" sz="2200">
                <a:solidFill>
                  <a:srgbClr val="002D86"/>
                </a:solidFill>
              </a:rPr>
              <a:pPr/>
              <a:t>11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25604" name="Content Placeholder 18">
            <a:extLst>
              <a:ext uri="{FF2B5EF4-FFF2-40B4-BE49-F238E27FC236}">
                <a16:creationId xmlns:a16="http://schemas.microsoft.com/office/drawing/2014/main" id="{37CB6BEE-CC0E-475C-B39A-555A0D86C4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003E4050-EE57-4FEC-95BD-E232E138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317625"/>
            <a:ext cx="78962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Given that a person’s last cola purchase was </a:t>
            </a:r>
            <a:r>
              <a:rPr lang="en-US" altLang="en-US">
                <a:solidFill>
                  <a:schemeClr val="hlink"/>
                </a:solidFill>
              </a:rPr>
              <a:t>Coke</a:t>
            </a:r>
            <a:r>
              <a:rPr lang="en-US" altLang="en-US"/>
              <a:t>, there is a </a:t>
            </a:r>
            <a:r>
              <a:rPr lang="en-US" altLang="en-US">
                <a:solidFill>
                  <a:srgbClr val="993300"/>
                </a:solidFill>
              </a:rPr>
              <a:t>90%</a:t>
            </a:r>
            <a:r>
              <a:rPr lang="en-US" altLang="en-US"/>
              <a:t> chance that his next cola purchase will also be </a:t>
            </a:r>
            <a:r>
              <a:rPr lang="en-US" altLang="en-US">
                <a:solidFill>
                  <a:schemeClr val="hlink"/>
                </a:solidFill>
              </a:rPr>
              <a:t>Coke</a:t>
            </a:r>
            <a:r>
              <a:rPr lang="en-US" altLang="en-US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If a person’s last cola purchase was </a:t>
            </a:r>
            <a:r>
              <a:rPr lang="en-US" altLang="en-US">
                <a:solidFill>
                  <a:srgbClr val="3333CC"/>
                </a:solidFill>
              </a:rPr>
              <a:t>Pepsi</a:t>
            </a:r>
            <a:r>
              <a:rPr lang="en-US" altLang="en-US"/>
              <a:t>, there is an </a:t>
            </a:r>
            <a:r>
              <a:rPr lang="en-US" altLang="en-US">
                <a:solidFill>
                  <a:srgbClr val="993300"/>
                </a:solidFill>
              </a:rPr>
              <a:t>80%</a:t>
            </a:r>
            <a:r>
              <a:rPr lang="en-US" altLang="en-US"/>
              <a:t> chance that his next cola purchase will also be </a:t>
            </a:r>
            <a:r>
              <a:rPr lang="en-US" altLang="en-US">
                <a:solidFill>
                  <a:srgbClr val="3333CC"/>
                </a:solidFill>
              </a:rPr>
              <a:t>Pepsi</a:t>
            </a:r>
            <a:r>
              <a:rPr lang="en-US" altLang="en-US"/>
              <a:t>.</a:t>
            </a:r>
          </a:p>
        </p:txBody>
      </p:sp>
      <p:grpSp>
        <p:nvGrpSpPr>
          <p:cNvPr id="25606" name="Group 14">
            <a:extLst>
              <a:ext uri="{FF2B5EF4-FFF2-40B4-BE49-F238E27FC236}">
                <a16:creationId xmlns:a16="http://schemas.microsoft.com/office/drawing/2014/main" id="{BDDCC05C-4061-4592-B0C6-B7532EBF3529}"/>
              </a:ext>
            </a:extLst>
          </p:cNvPr>
          <p:cNvGrpSpPr>
            <a:grpSpLocks/>
          </p:cNvGrpSpPr>
          <p:nvPr/>
        </p:nvGrpSpPr>
        <p:grpSpPr bwMode="auto">
          <a:xfrm>
            <a:off x="4121150" y="4168775"/>
            <a:ext cx="4132263" cy="1778000"/>
            <a:chOff x="469" y="2387"/>
            <a:chExt cx="2603" cy="1120"/>
          </a:xfrm>
        </p:grpSpPr>
        <p:sp>
          <p:nvSpPr>
            <p:cNvPr id="25610" name="Oval 4">
              <a:extLst>
                <a:ext uri="{FF2B5EF4-FFF2-40B4-BE49-F238E27FC236}">
                  <a16:creationId xmlns:a16="http://schemas.microsoft.com/office/drawing/2014/main" id="{712FD0B0-E875-45BD-B913-791AEDF0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751"/>
              <a:ext cx="644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coke</a:t>
              </a:r>
            </a:p>
          </p:txBody>
        </p:sp>
        <p:sp>
          <p:nvSpPr>
            <p:cNvPr id="25611" name="Oval 5">
              <a:extLst>
                <a:ext uri="{FF2B5EF4-FFF2-40B4-BE49-F238E27FC236}">
                  <a16:creationId xmlns:a16="http://schemas.microsoft.com/office/drawing/2014/main" id="{B146C2D1-2DDA-4EF9-926C-70DA7B440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2757"/>
              <a:ext cx="705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pepsi</a:t>
              </a:r>
            </a:p>
          </p:txBody>
        </p:sp>
        <p:cxnSp>
          <p:nvCxnSpPr>
            <p:cNvPr id="25612" name="AutoShape 6">
              <a:extLst>
                <a:ext uri="{FF2B5EF4-FFF2-40B4-BE49-F238E27FC236}">
                  <a16:creationId xmlns:a16="http://schemas.microsoft.com/office/drawing/2014/main" id="{CF1EC57B-5158-45C2-A362-F264A97D04B1}"/>
                </a:ext>
              </a:extLst>
            </p:cNvPr>
            <p:cNvCxnSpPr>
              <a:cxnSpLocks noChangeShapeType="1"/>
              <a:stCxn id="25610" idx="7"/>
              <a:endCxn id="25611" idx="1"/>
            </p:cNvCxnSpPr>
            <p:nvPr/>
          </p:nvCxnSpPr>
          <p:spPr bwMode="auto">
            <a:xfrm rot="5400000" flipV="1">
              <a:off x="1693" y="2422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AutoShape 7">
              <a:extLst>
                <a:ext uri="{FF2B5EF4-FFF2-40B4-BE49-F238E27FC236}">
                  <a16:creationId xmlns:a16="http://schemas.microsoft.com/office/drawing/2014/main" id="{478624C6-AF58-4562-9534-764C8026DCAC}"/>
                </a:ext>
              </a:extLst>
            </p:cNvPr>
            <p:cNvCxnSpPr>
              <a:cxnSpLocks noChangeShapeType="1"/>
              <a:stCxn id="25611" idx="3"/>
              <a:endCxn id="25610" idx="5"/>
            </p:cNvCxnSpPr>
            <p:nvPr/>
          </p:nvCxnSpPr>
          <p:spPr bwMode="auto">
            <a:xfrm rot="16200000" flipV="1">
              <a:off x="1693" y="2720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AutoShape 8">
              <a:extLst>
                <a:ext uri="{FF2B5EF4-FFF2-40B4-BE49-F238E27FC236}">
                  <a16:creationId xmlns:a16="http://schemas.microsoft.com/office/drawing/2014/main" id="{9420E906-7649-4D36-95F5-F829EEE5F224}"/>
                </a:ext>
              </a:extLst>
            </p:cNvPr>
            <p:cNvCxnSpPr>
              <a:cxnSpLocks noChangeShapeType="1"/>
              <a:stCxn id="25611" idx="7"/>
              <a:endCxn id="25611" idx="6"/>
            </p:cNvCxnSpPr>
            <p:nvPr/>
          </p:nvCxnSpPr>
          <p:spPr bwMode="auto">
            <a:xfrm rot="5400000" flipV="1">
              <a:off x="2558" y="2827"/>
              <a:ext cx="149" cy="111"/>
            </a:xfrm>
            <a:prstGeom prst="curvedConnector4">
              <a:avLst>
                <a:gd name="adj1" fmla="val -130870"/>
                <a:gd name="adj2" fmla="val 22252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9">
              <a:extLst>
                <a:ext uri="{FF2B5EF4-FFF2-40B4-BE49-F238E27FC236}">
                  <a16:creationId xmlns:a16="http://schemas.microsoft.com/office/drawing/2014/main" id="{F531E970-8271-43F0-9BFA-B7DFEA6264B3}"/>
                </a:ext>
              </a:extLst>
            </p:cNvPr>
            <p:cNvCxnSpPr>
              <a:cxnSpLocks noChangeShapeType="1"/>
              <a:stCxn id="25610" idx="1"/>
              <a:endCxn id="25610" idx="2"/>
            </p:cNvCxnSpPr>
            <p:nvPr/>
          </p:nvCxnSpPr>
          <p:spPr bwMode="auto">
            <a:xfrm rot="-5400000" flipH="1" flipV="1">
              <a:off x="731" y="2826"/>
              <a:ext cx="149" cy="102"/>
            </a:xfrm>
            <a:prstGeom prst="curvedConnector4">
              <a:avLst>
                <a:gd name="adj1" fmla="val -130870"/>
                <a:gd name="adj2" fmla="val 2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Text Box 10">
              <a:extLst>
                <a:ext uri="{FF2B5EF4-FFF2-40B4-BE49-F238E27FC236}">
                  <a16:creationId xmlns:a16="http://schemas.microsoft.com/office/drawing/2014/main" id="{C5EF32AA-B49F-477E-A0A8-7B83DCA64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387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25617" name="Text Box 11">
              <a:extLst>
                <a:ext uri="{FF2B5EF4-FFF2-40B4-BE49-F238E27FC236}">
                  <a16:creationId xmlns:a16="http://schemas.microsoft.com/office/drawing/2014/main" id="{E0512FA6-0FCB-4CE2-B44D-0DD0AAFD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2446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25618" name="Text Box 12">
              <a:extLst>
                <a:ext uri="{FF2B5EF4-FFF2-40B4-BE49-F238E27FC236}">
                  <a16:creationId xmlns:a16="http://schemas.microsoft.com/office/drawing/2014/main" id="{75D3DAA0-00F8-4EB0-8F3C-D8E076EAD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2468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25619" name="Text Box 13">
              <a:extLst>
                <a:ext uri="{FF2B5EF4-FFF2-40B4-BE49-F238E27FC236}">
                  <a16:creationId xmlns:a16="http://schemas.microsoft.com/office/drawing/2014/main" id="{D1618DAD-AB08-4280-9532-8C4781022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3276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0.2</a:t>
              </a:r>
            </a:p>
          </p:txBody>
        </p:sp>
      </p:grpSp>
      <p:graphicFrame>
        <p:nvGraphicFramePr>
          <p:cNvPr id="25607" name="Object 20">
            <a:extLst>
              <a:ext uri="{FF2B5EF4-FFF2-40B4-BE49-F238E27FC236}">
                <a16:creationId xmlns:a16="http://schemas.microsoft.com/office/drawing/2014/main" id="{3E1ED3FE-276F-4E87-B6C6-48F77460C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4537075"/>
          <a:ext cx="27844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537075"/>
                        <a:ext cx="2784475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21">
            <a:extLst>
              <a:ext uri="{FF2B5EF4-FFF2-40B4-BE49-F238E27FC236}">
                <a16:creationId xmlns:a16="http://schemas.microsoft.com/office/drawing/2014/main" id="{8E903E8D-92D3-42E4-A0CA-5CCCA837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076700"/>
            <a:ext cx="291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993300"/>
                </a:solidFill>
              </a:rPr>
              <a:t>transition matrix:</a:t>
            </a:r>
          </a:p>
        </p:txBody>
      </p:sp>
      <p:sp>
        <p:nvSpPr>
          <p:cNvPr id="25609" name="TextBox 19">
            <a:extLst>
              <a:ext uri="{FF2B5EF4-FFF2-40B4-BE49-F238E27FC236}">
                <a16:creationId xmlns:a16="http://schemas.microsoft.com/office/drawing/2014/main" id="{BD66913B-F557-4CEB-BD25-50DBCAF0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5813425"/>
            <a:ext cx="2536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State 1: Coke</a:t>
            </a:r>
          </a:p>
          <a:p>
            <a:r>
              <a:rPr lang="en-US" altLang="en-US" sz="2000"/>
              <a:t>State 2: Pepsi</a:t>
            </a: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387B-37EA-4D86-AAB3-132D98E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CE02-A760-4189-BFD4-0CE542DC7A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What do we need to know to describe a Markov chain?</a:t>
            </a:r>
          </a:p>
          <a:p>
            <a:r>
              <a:rPr lang="en-US" sz="3200" dirty="0"/>
              <a:t>Next state depends on previous state only, therefore, it is sufficient to know </a:t>
            </a:r>
          </a:p>
          <a:p>
            <a:pPr lvl="1"/>
            <a:r>
              <a:rPr lang="en-US" sz="2800" dirty="0"/>
              <a:t>the distribution of its initial state X</a:t>
            </a:r>
            <a:r>
              <a:rPr lang="en-US" sz="2800" baseline="-25000" dirty="0"/>
              <a:t>0</a:t>
            </a:r>
          </a:p>
          <a:p>
            <a:pPr lvl="2"/>
            <a:r>
              <a:rPr lang="en-US" sz="2800" dirty="0"/>
              <a:t>P</a:t>
            </a:r>
            <a:r>
              <a:rPr lang="en-US" sz="2800" baseline="-25000" dirty="0"/>
              <a:t>0</a:t>
            </a:r>
            <a:r>
              <a:rPr lang="en-US" sz="2800" dirty="0"/>
              <a:t>(x) = P {X(0) = x} for x ∈ {1, 2, . . . , n}</a:t>
            </a:r>
            <a:endParaRPr lang="en-US" sz="2800" baseline="-25000" dirty="0"/>
          </a:p>
          <a:p>
            <a:pPr lvl="2"/>
            <a:r>
              <a:rPr lang="en-US" sz="2800" dirty="0"/>
              <a:t>initial distribution P</a:t>
            </a:r>
            <a:r>
              <a:rPr lang="en-US" sz="2800" baseline="-25000" dirty="0"/>
              <a:t>0</a:t>
            </a:r>
            <a:r>
              <a:rPr lang="en-US" sz="2800" baseline="30000" dirty="0"/>
              <a:t> </a:t>
            </a:r>
            <a:r>
              <a:rPr lang="en-US" sz="2800" baseline="-250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pmf</a:t>
            </a:r>
            <a:r>
              <a:rPr lang="en-US" sz="2800" dirty="0"/>
              <a:t> of X</a:t>
            </a:r>
            <a:r>
              <a:rPr lang="en-US" sz="2800" baseline="-25000" dirty="0"/>
              <a:t>0</a:t>
            </a:r>
            <a:endParaRPr lang="en-US" sz="2800" baseline="30000" dirty="0"/>
          </a:p>
          <a:p>
            <a:pPr lvl="1"/>
            <a:r>
              <a:rPr lang="en-US" sz="2800" dirty="0"/>
              <a:t>the mechanism of transitions from one state to another.</a:t>
            </a:r>
          </a:p>
          <a:p>
            <a:pPr lvl="2"/>
            <a:r>
              <a:rPr lang="en-US" sz="2800" dirty="0"/>
              <a:t>one-step transition probabilities </a:t>
            </a:r>
            <a:r>
              <a:rPr lang="en-US" sz="2800" dirty="0" err="1"/>
              <a:t>p</a:t>
            </a:r>
            <a:r>
              <a:rPr lang="en-US" sz="2800" baseline="-25000" dirty="0" err="1"/>
              <a:t>ij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169AE-F5F3-4A4B-9946-353DF30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8343D-CA57-4FFD-885D-7C7C191369FA}" type="slidenum">
              <a:rPr lang="he-IL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484357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387B-37EA-4D86-AAB3-132D98EA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CE02-A760-4189-BFD4-0CE542DC7A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this data, we would like to compute:</a:t>
            </a:r>
          </a:p>
          <a:p>
            <a:pPr lvl="1"/>
            <a:r>
              <a:rPr lang="en-US" dirty="0"/>
              <a:t>n-step transition probabilities </a:t>
            </a:r>
            <a:r>
              <a:rPr lang="en-US" b="1" i="1" dirty="0" err="1"/>
              <a:t>p</a:t>
            </a:r>
            <a:r>
              <a:rPr lang="en-US" b="1" baseline="-25000" dirty="0" err="1"/>
              <a:t>ij</a:t>
            </a:r>
            <a:r>
              <a:rPr lang="en-US" b="1" dirty="0"/>
              <a:t>(n)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 the distribution of states at time n, which is our forecast for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The limit of </a:t>
            </a:r>
            <a:r>
              <a:rPr lang="en-US" b="1" i="1" dirty="0" err="1"/>
              <a:t>p</a:t>
            </a:r>
            <a:r>
              <a:rPr lang="en-US" b="1" baseline="-25000" dirty="0" err="1"/>
              <a:t>ij</a:t>
            </a:r>
            <a:r>
              <a:rPr lang="en-US" b="1" dirty="0"/>
              <a:t>(n)</a:t>
            </a:r>
            <a:r>
              <a:rPr lang="en-US" dirty="0"/>
              <a:t>; and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 as n → ∞, which is our long-term forecast.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169AE-F5F3-4A4B-9946-353DF30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8343D-CA57-4FFD-885D-7C7C191369FA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77109-1031-3904-67EA-D7EC8273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4" y="2887647"/>
            <a:ext cx="746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448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5A4D88-5ACE-4D91-89BF-9587CB44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/>
              <a:t>n-step Transition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DB06-8460-45EF-BE95-35B408C87C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may be interested in</a:t>
            </a:r>
          </a:p>
          <a:p>
            <a:pPr lvl="1" eaLnBrk="1" hangingPunct="1">
              <a:defRPr/>
            </a:pPr>
            <a:r>
              <a:rPr lang="en-US" dirty="0"/>
              <a:t>It rains on Monday. Make forecasts for Wednesday, and Thursday. (For weather forecast example with above FSM)</a:t>
            </a:r>
          </a:p>
          <a:p>
            <a:pPr eaLnBrk="1" hangingPunct="1">
              <a:defRPr/>
            </a:pPr>
            <a:r>
              <a:rPr lang="en-US" dirty="0"/>
              <a:t>Mathematically</a:t>
            </a:r>
          </a:p>
          <a:p>
            <a:pPr lvl="1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21</a:t>
            </a:r>
            <a:r>
              <a:rPr lang="en-US" dirty="0"/>
              <a:t>(2) = P { Wednesday is sunny | Monday is rainy } </a:t>
            </a:r>
          </a:p>
          <a:p>
            <a:pPr eaLnBrk="1" hangingPunct="1">
              <a:defRPr/>
            </a:pPr>
            <a:r>
              <a:rPr lang="en-US" dirty="0"/>
              <a:t>More generally</a:t>
            </a:r>
          </a:p>
          <a:p>
            <a:pPr lvl="1" eaLnBrk="1" hangingPunct="1">
              <a:defRPr/>
            </a:pPr>
            <a:r>
              <a:rPr lang="en-US" dirty="0"/>
              <a:t>If a Markov chain in state </a:t>
            </a:r>
            <a:r>
              <a:rPr lang="en-US" i="1" dirty="0" err="1"/>
              <a:t>i</a:t>
            </a:r>
            <a:r>
              <a:rPr lang="en-US" dirty="0"/>
              <a:t> at time m, what is the probability that n periods later the Markov chain will be in state</a:t>
            </a:r>
            <a:r>
              <a:rPr lang="en-US" i="1" dirty="0"/>
              <a:t> j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/>
              <a:t>ie</a:t>
            </a:r>
            <a:r>
              <a:rPr lang="en-US" dirty="0"/>
              <a:t>. P(</a:t>
            </a:r>
            <a:r>
              <a:rPr lang="en-US" dirty="0" err="1"/>
              <a:t>X</a:t>
            </a:r>
            <a:r>
              <a:rPr lang="en-US" baseline="-25000" dirty="0" err="1"/>
              <a:t>m+n</a:t>
            </a:r>
            <a:r>
              <a:rPr lang="en-US" dirty="0"/>
              <a:t> = j |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 = ?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D527ACA-4C39-448B-A66A-E84EE11F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59187E-529E-4FA0-BE59-2A2BA6E8BD94}" type="slidenum">
              <a:rPr lang="he-IL" altLang="en-US" sz="2200">
                <a:solidFill>
                  <a:srgbClr val="002D86"/>
                </a:solidFill>
              </a:rPr>
              <a:pPr/>
              <a:t>14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C2238E06-20F2-4E48-90F6-E386585ED57A}"/>
              </a:ext>
            </a:extLst>
          </p:cNvPr>
          <p:cNvGrpSpPr>
            <a:grpSpLocks/>
          </p:cNvGrpSpPr>
          <p:nvPr/>
        </p:nvGrpSpPr>
        <p:grpSpPr bwMode="auto">
          <a:xfrm>
            <a:off x="6245868" y="126608"/>
            <a:ext cx="2727346" cy="1477250"/>
            <a:chOff x="1702" y="3027"/>
            <a:chExt cx="1554" cy="960"/>
          </a:xfrm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5265B9D1-9011-4E91-A909-76EDE545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36"/>
              <a:ext cx="648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9DEF1EA9-2077-4557-A3F0-738CE201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50"/>
              <a:ext cx="626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rainy</a:t>
              </a:r>
            </a:p>
          </p:txBody>
        </p:sp>
        <p:cxnSp>
          <p:nvCxnSpPr>
            <p:cNvPr id="8" name="AutoShape 13">
              <a:extLst>
                <a:ext uri="{FF2B5EF4-FFF2-40B4-BE49-F238E27FC236}">
                  <a16:creationId xmlns:a16="http://schemas.microsoft.com/office/drawing/2014/main" id="{72B77A12-F665-444A-B942-17CD2A11D12A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16200000" flipH="1">
              <a:off x="2437" y="3204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145B209D-8570-4BD8-AC72-B1B6884FCE95}"/>
                </a:ext>
              </a:extLst>
            </p:cNvPr>
            <p:cNvCxnSpPr>
              <a:cxnSpLocks noChangeShapeType="1"/>
              <a:stCxn id="7" idx="3"/>
              <a:endCxn id="6" idx="5"/>
            </p:cNvCxnSpPr>
            <p:nvPr/>
          </p:nvCxnSpPr>
          <p:spPr bwMode="auto">
            <a:xfrm rot="5400000" flipH="1">
              <a:off x="2437" y="3422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>
              <a:extLst>
                <a:ext uri="{FF2B5EF4-FFF2-40B4-BE49-F238E27FC236}">
                  <a16:creationId xmlns:a16="http://schemas.microsoft.com/office/drawing/2014/main" id="{49E72C65-4570-4F6D-A4F6-E12DC1D8444E}"/>
                </a:ext>
              </a:extLst>
            </p:cNvPr>
            <p:cNvCxnSpPr>
              <a:cxnSpLocks noChangeShapeType="1"/>
              <a:stCxn id="7" idx="7"/>
              <a:endCxn id="7" idx="6"/>
            </p:cNvCxnSpPr>
            <p:nvPr/>
          </p:nvCxnSpPr>
          <p:spPr bwMode="auto">
            <a:xfrm rot="16200000" flipH="1">
              <a:off x="3063" y="3404"/>
              <a:ext cx="109" cy="92"/>
            </a:xfrm>
            <a:prstGeom prst="curvedConnector4">
              <a:avLst>
                <a:gd name="adj1" fmla="val -177403"/>
                <a:gd name="adj2" fmla="val 2420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>
              <a:extLst>
                <a:ext uri="{FF2B5EF4-FFF2-40B4-BE49-F238E27FC236}">
                  <a16:creationId xmlns:a16="http://schemas.microsoft.com/office/drawing/2014/main" id="{7F34C59B-E1ED-41F5-8587-A3D70396841C}"/>
                </a:ext>
              </a:extLst>
            </p:cNvPr>
            <p:cNvCxnSpPr>
              <a:cxnSpLocks noChangeShapeType="1"/>
              <a:stCxn id="6" idx="1"/>
              <a:endCxn id="6" idx="2"/>
            </p:cNvCxnSpPr>
            <p:nvPr/>
          </p:nvCxnSpPr>
          <p:spPr bwMode="auto">
            <a:xfrm rot="16200000" flipH="1" flipV="1">
              <a:off x="1700" y="3388"/>
              <a:ext cx="109" cy="95"/>
            </a:xfrm>
            <a:prstGeom prst="curvedConnector4">
              <a:avLst>
                <a:gd name="adj1" fmla="val -177403"/>
                <a:gd name="adj2" fmla="val 23725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7212EE66-CD10-4DBB-88D3-774AAF3DE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D12722E6-F555-413F-9FAE-6FD39CEF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3058"/>
              <a:ext cx="3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925088CC-7214-4D7A-8500-1FE11FA73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3A99D9FF-1D4B-4D68-AC4A-F78C60495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87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0.4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B721F4-C9EE-7877-163D-D8BA3D34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85" y="4685626"/>
            <a:ext cx="5936063" cy="201696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95A4D88-5ACE-4D91-89BF-9587CB44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n-step Transition Probabilities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DB06-8460-45EF-BE95-35B408C87C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Since we are dealing with stationary Markov chain, we can write</a:t>
            </a:r>
          </a:p>
          <a:p>
            <a:pPr lvl="1" eaLnBrk="1" hangingPunct="1">
              <a:defRPr/>
            </a:pPr>
            <a:r>
              <a:rPr lang="en-US" dirty="0"/>
              <a:t>P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/>
              <a:t>X</a:t>
            </a:r>
            <a:r>
              <a:rPr lang="en-US" baseline="-25000" dirty="0" err="1"/>
              <a:t>m+n</a:t>
            </a:r>
            <a:r>
              <a:rPr lang="en-US" dirty="0"/>
              <a:t> = j |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j |X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i="1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(n) </a:t>
            </a:r>
          </a:p>
          <a:p>
            <a:pPr lvl="2" eaLnBrk="1" hangingPunct="1">
              <a:defRPr/>
            </a:pPr>
            <a:r>
              <a:rPr lang="en-US" i="1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(n) = n-step probability of transition from state </a:t>
            </a:r>
            <a:r>
              <a:rPr lang="en-US" i="1" dirty="0" err="1"/>
              <a:t>i</a:t>
            </a:r>
            <a:r>
              <a:rPr lang="en-US" dirty="0"/>
              <a:t> to state </a:t>
            </a:r>
            <a:r>
              <a:rPr lang="en-US" i="1" dirty="0"/>
              <a:t>j</a:t>
            </a:r>
          </a:p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endParaRPr lang="en-US" sz="700" i="1" dirty="0"/>
          </a:p>
          <a:p>
            <a:pPr eaLnBrk="1" hangingPunct="1">
              <a:defRPr/>
            </a:pPr>
            <a:r>
              <a:rPr lang="en-US" i="1" dirty="0"/>
              <a:t>If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dirty="0"/>
              <a:t>Cleary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(1)=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eaLnBrk="1" hangingPunct="1">
              <a:defRPr/>
            </a:pPr>
            <a:r>
              <a:rPr lang="en-US" dirty="0"/>
              <a:t>Matrix 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30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represents n-step transition probabilities from any state </a:t>
            </a:r>
            <a:r>
              <a:rPr lang="en-US" i="1" dirty="0" err="1"/>
              <a:t>i</a:t>
            </a:r>
            <a:r>
              <a:rPr lang="en-US" dirty="0"/>
              <a:t> to state</a:t>
            </a:r>
            <a:r>
              <a:rPr lang="en-US" i="1" dirty="0"/>
              <a:t> j</a:t>
            </a:r>
          </a:p>
          <a:p>
            <a:pPr lvl="1" eaLnBrk="1" hangingPunct="1">
              <a:defRPr/>
            </a:pPr>
            <a:r>
              <a:rPr lang="en-US" dirty="0"/>
              <a:t>How will you find </a:t>
            </a:r>
            <a:r>
              <a:rPr lang="en-US" dirty="0" err="1"/>
              <a:t>P</a:t>
            </a:r>
            <a:r>
              <a:rPr lang="en-US" baseline="30000" dirty="0" err="1"/>
              <a:t>n</a:t>
            </a:r>
            <a:r>
              <a:rPr lang="en-US" dirty="0"/>
              <a:t> ?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D527ACA-4C39-448B-A66A-E84EE11F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59187E-529E-4FA0-BE59-2A2BA6E8BD94}" type="slidenum">
              <a:rPr lang="he-IL" altLang="en-US" sz="2200">
                <a:solidFill>
                  <a:srgbClr val="002D86"/>
                </a:solidFill>
              </a:rPr>
              <a:pPr/>
              <a:t>15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8207EA0-86F7-4B5E-AE14-F69A4A68F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21802"/>
              </p:ext>
            </p:extLst>
          </p:nvPr>
        </p:nvGraphicFramePr>
        <p:xfrm>
          <a:off x="872197" y="2858179"/>
          <a:ext cx="4756809" cy="143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939800" progId="Equation.3">
                  <p:embed/>
                </p:oleObj>
              </mc:Choice>
              <mc:Fallback>
                <p:oleObj name="Equation" r:id="rId2" imgW="3124200" imgH="939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97" y="2858179"/>
                        <a:ext cx="4756809" cy="1430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468876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1B8748F-597D-4973-A01A-FC303F28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n-step Transition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094-41C5-4E6E-A969-236B611BE5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dirty="0"/>
              <a:t>(2)= probability that the system will be in state </a:t>
            </a:r>
            <a:r>
              <a:rPr lang="en-US" i="1" dirty="0"/>
              <a:t>j</a:t>
            </a:r>
            <a:r>
              <a:rPr lang="en-US" dirty="0"/>
              <a:t> two periods from now, considering it is now in state </a:t>
            </a:r>
            <a:r>
              <a:rPr lang="en-US" i="1" dirty="0" err="1"/>
              <a:t>i</a:t>
            </a:r>
            <a:endParaRPr lang="en-US" i="1" dirty="0"/>
          </a:p>
          <a:p>
            <a:pPr eaLnBrk="1" hangingPunct="1">
              <a:defRPr/>
            </a:pPr>
            <a:r>
              <a:rPr lang="en-US" dirty="0"/>
              <a:t>To compute </a:t>
            </a:r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dirty="0"/>
              <a:t>(2), we must go from state </a:t>
            </a:r>
            <a:r>
              <a:rPr lang="en-US" i="1" dirty="0" err="1"/>
              <a:t>i</a:t>
            </a:r>
            <a:r>
              <a:rPr lang="en-US" dirty="0"/>
              <a:t> to some state </a:t>
            </a:r>
            <a:r>
              <a:rPr lang="en-US" i="1" dirty="0"/>
              <a:t>k</a:t>
            </a:r>
            <a:r>
              <a:rPr lang="en-US" dirty="0"/>
              <a:t>, then form state </a:t>
            </a:r>
            <a:r>
              <a:rPr lang="en-US" i="1" dirty="0"/>
              <a:t>k</a:t>
            </a:r>
            <a:r>
              <a:rPr lang="en-US" dirty="0"/>
              <a:t> to state </a:t>
            </a:r>
            <a:r>
              <a:rPr lang="en-US" i="1" dirty="0"/>
              <a:t>j</a:t>
            </a:r>
          </a:p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Clearly right side of the </a:t>
            </a:r>
            <a:r>
              <a:rPr lang="en-US" dirty="0" err="1"/>
              <a:t>eq</a:t>
            </a:r>
            <a:r>
              <a:rPr lang="en-US" baseline="30000" dirty="0" err="1"/>
              <a:t>n</a:t>
            </a:r>
            <a:r>
              <a:rPr lang="en-US" dirty="0"/>
              <a:t> is the </a:t>
            </a:r>
          </a:p>
          <a:p>
            <a:pPr lvl="1"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    scalar product of </a:t>
            </a:r>
            <a:r>
              <a:rPr lang="en-US" i="1" dirty="0" err="1">
                <a:solidFill>
                  <a:srgbClr val="3333CC"/>
                </a:solidFill>
              </a:rPr>
              <a:t>i</a:t>
            </a:r>
            <a:r>
              <a:rPr lang="en-US" baseline="30000" dirty="0" err="1">
                <a:solidFill>
                  <a:srgbClr val="3333CC"/>
                </a:solidFill>
              </a:rPr>
              <a:t>th</a:t>
            </a:r>
            <a:r>
              <a:rPr lang="en-US" baseline="30000" dirty="0"/>
              <a:t> </a:t>
            </a:r>
            <a:r>
              <a:rPr lang="en-US" dirty="0"/>
              <a:t>row of matrix P</a:t>
            </a:r>
          </a:p>
          <a:p>
            <a:pPr lvl="1"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    with </a:t>
            </a:r>
            <a:r>
              <a:rPr lang="en-US" i="1" dirty="0" err="1">
                <a:solidFill>
                  <a:srgbClr val="3333CC"/>
                </a:solidFill>
              </a:rPr>
              <a:t>j</a:t>
            </a:r>
            <a:r>
              <a:rPr lang="en-US" baseline="30000" dirty="0" err="1">
                <a:solidFill>
                  <a:srgbClr val="3333CC"/>
                </a:solidFill>
              </a:rPr>
              <a:t>th</a:t>
            </a:r>
            <a:r>
              <a:rPr lang="en-US" dirty="0"/>
              <a:t> column of matrix P</a:t>
            </a:r>
          </a:p>
          <a:p>
            <a:pPr lvl="1" eaLnBrk="1" hangingPunct="1">
              <a:defRPr/>
            </a:pPr>
            <a:r>
              <a:rPr lang="en-US" dirty="0"/>
              <a:t>Hence,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(2) is the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i="1" dirty="0" err="1">
                <a:solidFill>
                  <a:srgbClr val="3333CC"/>
                </a:solidFill>
              </a:rPr>
              <a:t>ij</a:t>
            </a:r>
            <a:r>
              <a:rPr lang="en-US" baseline="30000" dirty="0" err="1">
                <a:solidFill>
                  <a:srgbClr val="3333CC"/>
                </a:solidFill>
              </a:rPr>
              <a:t>th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element of matrix P.P = </a:t>
            </a:r>
            <a:r>
              <a:rPr lang="en-US" b="1" dirty="0"/>
              <a:t>P</a:t>
            </a:r>
            <a:r>
              <a:rPr lang="en-US" b="1" baseline="30000" dirty="0"/>
              <a:t>2</a:t>
            </a:r>
          </a:p>
          <a:p>
            <a:pPr lvl="1" eaLnBrk="1" hangingPunct="1">
              <a:defRPr/>
            </a:pPr>
            <a:r>
              <a:rPr lang="en-US" dirty="0"/>
              <a:t>i.e. Matrix </a:t>
            </a:r>
            <a:r>
              <a:rPr lang="en-US" b="1" dirty="0">
                <a:solidFill>
                  <a:srgbClr val="3333CC"/>
                </a:solidFill>
              </a:rPr>
              <a:t>P</a:t>
            </a:r>
            <a:r>
              <a:rPr lang="en-US" b="1" baseline="30000" dirty="0">
                <a:solidFill>
                  <a:srgbClr val="3333CC"/>
                </a:solidFill>
              </a:rPr>
              <a:t>2</a:t>
            </a:r>
            <a:r>
              <a:rPr lang="en-US" dirty="0"/>
              <a:t> represents 2-step transition probabilities for all states </a:t>
            </a:r>
            <a:r>
              <a:rPr lang="en-US" i="1" dirty="0" err="1"/>
              <a:t>i</a:t>
            </a:r>
            <a:r>
              <a:rPr lang="en-US" i="1" dirty="0"/>
              <a:t>, j</a:t>
            </a:r>
          </a:p>
          <a:p>
            <a:pPr eaLnBrk="1" hangingPunct="1">
              <a:defRPr/>
            </a:pPr>
            <a:endParaRPr lang="en-US" i="1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i="1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2750E38-202D-4652-B98E-88377D3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B992CF5-95D7-4A85-987D-4175885E4E03}" type="slidenum">
              <a:rPr lang="he-IL" altLang="en-US" sz="2200">
                <a:solidFill>
                  <a:srgbClr val="002D86"/>
                </a:solidFill>
              </a:rPr>
              <a:pPr/>
              <a:t>16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28677" name="Object 2">
            <a:extLst>
              <a:ext uri="{FF2B5EF4-FFF2-40B4-BE49-F238E27FC236}">
                <a16:creationId xmlns:a16="http://schemas.microsoft.com/office/drawing/2014/main" id="{69EDAFFC-DB40-40B2-A073-9126259EF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3" y="2808288"/>
          <a:ext cx="4532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431800" progId="Equation.3">
                  <p:embed/>
                </p:oleObj>
              </mc:Choice>
              <mc:Fallback>
                <p:oleObj name="Equation" r:id="rId2" imgW="2070100" imgH="431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2808288"/>
                        <a:ext cx="453231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52">
            <a:extLst>
              <a:ext uri="{FF2B5EF4-FFF2-40B4-BE49-F238E27FC236}">
                <a16:creationId xmlns:a16="http://schemas.microsoft.com/office/drawing/2014/main" id="{189E5654-981B-42D8-96DD-FD48DDD0530C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2339975"/>
            <a:ext cx="4408487" cy="2624138"/>
            <a:chOff x="4626428" y="2340418"/>
            <a:chExt cx="4517572" cy="2728175"/>
          </a:xfrm>
        </p:grpSpPr>
        <p:grpSp>
          <p:nvGrpSpPr>
            <p:cNvPr id="28679" name="Group 49">
              <a:extLst>
                <a:ext uri="{FF2B5EF4-FFF2-40B4-BE49-F238E27FC236}">
                  <a16:creationId xmlns:a16="http://schemas.microsoft.com/office/drawing/2014/main" id="{235D94E3-B57F-4FA2-AF63-9F267F0C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428" y="2340418"/>
              <a:ext cx="4430484" cy="2394859"/>
              <a:chOff x="1992087" y="3037115"/>
              <a:chExt cx="4430484" cy="239485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B6C5DB3-C9BD-4D86-9F79-83E786BDF710}"/>
                  </a:ext>
                </a:extLst>
              </p:cNvPr>
              <p:cNvSpPr/>
              <p:nvPr/>
            </p:nvSpPr>
            <p:spPr>
              <a:xfrm>
                <a:off x="1992087" y="4114852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 err="1"/>
                  <a:t>i</a:t>
                </a:r>
                <a:endParaRPr lang="en-US" sz="2000" i="1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11B3358-66B7-4E96-A173-D9D78B5423FA}"/>
                  </a:ext>
                </a:extLst>
              </p:cNvPr>
              <p:cNvSpPr/>
              <p:nvPr/>
            </p:nvSpPr>
            <p:spPr>
              <a:xfrm>
                <a:off x="4048339" y="3091580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C6C5C8-9B36-42AA-A1AD-2E53CB1A3958}"/>
                  </a:ext>
                </a:extLst>
              </p:cNvPr>
              <p:cNvSpPr/>
              <p:nvPr/>
            </p:nvSpPr>
            <p:spPr>
              <a:xfrm>
                <a:off x="4048339" y="3591662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70600FE-E06C-48BF-8ACA-C0F641B9AA26}"/>
                  </a:ext>
                </a:extLst>
              </p:cNvPr>
              <p:cNvSpPr/>
              <p:nvPr/>
            </p:nvSpPr>
            <p:spPr>
              <a:xfrm>
                <a:off x="4059726" y="4420182"/>
                <a:ext cx="326984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k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D2D565-D4DB-4ABC-B30F-87D0FE6B21FC}"/>
                  </a:ext>
                </a:extLst>
              </p:cNvPr>
              <p:cNvSpPr/>
              <p:nvPr/>
            </p:nvSpPr>
            <p:spPr>
              <a:xfrm>
                <a:off x="4071114" y="5138123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B6E65F9-F1C4-4A2F-B644-A983A176EF99}"/>
                  </a:ext>
                </a:extLst>
              </p:cNvPr>
              <p:cNvSpPr/>
              <p:nvPr/>
            </p:nvSpPr>
            <p:spPr>
              <a:xfrm>
                <a:off x="6094830" y="4017475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j</a:t>
                </a:r>
              </a:p>
            </p:txBody>
          </p:sp>
          <p:cxnSp>
            <p:nvCxnSpPr>
              <p:cNvPr id="17" name="Shape 16">
                <a:extLst>
                  <a:ext uri="{FF2B5EF4-FFF2-40B4-BE49-F238E27FC236}">
                    <a16:creationId xmlns:a16="http://schemas.microsoft.com/office/drawing/2014/main" id="{03329ED9-E5DF-4E48-AC7B-652D9520B081}"/>
                  </a:ext>
                </a:extLst>
              </p:cNvPr>
              <p:cNvCxnSpPr>
                <a:stCxn id="6" idx="6"/>
                <a:endCxn id="12" idx="0"/>
              </p:cNvCxnSpPr>
              <p:nvPr/>
            </p:nvCxnSpPr>
            <p:spPr>
              <a:xfrm>
                <a:off x="4375321" y="3238468"/>
                <a:ext cx="1883813" cy="779007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20">
                <a:extLst>
                  <a:ext uri="{FF2B5EF4-FFF2-40B4-BE49-F238E27FC236}">
                    <a16:creationId xmlns:a16="http://schemas.microsoft.com/office/drawing/2014/main" id="{95BAA4E2-8CF1-43C5-A1F1-24159B84F319}"/>
                  </a:ext>
                </a:extLst>
              </p:cNvPr>
              <p:cNvCxnSpPr>
                <a:stCxn id="5" idx="0"/>
                <a:endCxn id="6" idx="2"/>
              </p:cNvCxnSpPr>
              <p:nvPr/>
            </p:nvCxnSpPr>
            <p:spPr>
              <a:xfrm rot="5400000" flipH="1" flipV="1">
                <a:off x="2663360" y="2729874"/>
                <a:ext cx="876383" cy="189357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hape 27">
                <a:extLst>
                  <a:ext uri="{FF2B5EF4-FFF2-40B4-BE49-F238E27FC236}">
                    <a16:creationId xmlns:a16="http://schemas.microsoft.com/office/drawing/2014/main" id="{35CB90ED-755C-4853-A540-83DD1B862248}"/>
                  </a:ext>
                </a:extLst>
              </p:cNvPr>
              <p:cNvCxnSpPr>
                <a:stCxn id="5" idx="7"/>
                <a:endCxn id="7" idx="2"/>
              </p:cNvCxnSpPr>
              <p:nvPr/>
            </p:nvCxnSpPr>
            <p:spPr>
              <a:xfrm rot="5400000" flipH="1" flipV="1">
                <a:off x="2949696" y="3059121"/>
                <a:ext cx="419211" cy="1778073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hape 29">
                <a:extLst>
                  <a:ext uri="{FF2B5EF4-FFF2-40B4-BE49-F238E27FC236}">
                    <a16:creationId xmlns:a16="http://schemas.microsoft.com/office/drawing/2014/main" id="{6933E60B-8A64-4745-9D74-813F42199CA4}"/>
                  </a:ext>
                </a:extLst>
              </p:cNvPr>
              <p:cNvCxnSpPr>
                <a:stCxn id="7" idx="6"/>
                <a:endCxn id="12" idx="1"/>
              </p:cNvCxnSpPr>
              <p:nvPr/>
            </p:nvCxnSpPr>
            <p:spPr>
              <a:xfrm>
                <a:off x="4375321" y="3738552"/>
                <a:ext cx="1768312" cy="321835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hape 31">
                <a:extLst>
                  <a:ext uri="{FF2B5EF4-FFF2-40B4-BE49-F238E27FC236}">
                    <a16:creationId xmlns:a16="http://schemas.microsoft.com/office/drawing/2014/main" id="{9009DB70-6960-452B-93A3-F20233E645F7}"/>
                  </a:ext>
                </a:extLst>
              </p:cNvPr>
              <p:cNvCxnSpPr>
                <a:stCxn id="5" idx="5"/>
                <a:endCxn id="10" idx="2"/>
              </p:cNvCxnSpPr>
              <p:nvPr/>
            </p:nvCxnSpPr>
            <p:spPr>
              <a:xfrm rot="16200000" flipH="1">
                <a:off x="3064319" y="3571666"/>
                <a:ext cx="201353" cy="178946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hape 33">
                <a:extLst>
                  <a:ext uri="{FF2B5EF4-FFF2-40B4-BE49-F238E27FC236}">
                    <a16:creationId xmlns:a16="http://schemas.microsoft.com/office/drawing/2014/main" id="{E3EA11C1-C12D-4FAA-85BA-145276CC6EC3}"/>
                  </a:ext>
                </a:extLst>
              </p:cNvPr>
              <p:cNvCxnSpPr>
                <a:stCxn id="10" idx="6"/>
                <a:endCxn id="12" idx="3"/>
              </p:cNvCxnSpPr>
              <p:nvPr/>
            </p:nvCxnSpPr>
            <p:spPr>
              <a:xfrm flipV="1">
                <a:off x="4386709" y="4268342"/>
                <a:ext cx="1756924" cy="298730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hape 35">
                <a:extLst>
                  <a:ext uri="{FF2B5EF4-FFF2-40B4-BE49-F238E27FC236}">
                    <a16:creationId xmlns:a16="http://schemas.microsoft.com/office/drawing/2014/main" id="{B272DBCE-C7C7-486A-9A85-656AA71436B5}"/>
                  </a:ext>
                </a:extLst>
              </p:cNvPr>
              <p:cNvCxnSpPr>
                <a:stCxn id="5" idx="4"/>
                <a:endCxn id="11" idx="2"/>
              </p:cNvCxnSpPr>
              <p:nvPr/>
            </p:nvCxnSpPr>
            <p:spPr>
              <a:xfrm rot="16200000" flipH="1">
                <a:off x="2674749" y="3888646"/>
                <a:ext cx="876382" cy="191634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hape 37">
                <a:extLst>
                  <a:ext uri="{FF2B5EF4-FFF2-40B4-BE49-F238E27FC236}">
                    <a16:creationId xmlns:a16="http://schemas.microsoft.com/office/drawing/2014/main" id="{92C90FDC-320B-4F72-8631-4BEA286DE3C9}"/>
                  </a:ext>
                </a:extLst>
              </p:cNvPr>
              <p:cNvCxnSpPr>
                <a:stCxn id="11" idx="6"/>
                <a:endCxn id="12" idx="4"/>
              </p:cNvCxnSpPr>
              <p:nvPr/>
            </p:nvCxnSpPr>
            <p:spPr>
              <a:xfrm flipV="1">
                <a:off x="4398096" y="4311253"/>
                <a:ext cx="1861038" cy="97375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96" name="TextBox 38">
                <a:extLst>
                  <a:ext uri="{FF2B5EF4-FFF2-40B4-BE49-F238E27FC236}">
                    <a16:creationId xmlns:a16="http://schemas.microsoft.com/office/drawing/2014/main" id="{CF1847AA-EFA6-4CDA-A606-CEFC0B660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029" y="3973286"/>
                <a:ext cx="283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:</a:t>
                </a:r>
              </a:p>
            </p:txBody>
          </p:sp>
          <p:sp>
            <p:nvSpPr>
              <p:cNvPr id="28697" name="TextBox 39">
                <a:extLst>
                  <a:ext uri="{FF2B5EF4-FFF2-40B4-BE49-F238E27FC236}">
                    <a16:creationId xmlns:a16="http://schemas.microsoft.com/office/drawing/2014/main" id="{5B241D83-473D-497A-B0D4-85121D22B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15" y="4702628"/>
                <a:ext cx="283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:</a:t>
                </a:r>
              </a:p>
            </p:txBody>
          </p:sp>
          <p:sp>
            <p:nvSpPr>
              <p:cNvPr id="28698" name="TextBox 40">
                <a:extLst>
                  <a:ext uri="{FF2B5EF4-FFF2-40B4-BE49-F238E27FC236}">
                    <a16:creationId xmlns:a16="http://schemas.microsoft.com/office/drawing/2014/main" id="{E7CC3F53-C455-40D3-B9C1-C4DBD858C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885" y="3037115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i1</a:t>
                </a:r>
                <a:endParaRPr lang="en-US" altLang="en-US" sz="2000"/>
              </a:p>
            </p:txBody>
          </p:sp>
          <p:sp>
            <p:nvSpPr>
              <p:cNvPr id="28699" name="TextBox 41">
                <a:extLst>
                  <a:ext uri="{FF2B5EF4-FFF2-40B4-BE49-F238E27FC236}">
                    <a16:creationId xmlns:a16="http://schemas.microsoft.com/office/drawing/2014/main" id="{DCF49587-DC8E-4926-90EC-B4570E258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5970" y="347254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i2</a:t>
                </a:r>
                <a:endParaRPr lang="en-US" altLang="en-US" sz="2000"/>
              </a:p>
            </p:txBody>
          </p:sp>
          <p:sp>
            <p:nvSpPr>
              <p:cNvPr id="28700" name="TextBox 42">
                <a:extLst>
                  <a:ext uri="{FF2B5EF4-FFF2-40B4-BE49-F238E27FC236}">
                    <a16:creationId xmlns:a16="http://schemas.microsoft.com/office/drawing/2014/main" id="{E6B68B02-3D70-4533-ABB3-6B973E594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5970" y="4245430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ik</a:t>
                </a:r>
                <a:endParaRPr lang="en-US" altLang="en-US" sz="2000"/>
              </a:p>
            </p:txBody>
          </p:sp>
          <p:sp>
            <p:nvSpPr>
              <p:cNvPr id="28701" name="TextBox 43">
                <a:extLst>
                  <a:ext uri="{FF2B5EF4-FFF2-40B4-BE49-F238E27FC236}">
                    <a16:creationId xmlns:a16="http://schemas.microsoft.com/office/drawing/2014/main" id="{EA7BBA0D-9F5E-487A-91D8-9D5714E7B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085" y="484414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is</a:t>
                </a:r>
                <a:endParaRPr lang="en-US" altLang="en-US" sz="2000"/>
              </a:p>
            </p:txBody>
          </p:sp>
          <p:sp>
            <p:nvSpPr>
              <p:cNvPr id="28702" name="TextBox 44">
                <a:extLst>
                  <a:ext uri="{FF2B5EF4-FFF2-40B4-BE49-F238E27FC236}">
                    <a16:creationId xmlns:a16="http://schemas.microsoft.com/office/drawing/2014/main" id="{491A2371-FA8A-44C9-A334-B806DC402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342" y="3037115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1j</a:t>
                </a:r>
                <a:endParaRPr lang="en-US" altLang="en-US" sz="2000"/>
              </a:p>
            </p:txBody>
          </p:sp>
          <p:sp>
            <p:nvSpPr>
              <p:cNvPr id="28703" name="TextBox 45">
                <a:extLst>
                  <a:ext uri="{FF2B5EF4-FFF2-40B4-BE49-F238E27FC236}">
                    <a16:creationId xmlns:a16="http://schemas.microsoft.com/office/drawing/2014/main" id="{F177501E-A8D1-4FA0-A02C-E7105D758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342" y="3472543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2j</a:t>
                </a:r>
                <a:endParaRPr lang="en-US" altLang="en-US" sz="2000"/>
              </a:p>
            </p:txBody>
          </p:sp>
          <p:sp>
            <p:nvSpPr>
              <p:cNvPr id="28704" name="TextBox 46">
                <a:extLst>
                  <a:ext uri="{FF2B5EF4-FFF2-40B4-BE49-F238E27FC236}">
                    <a16:creationId xmlns:a16="http://schemas.microsoft.com/office/drawing/2014/main" id="{4033F041-E51F-4418-B243-A3E2D95F2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425631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kj</a:t>
                </a:r>
                <a:endParaRPr lang="en-US" altLang="en-US" sz="2000"/>
              </a:p>
            </p:txBody>
          </p:sp>
          <p:sp>
            <p:nvSpPr>
              <p:cNvPr id="28705" name="TextBox 47">
                <a:extLst>
                  <a:ext uri="{FF2B5EF4-FFF2-40B4-BE49-F238E27FC236}">
                    <a16:creationId xmlns:a16="http://schemas.microsoft.com/office/drawing/2014/main" id="{651441EC-7CAC-4D7D-B745-CDD7829D1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1228" y="4844142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sj</a:t>
                </a:r>
                <a:endParaRPr lang="en-US" altLang="en-US" sz="2000"/>
              </a:p>
            </p:txBody>
          </p:sp>
        </p:grpSp>
        <p:sp>
          <p:nvSpPr>
            <p:cNvPr id="28680" name="TextBox 50">
              <a:extLst>
                <a:ext uri="{FF2B5EF4-FFF2-40B4-BE49-F238E27FC236}">
                  <a16:creationId xmlns:a16="http://schemas.microsoft.com/office/drawing/2014/main" id="{B73E87D4-C71B-498A-9198-B7A00467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572" y="4822372"/>
              <a:ext cx="6749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Time 1</a:t>
              </a:r>
            </a:p>
          </p:txBody>
        </p:sp>
        <p:sp>
          <p:nvSpPr>
            <p:cNvPr id="28681" name="TextBox 51">
              <a:extLst>
                <a:ext uri="{FF2B5EF4-FFF2-40B4-BE49-F238E27FC236}">
                  <a16:creationId xmlns:a16="http://schemas.microsoft.com/office/drawing/2014/main" id="{5EBC934F-AF13-40A5-AF58-96E0ACDD4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9086" y="4778830"/>
              <a:ext cx="6749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Time 2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>
            <a:extLst>
              <a:ext uri="{FF2B5EF4-FFF2-40B4-BE49-F238E27FC236}">
                <a16:creationId xmlns:a16="http://schemas.microsoft.com/office/drawing/2014/main" id="{0AACE5D6-3C95-434A-B5D0-8952E79C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dirty="0"/>
              <a:t>Weather example </a:t>
            </a:r>
            <a:r>
              <a:rPr lang="en-US" altLang="en-U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rgbClr val="000099"/>
                </a:solidFill>
                <a:latin typeface="Arial" panose="020B0604020202020204" pitchFamily="34" charset="0"/>
              </a:rPr>
              <a:t>cont</a:t>
            </a:r>
            <a:r>
              <a:rPr lang="en-US" altLang="en-U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)</a:t>
            </a:r>
            <a:endParaRPr lang="en-US" altLang="en-US" sz="2400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93363DF8-94D2-4C76-8FCC-C1679E43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535E032-9694-4F98-8B9A-9D926205FAFB}" type="slidenum">
              <a:rPr lang="he-IL" altLang="en-US" sz="2200">
                <a:solidFill>
                  <a:srgbClr val="002D86"/>
                </a:solidFill>
              </a:rPr>
              <a:pPr/>
              <a:t>17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32772" name="Content Placeholder 7">
            <a:extLst>
              <a:ext uri="{FF2B5EF4-FFF2-40B4-BE49-F238E27FC236}">
                <a16:creationId xmlns:a16="http://schemas.microsoft.com/office/drawing/2014/main" id="{A70EC471-9D70-4E4F-9F52-C58AA5A525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857BA-7863-4E41-B620-7D63E95520D3}"/>
              </a:ext>
            </a:extLst>
          </p:cNvPr>
          <p:cNvSpPr/>
          <p:nvPr/>
        </p:nvSpPr>
        <p:spPr>
          <a:xfrm>
            <a:off x="926840" y="1812221"/>
            <a:ext cx="3963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(0.4)(0.7) + (0.6)(0.4) </a:t>
            </a:r>
          </a:p>
          <a:p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0.52.</a:t>
            </a:r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DE870-4BE9-417C-A51D-4EF712E84685}"/>
              </a:ext>
            </a:extLst>
          </p:cNvPr>
          <p:cNvSpPr/>
          <p:nvPr/>
        </p:nvSpPr>
        <p:spPr>
          <a:xfrm>
            <a:off x="213326" y="1338480"/>
            <a:ext cx="6787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  <a:r>
              <a:rPr lang="en-US" sz="2000" baseline="-25000" dirty="0"/>
              <a:t>21</a:t>
            </a:r>
            <a:r>
              <a:rPr lang="en-US" sz="2000" dirty="0"/>
              <a:t>(2) = P { Wednesday is sunny | Monday is rainy } </a:t>
            </a:r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9EDC0621-7302-4585-B8CE-6F6C84CB8B1A}"/>
              </a:ext>
            </a:extLst>
          </p:cNvPr>
          <p:cNvGrpSpPr>
            <a:grpSpLocks/>
          </p:cNvGrpSpPr>
          <p:nvPr/>
        </p:nvGrpSpPr>
        <p:grpSpPr bwMode="auto">
          <a:xfrm>
            <a:off x="4662635" y="2377411"/>
            <a:ext cx="3771188" cy="2103178"/>
            <a:chOff x="1702" y="3027"/>
            <a:chExt cx="1554" cy="96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B73773CD-1015-40BF-B4C1-3D51C774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36"/>
              <a:ext cx="648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D0D4B284-BD35-43D5-A65C-322F4E63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50"/>
              <a:ext cx="626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rainy</a:t>
              </a:r>
            </a:p>
          </p:txBody>
        </p: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1EDF3DA5-9207-4E04-B815-C335361A8F0D}"/>
                </a:ext>
              </a:extLst>
            </p:cNvPr>
            <p:cNvCxnSpPr>
              <a:cxnSpLocks noChangeShapeType="1"/>
              <a:stCxn id="11" idx="7"/>
              <a:endCxn id="12" idx="1"/>
            </p:cNvCxnSpPr>
            <p:nvPr/>
          </p:nvCxnSpPr>
          <p:spPr bwMode="auto">
            <a:xfrm rot="16200000" flipH="1">
              <a:off x="2437" y="3204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C137A8B1-E734-4A11-86AE-FBC3211CA567}"/>
                </a:ext>
              </a:extLst>
            </p:cNvPr>
            <p:cNvCxnSpPr>
              <a:cxnSpLocks noChangeShapeType="1"/>
              <a:stCxn id="12" idx="3"/>
              <a:endCxn id="11" idx="5"/>
            </p:cNvCxnSpPr>
            <p:nvPr/>
          </p:nvCxnSpPr>
          <p:spPr bwMode="auto">
            <a:xfrm rot="5400000" flipH="1">
              <a:off x="2437" y="3422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F6B9A614-EDDB-4826-8BB7-17AC8347600E}"/>
                </a:ext>
              </a:extLst>
            </p:cNvPr>
            <p:cNvCxnSpPr>
              <a:cxnSpLocks noChangeShapeType="1"/>
              <a:stCxn id="12" idx="7"/>
              <a:endCxn id="12" idx="6"/>
            </p:cNvCxnSpPr>
            <p:nvPr/>
          </p:nvCxnSpPr>
          <p:spPr bwMode="auto">
            <a:xfrm rot="16200000" flipH="1">
              <a:off x="3063" y="3404"/>
              <a:ext cx="109" cy="92"/>
            </a:xfrm>
            <a:prstGeom prst="curvedConnector4">
              <a:avLst>
                <a:gd name="adj1" fmla="val -177403"/>
                <a:gd name="adj2" fmla="val 2420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B238120D-ECFF-43CC-A5E6-71CE346AFD6C}"/>
                </a:ext>
              </a:extLst>
            </p:cNvPr>
            <p:cNvCxnSpPr>
              <a:cxnSpLocks noChangeShapeType="1"/>
              <a:stCxn id="11" idx="1"/>
              <a:endCxn id="11" idx="2"/>
            </p:cNvCxnSpPr>
            <p:nvPr/>
          </p:nvCxnSpPr>
          <p:spPr bwMode="auto">
            <a:xfrm rot="16200000" flipH="1" flipV="1">
              <a:off x="1700" y="3388"/>
              <a:ext cx="109" cy="95"/>
            </a:xfrm>
            <a:prstGeom prst="curvedConnector4">
              <a:avLst>
                <a:gd name="adj1" fmla="val -177403"/>
                <a:gd name="adj2" fmla="val 23725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2B4C0E1-43CD-4528-9400-E88A1C5EB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D274A07-14BA-4285-A619-64AFF8DF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3058"/>
              <a:ext cx="3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8339125B-3109-402B-9C2B-2E3B9418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BF8A080D-A06B-4923-AC25-947ECFBD7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87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0.4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7903D0F-7C61-4965-B3DD-76F4F99A192E}"/>
              </a:ext>
            </a:extLst>
          </p:cNvPr>
          <p:cNvSpPr/>
          <p:nvPr/>
        </p:nvSpPr>
        <p:spPr>
          <a:xfrm>
            <a:off x="6338229" y="1294499"/>
            <a:ext cx="2805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state 1 = “sunny” state 2 = “rainy.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4">
            <a:extLst>
              <a:ext uri="{FF2B5EF4-FFF2-40B4-BE49-F238E27FC236}">
                <a16:creationId xmlns:a16="http://schemas.microsoft.com/office/drawing/2014/main" id="{D88507B1-2422-410C-8A33-805F7B73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</a:rPr>
              <a:t>Coke vs. Pepsi Example </a:t>
            </a:r>
            <a:r>
              <a:rPr lang="en-US" altLang="en-U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 dirty="0" err="1">
                <a:solidFill>
                  <a:srgbClr val="000099"/>
                </a:solidFill>
                <a:latin typeface="Arial" panose="020B0604020202020204" pitchFamily="34" charset="0"/>
              </a:rPr>
              <a:t>cont</a:t>
            </a:r>
            <a:r>
              <a:rPr lang="en-US" altLang="en-US" sz="1800" b="1" dirty="0">
                <a:solidFill>
                  <a:srgbClr val="000099"/>
                </a:solidFill>
                <a:latin typeface="Arial" panose="020B0604020202020204" pitchFamily="34" charset="0"/>
              </a:rPr>
              <a:t>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2B23D97-6936-48B1-8571-F05837D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67FBFC-9398-44DB-92BF-C4807828C10C}" type="slidenum">
              <a:rPr lang="he-IL" altLang="en-US" sz="2200">
                <a:solidFill>
                  <a:srgbClr val="002D86"/>
                </a:solidFill>
              </a:rPr>
              <a:pPr/>
              <a:t>18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30724" name="Content Placeholder 15">
            <a:extLst>
              <a:ext uri="{FF2B5EF4-FFF2-40B4-BE49-F238E27FC236}">
                <a16:creationId xmlns:a16="http://schemas.microsoft.com/office/drawing/2014/main" id="{BA226E8C-F0C5-4DEF-BD08-C6D0989293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8291" name="Text Box 3">
            <a:extLst>
              <a:ext uri="{FF2B5EF4-FFF2-40B4-BE49-F238E27FC236}">
                <a16:creationId xmlns:a16="http://schemas.microsoft.com/office/drawing/2014/main" id="{4950899B-888E-4707-9387-6183BB3E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76338"/>
            <a:ext cx="78962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Given that a person is currently a </a:t>
            </a:r>
            <a:r>
              <a:rPr lang="en-US" altLang="en-US" dirty="0">
                <a:solidFill>
                  <a:srgbClr val="3333CC"/>
                </a:solidFill>
              </a:rPr>
              <a:t>Pepsi</a:t>
            </a:r>
            <a:r>
              <a:rPr lang="en-US" altLang="en-US" dirty="0"/>
              <a:t> purchaser, what is the probability that he will purchase </a:t>
            </a:r>
            <a:r>
              <a:rPr lang="en-US" altLang="en-US" dirty="0">
                <a:solidFill>
                  <a:schemeClr val="hlink"/>
                </a:solidFill>
              </a:rPr>
              <a:t>Coke</a:t>
            </a:r>
            <a:r>
              <a:rPr lang="en-US" altLang="en-US" dirty="0"/>
              <a:t> two purchases from now?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US" sz="2000" dirty="0"/>
              <a:t>[ </a:t>
            </a:r>
            <a:r>
              <a:rPr lang="en-US" altLang="en-US" sz="2000" dirty="0">
                <a:solidFill>
                  <a:srgbClr val="3333CC"/>
                </a:solidFill>
              </a:rPr>
              <a:t>Pepsi</a:t>
            </a:r>
            <a:r>
              <a:rPr lang="en-US" altLang="en-US" sz="2000" dirty="0">
                <a:sym typeface="Wingdings" panose="05000000000000000000" pitchFamily="2" charset="2"/>
              </a:rPr>
              <a:t>?</a:t>
            </a:r>
            <a:r>
              <a:rPr lang="en-US" altLang="en-US" sz="2000" dirty="0">
                <a:solidFill>
                  <a:schemeClr val="hlink"/>
                </a:solidFill>
                <a:sym typeface="Wingdings" panose="05000000000000000000" pitchFamily="2" charset="2"/>
              </a:rPr>
              <a:t>Coke </a:t>
            </a:r>
            <a:r>
              <a:rPr lang="en-US" altLang="en-US" sz="2000" dirty="0">
                <a:sym typeface="Wingdings" panose="05000000000000000000" pitchFamily="2" charset="2"/>
              </a:rPr>
              <a:t>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US" sz="2000" dirty="0"/>
              <a:t>[ </a:t>
            </a:r>
            <a:r>
              <a:rPr lang="en-US" altLang="en-US" sz="2000" dirty="0" err="1">
                <a:solidFill>
                  <a:srgbClr val="3333CC"/>
                </a:solidFill>
              </a:rPr>
              <a:t>Pepsi</a:t>
            </a:r>
            <a:r>
              <a:rPr lang="en-US" altLang="en-US" sz="2000" dirty="0" err="1"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solidFill>
                  <a:schemeClr val="hlink"/>
                </a:solidFill>
                <a:sym typeface="Wingdings" panose="05000000000000000000" pitchFamily="2" charset="2"/>
              </a:rPr>
              <a:t>Coke</a:t>
            </a:r>
            <a:r>
              <a:rPr lang="en-US" altLang="en-US" sz="2000" dirty="0" err="1"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solidFill>
                  <a:schemeClr val="hlink"/>
                </a:solidFill>
                <a:sym typeface="Wingdings" panose="05000000000000000000" pitchFamily="2" charset="2"/>
              </a:rPr>
              <a:t>Coke</a:t>
            </a:r>
            <a:r>
              <a:rPr lang="en-US" altLang="en-US" sz="2000" dirty="0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en-US" sz="2000" dirty="0"/>
              <a:t>[ </a:t>
            </a:r>
            <a:r>
              <a:rPr lang="en-US" altLang="en-US" sz="2000" dirty="0">
                <a:solidFill>
                  <a:srgbClr val="3333CC"/>
                </a:solidFill>
              </a:rPr>
              <a:t>Pepsi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3333CC"/>
                </a:solidFill>
              </a:rPr>
              <a:t>Pepsi</a:t>
            </a:r>
            <a:r>
              <a:rPr lang="en-US" altLang="en-US" sz="2000" dirty="0">
                <a:sym typeface="Wingdings" panose="05000000000000000000" pitchFamily="2" charset="2"/>
              </a:rPr>
              <a:t> </a:t>
            </a:r>
            <a:r>
              <a:rPr lang="en-US" altLang="en-US" sz="2000" dirty="0">
                <a:solidFill>
                  <a:schemeClr val="hlink"/>
                </a:solidFill>
                <a:sym typeface="Wingdings" panose="05000000000000000000" pitchFamily="2" charset="2"/>
              </a:rPr>
              <a:t>Coke </a:t>
            </a:r>
            <a:r>
              <a:rPr lang="en-US" altLang="en-US" sz="2000" dirty="0">
                <a:sym typeface="Wingdings" panose="05000000000000000000" pitchFamily="2" charset="2"/>
              </a:rPr>
              <a:t>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0.2  *    0.9             +                0.8    *     0.2            = 0.34   </a:t>
            </a:r>
          </a:p>
        </p:txBody>
      </p:sp>
      <p:graphicFrame>
        <p:nvGraphicFramePr>
          <p:cNvPr id="268302" name="Object 14">
            <a:extLst>
              <a:ext uri="{FF2B5EF4-FFF2-40B4-BE49-F238E27FC236}">
                <a16:creationId xmlns:a16="http://schemas.microsoft.com/office/drawing/2014/main" id="{DD43130D-BBFC-4B45-BDD9-C7EEA3571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4273550"/>
          <a:ext cx="76866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57200" progId="Equation.3">
                  <p:embed/>
                </p:oleObj>
              </mc:Choice>
              <mc:Fallback>
                <p:oleObj name="Equation" r:id="rId3" imgW="2628900" imgH="4572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273550"/>
                        <a:ext cx="7686675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3" name="Oval 15">
            <a:extLst>
              <a:ext uri="{FF2B5EF4-FFF2-40B4-BE49-F238E27FC236}">
                <a16:creationId xmlns:a16="http://schemas.microsoft.com/office/drawing/2014/main" id="{43CCD818-488F-403A-846A-F3DC4AD3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921250"/>
            <a:ext cx="950913" cy="688975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8C1381FC-B97D-4DFE-B0CA-C17C02E42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850" y="5722938"/>
            <a:ext cx="11113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311" name="Text Box 23">
            <a:extLst>
              <a:ext uri="{FF2B5EF4-FFF2-40B4-BE49-F238E27FC236}">
                <a16:creationId xmlns:a16="http://schemas.microsoft.com/office/drawing/2014/main" id="{43826E8E-5D98-403B-90A9-778041FF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6116638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33CC"/>
                </a:solidFill>
              </a:rPr>
              <a:t>Pepsi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?</a:t>
            </a:r>
            <a:endParaRPr lang="en-US" altLang="en-US"/>
          </a:p>
        </p:txBody>
      </p:sp>
      <p:sp>
        <p:nvSpPr>
          <p:cNvPr id="268312" name="AutoShape 24">
            <a:extLst>
              <a:ext uri="{FF2B5EF4-FFF2-40B4-BE49-F238E27FC236}">
                <a16:creationId xmlns:a16="http://schemas.microsoft.com/office/drawing/2014/main" id="{94AED970-D0E4-4871-873C-7BD299F6BF21}"/>
              </a:ext>
            </a:extLst>
          </p:cNvPr>
          <p:cNvSpPr>
            <a:spLocks/>
          </p:cNvSpPr>
          <p:nvPr/>
        </p:nvSpPr>
        <p:spPr bwMode="auto">
          <a:xfrm rot="5400000">
            <a:off x="2540794" y="4863307"/>
            <a:ext cx="149225" cy="1385887"/>
          </a:xfrm>
          <a:prstGeom prst="rightBrace">
            <a:avLst>
              <a:gd name="adj1" fmla="val 7739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8313" name="AutoShape 25">
            <a:extLst>
              <a:ext uri="{FF2B5EF4-FFF2-40B4-BE49-F238E27FC236}">
                <a16:creationId xmlns:a16="http://schemas.microsoft.com/office/drawing/2014/main" id="{0092587A-21A1-4D46-A3B8-5408085FA1BB}"/>
              </a:ext>
            </a:extLst>
          </p:cNvPr>
          <p:cNvSpPr>
            <a:spLocks/>
          </p:cNvSpPr>
          <p:nvPr/>
        </p:nvSpPr>
        <p:spPr bwMode="auto">
          <a:xfrm>
            <a:off x="4302125" y="4413250"/>
            <a:ext cx="88900" cy="1125538"/>
          </a:xfrm>
          <a:prstGeom prst="rightBrace">
            <a:avLst>
              <a:gd name="adj1" fmla="val 10550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8314" name="Line 26">
            <a:extLst>
              <a:ext uri="{FF2B5EF4-FFF2-40B4-BE49-F238E27FC236}">
                <a16:creationId xmlns:a16="http://schemas.microsoft.com/office/drawing/2014/main" id="{CD2BEAB6-6F81-42DA-B2F6-6BC7D3109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4970463"/>
            <a:ext cx="111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315" name="Line 27">
            <a:extLst>
              <a:ext uri="{FF2B5EF4-FFF2-40B4-BE49-F238E27FC236}">
                <a16:creationId xmlns:a16="http://schemas.microsoft.com/office/drawing/2014/main" id="{BFF69531-664A-4ED7-B8AF-7A056CDE8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4962525"/>
            <a:ext cx="0" cy="109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316" name="Text Box 28">
            <a:extLst>
              <a:ext uri="{FF2B5EF4-FFF2-40B4-BE49-F238E27FC236}">
                <a16:creationId xmlns:a16="http://schemas.microsoft.com/office/drawing/2014/main" id="{3224C50E-C15E-4A28-8733-4C4777D1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99175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ym typeface="Wingdings" panose="05000000000000000000" pitchFamily="2" charset="2"/>
              </a:rPr>
              <a:t>?  </a:t>
            </a:r>
            <a:r>
              <a:rPr lang="en-US" altLang="en-US">
                <a:solidFill>
                  <a:schemeClr val="hlink"/>
                </a:solidFill>
                <a:sym typeface="Wingdings" panose="05000000000000000000" pitchFamily="2" charset="2"/>
              </a:rPr>
              <a:t>Coke</a:t>
            </a:r>
            <a:endParaRPr lang="en-US" altLang="en-US">
              <a:solidFill>
                <a:schemeClr val="hlink"/>
              </a:solidFill>
            </a:endParaRPr>
          </a:p>
        </p:txBody>
      </p:sp>
      <p:graphicFrame>
        <p:nvGraphicFramePr>
          <p:cNvPr id="268319" name="Object 31">
            <a:extLst>
              <a:ext uri="{FF2B5EF4-FFF2-40B4-BE49-F238E27FC236}">
                <a16:creationId xmlns:a16="http://schemas.microsoft.com/office/drawing/2014/main" id="{8E8D9488-903F-4233-99C5-114A270DA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4270375"/>
          <a:ext cx="28495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500" imgH="457200" progId="Equation.3">
                  <p:embed/>
                </p:oleObj>
              </mc:Choice>
              <mc:Fallback>
                <p:oleObj name="Equation" r:id="rId5" imgW="952500" imgH="457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270375"/>
                        <a:ext cx="2849563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3" grpId="0" animBg="1"/>
      <p:bldP spid="268311" grpId="0"/>
      <p:bldP spid="268312" grpId="0" animBg="1"/>
      <p:bldP spid="268313" grpId="0" animBg="1"/>
      <p:bldP spid="2683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>
            <a:extLst>
              <a:ext uri="{FF2B5EF4-FFF2-40B4-BE49-F238E27FC236}">
                <a16:creationId xmlns:a16="http://schemas.microsoft.com/office/drawing/2014/main" id="{0AACE5D6-3C95-434A-B5D0-8952E79C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sz="3600" b="1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000099"/>
                </a:solidFill>
                <a:latin typeface="Arial" panose="020B0604020202020204" pitchFamily="34" charset="0"/>
              </a:rPr>
              <a:t>Coke vs. Pepsi Example </a:t>
            </a:r>
            <a:r>
              <a:rPr lang="en-US" altLang="en-US" sz="1800" b="1">
                <a:solidFill>
                  <a:srgbClr val="000099"/>
                </a:solidFill>
                <a:latin typeface="Arial" panose="020B0604020202020204" pitchFamily="34" charset="0"/>
              </a:rPr>
              <a:t>(cont)</a:t>
            </a:r>
            <a:endParaRPr lang="en-US" altLang="en-US" sz="24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93363DF8-94D2-4C76-8FCC-C1679E43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535E032-9694-4F98-8B9A-9D926205FAFB}" type="slidenum">
              <a:rPr lang="he-IL" altLang="en-US" sz="2200">
                <a:solidFill>
                  <a:srgbClr val="002D86"/>
                </a:solidFill>
              </a:rPr>
              <a:pPr/>
              <a:t>19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32772" name="Content Placeholder 7">
            <a:extLst>
              <a:ext uri="{FF2B5EF4-FFF2-40B4-BE49-F238E27FC236}">
                <a16:creationId xmlns:a16="http://schemas.microsoft.com/office/drawing/2014/main" id="{A70EC471-9D70-4E4F-9F52-C58AA5A525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r>
              <a:rPr lang="en-US" altLang="en-US" dirty="0"/>
              <a:t>Given that a person is currently a </a:t>
            </a:r>
            <a:r>
              <a:rPr lang="en-US" altLang="en-US" dirty="0">
                <a:solidFill>
                  <a:schemeClr val="hlink"/>
                </a:solidFill>
              </a:rPr>
              <a:t>Coke</a:t>
            </a:r>
            <a:r>
              <a:rPr lang="en-US" altLang="en-US" dirty="0"/>
              <a:t> purchaser, what is the probability that he will purchase </a:t>
            </a:r>
            <a:r>
              <a:rPr lang="en-US" altLang="en-US" dirty="0">
                <a:solidFill>
                  <a:srgbClr val="3333CC"/>
                </a:solidFill>
              </a:rPr>
              <a:t>Pepsi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993300"/>
                </a:solidFill>
              </a:rPr>
              <a:t>three</a:t>
            </a:r>
            <a:r>
              <a:rPr lang="en-US" altLang="en-US" dirty="0"/>
              <a:t> purchases from now?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32773" name="Group 7">
            <a:extLst>
              <a:ext uri="{FF2B5EF4-FFF2-40B4-BE49-F238E27FC236}">
                <a16:creationId xmlns:a16="http://schemas.microsoft.com/office/drawing/2014/main" id="{7BAE60F8-0B64-427F-9BDA-D307FB66C553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2397125"/>
            <a:ext cx="8540750" cy="1414463"/>
            <a:chOff x="195263" y="3300413"/>
            <a:chExt cx="8540750" cy="1414462"/>
          </a:xfrm>
        </p:grpSpPr>
        <p:graphicFrame>
          <p:nvGraphicFramePr>
            <p:cNvPr id="32774" name="Object 13">
              <a:extLst>
                <a:ext uri="{FF2B5EF4-FFF2-40B4-BE49-F238E27FC236}">
                  <a16:creationId xmlns:a16="http://schemas.microsoft.com/office/drawing/2014/main" id="{67A357E8-E33F-44D1-A78F-A239B9D75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263" y="3378200"/>
            <a:ext cx="8540750" cy="133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21000" imgH="457200" progId="Equation.3">
                    <p:embed/>
                  </p:oleObj>
                </mc:Choice>
                <mc:Fallback>
                  <p:oleObj name="Equation" r:id="rId3" imgW="2921000" imgH="457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3" y="3378200"/>
                          <a:ext cx="8540750" cy="133667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Oval 14">
              <a:extLst>
                <a:ext uri="{FF2B5EF4-FFF2-40B4-BE49-F238E27FC236}">
                  <a16:creationId xmlns:a16="http://schemas.microsoft.com/office/drawing/2014/main" id="{BA861B98-7692-4EFE-BAA4-C898EB36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050" y="3300413"/>
              <a:ext cx="1165225" cy="688975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153690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ECDDCC-244C-75B4-5B47-4C2C4AAF69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307780"/>
            <a:ext cx="9144000" cy="27631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8343D-CA57-4FFD-885D-7C7C191369FA}" type="slidenum">
              <a:rPr lang="he-IL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DCFD7F8-03AB-4F3B-90BD-560E0AA0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Unconditional State Probabilities (Winston-930)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33C4-CD77-47F8-A389-29A2427990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One or n-step transition probabilities are </a:t>
            </a:r>
            <a:r>
              <a:rPr lang="en-US" sz="2400" i="1" dirty="0"/>
              <a:t>conditional</a:t>
            </a:r>
            <a:r>
              <a:rPr lang="en-US" sz="2400" dirty="0"/>
              <a:t> prob.</a:t>
            </a:r>
          </a:p>
          <a:p>
            <a:pPr lvl="1" eaLnBrk="1" hangingPunct="1">
              <a:defRPr/>
            </a:pPr>
            <a:r>
              <a:rPr lang="en-US" sz="2000" dirty="0"/>
              <a:t>For ex. P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= j |X</a:t>
            </a:r>
            <a:r>
              <a:rPr lang="en-US" sz="2000" baseline="-25000" dirty="0"/>
              <a:t>0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i="1" dirty="0" err="1"/>
              <a:t>p</a:t>
            </a:r>
            <a:r>
              <a:rPr lang="en-US" sz="2000" baseline="-25000" dirty="0" err="1"/>
              <a:t>ij</a:t>
            </a:r>
            <a:r>
              <a:rPr lang="en-US" sz="2000" dirty="0"/>
              <a:t>(n) </a:t>
            </a:r>
          </a:p>
          <a:p>
            <a:pPr eaLnBrk="1" hangingPunct="1">
              <a:defRPr/>
            </a:pPr>
            <a:r>
              <a:rPr lang="en-US" sz="2400" dirty="0"/>
              <a:t>Sometimes, we may not know the state of the Markov chain at 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2400" dirty="0">
                <a:cs typeface="Times New Roman" pitchFamily="18" charset="0"/>
              </a:rPr>
              <a:t>but we are interested to determine the prob. that the system is in state j at time n</a:t>
            </a:r>
          </a:p>
          <a:p>
            <a:pPr lvl="1" eaLnBrk="1" hangingPunct="1">
              <a:defRPr/>
            </a:pPr>
            <a:r>
              <a:rPr lang="en-US" sz="2000" dirty="0">
                <a:cs typeface="Times New Roman" pitchFamily="18" charset="0"/>
              </a:rPr>
              <a:t>That is </a:t>
            </a:r>
            <a:r>
              <a:rPr lang="en-US" sz="2000" dirty="0"/>
              <a:t>P(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= j ) = ?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E0F39D0-0947-470C-BEF3-0FF8E2BB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25D58D-B204-4873-ABEE-B7301ED62077}" type="slidenum">
              <a:rPr lang="he-IL" altLang="en-US" sz="2200">
                <a:solidFill>
                  <a:srgbClr val="002D86"/>
                </a:solidFill>
              </a:rPr>
              <a:pPr/>
              <a:t>20</a:t>
            </a:fld>
            <a:endParaRPr lang="en-US" altLang="en-US" sz="2200" dirty="0">
              <a:solidFill>
                <a:srgbClr val="002D8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9C94F-1244-C650-3C8E-F1BDE65E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" y="3610727"/>
            <a:ext cx="6268916" cy="2908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57B01-E4E1-4D3E-C2BC-732031B5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6" y="6582529"/>
            <a:ext cx="2647583" cy="2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267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Rainy and sunny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8343D-CA57-4FFD-885D-7C7C191369FA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87042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922231"/>
              </p:ext>
            </p:extLst>
          </p:nvPr>
        </p:nvGraphicFramePr>
        <p:xfrm>
          <a:off x="622716" y="2877030"/>
          <a:ext cx="1621333" cy="77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57200" progId="Equation.3">
                  <p:embed/>
                </p:oleObj>
              </mc:Choice>
              <mc:Fallback>
                <p:oleObj name="Equation" r:id="rId2" imgW="952200" imgH="4572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16" y="2877030"/>
                        <a:ext cx="1621333" cy="778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0770337"/>
              </p:ext>
            </p:extLst>
          </p:nvPr>
        </p:nvGraphicFramePr>
        <p:xfrm>
          <a:off x="2720426" y="2875387"/>
          <a:ext cx="1987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57200" progId="Equation.3">
                  <p:embed/>
                </p:oleObj>
              </mc:Choice>
              <mc:Fallback>
                <p:oleObj name="Equation" r:id="rId4" imgW="1168200" imgH="457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426" y="2875387"/>
                        <a:ext cx="1987550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9130289"/>
              </p:ext>
            </p:extLst>
          </p:nvPr>
        </p:nvGraphicFramePr>
        <p:xfrm>
          <a:off x="5147503" y="2892849"/>
          <a:ext cx="2247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57200" progId="Equation.3">
                  <p:embed/>
                </p:oleObj>
              </mc:Choice>
              <mc:Fallback>
                <p:oleObj name="Equation" r:id="rId6" imgW="1320480" imgH="45720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503" y="2892849"/>
                        <a:ext cx="2247900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8284984"/>
              </p:ext>
            </p:extLst>
          </p:nvPr>
        </p:nvGraphicFramePr>
        <p:xfrm>
          <a:off x="976605" y="4002637"/>
          <a:ext cx="1565863" cy="46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15640" progId="Equation.3">
                  <p:embed/>
                </p:oleObj>
              </mc:Choice>
              <mc:Fallback>
                <p:oleObj name="Equation" r:id="rId8" imgW="736560" imgH="21564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605" y="4002637"/>
                        <a:ext cx="1565863" cy="46043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717" y="4624910"/>
            <a:ext cx="789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Tuesday: Q*P=</a:t>
            </a:r>
          </a:p>
        </p:txBody>
      </p:sp>
      <p:graphicFrame>
        <p:nvGraphicFramePr>
          <p:cNvPr id="87049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8109728"/>
              </p:ext>
            </p:extLst>
          </p:nvPr>
        </p:nvGraphicFramePr>
        <p:xfrm>
          <a:off x="3507643" y="4633058"/>
          <a:ext cx="1322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15640" progId="Equation.3">
                  <p:embed/>
                </p:oleObj>
              </mc:Choice>
              <mc:Fallback>
                <p:oleObj name="Equation" r:id="rId10" imgW="622080" imgH="21564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643" y="4633058"/>
                        <a:ext cx="1322388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4093" y="5392305"/>
            <a:ext cx="789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Wednesday: Q*P2=</a:t>
            </a:r>
          </a:p>
        </p:txBody>
      </p:sp>
      <p:graphicFrame>
        <p:nvGraphicFramePr>
          <p:cNvPr id="87050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5446073"/>
              </p:ext>
            </p:extLst>
          </p:nvPr>
        </p:nvGraphicFramePr>
        <p:xfrm>
          <a:off x="3813314" y="5441405"/>
          <a:ext cx="1646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15640" progId="Equation.3">
                  <p:embed/>
                </p:oleObj>
              </mc:Choice>
              <mc:Fallback>
                <p:oleObj name="Equation" r:id="rId12" imgW="774360" imgH="21564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314" y="5441405"/>
                        <a:ext cx="1646238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1297" y="6200160"/>
            <a:ext cx="789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Thusday</a:t>
            </a:r>
            <a:r>
              <a:rPr lang="en-US" dirty="0"/>
              <a:t> : Q*P3=</a:t>
            </a:r>
          </a:p>
        </p:txBody>
      </p:sp>
      <p:graphicFrame>
        <p:nvGraphicFramePr>
          <p:cNvPr id="87051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99776863"/>
              </p:ext>
            </p:extLst>
          </p:nvPr>
        </p:nvGraphicFramePr>
        <p:xfrm>
          <a:off x="3649380" y="6201354"/>
          <a:ext cx="1970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27000" imgH="215640" progId="Equation.3">
                  <p:embed/>
                </p:oleObj>
              </mc:Choice>
              <mc:Fallback>
                <p:oleObj name="Equation" r:id="rId14" imgW="927000" imgH="21564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380" y="6201354"/>
                        <a:ext cx="1970087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BF1210-E4A7-7462-CEA1-D815B2BF6822}"/>
              </a:ext>
            </a:extLst>
          </p:cNvPr>
          <p:cNvSpPr txBox="1"/>
          <p:nvPr/>
        </p:nvSpPr>
        <p:spPr>
          <a:xfrm>
            <a:off x="430823" y="1048334"/>
            <a:ext cx="72976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/>
              <a:t>Weather example</a:t>
            </a:r>
          </a:p>
          <a:p>
            <a:pPr lvl="1" eaLnBrk="1" hangingPunct="1">
              <a:defRPr/>
            </a:pPr>
            <a:r>
              <a:rPr lang="en-US" sz="2000" dirty="0"/>
              <a:t>Suppose now that it does not rain yet, but meteorologists predict an 80% chance of rain on Monday. How does this affect our forecasts? 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DCFD7F8-03AB-4F3B-90BD-560E0AA0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/>
              <a:t>Unconditional State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33C4-CD77-47F8-A389-29A2427990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Times New Roman" pitchFamily="18" charset="0"/>
              </a:rPr>
              <a:t>For, </a:t>
            </a:r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j ) = ?</a:t>
            </a:r>
          </a:p>
          <a:p>
            <a:pPr lvl="1" eaLnBrk="1" hangingPunct="1">
              <a:defRPr/>
            </a:pPr>
            <a:r>
              <a:rPr lang="en-US" dirty="0"/>
              <a:t>it is necessary to specify prob. distribution of initial state</a:t>
            </a:r>
          </a:p>
          <a:p>
            <a:pPr lvl="2" eaLnBrk="1" hangingPunct="1">
              <a:defRPr/>
            </a:pPr>
            <a:r>
              <a:rPr lang="en-US" dirty="0"/>
              <a:t>i.e. P(X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) for all states </a:t>
            </a:r>
            <a:r>
              <a:rPr lang="en-US" i="1" dirty="0" err="1"/>
              <a:t>i</a:t>
            </a:r>
            <a:r>
              <a:rPr lang="en-US" dirty="0"/>
              <a:t>, </a:t>
            </a:r>
          </a:p>
          <a:p>
            <a:pPr lvl="2" eaLnBrk="1" hangingPunct="1">
              <a:defRPr/>
            </a:pPr>
            <a:r>
              <a:rPr lang="en-US" dirty="0"/>
              <a:t>let it be vector </a:t>
            </a:r>
            <a:r>
              <a:rPr lang="en-US" b="1" dirty="0"/>
              <a:t>Q</a:t>
            </a:r>
            <a:r>
              <a:rPr lang="en-US" b="1" baseline="-25000" dirty="0">
                <a:latin typeface="Arial Narrow" pitchFamily="34" charset="0"/>
              </a:rPr>
              <a:t>0</a:t>
            </a:r>
            <a:r>
              <a:rPr lang="en-US" b="1" dirty="0"/>
              <a:t>, </a:t>
            </a:r>
            <a:r>
              <a:rPr lang="en-US" dirty="0"/>
              <a:t>where q</a:t>
            </a:r>
            <a:r>
              <a:rPr lang="en-US" baseline="-25000" dirty="0"/>
              <a:t>i</a:t>
            </a:r>
            <a:r>
              <a:rPr lang="en-US" baseline="30000" dirty="0">
                <a:latin typeface="Arial Narrow" pitchFamily="34" charset="0"/>
              </a:rPr>
              <a:t>0</a:t>
            </a:r>
            <a:r>
              <a:rPr lang="en-US" dirty="0"/>
              <a:t>= P(X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) for all states </a:t>
            </a:r>
            <a:r>
              <a:rPr lang="en-US" b="1" i="1" dirty="0" err="1"/>
              <a:t>i</a:t>
            </a:r>
            <a:endParaRPr lang="en-US" b="1" i="1" dirty="0"/>
          </a:p>
          <a:p>
            <a:pPr eaLnBrk="1" hangingPunct="1">
              <a:defRPr/>
            </a:pPr>
            <a:endParaRPr lang="en-US" sz="300" i="1" dirty="0"/>
          </a:p>
          <a:p>
            <a:pPr eaLnBrk="1" hangingPunct="1">
              <a:defRPr/>
            </a:pPr>
            <a:r>
              <a:rPr lang="en-US" i="1" dirty="0"/>
              <a:t>Then, </a:t>
            </a: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E0F39D0-0947-470C-BEF3-0FF8E2BB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25D58D-B204-4873-ABEE-B7301ED62077}" type="slidenum">
              <a:rPr lang="he-IL" altLang="en-US" sz="2200">
                <a:solidFill>
                  <a:srgbClr val="002D86"/>
                </a:solidFill>
              </a:rPr>
              <a:pPr/>
              <a:t>22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pSp>
        <p:nvGrpSpPr>
          <p:cNvPr id="34821" name="Group 50">
            <a:extLst>
              <a:ext uri="{FF2B5EF4-FFF2-40B4-BE49-F238E27FC236}">
                <a16:creationId xmlns:a16="http://schemas.microsoft.com/office/drawing/2014/main" id="{58260DAE-4200-4FAB-BEB4-EBC91BF658BF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967832"/>
            <a:ext cx="3455939" cy="3053140"/>
            <a:chOff x="6266235" y="2392758"/>
            <a:chExt cx="2877765" cy="25805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441034-7CB1-41D1-A340-6D85F4CD3576}"/>
                </a:ext>
              </a:extLst>
            </p:cNvPr>
            <p:cNvSpPr/>
            <p:nvPr/>
          </p:nvSpPr>
          <p:spPr>
            <a:xfrm>
              <a:off x="6742831" y="2392758"/>
              <a:ext cx="318336" cy="282416"/>
            </a:xfrm>
            <a:prstGeom prst="ellipse">
              <a:avLst/>
            </a:prstGeom>
            <a:solidFill>
              <a:srgbClr val="FAD2D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i="1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3182A9-E5D0-4C3E-AAD7-BB3D0675686A}"/>
                </a:ext>
              </a:extLst>
            </p:cNvPr>
            <p:cNvSpPr/>
            <p:nvPr/>
          </p:nvSpPr>
          <p:spPr>
            <a:xfrm>
              <a:off x="6742831" y="2874631"/>
              <a:ext cx="318336" cy="282416"/>
            </a:xfrm>
            <a:prstGeom prst="ellipse">
              <a:avLst/>
            </a:prstGeom>
            <a:solidFill>
              <a:srgbClr val="FAD2D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i="1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E167DC-49F3-405A-8DB0-BAE7F517A6B5}"/>
                </a:ext>
              </a:extLst>
            </p:cNvPr>
            <p:cNvSpPr/>
            <p:nvPr/>
          </p:nvSpPr>
          <p:spPr>
            <a:xfrm>
              <a:off x="6753745" y="3670692"/>
              <a:ext cx="318336" cy="282416"/>
            </a:xfrm>
            <a:prstGeom prst="ellipse">
              <a:avLst/>
            </a:prstGeom>
            <a:solidFill>
              <a:srgbClr val="FAD2D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i="1" dirty="0"/>
                <a:t>k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56D500-65CE-4031-8CE9-696D0AEA6BF9}"/>
                </a:ext>
              </a:extLst>
            </p:cNvPr>
            <p:cNvSpPr/>
            <p:nvPr/>
          </p:nvSpPr>
          <p:spPr>
            <a:xfrm>
              <a:off x="6764660" y="4360847"/>
              <a:ext cx="318336" cy="282416"/>
            </a:xfrm>
            <a:prstGeom prst="ellipse">
              <a:avLst/>
            </a:prstGeom>
            <a:solidFill>
              <a:srgbClr val="FAD2D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i="1" dirty="0"/>
                <a:t>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FD86B6-69FD-4796-B948-B353A4AB044C}"/>
                </a:ext>
              </a:extLst>
            </p:cNvPr>
            <p:cNvSpPr/>
            <p:nvPr/>
          </p:nvSpPr>
          <p:spPr>
            <a:xfrm>
              <a:off x="8740167" y="3282369"/>
              <a:ext cx="318336" cy="282416"/>
            </a:xfrm>
            <a:prstGeom prst="ellipse">
              <a:avLst/>
            </a:prstGeom>
            <a:solidFill>
              <a:srgbClr val="FAD2D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i="1" dirty="0"/>
                <a:t>j</a:t>
              </a:r>
            </a:p>
          </p:txBody>
        </p:sp>
        <p:cxnSp>
          <p:nvCxnSpPr>
            <p:cNvPr id="15" name="Shape 14">
              <a:extLst>
                <a:ext uri="{FF2B5EF4-FFF2-40B4-BE49-F238E27FC236}">
                  <a16:creationId xmlns:a16="http://schemas.microsoft.com/office/drawing/2014/main" id="{E7BE3FAB-C99C-4CA2-9C6D-09926B24732D}"/>
                </a:ext>
              </a:extLst>
            </p:cNvPr>
            <p:cNvCxnSpPr>
              <a:stCxn id="10" idx="6"/>
              <a:endCxn id="14" idx="0"/>
            </p:cNvCxnSpPr>
            <p:nvPr/>
          </p:nvCxnSpPr>
          <p:spPr>
            <a:xfrm>
              <a:off x="7061167" y="2533966"/>
              <a:ext cx="1839078" cy="748403"/>
            </a:xfrm>
            <a:prstGeom prst="curvedConnector2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>
              <a:extLst>
                <a:ext uri="{FF2B5EF4-FFF2-40B4-BE49-F238E27FC236}">
                  <a16:creationId xmlns:a16="http://schemas.microsoft.com/office/drawing/2014/main" id="{A8F45E95-BC91-4CBA-86D5-358E9AF6FF80}"/>
                </a:ext>
              </a:extLst>
            </p:cNvPr>
            <p:cNvCxnSpPr>
              <a:stCxn id="11" idx="6"/>
              <a:endCxn id="14" idx="1"/>
            </p:cNvCxnSpPr>
            <p:nvPr/>
          </p:nvCxnSpPr>
          <p:spPr>
            <a:xfrm>
              <a:off x="7061167" y="3015840"/>
              <a:ext cx="1726296" cy="308892"/>
            </a:xfrm>
            <a:prstGeom prst="curvedConnector2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>
              <a:extLst>
                <a:ext uri="{FF2B5EF4-FFF2-40B4-BE49-F238E27FC236}">
                  <a16:creationId xmlns:a16="http://schemas.microsoft.com/office/drawing/2014/main" id="{A62FF34A-0C34-4D8A-8DB2-276C103EFBC3}"/>
                </a:ext>
              </a:extLst>
            </p:cNvPr>
            <p:cNvCxnSpPr>
              <a:stCxn id="12" idx="6"/>
              <a:endCxn id="14" idx="3"/>
            </p:cNvCxnSpPr>
            <p:nvPr/>
          </p:nvCxnSpPr>
          <p:spPr>
            <a:xfrm flipV="1">
              <a:off x="7072081" y="3524189"/>
              <a:ext cx="1715381" cy="287711"/>
            </a:xfrm>
            <a:prstGeom prst="curvedConnector2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>
              <a:extLst>
                <a:ext uri="{FF2B5EF4-FFF2-40B4-BE49-F238E27FC236}">
                  <a16:creationId xmlns:a16="http://schemas.microsoft.com/office/drawing/2014/main" id="{8CA0B228-E0D1-4DB1-BD72-EDA0094CD87C}"/>
                </a:ext>
              </a:extLst>
            </p:cNvPr>
            <p:cNvCxnSpPr>
              <a:stCxn id="13" idx="6"/>
              <a:endCxn id="14" idx="4"/>
            </p:cNvCxnSpPr>
            <p:nvPr/>
          </p:nvCxnSpPr>
          <p:spPr>
            <a:xfrm flipV="1">
              <a:off x="7082996" y="3564786"/>
              <a:ext cx="1817249" cy="937270"/>
            </a:xfrm>
            <a:prstGeom prst="curvedConnector2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2" name="TextBox 22">
              <a:extLst>
                <a:ext uri="{FF2B5EF4-FFF2-40B4-BE49-F238E27FC236}">
                  <a16:creationId xmlns:a16="http://schemas.microsoft.com/office/drawing/2014/main" id="{D506D7E0-B71C-41BA-AE45-7539D14F1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603" y="3240660"/>
              <a:ext cx="276207" cy="4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:</a:t>
              </a:r>
            </a:p>
          </p:txBody>
        </p:sp>
        <p:sp>
          <p:nvSpPr>
            <p:cNvPr id="34833" name="TextBox 23">
              <a:extLst>
                <a:ext uri="{FF2B5EF4-FFF2-40B4-BE49-F238E27FC236}">
                  <a16:creationId xmlns:a16="http://schemas.microsoft.com/office/drawing/2014/main" id="{E2BDAD41-A635-4F94-ABD3-4B8C7DA0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6226" y="3942010"/>
              <a:ext cx="276207" cy="44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/>
                <a:t>:</a:t>
              </a:r>
            </a:p>
          </p:txBody>
        </p:sp>
        <p:sp>
          <p:nvSpPr>
            <p:cNvPr id="34834" name="TextBox 24">
              <a:extLst>
                <a:ext uri="{FF2B5EF4-FFF2-40B4-BE49-F238E27FC236}">
                  <a16:creationId xmlns:a16="http://schemas.microsoft.com/office/drawing/2014/main" id="{03BDD2F5-D190-43E3-BB1B-8716345F4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6235" y="2492819"/>
              <a:ext cx="467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1</a:t>
              </a:r>
              <a:r>
                <a:rPr lang="en-US" altLang="en-US" sz="1800" baseline="30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34835" name="TextBox 29">
              <a:extLst>
                <a:ext uri="{FF2B5EF4-FFF2-40B4-BE49-F238E27FC236}">
                  <a16:creationId xmlns:a16="http://schemas.microsoft.com/office/drawing/2014/main" id="{6CC7F12D-DFA6-4038-953F-F7CBCFF10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2980" y="2639392"/>
              <a:ext cx="6692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en-US" altLang="en-US" sz="1800" baseline="-25000"/>
                <a:t>1j</a:t>
              </a:r>
              <a:r>
                <a:rPr lang="en-US" altLang="en-US" sz="1800"/>
                <a:t>(n)</a:t>
              </a:r>
            </a:p>
          </p:txBody>
        </p:sp>
        <p:sp>
          <p:nvSpPr>
            <p:cNvPr id="34836" name="TextBox 6">
              <a:extLst>
                <a:ext uri="{FF2B5EF4-FFF2-40B4-BE49-F238E27FC236}">
                  <a16:creationId xmlns:a16="http://schemas.microsoft.com/office/drawing/2014/main" id="{7EBF196F-9E0D-4E22-8874-50AF6250C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968" y="4727116"/>
              <a:ext cx="6586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/>
                <a:t>Time 0</a:t>
              </a:r>
            </a:p>
          </p:txBody>
        </p:sp>
        <p:sp>
          <p:nvSpPr>
            <p:cNvPr id="34837" name="TextBox 7">
              <a:extLst>
                <a:ext uri="{FF2B5EF4-FFF2-40B4-BE49-F238E27FC236}">
                  <a16:creationId xmlns:a16="http://schemas.microsoft.com/office/drawing/2014/main" id="{2F109FC7-9CCE-49F1-9509-6DC829FE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349" y="4685245"/>
              <a:ext cx="6586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/>
                <a:t>Time 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1AFBBC-06C6-40F5-A91A-0D8CBC4051C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6280788" y="2533966"/>
              <a:ext cx="462043" cy="14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DBF5AA-16E7-4675-ABC8-C344D9D14D3B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6313531" y="3015840"/>
              <a:ext cx="429300" cy="10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0BB9A1-AC5D-41A1-B3C5-B890AC6F707B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6313531" y="3811900"/>
              <a:ext cx="440214" cy="194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5C2E99-F759-4276-9132-70725144048B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6291702" y="4484404"/>
              <a:ext cx="472958" cy="17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42" name="TextBox 47">
              <a:extLst>
                <a:ext uri="{FF2B5EF4-FFF2-40B4-BE49-F238E27FC236}">
                  <a16:creationId xmlns:a16="http://schemas.microsoft.com/office/drawing/2014/main" id="{B42526F8-4016-4209-9449-E889DAADD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323" y="3444935"/>
              <a:ext cx="6692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en-US" altLang="en-US" sz="1800" baseline="-25000"/>
                <a:t>kj</a:t>
              </a:r>
              <a:r>
                <a:rPr lang="en-US" altLang="en-US" sz="1800"/>
                <a:t>(n)</a:t>
              </a:r>
            </a:p>
          </p:txBody>
        </p:sp>
        <p:sp>
          <p:nvSpPr>
            <p:cNvPr id="34843" name="TextBox 48">
              <a:extLst>
                <a:ext uri="{FF2B5EF4-FFF2-40B4-BE49-F238E27FC236}">
                  <a16:creationId xmlns:a16="http://schemas.microsoft.com/office/drawing/2014/main" id="{842E294B-725D-41A9-BD95-D02FC6C58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866" y="4076307"/>
              <a:ext cx="6692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en-US" altLang="en-US" sz="1800" baseline="-25000"/>
                <a:t>sj</a:t>
              </a:r>
              <a:r>
                <a:rPr lang="en-US" altLang="en-US" sz="1800"/>
                <a:t>(n)</a:t>
              </a:r>
            </a:p>
          </p:txBody>
        </p:sp>
        <p:sp>
          <p:nvSpPr>
            <p:cNvPr id="34844" name="TextBox 49">
              <a:extLst>
                <a:ext uri="{FF2B5EF4-FFF2-40B4-BE49-F238E27FC236}">
                  <a16:creationId xmlns:a16="http://schemas.microsoft.com/office/drawing/2014/main" id="{3CFB8F00-83FB-4D77-A06A-8205B38EC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208" y="2987735"/>
              <a:ext cx="6692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P</a:t>
              </a:r>
              <a:r>
                <a:rPr lang="en-US" altLang="en-US" sz="1800" baseline="-25000"/>
                <a:t>2j</a:t>
              </a:r>
              <a:r>
                <a:rPr lang="en-US" altLang="en-US" sz="1800"/>
                <a:t>(n)</a:t>
              </a:r>
            </a:p>
          </p:txBody>
        </p:sp>
        <p:sp>
          <p:nvSpPr>
            <p:cNvPr id="34845" name="TextBox 24">
              <a:extLst>
                <a:ext uri="{FF2B5EF4-FFF2-40B4-BE49-F238E27FC236}">
                  <a16:creationId xmlns:a16="http://schemas.microsoft.com/office/drawing/2014/main" id="{EB1CBD9E-5947-4021-8091-47524271F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6135" y="2940651"/>
              <a:ext cx="467429" cy="3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2</a:t>
              </a:r>
              <a:r>
                <a:rPr lang="en-US" altLang="en-US" sz="1800" baseline="30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34846" name="TextBox 24">
              <a:extLst>
                <a:ext uri="{FF2B5EF4-FFF2-40B4-BE49-F238E27FC236}">
                  <a16:creationId xmlns:a16="http://schemas.microsoft.com/office/drawing/2014/main" id="{8D17B1B4-785C-4DA3-B65C-7437F4995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8609" y="3497415"/>
              <a:ext cx="467429" cy="3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k</a:t>
              </a:r>
              <a:r>
                <a:rPr lang="en-US" altLang="en-US" sz="1800" baseline="300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34847" name="TextBox 24">
              <a:extLst>
                <a:ext uri="{FF2B5EF4-FFF2-40B4-BE49-F238E27FC236}">
                  <a16:creationId xmlns:a16="http://schemas.microsoft.com/office/drawing/2014/main" id="{32A567D5-5255-40BE-BE90-0D7C50EDD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6136" y="4151007"/>
              <a:ext cx="467429" cy="3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/>
                <a:t>q</a:t>
              </a:r>
              <a:r>
                <a:rPr lang="en-US" altLang="en-US" sz="1800" baseline="-25000"/>
                <a:t>s</a:t>
              </a:r>
              <a:r>
                <a:rPr lang="en-US" altLang="en-US" sz="1800" baseline="30000">
                  <a:latin typeface="Arial Narrow" panose="020B0606020202030204" pitchFamily="34" charset="0"/>
                </a:rPr>
                <a:t>0</a:t>
              </a:r>
            </a:p>
          </p:txBody>
        </p:sp>
      </p:grpSp>
      <p:graphicFrame>
        <p:nvGraphicFramePr>
          <p:cNvPr id="34822" name="Object 2">
            <a:extLst>
              <a:ext uri="{FF2B5EF4-FFF2-40B4-BE49-F238E27FC236}">
                <a16:creationId xmlns:a16="http://schemas.microsoft.com/office/drawing/2014/main" id="{BBF72AF2-D201-4D4F-9495-668C2B874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05573"/>
              </p:ext>
            </p:extLst>
          </p:nvPr>
        </p:nvGraphicFramePr>
        <p:xfrm>
          <a:off x="364209" y="3563263"/>
          <a:ext cx="4572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685800" progId="Equation.3">
                  <p:embed/>
                </p:oleObj>
              </mc:Choice>
              <mc:Fallback>
                <p:oleObj name="Equation" r:id="rId2" imgW="2171700" imgH="685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9" y="3563263"/>
                        <a:ext cx="4572000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15">
            <a:extLst>
              <a:ext uri="{FF2B5EF4-FFF2-40B4-BE49-F238E27FC236}">
                <a16:creationId xmlns:a16="http://schemas.microsoft.com/office/drawing/2014/main" id="{5F049156-98B7-4D2A-ACCB-87DE4224B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Markov chain</a:t>
            </a:r>
            <a:br>
              <a:rPr lang="en-US" dirty="0"/>
            </a:br>
            <a:r>
              <a:rPr lang="en-US" sz="2400" dirty="0"/>
              <a:t>Coke vs. Pepsi Example </a:t>
            </a:r>
            <a:r>
              <a:rPr lang="en-US" sz="1800" dirty="0"/>
              <a:t>(cont)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4DDABA66-8BDA-4880-9C42-A8C569B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96F72E8-0011-4C93-97CD-E03CD5A6CFF7}" type="slidenum">
              <a:rPr lang="he-IL" altLang="en-US" sz="2200">
                <a:solidFill>
                  <a:srgbClr val="002D86"/>
                </a:solidFill>
              </a:rPr>
              <a:pPr/>
              <a:t>23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270352" name="Object 16">
            <a:extLst>
              <a:ext uri="{FF2B5EF4-FFF2-40B4-BE49-F238E27FC236}">
                <a16:creationId xmlns:a16="http://schemas.microsoft.com/office/drawing/2014/main" id="{76AE661A-F3F0-429A-B237-388749D4789A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54163" y="2655888"/>
          <a:ext cx="213201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Picture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655888"/>
                        <a:ext cx="2132012" cy="1023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39" name="Text Box 3">
            <a:extLst>
              <a:ext uri="{FF2B5EF4-FFF2-40B4-BE49-F238E27FC236}">
                <a16:creationId xmlns:a16="http://schemas.microsoft.com/office/drawing/2014/main" id="{49C23CAA-F4F5-4064-A01C-955D7B68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77913"/>
            <a:ext cx="8577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Assume each person makes one cola purchase per week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Suppose </a:t>
            </a:r>
            <a:r>
              <a:rPr lang="en-US" altLang="en-US" sz="2000">
                <a:solidFill>
                  <a:schemeClr val="hlink"/>
                </a:solidFill>
              </a:rPr>
              <a:t>60%</a:t>
            </a:r>
            <a:r>
              <a:rPr lang="en-US" altLang="en-US" sz="2000"/>
              <a:t> of all people now drink </a:t>
            </a:r>
            <a:r>
              <a:rPr lang="en-US" altLang="en-US" sz="2000">
                <a:solidFill>
                  <a:schemeClr val="hlink"/>
                </a:solidFill>
              </a:rPr>
              <a:t>Coke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rgbClr val="3333CC"/>
                </a:solidFill>
              </a:rPr>
              <a:t>40%</a:t>
            </a:r>
            <a:r>
              <a:rPr lang="en-US" altLang="en-US" sz="2000"/>
              <a:t> drink </a:t>
            </a:r>
            <a:r>
              <a:rPr lang="en-US" altLang="en-US" sz="2000">
                <a:solidFill>
                  <a:srgbClr val="3333CC"/>
                </a:solidFill>
              </a:rPr>
              <a:t>Pepsi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/>
              <a:t>What fraction of people will be drinking </a:t>
            </a:r>
            <a:r>
              <a:rPr lang="en-US" altLang="en-US" sz="2000">
                <a:solidFill>
                  <a:schemeClr val="hlink"/>
                </a:solidFill>
              </a:rPr>
              <a:t>Coke</a:t>
            </a:r>
            <a:r>
              <a:rPr lang="en-US" altLang="en-US" sz="2000"/>
              <a:t> three weeks from now?</a:t>
            </a: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0356" name="Object 20">
            <a:extLst>
              <a:ext uri="{FF2B5EF4-FFF2-40B4-BE49-F238E27FC236}">
                <a16:creationId xmlns:a16="http://schemas.microsoft.com/office/drawing/2014/main" id="{17584E68-BE2A-4A54-98BA-1D31A42B0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2647950"/>
          <a:ext cx="28289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333500" imgH="457200" progId="Equation.3">
                  <p:embed/>
                </p:oleObj>
              </mc:Choice>
              <mc:Fallback>
                <p:oleObj name="משוואה" r:id="rId5" imgW="1333500" imgH="4572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2647950"/>
                        <a:ext cx="2828925" cy="969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7" name="Text Box 21">
            <a:extLst>
              <a:ext uri="{FF2B5EF4-FFF2-40B4-BE49-F238E27FC236}">
                <a16:creationId xmlns:a16="http://schemas.microsoft.com/office/drawing/2014/main" id="{0F58DBCC-7BBB-4392-9AA1-2ECD23A6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725863"/>
            <a:ext cx="8794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- the distribution in week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=(0.6,0.4)</a:t>
            </a:r>
            <a:r>
              <a:rPr lang="en-US" altLang="en-US" dirty="0"/>
              <a:t> - initial distribution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[0.6    0.4] * [0.781    0.438]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0.6 * 0.781  +  0.4 * 0.438  =  0.6438</a:t>
            </a:r>
          </a:p>
          <a:p>
            <a:pPr>
              <a:lnSpc>
                <a:spcPct val="120000"/>
              </a:lnSpc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</a:t>
            </a:r>
            <a:r>
              <a:rPr lang="en-US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(0.6438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,0.3562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F6E62A3-D3AE-492E-AA3A-E596CD9B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Classification of States in Markov Chain( </a:t>
            </a:r>
            <a:r>
              <a:rPr lang="en-US" altLang="en-US" dirty="0" err="1">
                <a:solidFill>
                  <a:srgbClr val="FF0000"/>
                </a:solidFill>
              </a:rPr>
              <a:t>winston</a:t>
            </a:r>
            <a:r>
              <a:rPr lang="en-US" altLang="en-US" dirty="0">
                <a:solidFill>
                  <a:srgbClr val="FF0000"/>
                </a:solidFill>
              </a:rPr>
              <a:t>: 931)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70B8-5C10-4F8C-BC6B-3153F8A1FA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We now know probabilities associated with states</a:t>
            </a:r>
          </a:p>
          <a:p>
            <a:pPr>
              <a:defRPr/>
            </a:pPr>
            <a:r>
              <a:rPr lang="en-US" dirty="0"/>
              <a:t>We can classify the states of the system</a:t>
            </a:r>
          </a:p>
          <a:p>
            <a:pPr lvl="1">
              <a:defRPr/>
            </a:pPr>
            <a:r>
              <a:rPr lang="en-US" dirty="0"/>
              <a:t>Whether you can get from one state to another</a:t>
            </a:r>
          </a:p>
          <a:p>
            <a:pPr lvl="1">
              <a:defRPr/>
            </a:pPr>
            <a:r>
              <a:rPr lang="en-US" dirty="0"/>
              <a:t>Whether you can return to a state</a:t>
            </a:r>
          </a:p>
          <a:p>
            <a:pPr>
              <a:defRPr/>
            </a:pPr>
            <a:r>
              <a:rPr lang="en-US" dirty="0"/>
              <a:t>To help in classifying states, we use a state diagram from the weather example: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8E72275-E92E-4E73-AED6-7AF3C33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DBB8377-628B-4F5E-B346-1B0919E24C31}" type="slidenum">
              <a:rPr lang="he-IL" altLang="en-US" sz="2200">
                <a:solidFill>
                  <a:srgbClr val="002D86"/>
                </a:solidFill>
              </a:rPr>
              <a:pPr/>
              <a:t>24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pSp>
        <p:nvGrpSpPr>
          <p:cNvPr id="37893" name="Group 22">
            <a:extLst>
              <a:ext uri="{FF2B5EF4-FFF2-40B4-BE49-F238E27FC236}">
                <a16:creationId xmlns:a16="http://schemas.microsoft.com/office/drawing/2014/main" id="{37B05657-5FA0-434D-B595-84EC39653F7F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3767138"/>
            <a:ext cx="3854450" cy="1984375"/>
            <a:chOff x="1646" y="3027"/>
            <a:chExt cx="1610" cy="910"/>
          </a:xfrm>
        </p:grpSpPr>
        <p:sp>
          <p:nvSpPr>
            <p:cNvPr id="37894" name="Oval 11">
              <a:extLst>
                <a:ext uri="{FF2B5EF4-FFF2-40B4-BE49-F238E27FC236}">
                  <a16:creationId xmlns:a16="http://schemas.microsoft.com/office/drawing/2014/main" id="{B0F17792-AEFE-4A59-92B7-31986DC6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65"/>
              <a:ext cx="648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37895" name="Oval 12">
              <a:extLst>
                <a:ext uri="{FF2B5EF4-FFF2-40B4-BE49-F238E27FC236}">
                  <a16:creationId xmlns:a16="http://schemas.microsoft.com/office/drawing/2014/main" id="{60BFB47D-4D60-488B-85FF-947A342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79"/>
              <a:ext cx="626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no rain</a:t>
              </a:r>
            </a:p>
          </p:txBody>
        </p:sp>
        <p:cxnSp>
          <p:nvCxnSpPr>
            <p:cNvPr id="37896" name="AutoShape 13">
              <a:extLst>
                <a:ext uri="{FF2B5EF4-FFF2-40B4-BE49-F238E27FC236}">
                  <a16:creationId xmlns:a16="http://schemas.microsoft.com/office/drawing/2014/main" id="{BF98675F-EDD6-4D33-9793-94E5A3313E48}"/>
                </a:ext>
              </a:extLst>
            </p:cNvPr>
            <p:cNvCxnSpPr>
              <a:cxnSpLocks noChangeShapeType="1"/>
              <a:stCxn id="37894" idx="7"/>
              <a:endCxn id="37895" idx="1"/>
            </p:cNvCxnSpPr>
            <p:nvPr/>
          </p:nvCxnSpPr>
          <p:spPr bwMode="auto">
            <a:xfrm rot="5400000" flipV="1">
              <a:off x="2437" y="3212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7" name="AutoShape 14">
              <a:extLst>
                <a:ext uri="{FF2B5EF4-FFF2-40B4-BE49-F238E27FC236}">
                  <a16:creationId xmlns:a16="http://schemas.microsoft.com/office/drawing/2014/main" id="{6D3B8F6E-63C8-4F0D-A270-5C44450AA891}"/>
                </a:ext>
              </a:extLst>
            </p:cNvPr>
            <p:cNvCxnSpPr>
              <a:cxnSpLocks noChangeShapeType="1"/>
              <a:stCxn id="37895" idx="3"/>
              <a:endCxn id="37894" idx="5"/>
            </p:cNvCxnSpPr>
            <p:nvPr/>
          </p:nvCxnSpPr>
          <p:spPr bwMode="auto">
            <a:xfrm rot="16200000" flipV="1">
              <a:off x="2437" y="3414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8" name="AutoShape 15">
              <a:extLst>
                <a:ext uri="{FF2B5EF4-FFF2-40B4-BE49-F238E27FC236}">
                  <a16:creationId xmlns:a16="http://schemas.microsoft.com/office/drawing/2014/main" id="{68B9B0B4-206B-4714-BA69-C3EE72AB9D09}"/>
                </a:ext>
              </a:extLst>
            </p:cNvPr>
            <p:cNvCxnSpPr>
              <a:cxnSpLocks noChangeShapeType="1"/>
              <a:stCxn id="37895" idx="7"/>
              <a:endCxn id="37895" idx="6"/>
            </p:cNvCxnSpPr>
            <p:nvPr/>
          </p:nvCxnSpPr>
          <p:spPr bwMode="auto">
            <a:xfrm rot="5400000" flipV="1">
              <a:off x="3070" y="3404"/>
              <a:ext cx="101" cy="100"/>
            </a:xfrm>
            <a:prstGeom prst="curvedConnector4">
              <a:avLst>
                <a:gd name="adj1" fmla="val -173269"/>
                <a:gd name="adj2" fmla="val 236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99" name="AutoShape 16">
              <a:extLst>
                <a:ext uri="{FF2B5EF4-FFF2-40B4-BE49-F238E27FC236}">
                  <a16:creationId xmlns:a16="http://schemas.microsoft.com/office/drawing/2014/main" id="{950B3EC3-0AE1-4811-9229-E6CBE8E4FE6B}"/>
                </a:ext>
              </a:extLst>
            </p:cNvPr>
            <p:cNvCxnSpPr>
              <a:cxnSpLocks noChangeShapeType="1"/>
              <a:stCxn id="37894" idx="1"/>
              <a:endCxn id="37894" idx="2"/>
            </p:cNvCxnSpPr>
            <p:nvPr/>
          </p:nvCxnSpPr>
          <p:spPr bwMode="auto">
            <a:xfrm rot="-5400000" flipH="1" flipV="1">
              <a:off x="1700" y="3388"/>
              <a:ext cx="101" cy="103"/>
            </a:xfrm>
            <a:prstGeom prst="curvedConnector4">
              <a:avLst>
                <a:gd name="adj1" fmla="val -173269"/>
                <a:gd name="adj2" fmla="val 23203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0" name="Text Box 17">
              <a:extLst>
                <a:ext uri="{FF2B5EF4-FFF2-40B4-BE49-F238E27FC236}">
                  <a16:creationId xmlns:a16="http://schemas.microsoft.com/office/drawing/2014/main" id="{21E7C920-6F7B-44C7-8A8C-B0799BAA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7901" name="Text Box 18">
              <a:extLst>
                <a:ext uri="{FF2B5EF4-FFF2-40B4-BE49-F238E27FC236}">
                  <a16:creationId xmlns:a16="http://schemas.microsoft.com/office/drawing/2014/main" id="{190F2DD0-E766-4F61-88C1-A9392775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076"/>
              <a:ext cx="32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7902" name="Text Box 19">
              <a:extLst>
                <a:ext uri="{FF2B5EF4-FFF2-40B4-BE49-F238E27FC236}">
                  <a16:creationId xmlns:a16="http://schemas.microsoft.com/office/drawing/2014/main" id="{75A64693-8D31-4EC0-A11E-7017B9150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7903" name="Text Box 20">
              <a:extLst>
                <a:ext uri="{FF2B5EF4-FFF2-40B4-BE49-F238E27FC236}">
                  <a16:creationId xmlns:a16="http://schemas.microsoft.com/office/drawing/2014/main" id="{0DC4A8DC-1FF3-4402-A3B7-122A6CD4B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69"/>
              <a:ext cx="37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0.2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8515030-11F5-4B08-9E6D-B8AA6C10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Classification of States – Definitions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30FD-097D-4BD6-9758-ACF98BD8FA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2"/>
            <a:ext cx="9144000" cy="4268787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3296"/>
                </a:solidFill>
              </a:rPr>
              <a:t>Path</a:t>
            </a:r>
            <a:r>
              <a:rPr lang="en-US" dirty="0"/>
              <a:t> - a sequence of transitions from state </a:t>
            </a:r>
            <a:r>
              <a:rPr lang="en-US" dirty="0" err="1"/>
              <a:t>i</a:t>
            </a:r>
            <a:r>
              <a:rPr lang="en-US" dirty="0"/>
              <a:t> to state  j exists and has positive probability, i.e.,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(n)&gt;0 for  some n.</a:t>
            </a:r>
          </a:p>
          <a:p>
            <a:pPr>
              <a:defRPr/>
            </a:pPr>
            <a:r>
              <a:rPr lang="en-US" dirty="0"/>
              <a:t>State j is </a:t>
            </a:r>
            <a:r>
              <a:rPr lang="en-US" b="1" dirty="0">
                <a:solidFill>
                  <a:srgbClr val="003296"/>
                </a:solidFill>
              </a:rPr>
              <a:t>Reachable</a:t>
            </a:r>
            <a:r>
              <a:rPr lang="en-US" dirty="0"/>
              <a:t> from state </a:t>
            </a:r>
            <a:r>
              <a:rPr lang="en-US" dirty="0" err="1"/>
              <a:t>i</a:t>
            </a:r>
            <a:r>
              <a:rPr lang="en-US" dirty="0"/>
              <a:t> if there is a path  from </a:t>
            </a:r>
            <a:r>
              <a:rPr lang="en-US" dirty="0" err="1"/>
              <a:t>i</a:t>
            </a:r>
            <a:r>
              <a:rPr lang="en-US" dirty="0"/>
              <a:t> to j</a:t>
            </a:r>
          </a:p>
          <a:p>
            <a:pPr>
              <a:defRPr/>
            </a:pPr>
            <a:r>
              <a:rPr lang="en-US" dirty="0"/>
              <a:t>Two states, </a:t>
            </a:r>
            <a:r>
              <a:rPr lang="en-US" dirty="0" err="1"/>
              <a:t>i</a:t>
            </a:r>
            <a:r>
              <a:rPr lang="en-US" dirty="0"/>
              <a:t> and j, </a:t>
            </a:r>
            <a:r>
              <a:rPr lang="en-US" b="1" dirty="0">
                <a:solidFill>
                  <a:srgbClr val="003296"/>
                </a:solidFill>
              </a:rPr>
              <a:t>Communicate (</a:t>
            </a:r>
            <a:r>
              <a:rPr lang="en-US" dirty="0" err="1"/>
              <a:t>i</a:t>
            </a:r>
            <a:r>
              <a:rPr lang="en-US" dirty="0"/>
              <a:t> ↔ j</a:t>
            </a:r>
            <a:r>
              <a:rPr lang="en-US" b="1" dirty="0">
                <a:solidFill>
                  <a:srgbClr val="003296"/>
                </a:solidFill>
              </a:rPr>
              <a:t>)</a:t>
            </a:r>
            <a:r>
              <a:rPr lang="en-US" dirty="0"/>
              <a:t> if j is reachable from </a:t>
            </a:r>
            <a:r>
              <a:rPr lang="en-US" dirty="0" err="1"/>
              <a:t>i</a:t>
            </a:r>
            <a:r>
              <a:rPr lang="en-US" dirty="0"/>
              <a:t>, and </a:t>
            </a:r>
            <a:r>
              <a:rPr lang="en-US" dirty="0" err="1"/>
              <a:t>i</a:t>
            </a:r>
            <a:r>
              <a:rPr lang="en-US" dirty="0"/>
              <a:t> is reachable from j.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95332A3-94D1-4139-9B74-5EC3BA86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5AC9EC0-65FE-4EC8-B3C4-0F826EF647D2}" type="slidenum">
              <a:rPr lang="he-IL" altLang="en-US" sz="2200">
                <a:solidFill>
                  <a:srgbClr val="002D86"/>
                </a:solidFill>
              </a:rPr>
              <a:pPr/>
              <a:t>25</a:t>
            </a:fld>
            <a:endParaRPr lang="en-US" altLang="en-US" sz="2200">
              <a:solidFill>
                <a:srgbClr val="002D86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3FC2C39-A460-4894-9DAF-6B236E82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Classification of States – Definitions </a:t>
            </a:r>
            <a:r>
              <a:rPr lang="en-US" altLang="en-US" sz="2000" dirty="0"/>
              <a:t>(cont) 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83AB-4632-4C6C-8B1F-DFB0255A2C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A set of states S in a Markov Chain is a </a:t>
            </a:r>
            <a:r>
              <a:rPr lang="en-US" b="1" dirty="0">
                <a:solidFill>
                  <a:srgbClr val="003296"/>
                </a:solidFill>
              </a:rPr>
              <a:t>closed set</a:t>
            </a:r>
            <a:r>
              <a:rPr lang="en-US" dirty="0"/>
              <a:t> if </a:t>
            </a:r>
          </a:p>
          <a:p>
            <a:pPr lvl="1">
              <a:defRPr/>
            </a:pPr>
            <a:r>
              <a:rPr lang="en-US" dirty="0"/>
              <a:t>All the states of S communicate with each other, and </a:t>
            </a:r>
          </a:p>
          <a:p>
            <a:pPr lvl="1">
              <a:defRPr/>
            </a:pPr>
            <a:r>
              <a:rPr lang="en-US" dirty="0"/>
              <a:t>No state outside of S is reachable.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F3F98AA-A4C5-412B-B82F-EF628E4F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31CD460-9F4A-4266-9CED-21D562503719}" type="slidenum">
              <a:rPr lang="he-IL" altLang="en-US" sz="2200">
                <a:solidFill>
                  <a:srgbClr val="002D86"/>
                </a:solidFill>
              </a:rPr>
              <a:pPr/>
              <a:t>26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39941" name="Object 2">
            <a:extLst>
              <a:ext uri="{FF2B5EF4-FFF2-40B4-BE49-F238E27FC236}">
                <a16:creationId xmlns:a16="http://schemas.microsoft.com/office/drawing/2014/main" id="{0738D02E-5120-4987-AA69-F6AA873EA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868613"/>
          <a:ext cx="2481263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1143000" progId="Equation.3">
                  <p:embed/>
                </p:oleObj>
              </mc:Choice>
              <mc:Fallback>
                <p:oleObj name="Equation" r:id="rId2" imgW="1524000" imgH="11430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68613"/>
                        <a:ext cx="2481263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Group 5">
            <a:extLst>
              <a:ext uri="{FF2B5EF4-FFF2-40B4-BE49-F238E27FC236}">
                <a16:creationId xmlns:a16="http://schemas.microsoft.com/office/drawing/2014/main" id="{BC43FF7D-0F90-46EC-AEAD-A965368BEA46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2797175"/>
            <a:ext cx="4397375" cy="2032000"/>
            <a:chOff x="3886202" y="4386944"/>
            <a:chExt cx="4397830" cy="2031479"/>
          </a:xfrm>
        </p:grpSpPr>
        <p:grpSp>
          <p:nvGrpSpPr>
            <p:cNvPr id="39943" name="Group 71">
              <a:extLst>
                <a:ext uri="{FF2B5EF4-FFF2-40B4-BE49-F238E27FC236}">
                  <a16:creationId xmlns:a16="http://schemas.microsoft.com/office/drawing/2014/main" id="{67C29042-26CF-476D-9554-F78640951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8141" y="4713515"/>
              <a:ext cx="3505200" cy="1055913"/>
              <a:chOff x="4278141" y="4713515"/>
              <a:chExt cx="3505200" cy="10559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36DEC45-1048-46C7-A4DF-9A23531517CF}"/>
                  </a:ext>
                </a:extLst>
              </p:cNvPr>
              <p:cNvSpPr/>
              <p:nvPr/>
            </p:nvSpPr>
            <p:spPr>
              <a:xfrm>
                <a:off x="7120274" y="5442361"/>
                <a:ext cx="304832" cy="32694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Curved Connector 18">
                <a:extLst>
                  <a:ext uri="{FF2B5EF4-FFF2-40B4-BE49-F238E27FC236}">
                    <a16:creationId xmlns:a16="http://schemas.microsoft.com/office/drawing/2014/main" id="{48A4E269-7E9E-4EDA-B25A-1980F1B0A99E}"/>
                  </a:ext>
                </a:extLst>
              </p:cNvPr>
              <p:cNvCxnSpPr>
                <a:stCxn id="21" idx="1"/>
              </p:cNvCxnSpPr>
              <p:nvPr/>
            </p:nvCxnSpPr>
            <p:spPr>
              <a:xfrm rot="5400000" flipH="1" flipV="1">
                <a:off x="7048134" y="5059021"/>
                <a:ext cx="547547" cy="31435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59" name="Group 37">
                <a:extLst>
                  <a:ext uri="{FF2B5EF4-FFF2-40B4-BE49-F238E27FC236}">
                    <a16:creationId xmlns:a16="http://schemas.microsoft.com/office/drawing/2014/main" id="{F3DF5221-0BC1-4D58-842F-096A7EF4D8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8141" y="4713515"/>
                <a:ext cx="1251857" cy="359228"/>
                <a:chOff x="2177143" y="4691743"/>
                <a:chExt cx="1251857" cy="35922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D13974B-B163-4E04-94E0-571C32668D0B}"/>
                    </a:ext>
                  </a:extLst>
                </p:cNvPr>
                <p:cNvSpPr/>
                <p:nvPr/>
              </p:nvSpPr>
              <p:spPr>
                <a:xfrm>
                  <a:off x="2177357" y="4692113"/>
                  <a:ext cx="304832" cy="32535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0DC553D-2324-4E89-B993-0D9062814100}"/>
                    </a:ext>
                  </a:extLst>
                </p:cNvPr>
                <p:cNvSpPr/>
                <p:nvPr/>
              </p:nvSpPr>
              <p:spPr>
                <a:xfrm>
                  <a:off x="3137895" y="4725442"/>
                  <a:ext cx="304832" cy="32535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Curved Connector 34">
                  <a:extLst>
                    <a:ext uri="{FF2B5EF4-FFF2-40B4-BE49-F238E27FC236}">
                      <a16:creationId xmlns:a16="http://schemas.microsoft.com/office/drawing/2014/main" id="{9CF91712-34EF-474C-A916-F0075D2DBDF6}"/>
                    </a:ext>
                  </a:extLst>
                </p:cNvPr>
                <p:cNvCxnSpPr>
                  <a:stCxn id="33" idx="7"/>
                  <a:endCxn id="34" idx="1"/>
                </p:cNvCxnSpPr>
                <p:nvPr/>
              </p:nvCxnSpPr>
              <p:spPr>
                <a:xfrm rot="16200000" flipH="1">
                  <a:off x="2793377" y="4384083"/>
                  <a:ext cx="33329" cy="744615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urved Connector 35">
                  <a:extLst>
                    <a:ext uri="{FF2B5EF4-FFF2-40B4-BE49-F238E27FC236}">
                      <a16:creationId xmlns:a16="http://schemas.microsoft.com/office/drawing/2014/main" id="{B38BA576-7020-48FB-9BCE-BDB31F879AA0}"/>
                    </a:ext>
                  </a:extLst>
                </p:cNvPr>
                <p:cNvCxnSpPr>
                  <a:stCxn id="34" idx="3"/>
                  <a:endCxn id="33" idx="5"/>
                </p:cNvCxnSpPr>
                <p:nvPr/>
              </p:nvCxnSpPr>
              <p:spPr>
                <a:xfrm rot="5400000" flipH="1">
                  <a:off x="2793377" y="4614212"/>
                  <a:ext cx="33328" cy="744615"/>
                </a:xfrm>
                <a:prstGeom prst="curvedConnector3">
                  <a:avLst>
                    <a:gd name="adj1" fmla="val -279781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22">
                  <a:extLst>
                    <a:ext uri="{FF2B5EF4-FFF2-40B4-BE49-F238E27FC236}">
                      <a16:creationId xmlns:a16="http://schemas.microsoft.com/office/drawing/2014/main" id="{2A75B3F3-C9F2-440B-A3B5-F72D97841434}"/>
                    </a:ext>
                  </a:extLst>
                </p:cNvPr>
                <p:cNvCxnSpPr>
                  <a:stCxn id="33" idx="3"/>
                  <a:endCxn id="33" idx="1"/>
                </p:cNvCxnSpPr>
                <p:nvPr/>
              </p:nvCxnSpPr>
              <p:spPr>
                <a:xfrm rot="5400000" flipH="1">
                  <a:off x="2107541" y="4855584"/>
                  <a:ext cx="230128" cy="1588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urved Connector 23">
                  <a:extLst>
                    <a:ext uri="{FF2B5EF4-FFF2-40B4-BE49-F238E27FC236}">
                      <a16:creationId xmlns:a16="http://schemas.microsoft.com/office/drawing/2014/main" id="{34695DC3-75C8-47DC-9C42-5D5ACD7F7995}"/>
                    </a:ext>
                  </a:extLst>
                </p:cNvPr>
                <p:cNvCxnSpPr>
                  <a:stCxn id="34" idx="7"/>
                  <a:endCxn id="34" idx="5"/>
                </p:cNvCxnSpPr>
                <p:nvPr/>
              </p:nvCxnSpPr>
              <p:spPr>
                <a:xfrm rot="16200000" flipH="1">
                  <a:off x="3282413" y="4887326"/>
                  <a:ext cx="230128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60" name="Group 44">
                <a:extLst>
                  <a:ext uri="{FF2B5EF4-FFF2-40B4-BE49-F238E27FC236}">
                    <a16:creationId xmlns:a16="http://schemas.microsoft.com/office/drawing/2014/main" id="{4742B717-2AFA-42E4-86F5-C612B62ED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484" y="4746172"/>
                <a:ext cx="1251857" cy="359228"/>
                <a:chOff x="2177143" y="4691743"/>
                <a:chExt cx="1251857" cy="35922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EF8B56-6473-4E63-A2CE-51ACFD206B9D}"/>
                    </a:ext>
                  </a:extLst>
                </p:cNvPr>
                <p:cNvSpPr/>
                <p:nvPr/>
              </p:nvSpPr>
              <p:spPr>
                <a:xfrm>
                  <a:off x="2176910" y="4705482"/>
                  <a:ext cx="304832" cy="312657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C7AB89-4D94-4C65-BAE7-F079A7E83FC3}"/>
                    </a:ext>
                  </a:extLst>
                </p:cNvPr>
                <p:cNvSpPr/>
                <p:nvPr/>
              </p:nvSpPr>
              <p:spPr>
                <a:xfrm>
                  <a:off x="3124745" y="4738811"/>
                  <a:ext cx="304832" cy="312658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Curved Connector 28">
                  <a:extLst>
                    <a:ext uri="{FF2B5EF4-FFF2-40B4-BE49-F238E27FC236}">
                      <a16:creationId xmlns:a16="http://schemas.microsoft.com/office/drawing/2014/main" id="{A3ADF83D-9213-4B84-AEF6-83294F3F8A67}"/>
                    </a:ext>
                  </a:extLst>
                </p:cNvPr>
                <p:cNvCxnSpPr>
                  <a:stCxn id="27" idx="7"/>
                  <a:endCxn id="28" idx="1"/>
                </p:cNvCxnSpPr>
                <p:nvPr/>
              </p:nvCxnSpPr>
              <p:spPr>
                <a:xfrm rot="16200000" flipH="1">
                  <a:off x="2786579" y="4403803"/>
                  <a:ext cx="33328" cy="731913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>
                  <a:extLst>
                    <a:ext uri="{FF2B5EF4-FFF2-40B4-BE49-F238E27FC236}">
                      <a16:creationId xmlns:a16="http://schemas.microsoft.com/office/drawing/2014/main" id="{0C2B82AF-B07B-4E52-94B2-69ED259C41F1}"/>
                    </a:ext>
                  </a:extLst>
                </p:cNvPr>
                <p:cNvCxnSpPr>
                  <a:stCxn id="28" idx="3"/>
                  <a:endCxn id="27" idx="5"/>
                </p:cNvCxnSpPr>
                <p:nvPr/>
              </p:nvCxnSpPr>
              <p:spPr>
                <a:xfrm rot="5400000" flipH="1">
                  <a:off x="2786579" y="4621234"/>
                  <a:ext cx="33329" cy="731913"/>
                </a:xfrm>
                <a:prstGeom prst="curvedConnector3">
                  <a:avLst>
                    <a:gd name="adj1" fmla="val -279781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22">
                  <a:extLst>
                    <a:ext uri="{FF2B5EF4-FFF2-40B4-BE49-F238E27FC236}">
                      <a16:creationId xmlns:a16="http://schemas.microsoft.com/office/drawing/2014/main" id="{AD90F5F5-751D-4E6D-A667-A60831824AA4}"/>
                    </a:ext>
                  </a:extLst>
                </p:cNvPr>
                <p:cNvCxnSpPr>
                  <a:stCxn id="27" idx="3"/>
                  <a:endCxn id="27" idx="1"/>
                </p:cNvCxnSpPr>
                <p:nvPr/>
              </p:nvCxnSpPr>
              <p:spPr>
                <a:xfrm rot="5400000" flipH="1">
                  <a:off x="2113443" y="4862604"/>
                  <a:ext cx="217432" cy="1587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urved Connector 23">
                  <a:extLst>
                    <a:ext uri="{FF2B5EF4-FFF2-40B4-BE49-F238E27FC236}">
                      <a16:creationId xmlns:a16="http://schemas.microsoft.com/office/drawing/2014/main" id="{C6E42B5D-EBB0-4A1D-8A6E-E178BB17D22D}"/>
                    </a:ext>
                  </a:extLst>
                </p:cNvPr>
                <p:cNvCxnSpPr>
                  <a:stCxn id="28" idx="7"/>
                  <a:endCxn id="28" idx="5"/>
                </p:cNvCxnSpPr>
                <p:nvPr/>
              </p:nvCxnSpPr>
              <p:spPr>
                <a:xfrm rot="16200000" flipH="1">
                  <a:off x="3275613" y="4894346"/>
                  <a:ext cx="217432" cy="1587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urved Connector 18">
                <a:extLst>
                  <a:ext uri="{FF2B5EF4-FFF2-40B4-BE49-F238E27FC236}">
                    <a16:creationId xmlns:a16="http://schemas.microsoft.com/office/drawing/2014/main" id="{9800F612-5332-4B0B-ACD8-1AD02F6BB542}"/>
                  </a:ext>
                </a:extLst>
              </p:cNvPr>
              <p:cNvCxnSpPr>
                <a:stCxn id="21" idx="3"/>
                <a:endCxn id="21" idx="2"/>
              </p:cNvCxnSpPr>
              <p:nvPr/>
            </p:nvCxnSpPr>
            <p:spPr>
              <a:xfrm rot="5400000" flipH="1">
                <a:off x="7084573" y="5641533"/>
                <a:ext cx="115858" cy="44455"/>
              </a:xfrm>
              <a:prstGeom prst="curvedConnector4">
                <a:avLst>
                  <a:gd name="adj1" fmla="val -173415"/>
                  <a:gd name="adj2" fmla="val 612131"/>
                </a:avLst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18">
                <a:extLst>
                  <a:ext uri="{FF2B5EF4-FFF2-40B4-BE49-F238E27FC236}">
                    <a16:creationId xmlns:a16="http://schemas.microsoft.com/office/drawing/2014/main" id="{2FC2FB28-46C2-41E3-BB9A-B214454ADA50}"/>
                  </a:ext>
                </a:extLst>
              </p:cNvPr>
              <p:cNvCxnSpPr>
                <a:endCxn id="21" idx="6"/>
              </p:cNvCxnSpPr>
              <p:nvPr/>
            </p:nvCxnSpPr>
            <p:spPr>
              <a:xfrm rot="5400000">
                <a:off x="7278338" y="5252665"/>
                <a:ext cx="499934" cy="206396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44" name="TextBox 7">
              <a:extLst>
                <a:ext uri="{FF2B5EF4-FFF2-40B4-BE49-F238E27FC236}">
                  <a16:creationId xmlns:a16="http://schemas.microsoft.com/office/drawing/2014/main" id="{74915226-D4C9-4E2D-B75D-F9B0ADD3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287" y="4386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39945" name="TextBox 8">
              <a:extLst>
                <a:ext uri="{FF2B5EF4-FFF2-40B4-BE49-F238E27FC236}">
                  <a16:creationId xmlns:a16="http://schemas.microsoft.com/office/drawing/2014/main" id="{A046C220-E69E-41C5-BFF8-A872F59A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2" y="4757058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39946" name="TextBox 9">
              <a:extLst>
                <a:ext uri="{FF2B5EF4-FFF2-40B4-BE49-F238E27FC236}">
                  <a16:creationId xmlns:a16="http://schemas.microsoft.com/office/drawing/2014/main" id="{0400E5F4-2FDC-4A47-A480-CB9B929E5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058" y="48223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39947" name="TextBox 10">
              <a:extLst>
                <a:ext uri="{FF2B5EF4-FFF2-40B4-BE49-F238E27FC236}">
                  <a16:creationId xmlns:a16="http://schemas.microsoft.com/office/drawing/2014/main" id="{A2EEA20F-6382-4083-8109-3E8556D0D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735287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39948" name="TextBox 11">
              <a:extLst>
                <a:ext uri="{FF2B5EF4-FFF2-40B4-BE49-F238E27FC236}">
                  <a16:creationId xmlns:a16="http://schemas.microsoft.com/office/drawing/2014/main" id="{00AE172A-32DB-4EF8-8F44-7B30CF4EE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767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.3</a:t>
              </a:r>
            </a:p>
          </p:txBody>
        </p:sp>
        <p:sp>
          <p:nvSpPr>
            <p:cNvPr id="39949" name="TextBox 12">
              <a:extLst>
                <a:ext uri="{FF2B5EF4-FFF2-40B4-BE49-F238E27FC236}">
                  <a16:creationId xmlns:a16="http://schemas.microsoft.com/office/drawing/2014/main" id="{8A181DEA-DFDC-47F0-A1A7-811946B2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314" y="4887687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39950" name="TextBox 13">
              <a:extLst>
                <a:ext uri="{FF2B5EF4-FFF2-40B4-BE49-F238E27FC236}">
                  <a16:creationId xmlns:a16="http://schemas.microsoft.com/office/drawing/2014/main" id="{D733451D-B1B2-4218-8C4E-692E16815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.7</a:t>
              </a:r>
            </a:p>
          </p:txBody>
        </p:sp>
        <p:sp>
          <p:nvSpPr>
            <p:cNvPr id="39951" name="TextBox 14">
              <a:extLst>
                <a:ext uri="{FF2B5EF4-FFF2-40B4-BE49-F238E27FC236}">
                  <a16:creationId xmlns:a16="http://schemas.microsoft.com/office/drawing/2014/main" id="{363828F5-04A4-4CF0-9447-C9B2A0B1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39952" name="TextBox 15">
              <a:extLst>
                <a:ext uri="{FF2B5EF4-FFF2-40B4-BE49-F238E27FC236}">
                  <a16:creationId xmlns:a16="http://schemas.microsoft.com/office/drawing/2014/main" id="{4E092714-DEC0-4AAF-B340-3E022929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689" y="52360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.1</a:t>
              </a:r>
            </a:p>
          </p:txBody>
        </p:sp>
        <p:sp>
          <p:nvSpPr>
            <p:cNvPr id="39953" name="TextBox 16">
              <a:extLst>
                <a:ext uri="{FF2B5EF4-FFF2-40B4-BE49-F238E27FC236}">
                  <a16:creationId xmlns:a16="http://schemas.microsoft.com/office/drawing/2014/main" id="{AB57C30D-96C6-42DE-8DAE-6FFD113F8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170716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.8</a:t>
              </a:r>
            </a:p>
          </p:txBody>
        </p:sp>
        <p:sp>
          <p:nvSpPr>
            <p:cNvPr id="39954" name="TextBox 17">
              <a:extLst>
                <a:ext uri="{FF2B5EF4-FFF2-40B4-BE49-F238E27FC236}">
                  <a16:creationId xmlns:a16="http://schemas.microsoft.com/office/drawing/2014/main" id="{D825D9A7-763A-4588-A2F6-41E6A485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2175" y="57694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.2</a:t>
              </a:r>
            </a:p>
          </p:txBody>
        </p:sp>
        <p:sp>
          <p:nvSpPr>
            <p:cNvPr id="39955" name="TextBox 18">
              <a:extLst>
                <a:ext uri="{FF2B5EF4-FFF2-40B4-BE49-F238E27FC236}">
                  <a16:creationId xmlns:a16="http://schemas.microsoft.com/office/drawing/2014/main" id="{5CD1EFBE-9C64-4B4D-991C-E838D7CC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171" y="56605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S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39956" name="TextBox 19">
              <a:extLst>
                <a:ext uri="{FF2B5EF4-FFF2-40B4-BE49-F238E27FC236}">
                  <a16:creationId xmlns:a16="http://schemas.microsoft.com/office/drawing/2014/main" id="{B78AE75B-2DAE-4688-A8A5-763121073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6172202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S</a:t>
              </a:r>
              <a:r>
                <a:rPr lang="en-US" altLang="en-US" sz="1600" baseline="-25000"/>
                <a:t>2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78955A2-BA1D-4ECD-8781-DFC8FB18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Classification of States – Definitions </a:t>
            </a:r>
            <a:r>
              <a:rPr lang="en-US" altLang="en-US" sz="2000" dirty="0"/>
              <a:t>(cont)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F70A-6C74-4915-8D15-354F8386BA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3333CC"/>
                </a:solidFill>
              </a:rPr>
              <a:t>Irreducible Markov Chain </a:t>
            </a:r>
            <a:r>
              <a:rPr lang="en-US" dirty="0"/>
              <a:t>- if there is only one Closed set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. Weather, Coke </a:t>
            </a:r>
            <a:r>
              <a:rPr lang="en-US" dirty="0" err="1"/>
              <a:t>vs</a:t>
            </a:r>
            <a:r>
              <a:rPr lang="en-US" dirty="0"/>
              <a:t> Pepsi</a:t>
            </a:r>
          </a:p>
          <a:p>
            <a:pPr>
              <a:defRPr/>
            </a:pPr>
            <a:r>
              <a:rPr lang="en-US" dirty="0"/>
              <a:t>A state </a:t>
            </a:r>
            <a:r>
              <a:rPr lang="en-US" dirty="0" err="1"/>
              <a:t>i</a:t>
            </a:r>
            <a:r>
              <a:rPr lang="en-US" dirty="0"/>
              <a:t> is an </a:t>
            </a:r>
            <a:r>
              <a:rPr lang="en-US" b="1" dirty="0">
                <a:solidFill>
                  <a:srgbClr val="003296"/>
                </a:solidFill>
              </a:rPr>
              <a:t>Absorbing state </a:t>
            </a:r>
            <a:r>
              <a:rPr lang="en-US" dirty="0"/>
              <a:t>if the process never will leave the state</a:t>
            </a:r>
          </a:p>
          <a:p>
            <a:pPr lvl="1">
              <a:defRPr/>
            </a:pPr>
            <a:r>
              <a:rPr lang="en-US" dirty="0"/>
              <a:t>i.e. the state returns to itself with certainty in one transition</a:t>
            </a:r>
          </a:p>
          <a:p>
            <a:pPr lvl="2">
              <a:defRPr/>
            </a:pPr>
            <a:r>
              <a:rPr lang="en-US" dirty="0" err="1"/>
              <a:t>p</a:t>
            </a:r>
            <a:r>
              <a:rPr lang="en-US" baseline="-25000" dirty="0" err="1"/>
              <a:t>ii</a:t>
            </a:r>
            <a:r>
              <a:rPr lang="en-US" dirty="0"/>
              <a:t> = 1 (closed set  with 1 member)</a:t>
            </a:r>
          </a:p>
          <a:p>
            <a:pPr lvl="1">
              <a:defRPr/>
            </a:pPr>
            <a:r>
              <a:rPr lang="en-US" dirty="0"/>
              <a:t>Example of Absorbing State - The Gambler’s Ruin</a:t>
            </a:r>
          </a:p>
          <a:p>
            <a:pPr lvl="2">
              <a:defRPr/>
            </a:pPr>
            <a:r>
              <a:rPr lang="en-US" dirty="0"/>
              <a:t>At each play we have the following:</a:t>
            </a:r>
          </a:p>
          <a:p>
            <a:pPr lvl="3">
              <a:defRPr/>
            </a:pPr>
            <a:r>
              <a:rPr lang="en-US" dirty="0"/>
              <a:t>Gambler wins $1 with probability p, or loses $1 with probability 1-p</a:t>
            </a:r>
          </a:p>
          <a:p>
            <a:pPr lvl="2">
              <a:defRPr/>
            </a:pPr>
            <a:r>
              <a:rPr lang="en-US" dirty="0"/>
              <a:t>Game ends when gambler goes broke, or gains a  fortune of $N</a:t>
            </a:r>
          </a:p>
          <a:p>
            <a:pPr lvl="3">
              <a:defRPr/>
            </a:pPr>
            <a:r>
              <a:rPr lang="en-US" dirty="0"/>
              <a:t>Then both $0 and $N are absorbing states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1C9BE01-EF15-431D-A71D-8275792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262496C-85FD-47B2-9E57-1D0A75580FF9}" type="slidenum">
              <a:rPr lang="he-IL" altLang="en-US" sz="2200">
                <a:solidFill>
                  <a:srgbClr val="002D86"/>
                </a:solidFill>
              </a:rPr>
              <a:pPr/>
              <a:t>27</a:t>
            </a:fld>
            <a:endParaRPr lang="en-US" altLang="en-US" sz="2200">
              <a:solidFill>
                <a:srgbClr val="002D86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9466946-EC57-4A93-ACB8-5229D6D6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Classification of States – Definitions </a:t>
            </a:r>
            <a:r>
              <a:rPr lang="en-US" altLang="en-US" sz="2000" dirty="0"/>
              <a:t>(cont)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5F1F-DB49-4736-BEA1-1B675A4414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053012"/>
          </a:xfrm>
        </p:spPr>
        <p:txBody>
          <a:bodyPr/>
          <a:lstStyle/>
          <a:p>
            <a:pPr>
              <a:defRPr/>
            </a:pPr>
            <a:r>
              <a:rPr lang="en-US" dirty="0"/>
              <a:t> A state </a:t>
            </a:r>
            <a:r>
              <a:rPr lang="en-US" dirty="0" err="1"/>
              <a:t>i</a:t>
            </a:r>
            <a:r>
              <a:rPr lang="en-US" dirty="0"/>
              <a:t> is a </a:t>
            </a:r>
            <a:r>
              <a:rPr lang="en-US" b="1" dirty="0">
                <a:solidFill>
                  <a:srgbClr val="003296"/>
                </a:solidFill>
              </a:rPr>
              <a:t>Transient state</a:t>
            </a:r>
            <a:r>
              <a:rPr lang="en-US" dirty="0">
                <a:solidFill>
                  <a:srgbClr val="003296"/>
                </a:solidFill>
              </a:rPr>
              <a:t> </a:t>
            </a:r>
            <a:r>
              <a:rPr lang="en-US" dirty="0"/>
              <a:t>if the process </a:t>
            </a:r>
            <a:r>
              <a:rPr lang="en-US" i="1" dirty="0"/>
              <a:t>may</a:t>
            </a:r>
            <a:r>
              <a:rPr lang="en-US" dirty="0"/>
              <a:t> </a:t>
            </a:r>
            <a:r>
              <a:rPr lang="en-US" i="1" dirty="0"/>
              <a:t>never return </a:t>
            </a:r>
            <a:r>
              <a:rPr lang="en-US" dirty="0"/>
              <a:t>the state again. </a:t>
            </a:r>
          </a:p>
          <a:p>
            <a:pPr lvl="1">
              <a:defRPr/>
            </a:pPr>
            <a:r>
              <a:rPr lang="en-US" dirty="0"/>
              <a:t>i.e. there exists a state j that is reachable from </a:t>
            </a:r>
            <a:r>
              <a:rPr lang="en-US" dirty="0" err="1"/>
              <a:t>i</a:t>
            </a:r>
            <a:r>
              <a:rPr lang="en-US" dirty="0"/>
              <a:t>, but </a:t>
            </a:r>
            <a:r>
              <a:rPr lang="en-US" dirty="0" err="1"/>
              <a:t>i</a:t>
            </a:r>
            <a:r>
              <a:rPr lang="en-US" dirty="0"/>
              <a:t> is not reachable from j.</a:t>
            </a:r>
          </a:p>
          <a:p>
            <a:pPr lvl="1">
              <a:defRPr/>
            </a:pPr>
            <a:r>
              <a:rPr lang="en-US" dirty="0"/>
              <a:t>Mathematically, </a:t>
            </a:r>
          </a:p>
          <a:p>
            <a:pPr>
              <a:defRPr/>
            </a:pPr>
            <a:r>
              <a:rPr lang="en-US" dirty="0"/>
              <a:t>A state is </a:t>
            </a:r>
            <a:r>
              <a:rPr lang="en-US" b="1" dirty="0">
                <a:solidFill>
                  <a:srgbClr val="003296"/>
                </a:solidFill>
              </a:rPr>
              <a:t>Recurrent</a:t>
            </a:r>
            <a:r>
              <a:rPr lang="en-US" dirty="0"/>
              <a:t> if– upon entering the state, the process </a:t>
            </a:r>
            <a:r>
              <a:rPr lang="en-US" i="1" dirty="0"/>
              <a:t>definitely will return</a:t>
            </a:r>
            <a:r>
              <a:rPr lang="en-US" dirty="0"/>
              <a:t> the state again.</a:t>
            </a:r>
          </a:p>
          <a:p>
            <a:pPr lvl="1">
              <a:defRPr/>
            </a:pPr>
            <a:r>
              <a:rPr lang="en-US" dirty="0"/>
              <a:t>if and only if it is not transient.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2D3DDC3-F45F-4617-9A48-5BD7322C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8779A76-4ABC-48FB-9947-158166643E10}" type="slidenum">
              <a:rPr lang="he-IL" altLang="en-US" sz="2200">
                <a:solidFill>
                  <a:srgbClr val="002D86"/>
                </a:solidFill>
              </a:rPr>
              <a:pPr/>
              <a:t>28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30335C60-09D1-4739-8432-7B1A8C23A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2589213"/>
          <a:ext cx="34020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6811" imgH="304668" progId="Equation.3">
                  <p:embed/>
                </p:oleObj>
              </mc:Choice>
              <mc:Fallback>
                <p:oleObj name="Equation" r:id="rId2" imgW="1586811" imgH="304668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2589213"/>
                        <a:ext cx="340201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42F0C32-BE5F-424E-AD29-A27D9B27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Classification of States – Definitions </a:t>
            </a:r>
            <a:r>
              <a:rPr lang="en-US" altLang="en-US" sz="2000"/>
              <a:t>(cont)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5CBF-4900-401B-B260-D7EF9A303B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106987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– Gardener Problem</a:t>
            </a:r>
          </a:p>
          <a:p>
            <a:pPr lvl="1">
              <a:defRPr/>
            </a:pPr>
            <a:r>
              <a:rPr lang="en-US" dirty="0"/>
              <a:t>Chemical test to check soil condition</a:t>
            </a:r>
          </a:p>
          <a:p>
            <a:pPr lvl="1">
              <a:defRPr/>
            </a:pPr>
            <a:r>
              <a:rPr lang="en-US" dirty="0"/>
              <a:t>New season productivity</a:t>
            </a:r>
          </a:p>
          <a:p>
            <a:pPr lvl="2">
              <a:defRPr/>
            </a:pPr>
            <a:r>
              <a:rPr lang="en-US" dirty="0"/>
              <a:t>State 1 – Good; State 2 – Fair; State 3 – Poor</a:t>
            </a:r>
          </a:p>
          <a:p>
            <a:pPr lvl="1">
              <a:defRPr/>
            </a:pPr>
            <a:r>
              <a:rPr lang="en-US" dirty="0"/>
              <a:t>Gardener observed – last year soil condition </a:t>
            </a:r>
          </a:p>
          <a:p>
            <a:pPr marL="274638" lvl="1" indent="0">
              <a:buNone/>
              <a:defRPr/>
            </a:pPr>
            <a:r>
              <a:rPr lang="en-US" dirty="0"/>
              <a:t>    impacts currents year productivity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Ex- Gardener Problem</a:t>
            </a:r>
          </a:p>
          <a:p>
            <a:pPr lvl="1">
              <a:defRPr/>
            </a:pPr>
            <a:r>
              <a:rPr lang="en-US" dirty="0"/>
              <a:t>State 1, 2 transient</a:t>
            </a:r>
          </a:p>
          <a:p>
            <a:pPr lvl="2">
              <a:defRPr/>
            </a:pPr>
            <a:r>
              <a:rPr lang="en-US" dirty="0"/>
              <a:t>Can reach state 3 but never be reached back</a:t>
            </a:r>
          </a:p>
          <a:p>
            <a:pPr lvl="1">
              <a:defRPr/>
            </a:pPr>
            <a:r>
              <a:rPr lang="en-US" dirty="0"/>
              <a:t>State 3 absorbing  - p</a:t>
            </a:r>
            <a:r>
              <a:rPr lang="en-US" baseline="-25000" dirty="0"/>
              <a:t>33</a:t>
            </a:r>
            <a:r>
              <a:rPr lang="en-US" dirty="0"/>
              <a:t>=1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6A0B48B-8553-4B07-AA3F-6218D16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C6DEE34-1EAB-49DB-BDE5-9092BD89A4B4}" type="slidenum">
              <a:rPr lang="he-IL" altLang="en-US" sz="2200">
                <a:solidFill>
                  <a:srgbClr val="002D86"/>
                </a:solidFill>
              </a:rPr>
              <a:pPr/>
              <a:t>29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pSp>
        <p:nvGrpSpPr>
          <p:cNvPr id="43015" name="Group 5">
            <a:extLst>
              <a:ext uri="{FF2B5EF4-FFF2-40B4-BE49-F238E27FC236}">
                <a16:creationId xmlns:a16="http://schemas.microsoft.com/office/drawing/2014/main" id="{703C036D-6244-4AD7-83C3-320FDB517FE3}"/>
              </a:ext>
            </a:extLst>
          </p:cNvPr>
          <p:cNvGrpSpPr>
            <a:grpSpLocks/>
          </p:cNvGrpSpPr>
          <p:nvPr/>
        </p:nvGrpSpPr>
        <p:grpSpPr bwMode="auto">
          <a:xfrm>
            <a:off x="6453452" y="1151183"/>
            <a:ext cx="2187575" cy="1736725"/>
            <a:chOff x="6096000" y="4397830"/>
            <a:chExt cx="2188032" cy="1737564"/>
          </a:xfrm>
        </p:grpSpPr>
        <p:grpSp>
          <p:nvGrpSpPr>
            <p:cNvPr id="43017" name="Group 71">
              <a:extLst>
                <a:ext uri="{FF2B5EF4-FFF2-40B4-BE49-F238E27FC236}">
                  <a16:creationId xmlns:a16="http://schemas.microsoft.com/office/drawing/2014/main" id="{9200BC2C-8B1F-419D-8BBE-66CDFED36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1066" y="4745660"/>
              <a:ext cx="1252800" cy="1024432"/>
              <a:chOff x="6531066" y="4745660"/>
              <a:chExt cx="1252800" cy="102443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12B9A66-8AAC-49FB-94FC-B9C7F6C2EF45}"/>
                  </a:ext>
                </a:extLst>
              </p:cNvPr>
              <p:cNvSpPr/>
              <p:nvPr/>
            </p:nvSpPr>
            <p:spPr>
              <a:xfrm>
                <a:off x="7118564" y="5442910"/>
                <a:ext cx="306452" cy="3271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Curved Connector 35">
                <a:extLst>
                  <a:ext uri="{FF2B5EF4-FFF2-40B4-BE49-F238E27FC236}">
                    <a16:creationId xmlns:a16="http://schemas.microsoft.com/office/drawing/2014/main" id="{0FC4EE90-72F5-410E-9815-103BA35A4F9A}"/>
                  </a:ext>
                </a:extLst>
              </p:cNvPr>
              <p:cNvCxnSpPr>
                <a:stCxn id="51" idx="4"/>
                <a:endCxn id="46" idx="2"/>
              </p:cNvCxnSpPr>
              <p:nvPr/>
            </p:nvCxnSpPr>
            <p:spPr>
              <a:xfrm rot="16200000" flipH="1">
                <a:off x="6634202" y="5122139"/>
                <a:ext cx="533658" cy="435066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26" name="Group 44">
                <a:extLst>
                  <a:ext uri="{FF2B5EF4-FFF2-40B4-BE49-F238E27FC236}">
                    <a16:creationId xmlns:a16="http://schemas.microsoft.com/office/drawing/2014/main" id="{1E85B8D7-278B-4687-A342-F7E8DF5EE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066" y="4745660"/>
                <a:ext cx="1252800" cy="358948"/>
                <a:chOff x="2176725" y="4691231"/>
                <a:chExt cx="1252800" cy="35894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F93F11F-78AD-4CDB-92B2-64EEB6408110}"/>
                    </a:ext>
                  </a:extLst>
                </p:cNvPr>
                <p:cNvSpPr/>
                <p:nvPr/>
              </p:nvSpPr>
              <p:spPr>
                <a:xfrm>
                  <a:off x="2176725" y="4691231"/>
                  <a:ext cx="304864" cy="3255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06541E0-69B3-4144-809C-2E0128D71D47}"/>
                    </a:ext>
                  </a:extLst>
                </p:cNvPr>
                <p:cNvSpPr/>
                <p:nvPr/>
              </p:nvSpPr>
              <p:spPr>
                <a:xfrm>
                  <a:off x="3124661" y="4724585"/>
                  <a:ext cx="304864" cy="32559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Curved Connector 52">
                  <a:extLst>
                    <a:ext uri="{FF2B5EF4-FFF2-40B4-BE49-F238E27FC236}">
                      <a16:creationId xmlns:a16="http://schemas.microsoft.com/office/drawing/2014/main" id="{86801B47-431C-4A54-BD77-C9D1ED73A36C}"/>
                    </a:ext>
                  </a:extLst>
                </p:cNvPr>
                <p:cNvCxnSpPr>
                  <a:stCxn id="51" idx="7"/>
                  <a:endCxn id="52" idx="1"/>
                </p:cNvCxnSpPr>
                <p:nvPr/>
              </p:nvCxnSpPr>
              <p:spPr>
                <a:xfrm rot="16200000" flipH="1">
                  <a:off x="2786448" y="4389560"/>
                  <a:ext cx="33354" cy="731991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urved Connector 22">
                  <a:extLst>
                    <a:ext uri="{FF2B5EF4-FFF2-40B4-BE49-F238E27FC236}">
                      <a16:creationId xmlns:a16="http://schemas.microsoft.com/office/drawing/2014/main" id="{64D51BE7-DBC8-4E43-AE5E-49C01DA20E64}"/>
                    </a:ext>
                  </a:extLst>
                </p:cNvPr>
                <p:cNvCxnSpPr>
                  <a:stCxn id="51" idx="3"/>
                  <a:endCxn id="51" idx="1"/>
                </p:cNvCxnSpPr>
                <p:nvPr/>
              </p:nvCxnSpPr>
              <p:spPr>
                <a:xfrm rot="5400000" flipH="1">
                  <a:off x="2106829" y="4854823"/>
                  <a:ext cx="230298" cy="1588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urved Connector 23">
                  <a:extLst>
                    <a:ext uri="{FF2B5EF4-FFF2-40B4-BE49-F238E27FC236}">
                      <a16:creationId xmlns:a16="http://schemas.microsoft.com/office/drawing/2014/main" id="{7590F188-230A-4E22-B85A-F8BE3460DCE3}"/>
                    </a:ext>
                  </a:extLst>
                </p:cNvPr>
                <p:cNvCxnSpPr>
                  <a:stCxn id="52" idx="7"/>
                  <a:endCxn id="52" idx="5"/>
                </p:cNvCxnSpPr>
                <p:nvPr/>
              </p:nvCxnSpPr>
              <p:spPr>
                <a:xfrm rot="16200000" flipH="1">
                  <a:off x="3269122" y="4886588"/>
                  <a:ext cx="230298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urved Connector 18">
                <a:extLst>
                  <a:ext uri="{FF2B5EF4-FFF2-40B4-BE49-F238E27FC236}">
                    <a16:creationId xmlns:a16="http://schemas.microsoft.com/office/drawing/2014/main" id="{9C25AF36-7B79-4979-A41F-379AABDDF982}"/>
                  </a:ext>
                </a:extLst>
              </p:cNvPr>
              <p:cNvCxnSpPr>
                <a:stCxn id="46" idx="3"/>
                <a:endCxn id="46" idx="5"/>
              </p:cNvCxnSpPr>
              <p:nvPr/>
            </p:nvCxnSpPr>
            <p:spPr>
              <a:xfrm rot="16200000" flipH="1">
                <a:off x="7271790" y="5613678"/>
                <a:ext cx="1589" cy="215945"/>
              </a:xfrm>
              <a:prstGeom prst="curvedConnector3">
                <a:avLst>
                  <a:gd name="adj1" fmla="val 17407116"/>
                </a:avLst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8">
                <a:extLst>
                  <a:ext uri="{FF2B5EF4-FFF2-40B4-BE49-F238E27FC236}">
                    <a16:creationId xmlns:a16="http://schemas.microsoft.com/office/drawing/2014/main" id="{88150F08-3289-48C3-A426-8BBF2F7F6E28}"/>
                  </a:ext>
                </a:extLst>
              </p:cNvPr>
              <p:cNvCxnSpPr>
                <a:endCxn id="46" idx="6"/>
              </p:cNvCxnSpPr>
              <p:nvPr/>
            </p:nvCxnSpPr>
            <p:spPr>
              <a:xfrm rot="5400000">
                <a:off x="7277279" y="5252345"/>
                <a:ext cx="501893" cy="20641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18" name="TextBox 11">
              <a:extLst>
                <a:ext uri="{FF2B5EF4-FFF2-40B4-BE49-F238E27FC236}">
                  <a16:creationId xmlns:a16="http://schemas.microsoft.com/office/drawing/2014/main" id="{9130C5E5-5E2D-44CB-92A9-47D5BA037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767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.2</a:t>
              </a:r>
            </a:p>
          </p:txBody>
        </p:sp>
        <p:sp>
          <p:nvSpPr>
            <p:cNvPr id="43019" name="TextBox 13">
              <a:extLst>
                <a:ext uri="{FF2B5EF4-FFF2-40B4-BE49-F238E27FC236}">
                  <a16:creationId xmlns:a16="http://schemas.microsoft.com/office/drawing/2014/main" id="{D13172B1-8BA2-41FA-87B3-AE48D92B8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0" name="TextBox 14">
              <a:extLst>
                <a:ext uri="{FF2B5EF4-FFF2-40B4-BE49-F238E27FC236}">
                  <a16:creationId xmlns:a16="http://schemas.microsoft.com/office/drawing/2014/main" id="{EFB89466-7009-4B04-91D7-D0499B80F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1" name="TextBox 15">
              <a:extLst>
                <a:ext uri="{FF2B5EF4-FFF2-40B4-BE49-F238E27FC236}">
                  <a16:creationId xmlns:a16="http://schemas.microsoft.com/office/drawing/2014/main" id="{CFC44774-4B41-4DC2-838E-CD37663A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689" y="52360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2" name="TextBox 17">
              <a:extLst>
                <a:ext uri="{FF2B5EF4-FFF2-40B4-BE49-F238E27FC236}">
                  <a16:creationId xmlns:a16="http://schemas.microsoft.com/office/drawing/2014/main" id="{55A65AB3-2C93-4726-B420-4A9D1CD3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515" y="58891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43023" name="TextBox 42">
              <a:extLst>
                <a:ext uri="{FF2B5EF4-FFF2-40B4-BE49-F238E27FC236}">
                  <a16:creationId xmlns:a16="http://schemas.microsoft.com/office/drawing/2014/main" id="{235D85FB-5CEF-439F-B4D3-D78FD0DDD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514" y="53013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.3</a:t>
              </a:r>
            </a:p>
          </p:txBody>
        </p:sp>
      </p:grpSp>
      <p:graphicFrame>
        <p:nvGraphicFramePr>
          <p:cNvPr id="43016" name="Object 28">
            <a:extLst>
              <a:ext uri="{FF2B5EF4-FFF2-40B4-BE49-F238E27FC236}">
                <a16:creationId xmlns:a16="http://schemas.microsoft.com/office/drawing/2014/main" id="{E9C6DCC3-E3E9-4D8D-9961-DF62C4A74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00515"/>
              </p:ext>
            </p:extLst>
          </p:nvPr>
        </p:nvGraphicFramePr>
        <p:xfrm>
          <a:off x="6453452" y="4894262"/>
          <a:ext cx="19875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711200" progId="Equation.3">
                  <p:embed/>
                </p:oleObj>
              </mc:Choice>
              <mc:Fallback>
                <p:oleObj name="Equation" r:id="rId2" imgW="1066800" imgH="71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452" y="4894262"/>
                        <a:ext cx="19875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8F70D5C8-34AA-4C0D-83AC-DBCDC76BC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38259"/>
              </p:ext>
            </p:extLst>
          </p:nvPr>
        </p:nvGraphicFramePr>
        <p:xfrm>
          <a:off x="6556531" y="3151188"/>
          <a:ext cx="19161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254" imgH="710891" progId="Equation.3">
                  <p:embed/>
                </p:oleObj>
              </mc:Choice>
              <mc:Fallback>
                <p:oleObj name="Equation" r:id="rId4" imgW="1028254" imgH="710891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531" y="3151188"/>
                        <a:ext cx="1916113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595876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>
            <a:extLst>
              <a:ext uri="{FF2B5EF4-FFF2-40B4-BE49-F238E27FC236}">
                <a16:creationId xmlns:a16="http://schemas.microsoft.com/office/drawing/2014/main" id="{5106EF79-08CC-4DA2-B409-F6672E9F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/>
              <a:t>Stochastic Process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6B849694-94AC-4427-A2EE-94E7C69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744DD60-9FC2-4368-BA11-BC50567F4E06}" type="slidenum">
              <a:rPr lang="he-IL" altLang="en-US" sz="2200">
                <a:solidFill>
                  <a:srgbClr val="002D86"/>
                </a:solidFill>
              </a:rPr>
              <a:pPr/>
              <a:t>3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91A45-FD0D-4B44-8CF7-FCE34B5C44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Values assumed by </a:t>
            </a:r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r>
              <a:rPr lang="en-US" sz="2400" dirty="0"/>
              <a:t> are called </a:t>
            </a:r>
            <a:r>
              <a:rPr lang="en-US" sz="2400" b="1" dirty="0"/>
              <a:t>states</a:t>
            </a:r>
            <a:r>
              <a:rPr lang="en-US" sz="2400" dirty="0"/>
              <a:t>, set of all possible values of states constitute </a:t>
            </a:r>
            <a:r>
              <a:rPr lang="en-US" sz="2400" b="1" dirty="0"/>
              <a:t>state space (</a:t>
            </a:r>
            <a:r>
              <a:rPr lang="en-US" sz="2400" b="1" i="1" dirty="0"/>
              <a:t>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If state space is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Discrete – called discrete-state process or </a:t>
            </a:r>
            <a:r>
              <a:rPr lang="en-US" sz="2000" b="1" dirty="0"/>
              <a:t>chain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Continuous - called continuous-state process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If index set  T is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Discrete – called discrete-time process or </a:t>
            </a:r>
            <a:r>
              <a:rPr lang="en-US" sz="2000" b="1" dirty="0"/>
              <a:t>sequence</a:t>
            </a:r>
            <a:endParaRPr lang="en-US" sz="20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/>
              <a:t>Continuous - called continuous-time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C22A9-C6E3-AFF4-D567-7122AD56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4264436"/>
            <a:ext cx="8673484" cy="25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0709"/>
      </p:ext>
    </p:extLst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42F0C32-BE5F-424E-AD29-A27D9B27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Classification of States – Definitions </a:t>
            </a:r>
            <a:r>
              <a:rPr lang="en-US" altLang="en-US" sz="2000"/>
              <a:t>(cont)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5CBF-4900-401B-B260-D7EF9A303B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3844925"/>
          </a:xfrm>
        </p:spPr>
        <p:txBody>
          <a:bodyPr/>
          <a:lstStyle/>
          <a:p>
            <a:pPr>
              <a:defRPr/>
            </a:pPr>
            <a:r>
              <a:rPr lang="en-US" dirty="0"/>
              <a:t>Ex- Gardener Problem</a:t>
            </a:r>
          </a:p>
          <a:p>
            <a:pPr lvl="1">
              <a:defRPr/>
            </a:pPr>
            <a:r>
              <a:rPr lang="en-US" dirty="0"/>
              <a:t>State 1, 2 transient</a:t>
            </a:r>
          </a:p>
          <a:p>
            <a:pPr lvl="2">
              <a:defRPr/>
            </a:pPr>
            <a:r>
              <a:rPr lang="en-US" dirty="0"/>
              <a:t>Can reach state 3 but never be reached back</a:t>
            </a:r>
          </a:p>
          <a:p>
            <a:pPr lvl="1">
              <a:defRPr/>
            </a:pPr>
            <a:r>
              <a:rPr lang="en-US" dirty="0"/>
              <a:t>State 3 absorbing  - p</a:t>
            </a:r>
            <a:r>
              <a:rPr lang="en-US" baseline="-25000" dirty="0"/>
              <a:t>33</a:t>
            </a:r>
            <a:r>
              <a:rPr lang="en-US" dirty="0"/>
              <a:t>=1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Ex- Gambler Ruin (</a:t>
            </a:r>
            <a:r>
              <a:rPr lang="en-US" sz="2000" dirty="0"/>
              <a:t>simple case – Quits when $0 or $4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State 2 – Transient or Recurrent?</a:t>
            </a:r>
          </a:p>
          <a:p>
            <a:pPr lvl="2">
              <a:defRPr/>
            </a:pPr>
            <a:r>
              <a:rPr lang="en-US" dirty="0"/>
              <a:t>Ans.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Transient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6A0B48B-8553-4B07-AA3F-6218D16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C6DEE34-1EAB-49DB-BDE5-9092BD89A4B4}" type="slidenum">
              <a:rPr lang="he-IL" altLang="en-US" sz="2200">
                <a:solidFill>
                  <a:srgbClr val="002D86"/>
                </a:solidFill>
              </a:rPr>
              <a:pPr/>
              <a:t>30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43013" name="Object 2">
            <a:extLst>
              <a:ext uri="{FF2B5EF4-FFF2-40B4-BE49-F238E27FC236}">
                <a16:creationId xmlns:a16="http://schemas.microsoft.com/office/drawing/2014/main" id="{281639B1-511F-4245-93A2-8BC82B91E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437063"/>
          <a:ext cx="3332163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1143000" progId="Equation.3">
                  <p:embed/>
                </p:oleObj>
              </mc:Choice>
              <mc:Fallback>
                <p:oleObj name="Equation" r:id="rId2" imgW="2044700" imgH="11430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37063"/>
                        <a:ext cx="3332163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4" name="Group 55">
            <a:extLst>
              <a:ext uri="{FF2B5EF4-FFF2-40B4-BE49-F238E27FC236}">
                <a16:creationId xmlns:a16="http://schemas.microsoft.com/office/drawing/2014/main" id="{A47987C3-0BEA-4D51-87B0-D7C98C392E6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714875"/>
            <a:ext cx="5148263" cy="963613"/>
            <a:chOff x="3570510" y="3276559"/>
            <a:chExt cx="5148941" cy="96467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6252BD-E80E-43E1-AABC-7AC1954538BA}"/>
                </a:ext>
              </a:extLst>
            </p:cNvPr>
            <p:cNvSpPr/>
            <p:nvPr/>
          </p:nvSpPr>
          <p:spPr>
            <a:xfrm>
              <a:off x="7957351" y="3646856"/>
              <a:ext cx="304840" cy="32579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EE7AE9-8438-418C-AB77-B5C13C43DC9D}"/>
                </a:ext>
              </a:extLst>
            </p:cNvPr>
            <p:cNvSpPr/>
            <p:nvPr/>
          </p:nvSpPr>
          <p:spPr>
            <a:xfrm>
              <a:off x="4049998" y="3592821"/>
              <a:ext cx="304840" cy="32579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437338-5EF4-4745-9C00-43C615EEBE96}"/>
                </a:ext>
              </a:extLst>
            </p:cNvPr>
            <p:cNvSpPr/>
            <p:nvPr/>
          </p:nvSpPr>
          <p:spPr>
            <a:xfrm>
              <a:off x="4996273" y="3624606"/>
              <a:ext cx="304840" cy="327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01C93777-84DE-4590-9917-27F707736ED9}"/>
                </a:ext>
              </a:extLst>
            </p:cNvPr>
            <p:cNvCxnSpPr>
              <a:stCxn id="33" idx="7"/>
              <a:endCxn id="34" idx="1"/>
            </p:cNvCxnSpPr>
            <p:nvPr/>
          </p:nvCxnSpPr>
          <p:spPr>
            <a:xfrm rot="16200000" flipH="1">
              <a:off x="4659663" y="3291218"/>
              <a:ext cx="31785" cy="730346"/>
            </a:xfrm>
            <a:prstGeom prst="curvedConnector3">
              <a:avLst>
                <a:gd name="adj1" fmla="val -446450"/>
              </a:avLst>
            </a:prstGeom>
            <a:ln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22">
              <a:extLst>
                <a:ext uri="{FF2B5EF4-FFF2-40B4-BE49-F238E27FC236}">
                  <a16:creationId xmlns:a16="http://schemas.microsoft.com/office/drawing/2014/main" id="{51FBD8DD-1EC6-4080-AC27-E1307AE84B93}"/>
                </a:ext>
              </a:extLst>
            </p:cNvPr>
            <p:cNvCxnSpPr>
              <a:stCxn id="33" idx="3"/>
              <a:endCxn id="33" idx="1"/>
            </p:cNvCxnSpPr>
            <p:nvPr/>
          </p:nvCxnSpPr>
          <p:spPr>
            <a:xfrm rot="5400000" flipH="1">
              <a:off x="3977645" y="3755721"/>
              <a:ext cx="232031" cy="1587"/>
            </a:xfrm>
            <a:prstGeom prst="curvedConnector5">
              <a:avLst>
                <a:gd name="adj1" fmla="val -47141"/>
                <a:gd name="adj2" fmla="val 30778526"/>
                <a:gd name="adj3" fmla="val 151854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23">
              <a:extLst>
                <a:ext uri="{FF2B5EF4-FFF2-40B4-BE49-F238E27FC236}">
                  <a16:creationId xmlns:a16="http://schemas.microsoft.com/office/drawing/2014/main" id="{FFDA5D73-8DE1-4F50-A47C-42F01764CD71}"/>
                </a:ext>
              </a:extLst>
            </p:cNvPr>
            <p:cNvCxnSpPr>
              <a:stCxn id="34" idx="7"/>
              <a:endCxn id="27" idx="1"/>
            </p:cNvCxnSpPr>
            <p:nvPr/>
          </p:nvCxnSpPr>
          <p:spPr>
            <a:xfrm rot="5400000" flipH="1" flipV="1">
              <a:off x="5726618" y="3203911"/>
              <a:ext cx="1589" cy="938336"/>
            </a:xfrm>
            <a:prstGeom prst="curvedConnector3">
              <a:avLst>
                <a:gd name="adj1" fmla="val 8495658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AB04D2-620F-4A29-AA9D-F88D9395BE8A}"/>
                </a:ext>
              </a:extLst>
            </p:cNvPr>
            <p:cNvSpPr/>
            <p:nvPr/>
          </p:nvSpPr>
          <p:spPr>
            <a:xfrm>
              <a:off x="6150538" y="3624606"/>
              <a:ext cx="304840" cy="327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8851FE-1234-4BC4-8B2B-7C2BFDCFDF52}"/>
                </a:ext>
              </a:extLst>
            </p:cNvPr>
            <p:cNvSpPr/>
            <p:nvPr/>
          </p:nvSpPr>
          <p:spPr>
            <a:xfrm>
              <a:off x="7096812" y="3657980"/>
              <a:ext cx="304840" cy="32579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9312CCAE-BE5A-484F-8D7E-2AA48C131BF5}"/>
                </a:ext>
              </a:extLst>
            </p:cNvPr>
            <p:cNvCxnSpPr>
              <a:stCxn id="27" idx="7"/>
              <a:endCxn id="28" idx="1"/>
            </p:cNvCxnSpPr>
            <p:nvPr/>
          </p:nvCxnSpPr>
          <p:spPr>
            <a:xfrm rot="16200000" flipH="1">
              <a:off x="6760202" y="3323004"/>
              <a:ext cx="33374" cy="731933"/>
            </a:xfrm>
            <a:prstGeom prst="curvedConnector3">
              <a:avLst>
                <a:gd name="adj1" fmla="val -446450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64B83FE-98B9-474B-8A3F-A8F89FB1096B}"/>
                </a:ext>
              </a:extLst>
            </p:cNvPr>
            <p:cNvCxnSpPr>
              <a:stCxn id="28" idx="3"/>
              <a:endCxn id="27" idx="5"/>
            </p:cNvCxnSpPr>
            <p:nvPr/>
          </p:nvCxnSpPr>
          <p:spPr>
            <a:xfrm rot="5400000" flipH="1">
              <a:off x="6760997" y="3554240"/>
              <a:ext cx="31785" cy="731933"/>
            </a:xfrm>
            <a:prstGeom prst="curvedConnector3">
              <a:avLst>
                <a:gd name="adj1" fmla="val -279781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22">
              <a:extLst>
                <a:ext uri="{FF2B5EF4-FFF2-40B4-BE49-F238E27FC236}">
                  <a16:creationId xmlns:a16="http://schemas.microsoft.com/office/drawing/2014/main" id="{6A0A6839-2B5F-4445-A138-F7AA511811E5}"/>
                </a:ext>
              </a:extLst>
            </p:cNvPr>
            <p:cNvCxnSpPr>
              <a:stCxn id="27" idx="3"/>
              <a:endCxn id="34" idx="5"/>
            </p:cNvCxnSpPr>
            <p:nvPr/>
          </p:nvCxnSpPr>
          <p:spPr>
            <a:xfrm rot="5400000">
              <a:off x="5726618" y="3434352"/>
              <a:ext cx="1590" cy="938336"/>
            </a:xfrm>
            <a:prstGeom prst="curvedConnector3">
              <a:avLst>
                <a:gd name="adj1" fmla="val 8495595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23">
              <a:extLst>
                <a:ext uri="{FF2B5EF4-FFF2-40B4-BE49-F238E27FC236}">
                  <a16:creationId xmlns:a16="http://schemas.microsoft.com/office/drawing/2014/main" id="{B0EFB7FE-0E99-4BC2-B269-70D7040EC15A}"/>
                </a:ext>
              </a:extLst>
            </p:cNvPr>
            <p:cNvCxnSpPr>
              <a:stCxn id="28" idx="7"/>
              <a:endCxn id="21" idx="1"/>
            </p:cNvCxnSpPr>
            <p:nvPr/>
          </p:nvCxnSpPr>
          <p:spPr>
            <a:xfrm rot="5400000" flipH="1" flipV="1">
              <a:off x="7673940" y="3377790"/>
              <a:ext cx="11124" cy="644610"/>
            </a:xfrm>
            <a:prstGeom prst="curvedConnector3">
              <a:avLst>
                <a:gd name="adj1" fmla="val 1337811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18">
              <a:extLst>
                <a:ext uri="{FF2B5EF4-FFF2-40B4-BE49-F238E27FC236}">
                  <a16:creationId xmlns:a16="http://schemas.microsoft.com/office/drawing/2014/main" id="{09C1C429-D155-4010-AD41-D0E72D72DCA8}"/>
                </a:ext>
              </a:extLst>
            </p:cNvPr>
            <p:cNvCxnSpPr>
              <a:stCxn id="21" idx="5"/>
              <a:endCxn id="21" idx="6"/>
            </p:cNvCxnSpPr>
            <p:nvPr/>
          </p:nvCxnSpPr>
          <p:spPr>
            <a:xfrm rot="5400000" flipH="1" flipV="1">
              <a:off x="8182750" y="3845534"/>
              <a:ext cx="114426" cy="44456"/>
            </a:xfrm>
            <a:prstGeom prst="curvedConnector4">
              <a:avLst>
                <a:gd name="adj1" fmla="val -126274"/>
                <a:gd name="adj2" fmla="val 612131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47" name="TextBox 7">
              <a:extLst>
                <a:ext uri="{FF2B5EF4-FFF2-40B4-BE49-F238E27FC236}">
                  <a16:creationId xmlns:a16="http://schemas.microsoft.com/office/drawing/2014/main" id="{17447BD3-97F5-485A-AA0E-E62C5A358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7026" y="3995016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1-p</a:t>
              </a:r>
            </a:p>
          </p:txBody>
        </p:sp>
        <p:sp>
          <p:nvSpPr>
            <p:cNvPr id="43048" name="TextBox 8">
              <a:extLst>
                <a:ext uri="{FF2B5EF4-FFF2-40B4-BE49-F238E27FC236}">
                  <a16:creationId xmlns:a16="http://schemas.microsoft.com/office/drawing/2014/main" id="{E272131E-708E-4FA9-A8FA-EEBF2FE20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510" y="3635787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43049" name="TextBox 11">
              <a:extLst>
                <a:ext uri="{FF2B5EF4-FFF2-40B4-BE49-F238E27FC236}">
                  <a16:creationId xmlns:a16="http://schemas.microsoft.com/office/drawing/2014/main" id="{9FFA5E5F-E3B6-42C6-9DAC-194855E32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791" y="32983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p</a:t>
              </a:r>
            </a:p>
          </p:txBody>
        </p:sp>
        <p:sp>
          <p:nvSpPr>
            <p:cNvPr id="43050" name="TextBox 14">
              <a:extLst>
                <a:ext uri="{FF2B5EF4-FFF2-40B4-BE49-F238E27FC236}">
                  <a16:creationId xmlns:a16="http://schemas.microsoft.com/office/drawing/2014/main" id="{221C5DAB-3280-4F9F-A02E-F50FD8326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3765" y="36684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43051" name="TextBox 48">
              <a:extLst>
                <a:ext uri="{FF2B5EF4-FFF2-40B4-BE49-F238E27FC236}">
                  <a16:creationId xmlns:a16="http://schemas.microsoft.com/office/drawing/2014/main" id="{7FEE0E86-94A7-4319-8D96-FF17790EC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140" y="3995016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1-p</a:t>
              </a:r>
            </a:p>
          </p:txBody>
        </p:sp>
        <p:sp>
          <p:nvSpPr>
            <p:cNvPr id="43052" name="TextBox 49">
              <a:extLst>
                <a:ext uri="{FF2B5EF4-FFF2-40B4-BE49-F238E27FC236}">
                  <a16:creationId xmlns:a16="http://schemas.microsoft.com/office/drawing/2014/main" id="{ACE65359-7C1E-4B28-B0E9-23C897C5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448" y="330921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p</a:t>
              </a:r>
            </a:p>
          </p:txBody>
        </p:sp>
        <p:sp>
          <p:nvSpPr>
            <p:cNvPr id="43053" name="TextBox 50">
              <a:extLst>
                <a:ext uri="{FF2B5EF4-FFF2-40B4-BE49-F238E27FC236}">
                  <a16:creationId xmlns:a16="http://schemas.microsoft.com/office/drawing/2014/main" id="{DEBD6C86-3F61-4130-85AF-AB774CF9D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683" y="3276559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1-p</a:t>
              </a:r>
            </a:p>
          </p:txBody>
        </p:sp>
        <p:sp>
          <p:nvSpPr>
            <p:cNvPr id="43054" name="TextBox 51">
              <a:extLst>
                <a:ext uri="{FF2B5EF4-FFF2-40B4-BE49-F238E27FC236}">
                  <a16:creationId xmlns:a16="http://schemas.microsoft.com/office/drawing/2014/main" id="{1C609195-39C9-4E59-AAEF-FE67D6A16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334" y="328744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p</a:t>
              </a:r>
            </a:p>
          </p:txBody>
        </p:sp>
      </p:grpSp>
      <p:grpSp>
        <p:nvGrpSpPr>
          <p:cNvPr id="43015" name="Group 5">
            <a:extLst>
              <a:ext uri="{FF2B5EF4-FFF2-40B4-BE49-F238E27FC236}">
                <a16:creationId xmlns:a16="http://schemas.microsoft.com/office/drawing/2014/main" id="{703C036D-6244-4AD7-83C3-320FDB517FE3}"/>
              </a:ext>
            </a:extLst>
          </p:cNvPr>
          <p:cNvGrpSpPr>
            <a:grpSpLocks/>
          </p:cNvGrpSpPr>
          <p:nvPr/>
        </p:nvGrpSpPr>
        <p:grpSpPr bwMode="auto">
          <a:xfrm>
            <a:off x="5280025" y="1023938"/>
            <a:ext cx="2187575" cy="1736725"/>
            <a:chOff x="6096000" y="4397830"/>
            <a:chExt cx="2188032" cy="1737564"/>
          </a:xfrm>
        </p:grpSpPr>
        <p:grpSp>
          <p:nvGrpSpPr>
            <p:cNvPr id="43017" name="Group 71">
              <a:extLst>
                <a:ext uri="{FF2B5EF4-FFF2-40B4-BE49-F238E27FC236}">
                  <a16:creationId xmlns:a16="http://schemas.microsoft.com/office/drawing/2014/main" id="{9200BC2C-8B1F-419D-8BBE-66CDFED36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1066" y="4745660"/>
              <a:ext cx="1252800" cy="1024432"/>
              <a:chOff x="6531066" y="4745660"/>
              <a:chExt cx="1252800" cy="102443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12B9A66-8AAC-49FB-94FC-B9C7F6C2EF45}"/>
                  </a:ext>
                </a:extLst>
              </p:cNvPr>
              <p:cNvSpPr/>
              <p:nvPr/>
            </p:nvSpPr>
            <p:spPr>
              <a:xfrm>
                <a:off x="7118564" y="5442910"/>
                <a:ext cx="306452" cy="3271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Curved Connector 35">
                <a:extLst>
                  <a:ext uri="{FF2B5EF4-FFF2-40B4-BE49-F238E27FC236}">
                    <a16:creationId xmlns:a16="http://schemas.microsoft.com/office/drawing/2014/main" id="{0FC4EE90-72F5-410E-9815-103BA35A4F9A}"/>
                  </a:ext>
                </a:extLst>
              </p:cNvPr>
              <p:cNvCxnSpPr>
                <a:stCxn id="51" idx="4"/>
                <a:endCxn id="46" idx="2"/>
              </p:cNvCxnSpPr>
              <p:nvPr/>
            </p:nvCxnSpPr>
            <p:spPr>
              <a:xfrm rot="16200000" flipH="1">
                <a:off x="6634202" y="5122139"/>
                <a:ext cx="533658" cy="435066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26" name="Group 44">
                <a:extLst>
                  <a:ext uri="{FF2B5EF4-FFF2-40B4-BE49-F238E27FC236}">
                    <a16:creationId xmlns:a16="http://schemas.microsoft.com/office/drawing/2014/main" id="{1E85B8D7-278B-4687-A342-F7E8DF5EE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066" y="4745660"/>
                <a:ext cx="1252800" cy="358948"/>
                <a:chOff x="2176725" y="4691231"/>
                <a:chExt cx="1252800" cy="35894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F93F11F-78AD-4CDB-92B2-64EEB6408110}"/>
                    </a:ext>
                  </a:extLst>
                </p:cNvPr>
                <p:cNvSpPr/>
                <p:nvPr/>
              </p:nvSpPr>
              <p:spPr>
                <a:xfrm>
                  <a:off x="2176725" y="4691231"/>
                  <a:ext cx="304864" cy="3255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06541E0-69B3-4144-809C-2E0128D71D47}"/>
                    </a:ext>
                  </a:extLst>
                </p:cNvPr>
                <p:cNvSpPr/>
                <p:nvPr/>
              </p:nvSpPr>
              <p:spPr>
                <a:xfrm>
                  <a:off x="3124661" y="4724585"/>
                  <a:ext cx="304864" cy="32559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Curved Connector 52">
                  <a:extLst>
                    <a:ext uri="{FF2B5EF4-FFF2-40B4-BE49-F238E27FC236}">
                      <a16:creationId xmlns:a16="http://schemas.microsoft.com/office/drawing/2014/main" id="{86801B47-431C-4A54-BD77-C9D1ED73A36C}"/>
                    </a:ext>
                  </a:extLst>
                </p:cNvPr>
                <p:cNvCxnSpPr>
                  <a:stCxn id="51" idx="7"/>
                  <a:endCxn id="52" idx="1"/>
                </p:cNvCxnSpPr>
                <p:nvPr/>
              </p:nvCxnSpPr>
              <p:spPr>
                <a:xfrm rot="16200000" flipH="1">
                  <a:off x="2786448" y="4389560"/>
                  <a:ext cx="33354" cy="731991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urved Connector 22">
                  <a:extLst>
                    <a:ext uri="{FF2B5EF4-FFF2-40B4-BE49-F238E27FC236}">
                      <a16:creationId xmlns:a16="http://schemas.microsoft.com/office/drawing/2014/main" id="{64D51BE7-DBC8-4E43-AE5E-49C01DA20E64}"/>
                    </a:ext>
                  </a:extLst>
                </p:cNvPr>
                <p:cNvCxnSpPr>
                  <a:stCxn id="51" idx="3"/>
                  <a:endCxn id="51" idx="1"/>
                </p:cNvCxnSpPr>
                <p:nvPr/>
              </p:nvCxnSpPr>
              <p:spPr>
                <a:xfrm rot="5400000" flipH="1">
                  <a:off x="2106829" y="4854823"/>
                  <a:ext cx="230298" cy="1588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urved Connector 23">
                  <a:extLst>
                    <a:ext uri="{FF2B5EF4-FFF2-40B4-BE49-F238E27FC236}">
                      <a16:creationId xmlns:a16="http://schemas.microsoft.com/office/drawing/2014/main" id="{7590F188-230A-4E22-B85A-F8BE3460DCE3}"/>
                    </a:ext>
                  </a:extLst>
                </p:cNvPr>
                <p:cNvCxnSpPr>
                  <a:stCxn id="52" idx="7"/>
                  <a:endCxn id="52" idx="5"/>
                </p:cNvCxnSpPr>
                <p:nvPr/>
              </p:nvCxnSpPr>
              <p:spPr>
                <a:xfrm rot="16200000" flipH="1">
                  <a:off x="3269122" y="4886588"/>
                  <a:ext cx="230298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urved Connector 18">
                <a:extLst>
                  <a:ext uri="{FF2B5EF4-FFF2-40B4-BE49-F238E27FC236}">
                    <a16:creationId xmlns:a16="http://schemas.microsoft.com/office/drawing/2014/main" id="{9C25AF36-7B79-4979-A41F-379AABDDF982}"/>
                  </a:ext>
                </a:extLst>
              </p:cNvPr>
              <p:cNvCxnSpPr>
                <a:stCxn id="46" idx="3"/>
                <a:endCxn id="46" idx="5"/>
              </p:cNvCxnSpPr>
              <p:nvPr/>
            </p:nvCxnSpPr>
            <p:spPr>
              <a:xfrm rot="16200000" flipH="1">
                <a:off x="7271790" y="5613678"/>
                <a:ext cx="1589" cy="215945"/>
              </a:xfrm>
              <a:prstGeom prst="curvedConnector3">
                <a:avLst>
                  <a:gd name="adj1" fmla="val 17407116"/>
                </a:avLst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8">
                <a:extLst>
                  <a:ext uri="{FF2B5EF4-FFF2-40B4-BE49-F238E27FC236}">
                    <a16:creationId xmlns:a16="http://schemas.microsoft.com/office/drawing/2014/main" id="{88150F08-3289-48C3-A426-8BBF2F7F6E28}"/>
                  </a:ext>
                </a:extLst>
              </p:cNvPr>
              <p:cNvCxnSpPr>
                <a:endCxn id="46" idx="6"/>
              </p:cNvCxnSpPr>
              <p:nvPr/>
            </p:nvCxnSpPr>
            <p:spPr>
              <a:xfrm rot="5400000">
                <a:off x="7277279" y="5252345"/>
                <a:ext cx="501893" cy="20641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18" name="TextBox 11">
              <a:extLst>
                <a:ext uri="{FF2B5EF4-FFF2-40B4-BE49-F238E27FC236}">
                  <a16:creationId xmlns:a16="http://schemas.microsoft.com/office/drawing/2014/main" id="{9130C5E5-5E2D-44CB-92A9-47D5BA037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767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.2</a:t>
              </a:r>
            </a:p>
          </p:txBody>
        </p:sp>
        <p:sp>
          <p:nvSpPr>
            <p:cNvPr id="43019" name="TextBox 13">
              <a:extLst>
                <a:ext uri="{FF2B5EF4-FFF2-40B4-BE49-F238E27FC236}">
                  <a16:creationId xmlns:a16="http://schemas.microsoft.com/office/drawing/2014/main" id="{D13172B1-8BA2-41FA-87B3-AE48D92B8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0" name="TextBox 14">
              <a:extLst>
                <a:ext uri="{FF2B5EF4-FFF2-40B4-BE49-F238E27FC236}">
                  <a16:creationId xmlns:a16="http://schemas.microsoft.com/office/drawing/2014/main" id="{EFB89466-7009-4B04-91D7-D0499B80F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1" name="TextBox 15">
              <a:extLst>
                <a:ext uri="{FF2B5EF4-FFF2-40B4-BE49-F238E27FC236}">
                  <a16:creationId xmlns:a16="http://schemas.microsoft.com/office/drawing/2014/main" id="{CFC44774-4B41-4DC2-838E-CD37663A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689" y="52360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43022" name="TextBox 17">
              <a:extLst>
                <a:ext uri="{FF2B5EF4-FFF2-40B4-BE49-F238E27FC236}">
                  <a16:creationId xmlns:a16="http://schemas.microsoft.com/office/drawing/2014/main" id="{55A65AB3-2C93-4726-B420-4A9D1CD3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515" y="58891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43023" name="TextBox 42">
              <a:extLst>
                <a:ext uri="{FF2B5EF4-FFF2-40B4-BE49-F238E27FC236}">
                  <a16:creationId xmlns:a16="http://schemas.microsoft.com/office/drawing/2014/main" id="{235D85FB-5CEF-439F-B4D3-D78FD0DDD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514" y="53013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.3</a:t>
              </a:r>
            </a:p>
          </p:txBody>
        </p:sp>
      </p:grpSp>
      <p:graphicFrame>
        <p:nvGraphicFramePr>
          <p:cNvPr id="43016" name="Object 28">
            <a:extLst>
              <a:ext uri="{FF2B5EF4-FFF2-40B4-BE49-F238E27FC236}">
                <a16:creationId xmlns:a16="http://schemas.microsoft.com/office/drawing/2014/main" id="{E9C6DCC3-E3E9-4D8D-9961-DF62C4A74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8325" y="1789113"/>
          <a:ext cx="19875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711200" progId="Equation.3">
                  <p:embed/>
                </p:oleObj>
              </mc:Choice>
              <mc:Fallback>
                <p:oleObj name="Equation" r:id="rId4" imgW="1066800" imgH="7112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1789113"/>
                        <a:ext cx="19875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0641938-FC34-44EA-82F9-6A9B90E6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Classification of States – Definitions </a:t>
            </a:r>
            <a:r>
              <a:rPr lang="en-US" altLang="en-US" sz="2000"/>
              <a:t>(cont)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66A9-553B-4A4A-BE19-81C84A24E2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627688"/>
          </a:xfrm>
        </p:spPr>
        <p:txBody>
          <a:bodyPr/>
          <a:lstStyle/>
          <a:p>
            <a:pPr>
              <a:defRPr/>
            </a:pPr>
            <a:r>
              <a:rPr lang="en-US" dirty="0"/>
              <a:t>State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b="1" dirty="0">
                <a:solidFill>
                  <a:srgbClr val="3333CC"/>
                </a:solidFill>
              </a:rPr>
              <a:t>periodic</a:t>
            </a:r>
            <a:r>
              <a:rPr lang="en-US" dirty="0"/>
              <a:t> with period t &gt; 1 if t is the smallest number such that all paths leading from state </a:t>
            </a:r>
            <a:r>
              <a:rPr lang="en-US" dirty="0" err="1"/>
              <a:t>i</a:t>
            </a:r>
            <a:r>
              <a:rPr lang="en-US" dirty="0"/>
              <a:t> back to state </a:t>
            </a:r>
            <a:r>
              <a:rPr lang="en-US" dirty="0" err="1"/>
              <a:t>i</a:t>
            </a:r>
            <a:r>
              <a:rPr lang="en-US" dirty="0"/>
              <a:t> have a length which is a multiple of </a:t>
            </a:r>
            <a:r>
              <a:rPr lang="en-US" b="1" dirty="0"/>
              <a:t>t</a:t>
            </a:r>
            <a:endParaRPr lang="en-US" dirty="0"/>
          </a:p>
          <a:p>
            <a:pPr lvl="1">
              <a:spcBef>
                <a:spcPts val="600"/>
              </a:spcBef>
              <a:defRPr/>
            </a:pPr>
            <a:r>
              <a:rPr lang="en-US" dirty="0" err="1"/>
              <a:t>i.e</a:t>
            </a:r>
            <a:r>
              <a:rPr lang="en-US" dirty="0"/>
              <a:t> a return is possible only in  t, 2t, 3t, … steps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/>
              <a:t>Mathematically, </a:t>
            </a:r>
            <a:r>
              <a:rPr lang="en-US" b="1" i="1" dirty="0" err="1">
                <a:solidFill>
                  <a:srgbClr val="993366"/>
                </a:solidFill>
              </a:rPr>
              <a:t>p</a:t>
            </a:r>
            <a:r>
              <a:rPr lang="en-US" b="1" i="1" baseline="-25000" dirty="0" err="1">
                <a:solidFill>
                  <a:srgbClr val="993366"/>
                </a:solidFill>
              </a:rPr>
              <a:t>ii</a:t>
            </a:r>
            <a:r>
              <a:rPr lang="en-US" b="1" i="1" dirty="0">
                <a:solidFill>
                  <a:srgbClr val="993366"/>
                </a:solidFill>
              </a:rPr>
              <a:t>(n) = 0</a:t>
            </a:r>
            <a:r>
              <a:rPr lang="en-US" dirty="0"/>
              <a:t> whenever n is not divisible by t</a:t>
            </a:r>
          </a:p>
          <a:p>
            <a:pPr>
              <a:defRPr/>
            </a:pPr>
            <a:r>
              <a:rPr lang="en-US" dirty="0"/>
              <a:t>A recurrent state that is not periodic is called </a:t>
            </a:r>
            <a:r>
              <a:rPr lang="en-US" b="1" dirty="0" err="1">
                <a:solidFill>
                  <a:srgbClr val="003296"/>
                </a:solidFill>
              </a:rPr>
              <a:t>aperiodic</a:t>
            </a: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FB59D97-CA3E-43B4-928C-98A1FDD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55DCE89-1659-40F2-AA2A-29514533B6D0}" type="slidenum">
              <a:rPr lang="he-IL" altLang="en-US" sz="2200">
                <a:solidFill>
                  <a:srgbClr val="002D86"/>
                </a:solidFill>
              </a:rPr>
              <a:pPr/>
              <a:t>31</a:t>
            </a:fld>
            <a:endParaRPr lang="en-US" altLang="en-US" sz="2200">
              <a:solidFill>
                <a:srgbClr val="002D86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0641938-FC34-44EA-82F9-6A9B90E6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Classification of States – Definitions </a:t>
            </a:r>
            <a:r>
              <a:rPr lang="en-US" altLang="en-US" sz="2000"/>
              <a:t>(cont)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66A9-553B-4A4A-BE19-81C84A24E2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627688"/>
          </a:xfrm>
        </p:spPr>
        <p:txBody>
          <a:bodyPr/>
          <a:lstStyle/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b="1" dirty="0">
              <a:solidFill>
                <a:srgbClr val="003296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FB59D97-CA3E-43B4-928C-98A1FDD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55DCE89-1659-40F2-AA2A-29514533B6D0}" type="slidenum">
              <a:rPr lang="he-IL" altLang="en-US" sz="2200">
                <a:solidFill>
                  <a:srgbClr val="002D86"/>
                </a:solidFill>
              </a:rPr>
              <a:pPr/>
              <a:t>32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pSp>
        <p:nvGrpSpPr>
          <p:cNvPr id="44037" name="Group 27">
            <a:extLst>
              <a:ext uri="{FF2B5EF4-FFF2-40B4-BE49-F238E27FC236}">
                <a16:creationId xmlns:a16="http://schemas.microsoft.com/office/drawing/2014/main" id="{46AC7747-40CF-4942-B2F6-70B598FD6B5C}"/>
              </a:ext>
            </a:extLst>
          </p:cNvPr>
          <p:cNvGrpSpPr>
            <a:grpSpLocks/>
          </p:cNvGrpSpPr>
          <p:nvPr/>
        </p:nvGrpSpPr>
        <p:grpSpPr bwMode="auto">
          <a:xfrm>
            <a:off x="913018" y="1086400"/>
            <a:ext cx="2158794" cy="1694901"/>
            <a:chOff x="6531484" y="4397830"/>
            <a:chExt cx="1752548" cy="1371598"/>
          </a:xfrm>
        </p:grpSpPr>
        <p:grpSp>
          <p:nvGrpSpPr>
            <p:cNvPr id="44058" name="Group 71">
              <a:extLst>
                <a:ext uri="{FF2B5EF4-FFF2-40B4-BE49-F238E27FC236}">
                  <a16:creationId xmlns:a16="http://schemas.microsoft.com/office/drawing/2014/main" id="{4F62F53A-BC3F-4CD8-97F8-A466346C1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1484" y="4746172"/>
              <a:ext cx="1251857" cy="1023256"/>
              <a:chOff x="6531484" y="4746172"/>
              <a:chExt cx="1251857" cy="102325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E06A8EA-2D05-4318-AE29-F3005409126C}"/>
                  </a:ext>
                </a:extLst>
              </p:cNvPr>
              <p:cNvSpPr/>
              <p:nvPr/>
            </p:nvSpPr>
            <p:spPr>
              <a:xfrm>
                <a:off x="7118842" y="5442403"/>
                <a:ext cx="306379" cy="32702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Curved Connector 35">
                <a:extLst>
                  <a:ext uri="{FF2B5EF4-FFF2-40B4-BE49-F238E27FC236}">
                    <a16:creationId xmlns:a16="http://schemas.microsoft.com/office/drawing/2014/main" id="{99C2A438-02F8-4F7F-9D84-48A320D84142}"/>
                  </a:ext>
                </a:extLst>
              </p:cNvPr>
              <p:cNvCxnSpPr>
                <a:stCxn id="41" idx="4"/>
                <a:endCxn id="36" idx="2"/>
              </p:cNvCxnSpPr>
              <p:nvPr/>
            </p:nvCxnSpPr>
            <p:spPr>
              <a:xfrm rot="16200000" flipH="1">
                <a:off x="6634661" y="5121734"/>
                <a:ext cx="533399" cy="434962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66" name="Group 44">
                <a:extLst>
                  <a:ext uri="{FF2B5EF4-FFF2-40B4-BE49-F238E27FC236}">
                    <a16:creationId xmlns:a16="http://schemas.microsoft.com/office/drawing/2014/main" id="{F1EC1222-75CB-45B2-923C-2FF1D0343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484" y="4746172"/>
                <a:ext cx="1251857" cy="859971"/>
                <a:chOff x="2177143" y="4691743"/>
                <a:chExt cx="1251857" cy="859971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6B7FC34-1AD7-4179-8694-915DDC855462}"/>
                    </a:ext>
                  </a:extLst>
                </p:cNvPr>
                <p:cNvSpPr/>
                <p:nvPr/>
              </p:nvSpPr>
              <p:spPr>
                <a:xfrm>
                  <a:off x="2177143" y="4691062"/>
                  <a:ext cx="304791" cy="3270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14CAE52-A185-4617-B39E-3BF37DA727C4}"/>
                    </a:ext>
                  </a:extLst>
                </p:cNvPr>
                <p:cNvSpPr/>
                <p:nvPr/>
              </p:nvSpPr>
              <p:spPr>
                <a:xfrm>
                  <a:off x="3124853" y="4724400"/>
                  <a:ext cx="304791" cy="325437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Curved Connector 42">
                  <a:extLst>
                    <a:ext uri="{FF2B5EF4-FFF2-40B4-BE49-F238E27FC236}">
                      <a16:creationId xmlns:a16="http://schemas.microsoft.com/office/drawing/2014/main" id="{EFAE62A3-3295-48B1-8AB3-AFA34AACD9EE}"/>
                    </a:ext>
                  </a:extLst>
                </p:cNvPr>
                <p:cNvCxnSpPr>
                  <a:stCxn id="41" idx="7"/>
                  <a:endCxn id="42" idx="1"/>
                </p:cNvCxnSpPr>
                <p:nvPr/>
              </p:nvCxnSpPr>
              <p:spPr>
                <a:xfrm rot="16200000" flipH="1">
                  <a:off x="2786725" y="4389448"/>
                  <a:ext cx="33338" cy="731816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urved Connector 23">
                  <a:extLst>
                    <a:ext uri="{FF2B5EF4-FFF2-40B4-BE49-F238E27FC236}">
                      <a16:creationId xmlns:a16="http://schemas.microsoft.com/office/drawing/2014/main" id="{79B74881-D86F-478C-9CB0-3C782F92559A}"/>
                    </a:ext>
                  </a:extLst>
                </p:cNvPr>
                <p:cNvCxnSpPr>
                  <a:stCxn id="42" idx="7"/>
                  <a:endCxn id="42" idx="5"/>
                </p:cNvCxnSpPr>
                <p:nvPr/>
              </p:nvCxnSpPr>
              <p:spPr>
                <a:xfrm rot="16200000" flipH="1">
                  <a:off x="3268513" y="4887119"/>
                  <a:ext cx="231775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23">
                  <a:extLst>
                    <a:ext uri="{FF2B5EF4-FFF2-40B4-BE49-F238E27FC236}">
                      <a16:creationId xmlns:a16="http://schemas.microsoft.com/office/drawing/2014/main" id="{B8B06E59-99D4-486C-B219-7A228AF81E0C}"/>
                    </a:ext>
                  </a:extLst>
                </p:cNvPr>
                <p:cNvCxnSpPr>
                  <a:stCxn id="36" idx="6"/>
                  <a:endCxn id="42" idx="4"/>
                </p:cNvCxnSpPr>
                <p:nvPr/>
              </p:nvCxnSpPr>
              <p:spPr>
                <a:xfrm flipV="1">
                  <a:off x="3070880" y="5049837"/>
                  <a:ext cx="206369" cy="501649"/>
                </a:xfrm>
                <a:prstGeom prst="curvedConnector2">
                  <a:avLst/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urved Connector 18">
                <a:extLst>
                  <a:ext uri="{FF2B5EF4-FFF2-40B4-BE49-F238E27FC236}">
                    <a16:creationId xmlns:a16="http://schemas.microsoft.com/office/drawing/2014/main" id="{AFB5E9ED-0626-4E76-AF97-1FAA4DC5C11C}"/>
                  </a:ext>
                </a:extLst>
              </p:cNvPr>
              <p:cNvCxnSpPr>
                <a:stCxn id="36" idx="7"/>
                <a:endCxn id="41" idx="6"/>
              </p:cNvCxnSpPr>
              <p:nvPr/>
            </p:nvCxnSpPr>
            <p:spPr>
              <a:xfrm rot="16200000" flipV="1">
                <a:off x="6817217" y="4928062"/>
                <a:ext cx="581024" cy="542909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59" name="TextBox 30">
              <a:extLst>
                <a:ext uri="{FF2B5EF4-FFF2-40B4-BE49-F238E27FC236}">
                  <a16:creationId xmlns:a16="http://schemas.microsoft.com/office/drawing/2014/main" id="{0ED4D9E5-7372-48BC-B8F0-0847F0AC7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44060" name="TextBox 31">
              <a:extLst>
                <a:ext uri="{FF2B5EF4-FFF2-40B4-BE49-F238E27FC236}">
                  <a16:creationId xmlns:a16="http://schemas.microsoft.com/office/drawing/2014/main" id="{6A96F5AC-E519-4438-A78D-B28AFB283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44061" name="TextBox 33">
              <a:extLst>
                <a:ext uri="{FF2B5EF4-FFF2-40B4-BE49-F238E27FC236}">
                  <a16:creationId xmlns:a16="http://schemas.microsoft.com/office/drawing/2014/main" id="{DCB92A16-4D8D-46A0-9BEE-E49E4DBEC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943" y="5061859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44062" name="TextBox 34">
              <a:extLst>
                <a:ext uri="{FF2B5EF4-FFF2-40B4-BE49-F238E27FC236}">
                  <a16:creationId xmlns:a16="http://schemas.microsoft.com/office/drawing/2014/main" id="{B2B51763-AA78-4E9F-BD6A-324E4B009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514" y="53013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44063" name="TextBox 64">
              <a:extLst>
                <a:ext uri="{FF2B5EF4-FFF2-40B4-BE49-F238E27FC236}">
                  <a16:creationId xmlns:a16="http://schemas.microsoft.com/office/drawing/2014/main" id="{C38E66FD-68F2-4046-A2D5-DC8BE53FF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4" y="5290458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</p:grpSp>
      <p:graphicFrame>
        <p:nvGraphicFramePr>
          <p:cNvPr id="44038" name="Object 2">
            <a:extLst>
              <a:ext uri="{FF2B5EF4-FFF2-40B4-BE49-F238E27FC236}">
                <a16:creationId xmlns:a16="http://schemas.microsoft.com/office/drawing/2014/main" id="{AA3E8065-2512-40B2-9694-75D8C64D1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23925"/>
              </p:ext>
            </p:extLst>
          </p:nvPr>
        </p:nvGraphicFramePr>
        <p:xfrm>
          <a:off x="3627974" y="1323457"/>
          <a:ext cx="1916112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254" imgH="710891" progId="Equation.3">
                  <p:embed/>
                </p:oleObj>
              </mc:Choice>
              <mc:Fallback>
                <p:oleObj name="Equation" r:id="rId2" imgW="1028254" imgH="71089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974" y="1323457"/>
                        <a:ext cx="1916112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3">
            <a:extLst>
              <a:ext uri="{FF2B5EF4-FFF2-40B4-BE49-F238E27FC236}">
                <a16:creationId xmlns:a16="http://schemas.microsoft.com/office/drawing/2014/main" id="{4E7BB8E1-A7B6-4ADA-B53B-BAB421964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36207"/>
              </p:ext>
            </p:extLst>
          </p:nvPr>
        </p:nvGraphicFramePr>
        <p:xfrm>
          <a:off x="6472423" y="1314725"/>
          <a:ext cx="20701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711200" progId="Equation.3">
                  <p:embed/>
                </p:oleObj>
              </mc:Choice>
              <mc:Fallback>
                <p:oleObj name="Equation" r:id="rId4" imgW="1333500" imgH="711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423" y="1314725"/>
                        <a:ext cx="207010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5">
            <a:extLst>
              <a:ext uri="{FF2B5EF4-FFF2-40B4-BE49-F238E27FC236}">
                <a16:creationId xmlns:a16="http://schemas.microsoft.com/office/drawing/2014/main" id="{93953736-8DB9-4DF0-9089-B8BF8FC1B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99536"/>
              </p:ext>
            </p:extLst>
          </p:nvPr>
        </p:nvGraphicFramePr>
        <p:xfrm>
          <a:off x="63294" y="3056052"/>
          <a:ext cx="2565399" cy="118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8728" imgH="710891" progId="Equation.3">
                  <p:embed/>
                </p:oleObj>
              </mc:Choice>
              <mc:Fallback>
                <p:oleObj name="Equation" r:id="rId6" imgW="1548728" imgH="710891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4" y="3056052"/>
                        <a:ext cx="2565399" cy="118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5">
            <a:extLst>
              <a:ext uri="{FF2B5EF4-FFF2-40B4-BE49-F238E27FC236}">
                <a16:creationId xmlns:a16="http://schemas.microsoft.com/office/drawing/2014/main" id="{E4020D19-7C65-4181-9716-9E4CF6DA3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5561"/>
              </p:ext>
            </p:extLst>
          </p:nvPr>
        </p:nvGraphicFramePr>
        <p:xfrm>
          <a:off x="2877380" y="3056052"/>
          <a:ext cx="3034573" cy="118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711200" progId="Equation.3">
                  <p:embed/>
                </p:oleObj>
              </mc:Choice>
              <mc:Fallback>
                <p:oleObj name="Equation" r:id="rId8" imgW="1790700" imgH="711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380" y="3056052"/>
                        <a:ext cx="3034573" cy="118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7">
            <a:extLst>
              <a:ext uri="{FF2B5EF4-FFF2-40B4-BE49-F238E27FC236}">
                <a16:creationId xmlns:a16="http://schemas.microsoft.com/office/drawing/2014/main" id="{7FC50E4A-7CA0-468B-88BF-3B5EBBAD2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28673"/>
              </p:ext>
            </p:extLst>
          </p:nvPr>
        </p:nvGraphicFramePr>
        <p:xfrm>
          <a:off x="5952836" y="3056052"/>
          <a:ext cx="2871608" cy="117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600" imgH="711200" progId="Equation.3">
                  <p:embed/>
                </p:oleObj>
              </mc:Choice>
              <mc:Fallback>
                <p:oleObj name="Equation" r:id="rId10" imgW="2006600" imgH="711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836" y="3056052"/>
                        <a:ext cx="2871608" cy="1174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85B9541-3448-4FE9-A981-6D8AFE3C4E2F}"/>
              </a:ext>
            </a:extLst>
          </p:cNvPr>
          <p:cNvSpPr/>
          <p:nvPr/>
        </p:nvSpPr>
        <p:spPr>
          <a:xfrm>
            <a:off x="215348" y="4648795"/>
            <a:ext cx="86090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Continuing with n = 6, 7, … </a:t>
            </a:r>
            <a:r>
              <a:rPr lang="en-US" dirty="0" err="1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aseline="30000" dirty="0" err="1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that p</a:t>
            </a:r>
            <a:r>
              <a:rPr lang="en-US" baseline="-25000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</a:t>
            </a:r>
            <a:r>
              <a:rPr lang="en-US" baseline="-25000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(+)</a:t>
            </a:r>
            <a:r>
              <a:rPr lang="en-US" dirty="0" err="1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even n and 0 otherwise</a:t>
            </a:r>
          </a:p>
          <a:p>
            <a:pPr lvl="1">
              <a:defRPr/>
            </a:pPr>
            <a:r>
              <a:rPr lang="en-US" sz="2000" dirty="0">
                <a:solidFill>
                  <a:srgbClr val="0032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 states 1 and 3 have period 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44733"/>
      </p:ext>
    </p:extLst>
  </p:cSld>
  <p:clrMapOvr>
    <a:masterClrMapping/>
  </p:clrMapOvr>
  <p:transition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0B6E261-D2D5-43B8-AE4D-B9D97DBB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Classification of States – Definitions </a:t>
            </a:r>
            <a:r>
              <a:rPr lang="en-US" altLang="en-US" sz="2000"/>
              <a:t>(cont)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5EEA-D6D2-4B81-BAD7-BA16CF11B7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If all states in a Markov Chain are </a:t>
            </a:r>
            <a:r>
              <a:rPr lang="en-US" b="1" dirty="0"/>
              <a:t>recurrent, </a:t>
            </a:r>
            <a:r>
              <a:rPr lang="en-US" b="1" dirty="0" err="1"/>
              <a:t>aperiodic</a:t>
            </a:r>
            <a:r>
              <a:rPr lang="en-US" dirty="0"/>
              <a:t>, and </a:t>
            </a:r>
            <a:r>
              <a:rPr lang="en-US" b="1" dirty="0"/>
              <a:t>communicate</a:t>
            </a:r>
            <a:r>
              <a:rPr lang="en-US" dirty="0"/>
              <a:t> with one another (a “nice” chain), then the Markov Chain is said to </a:t>
            </a:r>
            <a:r>
              <a:rPr lang="en-US" b="1" dirty="0" err="1">
                <a:solidFill>
                  <a:srgbClr val="003296"/>
                </a:solidFill>
              </a:rPr>
              <a:t>Ergodic</a:t>
            </a:r>
            <a:endParaRPr lang="en-US" dirty="0"/>
          </a:p>
          <a:p>
            <a:pPr>
              <a:defRPr/>
            </a:pPr>
            <a:r>
              <a:rPr lang="en-US" dirty="0"/>
              <a:t>Example –</a:t>
            </a:r>
          </a:p>
          <a:p>
            <a:pPr lvl="1">
              <a:defRPr/>
            </a:pPr>
            <a:r>
              <a:rPr lang="en-US" dirty="0"/>
              <a:t> Gambler Ruin</a:t>
            </a:r>
          </a:p>
          <a:p>
            <a:pPr lvl="2">
              <a:defRPr/>
            </a:pPr>
            <a:r>
              <a:rPr lang="en-US" dirty="0"/>
              <a:t>Not </a:t>
            </a:r>
            <a:r>
              <a:rPr lang="en-US" dirty="0" err="1"/>
              <a:t>Ergodic</a:t>
            </a:r>
            <a:r>
              <a:rPr lang="en-US" dirty="0"/>
              <a:t> 0,1,2,3,4 state but 0 and 4 do not communicate each other</a:t>
            </a:r>
          </a:p>
          <a:p>
            <a:pPr lvl="1">
              <a:defRPr/>
            </a:pPr>
            <a:r>
              <a:rPr lang="en-US" dirty="0"/>
              <a:t>Weather</a:t>
            </a:r>
          </a:p>
          <a:p>
            <a:pPr lvl="2">
              <a:defRPr/>
            </a:pPr>
            <a:r>
              <a:rPr lang="en-US" dirty="0" err="1"/>
              <a:t>Ergodic</a:t>
            </a:r>
            <a:endParaRPr lang="en-US" dirty="0"/>
          </a:p>
          <a:p>
            <a:pPr lvl="1">
              <a:defRPr/>
            </a:pPr>
            <a:r>
              <a:rPr lang="en-US" dirty="0"/>
              <a:t>Coke </a:t>
            </a:r>
            <a:r>
              <a:rPr lang="en-US" dirty="0" err="1"/>
              <a:t>vs</a:t>
            </a:r>
            <a:r>
              <a:rPr lang="en-US" dirty="0"/>
              <a:t> Pepsi</a:t>
            </a:r>
          </a:p>
          <a:p>
            <a:pPr lvl="2">
              <a:defRPr/>
            </a:pPr>
            <a:r>
              <a:rPr lang="en-US" dirty="0" err="1"/>
              <a:t>Ergodic</a:t>
            </a:r>
            <a:endParaRPr lang="en-US" dirty="0"/>
          </a:p>
          <a:p>
            <a:pPr lvl="1">
              <a:defRPr/>
            </a:pPr>
            <a:r>
              <a:rPr lang="en-US" dirty="0"/>
              <a:t>Gardener</a:t>
            </a:r>
          </a:p>
          <a:p>
            <a:pPr lvl="2">
              <a:defRPr/>
            </a:pPr>
            <a:r>
              <a:rPr lang="en-US" dirty="0"/>
              <a:t>Not </a:t>
            </a:r>
            <a:r>
              <a:rPr lang="en-US" dirty="0" err="1"/>
              <a:t>Ergodic</a:t>
            </a: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5990BAD-9DC9-4740-A6A0-1FA759C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937C516-CE5D-4DDC-B557-5C41E93A5913}" type="slidenum">
              <a:rPr lang="he-IL" altLang="en-US" sz="2200">
                <a:solidFill>
                  <a:srgbClr val="002D86"/>
                </a:solidFill>
              </a:rPr>
              <a:pPr/>
              <a:t>33</a:t>
            </a:fld>
            <a:endParaRPr lang="en-US" altLang="en-US" sz="2200">
              <a:solidFill>
                <a:srgbClr val="002D86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322B885-D231-49D3-8659-1EBCF639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13A6-1255-41F7-AF7B-4C90E2A902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n-step transition probabilities for Cola drinkers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long time a person’s next cola purchase probability doesn’t depend on </a:t>
            </a:r>
          </a:p>
          <a:p>
            <a:pPr lvl="1">
              <a:defRPr/>
            </a:pPr>
            <a:r>
              <a:rPr lang="en-US" dirty="0"/>
              <a:t>Whether  (s)he was initially Coke or Pepsi drinker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CD74CFF-8972-4BB5-ACA5-76B07813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662B67D-3F3A-4C2D-B9D6-7B5E399B538A}" type="slidenum">
              <a:rPr lang="he-IL" altLang="en-US" sz="2200">
                <a:solidFill>
                  <a:srgbClr val="002D86"/>
                </a:solidFill>
              </a:rPr>
              <a:pPr/>
              <a:t>34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3BDE6451-A6FC-4432-85EC-6F76F2B6F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A7F6D138-62D4-4DC1-ADA8-A51664156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1546225"/>
          <a:ext cx="2039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400" imgH="457200" progId="Equation.3">
                  <p:embed/>
                </p:oleObj>
              </mc:Choice>
              <mc:Fallback>
                <p:oleObj name="Equation" r:id="rId4" imgW="1168400" imgH="4572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546225"/>
                        <a:ext cx="2039937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B968F45-FCCA-408F-AC8E-E22D686D0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1541463"/>
          <a:ext cx="1847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500" imgH="457200" progId="Equation.3">
                  <p:embed/>
                </p:oleObj>
              </mc:Choice>
              <mc:Fallback>
                <p:oleObj name="Equation" r:id="rId6" imgW="952500" imgH="4572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541463"/>
                        <a:ext cx="1847850" cy="885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6" name="Object 20">
            <a:extLst>
              <a:ext uri="{FF2B5EF4-FFF2-40B4-BE49-F238E27FC236}">
                <a16:creationId xmlns:a16="http://schemas.microsoft.com/office/drawing/2014/main" id="{2D5F7BA4-B0C9-4341-96FD-CFA4A9506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1350" y="1558925"/>
          <a:ext cx="20907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333500" imgH="457200" progId="Equation.3">
                  <p:embed/>
                </p:oleObj>
              </mc:Choice>
              <mc:Fallback>
                <p:oleObj name="משוואה" r:id="rId8" imgW="1333500" imgH="4572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1558925"/>
                        <a:ext cx="2090738" cy="769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624C476-3A93-49EA-811D-35BEDBE3F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9263" y="1527175"/>
          <a:ext cx="18335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400" imgH="457200" progId="Equation.3">
                  <p:embed/>
                </p:oleObj>
              </mc:Choice>
              <mc:Fallback>
                <p:oleObj name="Equation" r:id="rId10" imgW="1168400" imgH="4572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527175"/>
                        <a:ext cx="1833562" cy="769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9CA8C4DE-1013-43D6-866D-CAABCE110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3" y="2582863"/>
          <a:ext cx="189388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500" imgH="457200" progId="Equation.3">
                  <p:embed/>
                </p:oleObj>
              </mc:Choice>
              <mc:Fallback>
                <p:oleObj name="Equation" r:id="rId12" imgW="1206500" imgH="4572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2582863"/>
                        <a:ext cx="1893887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F7E63B26-2FF8-421E-B24D-E09E56CC0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2582863"/>
          <a:ext cx="19129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9200" imgH="457200" progId="Equation.3">
                  <p:embed/>
                </p:oleObj>
              </mc:Choice>
              <mc:Fallback>
                <p:oleObj name="Equation" r:id="rId14" imgW="1219200" imgH="4572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582863"/>
                        <a:ext cx="1912938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1E672E92-1605-4B51-BFD7-A1A0CDEEF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2605088"/>
          <a:ext cx="18923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6500" imgH="457200" progId="Equation.3">
                  <p:embed/>
                </p:oleObj>
              </mc:Choice>
              <mc:Fallback>
                <p:oleObj name="Equation" r:id="rId16" imgW="1206500" imgH="4572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605088"/>
                        <a:ext cx="1892300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7FDD85E-AF39-480F-A6C5-1BA4AC920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5763" y="2551113"/>
          <a:ext cx="19113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9200" imgH="457200" progId="Equation.3">
                  <p:embed/>
                </p:oleObj>
              </mc:Choice>
              <mc:Fallback>
                <p:oleObj name="Equation" r:id="rId18" imgW="1219200" imgH="4572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2551113"/>
                        <a:ext cx="1911350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>
            <a:extLst>
              <a:ext uri="{FF2B5EF4-FFF2-40B4-BE49-F238E27FC236}">
                <a16:creationId xmlns:a16="http://schemas.microsoft.com/office/drawing/2014/main" id="{7266D085-B134-417C-B259-09A9FD330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Markov Chain</a:t>
            </a:r>
            <a:br>
              <a:rPr lang="en-US" dirty="0"/>
            </a:br>
            <a:r>
              <a:rPr lang="en-US" sz="2400" dirty="0"/>
              <a:t>Coke vs. Pepsi Example </a:t>
            </a:r>
            <a:r>
              <a:rPr lang="en-US" sz="1800" dirty="0"/>
              <a:t>(cont)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3D99BB44-D63F-4EE2-ADE8-B17FBE6D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1885948-08A2-4E3C-8FE7-BC67D3ED5C6F}" type="slidenum">
              <a:rPr lang="he-IL" altLang="en-US" sz="2200">
                <a:solidFill>
                  <a:srgbClr val="002D86"/>
                </a:solidFill>
              </a:rPr>
              <a:pPr/>
              <a:t>35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pic>
        <p:nvPicPr>
          <p:cNvPr id="47108" name="Picture 7" descr="tutorial5_simulation">
            <a:extLst>
              <a:ext uri="{FF2B5EF4-FFF2-40B4-BE49-F238E27FC236}">
                <a16:creationId xmlns:a16="http://schemas.microsoft.com/office/drawing/2014/main" id="{FD8CEE4B-8E63-4CD7-9837-5E406DD2049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1113" y="1219200"/>
            <a:ext cx="6581775" cy="4937125"/>
          </a:xfrm>
          <a:noFill/>
        </p:spPr>
      </p:pic>
      <p:sp>
        <p:nvSpPr>
          <p:cNvPr id="47109" name="Text Box 2">
            <a:extLst>
              <a:ext uri="{FF2B5EF4-FFF2-40B4-BE49-F238E27FC236}">
                <a16:creationId xmlns:a16="http://schemas.microsoft.com/office/drawing/2014/main" id="{963D887F-3A8F-46FA-8209-56A4535E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228725"/>
            <a:ext cx="857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Simulation:</a:t>
            </a: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0" name="Text Box 9">
            <a:extLst>
              <a:ext uri="{FF2B5EF4-FFF2-40B4-BE49-F238E27FC236}">
                <a16:creationId xmlns:a16="http://schemas.microsoft.com/office/drawing/2014/main" id="{B475FBDB-507C-40E7-85D8-CF29E412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2103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7111" name="Text Box 10">
            <a:extLst>
              <a:ext uri="{FF2B5EF4-FFF2-40B4-BE49-F238E27FC236}">
                <a16:creationId xmlns:a16="http://schemas.microsoft.com/office/drawing/2014/main" id="{D1572A1E-A8C2-45B7-A1C5-77460D4F7E4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1481" y="3733007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Pr[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611" name="Text Box 11">
            <a:extLst>
              <a:ext uri="{FF2B5EF4-FFF2-40B4-BE49-F238E27FC236}">
                <a16:creationId xmlns:a16="http://schemas.microsoft.com/office/drawing/2014/main" id="{8FA641C6-3A47-443B-8060-10623C42F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019300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</p:txBody>
      </p:sp>
      <p:graphicFrame>
        <p:nvGraphicFramePr>
          <p:cNvPr id="281612" name="Object 12">
            <a:extLst>
              <a:ext uri="{FF2B5EF4-FFF2-40B4-BE49-F238E27FC236}">
                <a16:creationId xmlns:a16="http://schemas.microsoft.com/office/drawing/2014/main" id="{1B119779-26FC-46C8-AC8F-649C03F39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2593975"/>
          <a:ext cx="27273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39900" imgH="457200" progId="Equation.3">
                  <p:embed/>
                </p:oleObj>
              </mc:Choice>
              <mc:Fallback>
                <p:oleObj name="משוואה" r:id="rId4" imgW="1739900" imgH="457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2593975"/>
                        <a:ext cx="2727325" cy="715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649BCBCE-D97C-415C-8B4F-3E521DB217E7}"/>
              </a:ext>
            </a:extLst>
          </p:cNvPr>
          <p:cNvGrpSpPr>
            <a:grpSpLocks/>
          </p:cNvGrpSpPr>
          <p:nvPr/>
        </p:nvGrpSpPr>
        <p:grpSpPr bwMode="auto">
          <a:xfrm>
            <a:off x="3589338" y="3195638"/>
            <a:ext cx="2871787" cy="806450"/>
            <a:chOff x="2261" y="2013"/>
            <a:chExt cx="1809" cy="508"/>
          </a:xfrm>
        </p:grpSpPr>
        <p:sp>
          <p:nvSpPr>
            <p:cNvPr id="47126" name="Text Box 13">
              <a:extLst>
                <a:ext uri="{FF2B5EF4-FFF2-40B4-BE49-F238E27FC236}">
                  <a16:creationId xmlns:a16="http://schemas.microsoft.com/office/drawing/2014/main" id="{A12117FD-266C-44F4-9CB9-D3C09D844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2271"/>
              <a:ext cx="1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993300"/>
                  </a:solidFill>
                </a:rPr>
                <a:t>stationary distribution</a:t>
              </a:r>
            </a:p>
          </p:txBody>
        </p:sp>
        <p:sp>
          <p:nvSpPr>
            <p:cNvPr id="47127" name="Line 14">
              <a:extLst>
                <a:ext uri="{FF2B5EF4-FFF2-40B4-BE49-F238E27FC236}">
                  <a16:creationId xmlns:a16="http://schemas.microsoft.com/office/drawing/2014/main" id="{3C4D4609-5C19-4726-A573-B76D8E33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017"/>
              <a:ext cx="444" cy="326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8" name="Line 15">
              <a:extLst>
                <a:ext uri="{FF2B5EF4-FFF2-40B4-BE49-F238E27FC236}">
                  <a16:creationId xmlns:a16="http://schemas.microsoft.com/office/drawing/2014/main" id="{E2D5F9E7-FBB7-4338-8A9D-BD6618F73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0" y="2013"/>
              <a:ext cx="444" cy="318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7115" name="Group 17">
            <a:extLst>
              <a:ext uri="{FF2B5EF4-FFF2-40B4-BE49-F238E27FC236}">
                <a16:creationId xmlns:a16="http://schemas.microsoft.com/office/drawing/2014/main" id="{A0A4F3B2-2B8E-4C2C-B68D-CCC12A6202B7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670425"/>
            <a:ext cx="3562350" cy="1243013"/>
            <a:chOff x="469" y="2387"/>
            <a:chExt cx="2603" cy="1179"/>
          </a:xfrm>
        </p:grpSpPr>
        <p:sp>
          <p:nvSpPr>
            <p:cNvPr id="47116" name="Oval 18">
              <a:extLst>
                <a:ext uri="{FF2B5EF4-FFF2-40B4-BE49-F238E27FC236}">
                  <a16:creationId xmlns:a16="http://schemas.microsoft.com/office/drawing/2014/main" id="{4F44A43A-A7AB-4F00-B372-C5D07562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711"/>
              <a:ext cx="643" cy="48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coke</a:t>
              </a:r>
            </a:p>
          </p:txBody>
        </p:sp>
        <p:sp>
          <p:nvSpPr>
            <p:cNvPr id="47117" name="Oval 19">
              <a:extLst>
                <a:ext uri="{FF2B5EF4-FFF2-40B4-BE49-F238E27FC236}">
                  <a16:creationId xmlns:a16="http://schemas.microsoft.com/office/drawing/2014/main" id="{F73979DB-0FCD-48DD-BF62-7BABEDBD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2717"/>
              <a:ext cx="652" cy="48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pepsi</a:t>
              </a:r>
            </a:p>
          </p:txBody>
        </p:sp>
        <p:cxnSp>
          <p:nvCxnSpPr>
            <p:cNvPr id="47118" name="AutoShape 20">
              <a:extLst>
                <a:ext uri="{FF2B5EF4-FFF2-40B4-BE49-F238E27FC236}">
                  <a16:creationId xmlns:a16="http://schemas.microsoft.com/office/drawing/2014/main" id="{2C8E775A-9B3F-46AE-B823-9B596141F809}"/>
                </a:ext>
              </a:extLst>
            </p:cNvPr>
            <p:cNvCxnSpPr>
              <a:cxnSpLocks noChangeShapeType="1"/>
              <a:stCxn id="47116" idx="7"/>
              <a:endCxn id="47117" idx="1"/>
            </p:cNvCxnSpPr>
            <p:nvPr/>
          </p:nvCxnSpPr>
          <p:spPr bwMode="auto">
            <a:xfrm rot="5400000" flipV="1">
              <a:off x="1693" y="2422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9" name="AutoShape 21">
              <a:extLst>
                <a:ext uri="{FF2B5EF4-FFF2-40B4-BE49-F238E27FC236}">
                  <a16:creationId xmlns:a16="http://schemas.microsoft.com/office/drawing/2014/main" id="{A964832D-3C5B-4CB6-A2CE-22B3607243D6}"/>
                </a:ext>
              </a:extLst>
            </p:cNvPr>
            <p:cNvCxnSpPr>
              <a:cxnSpLocks noChangeShapeType="1"/>
              <a:stCxn id="47117" idx="3"/>
              <a:endCxn id="47116" idx="5"/>
            </p:cNvCxnSpPr>
            <p:nvPr/>
          </p:nvCxnSpPr>
          <p:spPr bwMode="auto">
            <a:xfrm rot="16200000" flipV="1">
              <a:off x="1693" y="2720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22">
              <a:extLst>
                <a:ext uri="{FF2B5EF4-FFF2-40B4-BE49-F238E27FC236}">
                  <a16:creationId xmlns:a16="http://schemas.microsoft.com/office/drawing/2014/main" id="{A4335459-BE23-4023-8B7D-4212B4BD6A49}"/>
                </a:ext>
              </a:extLst>
            </p:cNvPr>
            <p:cNvCxnSpPr>
              <a:cxnSpLocks noChangeShapeType="1"/>
              <a:stCxn id="47117" idx="7"/>
              <a:endCxn id="47117" idx="6"/>
            </p:cNvCxnSpPr>
            <p:nvPr/>
          </p:nvCxnSpPr>
          <p:spPr bwMode="auto">
            <a:xfrm rot="5400000" flipV="1">
              <a:off x="2558" y="2827"/>
              <a:ext cx="149" cy="111"/>
            </a:xfrm>
            <a:prstGeom prst="curvedConnector4">
              <a:avLst>
                <a:gd name="adj1" fmla="val -130870"/>
                <a:gd name="adj2" fmla="val 22252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3">
              <a:extLst>
                <a:ext uri="{FF2B5EF4-FFF2-40B4-BE49-F238E27FC236}">
                  <a16:creationId xmlns:a16="http://schemas.microsoft.com/office/drawing/2014/main" id="{E80A311A-88B5-415F-BA26-F7893A692659}"/>
                </a:ext>
              </a:extLst>
            </p:cNvPr>
            <p:cNvCxnSpPr>
              <a:cxnSpLocks noChangeShapeType="1"/>
              <a:stCxn id="47116" idx="1"/>
              <a:endCxn id="47116" idx="2"/>
            </p:cNvCxnSpPr>
            <p:nvPr/>
          </p:nvCxnSpPr>
          <p:spPr bwMode="auto">
            <a:xfrm rot="-5400000" flipH="1" flipV="1">
              <a:off x="731" y="2826"/>
              <a:ext cx="149" cy="102"/>
            </a:xfrm>
            <a:prstGeom prst="curvedConnector4">
              <a:avLst>
                <a:gd name="adj1" fmla="val -130870"/>
                <a:gd name="adj2" fmla="val 2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Text Box 24">
              <a:extLst>
                <a:ext uri="{FF2B5EF4-FFF2-40B4-BE49-F238E27FC236}">
                  <a16:creationId xmlns:a16="http://schemas.microsoft.com/office/drawing/2014/main" id="{3C5AFE22-3935-4634-BF76-1EE0537D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387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47123" name="Text Box 25">
              <a:extLst>
                <a:ext uri="{FF2B5EF4-FFF2-40B4-BE49-F238E27FC236}">
                  <a16:creationId xmlns:a16="http://schemas.microsoft.com/office/drawing/2014/main" id="{B7C465FF-FE79-4B6E-8964-9AD31D947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2446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47124" name="Text Box 26">
              <a:extLst>
                <a:ext uri="{FF2B5EF4-FFF2-40B4-BE49-F238E27FC236}">
                  <a16:creationId xmlns:a16="http://schemas.microsoft.com/office/drawing/2014/main" id="{D2D277A3-ECA8-417F-AD17-076DD1342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2468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7125" name="Text Box 27">
              <a:extLst>
                <a:ext uri="{FF2B5EF4-FFF2-40B4-BE49-F238E27FC236}">
                  <a16:creationId xmlns:a16="http://schemas.microsoft.com/office/drawing/2014/main" id="{D1022D49-8712-4B4C-8BE9-44D44B3ED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3277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0.2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1C90953-740C-4ACF-B4A6-25BE8A7E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 dirty="0"/>
              <a:t>Long Run Property of Markov Chain</a:t>
            </a:r>
            <a:br>
              <a:rPr lang="en-US" altLang="en-US" dirty="0"/>
            </a:br>
            <a:r>
              <a:rPr lang="en-US" altLang="en-US" sz="2400" b="1" dirty="0">
                <a:solidFill>
                  <a:srgbClr val="FF0000"/>
                </a:solidFill>
              </a:rPr>
              <a:t>Steady State Probabilities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D70E-9F7E-4790-B69D-2F4C2C5AB0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THEOREM:</a:t>
            </a:r>
            <a:r>
              <a:rPr lang="en-US" sz="2000" b="1" dirty="0"/>
              <a:t> </a:t>
            </a:r>
            <a:r>
              <a:rPr lang="en-US" sz="2400" dirty="0"/>
              <a:t>Let P be the transition matrix for a s-state </a:t>
            </a:r>
            <a:r>
              <a:rPr lang="en-US" sz="2400" dirty="0" err="1"/>
              <a:t>ergodic</a:t>
            </a:r>
            <a:r>
              <a:rPr lang="en-US" sz="2400" dirty="0"/>
              <a:t> chain, then there exists a vector </a:t>
            </a:r>
            <a:r>
              <a:rPr lang="en-US" sz="2800" b="1" dirty="0">
                <a:sym typeface="Symbol"/>
              </a:rPr>
              <a:t></a:t>
            </a:r>
            <a:r>
              <a:rPr lang="en-US" sz="2400" b="1" dirty="0">
                <a:sym typeface="Symbol"/>
              </a:rPr>
              <a:t> = [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1</a:t>
            </a:r>
            <a:r>
              <a:rPr lang="en-US" sz="2400" dirty="0">
                <a:sym typeface="Symbol"/>
              </a:rPr>
              <a:t> </a:t>
            </a:r>
            <a:r>
              <a:rPr lang="en-US" sz="2400" b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</a:t>
            </a:r>
            <a:r>
              <a:rPr lang="en-US" sz="2400" b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 </a:t>
            </a:r>
            <a:r>
              <a:rPr lang="en-US" sz="2400" b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…. </a:t>
            </a:r>
            <a:r>
              <a:rPr lang="en-US" sz="2400" b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s</a:t>
            </a:r>
            <a:r>
              <a:rPr lang="en-US" sz="2400" dirty="0">
                <a:sym typeface="Symbol"/>
              </a:rPr>
              <a:t>  </a:t>
            </a:r>
            <a:r>
              <a:rPr lang="en-US" sz="2400" b="1" dirty="0">
                <a:sym typeface="Symbol"/>
              </a:rPr>
              <a:t>] </a:t>
            </a:r>
            <a:r>
              <a:rPr lang="en-US" sz="2400" dirty="0">
                <a:sym typeface="Symbol"/>
              </a:rPr>
              <a:t>such that </a:t>
            </a:r>
            <a:endParaRPr lang="en-US" dirty="0">
              <a:sym typeface="Symbol"/>
            </a:endParaRPr>
          </a:p>
          <a:p>
            <a:pPr lvl="1">
              <a:defRPr/>
            </a:pPr>
            <a:endParaRPr lang="en-US" b="1" dirty="0">
              <a:sym typeface="Symbol"/>
            </a:endParaRPr>
          </a:p>
          <a:p>
            <a:pPr lvl="1">
              <a:defRPr/>
            </a:pPr>
            <a:endParaRPr lang="en-US" b="1" dirty="0">
              <a:sym typeface="Symbol"/>
            </a:endParaRPr>
          </a:p>
          <a:p>
            <a:pPr lvl="1">
              <a:defRPr/>
            </a:pPr>
            <a:endParaRPr lang="en-US" b="1" dirty="0">
              <a:sym typeface="Symbol"/>
            </a:endParaRPr>
          </a:p>
          <a:p>
            <a:pPr lvl="1">
              <a:defRPr/>
            </a:pPr>
            <a:endParaRPr lang="en-US" b="1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Recall that </a:t>
            </a:r>
            <a:r>
              <a:rPr lang="en-US" sz="2400" dirty="0" err="1">
                <a:sym typeface="Symbol"/>
              </a:rPr>
              <a:t>ij</a:t>
            </a:r>
            <a:r>
              <a:rPr lang="en-US" sz="2400" baseline="30000" dirty="0" err="1">
                <a:sym typeface="Symbol"/>
              </a:rPr>
              <a:t>th</a:t>
            </a:r>
            <a:r>
              <a:rPr lang="en-US" sz="2400" dirty="0">
                <a:sym typeface="Symbol"/>
              </a:rPr>
              <a:t> element of </a:t>
            </a:r>
            <a:r>
              <a:rPr lang="en-US" sz="2400" dirty="0" err="1">
                <a:sym typeface="Symbol"/>
              </a:rPr>
              <a:t>P</a:t>
            </a:r>
            <a:r>
              <a:rPr lang="en-US" sz="2400" baseline="30000" dirty="0" err="1">
                <a:sym typeface="Symbol"/>
              </a:rPr>
              <a:t>n</a:t>
            </a:r>
            <a:r>
              <a:rPr lang="en-US" sz="2400" dirty="0">
                <a:sym typeface="Symbol"/>
              </a:rPr>
              <a:t> is </a:t>
            </a:r>
            <a:r>
              <a:rPr lang="en-US" sz="2400" i="1" dirty="0" err="1">
                <a:sym typeface="Symbol"/>
              </a:rPr>
              <a:t>p</a:t>
            </a:r>
            <a:r>
              <a:rPr lang="en-US" sz="2400" i="1" baseline="-25000" dirty="0" err="1">
                <a:sym typeface="Symbol"/>
              </a:rPr>
              <a:t>ij</a:t>
            </a:r>
            <a:r>
              <a:rPr lang="en-US" sz="2400" dirty="0">
                <a:sym typeface="Symbol"/>
              </a:rPr>
              <a:t>(n), so theorem tells that </a:t>
            </a:r>
            <a:endParaRPr lang="en-US" sz="2400" dirty="0"/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j</a:t>
            </a:r>
            <a:r>
              <a:rPr lang="en-US" sz="2400" dirty="0">
                <a:sym typeface="Symbol"/>
              </a:rPr>
              <a:t> are called the steady state probabilities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ym typeface="Symbol"/>
              </a:rPr>
              <a:t>Vector </a:t>
            </a:r>
            <a:r>
              <a:rPr lang="en-US" sz="2800" b="1" dirty="0">
                <a:sym typeface="Symbol"/>
              </a:rPr>
              <a:t></a:t>
            </a:r>
            <a:r>
              <a:rPr lang="en-US" sz="2400" dirty="0">
                <a:sym typeface="Symbol"/>
              </a:rPr>
              <a:t> is called </a:t>
            </a:r>
            <a:r>
              <a:rPr lang="en-US" sz="2400" dirty="0">
                <a:solidFill>
                  <a:srgbClr val="003DB8"/>
                </a:solidFill>
                <a:sym typeface="Symbol"/>
              </a:rPr>
              <a:t>steady state/ equilibrium distribution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ym typeface="Symbol"/>
              </a:rPr>
              <a:t>Steady state </a:t>
            </a:r>
          </a:p>
          <a:p>
            <a:pPr lvl="1">
              <a:defRPr/>
            </a:pPr>
            <a:r>
              <a:rPr lang="en-US" sz="2000" dirty="0">
                <a:latin typeface="Arial Narrow" pitchFamily="34" charset="0"/>
                <a:sym typeface="Symbol"/>
              </a:rPr>
              <a:t>doesn’t mean that the process settle down to </a:t>
            </a:r>
            <a:r>
              <a:rPr lang="en-US" sz="2000" b="1" dirty="0">
                <a:latin typeface="Arial Narrow" pitchFamily="34" charset="0"/>
                <a:sym typeface="Symbol"/>
              </a:rPr>
              <a:t>one state</a:t>
            </a:r>
          </a:p>
          <a:p>
            <a:pPr lvl="1">
              <a:defRPr/>
            </a:pPr>
            <a:r>
              <a:rPr lang="en-US" sz="2000" dirty="0">
                <a:latin typeface="Arial Narrow" pitchFamily="34" charset="0"/>
                <a:sym typeface="Symbol"/>
              </a:rPr>
              <a:t>Means - Prob. of process in state j, after long time, tends to </a:t>
            </a:r>
            <a:r>
              <a:rPr lang="en-US" sz="2000" baseline="-25000" dirty="0">
                <a:latin typeface="Arial Narrow" pitchFamily="34" charset="0"/>
                <a:sym typeface="Symbol"/>
              </a:rPr>
              <a:t>j</a:t>
            </a:r>
            <a:r>
              <a:rPr lang="en-US" sz="2000" dirty="0">
                <a:latin typeface="Arial Narrow" pitchFamily="34" charset="0"/>
                <a:sym typeface="Symbol"/>
              </a:rPr>
              <a:t> , and independent of initial state distribution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A9F9BE82-0EEF-436F-8217-639FB833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164423B-DEC1-47DA-A1D1-39BA27475CA9}" type="slidenum">
              <a:rPr lang="he-IL" altLang="en-US" sz="2200">
                <a:solidFill>
                  <a:srgbClr val="002D86"/>
                </a:solidFill>
              </a:rPr>
              <a:pPr/>
              <a:t>36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49157" name="Object 2">
            <a:extLst>
              <a:ext uri="{FF2B5EF4-FFF2-40B4-BE49-F238E27FC236}">
                <a16:creationId xmlns:a16="http://schemas.microsoft.com/office/drawing/2014/main" id="{28F806C6-F187-470E-BE0F-F83108E74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3">
            <a:extLst>
              <a:ext uri="{FF2B5EF4-FFF2-40B4-BE49-F238E27FC236}">
                <a16:creationId xmlns:a16="http://schemas.microsoft.com/office/drawing/2014/main" id="{68211364-C7C6-4E2F-A101-8963336BC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843088"/>
          <a:ext cx="33543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939800" progId="Equation.3">
                  <p:embed/>
                </p:oleObj>
              </mc:Choice>
              <mc:Fallback>
                <p:oleObj name="Equation" r:id="rId4" imgW="1892300" imgH="9398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3088"/>
                        <a:ext cx="3354387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2">
            <a:extLst>
              <a:ext uri="{FF2B5EF4-FFF2-40B4-BE49-F238E27FC236}">
                <a16:creationId xmlns:a16="http://schemas.microsoft.com/office/drawing/2014/main" id="{67982A95-CBAE-4F9D-A8C6-A84FA80AF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3830638"/>
          <a:ext cx="4570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800" imgH="279400" progId="Equation.3">
                  <p:embed/>
                </p:oleObj>
              </mc:Choice>
              <mc:Fallback>
                <p:oleObj name="Equation" r:id="rId6" imgW="2336800" imgH="2794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830638"/>
                        <a:ext cx="45704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06995F7-1085-4A7C-B8FA-3EFEF778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12A4-45E6-4484-9E67-761D46A54C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6181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300"/>
              <a:t>How can we find </a:t>
            </a:r>
            <a:r>
              <a:rPr lang="en-US" altLang="en-US" b="1">
                <a:sym typeface="Symbol" panose="05050102010706020507" pitchFamily="18" charset="2"/>
              </a:rPr>
              <a:t> </a:t>
            </a:r>
            <a:r>
              <a:rPr lang="en-US" altLang="en-US" sz="2300"/>
              <a:t>?</a:t>
            </a:r>
          </a:p>
          <a:p>
            <a:pPr>
              <a:spcBef>
                <a:spcPct val="0"/>
              </a:spcBef>
            </a:pPr>
            <a:r>
              <a:rPr lang="en-US" altLang="en-US" sz="2300"/>
              <a:t>From theorem, for large </a:t>
            </a:r>
            <a:r>
              <a:rPr lang="en-US" altLang="en-US" sz="2300" i="1"/>
              <a:t>n</a:t>
            </a:r>
            <a:r>
              <a:rPr lang="en-US" altLang="en-US" sz="2300"/>
              <a:t>, and all </a:t>
            </a:r>
            <a:r>
              <a:rPr lang="en-US" altLang="en-US" sz="2300" i="1"/>
              <a:t>i     </a:t>
            </a:r>
            <a:r>
              <a:rPr lang="en-US" altLang="en-US" sz="2300" i="1">
                <a:sym typeface="Symbol" panose="05050102010706020507" pitchFamily="18" charset="2"/>
              </a:rPr>
              <a:t>p</a:t>
            </a:r>
            <a:r>
              <a:rPr lang="en-US" altLang="en-US" sz="2300" i="1" baseline="-25000">
                <a:sym typeface="Symbol" panose="05050102010706020507" pitchFamily="18" charset="2"/>
              </a:rPr>
              <a:t>ij</a:t>
            </a:r>
            <a:r>
              <a:rPr lang="en-US" altLang="en-US" sz="2300">
                <a:sym typeface="Symbol" panose="05050102010706020507" pitchFamily="18" charset="2"/>
              </a:rPr>
              <a:t>(n+1)  </a:t>
            </a:r>
            <a:r>
              <a:rPr lang="en-US" altLang="en-US" sz="2300" i="1">
                <a:sym typeface="Symbol" panose="05050102010706020507" pitchFamily="18" charset="2"/>
              </a:rPr>
              <a:t>p</a:t>
            </a:r>
            <a:r>
              <a:rPr lang="en-US" altLang="en-US" sz="2300" i="1" baseline="-25000">
                <a:sym typeface="Symbol" panose="05050102010706020507" pitchFamily="18" charset="2"/>
              </a:rPr>
              <a:t>ij</a:t>
            </a:r>
            <a:r>
              <a:rPr lang="en-US" altLang="en-US" sz="2300">
                <a:sym typeface="Symbol" panose="05050102010706020507" pitchFamily="18" charset="2"/>
              </a:rPr>
              <a:t>(n) = </a:t>
            </a:r>
            <a:r>
              <a:rPr lang="en-US" altLang="en-US" sz="2300" baseline="-25000">
                <a:sym typeface="Symbol" panose="05050102010706020507" pitchFamily="18" charset="2"/>
              </a:rPr>
              <a:t>j</a:t>
            </a:r>
            <a:r>
              <a:rPr lang="en-US" altLang="en-US" sz="2300">
                <a:sym typeface="Symbol" panose="05050102010706020507" pitchFamily="18" charset="2"/>
              </a:rPr>
              <a:t>    ……… (1)</a:t>
            </a:r>
          </a:p>
          <a:p>
            <a:pPr>
              <a:spcBef>
                <a:spcPct val="0"/>
              </a:spcBef>
            </a:pPr>
            <a:r>
              <a:rPr lang="en-US" altLang="en-US" sz="2300">
                <a:sym typeface="Symbol" panose="05050102010706020507" pitchFamily="18" charset="2"/>
              </a:rPr>
              <a:t>Since </a:t>
            </a:r>
            <a:r>
              <a:rPr lang="en-US" altLang="en-US" sz="2300" i="1">
                <a:sym typeface="Symbol" panose="05050102010706020507" pitchFamily="18" charset="2"/>
              </a:rPr>
              <a:t>p</a:t>
            </a:r>
            <a:r>
              <a:rPr lang="en-US" altLang="en-US" sz="2300" i="1" baseline="-25000">
                <a:sym typeface="Symbol" panose="05050102010706020507" pitchFamily="18" charset="2"/>
              </a:rPr>
              <a:t>ij</a:t>
            </a:r>
            <a:r>
              <a:rPr lang="en-US" altLang="en-US" sz="2300">
                <a:sym typeface="Symbol" panose="05050102010706020507" pitchFamily="18" charset="2"/>
              </a:rPr>
              <a:t>(n+1) = (</a:t>
            </a:r>
            <a:r>
              <a:rPr lang="en-US" altLang="en-US" sz="230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300" baseline="3000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300">
                <a:sym typeface="Symbol" panose="05050102010706020507" pitchFamily="18" charset="2"/>
              </a:rPr>
              <a:t> row of P</a:t>
            </a:r>
            <a:r>
              <a:rPr lang="en-US" altLang="en-US" sz="2300" baseline="30000">
                <a:sym typeface="Symbol" panose="05050102010706020507" pitchFamily="18" charset="2"/>
              </a:rPr>
              <a:t>n</a:t>
            </a:r>
            <a:r>
              <a:rPr lang="en-US" altLang="en-US" sz="2300">
                <a:sym typeface="Symbol" panose="05050102010706020507" pitchFamily="18" charset="2"/>
              </a:rPr>
              <a:t>)  (</a:t>
            </a:r>
            <a:r>
              <a:rPr lang="en-US" altLang="en-US" sz="230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300" baseline="3000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300">
                <a:sym typeface="Symbol" panose="05050102010706020507" pitchFamily="18" charset="2"/>
              </a:rPr>
              <a:t> column of P)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110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300"/>
              <a:t>									……….  (2)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900"/>
          </a:p>
          <a:p>
            <a:r>
              <a:rPr lang="en-US" altLang="en-US" sz="2300"/>
              <a:t>If </a:t>
            </a:r>
            <a:r>
              <a:rPr lang="en-US" altLang="en-US" sz="2300" i="1"/>
              <a:t>n</a:t>
            </a:r>
            <a:r>
              <a:rPr lang="en-US" altLang="en-US" sz="2300"/>
              <a:t> is large, substituting eq</a:t>
            </a:r>
            <a:r>
              <a:rPr lang="en-US" altLang="en-US" sz="2300" baseline="30000"/>
              <a:t>n</a:t>
            </a:r>
            <a:r>
              <a:rPr lang="en-US" altLang="en-US" sz="2300"/>
              <a:t> (1) into  (2)</a:t>
            </a:r>
          </a:p>
          <a:p>
            <a:endParaRPr lang="en-US" altLang="en-US" sz="2300"/>
          </a:p>
          <a:p>
            <a:endParaRPr lang="en-US" altLang="en-US" sz="2300"/>
          </a:p>
          <a:p>
            <a:pPr>
              <a:spcBef>
                <a:spcPct val="0"/>
              </a:spcBef>
            </a:pPr>
            <a:r>
              <a:rPr lang="en-US" altLang="en-US" sz="2300"/>
              <a:t>In matrix form, </a:t>
            </a:r>
            <a:r>
              <a:rPr lang="en-US" altLang="en-US" sz="2300" b="1">
                <a:sym typeface="Symbol" panose="05050102010706020507" pitchFamily="18" charset="2"/>
              </a:rPr>
              <a:t> =  P </a:t>
            </a:r>
            <a:r>
              <a:rPr lang="en-US" altLang="en-US" sz="2300">
                <a:sym typeface="Symbol" panose="05050102010706020507" pitchFamily="18" charset="2"/>
              </a:rPr>
              <a:t>………………… (3)</a:t>
            </a:r>
          </a:p>
          <a:p>
            <a:pPr>
              <a:spcBef>
                <a:spcPct val="0"/>
              </a:spcBef>
            </a:pPr>
            <a:r>
              <a:rPr lang="en-US" altLang="en-US" sz="2300">
                <a:sym typeface="Symbol" panose="05050102010706020507" pitchFamily="18" charset="2"/>
              </a:rPr>
              <a:t>Unfortunately, </a:t>
            </a:r>
            <a:r>
              <a:rPr lang="en-US" altLang="en-US" sz="2300"/>
              <a:t>eq</a:t>
            </a:r>
            <a:r>
              <a:rPr lang="en-US" altLang="en-US" sz="2300" baseline="30000"/>
              <a:t>n</a:t>
            </a:r>
            <a:r>
              <a:rPr lang="en-US" altLang="en-US" sz="2300"/>
              <a:t> (3) has infinite no. of solutions</a:t>
            </a:r>
          </a:p>
          <a:p>
            <a:pPr>
              <a:spcBef>
                <a:spcPct val="0"/>
              </a:spcBef>
            </a:pPr>
            <a:r>
              <a:rPr lang="en-US" altLang="en-US" sz="2300"/>
              <a:t>To have unique solution, along with eq</a:t>
            </a:r>
            <a:r>
              <a:rPr lang="en-US" altLang="en-US" sz="2300" baseline="30000"/>
              <a:t>n</a:t>
            </a:r>
            <a:r>
              <a:rPr lang="en-US" altLang="en-US" sz="2300"/>
              <a:t> (3),   use </a:t>
            </a:r>
          </a:p>
          <a:p>
            <a:pPr>
              <a:spcBef>
                <a:spcPct val="0"/>
              </a:spcBef>
            </a:pPr>
            <a:r>
              <a:rPr lang="en-US" altLang="en-US" sz="2300"/>
              <a:t>That is, solve the system of eq</a:t>
            </a:r>
            <a:r>
              <a:rPr lang="en-US" altLang="en-US" sz="2300" baseline="30000"/>
              <a:t>n</a:t>
            </a:r>
            <a:r>
              <a:rPr lang="en-US" altLang="en-US" sz="23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DACF5D9-9894-4AF4-8329-97E6122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6DA81AA-3D0F-4C10-9EF1-0ED7E8BBC062}" type="slidenum">
              <a:rPr lang="he-IL" altLang="en-US" sz="2200">
                <a:solidFill>
                  <a:srgbClr val="002D86"/>
                </a:solidFill>
              </a:rPr>
              <a:pPr/>
              <a:t>37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6033FC3-CA37-4C76-ACB3-4D585E881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388" y="2081213"/>
          <a:ext cx="42259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482600" progId="Equation.3">
                  <p:embed/>
                </p:oleObj>
              </mc:Choice>
              <mc:Fallback>
                <p:oleObj name="Equation" r:id="rId2" imgW="1790700" imgH="4826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081213"/>
                        <a:ext cx="422592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FF24812-D5C2-4EB9-AB0D-1EBA11EC4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3246438"/>
          <a:ext cx="2622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482391" progId="Equation.3">
                  <p:embed/>
                </p:oleObj>
              </mc:Choice>
              <mc:Fallback>
                <p:oleObj name="Equation" r:id="rId4" imgW="1180588" imgH="482391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246438"/>
                        <a:ext cx="26225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0438BE8-E2B3-4DB7-AF6C-B71DB8AE3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5563" y="4681538"/>
          <a:ext cx="952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900" imgH="508000" progId="Equation.3">
                  <p:embed/>
                </p:oleObj>
              </mc:Choice>
              <mc:Fallback>
                <p:oleObj name="Equation" r:id="rId6" imgW="596900" imgH="5080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4681538"/>
                        <a:ext cx="952500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AFAC213-A204-4739-AC91-D6F77837F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5561013"/>
          <a:ext cx="10668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696" imgH="177723" progId="Equation.3">
                  <p:embed/>
                </p:oleObj>
              </mc:Choice>
              <mc:Fallback>
                <p:oleObj name="Equation" r:id="rId8" imgW="469696" imgH="177723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561013"/>
                        <a:ext cx="10668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A413C6D-EA96-40EC-9A4B-6C424C90C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9100" y="5813425"/>
          <a:ext cx="9525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508000" progId="Equation.3">
                  <p:embed/>
                </p:oleObj>
              </mc:Choice>
              <mc:Fallback>
                <p:oleObj name="Equation" r:id="rId10" imgW="596900" imgH="5080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813425"/>
                        <a:ext cx="9525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BE138DF-4E09-4CF5-9557-32969E1E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  <a:endParaRPr lang="en-US" altLang="en-US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CDCEE1B6-3734-41E5-A0A1-3B370E58AC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r>
              <a:rPr lang="en-US" altLang="en-US" dirty="0"/>
              <a:t>Coke vs Pepsi Example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sz="2400" dirty="0"/>
          </a:p>
          <a:p>
            <a:r>
              <a:rPr lang="en-US" altLang="en-US" sz="2400" dirty="0"/>
              <a:t>Suppose, 100 million cola customer, each person purchase 1 cola during any week</a:t>
            </a:r>
          </a:p>
          <a:p>
            <a:r>
              <a:rPr lang="en-US" altLang="en-US" sz="2400" dirty="0"/>
              <a:t>Each selling profits $1</a:t>
            </a:r>
          </a:p>
          <a:p>
            <a:r>
              <a:rPr lang="en-US" altLang="en-US" sz="2400" dirty="0"/>
              <a:t>For $500 million per year, an add firm guarantees to decrease 10% to 5% of Coke customers who switch to Pepsi after a purchase</a:t>
            </a:r>
          </a:p>
          <a:p>
            <a:r>
              <a:rPr lang="en-US" altLang="en-US" sz="2400" dirty="0"/>
              <a:t>Should Coke company hire the add firm?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4EA5FDDF-3B4F-447F-A019-26BD59C1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AA0B49B-6A3F-499C-857A-2B36E539AA56}" type="slidenum">
              <a:rPr lang="he-IL" altLang="en-US" sz="2200">
                <a:solidFill>
                  <a:srgbClr val="002D86"/>
                </a:solidFill>
              </a:rPr>
              <a:pPr/>
              <a:t>38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2229" name="Object 4">
            <a:extLst>
              <a:ext uri="{FF2B5EF4-FFF2-40B4-BE49-F238E27FC236}">
                <a16:creationId xmlns:a16="http://schemas.microsoft.com/office/drawing/2014/main" id="{30D8F984-6759-4F4B-8B54-DEAE2A496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1690688"/>
          <a:ext cx="30400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711200" progId="Equation.3">
                  <p:embed/>
                </p:oleObj>
              </mc:Choice>
              <mc:Fallback>
                <p:oleObj name="Equation" r:id="rId2" imgW="1651000" imgH="711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690688"/>
                        <a:ext cx="3040062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3">
            <a:extLst>
              <a:ext uri="{FF2B5EF4-FFF2-40B4-BE49-F238E27FC236}">
                <a16:creationId xmlns:a16="http://schemas.microsoft.com/office/drawing/2014/main" id="{EBAFE500-E8BC-416B-A3AD-A62DA983B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1722438"/>
          <a:ext cx="1847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3300" imgH="685800" progId="Equation.3">
                  <p:embed/>
                </p:oleObj>
              </mc:Choice>
              <mc:Fallback>
                <p:oleObj name="Equation" r:id="rId4" imgW="1003300" imgH="685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722438"/>
                        <a:ext cx="184785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>
            <a:extLst>
              <a:ext uri="{FF2B5EF4-FFF2-40B4-BE49-F238E27FC236}">
                <a16:creationId xmlns:a16="http://schemas.microsoft.com/office/drawing/2014/main" id="{AD8DD2EF-84CA-41E1-8A24-2E6CE6CD7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1657350"/>
          <a:ext cx="9588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474" imgH="710891" progId="Equation.3">
                  <p:embed/>
                </p:oleObj>
              </mc:Choice>
              <mc:Fallback>
                <p:oleObj name="Equation" r:id="rId6" imgW="520474" imgH="710891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1657350"/>
                        <a:ext cx="9588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D098B-C975-49CA-BF45-6C8912F054A7}"/>
              </a:ext>
            </a:extLst>
          </p:cNvPr>
          <p:cNvCxnSpPr/>
          <p:nvPr/>
        </p:nvCxnSpPr>
        <p:spPr>
          <a:xfrm rot="5400000">
            <a:off x="3292475" y="2247901"/>
            <a:ext cx="1284287" cy="11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8B4C83-BD6F-4B7C-9118-954F4F9864D6}"/>
              </a:ext>
            </a:extLst>
          </p:cNvPr>
          <p:cNvCxnSpPr/>
          <p:nvPr/>
        </p:nvCxnSpPr>
        <p:spPr>
          <a:xfrm rot="5400000">
            <a:off x="5568157" y="2291556"/>
            <a:ext cx="1284288" cy="9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A2B9D82-FED5-4B2C-BF28-7564F02C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  <a:endParaRPr lang="en-US" altLang="en-US"/>
          </a:p>
        </p:txBody>
      </p:sp>
      <p:sp>
        <p:nvSpPr>
          <p:cNvPr id="20486" name="Content Placeholder 2">
            <a:extLst>
              <a:ext uri="{FF2B5EF4-FFF2-40B4-BE49-F238E27FC236}">
                <a16:creationId xmlns:a16="http://schemas.microsoft.com/office/drawing/2014/main" id="{1A10365C-3DBF-4792-9057-B269CF4E19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4"/>
            <a:ext cx="9144000" cy="4389436"/>
          </a:xfrm>
        </p:spPr>
        <p:txBody>
          <a:bodyPr/>
          <a:lstStyle/>
          <a:p>
            <a:pPr>
              <a:defRPr/>
            </a:pPr>
            <a:r>
              <a:rPr lang="en-US" dirty="0"/>
              <a:t>Coke </a:t>
            </a:r>
            <a:r>
              <a:rPr lang="en-US" dirty="0" err="1"/>
              <a:t>vs</a:t>
            </a:r>
            <a:r>
              <a:rPr lang="en-US" dirty="0"/>
              <a:t> Pepsi Example</a:t>
            </a:r>
          </a:p>
          <a:p>
            <a:pPr>
              <a:defRPr/>
            </a:pPr>
            <a:r>
              <a:rPr lang="en-US" dirty="0"/>
              <a:t>Total cola purchase in a year (52 week) </a:t>
            </a:r>
          </a:p>
          <a:p>
            <a:pPr lvl="1">
              <a:buFont typeface="Wingdings 3" panose="05040102010807070707" pitchFamily="18" charset="2"/>
              <a:buNone/>
              <a:defRPr/>
            </a:pPr>
            <a:r>
              <a:rPr lang="en-US" dirty="0"/>
              <a:t>= 100 * 10</a:t>
            </a:r>
            <a:r>
              <a:rPr lang="en-US" baseline="30000" dirty="0"/>
              <a:t>6</a:t>
            </a:r>
            <a:r>
              <a:rPr lang="en-US" dirty="0"/>
              <a:t> * 52= 5.2 billion</a:t>
            </a:r>
          </a:p>
          <a:p>
            <a:pPr>
              <a:defRPr/>
            </a:pPr>
            <a:r>
              <a:rPr lang="en-US" dirty="0"/>
              <a:t>Each purchase earns $1 profit for a company</a:t>
            </a:r>
          </a:p>
          <a:p>
            <a:pPr>
              <a:defRPr/>
            </a:pPr>
            <a:r>
              <a:rPr lang="en-US" dirty="0"/>
              <a:t>Current profit in a year for Coke company</a:t>
            </a:r>
          </a:p>
          <a:p>
            <a:pPr lvl="1">
              <a:buFont typeface="Wingdings 3" panose="05040102010807070707" pitchFamily="18" charset="2"/>
              <a:buNone/>
              <a:defRPr/>
            </a:pPr>
            <a:r>
              <a:rPr lang="en-US" dirty="0"/>
              <a:t>= 2/3 (5.2 billion * $1)</a:t>
            </a:r>
            <a:r>
              <a:rPr lang="en-US" sz="2400" dirty="0"/>
              <a:t> </a:t>
            </a:r>
            <a:r>
              <a:rPr lang="en-US" sz="2000" dirty="0"/>
              <a:t>[ since steady state prob. of buying coke </a:t>
            </a:r>
            <a:r>
              <a:rPr lang="en-US" sz="2000" dirty="0">
                <a:sym typeface="Symbol"/>
              </a:rPr>
              <a:t>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/>
              <a:t>= 2/3]</a:t>
            </a:r>
            <a:endParaRPr lang="en-US" sz="2400" dirty="0"/>
          </a:p>
          <a:p>
            <a:pPr lvl="1">
              <a:buFont typeface="Wingdings 3" panose="05040102010807070707" pitchFamily="18" charset="2"/>
              <a:buNone/>
              <a:defRPr/>
            </a:pPr>
            <a:r>
              <a:rPr lang="en-US" dirty="0"/>
              <a:t>=$3,466,666,667</a:t>
            </a:r>
          </a:p>
          <a:p>
            <a:pPr>
              <a:defRPr/>
            </a:pPr>
            <a:r>
              <a:rPr lang="en-US" dirty="0"/>
              <a:t>What the add firm offers to Coke company is                           for $500 million per year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FE942CC-8AA8-4AFA-964B-8DABAD37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E669B8B-9CF7-49B5-BB79-1CEEB1367955}" type="slidenum">
              <a:rPr lang="he-IL" altLang="en-US" sz="2200">
                <a:solidFill>
                  <a:srgbClr val="002D86"/>
                </a:solidFill>
              </a:rPr>
              <a:pPr/>
              <a:t>39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270352" name="Object 16">
            <a:extLst>
              <a:ext uri="{FF2B5EF4-FFF2-40B4-BE49-F238E27FC236}">
                <a16:creationId xmlns:a16="http://schemas.microsoft.com/office/drawing/2014/main" id="{D81C766B-9C7B-4C01-B113-CBB7AA4EF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5275" y="3965575"/>
          <a:ext cx="20462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457200" progId="Equation.3">
                  <p:embed/>
                </p:oleObj>
              </mc:Choice>
              <mc:Fallback>
                <p:oleObj name="Equation" r:id="rId2" imgW="1104900" imgH="457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3965575"/>
                        <a:ext cx="2046288" cy="906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D243070-4177-48EF-BA77-AF119884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Markov Chain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8CD5811-AA31-4027-BC0B-AB8958E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31F3151-A9EE-4BC4-909A-C5ED0D2C1701}" type="slidenum">
              <a:rPr lang="he-IL" altLang="en-US" sz="2200">
                <a:solidFill>
                  <a:srgbClr val="002D86"/>
                </a:solidFill>
              </a:rPr>
              <a:pPr/>
              <a:t>4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1029" name="Content Placeholder 20">
            <a:extLst>
              <a:ext uri="{FF2B5EF4-FFF2-40B4-BE49-F238E27FC236}">
                <a16:creationId xmlns:a16="http://schemas.microsoft.com/office/drawing/2014/main" id="{7A138E57-0C34-4F7C-A0A4-0F5D7C6179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993300"/>
                </a:solidFill>
              </a:rPr>
              <a:t>Markov Property:</a:t>
            </a:r>
            <a:r>
              <a:rPr lang="en-US" dirty="0"/>
              <a:t> a stochastic process is said to have ~ if probability distribution of future state depends only on present state and not on how the process arrived in that state. </a:t>
            </a:r>
          </a:p>
          <a:p>
            <a:pPr eaLnBrk="1" hangingPunct="1">
              <a:defRPr/>
            </a:pPr>
            <a:r>
              <a:rPr lang="en-US" dirty="0"/>
              <a:t>Formally-</a:t>
            </a:r>
            <a:r>
              <a:rPr lang="en-US" sz="2800" dirty="0"/>
              <a:t>The state of the system at time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800" dirty="0"/>
              <a:t> depends only on the state of the system at time </a:t>
            </a:r>
            <a:r>
              <a:rPr lang="en-US" sz="2800" i="1" dirty="0"/>
              <a:t>t</a:t>
            </a:r>
          </a:p>
          <a:p>
            <a:pPr eaLnBrk="1" hangingPunct="1">
              <a:defRPr/>
            </a:pPr>
            <a:endParaRPr lang="en-US" sz="2800" i="1" dirty="0"/>
          </a:p>
          <a:p>
            <a:pPr eaLnBrk="1" hangingPunct="1">
              <a:defRPr/>
            </a:pPr>
            <a:r>
              <a:rPr lang="en-US" sz="2800" dirty="0"/>
              <a:t>A stochastic process {</a:t>
            </a:r>
            <a:r>
              <a:rPr lang="en-US" sz="2800" dirty="0" err="1"/>
              <a:t>X</a:t>
            </a:r>
            <a:r>
              <a:rPr lang="en-US" sz="2800" baseline="-25000" dirty="0" err="1"/>
              <a:t>t</a:t>
            </a:r>
            <a:r>
              <a:rPr lang="en-US" sz="2800" dirty="0"/>
              <a:t>} having Markov property is called </a:t>
            </a:r>
            <a:r>
              <a:rPr lang="en-US" sz="2800" b="1" dirty="0"/>
              <a:t>Markov Process</a:t>
            </a:r>
          </a:p>
          <a:p>
            <a:pPr lvl="1" eaLnBrk="1" hangingPunct="1">
              <a:defRPr/>
            </a:pPr>
            <a:r>
              <a:rPr lang="en-US" sz="2500" b="1" dirty="0"/>
              <a:t>Markov chain </a:t>
            </a:r>
            <a:r>
              <a:rPr lang="en-US" sz="2500" dirty="0"/>
              <a:t>-If the state space of a Markov process is discrete</a:t>
            </a:r>
          </a:p>
          <a:p>
            <a:pPr lvl="1" eaLnBrk="1" hangingPunct="1">
              <a:defRPr/>
            </a:pPr>
            <a:r>
              <a:rPr lang="en-US" sz="2500" dirty="0"/>
              <a:t>If index set is also discrete – </a:t>
            </a:r>
            <a:r>
              <a:rPr lang="en-US" sz="2500" b="1" dirty="0"/>
              <a:t>Discrete-time Markov chain</a:t>
            </a:r>
          </a:p>
          <a:p>
            <a:pPr lvl="2" eaLnBrk="1" hangingPunct="1">
              <a:defRPr/>
            </a:pPr>
            <a:r>
              <a:rPr lang="en-US" sz="2200" dirty="0"/>
              <a:t>What we are interested in</a:t>
            </a:r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8A3A2DA7-7CCD-4058-B56D-C9ED9FC4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73288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17">
            <a:extLst>
              <a:ext uri="{FF2B5EF4-FFF2-40B4-BE49-F238E27FC236}">
                <a16:creationId xmlns:a16="http://schemas.microsoft.com/office/drawing/2014/main" id="{0CA923B4-58B7-4A55-81D0-9CF043B8D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3225800"/>
          <a:ext cx="8564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37100" imgH="228600" progId="Equation.3">
                  <p:embed/>
                </p:oleObj>
              </mc:Choice>
              <mc:Fallback>
                <p:oleObj name="Equation" r:id="rId3" imgW="473710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225800"/>
                        <a:ext cx="8564563" cy="455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A2B9D82-FED5-4B2C-BF28-7564F02C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  <a:endParaRPr lang="en-US" altLang="en-US"/>
          </a:p>
        </p:txBody>
      </p:sp>
      <p:sp>
        <p:nvSpPr>
          <p:cNvPr id="20486" name="Content Placeholder 2">
            <a:extLst>
              <a:ext uri="{FF2B5EF4-FFF2-40B4-BE49-F238E27FC236}">
                <a16:creationId xmlns:a16="http://schemas.microsoft.com/office/drawing/2014/main" id="{1A10365C-3DBF-4792-9057-B269CF4E19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3021807"/>
          </a:xfrm>
        </p:spPr>
        <p:txBody>
          <a:bodyPr/>
          <a:lstStyle/>
          <a:p>
            <a:pPr>
              <a:defRPr/>
            </a:pPr>
            <a:r>
              <a:rPr lang="en-US" dirty="0"/>
              <a:t>Then what will be the long run/steady state probabilities?</a:t>
            </a:r>
          </a:p>
          <a:p>
            <a:pPr lvl="1">
              <a:defRPr/>
            </a:pPr>
            <a:r>
              <a:rPr lang="en-US" dirty="0"/>
              <a:t>Lets find.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FE942CC-8AA8-4AFA-964B-8DABAD37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E669B8B-9CF7-49B5-BB79-1CEEB1367955}" type="slidenum">
              <a:rPr lang="he-IL" altLang="en-US" sz="2200">
                <a:solidFill>
                  <a:srgbClr val="002D86"/>
                </a:solidFill>
              </a:rPr>
              <a:pPr/>
              <a:t>40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3253" name="Object 4">
            <a:extLst>
              <a:ext uri="{FF2B5EF4-FFF2-40B4-BE49-F238E27FC236}">
                <a16:creationId xmlns:a16="http://schemas.microsoft.com/office/drawing/2014/main" id="{0FB016E0-F5C2-47D4-A270-1E0482D96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14331"/>
              </p:ext>
            </p:extLst>
          </p:nvPr>
        </p:nvGraphicFramePr>
        <p:xfrm>
          <a:off x="729273" y="2132806"/>
          <a:ext cx="33210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711200" progId="Equation.3">
                  <p:embed/>
                </p:oleObj>
              </mc:Choice>
              <mc:Fallback>
                <p:oleObj name="Equation" r:id="rId2" imgW="1803400" imgH="71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73" y="2132806"/>
                        <a:ext cx="33210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3">
            <a:extLst>
              <a:ext uri="{FF2B5EF4-FFF2-40B4-BE49-F238E27FC236}">
                <a16:creationId xmlns:a16="http://schemas.microsoft.com/office/drawing/2014/main" id="{4E2F1EF6-8FB0-455B-9DA3-9F6F70A19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31496"/>
              </p:ext>
            </p:extLst>
          </p:nvPr>
        </p:nvGraphicFramePr>
        <p:xfrm>
          <a:off x="4449543" y="3007519"/>
          <a:ext cx="19875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685800" progId="Equation.3">
                  <p:embed/>
                </p:oleObj>
              </mc:Choice>
              <mc:Fallback>
                <p:oleObj name="Equation" r:id="rId4" imgW="1079500" imgH="685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543" y="3007519"/>
                        <a:ext cx="198755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5">
            <a:extLst>
              <a:ext uri="{FF2B5EF4-FFF2-40B4-BE49-F238E27FC236}">
                <a16:creationId xmlns:a16="http://schemas.microsoft.com/office/drawing/2014/main" id="{CDE93798-55FE-47C1-ADB5-4689FBB11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64815"/>
              </p:ext>
            </p:extLst>
          </p:nvPr>
        </p:nvGraphicFramePr>
        <p:xfrm>
          <a:off x="6787931" y="2897982"/>
          <a:ext cx="9588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474" imgH="672808" progId="Equation.3">
                  <p:embed/>
                </p:oleObj>
              </mc:Choice>
              <mc:Fallback>
                <p:oleObj name="Equation" r:id="rId6" imgW="520474" imgH="67280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931" y="2897982"/>
                        <a:ext cx="95885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E0A50-E188-40BA-B63B-7190E688B7BA}"/>
              </a:ext>
            </a:extLst>
          </p:cNvPr>
          <p:cNvCxnSpPr/>
          <p:nvPr/>
        </p:nvCxnSpPr>
        <p:spPr>
          <a:xfrm rot="5400000">
            <a:off x="3622456" y="3525044"/>
            <a:ext cx="1284288" cy="111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5B3549-188B-4FBB-9460-66482BE729C6}"/>
              </a:ext>
            </a:extLst>
          </p:cNvPr>
          <p:cNvCxnSpPr/>
          <p:nvPr/>
        </p:nvCxnSpPr>
        <p:spPr>
          <a:xfrm rot="5400000">
            <a:off x="5799712" y="3568701"/>
            <a:ext cx="1284287" cy="9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52" name="Object 16">
            <a:extLst>
              <a:ext uri="{FF2B5EF4-FFF2-40B4-BE49-F238E27FC236}">
                <a16:creationId xmlns:a16="http://schemas.microsoft.com/office/drawing/2014/main" id="{D81C766B-9C7B-4C01-B113-CBB7AA4EF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3132"/>
              </p:ext>
            </p:extLst>
          </p:nvPr>
        </p:nvGraphicFramePr>
        <p:xfrm>
          <a:off x="6368439" y="1708945"/>
          <a:ext cx="20462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900" imgH="457200" progId="Equation.3">
                  <p:embed/>
                </p:oleObj>
              </mc:Choice>
              <mc:Fallback>
                <p:oleObj name="Equation" r:id="rId8" imgW="11049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439" y="1708945"/>
                        <a:ext cx="2046288" cy="906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C1811-732D-4FAA-8D69-B98AFD48B6B4}"/>
              </a:ext>
            </a:extLst>
          </p:cNvPr>
          <p:cNvSpPr txBox="1">
            <a:spLocks/>
          </p:cNvSpPr>
          <p:nvPr/>
        </p:nvSpPr>
        <p:spPr bwMode="auto">
          <a:xfrm>
            <a:off x="152400" y="4242594"/>
            <a:ext cx="9144000" cy="229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01A22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New profit in a year for Coke company will be</a:t>
            </a:r>
          </a:p>
          <a:p>
            <a:pPr lvl="1">
              <a:buFont typeface="Wingdings 3" panose="05040102010807070707" pitchFamily="18" charset="2"/>
              <a:buNone/>
              <a:defRPr/>
            </a:pPr>
            <a:r>
              <a:rPr lang="en-US" dirty="0"/>
              <a:t>= 0.8 * (5.2 billion * $1) - $500 million</a:t>
            </a:r>
            <a:endParaRPr lang="en-US" sz="2400" dirty="0"/>
          </a:p>
          <a:p>
            <a:pPr lvl="1">
              <a:buFont typeface="Wingdings 3" panose="05040102010807070707" pitchFamily="18" charset="2"/>
              <a:buNone/>
              <a:defRPr/>
            </a:pPr>
            <a:r>
              <a:rPr lang="en-US" dirty="0"/>
              <a:t>=$3,660,000,000</a:t>
            </a:r>
          </a:p>
          <a:p>
            <a:pPr>
              <a:defRPr/>
            </a:pPr>
            <a:r>
              <a:rPr lang="en-US" dirty="0"/>
              <a:t>So, they should hire the add firm</a:t>
            </a:r>
          </a:p>
        </p:txBody>
      </p:sp>
    </p:spTree>
    <p:extLst>
      <p:ext uri="{BB962C8B-B14F-4D97-AF65-F5344CB8AC3E}">
        <p14:creationId xmlns:p14="http://schemas.microsoft.com/office/powerpoint/2010/main" val="4171326309"/>
      </p:ext>
    </p:extLst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409AE29-2A10-471B-8F8D-0EBA8275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Long Run Property of Markov Chain</a:t>
            </a:r>
            <a:br>
              <a:rPr lang="en-US" altLang="en-US"/>
            </a:br>
            <a:r>
              <a:rPr lang="en-US" altLang="en-US" sz="2400" b="1">
                <a:solidFill>
                  <a:srgbClr val="FF0000"/>
                </a:solidFill>
              </a:rPr>
              <a:t>Steady State Probabilities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689BA498-B86D-4D69-94DB-013D6D1008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r>
              <a:rPr lang="en-US" altLang="en-US" dirty="0"/>
              <a:t>Gardener Problem </a:t>
            </a:r>
            <a:r>
              <a:rPr lang="en-US" altLang="en-US" sz="2000" b="1" dirty="0"/>
              <a:t>(with fertilizer)</a:t>
            </a:r>
            <a:endParaRPr lang="en-US" altLang="en-US" sz="2400" b="1" dirty="0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r>
              <a:rPr lang="en-US" altLang="en-US" dirty="0"/>
              <a:t>System of </a:t>
            </a:r>
            <a:r>
              <a:rPr lang="en-US" altLang="en-US" dirty="0" err="1"/>
              <a:t>eq</a:t>
            </a:r>
            <a:r>
              <a:rPr lang="en-US" altLang="en-US" baseline="30000" dirty="0" err="1"/>
              <a:t>n</a:t>
            </a:r>
            <a:r>
              <a:rPr lang="en-US" altLang="en-US" dirty="0"/>
              <a:t>               yields following set of equations</a:t>
            </a:r>
          </a:p>
          <a:p>
            <a:endParaRPr lang="en-US" alt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441BCAA-0E1F-498A-9E40-D9E02EC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2225" y="6480176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71F3B45-623C-4658-9ABE-B4F8B484E41D}" type="slidenum">
              <a:rPr lang="he-IL" altLang="en-US" sz="2200">
                <a:solidFill>
                  <a:srgbClr val="002D86"/>
                </a:solidFill>
              </a:rPr>
              <a:pPr/>
              <a:t>41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1205" name="Object 2">
            <a:extLst>
              <a:ext uri="{FF2B5EF4-FFF2-40B4-BE49-F238E27FC236}">
                <a16:creationId xmlns:a16="http://schemas.microsoft.com/office/drawing/2014/main" id="{615FF8EA-27B9-4BD4-AE47-2E7DEBD0F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88700"/>
              </p:ext>
            </p:extLst>
          </p:nvPr>
        </p:nvGraphicFramePr>
        <p:xfrm>
          <a:off x="4900613" y="649285"/>
          <a:ext cx="220027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710891" progId="Equation.3">
                  <p:embed/>
                </p:oleObj>
              </mc:Choice>
              <mc:Fallback>
                <p:oleObj name="Equation" r:id="rId2" imgW="1180588" imgH="710891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649285"/>
                        <a:ext cx="2200275" cy="1220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6" name="Group 10">
            <a:extLst>
              <a:ext uri="{FF2B5EF4-FFF2-40B4-BE49-F238E27FC236}">
                <a16:creationId xmlns:a16="http://schemas.microsoft.com/office/drawing/2014/main" id="{CFBB989F-3F99-40B1-87C4-198D06BA979C}"/>
              </a:ext>
            </a:extLst>
          </p:cNvPr>
          <p:cNvGrpSpPr>
            <a:grpSpLocks/>
          </p:cNvGrpSpPr>
          <p:nvPr/>
        </p:nvGrpSpPr>
        <p:grpSpPr bwMode="auto">
          <a:xfrm>
            <a:off x="2365737" y="1669256"/>
            <a:ext cx="1066800" cy="1155700"/>
            <a:chOff x="2381250" y="2840038"/>
            <a:chExt cx="1066800" cy="1155700"/>
          </a:xfrm>
        </p:grpSpPr>
        <p:graphicFrame>
          <p:nvGraphicFramePr>
            <p:cNvPr id="51222" name="Object 4">
              <a:extLst>
                <a:ext uri="{FF2B5EF4-FFF2-40B4-BE49-F238E27FC236}">
                  <a16:creationId xmlns:a16="http://schemas.microsoft.com/office/drawing/2014/main" id="{327AD5C3-C9D5-43EE-A53F-95ECE34BE4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250" y="2840038"/>
            <a:ext cx="106680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696" imgH="177723" progId="Equation.3">
                    <p:embed/>
                  </p:oleObj>
                </mc:Choice>
                <mc:Fallback>
                  <p:oleObj name="Equation" r:id="rId4" imgW="469696" imgH="177723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250" y="2840038"/>
                          <a:ext cx="106680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3" name="Object 7">
              <a:extLst>
                <a:ext uri="{FF2B5EF4-FFF2-40B4-BE49-F238E27FC236}">
                  <a16:creationId xmlns:a16="http://schemas.microsoft.com/office/drawing/2014/main" id="{7202ECB9-4CB4-49DB-BF08-E86C2E678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300" y="3092450"/>
            <a:ext cx="952500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900" imgH="508000" progId="Equation.3">
                    <p:embed/>
                  </p:oleObj>
                </mc:Choice>
                <mc:Fallback>
                  <p:oleObj name="Equation" r:id="rId6" imgW="596900" imgH="508000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00" y="3092450"/>
                          <a:ext cx="952500" cy="903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4B3C8ED6-617E-45CC-BDE4-0223D9252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05682"/>
              </p:ext>
            </p:extLst>
          </p:nvPr>
        </p:nvGraphicFramePr>
        <p:xfrm>
          <a:off x="5730875" y="2990091"/>
          <a:ext cx="30813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457200" progId="Equation.3">
                  <p:embed/>
                </p:oleObj>
              </mc:Choice>
              <mc:Fallback>
                <p:oleObj name="Equation" r:id="rId8" imgW="1930320" imgH="4572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990091"/>
                        <a:ext cx="308133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8" name="Group 28">
            <a:extLst>
              <a:ext uri="{FF2B5EF4-FFF2-40B4-BE49-F238E27FC236}">
                <a16:creationId xmlns:a16="http://schemas.microsoft.com/office/drawing/2014/main" id="{5AC69A6D-42AE-4F58-99D6-527BAC3E568D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3200400"/>
            <a:ext cx="5651500" cy="2754313"/>
            <a:chOff x="206837" y="3581174"/>
            <a:chExt cx="5652627" cy="2754085"/>
          </a:xfrm>
        </p:grpSpPr>
        <p:graphicFrame>
          <p:nvGraphicFramePr>
            <p:cNvPr id="51210" name="Object 5">
              <a:extLst>
                <a:ext uri="{FF2B5EF4-FFF2-40B4-BE49-F238E27FC236}">
                  <a16:creationId xmlns:a16="http://schemas.microsoft.com/office/drawing/2014/main" id="{EF12A83A-07F2-45E3-84EB-02465B1A5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2392" y="3581174"/>
            <a:ext cx="2349500" cy="162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73200" imgH="914400" progId="Equation.3">
                    <p:embed/>
                  </p:oleObj>
                </mc:Choice>
                <mc:Fallback>
                  <p:oleObj name="Equation" r:id="rId10" imgW="1473200" imgH="914400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92" y="3581174"/>
                          <a:ext cx="2349500" cy="162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6">
              <a:extLst>
                <a:ext uri="{FF2B5EF4-FFF2-40B4-BE49-F238E27FC236}">
                  <a16:creationId xmlns:a16="http://schemas.microsoft.com/office/drawing/2014/main" id="{7CD5DAE1-A0B6-4D61-B1A1-073176784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9914" y="5522459"/>
            <a:ext cx="528955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14700" imgH="457200" progId="Equation.3">
                    <p:embed/>
                  </p:oleObj>
                </mc:Choice>
                <mc:Fallback>
                  <p:oleObj name="Equation" r:id="rId12" imgW="3314700" imgH="457200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14" y="5522459"/>
                          <a:ext cx="528955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2" name="Group 20">
              <a:extLst>
                <a:ext uri="{FF2B5EF4-FFF2-40B4-BE49-F238E27FC236}">
                  <a16:creationId xmlns:a16="http://schemas.microsoft.com/office/drawing/2014/main" id="{D26CCD6E-43DB-4CB5-BC98-FF9A062B9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891" y="3733798"/>
              <a:ext cx="206829" cy="2013861"/>
              <a:chOff x="185057" y="3744684"/>
              <a:chExt cx="206829" cy="201386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5ED023-8835-4395-81C3-B87D465CFA17}"/>
                  </a:ext>
                </a:extLst>
              </p:cNvPr>
              <p:cNvCxnSpPr/>
              <p:nvPr/>
            </p:nvCxnSpPr>
            <p:spPr>
              <a:xfrm rot="16200000" flipH="1">
                <a:off x="-815850" y="4746075"/>
                <a:ext cx="2014371" cy="1111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58D41F-AD27-46F8-B612-058356D140C3}"/>
                  </a:ext>
                </a:extLst>
              </p:cNvPr>
              <p:cNvCxnSpPr/>
              <p:nvPr/>
            </p:nvCxnSpPr>
            <p:spPr>
              <a:xfrm>
                <a:off x="185778" y="4996881"/>
                <a:ext cx="195301" cy="158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0C62D4-A841-4587-A1B2-37631880D3C2}"/>
                  </a:ext>
                </a:extLst>
              </p:cNvPr>
              <p:cNvCxnSpPr/>
              <p:nvPr/>
            </p:nvCxnSpPr>
            <p:spPr>
              <a:xfrm>
                <a:off x="196892" y="3755559"/>
                <a:ext cx="195302" cy="158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B6DEA7-F2DA-446A-9B40-82FA00587053}"/>
                  </a:ext>
                </a:extLst>
              </p:cNvPr>
              <p:cNvCxnSpPr/>
              <p:nvPr/>
            </p:nvCxnSpPr>
            <p:spPr>
              <a:xfrm>
                <a:off x="196892" y="5747706"/>
                <a:ext cx="195302" cy="1588"/>
              </a:xfrm>
              <a:prstGeom prst="line">
                <a:avLst/>
              </a:prstGeom>
              <a:ln w="222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13" name="Group 26">
              <a:extLst>
                <a:ext uri="{FF2B5EF4-FFF2-40B4-BE49-F238E27FC236}">
                  <a16:creationId xmlns:a16="http://schemas.microsoft.com/office/drawing/2014/main" id="{DF6E481F-5AE4-46F6-B7B1-EE7668310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37" y="4147457"/>
              <a:ext cx="402765" cy="1970315"/>
              <a:chOff x="206837" y="4147457"/>
              <a:chExt cx="402765" cy="197031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579A49B-C5AE-479D-98C2-4B4E347DDA43}"/>
                  </a:ext>
                </a:extLst>
              </p:cNvPr>
              <p:cNvCxnSpPr/>
              <p:nvPr/>
            </p:nvCxnSpPr>
            <p:spPr>
              <a:xfrm rot="16200000" flipH="1">
                <a:off x="-767804" y="5122506"/>
                <a:ext cx="1969924" cy="20642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EED9570-FDC1-460B-87C6-D8CBCC3A84B9}"/>
                  </a:ext>
                </a:extLst>
              </p:cNvPr>
              <p:cNvCxnSpPr/>
              <p:nvPr/>
            </p:nvCxnSpPr>
            <p:spPr>
              <a:xfrm>
                <a:off x="217952" y="5078063"/>
                <a:ext cx="381076" cy="1587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AB14AB0-46DE-4A45-A666-4947CA44B45E}"/>
                  </a:ext>
                </a:extLst>
              </p:cNvPr>
              <p:cNvCxnSpPr/>
              <p:nvPr/>
            </p:nvCxnSpPr>
            <p:spPr>
              <a:xfrm>
                <a:off x="217952" y="4158976"/>
                <a:ext cx="381076" cy="1588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803267-1CF5-4851-A276-C159026154AA}"/>
                  </a:ext>
                </a:extLst>
              </p:cNvPr>
              <p:cNvCxnSpPr/>
              <p:nvPr/>
            </p:nvCxnSpPr>
            <p:spPr>
              <a:xfrm>
                <a:off x="227479" y="6106678"/>
                <a:ext cx="382663" cy="1587"/>
              </a:xfrm>
              <a:prstGeom prst="line">
                <a:avLst/>
              </a:prstGeom>
              <a:ln w="22225">
                <a:solidFill>
                  <a:srgbClr val="003DB8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09" name="TextBox 27">
            <a:extLst>
              <a:ext uri="{FF2B5EF4-FFF2-40B4-BE49-F238E27FC236}">
                <a16:creationId xmlns:a16="http://schemas.microsoft.com/office/drawing/2014/main" id="{CF39EFAE-3C53-4AA3-BDE9-62539511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5983288"/>
            <a:ext cx="5365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Therefore, </a:t>
            </a: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 [.1017  .5254  .3729]</a:t>
            </a:r>
          </a:p>
        </p:txBody>
      </p: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7F415349-FDB7-495D-AB0E-B795D8478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9101"/>
              </p:ext>
            </p:extLst>
          </p:nvPr>
        </p:nvGraphicFramePr>
        <p:xfrm>
          <a:off x="5730875" y="4168778"/>
          <a:ext cx="33035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70000" imgH="457200" progId="Equation.3">
                  <p:embed/>
                </p:oleObj>
              </mc:Choice>
              <mc:Fallback>
                <p:oleObj name="Equation" r:id="rId14" imgW="2070000" imgH="4572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168778"/>
                        <a:ext cx="3303588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FE3B2CE-4B65-4077-9D2B-11C3A7D6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Mean First Passage Times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B227E26-4A8F-4A13-BD74-68793B727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4"/>
            <a:ext cx="9144000" cy="4470616"/>
          </a:xfrm>
        </p:spPr>
        <p:txBody>
          <a:bodyPr/>
          <a:lstStyle/>
          <a:p>
            <a:pPr>
              <a:defRPr/>
            </a:pPr>
            <a:r>
              <a:rPr lang="en-US" dirty="0"/>
              <a:t>For an </a:t>
            </a:r>
            <a:r>
              <a:rPr lang="en-US" dirty="0" err="1"/>
              <a:t>ergodic</a:t>
            </a:r>
            <a:r>
              <a:rPr lang="en-US" dirty="0"/>
              <a:t> chain, let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 = expected number of transitions before we first reach state </a:t>
            </a:r>
            <a:r>
              <a:rPr lang="en-US" i="1" dirty="0"/>
              <a:t>j</a:t>
            </a:r>
            <a:r>
              <a:rPr lang="en-US" dirty="0"/>
              <a:t>, given that we are currently in state </a:t>
            </a:r>
            <a:r>
              <a:rPr lang="en-US" i="1" dirty="0" err="1"/>
              <a:t>i</a:t>
            </a:r>
            <a:r>
              <a:rPr lang="en-US" i="1" dirty="0"/>
              <a:t>;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 is called the </a:t>
            </a:r>
            <a:r>
              <a:rPr lang="en-US" b="1" dirty="0"/>
              <a:t>mean first passage time </a:t>
            </a:r>
            <a:r>
              <a:rPr lang="en-US" dirty="0"/>
              <a:t>from state </a:t>
            </a:r>
            <a:r>
              <a:rPr lang="en-US" i="1" dirty="0" err="1"/>
              <a:t>i</a:t>
            </a:r>
            <a:r>
              <a:rPr lang="en-US" dirty="0"/>
              <a:t> to state </a:t>
            </a:r>
            <a:r>
              <a:rPr lang="en-US" i="1" dirty="0"/>
              <a:t>j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assume we are currently in state </a:t>
            </a:r>
            <a:r>
              <a:rPr lang="en-US" i="1" dirty="0" err="1"/>
              <a:t>i</a:t>
            </a:r>
            <a:r>
              <a:rPr lang="en-US" dirty="0"/>
              <a:t>. Then with probability </a:t>
            </a:r>
            <a:r>
              <a:rPr lang="en-US" i="1" dirty="0" err="1"/>
              <a:t>p</a:t>
            </a:r>
            <a:r>
              <a:rPr lang="en-US" i="1" baseline="-25000" dirty="0" err="1"/>
              <a:t>ij</a:t>
            </a:r>
            <a:r>
              <a:rPr lang="en-US" i="1" dirty="0"/>
              <a:t>, </a:t>
            </a:r>
            <a:r>
              <a:rPr lang="en-US" dirty="0"/>
              <a:t>it will take one transition to go from state </a:t>
            </a:r>
            <a:r>
              <a:rPr lang="en-US" i="1" dirty="0" err="1"/>
              <a:t>i</a:t>
            </a:r>
            <a:r>
              <a:rPr lang="en-US" dirty="0"/>
              <a:t> to state </a:t>
            </a:r>
            <a:r>
              <a:rPr lang="en-US" i="1" dirty="0"/>
              <a:t>j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For </a:t>
            </a:r>
            <a:r>
              <a:rPr lang="en-US" i="1" dirty="0"/>
              <a:t>k </a:t>
            </a:r>
            <a:r>
              <a:rPr lang="en-US" i="1" dirty="0">
                <a:cs typeface="Times New Roman" pitchFamily="18" charset="0"/>
              </a:rPr>
              <a:t>≠ j</a:t>
            </a:r>
            <a:r>
              <a:rPr lang="en-US" dirty="0">
                <a:cs typeface="Times New Roman" pitchFamily="18" charset="0"/>
              </a:rPr>
              <a:t>, we next go with probability </a:t>
            </a:r>
            <a:r>
              <a:rPr lang="en-US" i="1" dirty="0" err="1">
                <a:cs typeface="Times New Roman" pitchFamily="18" charset="0"/>
              </a:rPr>
              <a:t>p</a:t>
            </a:r>
            <a:r>
              <a:rPr lang="en-US" i="1" baseline="-25000" dirty="0" err="1">
                <a:cs typeface="Times New Roman" pitchFamily="18" charset="0"/>
              </a:rPr>
              <a:t>ik</a:t>
            </a:r>
            <a:r>
              <a:rPr lang="en-US" dirty="0">
                <a:cs typeface="Times New Roman" pitchFamily="18" charset="0"/>
              </a:rPr>
              <a:t> to state </a:t>
            </a:r>
            <a:r>
              <a:rPr lang="en-US" i="1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. In this case, it will take an average of 1 + </a:t>
            </a:r>
            <a:r>
              <a:rPr lang="en-US" i="1" dirty="0" err="1">
                <a:cs typeface="Times New Roman" pitchFamily="18" charset="0"/>
              </a:rPr>
              <a:t>m</a:t>
            </a:r>
            <a:r>
              <a:rPr lang="en-US" i="1" baseline="-25000" dirty="0" err="1">
                <a:cs typeface="Times New Roman" pitchFamily="18" charset="0"/>
              </a:rPr>
              <a:t>kj</a:t>
            </a:r>
            <a:r>
              <a:rPr lang="en-US" dirty="0">
                <a:cs typeface="Times New Roman" pitchFamily="18" charset="0"/>
              </a:rPr>
              <a:t> transitions to go from </a:t>
            </a:r>
            <a:r>
              <a:rPr lang="en-US" i="1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i="1" dirty="0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This reasoning implies</a:t>
            </a:r>
          </a:p>
          <a:p>
            <a:pPr lvl="1">
              <a:defRPr/>
            </a:pPr>
            <a:endParaRPr lang="en-US" i="1" dirty="0"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3C401B9-E94D-4C5E-8AF0-D21D7CB1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99197FC-6476-44F4-8769-09AE8A9CE317}" type="slidenum">
              <a:rPr lang="he-IL" altLang="en-US" sz="2200">
                <a:solidFill>
                  <a:srgbClr val="002D86"/>
                </a:solidFill>
              </a:rPr>
              <a:pPr/>
              <a:t>42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426C3D5B-9AD3-4DB1-AF79-968F9A297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6920"/>
              </p:ext>
            </p:extLst>
          </p:nvPr>
        </p:nvGraphicFramePr>
        <p:xfrm>
          <a:off x="5376960" y="5634038"/>
          <a:ext cx="2292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355320" progId="Equation.3">
                  <p:embed/>
                </p:oleObj>
              </mc:Choice>
              <mc:Fallback>
                <p:oleObj name="Equation" r:id="rId2" imgW="1079280" imgH="3553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960" y="5634038"/>
                        <a:ext cx="22923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C658BE8-F5E4-44C1-8524-F1E8DAC65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2" y="4909625"/>
            <a:ext cx="4079632" cy="8703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60FA8-6C27-46A9-AE76-64C981BFD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4690" y="5989637"/>
            <a:ext cx="2212972" cy="7556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B1B62C-7EAC-49B9-8A04-FBF22F6240E7}"/>
              </a:ext>
            </a:extLst>
          </p:cNvPr>
          <p:cNvSpPr/>
          <p:nvPr/>
        </p:nvSpPr>
        <p:spPr>
          <a:xfrm>
            <a:off x="634562" y="6052352"/>
            <a:ext cx="983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-Roman"/>
              </a:rPr>
              <a:t>Since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C66EB2E-AAB2-49C1-877D-50C57215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Mean First Passage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4909-34C9-4785-957E-0DDD17B161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By solving the linear equations of the equation above, we find all the mean first passage times. </a:t>
            </a:r>
          </a:p>
          <a:p>
            <a:pPr>
              <a:defRPr/>
            </a:pPr>
            <a:r>
              <a:rPr lang="en-US" dirty="0"/>
              <a:t>It can be shown that </a:t>
            </a:r>
            <a:r>
              <a:rPr lang="en-US" b="1" dirty="0"/>
              <a:t>mean recurrence time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the cola example, </a:t>
            </a:r>
            <a:r>
              <a:rPr lang="el-GR" dirty="0">
                <a:cs typeface="Times New Roman" pitchFamily="18" charset="0"/>
              </a:rPr>
              <a:t>π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=2/3 and</a:t>
            </a:r>
            <a:r>
              <a:rPr lang="en-US" baseline="-25000" dirty="0">
                <a:cs typeface="Times New Roman" pitchFamily="18" charset="0"/>
              </a:rPr>
              <a:t> </a:t>
            </a:r>
            <a:r>
              <a:rPr lang="el-GR" dirty="0">
                <a:cs typeface="Times New Roman" pitchFamily="18" charset="0"/>
              </a:rPr>
              <a:t>π</a:t>
            </a:r>
            <a:r>
              <a:rPr lang="en-US" baseline="-25000" dirty="0">
                <a:cs typeface="Times New Roman" pitchFamily="18" charset="0"/>
              </a:rPr>
              <a:t>2 </a:t>
            </a:r>
            <a:r>
              <a:rPr lang="en-US" dirty="0">
                <a:cs typeface="Times New Roman" pitchFamily="18" charset="0"/>
              </a:rPr>
              <a:t>= 1/3</a:t>
            </a:r>
          </a:p>
          <a:p>
            <a:pPr lvl="1">
              <a:defRPr/>
            </a:pPr>
            <a:r>
              <a:rPr lang="en-US" dirty="0">
                <a:cs typeface="Times New Roman" pitchFamily="18" charset="0"/>
              </a:rPr>
              <a:t>Hence, </a:t>
            </a:r>
            <a:r>
              <a:rPr lang="en-US" i="1" dirty="0"/>
              <a:t>m</a:t>
            </a:r>
            <a:r>
              <a:rPr lang="en-US" i="1" baseline="-25000" dirty="0"/>
              <a:t>11 </a:t>
            </a:r>
            <a:r>
              <a:rPr lang="en-US" dirty="0"/>
              <a:t>= 1.5 and</a:t>
            </a:r>
            <a:r>
              <a:rPr lang="en-US" i="1" baseline="-25000" dirty="0"/>
              <a:t> </a:t>
            </a:r>
            <a:r>
              <a:rPr lang="en-US" i="1" dirty="0"/>
              <a:t>m</a:t>
            </a:r>
            <a:r>
              <a:rPr lang="en-US" i="1" baseline="-25000" dirty="0"/>
              <a:t>22 </a:t>
            </a:r>
            <a:r>
              <a:rPr lang="en-US" dirty="0"/>
              <a:t>= 3</a:t>
            </a:r>
          </a:p>
          <a:p>
            <a:pPr lvl="1">
              <a:defRPr/>
            </a:pPr>
            <a:r>
              <a:rPr lang="en-US" dirty="0"/>
              <a:t>m</a:t>
            </a:r>
            <a:r>
              <a:rPr lang="en-US" i="1" baseline="-25000" dirty="0"/>
              <a:t>12</a:t>
            </a:r>
            <a:r>
              <a:rPr lang="en-US" dirty="0"/>
              <a:t> = 1 + p</a:t>
            </a:r>
            <a:r>
              <a:rPr lang="en-US" i="1" baseline="-25000" dirty="0"/>
              <a:t>11</a:t>
            </a:r>
            <a:r>
              <a:rPr lang="en-US" dirty="0"/>
              <a:t>m</a:t>
            </a:r>
            <a:r>
              <a:rPr lang="en-US" i="1" baseline="-25000" dirty="0"/>
              <a:t>12</a:t>
            </a:r>
            <a:r>
              <a:rPr lang="en-US" baseline="-25000" dirty="0"/>
              <a:t> </a:t>
            </a:r>
            <a:r>
              <a:rPr lang="en-US" dirty="0"/>
              <a:t>= 1 + .9m</a:t>
            </a:r>
            <a:r>
              <a:rPr lang="en-US" i="1" baseline="-25000" dirty="0"/>
              <a:t>12</a:t>
            </a:r>
          </a:p>
          <a:p>
            <a:pPr lvl="1">
              <a:defRPr/>
            </a:pPr>
            <a:r>
              <a:rPr lang="en-US" dirty="0"/>
              <a:t>m</a:t>
            </a:r>
            <a:r>
              <a:rPr lang="en-US" i="1" baseline="-25000" dirty="0"/>
              <a:t>21</a:t>
            </a:r>
            <a:r>
              <a:rPr lang="en-US" dirty="0"/>
              <a:t> = 1 + p</a:t>
            </a:r>
            <a:r>
              <a:rPr lang="en-US" i="1" baseline="-25000" dirty="0"/>
              <a:t>22</a:t>
            </a:r>
            <a:r>
              <a:rPr lang="en-US" dirty="0"/>
              <a:t>m</a:t>
            </a:r>
            <a:r>
              <a:rPr lang="en-US" i="1" baseline="-25000" dirty="0"/>
              <a:t>21</a:t>
            </a:r>
            <a:r>
              <a:rPr lang="en-US" dirty="0"/>
              <a:t> = 1 + .8m</a:t>
            </a:r>
            <a:r>
              <a:rPr lang="en-US" i="1" baseline="-25000" dirty="0"/>
              <a:t>21</a:t>
            </a:r>
          </a:p>
          <a:p>
            <a:pPr>
              <a:defRPr/>
            </a:pPr>
            <a:r>
              <a:rPr lang="en-US" dirty="0"/>
              <a:t>Solving these two equations yields</a:t>
            </a:r>
            <a:r>
              <a:rPr lang="en-US"/>
              <a:t>, </a:t>
            </a:r>
          </a:p>
          <a:p>
            <a:pPr lvl="1">
              <a:defRPr/>
            </a:pPr>
            <a:r>
              <a:rPr lang="en-US" i="1" dirty="0"/>
              <a:t>m</a:t>
            </a:r>
            <a:r>
              <a:rPr lang="en-US" i="1" baseline="-25000" dirty="0"/>
              <a:t>12 </a:t>
            </a:r>
            <a:r>
              <a:rPr lang="en-US" dirty="0"/>
              <a:t>= 10 and</a:t>
            </a:r>
            <a:r>
              <a:rPr lang="en-US" i="1" baseline="-25000" dirty="0"/>
              <a:t> </a:t>
            </a:r>
            <a:r>
              <a:rPr lang="en-US" i="1" dirty="0"/>
              <a:t>m</a:t>
            </a:r>
            <a:r>
              <a:rPr lang="en-US" i="1" baseline="-25000" dirty="0"/>
              <a:t>21 </a:t>
            </a:r>
            <a:r>
              <a:rPr lang="en-US" dirty="0"/>
              <a:t>= 5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1021BDDE-E8F7-49CE-8E6E-D14C5C22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526FC79-3ADD-4863-99F3-245EBE56AA5E}" type="slidenum">
              <a:rPr lang="he-IL" altLang="en-US" sz="2200">
                <a:solidFill>
                  <a:srgbClr val="002D86"/>
                </a:solidFill>
              </a:rPr>
              <a:pPr/>
              <a:t>43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56325" name="Object 2">
            <a:extLst>
              <a:ext uri="{FF2B5EF4-FFF2-40B4-BE49-F238E27FC236}">
                <a16:creationId xmlns:a16="http://schemas.microsoft.com/office/drawing/2014/main" id="{EA60D44C-848A-4716-A8AF-4466A1658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243138"/>
          <a:ext cx="1219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431613" progId="Equation.3">
                  <p:embed/>
                </p:oleObj>
              </mc:Choice>
              <mc:Fallback>
                <p:oleObj name="Equation" r:id="rId2" imgW="5331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243138"/>
                        <a:ext cx="12192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B2D7621-506A-4256-B4F7-3474C45D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dirty="0"/>
              <a:t>Stationary Markov Chain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5DDC328D-510F-4385-82D3-41AB982A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0B29215-D13C-428C-95F2-70C6718CBCA9}" type="slidenum">
              <a:rPr lang="he-IL" altLang="en-US" sz="2200">
                <a:solidFill>
                  <a:srgbClr val="002D86"/>
                </a:solidFill>
              </a:rPr>
              <a:pPr/>
              <a:t>5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2053" name="Content Placeholder 3">
            <a:extLst>
              <a:ext uri="{FF2B5EF4-FFF2-40B4-BE49-F238E27FC236}">
                <a16:creationId xmlns:a16="http://schemas.microsoft.com/office/drawing/2014/main" id="{6988B23E-F75F-40FF-AACD-A8A52DD559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100" b="1" dirty="0">
                <a:solidFill>
                  <a:srgbClr val="993300"/>
                </a:solidFill>
              </a:rPr>
              <a:t>Stationary Assumption: </a:t>
            </a:r>
            <a:r>
              <a:rPr lang="en-US" sz="3100" dirty="0"/>
              <a:t>For all states </a:t>
            </a:r>
            <a:r>
              <a:rPr lang="en-US" sz="3100" i="1" dirty="0" err="1"/>
              <a:t>i</a:t>
            </a:r>
            <a:r>
              <a:rPr lang="en-US" sz="3100" i="1" dirty="0"/>
              <a:t>, j</a:t>
            </a:r>
            <a:r>
              <a:rPr lang="en-US" sz="3100" dirty="0"/>
              <a:t> and for all </a:t>
            </a:r>
            <a:r>
              <a:rPr lang="en-US" sz="3100" i="1" dirty="0"/>
              <a:t>t</a:t>
            </a:r>
            <a:r>
              <a:rPr lang="en-US" sz="3100" dirty="0"/>
              <a:t>, P(X</a:t>
            </a:r>
            <a:r>
              <a:rPr lang="en-US" sz="3100" baseline="-25000" dirty="0"/>
              <a:t>t+1</a:t>
            </a:r>
            <a:r>
              <a:rPr lang="en-US" sz="3100" dirty="0"/>
              <a:t> = j |</a:t>
            </a:r>
            <a:r>
              <a:rPr lang="en-US" sz="3100" dirty="0" err="1"/>
              <a:t>X</a:t>
            </a:r>
            <a:r>
              <a:rPr lang="en-US" sz="3100" baseline="-25000" dirty="0" err="1"/>
              <a:t>t</a:t>
            </a:r>
            <a:r>
              <a:rPr lang="en-US" sz="3100" dirty="0"/>
              <a:t> = </a:t>
            </a:r>
            <a:r>
              <a:rPr lang="en-US" sz="3100" dirty="0" err="1"/>
              <a:t>i</a:t>
            </a:r>
            <a:r>
              <a:rPr lang="en-US" sz="3100" dirty="0"/>
              <a:t>) is independent of time (</a:t>
            </a:r>
            <a:r>
              <a:rPr lang="en-US" sz="3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100" dirty="0"/>
              <a:t>)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3100" dirty="0"/>
              <a:t>              P(X</a:t>
            </a:r>
            <a:r>
              <a:rPr lang="en-US" sz="3100" baseline="-25000" dirty="0"/>
              <a:t>t+1</a:t>
            </a:r>
            <a:r>
              <a:rPr lang="en-US" sz="3100" dirty="0"/>
              <a:t> = j |</a:t>
            </a:r>
            <a:r>
              <a:rPr lang="en-US" sz="3100" dirty="0" err="1"/>
              <a:t>X</a:t>
            </a:r>
            <a:r>
              <a:rPr lang="en-US" sz="3100" baseline="-25000" dirty="0" err="1"/>
              <a:t>t</a:t>
            </a:r>
            <a:r>
              <a:rPr lang="en-US" sz="3100" dirty="0"/>
              <a:t> = </a:t>
            </a:r>
            <a:r>
              <a:rPr lang="en-US" sz="3100" dirty="0" err="1"/>
              <a:t>i</a:t>
            </a:r>
            <a:r>
              <a:rPr lang="en-US" sz="3100" dirty="0"/>
              <a:t>) = P(X</a:t>
            </a:r>
            <a:r>
              <a:rPr lang="en-US" sz="3100" baseline="-25000" dirty="0"/>
              <a:t>1</a:t>
            </a:r>
            <a:r>
              <a:rPr lang="en-US" sz="3100" dirty="0"/>
              <a:t> = j |X</a:t>
            </a:r>
            <a:r>
              <a:rPr lang="en-US" sz="3100" baseline="-25000" dirty="0"/>
              <a:t>0</a:t>
            </a:r>
            <a:r>
              <a:rPr lang="en-US" sz="3100" dirty="0"/>
              <a:t> = </a:t>
            </a:r>
            <a:r>
              <a:rPr lang="en-US" sz="3100" dirty="0" err="1"/>
              <a:t>i</a:t>
            </a:r>
            <a:r>
              <a:rPr lang="en-US" sz="3100" dirty="0"/>
              <a:t>) = </a:t>
            </a:r>
            <a:r>
              <a:rPr lang="en-US" sz="3100" i="1" dirty="0" err="1"/>
              <a:t>p</a:t>
            </a:r>
            <a:r>
              <a:rPr lang="en-US" sz="3100" i="1" baseline="-25000" dirty="0" err="1"/>
              <a:t>ij</a:t>
            </a:r>
            <a:r>
              <a:rPr lang="en-US" sz="3100" dirty="0"/>
              <a:t>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3100" dirty="0"/>
              <a:t>                                                            ;   </a:t>
            </a:r>
            <a:r>
              <a:rPr lang="en-US" sz="3100" dirty="0" err="1"/>
              <a:t>i,j</a:t>
            </a:r>
            <a:r>
              <a:rPr lang="en-US" sz="3100" dirty="0"/>
              <a:t> = 0,1, …, s;     t = 0,1, …,T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100" dirty="0"/>
              <a:t>This means that if system is in state </a:t>
            </a:r>
            <a:r>
              <a:rPr lang="en-US" sz="3100" dirty="0" err="1"/>
              <a:t>i</a:t>
            </a:r>
            <a:r>
              <a:rPr lang="en-US" sz="3100" dirty="0"/>
              <a:t>, the probability that the system will transition to state j is </a:t>
            </a:r>
            <a:r>
              <a:rPr lang="en-US" sz="3100" dirty="0" err="1"/>
              <a:t>pij</a:t>
            </a:r>
            <a:r>
              <a:rPr lang="en-US" sz="3100" dirty="0"/>
              <a:t> no matter what the value of t is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100" i="1" dirty="0" err="1"/>
              <a:t>p</a:t>
            </a:r>
            <a:r>
              <a:rPr lang="en-US" sz="3100" i="1" baseline="-25000" dirty="0" err="1"/>
              <a:t>ij</a:t>
            </a:r>
            <a:r>
              <a:rPr lang="en-US" sz="3100" dirty="0"/>
              <a:t> = probability that the system will be in state j at time t+1 given that it is in state </a:t>
            </a:r>
            <a:r>
              <a:rPr lang="en-US" sz="3100" i="1" dirty="0" err="1"/>
              <a:t>i</a:t>
            </a:r>
            <a:r>
              <a:rPr lang="en-US" sz="3100" dirty="0"/>
              <a:t> at time t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600" dirty="0"/>
              <a:t>Called one step </a:t>
            </a:r>
            <a:r>
              <a:rPr lang="en-US" sz="2600" b="1" dirty="0"/>
              <a:t>transition probability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100" dirty="0"/>
              <a:t>Stationary Markov Chain – having stationary transition probabilities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dirty="0"/>
              <a:t>What we are interested in</a:t>
            </a: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4AB0DB2-60A3-41AB-92AD-6B74F430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2FF3-8664-444C-847C-366E30C489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2500" dirty="0"/>
              <a:t>We generally represent transition probabilities of Markov Chain by a </a:t>
            </a:r>
            <a:r>
              <a:rPr lang="en-US" sz="2500" i="1" dirty="0" err="1"/>
              <a:t>s</a:t>
            </a:r>
            <a:r>
              <a:rPr lang="en-US" sz="2500" dirty="0" err="1">
                <a:sym typeface="Symbol"/>
              </a:rPr>
              <a:t></a:t>
            </a:r>
            <a:r>
              <a:rPr lang="en-US" sz="2500" i="1" dirty="0" err="1">
                <a:sym typeface="Symbol"/>
              </a:rPr>
              <a:t>s</a:t>
            </a:r>
            <a:r>
              <a:rPr lang="en-US" sz="2500" i="1" dirty="0">
                <a:sym typeface="Symbol"/>
              </a:rPr>
              <a:t> </a:t>
            </a:r>
            <a:r>
              <a:rPr lang="en-US" sz="2500" b="1" dirty="0">
                <a:sym typeface="Symbol"/>
              </a:rPr>
              <a:t>Transition Probability Matrix </a:t>
            </a:r>
            <a:r>
              <a:rPr lang="en-US" sz="2500" b="1" dirty="0">
                <a:solidFill>
                  <a:srgbClr val="C00000"/>
                </a:solidFill>
                <a:sym typeface="Symbol"/>
              </a:rPr>
              <a:t>P</a:t>
            </a: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sz="2500" b="1" dirty="0">
              <a:sym typeface="Symbol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sz="2500" b="1" dirty="0">
              <a:sym typeface="Symbol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sz="2500" b="1" dirty="0">
              <a:sym typeface="Symbol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sz="2500" b="1" dirty="0">
              <a:sym typeface="Symbol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endParaRPr lang="en-US" sz="2500" b="1" dirty="0">
              <a:sym typeface="Symbol"/>
            </a:endParaRPr>
          </a:p>
          <a:p>
            <a:pPr marL="273050" lvl="1" eaLnBrk="1" hangingPunct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sz="2500" dirty="0">
                <a:sym typeface="Symbol"/>
              </a:rPr>
              <a:t>It can also be represented by stochastic Finite state Machine</a:t>
            </a:r>
            <a:endParaRPr lang="en-US" sz="22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B7F7A9B-1DFF-4708-9589-7D6329D7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0C37E93-B2A9-4EDA-8BE8-9D808A1C45CE}" type="slidenum">
              <a:rPr lang="he-IL" altLang="en-US" sz="2200">
                <a:solidFill>
                  <a:srgbClr val="002D86"/>
                </a:solidFill>
              </a:rPr>
              <a:pPr/>
              <a:t>6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18437" name="Object 2">
            <a:extLst>
              <a:ext uri="{FF2B5EF4-FFF2-40B4-BE49-F238E27FC236}">
                <a16:creationId xmlns:a16="http://schemas.microsoft.com/office/drawing/2014/main" id="{F1CBB7DF-4985-4F96-A44E-A05E500A7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45084"/>
              </p:ext>
            </p:extLst>
          </p:nvPr>
        </p:nvGraphicFramePr>
        <p:xfrm>
          <a:off x="1735138" y="1995488"/>
          <a:ext cx="632301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939800" progId="Equation.3">
                  <p:embed/>
                </p:oleObj>
              </mc:Choice>
              <mc:Fallback>
                <p:oleObj name="Equation" r:id="rId2" imgW="3124200" imgH="939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1995488"/>
                        <a:ext cx="6323012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Group 22">
            <a:extLst>
              <a:ext uri="{FF2B5EF4-FFF2-40B4-BE49-F238E27FC236}">
                <a16:creationId xmlns:a16="http://schemas.microsoft.com/office/drawing/2014/main" id="{7ED0B36F-0BC4-4A71-A34A-4A479FD0E8DC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4911725"/>
            <a:ext cx="6089650" cy="528638"/>
            <a:chOff x="772" y="2190"/>
            <a:chExt cx="3836" cy="333"/>
          </a:xfrm>
        </p:grpSpPr>
        <p:sp>
          <p:nvSpPr>
            <p:cNvPr id="18439" name="Oval 6">
              <a:extLst>
                <a:ext uri="{FF2B5EF4-FFF2-40B4-BE49-F238E27FC236}">
                  <a16:creationId xmlns:a16="http://schemas.microsoft.com/office/drawing/2014/main" id="{A0772180-16A5-4904-B1DB-2E0F2535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01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0" name="Oval 7">
              <a:extLst>
                <a:ext uri="{FF2B5EF4-FFF2-40B4-BE49-F238E27FC236}">
                  <a16:creationId xmlns:a16="http://schemas.microsoft.com/office/drawing/2014/main" id="{12C45630-F80C-4C42-BD75-DFEEAA79D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90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1" name="Oval 8">
              <a:extLst>
                <a:ext uri="{FF2B5EF4-FFF2-40B4-BE49-F238E27FC236}">
                  <a16:creationId xmlns:a16="http://schemas.microsoft.com/office/drawing/2014/main" id="{38DBDFC5-9381-4A65-81DF-7BD659AF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199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42" name="Oval 9">
              <a:extLst>
                <a:ext uri="{FF2B5EF4-FFF2-40B4-BE49-F238E27FC236}">
                  <a16:creationId xmlns:a16="http://schemas.microsoft.com/office/drawing/2014/main" id="{8DD7B7E7-2AD6-4F36-BB4B-7EFC0452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98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43" name="Oval 10">
              <a:extLst>
                <a:ext uri="{FF2B5EF4-FFF2-40B4-BE49-F238E27FC236}">
                  <a16:creationId xmlns:a16="http://schemas.microsoft.com/office/drawing/2014/main" id="{45C75FC0-1533-4FCE-91DE-C5ACA8EE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03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8444" name="AutoShape 12">
              <a:extLst>
                <a:ext uri="{FF2B5EF4-FFF2-40B4-BE49-F238E27FC236}">
                  <a16:creationId xmlns:a16="http://schemas.microsoft.com/office/drawing/2014/main" id="{F371B3B7-38E2-4061-B4E2-2C8CCA9D9764}"/>
                </a:ext>
              </a:extLst>
            </p:cNvPr>
            <p:cNvCxnSpPr>
              <a:cxnSpLocks noChangeShapeType="1"/>
              <a:stCxn id="18439" idx="7"/>
              <a:endCxn id="18440" idx="1"/>
            </p:cNvCxnSpPr>
            <p:nvPr/>
          </p:nvCxnSpPr>
          <p:spPr bwMode="auto">
            <a:xfrm rot="-5400000">
              <a:off x="1394" y="1940"/>
              <a:ext cx="10" cy="594"/>
            </a:xfrm>
            <a:prstGeom prst="curvedConnector3">
              <a:avLst>
                <a:gd name="adj1" fmla="val 13937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3">
              <a:extLst>
                <a:ext uri="{FF2B5EF4-FFF2-40B4-BE49-F238E27FC236}">
                  <a16:creationId xmlns:a16="http://schemas.microsoft.com/office/drawing/2014/main" id="{7837442D-CE52-4763-8125-67656DD1787E}"/>
                </a:ext>
              </a:extLst>
            </p:cNvPr>
            <p:cNvCxnSpPr>
              <a:cxnSpLocks noChangeShapeType="1"/>
              <a:stCxn id="18440" idx="7"/>
              <a:endCxn id="18441" idx="1"/>
            </p:cNvCxnSpPr>
            <p:nvPr/>
          </p:nvCxnSpPr>
          <p:spPr bwMode="auto">
            <a:xfrm rot="5400000" flipV="1">
              <a:off x="2253" y="1949"/>
              <a:ext cx="8" cy="574"/>
            </a:xfrm>
            <a:prstGeom prst="curvedConnector3">
              <a:avLst>
                <a:gd name="adj1" fmla="val -15923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4">
              <a:extLst>
                <a:ext uri="{FF2B5EF4-FFF2-40B4-BE49-F238E27FC236}">
                  <a16:creationId xmlns:a16="http://schemas.microsoft.com/office/drawing/2014/main" id="{265D798E-9486-482E-A951-BE890CB52AD1}"/>
                </a:ext>
              </a:extLst>
            </p:cNvPr>
            <p:cNvCxnSpPr>
              <a:cxnSpLocks noChangeShapeType="1"/>
              <a:stCxn id="18441" idx="7"/>
              <a:endCxn id="18442" idx="1"/>
            </p:cNvCxnSpPr>
            <p:nvPr/>
          </p:nvCxnSpPr>
          <p:spPr bwMode="auto">
            <a:xfrm rot="-5400000">
              <a:off x="3108" y="1948"/>
              <a:ext cx="1" cy="583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5">
              <a:extLst>
                <a:ext uri="{FF2B5EF4-FFF2-40B4-BE49-F238E27FC236}">
                  <a16:creationId xmlns:a16="http://schemas.microsoft.com/office/drawing/2014/main" id="{ADA70BDE-4684-4CFD-89CF-98739F0A854E}"/>
                </a:ext>
              </a:extLst>
            </p:cNvPr>
            <p:cNvCxnSpPr>
              <a:cxnSpLocks noChangeShapeType="1"/>
              <a:stCxn id="18442" idx="7"/>
              <a:endCxn id="18443" idx="1"/>
            </p:cNvCxnSpPr>
            <p:nvPr/>
          </p:nvCxnSpPr>
          <p:spPr bwMode="auto">
            <a:xfrm rot="5400000" flipV="1">
              <a:off x="3973" y="1939"/>
              <a:ext cx="5" cy="605"/>
            </a:xfrm>
            <a:prstGeom prst="curvedConnector3">
              <a:avLst>
                <a:gd name="adj1" fmla="val -2957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A89C61-428A-CB1A-72FC-C2FD061D817E}"/>
              </a:ext>
            </a:extLst>
          </p:cNvPr>
          <p:cNvSpPr txBox="1"/>
          <p:nvPr/>
        </p:nvSpPr>
        <p:spPr>
          <a:xfrm>
            <a:off x="335132" y="5657671"/>
            <a:ext cx="869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call the vector q  [q1 q2 . . .  </a:t>
            </a:r>
            <a:r>
              <a:rPr lang="en-US" dirty="0" err="1"/>
              <a:t>qs</a:t>
            </a:r>
            <a:r>
              <a:rPr lang="en-US" dirty="0"/>
              <a:t>] the initial probability distribution for the Markov chain.</a:t>
            </a:r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2">
            <a:extLst>
              <a:ext uri="{FF2B5EF4-FFF2-40B4-BE49-F238E27FC236}">
                <a16:creationId xmlns:a16="http://schemas.microsoft.com/office/drawing/2014/main" id="{928BE49C-3640-403B-8376-CF0AE4C9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Markov Chain</a:t>
            </a:r>
            <a:b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</a:rPr>
              <a:t>Simple Example  </a:t>
            </a:r>
            <a:endParaRPr lang="en-US" altLang="en-US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39CBEACB-211C-4E42-BF7B-E2620A5C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31B9546-F7A5-4AC3-8302-2AC026B2F485}" type="slidenum">
              <a:rPr lang="he-IL" altLang="en-US" sz="2200">
                <a:solidFill>
                  <a:srgbClr val="002D86"/>
                </a:solidFill>
              </a:rPr>
              <a:pPr/>
              <a:t>7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sp>
        <p:nvSpPr>
          <p:cNvPr id="19460" name="Content Placeholder 23">
            <a:extLst>
              <a:ext uri="{FF2B5EF4-FFF2-40B4-BE49-F238E27FC236}">
                <a16:creationId xmlns:a16="http://schemas.microsoft.com/office/drawing/2014/main" id="{CAC2C972-8A83-4A47-97B7-F1B71630B8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grpSp>
        <p:nvGrpSpPr>
          <p:cNvPr id="19461" name="Group 32">
            <a:extLst>
              <a:ext uri="{FF2B5EF4-FFF2-40B4-BE49-F238E27FC236}">
                <a16:creationId xmlns:a16="http://schemas.microsoft.com/office/drawing/2014/main" id="{DA1861F6-DF8A-4C27-BE6F-73AFFB66D86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04900"/>
            <a:ext cx="8332787" cy="2689225"/>
            <a:chOff x="468313" y="1365475"/>
            <a:chExt cx="8332787" cy="2690588"/>
          </a:xfrm>
        </p:grpSpPr>
        <p:sp>
          <p:nvSpPr>
            <p:cNvPr id="19477" name="Text Box 2">
              <a:extLst>
                <a:ext uri="{FF2B5EF4-FFF2-40B4-BE49-F238E27FC236}">
                  <a16:creationId xmlns:a16="http://schemas.microsoft.com/office/drawing/2014/main" id="{F6D3478F-9C91-4BEB-9FF2-0E29A119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1365475"/>
              <a:ext cx="8332787" cy="268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993300"/>
                  </a:solidFill>
                </a:rPr>
                <a:t>Weather: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000" b="1" dirty="0"/>
                <a:t> raining today			40% rain tomorrow 	 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				60% no rain tomorrow	  </a:t>
              </a:r>
              <a:endPara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endParaRPr lang="en-US" altLang="en-US" sz="2000" b="1" dirty="0"/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2000" b="1" dirty="0"/>
                <a:t> not raining today		20% rain tomorrow	</a:t>
              </a:r>
              <a:endPara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000" dirty="0"/>
                <a:t>		</a:t>
              </a:r>
              <a:r>
                <a:rPr lang="en-US" altLang="en-US" sz="2000" b="1" dirty="0"/>
                <a:t>		80% no rain tomorrow</a:t>
              </a:r>
              <a:endPara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8" name="AutoShape 3">
              <a:extLst>
                <a:ext uri="{FF2B5EF4-FFF2-40B4-BE49-F238E27FC236}">
                  <a16:creationId xmlns:a16="http://schemas.microsoft.com/office/drawing/2014/main" id="{1ECBBC4C-9F44-4673-B4BD-9709FBE7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1954213"/>
              <a:ext cx="676275" cy="296862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9" name="AutoShape 4">
              <a:extLst>
                <a:ext uri="{FF2B5EF4-FFF2-40B4-BE49-F238E27FC236}">
                  <a16:creationId xmlns:a16="http://schemas.microsoft.com/office/drawing/2014/main" id="{2CB748A6-6917-4236-BF1F-AE634A75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2400300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0" name="AutoShape 5">
              <a:extLst>
                <a:ext uri="{FF2B5EF4-FFF2-40B4-BE49-F238E27FC236}">
                  <a16:creationId xmlns:a16="http://schemas.microsoft.com/office/drawing/2014/main" id="{449F4A94-0636-4AFB-9467-9E847080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13" y="3349625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1" name="AutoShape 6">
              <a:extLst>
                <a:ext uri="{FF2B5EF4-FFF2-40B4-BE49-F238E27FC236}">
                  <a16:creationId xmlns:a16="http://schemas.microsoft.com/office/drawing/2014/main" id="{35D55723-A6C1-48C6-9B5A-7DA3215B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313" y="3759200"/>
              <a:ext cx="676275" cy="296863"/>
            </a:xfrm>
            <a:prstGeom prst="rightArrow">
              <a:avLst>
                <a:gd name="adj1" fmla="val 50000"/>
                <a:gd name="adj2" fmla="val 56952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9462" name="Group 22">
            <a:extLst>
              <a:ext uri="{FF2B5EF4-FFF2-40B4-BE49-F238E27FC236}">
                <a16:creationId xmlns:a16="http://schemas.microsoft.com/office/drawing/2014/main" id="{9C867D3C-8056-4C21-8E51-4E9E750D0DBF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464050"/>
            <a:ext cx="3854450" cy="1984375"/>
            <a:chOff x="1646" y="3027"/>
            <a:chExt cx="1610" cy="910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7B4558DE-7F42-41D5-89C9-8A531E8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65"/>
              <a:ext cx="648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19468" name="Oval 12">
              <a:extLst>
                <a:ext uri="{FF2B5EF4-FFF2-40B4-BE49-F238E27FC236}">
                  <a16:creationId xmlns:a16="http://schemas.microsoft.com/office/drawing/2014/main" id="{E855563B-93F5-461F-8C2E-FC111676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79"/>
              <a:ext cx="626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no rain</a:t>
              </a:r>
            </a:p>
          </p:txBody>
        </p:sp>
        <p:cxnSp>
          <p:nvCxnSpPr>
            <p:cNvPr id="19469" name="AutoShape 13">
              <a:extLst>
                <a:ext uri="{FF2B5EF4-FFF2-40B4-BE49-F238E27FC236}">
                  <a16:creationId xmlns:a16="http://schemas.microsoft.com/office/drawing/2014/main" id="{BDF30D78-DDDD-4554-B0A3-55623C2EA3CA}"/>
                </a:ext>
              </a:extLst>
            </p:cNvPr>
            <p:cNvCxnSpPr>
              <a:cxnSpLocks noChangeShapeType="1"/>
              <a:stCxn id="19467" idx="7"/>
              <a:endCxn id="19468" idx="1"/>
            </p:cNvCxnSpPr>
            <p:nvPr/>
          </p:nvCxnSpPr>
          <p:spPr bwMode="auto">
            <a:xfrm rot="5400000" flipV="1">
              <a:off x="2437" y="3212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4">
              <a:extLst>
                <a:ext uri="{FF2B5EF4-FFF2-40B4-BE49-F238E27FC236}">
                  <a16:creationId xmlns:a16="http://schemas.microsoft.com/office/drawing/2014/main" id="{4B5549ED-4327-457E-B78A-0A7680282924}"/>
                </a:ext>
              </a:extLst>
            </p:cNvPr>
            <p:cNvCxnSpPr>
              <a:cxnSpLocks noChangeShapeType="1"/>
              <a:stCxn id="19468" idx="3"/>
              <a:endCxn id="19467" idx="5"/>
            </p:cNvCxnSpPr>
            <p:nvPr/>
          </p:nvCxnSpPr>
          <p:spPr bwMode="auto">
            <a:xfrm rot="16200000" flipV="1">
              <a:off x="2437" y="3414"/>
              <a:ext cx="14" cy="368"/>
            </a:xfrm>
            <a:prstGeom prst="curvedConnector3">
              <a:avLst>
                <a:gd name="adj1" fmla="val -1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15">
              <a:extLst>
                <a:ext uri="{FF2B5EF4-FFF2-40B4-BE49-F238E27FC236}">
                  <a16:creationId xmlns:a16="http://schemas.microsoft.com/office/drawing/2014/main" id="{415BF5C1-29E5-4F49-BAA1-DD1D3773ED10}"/>
                </a:ext>
              </a:extLst>
            </p:cNvPr>
            <p:cNvCxnSpPr>
              <a:cxnSpLocks noChangeShapeType="1"/>
              <a:stCxn id="19468" idx="7"/>
              <a:endCxn id="19468" idx="6"/>
            </p:cNvCxnSpPr>
            <p:nvPr/>
          </p:nvCxnSpPr>
          <p:spPr bwMode="auto">
            <a:xfrm rot="5400000" flipV="1">
              <a:off x="3070" y="3404"/>
              <a:ext cx="101" cy="100"/>
            </a:xfrm>
            <a:prstGeom prst="curvedConnector4">
              <a:avLst>
                <a:gd name="adj1" fmla="val -173269"/>
                <a:gd name="adj2" fmla="val 236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6">
              <a:extLst>
                <a:ext uri="{FF2B5EF4-FFF2-40B4-BE49-F238E27FC236}">
                  <a16:creationId xmlns:a16="http://schemas.microsoft.com/office/drawing/2014/main" id="{8B4B9B41-1FA6-4505-AAD8-FB03DC0BF9AD}"/>
                </a:ext>
              </a:extLst>
            </p:cNvPr>
            <p:cNvCxnSpPr>
              <a:cxnSpLocks noChangeShapeType="1"/>
              <a:stCxn id="19467" idx="1"/>
              <a:endCxn id="19467" idx="2"/>
            </p:cNvCxnSpPr>
            <p:nvPr/>
          </p:nvCxnSpPr>
          <p:spPr bwMode="auto">
            <a:xfrm rot="-5400000" flipH="1" flipV="1">
              <a:off x="1700" y="3388"/>
              <a:ext cx="101" cy="103"/>
            </a:xfrm>
            <a:prstGeom prst="curvedConnector4">
              <a:avLst>
                <a:gd name="adj1" fmla="val -173269"/>
                <a:gd name="adj2" fmla="val 23203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Text Box 17">
              <a:extLst>
                <a:ext uri="{FF2B5EF4-FFF2-40B4-BE49-F238E27FC236}">
                  <a16:creationId xmlns:a16="http://schemas.microsoft.com/office/drawing/2014/main" id="{6488FDFD-8E7E-4CDC-95A5-DFAB4FDC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5F04A646-1C94-4A12-9FE0-9C8BAAF86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076"/>
              <a:ext cx="32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D907733D-E047-473A-B2CD-9D40E706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19476" name="Text Box 20">
              <a:extLst>
                <a:ext uri="{FF2B5EF4-FFF2-40B4-BE49-F238E27FC236}">
                  <a16:creationId xmlns:a16="http://schemas.microsoft.com/office/drawing/2014/main" id="{8DC06F20-3BFF-4A41-94C5-E98097F9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69"/>
              <a:ext cx="37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0.2</a:t>
              </a:r>
            </a:p>
          </p:txBody>
        </p:sp>
      </p:grpSp>
      <p:sp>
        <p:nvSpPr>
          <p:cNvPr id="19463" name="Text Box 23">
            <a:extLst>
              <a:ext uri="{FF2B5EF4-FFF2-40B4-BE49-F238E27FC236}">
                <a16:creationId xmlns:a16="http://schemas.microsoft.com/office/drawing/2014/main" id="{D5FD76E8-C4C8-4183-ABA3-A68B269D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22713"/>
            <a:ext cx="256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993300"/>
                </a:solidFill>
              </a:rPr>
              <a:t>Stochastic FSM:</a:t>
            </a:r>
          </a:p>
        </p:txBody>
      </p:sp>
      <p:sp>
        <p:nvSpPr>
          <p:cNvPr id="19464" name="TextBox 33">
            <a:extLst>
              <a:ext uri="{FF2B5EF4-FFF2-40B4-BE49-F238E27FC236}">
                <a16:creationId xmlns:a16="http://schemas.microsoft.com/office/drawing/2014/main" id="{8A81F746-A1D8-41BF-8202-826D8BA2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4386263"/>
            <a:ext cx="2535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State 1: Rain</a:t>
            </a:r>
          </a:p>
          <a:p>
            <a:r>
              <a:rPr lang="en-US" altLang="en-US" sz="2000"/>
              <a:t>State 2: No Rain</a:t>
            </a:r>
          </a:p>
        </p:txBody>
      </p:sp>
      <p:sp>
        <p:nvSpPr>
          <p:cNvPr id="19465" name="Text Box 23">
            <a:extLst>
              <a:ext uri="{FF2B5EF4-FFF2-40B4-BE49-F238E27FC236}">
                <a16:creationId xmlns:a16="http://schemas.microsoft.com/office/drawing/2014/main" id="{5B819FFE-E3A6-4A11-912D-656F3B74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3967163"/>
            <a:ext cx="364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993300"/>
                </a:solidFill>
              </a:rPr>
              <a:t>Transition Prob. Matrix:</a:t>
            </a:r>
          </a:p>
        </p:txBody>
      </p:sp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491FC3D9-A575-425C-8526-F3C88B7F3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5146675"/>
          <a:ext cx="1981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200" imgH="457200" progId="Equation.3">
                  <p:embed/>
                </p:oleObj>
              </mc:Choice>
              <mc:Fallback>
                <p:oleObj name="Equation" r:id="rId3" imgW="965200" imgH="457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146675"/>
                        <a:ext cx="1981200" cy="938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1A824B-5D86-4996-8462-6D03B58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Transforming a process to a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9A9D-1090-41F5-881C-615025AE69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5400675"/>
          </a:xfrm>
        </p:spPr>
        <p:txBody>
          <a:bodyPr/>
          <a:lstStyle/>
          <a:p>
            <a:pPr>
              <a:defRPr/>
            </a:pPr>
            <a:r>
              <a:rPr lang="en-US" dirty="0"/>
              <a:t>Whether or not it rains today depends on previous weather conditions through last two days</a:t>
            </a:r>
          </a:p>
          <a:p>
            <a:pPr lvl="1">
              <a:defRPr/>
            </a:pPr>
            <a:r>
              <a:rPr lang="en-US" dirty="0"/>
              <a:t>If it rained for past two days, it will rain tomorrow with prob. 0.7</a:t>
            </a:r>
          </a:p>
          <a:p>
            <a:pPr lvl="1">
              <a:defRPr/>
            </a:pPr>
            <a:r>
              <a:rPr lang="en-US" dirty="0"/>
              <a:t>If it rained today but not yesterday, it will rain tomorrow with prob. 0.5</a:t>
            </a:r>
          </a:p>
          <a:p>
            <a:pPr lvl="1">
              <a:defRPr/>
            </a:pPr>
            <a:r>
              <a:rPr lang="en-US" dirty="0"/>
              <a:t>If it rained yesterday but not today, it will rain tomorrow with prob. 0.4</a:t>
            </a:r>
          </a:p>
          <a:p>
            <a:pPr lvl="1">
              <a:defRPr/>
            </a:pPr>
            <a:r>
              <a:rPr lang="en-US" dirty="0"/>
              <a:t>If it has not rained for past two days, it will rain tomorrow with prob. 0.2</a:t>
            </a:r>
          </a:p>
          <a:p>
            <a:pPr>
              <a:defRPr/>
            </a:pPr>
            <a:r>
              <a:rPr lang="en-US" dirty="0"/>
              <a:t>Let the state at time n – depend only on a single day</a:t>
            </a:r>
          </a:p>
          <a:p>
            <a:pPr lvl="1">
              <a:defRPr/>
            </a:pPr>
            <a:r>
              <a:rPr lang="en-US" dirty="0"/>
              <a:t>Not Markov chain</a:t>
            </a:r>
          </a:p>
          <a:p>
            <a:pPr>
              <a:defRPr/>
            </a:pPr>
            <a:r>
              <a:rPr lang="en-US" dirty="0"/>
              <a:t>Convert – n saying that it depend on both day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1458649-E14B-4937-AEAC-47C7236E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05FAD78-0A38-4AC4-9039-2019ACF42DF3}" type="slidenum">
              <a:rPr lang="he-IL" altLang="en-US" sz="2200">
                <a:solidFill>
                  <a:srgbClr val="002D86"/>
                </a:solidFill>
              </a:rPr>
              <a:pPr/>
              <a:t>8</a:t>
            </a:fld>
            <a:endParaRPr lang="en-US" altLang="en-US" sz="2200">
              <a:solidFill>
                <a:srgbClr val="002D86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3A4B5AF-A8FA-4DE4-937E-46249931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0"/>
            <a:ext cx="9015412" cy="936625"/>
          </a:xfrm>
        </p:spPr>
        <p:txBody>
          <a:bodyPr/>
          <a:lstStyle/>
          <a:p>
            <a:r>
              <a:rPr lang="en-US" altLang="en-US"/>
              <a:t>Transforming a process to a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A2E3-56F8-438C-AE7A-220EAE36C1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9013"/>
            <a:ext cx="9144000" cy="2508250"/>
          </a:xfrm>
        </p:spPr>
        <p:txBody>
          <a:bodyPr/>
          <a:lstStyle/>
          <a:p>
            <a:pPr>
              <a:defRPr/>
            </a:pPr>
            <a:r>
              <a:rPr lang="en-US" dirty="0"/>
              <a:t>State 0 - If it rained today and yesterday (RR)</a:t>
            </a:r>
          </a:p>
          <a:p>
            <a:pPr>
              <a:defRPr/>
            </a:pPr>
            <a:r>
              <a:rPr lang="en-US" dirty="0"/>
              <a:t>State 1 - If it rained today but not yesterday (NR)</a:t>
            </a:r>
          </a:p>
          <a:p>
            <a:pPr>
              <a:defRPr/>
            </a:pPr>
            <a:r>
              <a:rPr lang="en-US" dirty="0"/>
              <a:t>State 2 - If it rained yesterday but not today (RN)</a:t>
            </a:r>
          </a:p>
          <a:p>
            <a:pPr>
              <a:defRPr/>
            </a:pPr>
            <a:r>
              <a:rPr lang="en-US" dirty="0"/>
              <a:t>State 3 - If it did not rained either today or yesterday (NN)</a:t>
            </a:r>
          </a:p>
          <a:p>
            <a:pPr>
              <a:defRPr/>
            </a:pPr>
            <a:endParaRPr lang="en-US" dirty="0"/>
          </a:p>
          <a:p>
            <a:pPr lvl="1">
              <a:buFont typeface="Wingdings 3" panose="05040102010807070707" pitchFamily="18" charset="2"/>
              <a:buNone/>
              <a:defRPr/>
            </a:pPr>
            <a:endParaRPr lang="en-US" sz="1700" dirty="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6D3D86A-BD70-43A7-B23E-22C4FB9C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89BCE21-EC03-43E6-9CF8-DF8BC926EBE6}" type="slidenum">
              <a:rPr lang="he-IL" altLang="en-US" sz="2200">
                <a:solidFill>
                  <a:srgbClr val="002D86"/>
                </a:solidFill>
              </a:rPr>
              <a:pPr/>
              <a:t>9</a:t>
            </a:fld>
            <a:endParaRPr lang="en-US" altLang="en-US" sz="2200">
              <a:solidFill>
                <a:srgbClr val="002D86"/>
              </a:solidFill>
            </a:endParaRPr>
          </a:p>
        </p:txBody>
      </p:sp>
      <p:graphicFrame>
        <p:nvGraphicFramePr>
          <p:cNvPr id="22533" name="Content Placeholder 4">
            <a:extLst>
              <a:ext uri="{FF2B5EF4-FFF2-40B4-BE49-F238E27FC236}">
                <a16:creationId xmlns:a16="http://schemas.microsoft.com/office/drawing/2014/main" id="{FD5AD331-CA77-4D9F-8470-7484B9433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66828"/>
              </p:ext>
            </p:extLst>
          </p:nvPr>
        </p:nvGraphicFramePr>
        <p:xfrm>
          <a:off x="3819525" y="4059971"/>
          <a:ext cx="26924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914400" progId="Equation.3">
                  <p:embed/>
                </p:oleObj>
              </mc:Choice>
              <mc:Fallback>
                <p:oleObj name="Equation" r:id="rId2" imgW="1612900" imgH="914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059971"/>
                        <a:ext cx="2692400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">
            <a:extLst>
              <a:ext uri="{FF2B5EF4-FFF2-40B4-BE49-F238E27FC236}">
                <a16:creationId xmlns:a16="http://schemas.microsoft.com/office/drawing/2014/main" id="{E913AD3A-867E-481B-8535-DCF98B16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3758346"/>
            <a:ext cx="220503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700" u="sng" dirty="0"/>
              <a:t>RR    NR     RN   NN</a:t>
            </a:r>
          </a:p>
        </p:txBody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795EB111-0706-4095-9DF6-B0C2CD92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3404333"/>
            <a:ext cx="241123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 typeface="Wingdings 3" panose="05040102010807070707" pitchFamily="18" charset="2"/>
              <a:buNone/>
            </a:pPr>
            <a:r>
              <a:rPr lang="en-US" altLang="en-US" sz="1700" dirty="0"/>
              <a:t>Today, Tomorrow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383F9-18FD-4DEC-AE0B-AE27E74F405E}"/>
              </a:ext>
            </a:extLst>
          </p:cNvPr>
          <p:cNvSpPr/>
          <p:nvPr/>
        </p:nvSpPr>
        <p:spPr>
          <a:xfrm>
            <a:off x="1187450" y="3581304"/>
            <a:ext cx="2511083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700" u="sng" dirty="0"/>
              <a:t>Yesterday, Today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RR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NR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RN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NN</a:t>
            </a: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16332</TotalTime>
  <Words>3386</Words>
  <Application>Microsoft Office PowerPoint</Application>
  <PresentationFormat>On-screen Show (4:3)</PresentationFormat>
  <Paragraphs>544</Paragraphs>
  <Slides>43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Arial Narrow</vt:lpstr>
      <vt:lpstr>Calibri</vt:lpstr>
      <vt:lpstr>CMR10</vt:lpstr>
      <vt:lpstr>Comic Sans MS</vt:lpstr>
      <vt:lpstr>Franklin Gothic Book</vt:lpstr>
      <vt:lpstr>Franklin Gothic Medium</vt:lpstr>
      <vt:lpstr>Times New Roman</vt:lpstr>
      <vt:lpstr>Times-Roman</vt:lpstr>
      <vt:lpstr>Wingdings</vt:lpstr>
      <vt:lpstr>Wingdings 3</vt:lpstr>
      <vt:lpstr>Origin</vt:lpstr>
      <vt:lpstr>Equation</vt:lpstr>
      <vt:lpstr>משוואה</vt:lpstr>
      <vt:lpstr>Markov Chains</vt:lpstr>
      <vt:lpstr>stochastic process</vt:lpstr>
      <vt:lpstr>Stochastic Process</vt:lpstr>
      <vt:lpstr>Markov Chain</vt:lpstr>
      <vt:lpstr>Stationary Markov Chain</vt:lpstr>
      <vt:lpstr>Markov Chain</vt:lpstr>
      <vt:lpstr>Markov Chain Simple Example  </vt:lpstr>
      <vt:lpstr>Transforming a process to a Markov chain</vt:lpstr>
      <vt:lpstr>Transforming a process to a Markov chain</vt:lpstr>
      <vt:lpstr>Markov Chain Gambler’s Example</vt:lpstr>
      <vt:lpstr>Markov Chain Coke vs. Pepsi Example</vt:lpstr>
      <vt:lpstr>Characteristics of a Markov chain</vt:lpstr>
      <vt:lpstr>Characteristics of a Markov chain</vt:lpstr>
      <vt:lpstr>n-step Transition Probabilities</vt:lpstr>
      <vt:lpstr>n-step Transition Probabilities</vt:lpstr>
      <vt:lpstr>n-step Transition Probabilities</vt:lpstr>
      <vt:lpstr>Markov chain Weather example (cont)</vt:lpstr>
      <vt:lpstr>Markov chain Coke vs. Pepsi Example (cont)</vt:lpstr>
      <vt:lpstr>Markov chain Coke vs. Pepsi Example (cont)</vt:lpstr>
      <vt:lpstr>Unconditional State Probabilities (Winston-930)</vt:lpstr>
      <vt:lpstr>Rainy and sunny</vt:lpstr>
      <vt:lpstr>Unconditional State Probabilities</vt:lpstr>
      <vt:lpstr>Markov chain Coke vs. Pepsi Example (cont)</vt:lpstr>
      <vt:lpstr>Classification of States in Markov Chain( winston: 931)</vt:lpstr>
      <vt:lpstr>Classification of States – Definitions</vt:lpstr>
      <vt:lpstr>Classification of States – Definitions (cont) </vt:lpstr>
      <vt:lpstr>Classification of States – Definitions (cont) </vt:lpstr>
      <vt:lpstr>Classification of States – Definitions (cont) </vt:lpstr>
      <vt:lpstr>Classification of States – Definitions (cont)</vt:lpstr>
      <vt:lpstr>Classification of States – Definitions (cont)</vt:lpstr>
      <vt:lpstr>Classification of States – Definitions (cont)</vt:lpstr>
      <vt:lpstr>Classification of States – Definitions (cont)</vt:lpstr>
      <vt:lpstr>Classification of States – Definitions (cont)</vt:lpstr>
      <vt:lpstr>Long Run Property of Markov Chain Steady State Probabilities</vt:lpstr>
      <vt:lpstr>Markov Chain Coke vs. Pepsi Example (cont)</vt:lpstr>
      <vt:lpstr>Long Run Property of Markov Chain Steady State Probabilities   </vt:lpstr>
      <vt:lpstr>Long Run Property of Markov Chain Steady State Probabilities</vt:lpstr>
      <vt:lpstr>Long Run Property of Markov Chain Steady State Probabilities</vt:lpstr>
      <vt:lpstr>Long Run Property of Markov Chain Steady State Probabilities</vt:lpstr>
      <vt:lpstr>Long Run Property of Markov Chain Steady State Probabilities</vt:lpstr>
      <vt:lpstr>Long Run Property of Markov Chain Steady State Probabilities</vt:lpstr>
      <vt:lpstr>Mean First Passage Times</vt:lpstr>
      <vt:lpstr>Mean First Passage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 - Tutorial #5</dc:title>
  <dc:subject>Markov Chains</dc:subject>
  <dc:creator>Ilan Gronau</dc:creator>
  <cp:lastModifiedBy>shakib shahidul</cp:lastModifiedBy>
  <cp:revision>1053</cp:revision>
  <cp:lastPrinted>2017-11-08T03:55:32Z</cp:lastPrinted>
  <dcterms:created xsi:type="dcterms:W3CDTF">1999-10-31T16:48:19Z</dcterms:created>
  <dcterms:modified xsi:type="dcterms:W3CDTF">2022-11-21T12:27:11Z</dcterms:modified>
</cp:coreProperties>
</file>