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5" r:id="rId1"/>
  </p:sldMasterIdLst>
  <p:notesMasterIdLst>
    <p:notesMasterId r:id="rId78"/>
  </p:notesMasterIdLst>
  <p:handoutMasterIdLst>
    <p:handoutMasterId r:id="rId79"/>
  </p:handoutMasterIdLst>
  <p:sldIdLst>
    <p:sldId id="256" r:id="rId2"/>
    <p:sldId id="459" r:id="rId3"/>
    <p:sldId id="461" r:id="rId4"/>
    <p:sldId id="460" r:id="rId5"/>
    <p:sldId id="462" r:id="rId6"/>
    <p:sldId id="463" r:id="rId7"/>
    <p:sldId id="464" r:id="rId8"/>
    <p:sldId id="465" r:id="rId9"/>
    <p:sldId id="466" r:id="rId10"/>
    <p:sldId id="467" r:id="rId11"/>
    <p:sldId id="469" r:id="rId12"/>
    <p:sldId id="470" r:id="rId13"/>
    <p:sldId id="536" r:id="rId14"/>
    <p:sldId id="471" r:id="rId15"/>
    <p:sldId id="472" r:id="rId16"/>
    <p:sldId id="473" r:id="rId17"/>
    <p:sldId id="474" r:id="rId18"/>
    <p:sldId id="475" r:id="rId19"/>
    <p:sldId id="476" r:id="rId20"/>
    <p:sldId id="478" r:id="rId21"/>
    <p:sldId id="480" r:id="rId22"/>
    <p:sldId id="482" r:id="rId23"/>
    <p:sldId id="481" r:id="rId24"/>
    <p:sldId id="487" r:id="rId25"/>
    <p:sldId id="488" r:id="rId26"/>
    <p:sldId id="489" r:id="rId27"/>
    <p:sldId id="483" r:id="rId28"/>
    <p:sldId id="484" r:id="rId29"/>
    <p:sldId id="485" r:id="rId30"/>
    <p:sldId id="486" r:id="rId31"/>
    <p:sldId id="477" r:id="rId32"/>
    <p:sldId id="490" r:id="rId33"/>
    <p:sldId id="492" r:id="rId34"/>
    <p:sldId id="491" r:id="rId35"/>
    <p:sldId id="497" r:id="rId36"/>
    <p:sldId id="493" r:id="rId37"/>
    <p:sldId id="494" r:id="rId38"/>
    <p:sldId id="495" r:id="rId39"/>
    <p:sldId id="496" r:id="rId40"/>
    <p:sldId id="498" r:id="rId41"/>
    <p:sldId id="499" r:id="rId42"/>
    <p:sldId id="500" r:id="rId43"/>
    <p:sldId id="501" r:id="rId44"/>
    <p:sldId id="502" r:id="rId45"/>
    <p:sldId id="503" r:id="rId46"/>
    <p:sldId id="504" r:id="rId47"/>
    <p:sldId id="511" r:id="rId48"/>
    <p:sldId id="505" r:id="rId49"/>
    <p:sldId id="506" r:id="rId50"/>
    <p:sldId id="507" r:id="rId51"/>
    <p:sldId id="508" r:id="rId52"/>
    <p:sldId id="509" r:id="rId53"/>
    <p:sldId id="510" r:id="rId54"/>
    <p:sldId id="512" r:id="rId55"/>
    <p:sldId id="513" r:id="rId56"/>
    <p:sldId id="526" r:id="rId57"/>
    <p:sldId id="514" r:id="rId58"/>
    <p:sldId id="519" r:id="rId59"/>
    <p:sldId id="520" r:id="rId60"/>
    <p:sldId id="521" r:id="rId61"/>
    <p:sldId id="523" r:id="rId62"/>
    <p:sldId id="524" r:id="rId63"/>
    <p:sldId id="525" r:id="rId64"/>
    <p:sldId id="515" r:id="rId65"/>
    <p:sldId id="516" r:id="rId66"/>
    <p:sldId id="517" r:id="rId67"/>
    <p:sldId id="527" r:id="rId68"/>
    <p:sldId id="528" r:id="rId69"/>
    <p:sldId id="530" r:id="rId70"/>
    <p:sldId id="529" r:id="rId71"/>
    <p:sldId id="518" r:id="rId72"/>
    <p:sldId id="531" r:id="rId73"/>
    <p:sldId id="532" r:id="rId74"/>
    <p:sldId id="533" r:id="rId75"/>
    <p:sldId id="534" r:id="rId76"/>
    <p:sldId id="535" r:id="rId77"/>
  </p:sldIdLst>
  <p:sldSz cx="9144000" cy="6858000" type="screen4x3"/>
  <p:notesSz cx="6491288" cy="8777288"/>
  <p:defaultTextStyle>
    <a:defPPr>
      <a:defRPr lang="en-US"/>
    </a:defPPr>
    <a:lvl1pPr algn="l" rtl="0" eaLnBrk="0" fontAlgn="base" hangingPunct="0">
      <a:spcBef>
        <a:spcPct val="0"/>
      </a:spcBef>
      <a:spcAft>
        <a:spcPct val="0"/>
      </a:spcAft>
      <a:defRPr sz="2400" kern="1200">
        <a:solidFill>
          <a:schemeClr val="tx1"/>
        </a:solidFill>
        <a:latin typeface="Comic Sans MS" panose="030F0702030302020204" pitchFamily="66" charset="0"/>
        <a:ea typeface="+mn-ea"/>
        <a:cs typeface="+mn-cs"/>
      </a:defRPr>
    </a:lvl1pPr>
    <a:lvl2pPr marL="457200" algn="l" rtl="0" eaLnBrk="0" fontAlgn="base" hangingPunct="0">
      <a:spcBef>
        <a:spcPct val="0"/>
      </a:spcBef>
      <a:spcAft>
        <a:spcPct val="0"/>
      </a:spcAft>
      <a:defRPr sz="2400" kern="1200">
        <a:solidFill>
          <a:schemeClr val="tx1"/>
        </a:solidFill>
        <a:latin typeface="Comic Sans MS" panose="030F0702030302020204" pitchFamily="66" charset="0"/>
        <a:ea typeface="+mn-ea"/>
        <a:cs typeface="+mn-cs"/>
      </a:defRPr>
    </a:lvl2pPr>
    <a:lvl3pPr marL="914400" algn="l" rtl="0" eaLnBrk="0" fontAlgn="base" hangingPunct="0">
      <a:spcBef>
        <a:spcPct val="0"/>
      </a:spcBef>
      <a:spcAft>
        <a:spcPct val="0"/>
      </a:spcAft>
      <a:defRPr sz="2400" kern="1200">
        <a:solidFill>
          <a:schemeClr val="tx1"/>
        </a:solidFill>
        <a:latin typeface="Comic Sans MS" panose="030F0702030302020204" pitchFamily="66" charset="0"/>
        <a:ea typeface="+mn-ea"/>
        <a:cs typeface="+mn-cs"/>
      </a:defRPr>
    </a:lvl3pPr>
    <a:lvl4pPr marL="1371600" algn="l" rtl="0" eaLnBrk="0" fontAlgn="base" hangingPunct="0">
      <a:spcBef>
        <a:spcPct val="0"/>
      </a:spcBef>
      <a:spcAft>
        <a:spcPct val="0"/>
      </a:spcAft>
      <a:defRPr sz="2400" kern="1200">
        <a:solidFill>
          <a:schemeClr val="tx1"/>
        </a:solidFill>
        <a:latin typeface="Comic Sans MS" panose="030F0702030302020204" pitchFamily="66" charset="0"/>
        <a:ea typeface="+mn-ea"/>
        <a:cs typeface="+mn-cs"/>
      </a:defRPr>
    </a:lvl4pPr>
    <a:lvl5pPr marL="1828800" algn="l" rtl="0" eaLnBrk="0" fontAlgn="base" hangingPunct="0">
      <a:spcBef>
        <a:spcPct val="0"/>
      </a:spcBef>
      <a:spcAft>
        <a:spcPct val="0"/>
      </a:spcAft>
      <a:defRPr sz="2400" kern="1200">
        <a:solidFill>
          <a:schemeClr val="tx1"/>
        </a:solidFill>
        <a:latin typeface="Comic Sans MS" panose="030F0702030302020204" pitchFamily="66" charset="0"/>
        <a:ea typeface="+mn-ea"/>
        <a:cs typeface="+mn-cs"/>
      </a:defRPr>
    </a:lvl5pPr>
    <a:lvl6pPr marL="2286000" algn="l" defTabSz="914400" rtl="0" eaLnBrk="1" latinLnBrk="0" hangingPunct="1">
      <a:defRPr sz="2400" kern="1200">
        <a:solidFill>
          <a:schemeClr val="tx1"/>
        </a:solidFill>
        <a:latin typeface="Comic Sans MS" panose="030F0702030302020204" pitchFamily="66" charset="0"/>
        <a:ea typeface="+mn-ea"/>
        <a:cs typeface="+mn-cs"/>
      </a:defRPr>
    </a:lvl6pPr>
    <a:lvl7pPr marL="2743200" algn="l" defTabSz="914400" rtl="0" eaLnBrk="1" latinLnBrk="0" hangingPunct="1">
      <a:defRPr sz="2400" kern="1200">
        <a:solidFill>
          <a:schemeClr val="tx1"/>
        </a:solidFill>
        <a:latin typeface="Comic Sans MS" panose="030F0702030302020204" pitchFamily="66" charset="0"/>
        <a:ea typeface="+mn-ea"/>
        <a:cs typeface="+mn-cs"/>
      </a:defRPr>
    </a:lvl7pPr>
    <a:lvl8pPr marL="3200400" algn="l" defTabSz="914400" rtl="0" eaLnBrk="1" latinLnBrk="0" hangingPunct="1">
      <a:defRPr sz="2400" kern="1200">
        <a:solidFill>
          <a:schemeClr val="tx1"/>
        </a:solidFill>
        <a:latin typeface="Comic Sans MS" panose="030F0702030302020204" pitchFamily="66" charset="0"/>
        <a:ea typeface="+mn-ea"/>
        <a:cs typeface="+mn-cs"/>
      </a:defRPr>
    </a:lvl8pPr>
    <a:lvl9pPr marL="3657600" algn="l" defTabSz="914400" rtl="0" eaLnBrk="1" latinLnBrk="0" hangingPunct="1">
      <a:defRPr sz="2400" kern="1200">
        <a:solidFill>
          <a:schemeClr val="tx1"/>
        </a:solidFill>
        <a:latin typeface="Comic Sans MS" panose="030F0702030302020204" pitchFamily="66" charset="0"/>
        <a:ea typeface="+mn-ea"/>
        <a:cs typeface="+mn-cs"/>
      </a:defRPr>
    </a:lvl9pPr>
  </p:defaultTextStyle>
  <p:extLst>
    <p:ext uri="{EFAFB233-063F-42B5-8137-9DF3F51BA10A}">
      <p15:sldGuideLst xmlns:p15="http://schemas.microsoft.com/office/powerpoint/2012/main">
        <p15:guide id="1" orient="horz" pos="170">
          <p15:clr>
            <a:srgbClr val="A4A3A4"/>
          </p15:clr>
        </p15:guide>
        <p15:guide id="2" pos="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003DB8"/>
    <a:srgbClr val="993366"/>
    <a:srgbClr val="003296"/>
    <a:srgbClr val="FAD2D2"/>
    <a:srgbClr val="002D86"/>
    <a:srgbClr val="FF99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434" autoAdjust="0"/>
  </p:normalViewPr>
  <p:slideViewPr>
    <p:cSldViewPr snapToGrid="0">
      <p:cViewPr varScale="1">
        <p:scale>
          <a:sx n="114" d="100"/>
          <a:sy n="114" d="100"/>
        </p:scale>
        <p:origin x="1524" y="84"/>
      </p:cViewPr>
      <p:guideLst>
        <p:guide orient="horz" pos="170"/>
        <p:guide pos="56"/>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82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hsan\Desktop\New%20Microsoft%20Excel%20Workshe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Sheet4!$F$5</c:f>
              <c:strCache>
                <c:ptCount val="1"/>
                <c:pt idx="0">
                  <c:v>fx</c:v>
                </c:pt>
              </c:strCache>
            </c:strRef>
          </c:tx>
          <c:spPr>
            <a:ln w="34925" cap="rnd">
              <a:solidFill>
                <a:srgbClr val="FF0000"/>
              </a:solidFill>
              <a:round/>
            </a:ln>
            <a:effectLst/>
          </c:spPr>
          <c:marker>
            <c:symbol val="none"/>
          </c:marker>
          <c:cat>
            <c:numRef>
              <c:f>Sheet4!$E$6:$E$36</c:f>
              <c:numCache>
                <c:formatCode>General</c:formatCode>
                <c:ptCount val="31"/>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pt idx="21">
                  <c:v>10.5</c:v>
                </c:pt>
                <c:pt idx="22">
                  <c:v>11</c:v>
                </c:pt>
                <c:pt idx="23">
                  <c:v>11.5</c:v>
                </c:pt>
                <c:pt idx="24">
                  <c:v>12</c:v>
                </c:pt>
                <c:pt idx="25">
                  <c:v>12.5</c:v>
                </c:pt>
                <c:pt idx="26">
                  <c:v>13</c:v>
                </c:pt>
                <c:pt idx="27">
                  <c:v>13.5</c:v>
                </c:pt>
                <c:pt idx="28">
                  <c:v>14</c:v>
                </c:pt>
                <c:pt idx="29">
                  <c:v>14.5</c:v>
                </c:pt>
                <c:pt idx="30">
                  <c:v>15</c:v>
                </c:pt>
              </c:numCache>
            </c:numRef>
          </c:cat>
          <c:val>
            <c:numRef>
              <c:f>Sheet4!$F$6:$F$36</c:f>
              <c:numCache>
                <c:formatCode>General</c:formatCode>
                <c:ptCount val="31"/>
                <c:pt idx="0">
                  <c:v>0</c:v>
                </c:pt>
                <c:pt idx="1">
                  <c:v>1.2636055410679865E-2</c:v>
                </c:pt>
                <c:pt idx="2">
                  <c:v>6.1313240195240461E-2</c:v>
                </c:pt>
                <c:pt idx="3">
                  <c:v>0.12551071508349176</c:v>
                </c:pt>
                <c:pt idx="4">
                  <c:v>0.18044704431548386</c:v>
                </c:pt>
                <c:pt idx="5">
                  <c:v>0.21376301724973645</c:v>
                </c:pt>
                <c:pt idx="6">
                  <c:v>0.22404180765538786</c:v>
                </c:pt>
                <c:pt idx="7">
                  <c:v>0.21578546903865095</c:v>
                </c:pt>
                <c:pt idx="8">
                  <c:v>0.19536681481316473</c:v>
                </c:pt>
                <c:pt idx="9">
                  <c:v>0.16871788492455511</c:v>
                </c:pt>
                <c:pt idx="10">
                  <c:v>0.14037389581428056</c:v>
                </c:pt>
                <c:pt idx="11">
                  <c:v>0.11332276634574319</c:v>
                </c:pt>
                <c:pt idx="12">
                  <c:v>8.9235078359989076E-2</c:v>
                </c:pt>
                <c:pt idx="13">
                  <c:v>6.8813664728577723E-2</c:v>
                </c:pt>
                <c:pt idx="14">
                  <c:v>5.2129252364199845E-2</c:v>
                </c:pt>
                <c:pt idx="15">
                  <c:v>3.8888744776019599E-2</c:v>
                </c:pt>
                <c:pt idx="16">
                  <c:v>2.8626144247681007E-2</c:v>
                </c:pt>
                <c:pt idx="17">
                  <c:v>2.0825835353110337E-2</c:v>
                </c:pt>
                <c:pt idx="18">
                  <c:v>1.4994291196531567E-2</c:v>
                </c:pt>
                <c:pt idx="19">
                  <c:v>1.0696014608327883E-2</c:v>
                </c:pt>
                <c:pt idx="20">
                  <c:v>7.5666549604141509E-3</c:v>
                </c:pt>
                <c:pt idx="21">
                  <c:v>5.312813696416843E-3</c:v>
                </c:pt>
                <c:pt idx="22">
                  <c:v>3.7049939586361672E-3</c:v>
                </c:pt>
                <c:pt idx="23">
                  <c:v>2.5677676836362495E-3</c:v>
                </c:pt>
                <c:pt idx="24">
                  <c:v>1.7695331577585265E-3</c:v>
                </c:pt>
                <c:pt idx="25">
                  <c:v>1.2131032461193583E-3</c:v>
                </c:pt>
                <c:pt idx="26">
                  <c:v>8.2765728452289774E-4</c:v>
                </c:pt>
                <c:pt idx="27">
                  <c:v>5.6217891036037463E-4</c:v>
                </c:pt>
                <c:pt idx="28">
                  <c:v>3.8028580087003208E-4</c:v>
                </c:pt>
                <c:pt idx="29">
                  <c:v>2.5626114879933817E-4</c:v>
                </c:pt>
                <c:pt idx="30">
                  <c:v>1.7207005528227726E-4</c:v>
                </c:pt>
              </c:numCache>
            </c:numRef>
          </c:val>
          <c:smooth val="0"/>
          <c:extLst>
            <c:ext xmlns:c16="http://schemas.microsoft.com/office/drawing/2014/chart" uri="{C3380CC4-5D6E-409C-BE32-E72D297353CC}">
              <c16:uniqueId val="{00000000-5C42-4908-9947-6A8C4BF94C8F}"/>
            </c:ext>
          </c:extLst>
        </c:ser>
        <c:dLbls>
          <c:showLegendKey val="0"/>
          <c:showVal val="0"/>
          <c:showCatName val="0"/>
          <c:showSerName val="0"/>
          <c:showPercent val="0"/>
          <c:showBubbleSize val="0"/>
        </c:dLbls>
        <c:smooth val="0"/>
        <c:axId val="117734400"/>
        <c:axId val="60338944"/>
      </c:lineChart>
      <c:catAx>
        <c:axId val="1177344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338944"/>
        <c:crosses val="autoZero"/>
        <c:auto val="1"/>
        <c:lblAlgn val="ctr"/>
        <c:lblOffset val="100"/>
        <c:tickLblSkip val="2"/>
        <c:noMultiLvlLbl val="0"/>
      </c:catAx>
      <c:valAx>
        <c:axId val="60338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734400"/>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14C9ED8A-11DE-471B-8BE3-CFCAD2FE4C9B}"/>
              </a:ext>
            </a:extLst>
          </p:cNvPr>
          <p:cNvSpPr>
            <a:spLocks noGrp="1" noChangeArrowheads="1"/>
          </p:cNvSpPr>
          <p:nvPr>
            <p:ph type="hdr" sz="quarter"/>
          </p:nvPr>
        </p:nvSpPr>
        <p:spPr bwMode="auto">
          <a:xfrm>
            <a:off x="0" y="0"/>
            <a:ext cx="2813401" cy="438513"/>
          </a:xfrm>
          <a:prstGeom prst="rect">
            <a:avLst/>
          </a:prstGeom>
          <a:noFill/>
          <a:ln w="9525">
            <a:noFill/>
            <a:miter lim="800000"/>
            <a:headEnd/>
            <a:tailEnd/>
          </a:ln>
          <a:effectLst/>
        </p:spPr>
        <p:txBody>
          <a:bodyPr vert="horz" wrap="square" lIns="83785" tIns="41892" rIns="83785" bIns="41892" numCol="1" anchor="t" anchorCtr="0" compatLnSpc="1">
            <a:prstTxWarp prst="textNoShape">
              <a:avLst/>
            </a:prstTxWarp>
          </a:bodyPr>
          <a:lstStyle>
            <a:lvl1pPr>
              <a:defRPr sz="1100">
                <a:latin typeface="Times New Roman" pitchFamily="18" charset="0"/>
              </a:defRPr>
            </a:lvl1pPr>
          </a:lstStyle>
          <a:p>
            <a:pPr>
              <a:defRPr/>
            </a:pPr>
            <a:endParaRPr lang="en-US"/>
          </a:p>
        </p:txBody>
      </p:sp>
      <p:sp>
        <p:nvSpPr>
          <p:cNvPr id="61443" name="Rectangle 3">
            <a:extLst>
              <a:ext uri="{FF2B5EF4-FFF2-40B4-BE49-F238E27FC236}">
                <a16:creationId xmlns:a16="http://schemas.microsoft.com/office/drawing/2014/main" id="{B01D3C38-AD00-4C16-B289-2BF5CD3576D4}"/>
              </a:ext>
            </a:extLst>
          </p:cNvPr>
          <p:cNvSpPr>
            <a:spLocks noGrp="1" noChangeArrowheads="1"/>
          </p:cNvSpPr>
          <p:nvPr>
            <p:ph type="dt" sz="quarter" idx="1"/>
          </p:nvPr>
        </p:nvSpPr>
        <p:spPr bwMode="auto">
          <a:xfrm>
            <a:off x="3677888" y="0"/>
            <a:ext cx="2813401" cy="438513"/>
          </a:xfrm>
          <a:prstGeom prst="rect">
            <a:avLst/>
          </a:prstGeom>
          <a:noFill/>
          <a:ln w="9525">
            <a:noFill/>
            <a:miter lim="800000"/>
            <a:headEnd/>
            <a:tailEnd/>
          </a:ln>
          <a:effectLst/>
        </p:spPr>
        <p:txBody>
          <a:bodyPr vert="horz" wrap="square" lIns="83785" tIns="41892" rIns="83785" bIns="41892" numCol="1" anchor="t" anchorCtr="0" compatLnSpc="1">
            <a:prstTxWarp prst="textNoShape">
              <a:avLst/>
            </a:prstTxWarp>
          </a:bodyPr>
          <a:lstStyle>
            <a:lvl1pPr algn="r">
              <a:defRPr sz="1100">
                <a:latin typeface="Times New Roman" pitchFamily="18" charset="0"/>
              </a:defRPr>
            </a:lvl1pPr>
          </a:lstStyle>
          <a:p>
            <a:pPr>
              <a:defRPr/>
            </a:pPr>
            <a:endParaRPr lang="en-US"/>
          </a:p>
        </p:txBody>
      </p:sp>
      <p:sp>
        <p:nvSpPr>
          <p:cNvPr id="61444" name="Rectangle 4">
            <a:extLst>
              <a:ext uri="{FF2B5EF4-FFF2-40B4-BE49-F238E27FC236}">
                <a16:creationId xmlns:a16="http://schemas.microsoft.com/office/drawing/2014/main" id="{0A15F34B-3006-4AB9-9036-B3F2567B6A0C}"/>
              </a:ext>
            </a:extLst>
          </p:cNvPr>
          <p:cNvSpPr>
            <a:spLocks noGrp="1" noChangeArrowheads="1"/>
          </p:cNvSpPr>
          <p:nvPr>
            <p:ph type="ftr" sz="quarter" idx="2"/>
          </p:nvPr>
        </p:nvSpPr>
        <p:spPr bwMode="auto">
          <a:xfrm>
            <a:off x="0" y="8338775"/>
            <a:ext cx="2813401" cy="438513"/>
          </a:xfrm>
          <a:prstGeom prst="rect">
            <a:avLst/>
          </a:prstGeom>
          <a:noFill/>
          <a:ln w="9525">
            <a:noFill/>
            <a:miter lim="800000"/>
            <a:headEnd/>
            <a:tailEnd/>
          </a:ln>
          <a:effectLst/>
        </p:spPr>
        <p:txBody>
          <a:bodyPr vert="horz" wrap="square" lIns="83785" tIns="41892" rIns="83785" bIns="41892" numCol="1" anchor="b" anchorCtr="0" compatLnSpc="1">
            <a:prstTxWarp prst="textNoShape">
              <a:avLst/>
            </a:prstTxWarp>
          </a:bodyPr>
          <a:lstStyle>
            <a:lvl1pPr>
              <a:defRPr sz="1100">
                <a:latin typeface="Times New Roman" pitchFamily="18" charset="0"/>
              </a:defRPr>
            </a:lvl1pPr>
          </a:lstStyle>
          <a:p>
            <a:pPr>
              <a:defRPr/>
            </a:pPr>
            <a:endParaRPr lang="en-US"/>
          </a:p>
        </p:txBody>
      </p:sp>
      <p:sp>
        <p:nvSpPr>
          <p:cNvPr id="61445" name="Rectangle 5">
            <a:extLst>
              <a:ext uri="{FF2B5EF4-FFF2-40B4-BE49-F238E27FC236}">
                <a16:creationId xmlns:a16="http://schemas.microsoft.com/office/drawing/2014/main" id="{4FD92FE4-0D5B-464A-9CAC-50E27F8AAA79}"/>
              </a:ext>
            </a:extLst>
          </p:cNvPr>
          <p:cNvSpPr>
            <a:spLocks noGrp="1" noChangeArrowheads="1"/>
          </p:cNvSpPr>
          <p:nvPr>
            <p:ph type="sldNum" sz="quarter" idx="3"/>
          </p:nvPr>
        </p:nvSpPr>
        <p:spPr bwMode="auto">
          <a:xfrm>
            <a:off x="3677888" y="8338775"/>
            <a:ext cx="2813401" cy="438513"/>
          </a:xfrm>
          <a:prstGeom prst="rect">
            <a:avLst/>
          </a:prstGeom>
          <a:noFill/>
          <a:ln w="9525">
            <a:noFill/>
            <a:miter lim="800000"/>
            <a:headEnd/>
            <a:tailEnd/>
          </a:ln>
          <a:effectLst/>
        </p:spPr>
        <p:txBody>
          <a:bodyPr vert="horz" wrap="square" lIns="83785" tIns="41892" rIns="83785" bIns="41892" numCol="1" anchor="b" anchorCtr="0" compatLnSpc="1">
            <a:prstTxWarp prst="textNoShape">
              <a:avLst/>
            </a:prstTxWarp>
          </a:bodyPr>
          <a:lstStyle>
            <a:lvl1pPr algn="r">
              <a:defRPr sz="1100" smtClean="0">
                <a:latin typeface="Times New Roman" panose="02020603050405020304" pitchFamily="18" charset="0"/>
                <a:cs typeface="Times New Roman" panose="02020603050405020304" pitchFamily="18" charset="0"/>
              </a:defRPr>
            </a:lvl1pPr>
          </a:lstStyle>
          <a:p>
            <a:pPr>
              <a:defRPr/>
            </a:pPr>
            <a:fld id="{754D5BF7-ADD0-4B83-BB5A-4594DE938E13}" type="slidenum">
              <a:rPr lang="he-IL" altLang="en-US"/>
              <a:pPr>
                <a:defRPr/>
              </a:pPr>
              <a:t>‹#›</a:t>
            </a:fld>
            <a:endParaRPr lang="en-US" altLang="en-US"/>
          </a:p>
        </p:txBody>
      </p:sp>
    </p:spTree>
    <p:extLst>
      <p:ext uri="{BB962C8B-B14F-4D97-AF65-F5344CB8AC3E}">
        <p14:creationId xmlns:p14="http://schemas.microsoft.com/office/powerpoint/2010/main" val="41718755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E61A4425-62F8-440C-835C-D2A8FCDCAC7F}"/>
              </a:ext>
            </a:extLst>
          </p:cNvPr>
          <p:cNvSpPr>
            <a:spLocks noGrp="1" noChangeArrowheads="1"/>
          </p:cNvSpPr>
          <p:nvPr>
            <p:ph type="hdr" sz="quarter"/>
          </p:nvPr>
        </p:nvSpPr>
        <p:spPr bwMode="auto">
          <a:xfrm>
            <a:off x="0" y="0"/>
            <a:ext cx="2813401" cy="438513"/>
          </a:xfrm>
          <a:prstGeom prst="rect">
            <a:avLst/>
          </a:prstGeom>
          <a:noFill/>
          <a:ln w="9525">
            <a:noFill/>
            <a:miter lim="800000"/>
            <a:headEnd/>
            <a:tailEnd/>
          </a:ln>
          <a:effectLst/>
        </p:spPr>
        <p:txBody>
          <a:bodyPr vert="horz" wrap="square" lIns="83785" tIns="41892" rIns="83785" bIns="41892" numCol="1" anchor="t" anchorCtr="0" compatLnSpc="1">
            <a:prstTxWarp prst="textNoShape">
              <a:avLst/>
            </a:prstTxWarp>
          </a:bodyPr>
          <a:lstStyle>
            <a:lvl1pPr>
              <a:defRPr sz="1100">
                <a:latin typeface="Times New Roman" pitchFamily="18" charset="0"/>
              </a:defRPr>
            </a:lvl1pPr>
          </a:lstStyle>
          <a:p>
            <a:pPr>
              <a:defRPr/>
            </a:pPr>
            <a:endParaRPr lang="en-US"/>
          </a:p>
        </p:txBody>
      </p:sp>
      <p:sp>
        <p:nvSpPr>
          <p:cNvPr id="59395" name="Rectangle 3">
            <a:extLst>
              <a:ext uri="{FF2B5EF4-FFF2-40B4-BE49-F238E27FC236}">
                <a16:creationId xmlns:a16="http://schemas.microsoft.com/office/drawing/2014/main" id="{0B36C5F6-4BA6-465F-829C-3CE418689B47}"/>
              </a:ext>
            </a:extLst>
          </p:cNvPr>
          <p:cNvSpPr>
            <a:spLocks noGrp="1" noChangeArrowheads="1"/>
          </p:cNvSpPr>
          <p:nvPr>
            <p:ph type="dt" idx="1"/>
          </p:nvPr>
        </p:nvSpPr>
        <p:spPr bwMode="auto">
          <a:xfrm>
            <a:off x="3677888" y="0"/>
            <a:ext cx="2813401" cy="438513"/>
          </a:xfrm>
          <a:prstGeom prst="rect">
            <a:avLst/>
          </a:prstGeom>
          <a:noFill/>
          <a:ln w="9525">
            <a:noFill/>
            <a:miter lim="800000"/>
            <a:headEnd/>
            <a:tailEnd/>
          </a:ln>
          <a:effectLst/>
        </p:spPr>
        <p:txBody>
          <a:bodyPr vert="horz" wrap="square" lIns="83785" tIns="41892" rIns="83785" bIns="41892" numCol="1" anchor="t" anchorCtr="0" compatLnSpc="1">
            <a:prstTxWarp prst="textNoShape">
              <a:avLst/>
            </a:prstTxWarp>
          </a:bodyPr>
          <a:lstStyle>
            <a:lvl1pPr algn="r">
              <a:defRPr sz="1100">
                <a:latin typeface="Times New Roman" pitchFamily="18" charset="0"/>
              </a:defRPr>
            </a:lvl1pPr>
          </a:lstStyle>
          <a:p>
            <a:pPr>
              <a:defRPr/>
            </a:pPr>
            <a:endParaRPr lang="en-US"/>
          </a:p>
        </p:txBody>
      </p:sp>
      <p:sp>
        <p:nvSpPr>
          <p:cNvPr id="10244" name="Rectangle 4">
            <a:extLst>
              <a:ext uri="{FF2B5EF4-FFF2-40B4-BE49-F238E27FC236}">
                <a16:creationId xmlns:a16="http://schemas.microsoft.com/office/drawing/2014/main" id="{29FF5814-F8D3-48AB-B831-7F56A1EEB418}"/>
              </a:ext>
            </a:extLst>
          </p:cNvPr>
          <p:cNvSpPr>
            <a:spLocks noGrp="1" noRot="1" noChangeAspect="1" noChangeArrowheads="1" noTextEdit="1"/>
          </p:cNvSpPr>
          <p:nvPr>
            <p:ph type="sldImg" idx="2"/>
          </p:nvPr>
        </p:nvSpPr>
        <p:spPr bwMode="auto">
          <a:xfrm>
            <a:off x="1050925" y="657225"/>
            <a:ext cx="4391025" cy="32924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7" name="Rectangle 5">
            <a:extLst>
              <a:ext uri="{FF2B5EF4-FFF2-40B4-BE49-F238E27FC236}">
                <a16:creationId xmlns:a16="http://schemas.microsoft.com/office/drawing/2014/main" id="{BB75D826-D530-46EA-99DF-8E21A871B2F5}"/>
              </a:ext>
            </a:extLst>
          </p:cNvPr>
          <p:cNvSpPr>
            <a:spLocks noGrp="1" noChangeArrowheads="1"/>
          </p:cNvSpPr>
          <p:nvPr>
            <p:ph type="body" sz="quarter" idx="3"/>
          </p:nvPr>
        </p:nvSpPr>
        <p:spPr bwMode="auto">
          <a:xfrm>
            <a:off x="866014" y="4168685"/>
            <a:ext cx="4759260" cy="3950834"/>
          </a:xfrm>
          <a:prstGeom prst="rect">
            <a:avLst/>
          </a:prstGeom>
          <a:noFill/>
          <a:ln w="9525">
            <a:noFill/>
            <a:miter lim="800000"/>
            <a:headEnd/>
            <a:tailEnd/>
          </a:ln>
          <a:effectLst/>
        </p:spPr>
        <p:txBody>
          <a:bodyPr vert="horz" wrap="square" lIns="83785" tIns="41892" rIns="83785" bIns="4189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9398" name="Rectangle 6">
            <a:extLst>
              <a:ext uri="{FF2B5EF4-FFF2-40B4-BE49-F238E27FC236}">
                <a16:creationId xmlns:a16="http://schemas.microsoft.com/office/drawing/2014/main" id="{DBA696CA-DD75-477A-9933-CF86D8472BA6}"/>
              </a:ext>
            </a:extLst>
          </p:cNvPr>
          <p:cNvSpPr>
            <a:spLocks noGrp="1" noChangeArrowheads="1"/>
          </p:cNvSpPr>
          <p:nvPr>
            <p:ph type="ftr" sz="quarter" idx="4"/>
          </p:nvPr>
        </p:nvSpPr>
        <p:spPr bwMode="auto">
          <a:xfrm>
            <a:off x="0" y="8338775"/>
            <a:ext cx="2813401" cy="438513"/>
          </a:xfrm>
          <a:prstGeom prst="rect">
            <a:avLst/>
          </a:prstGeom>
          <a:noFill/>
          <a:ln w="9525">
            <a:noFill/>
            <a:miter lim="800000"/>
            <a:headEnd/>
            <a:tailEnd/>
          </a:ln>
          <a:effectLst/>
        </p:spPr>
        <p:txBody>
          <a:bodyPr vert="horz" wrap="square" lIns="83785" tIns="41892" rIns="83785" bIns="41892" numCol="1" anchor="b" anchorCtr="0" compatLnSpc="1">
            <a:prstTxWarp prst="textNoShape">
              <a:avLst/>
            </a:prstTxWarp>
          </a:bodyPr>
          <a:lstStyle>
            <a:lvl1pPr>
              <a:defRPr sz="1100">
                <a:latin typeface="Times New Roman" pitchFamily="18" charset="0"/>
              </a:defRPr>
            </a:lvl1pPr>
          </a:lstStyle>
          <a:p>
            <a:pPr>
              <a:defRPr/>
            </a:pPr>
            <a:endParaRPr lang="en-US"/>
          </a:p>
        </p:txBody>
      </p:sp>
      <p:sp>
        <p:nvSpPr>
          <p:cNvPr id="59399" name="Rectangle 7">
            <a:extLst>
              <a:ext uri="{FF2B5EF4-FFF2-40B4-BE49-F238E27FC236}">
                <a16:creationId xmlns:a16="http://schemas.microsoft.com/office/drawing/2014/main" id="{0E424C6B-55B2-48C6-B296-29D4D8975DE8}"/>
              </a:ext>
            </a:extLst>
          </p:cNvPr>
          <p:cNvSpPr>
            <a:spLocks noGrp="1" noChangeArrowheads="1"/>
          </p:cNvSpPr>
          <p:nvPr>
            <p:ph type="sldNum" sz="quarter" idx="5"/>
          </p:nvPr>
        </p:nvSpPr>
        <p:spPr bwMode="auto">
          <a:xfrm>
            <a:off x="3677888" y="8338775"/>
            <a:ext cx="2813401" cy="438513"/>
          </a:xfrm>
          <a:prstGeom prst="rect">
            <a:avLst/>
          </a:prstGeom>
          <a:noFill/>
          <a:ln w="9525">
            <a:noFill/>
            <a:miter lim="800000"/>
            <a:headEnd/>
            <a:tailEnd/>
          </a:ln>
          <a:effectLst/>
        </p:spPr>
        <p:txBody>
          <a:bodyPr vert="horz" wrap="square" lIns="83785" tIns="41892" rIns="83785" bIns="41892" numCol="1" anchor="b" anchorCtr="0" compatLnSpc="1">
            <a:prstTxWarp prst="textNoShape">
              <a:avLst/>
            </a:prstTxWarp>
          </a:bodyPr>
          <a:lstStyle>
            <a:lvl1pPr algn="r">
              <a:defRPr sz="1100" smtClean="0">
                <a:latin typeface="Times New Roman" panose="02020603050405020304" pitchFamily="18" charset="0"/>
                <a:cs typeface="Times New Roman" panose="02020603050405020304" pitchFamily="18" charset="0"/>
              </a:defRPr>
            </a:lvl1pPr>
          </a:lstStyle>
          <a:p>
            <a:pPr>
              <a:defRPr/>
            </a:pPr>
            <a:fld id="{15AC0D45-6D5D-475B-987B-4015E8F22206}" type="slidenum">
              <a:rPr lang="he-IL" altLang="en-US"/>
              <a:pPr>
                <a:defRPr/>
              </a:pPr>
              <a:t>‹#›</a:t>
            </a:fld>
            <a:endParaRPr lang="en-US" altLang="en-US"/>
          </a:p>
        </p:txBody>
      </p:sp>
    </p:spTree>
    <p:extLst>
      <p:ext uri="{BB962C8B-B14F-4D97-AF65-F5344CB8AC3E}">
        <p14:creationId xmlns:p14="http://schemas.microsoft.com/office/powerpoint/2010/main" val="2862904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5D62D2E5-C375-443F-9DEC-3BE0AB312A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omic Sans MS" panose="030F0702030302020204" pitchFamily="66" charset="0"/>
              </a:defRPr>
            </a:lvl1pPr>
            <a:lvl2pPr marL="680839" indent="-261861">
              <a:defRPr sz="2200">
                <a:solidFill>
                  <a:schemeClr val="tx1"/>
                </a:solidFill>
                <a:latin typeface="Comic Sans MS" panose="030F0702030302020204" pitchFamily="66" charset="0"/>
              </a:defRPr>
            </a:lvl2pPr>
            <a:lvl3pPr marL="1047445" indent="-209489">
              <a:defRPr sz="2200">
                <a:solidFill>
                  <a:schemeClr val="tx1"/>
                </a:solidFill>
                <a:latin typeface="Comic Sans MS" panose="030F0702030302020204" pitchFamily="66" charset="0"/>
              </a:defRPr>
            </a:lvl3pPr>
            <a:lvl4pPr marL="1466423" indent="-209489">
              <a:defRPr sz="2200">
                <a:solidFill>
                  <a:schemeClr val="tx1"/>
                </a:solidFill>
                <a:latin typeface="Comic Sans MS" panose="030F0702030302020204" pitchFamily="66" charset="0"/>
              </a:defRPr>
            </a:lvl4pPr>
            <a:lvl5pPr marL="1885401" indent="-209489">
              <a:defRPr sz="2200">
                <a:solidFill>
                  <a:schemeClr val="tx1"/>
                </a:solidFill>
                <a:latin typeface="Comic Sans MS" panose="030F0702030302020204" pitchFamily="66" charset="0"/>
              </a:defRPr>
            </a:lvl5pPr>
            <a:lvl6pPr marL="2304379" indent="-209489" eaLnBrk="0" fontAlgn="base" hangingPunct="0">
              <a:spcBef>
                <a:spcPct val="0"/>
              </a:spcBef>
              <a:spcAft>
                <a:spcPct val="0"/>
              </a:spcAft>
              <a:defRPr sz="2200">
                <a:solidFill>
                  <a:schemeClr val="tx1"/>
                </a:solidFill>
                <a:latin typeface="Comic Sans MS" panose="030F0702030302020204" pitchFamily="66" charset="0"/>
              </a:defRPr>
            </a:lvl6pPr>
            <a:lvl7pPr marL="2723358" indent="-209489" eaLnBrk="0" fontAlgn="base" hangingPunct="0">
              <a:spcBef>
                <a:spcPct val="0"/>
              </a:spcBef>
              <a:spcAft>
                <a:spcPct val="0"/>
              </a:spcAft>
              <a:defRPr sz="2200">
                <a:solidFill>
                  <a:schemeClr val="tx1"/>
                </a:solidFill>
                <a:latin typeface="Comic Sans MS" panose="030F0702030302020204" pitchFamily="66" charset="0"/>
              </a:defRPr>
            </a:lvl7pPr>
            <a:lvl8pPr marL="3142336" indent="-209489" eaLnBrk="0" fontAlgn="base" hangingPunct="0">
              <a:spcBef>
                <a:spcPct val="0"/>
              </a:spcBef>
              <a:spcAft>
                <a:spcPct val="0"/>
              </a:spcAft>
              <a:defRPr sz="2200">
                <a:solidFill>
                  <a:schemeClr val="tx1"/>
                </a:solidFill>
                <a:latin typeface="Comic Sans MS" panose="030F0702030302020204" pitchFamily="66" charset="0"/>
              </a:defRPr>
            </a:lvl8pPr>
            <a:lvl9pPr marL="3561314" indent="-209489" eaLnBrk="0" fontAlgn="base" hangingPunct="0">
              <a:spcBef>
                <a:spcPct val="0"/>
              </a:spcBef>
              <a:spcAft>
                <a:spcPct val="0"/>
              </a:spcAft>
              <a:defRPr sz="2200">
                <a:solidFill>
                  <a:schemeClr val="tx1"/>
                </a:solidFill>
                <a:latin typeface="Comic Sans MS" panose="030F0702030302020204" pitchFamily="66" charset="0"/>
              </a:defRPr>
            </a:lvl9pPr>
          </a:lstStyle>
          <a:p>
            <a:fld id="{E99F14D0-BEE2-4DD1-B561-43B8D45334C8}" type="slidenum">
              <a:rPr lang="he-IL" altLang="en-US" sz="1100">
                <a:latin typeface="Times New Roman" panose="02020603050405020304" pitchFamily="18" charset="0"/>
              </a:rPr>
              <a:pPr/>
              <a:t>1</a:t>
            </a:fld>
            <a:endParaRPr lang="en-US" altLang="en-US" sz="1100">
              <a:latin typeface="Times New Roman" panose="02020603050405020304" pitchFamily="18" charset="0"/>
            </a:endParaRPr>
          </a:p>
        </p:txBody>
      </p:sp>
      <p:sp>
        <p:nvSpPr>
          <p:cNvPr id="13315" name="Rectangle 2">
            <a:extLst>
              <a:ext uri="{FF2B5EF4-FFF2-40B4-BE49-F238E27FC236}">
                <a16:creationId xmlns:a16="http://schemas.microsoft.com/office/drawing/2014/main" id="{5B624FDB-06B5-4F26-83FB-00FC1618B3D8}"/>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B10B95F1-80AC-4FE3-8650-BCEEFF1BF6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121652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11E94E-9596-4626-93EC-F3696B8DE142}" type="slidenum">
              <a:rPr lang="en-US"/>
              <a:pPr/>
              <a:t>17</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59784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DF2114-03F9-4763-8BD5-E13DE449766C}" type="slidenum">
              <a:rPr lang="en-US"/>
              <a:pPr/>
              <a:t>18</a:t>
            </a:fld>
            <a:endParaRPr lang="en-US"/>
          </a:p>
        </p:txBody>
      </p:sp>
      <p:sp>
        <p:nvSpPr>
          <p:cNvPr id="304130" name="Rectangle 2"/>
          <p:cNvSpPr>
            <a:spLocks noGrp="1" noRot="1" noChangeAspect="1" noChangeArrowheads="1" noTextEdit="1"/>
          </p:cNvSpPr>
          <p:nvPr>
            <p:ph type="sldImg"/>
          </p:nvPr>
        </p:nvSpPr>
        <p:spPr>
          <a:ln/>
        </p:spPr>
      </p:sp>
      <p:sp>
        <p:nvSpPr>
          <p:cNvPr id="304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43654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E28C31-BBB8-4EC1-907E-E1D7D2B2FF43}" type="slidenum">
              <a:rPr lang="en-US"/>
              <a:pPr/>
              <a:t>19</a:t>
            </a:fld>
            <a:endParaRPr lang="en-US"/>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04222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5E4EBE-79C0-4396-AE11-E94C2D056751}" type="slidenum">
              <a:rPr lang="en-US"/>
              <a:pPr/>
              <a:t>20</a:t>
            </a:fld>
            <a:endParaRPr lang="en-US"/>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15165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001D8E-4AA4-40B4-98EB-A37C75A29EC1}" type="slidenum">
              <a:rPr lang="en-US"/>
              <a:pPr/>
              <a:t>21</a:t>
            </a:fld>
            <a:endParaRPr lang="en-US"/>
          </a:p>
        </p:txBody>
      </p:sp>
      <p:sp>
        <p:nvSpPr>
          <p:cNvPr id="309250" name="Rectangle 2"/>
          <p:cNvSpPr>
            <a:spLocks noGrp="1" noRot="1" noChangeAspect="1" noChangeArrowheads="1" noTextEdit="1"/>
          </p:cNvSpPr>
          <p:nvPr>
            <p:ph type="sldImg"/>
          </p:nvPr>
        </p:nvSpPr>
        <p:spPr>
          <a:ln/>
        </p:spPr>
      </p:sp>
      <p:sp>
        <p:nvSpPr>
          <p:cNvPr id="3092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7655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BBABC2-15DF-4241-86B6-A084D3F46547}" type="slidenum">
              <a:rPr lang="en-US"/>
              <a:pPr/>
              <a:t>23</a:t>
            </a:fld>
            <a:endParaRPr lang="en-US"/>
          </a:p>
        </p:txBody>
      </p:sp>
      <p:sp>
        <p:nvSpPr>
          <p:cNvPr id="310274" name="Rectangle 2"/>
          <p:cNvSpPr>
            <a:spLocks noGrp="1" noRot="1" noChangeAspect="1" noChangeArrowheads="1" noTextEdit="1"/>
          </p:cNvSpPr>
          <p:nvPr>
            <p:ph type="sldImg"/>
          </p:nvPr>
        </p:nvSpPr>
        <p:spPr>
          <a:ln/>
        </p:spPr>
      </p:sp>
      <p:sp>
        <p:nvSpPr>
          <p:cNvPr id="310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51286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F9915E-93D0-417B-986C-4A3BDF03050A}" type="slidenum">
              <a:rPr lang="en-US"/>
              <a:pPr/>
              <a:t>27</a:t>
            </a:fld>
            <a:endParaRPr lang="en-US"/>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65732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F540ED-4AF5-4F63-A101-CC3B55213851}" type="slidenum">
              <a:rPr lang="en-US"/>
              <a:pPr/>
              <a:t>28</a:t>
            </a:fld>
            <a:endParaRPr lang="en-US"/>
          </a:p>
        </p:txBody>
      </p:sp>
      <p:sp>
        <p:nvSpPr>
          <p:cNvPr id="312322" name="Rectangle 2"/>
          <p:cNvSpPr>
            <a:spLocks noGrp="1" noRot="1" noChangeAspect="1" noChangeArrowheads="1" noTextEdit="1"/>
          </p:cNvSpPr>
          <p:nvPr>
            <p:ph type="sldImg"/>
          </p:nvPr>
        </p:nvSpPr>
        <p:spPr>
          <a:ln/>
        </p:spPr>
      </p:sp>
      <p:sp>
        <p:nvSpPr>
          <p:cNvPr id="312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24036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2F441A-A92D-4E2D-8311-18023464C006}" type="slidenum">
              <a:rPr lang="en-US"/>
              <a:pPr/>
              <a:t>30</a:t>
            </a:fld>
            <a:endParaRPr lang="en-US"/>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335139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F3D1E5-2616-4624-BABE-82B3F5EBEC25}" type="slidenum">
              <a:rPr lang="en-US"/>
              <a:pPr/>
              <a:t>40</a:t>
            </a:fld>
            <a:endParaRPr lang="en-US"/>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92057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291355-2D72-4A0B-A028-6056824628CD}" type="slidenum">
              <a:rPr lang="en-US"/>
              <a:pPr/>
              <a:t>8</a:t>
            </a:fld>
            <a:endParaRPr lang="en-US"/>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827510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46A7AC-D0FC-40E8-B117-7B5A883C0341}" type="slidenum">
              <a:rPr lang="en-US"/>
              <a:pPr/>
              <a:t>41</a:t>
            </a:fld>
            <a:endParaRPr lang="en-US"/>
          </a:p>
        </p:txBody>
      </p:sp>
      <p:sp>
        <p:nvSpPr>
          <p:cNvPr id="322562" name="Rectangle 2"/>
          <p:cNvSpPr>
            <a:spLocks noGrp="1" noRot="1" noChangeAspect="1" noChangeArrowheads="1" noTextEdit="1"/>
          </p:cNvSpPr>
          <p:nvPr>
            <p:ph type="sldImg"/>
          </p:nvPr>
        </p:nvSpPr>
        <p:spPr>
          <a:ln/>
        </p:spPr>
      </p:sp>
      <p:sp>
        <p:nvSpPr>
          <p:cNvPr id="322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84670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DEC5DA-1949-47EE-AF06-71994CCAE2B3}" type="slidenum">
              <a:rPr lang="en-US"/>
              <a:pPr/>
              <a:t>42</a:t>
            </a:fld>
            <a:endParaRPr lang="en-US"/>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054762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DEC5DA-1949-47EE-AF06-71994CCAE2B3}" type="slidenum">
              <a:rPr lang="en-US"/>
              <a:pPr/>
              <a:t>43</a:t>
            </a:fld>
            <a:endParaRPr lang="en-US"/>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602404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Arial" charset="0"/>
                <a:ea typeface="+mn-ea"/>
                <a:cs typeface="+mn-cs"/>
              </a:rPr>
              <a:t>In Kendall’s notation, such a queuing system is described as an </a:t>
            </a:r>
            <a:r>
              <a:rPr lang="en-US" sz="1200" i="1" kern="1200" dirty="0">
                <a:solidFill>
                  <a:schemeClr val="tx1"/>
                </a:solidFill>
                <a:effectLst/>
                <a:latin typeface="Arial" charset="0"/>
                <a:ea typeface="+mn-ea"/>
                <a:cs typeface="+mn-cs"/>
              </a:rPr>
              <a:t>M</a:t>
            </a:r>
            <a:r>
              <a:rPr lang="en-US" sz="1200" i="0" kern="1200" dirty="0">
                <a:solidFill>
                  <a:schemeClr val="tx1"/>
                </a:solidFill>
                <a:effectLst/>
                <a:latin typeface="Arial" charset="0"/>
                <a:ea typeface="+mn-ea"/>
                <a:cs typeface="+mn-cs"/>
              </a:rPr>
              <a:t>/</a:t>
            </a:r>
            <a:r>
              <a:rPr lang="en-US" sz="1200" i="1" kern="1200" dirty="0">
                <a:solidFill>
                  <a:schemeClr val="tx1"/>
                </a:solidFill>
                <a:effectLst/>
                <a:latin typeface="Arial" charset="0"/>
                <a:ea typeface="+mn-ea"/>
                <a:cs typeface="+mn-cs"/>
              </a:rPr>
              <a:t>G</a:t>
            </a:r>
            <a:r>
              <a:rPr lang="en-US" sz="1200" i="0" kern="1200" dirty="0">
                <a:solidFill>
                  <a:schemeClr val="tx1"/>
                </a:solidFill>
                <a:effectLst/>
                <a:latin typeface="Arial" charset="0"/>
                <a:ea typeface="+mn-ea"/>
                <a:cs typeface="+mn-cs"/>
              </a:rPr>
              <a:t>/1/</a:t>
            </a:r>
            <a:r>
              <a:rPr lang="en-US" sz="1200" i="1" kern="1200" dirty="0">
                <a:solidFill>
                  <a:schemeClr val="tx1"/>
                </a:solidFill>
                <a:effectLst/>
                <a:latin typeface="Arial" charset="0"/>
                <a:ea typeface="+mn-ea"/>
                <a:cs typeface="+mn-cs"/>
              </a:rPr>
              <a:t>GD</a:t>
            </a:r>
            <a:r>
              <a:rPr lang="en-US" sz="1200" i="0" kern="1200" dirty="0">
                <a:solidFill>
                  <a:schemeClr val="tx1"/>
                </a:solidFill>
                <a:effectLst/>
                <a:latin typeface="Arial" charset="0"/>
                <a:ea typeface="+mn-ea"/>
                <a:cs typeface="+mn-cs"/>
              </a:rPr>
              <a:t>/∞/∞ queuing system. An </a:t>
            </a:r>
            <a:r>
              <a:rPr lang="en-US" sz="1200" i="1" kern="1200" dirty="0">
                <a:solidFill>
                  <a:schemeClr val="tx1"/>
                </a:solidFill>
                <a:effectLst/>
                <a:latin typeface="Arial" charset="0"/>
                <a:ea typeface="+mn-ea"/>
                <a:cs typeface="+mn-cs"/>
              </a:rPr>
              <a:t>M</a:t>
            </a:r>
            <a:r>
              <a:rPr lang="en-US" sz="1200" i="0" kern="1200" dirty="0">
                <a:solidFill>
                  <a:schemeClr val="tx1"/>
                </a:solidFill>
                <a:effectLst/>
                <a:latin typeface="Arial" charset="0"/>
                <a:ea typeface="+mn-ea"/>
                <a:cs typeface="+mn-cs"/>
              </a:rPr>
              <a:t>/</a:t>
            </a:r>
            <a:r>
              <a:rPr lang="en-US" sz="1200" i="1" kern="1200" dirty="0">
                <a:solidFill>
                  <a:schemeClr val="tx1"/>
                </a:solidFill>
                <a:effectLst/>
                <a:latin typeface="Arial" charset="0"/>
                <a:ea typeface="+mn-ea"/>
                <a:cs typeface="+mn-cs"/>
              </a:rPr>
              <a:t>G</a:t>
            </a:r>
            <a:r>
              <a:rPr lang="en-US" sz="1200" i="0" kern="1200" dirty="0">
                <a:solidFill>
                  <a:schemeClr val="tx1"/>
                </a:solidFill>
                <a:effectLst/>
                <a:latin typeface="Arial" charset="0"/>
                <a:ea typeface="+mn-ea"/>
                <a:cs typeface="+mn-cs"/>
              </a:rPr>
              <a:t>/1/</a:t>
            </a:r>
            <a:r>
              <a:rPr lang="en-US" sz="1200" i="1" kern="1200" dirty="0">
                <a:solidFill>
                  <a:schemeClr val="tx1"/>
                </a:solidFill>
                <a:effectLst/>
                <a:latin typeface="Arial" charset="0"/>
                <a:ea typeface="+mn-ea"/>
                <a:cs typeface="+mn-cs"/>
              </a:rPr>
              <a:t>GD</a:t>
            </a:r>
            <a:r>
              <a:rPr lang="en-US" sz="1200" i="0" kern="1200" dirty="0">
                <a:solidFill>
                  <a:schemeClr val="tx1"/>
                </a:solidFill>
                <a:effectLst/>
                <a:latin typeface="Arial" charset="0"/>
                <a:ea typeface="+mn-ea"/>
                <a:cs typeface="+mn-cs"/>
              </a:rPr>
              <a:t>/∞/∞ system is </a:t>
            </a:r>
            <a:r>
              <a:rPr lang="en-US" sz="1200" i="1" kern="1200" dirty="0">
                <a:solidFill>
                  <a:schemeClr val="tx1"/>
                </a:solidFill>
                <a:effectLst/>
                <a:latin typeface="Arial" charset="0"/>
                <a:ea typeface="+mn-ea"/>
                <a:cs typeface="+mn-cs"/>
              </a:rPr>
              <a:t>not </a:t>
            </a:r>
            <a:r>
              <a:rPr lang="en-US" sz="1200" i="0" kern="1200" dirty="0">
                <a:solidFill>
                  <a:schemeClr val="tx1"/>
                </a:solidFill>
                <a:effectLst/>
                <a:latin typeface="Arial" charset="0"/>
                <a:ea typeface="+mn-ea"/>
                <a:cs typeface="+mn-cs"/>
              </a:rPr>
              <a:t>a birth–death process, because the probability that a service completion occurs between </a:t>
            </a:r>
            <a:r>
              <a:rPr lang="en-US" sz="1200" i="1" kern="1200" dirty="0">
                <a:solidFill>
                  <a:schemeClr val="tx1"/>
                </a:solidFill>
                <a:effectLst/>
                <a:latin typeface="Arial" charset="0"/>
                <a:ea typeface="+mn-ea"/>
                <a:cs typeface="+mn-cs"/>
              </a:rPr>
              <a:t>t </a:t>
            </a:r>
            <a:r>
              <a:rPr lang="en-US" sz="1200" i="0" kern="1200" dirty="0">
                <a:solidFill>
                  <a:schemeClr val="tx1"/>
                </a:solidFill>
                <a:effectLst/>
                <a:latin typeface="Arial" charset="0"/>
                <a:ea typeface="+mn-ea"/>
                <a:cs typeface="+mn-cs"/>
              </a:rPr>
              <a:t>and </a:t>
            </a:r>
            <a:r>
              <a:rPr lang="en-US" sz="1200" i="1" kern="1200" dirty="0">
                <a:solidFill>
                  <a:schemeClr val="tx1"/>
                </a:solidFill>
                <a:effectLst/>
                <a:latin typeface="Arial" charset="0"/>
                <a:ea typeface="+mn-ea"/>
                <a:cs typeface="+mn-cs"/>
              </a:rPr>
              <a:t>t </a:t>
            </a:r>
            <a:r>
              <a:rPr lang="en-US" sz="1200" i="0" kern="1200" dirty="0">
                <a:solidFill>
                  <a:schemeClr val="tx1"/>
                </a:solidFill>
                <a:effectLst/>
                <a:latin typeface="Arial" charset="0"/>
                <a:ea typeface="+mn-ea"/>
                <a:cs typeface="+mn-cs"/>
              </a:rPr>
              <a:t>+ </a:t>
            </a:r>
            <a:r>
              <a:rPr lang="en-US" sz="1200" i="0" kern="1200" dirty="0">
                <a:solidFill>
                  <a:schemeClr val="tx1"/>
                </a:solidFill>
                <a:effectLst/>
                <a:latin typeface="Arial" charset="0"/>
                <a:ea typeface="+mn-ea"/>
                <a:cs typeface="+mn-cs"/>
                <a:sym typeface="Symbol" panose="05050102010706020507" pitchFamily="18" charset="2"/>
              </a:rPr>
              <a:t></a:t>
            </a:r>
            <a:r>
              <a:rPr lang="en-US" sz="1200" i="1" kern="1200" dirty="0">
                <a:solidFill>
                  <a:schemeClr val="tx1"/>
                </a:solidFill>
                <a:effectLst/>
                <a:latin typeface="Arial" charset="0"/>
                <a:ea typeface="+mn-ea"/>
                <a:cs typeface="+mn-cs"/>
              </a:rPr>
              <a:t>t </a:t>
            </a:r>
            <a:r>
              <a:rPr lang="en-US" sz="1200" i="0" kern="1200" dirty="0">
                <a:solidFill>
                  <a:schemeClr val="tx1"/>
                </a:solidFill>
                <a:effectLst/>
                <a:latin typeface="Arial" charset="0"/>
                <a:ea typeface="+mn-ea"/>
                <a:cs typeface="+mn-cs"/>
              </a:rPr>
              <a:t>when the state of the system</a:t>
            </a:r>
            <a:br>
              <a:rPr lang="en-US" sz="1200" i="0" kern="1200" dirty="0">
                <a:solidFill>
                  <a:schemeClr val="tx1"/>
                </a:solidFill>
                <a:effectLst/>
                <a:latin typeface="Arial" charset="0"/>
                <a:ea typeface="+mn-ea"/>
                <a:cs typeface="+mn-cs"/>
              </a:rPr>
            </a:br>
            <a:r>
              <a:rPr lang="en-US" sz="1200" i="0" kern="1200" dirty="0">
                <a:solidFill>
                  <a:schemeClr val="tx1"/>
                </a:solidFill>
                <a:effectLst/>
                <a:latin typeface="Arial" charset="0"/>
                <a:ea typeface="+mn-ea"/>
                <a:cs typeface="+mn-cs"/>
              </a:rPr>
              <a:t>at time </a:t>
            </a:r>
            <a:r>
              <a:rPr lang="en-US" sz="1200" i="1" kern="1200" dirty="0">
                <a:solidFill>
                  <a:schemeClr val="tx1"/>
                </a:solidFill>
                <a:effectLst/>
                <a:latin typeface="Arial" charset="0"/>
                <a:ea typeface="+mn-ea"/>
                <a:cs typeface="+mn-cs"/>
              </a:rPr>
              <a:t>t </a:t>
            </a:r>
            <a:r>
              <a:rPr lang="en-US" sz="1200" i="0" kern="1200" dirty="0">
                <a:solidFill>
                  <a:schemeClr val="tx1"/>
                </a:solidFill>
                <a:effectLst/>
                <a:latin typeface="Arial" charset="0"/>
                <a:ea typeface="+mn-ea"/>
                <a:cs typeface="+mn-cs"/>
              </a:rPr>
              <a:t>is </a:t>
            </a:r>
            <a:r>
              <a:rPr lang="en-US" sz="1200" i="1" kern="1200" dirty="0">
                <a:solidFill>
                  <a:schemeClr val="tx1"/>
                </a:solidFill>
                <a:effectLst/>
                <a:latin typeface="Arial" charset="0"/>
                <a:ea typeface="+mn-ea"/>
                <a:cs typeface="+mn-cs"/>
              </a:rPr>
              <a:t>j </a:t>
            </a:r>
            <a:r>
              <a:rPr lang="en-US" sz="1200" i="0" kern="1200" dirty="0">
                <a:solidFill>
                  <a:schemeClr val="tx1"/>
                </a:solidFill>
                <a:effectLst/>
                <a:latin typeface="Arial" charset="0"/>
                <a:ea typeface="+mn-ea"/>
                <a:cs typeface="+mn-cs"/>
              </a:rPr>
              <a:t>depends on the length of time since the last service completion (because service times no longer have the no-memory property). Thus, we cannot write the probability of a service completion between </a:t>
            </a:r>
            <a:r>
              <a:rPr lang="en-US" sz="1200" i="1" kern="1200" dirty="0">
                <a:solidFill>
                  <a:schemeClr val="tx1"/>
                </a:solidFill>
                <a:effectLst/>
                <a:latin typeface="Arial" charset="0"/>
                <a:ea typeface="+mn-ea"/>
                <a:cs typeface="+mn-cs"/>
              </a:rPr>
              <a:t>t </a:t>
            </a:r>
            <a:r>
              <a:rPr lang="en-US" sz="1200" i="0" kern="1200" dirty="0">
                <a:solidFill>
                  <a:schemeClr val="tx1"/>
                </a:solidFill>
                <a:effectLst/>
                <a:latin typeface="Arial" charset="0"/>
                <a:ea typeface="+mn-ea"/>
                <a:cs typeface="+mn-cs"/>
              </a:rPr>
              <a:t>and </a:t>
            </a:r>
            <a:r>
              <a:rPr lang="en-US" sz="1200" i="1" kern="1200" dirty="0">
                <a:solidFill>
                  <a:schemeClr val="tx1"/>
                </a:solidFill>
                <a:effectLst/>
                <a:latin typeface="Arial" charset="0"/>
                <a:ea typeface="+mn-ea"/>
                <a:cs typeface="+mn-cs"/>
              </a:rPr>
              <a:t>t </a:t>
            </a:r>
            <a:r>
              <a:rPr lang="en-US" sz="1200" i="0" kern="1200" dirty="0">
                <a:solidFill>
                  <a:schemeClr val="tx1"/>
                </a:solidFill>
                <a:effectLst/>
                <a:latin typeface="Arial" charset="0"/>
                <a:ea typeface="+mn-ea"/>
                <a:cs typeface="+mn-cs"/>
              </a:rPr>
              <a:t>+ </a:t>
            </a:r>
            <a:r>
              <a:rPr lang="en-US" sz="1200" i="0" kern="1200" dirty="0">
                <a:solidFill>
                  <a:schemeClr val="tx1"/>
                </a:solidFill>
                <a:effectLst/>
                <a:latin typeface="Arial" charset="0"/>
                <a:ea typeface="+mn-ea"/>
                <a:cs typeface="+mn-cs"/>
                <a:sym typeface="Symbol" panose="05050102010706020507" pitchFamily="18" charset="2"/>
              </a:rPr>
              <a:t></a:t>
            </a:r>
            <a:r>
              <a:rPr lang="en-US" sz="1200" i="1" kern="1200" dirty="0">
                <a:solidFill>
                  <a:schemeClr val="tx1"/>
                </a:solidFill>
                <a:effectLst/>
                <a:latin typeface="Arial" charset="0"/>
                <a:ea typeface="+mn-ea"/>
                <a:cs typeface="+mn-cs"/>
              </a:rPr>
              <a:t>t </a:t>
            </a:r>
            <a:r>
              <a:rPr lang="en-US" sz="1200" i="0" kern="1200" dirty="0">
                <a:solidFill>
                  <a:schemeClr val="tx1"/>
                </a:solidFill>
                <a:effectLst/>
                <a:latin typeface="Arial" charset="0"/>
                <a:ea typeface="+mn-ea"/>
                <a:cs typeface="+mn-cs"/>
              </a:rPr>
              <a:t>in the form </a:t>
            </a:r>
            <a:r>
              <a:rPr lang="en-US" dirty="0">
                <a:sym typeface="Symbol" panose="05050102010706020507" pitchFamily="18" charset="2"/>
              </a:rPr>
              <a:t></a:t>
            </a:r>
            <a:r>
              <a:rPr lang="en-US" sz="1200" i="0" kern="1200" dirty="0">
                <a:solidFill>
                  <a:schemeClr val="tx1"/>
                </a:solidFill>
                <a:effectLst/>
                <a:latin typeface="Arial" charset="0"/>
                <a:ea typeface="+mn-ea"/>
                <a:cs typeface="+mn-cs"/>
                <a:sym typeface="Symbol" panose="05050102010706020507" pitchFamily="18" charset="2"/>
              </a:rPr>
              <a:t></a:t>
            </a:r>
            <a:r>
              <a:rPr lang="en-US" sz="1200" i="1" kern="1200" dirty="0">
                <a:solidFill>
                  <a:schemeClr val="tx1"/>
                </a:solidFill>
                <a:effectLst/>
                <a:latin typeface="Arial" charset="0"/>
                <a:ea typeface="+mn-ea"/>
                <a:cs typeface="+mn-cs"/>
              </a:rPr>
              <a:t>t</a:t>
            </a:r>
            <a:r>
              <a:rPr lang="en-US" sz="1200" i="0" kern="1200" dirty="0">
                <a:solidFill>
                  <a:schemeClr val="tx1"/>
                </a:solidFill>
                <a:effectLst/>
                <a:latin typeface="Arial" charset="0"/>
                <a:ea typeface="+mn-ea"/>
                <a:cs typeface="+mn-cs"/>
              </a:rPr>
              <a:t>, and a birth–death model</a:t>
            </a:r>
            <a:br>
              <a:rPr lang="en-US" sz="1200" i="0" kern="1200" dirty="0">
                <a:solidFill>
                  <a:schemeClr val="tx1"/>
                </a:solidFill>
                <a:effectLst/>
                <a:latin typeface="Arial" charset="0"/>
                <a:ea typeface="+mn-ea"/>
                <a:cs typeface="+mn-cs"/>
              </a:rPr>
            </a:br>
            <a:r>
              <a:rPr lang="en-US" sz="1200" i="0" kern="1200" dirty="0">
                <a:solidFill>
                  <a:schemeClr val="tx1"/>
                </a:solidFill>
                <a:effectLst/>
                <a:latin typeface="Arial" charset="0"/>
                <a:ea typeface="+mn-ea"/>
                <a:cs typeface="+mn-cs"/>
              </a:rPr>
              <a:t>is not appropriate</a:t>
            </a:r>
            <a:br>
              <a:rPr lang="en-US" sz="1200" i="0" kern="1200" dirty="0">
                <a:solidFill>
                  <a:schemeClr val="tx1"/>
                </a:solidFill>
                <a:effectLst/>
                <a:latin typeface="Arial" charset="0"/>
                <a:ea typeface="+mn-ea"/>
                <a:cs typeface="+mn-cs"/>
              </a:rPr>
            </a:br>
            <a:br>
              <a:rPr lang="en-US" sz="1200" i="0" kern="1200" dirty="0">
                <a:solidFill>
                  <a:schemeClr val="tx1"/>
                </a:solidFill>
                <a:effectLst/>
                <a:latin typeface="Arial" charset="0"/>
                <a:ea typeface="+mn-ea"/>
                <a:cs typeface="+mn-cs"/>
              </a:rPr>
            </a:br>
            <a:endParaRPr lang="en-US" dirty="0"/>
          </a:p>
        </p:txBody>
      </p:sp>
      <p:sp>
        <p:nvSpPr>
          <p:cNvPr id="4" name="Slide Number Placeholder 3"/>
          <p:cNvSpPr>
            <a:spLocks noGrp="1"/>
          </p:cNvSpPr>
          <p:nvPr>
            <p:ph type="sldNum" sz="quarter" idx="10"/>
          </p:nvPr>
        </p:nvSpPr>
        <p:spPr/>
        <p:txBody>
          <a:bodyPr/>
          <a:lstStyle/>
          <a:p>
            <a:pPr>
              <a:defRPr/>
            </a:pPr>
            <a:fld id="{15AC0D45-6D5D-475B-987B-4015E8F22206}" type="slidenum">
              <a:rPr lang="he-IL" altLang="en-US" smtClean="0"/>
              <a:pPr>
                <a:defRPr/>
              </a:pPr>
              <a:t>64</a:t>
            </a:fld>
            <a:endParaRPr lang="en-US" altLang="en-US"/>
          </a:p>
        </p:txBody>
      </p:sp>
    </p:spTree>
    <p:extLst>
      <p:ext uri="{BB962C8B-B14F-4D97-AF65-F5344CB8AC3E}">
        <p14:creationId xmlns:p14="http://schemas.microsoft.com/office/powerpoint/2010/main" val="16628151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B0464D-147F-4A26-87C2-528D132DDA58}" type="slidenum">
              <a:rPr lang="en-US"/>
              <a:pPr/>
              <a:t>65</a:t>
            </a:fld>
            <a:endParaRPr lang="en-US"/>
          </a:p>
        </p:txBody>
      </p:sp>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525259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B0464D-147F-4A26-87C2-528D132DDA58}" type="slidenum">
              <a:rPr lang="en-US"/>
              <a:pPr/>
              <a:t>66</a:t>
            </a:fld>
            <a:endParaRPr lang="en-US"/>
          </a:p>
        </p:txBody>
      </p:sp>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360030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B0464D-147F-4A26-87C2-528D132DDA58}" type="slidenum">
              <a:rPr lang="en-US"/>
              <a:pPr/>
              <a:t>67</a:t>
            </a:fld>
            <a:endParaRPr lang="en-US"/>
          </a:p>
        </p:txBody>
      </p:sp>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198671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B0464D-147F-4A26-87C2-528D132DDA58}" type="slidenum">
              <a:rPr lang="en-US"/>
              <a:pPr/>
              <a:t>68</a:t>
            </a:fld>
            <a:endParaRPr lang="en-US"/>
          </a:p>
        </p:txBody>
      </p:sp>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658459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B0464D-147F-4A26-87C2-528D132DDA58}" type="slidenum">
              <a:rPr lang="en-US"/>
              <a:pPr/>
              <a:t>69</a:t>
            </a:fld>
            <a:endParaRPr lang="en-US"/>
          </a:p>
        </p:txBody>
      </p:sp>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969877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B0464D-147F-4A26-87C2-528D132DDA58}" type="slidenum">
              <a:rPr lang="en-US"/>
              <a:pPr/>
              <a:t>70</a:t>
            </a:fld>
            <a:endParaRPr lang="en-US"/>
          </a:p>
        </p:txBody>
      </p:sp>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54963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9D15C7-82DD-49E6-A93F-D155DCC79868}" type="slidenum">
              <a:rPr lang="en-US"/>
              <a:pPr/>
              <a:t>9</a:t>
            </a:fld>
            <a:endParaRPr lang="en-US"/>
          </a:p>
        </p:txBody>
      </p:sp>
      <p:sp>
        <p:nvSpPr>
          <p:cNvPr id="287746" name="Rectangle 2"/>
          <p:cNvSpPr>
            <a:spLocks noGrp="1" noRot="1" noChangeAspect="1" noChangeArrowheads="1" noTextEdit="1"/>
          </p:cNvSpPr>
          <p:nvPr>
            <p:ph type="sldImg"/>
          </p:nvPr>
        </p:nvSpPr>
        <p:spPr>
          <a:ln/>
        </p:spPr>
      </p:sp>
      <p:sp>
        <p:nvSpPr>
          <p:cNvPr id="2877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603700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B0464D-147F-4A26-87C2-528D132DDA58}" type="slidenum">
              <a:rPr lang="en-US"/>
              <a:pPr/>
              <a:t>71</a:t>
            </a:fld>
            <a:endParaRPr lang="en-US"/>
          </a:p>
        </p:txBody>
      </p:sp>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377963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B0464D-147F-4A26-87C2-528D132DDA58}" type="slidenum">
              <a:rPr lang="en-US"/>
              <a:pPr/>
              <a:t>72</a:t>
            </a:fld>
            <a:endParaRPr lang="en-US"/>
          </a:p>
        </p:txBody>
      </p:sp>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150978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B0464D-147F-4A26-87C2-528D132DDA58}" type="slidenum">
              <a:rPr lang="en-US"/>
              <a:pPr/>
              <a:t>73</a:t>
            </a:fld>
            <a:endParaRPr lang="en-US"/>
          </a:p>
        </p:txBody>
      </p:sp>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137741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B0464D-147F-4A26-87C2-528D132DDA58}" type="slidenum">
              <a:rPr lang="en-US"/>
              <a:pPr/>
              <a:t>74</a:t>
            </a:fld>
            <a:endParaRPr lang="en-US"/>
          </a:p>
        </p:txBody>
      </p:sp>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694722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B0464D-147F-4A26-87C2-528D132DDA58}" type="slidenum">
              <a:rPr lang="en-US"/>
              <a:pPr/>
              <a:t>75</a:t>
            </a:fld>
            <a:endParaRPr lang="en-US"/>
          </a:p>
        </p:txBody>
      </p:sp>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1719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B0464D-147F-4A26-87C2-528D132DDA58}" type="slidenum">
              <a:rPr lang="en-US"/>
              <a:pPr/>
              <a:t>76</a:t>
            </a:fld>
            <a:endParaRPr lang="en-US"/>
          </a:p>
        </p:txBody>
      </p:sp>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37946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ED995A-0504-41EB-92AD-66523D093BC5}" type="slidenum">
              <a:rPr lang="en-US"/>
              <a:pPr/>
              <a:t>10</a:t>
            </a:fld>
            <a:endParaRPr lang="en-US"/>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53360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CFC019-A130-4ECB-ADF0-EA10B8E0FC7A}" type="slidenum">
              <a:rPr lang="en-US"/>
              <a:pPr/>
              <a:t>11</a:t>
            </a:fld>
            <a:endParaRPr lang="en-US"/>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72822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648EB3-9A4C-4176-B3AC-CCD7026A5A4B}" type="slidenum">
              <a:rPr lang="en-US"/>
              <a:pPr/>
              <a:t>12</a:t>
            </a:fld>
            <a:endParaRPr lang="en-US"/>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24455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9B8E2B-6F08-45D5-A344-80DDF594FC45}" type="slidenum">
              <a:rPr lang="en-US"/>
              <a:pPr/>
              <a:t>14</a:t>
            </a:fld>
            <a:endParaRPr lang="en-US"/>
          </a:p>
        </p:txBody>
      </p:sp>
      <p:sp>
        <p:nvSpPr>
          <p:cNvPr id="300034" name="Rectangle 2"/>
          <p:cNvSpPr>
            <a:spLocks noGrp="1" noRot="1" noChangeAspect="1" noChangeArrowheads="1" noTextEdit="1"/>
          </p:cNvSpPr>
          <p:nvPr>
            <p:ph type="sldImg"/>
          </p:nvPr>
        </p:nvSpPr>
        <p:spPr>
          <a:ln/>
        </p:spPr>
      </p:sp>
      <p:sp>
        <p:nvSpPr>
          <p:cNvPr id="300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35824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9F3240-88C3-4E29-9B56-14E625317DD9}" type="slidenum">
              <a:rPr lang="en-US"/>
              <a:pPr/>
              <a:t>15</a:t>
            </a:fld>
            <a:endParaRPr lang="en-US"/>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39373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50FB9E-91D6-4796-BA74-F20AC3CE7C07}" type="slidenum">
              <a:rPr lang="en-US"/>
              <a:pPr/>
              <a:t>16</a:t>
            </a:fld>
            <a:endParaRPr lang="en-US"/>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87932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2AFF06A-C775-480D-8B6E-46FF6C56DF8A}"/>
              </a:ext>
            </a:extLst>
          </p:cNvPr>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158077CD-4703-4673-8568-320838FA6905}"/>
              </a:ext>
            </a:extLst>
          </p:cNvPr>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3DB39F55-CD69-475E-A5C8-250DD0FAEEDC}"/>
              </a:ext>
            </a:extLst>
          </p:cNvPr>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34E49C7D-2426-4A8A-A7F8-34EB4B6FA18E}"/>
              </a:ext>
            </a:extLst>
          </p:cNvPr>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7">
            <a:extLst>
              <a:ext uri="{FF2B5EF4-FFF2-40B4-BE49-F238E27FC236}">
                <a16:creationId xmlns:a16="http://schemas.microsoft.com/office/drawing/2014/main" id="{673A4CAE-A455-4266-8DAA-3F0F9D7AC3E4}"/>
              </a:ext>
            </a:extLst>
          </p:cNvPr>
          <p:cNvSpPr>
            <a:spLocks noGrp="1"/>
          </p:cNvSpPr>
          <p:nvPr>
            <p:ph type="dt" sz="half" idx="10"/>
          </p:nvPr>
        </p:nvSpPr>
        <p:spPr>
          <a:xfrm>
            <a:off x="6400800" y="6354763"/>
            <a:ext cx="2286000" cy="366712"/>
          </a:xfrm>
        </p:spPr>
        <p:txBody>
          <a:bodyPr/>
          <a:lstStyle>
            <a:lvl1pPr>
              <a:defRPr sz="1400"/>
            </a:lvl1pPr>
          </a:lstStyle>
          <a:p>
            <a:pPr>
              <a:defRPr/>
            </a:pPr>
            <a:fld id="{ACEADAE6-E510-49B3-AA08-C49EF6656E90}" type="datetime1">
              <a:rPr lang="en-US" smtClean="0"/>
              <a:pPr>
                <a:defRPr/>
              </a:pPr>
              <a:t>23-Nov-22</a:t>
            </a:fld>
            <a:endParaRPr lang="en-US" sz="1600" dirty="0"/>
          </a:p>
        </p:txBody>
      </p:sp>
      <p:sp>
        <p:nvSpPr>
          <p:cNvPr id="11" name="Footer Placeholder 16">
            <a:extLst>
              <a:ext uri="{FF2B5EF4-FFF2-40B4-BE49-F238E27FC236}">
                <a16:creationId xmlns:a16="http://schemas.microsoft.com/office/drawing/2014/main" id="{5F352AF1-C836-43F0-8227-67602305BCFC}"/>
              </a:ext>
            </a:extLst>
          </p:cNvPr>
          <p:cNvSpPr>
            <a:spLocks noGrp="1"/>
          </p:cNvSpPr>
          <p:nvPr>
            <p:ph type="ftr" sz="quarter" idx="11"/>
          </p:nvPr>
        </p:nvSpPr>
        <p:spPr>
          <a:xfrm>
            <a:off x="2898775" y="6354763"/>
            <a:ext cx="3475038" cy="366712"/>
          </a:xfrm>
        </p:spPr>
        <p:txBody>
          <a:bodyPr/>
          <a:lstStyle>
            <a:lvl1pPr>
              <a:defRPr/>
            </a:lvl1pPr>
          </a:lstStyle>
          <a:p>
            <a:pPr>
              <a:defRPr/>
            </a:pPr>
            <a:endParaRPr lang="en-US"/>
          </a:p>
        </p:txBody>
      </p:sp>
      <p:sp>
        <p:nvSpPr>
          <p:cNvPr id="12" name="Slide Number Placeholder 28">
            <a:extLst>
              <a:ext uri="{FF2B5EF4-FFF2-40B4-BE49-F238E27FC236}">
                <a16:creationId xmlns:a16="http://schemas.microsoft.com/office/drawing/2014/main" id="{1D64AD02-193A-47E4-9CA0-58D4CFB72515}"/>
              </a:ext>
            </a:extLst>
          </p:cNvPr>
          <p:cNvSpPr>
            <a:spLocks noGrp="1"/>
          </p:cNvSpPr>
          <p:nvPr>
            <p:ph type="sldNum" sz="quarter" idx="12"/>
          </p:nvPr>
        </p:nvSpPr>
        <p:spPr>
          <a:xfrm>
            <a:off x="1216025" y="6354763"/>
            <a:ext cx="1219200" cy="366712"/>
          </a:xfrm>
        </p:spPr>
        <p:txBody>
          <a:bodyPr/>
          <a:lstStyle>
            <a:lvl1pPr>
              <a:defRPr smtClean="0"/>
            </a:lvl1pPr>
          </a:lstStyle>
          <a:p>
            <a:pPr>
              <a:defRPr/>
            </a:pPr>
            <a:fld id="{E9FECE8A-D794-4C02-A2C6-28C454288D79}" type="slidenum">
              <a:rPr lang="en-US" altLang="en-US"/>
              <a:pPr>
                <a:defRPr/>
              </a:pPr>
              <a:t>‹#›</a:t>
            </a:fld>
            <a:endParaRPr lang="en-US" altLang="en-US"/>
          </a:p>
        </p:txBody>
      </p:sp>
    </p:spTree>
    <p:extLst>
      <p:ext uri="{BB962C8B-B14F-4D97-AF65-F5344CB8AC3E}">
        <p14:creationId xmlns:p14="http://schemas.microsoft.com/office/powerpoint/2010/main" val="4104867361"/>
      </p:ext>
    </p:extLst>
  </p:cSld>
  <p:clrMapOvr>
    <a:masterClrMapping/>
  </p:clrMapOvr>
  <p:transition>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D0862372-7C30-4354-8030-30907DA30D8B}"/>
              </a:ext>
            </a:extLst>
          </p:cNvPr>
          <p:cNvSpPr>
            <a:spLocks noGrp="1"/>
          </p:cNvSpPr>
          <p:nvPr>
            <p:ph type="dt" sz="half" idx="10"/>
          </p:nvPr>
        </p:nvSpPr>
        <p:spPr/>
        <p:txBody>
          <a:bodyPr/>
          <a:lstStyle>
            <a:lvl1pPr>
              <a:defRPr/>
            </a:lvl1pPr>
          </a:lstStyle>
          <a:p>
            <a:pPr>
              <a:defRPr/>
            </a:pPr>
            <a:fld id="{A56905F7-869C-4A29-8801-EA63BDAE43B8}" type="datetime1">
              <a:rPr lang="en-US" smtClean="0"/>
              <a:pPr>
                <a:defRPr/>
              </a:pPr>
              <a:t>23-Nov-22</a:t>
            </a:fld>
            <a:endParaRPr lang="en-US" dirty="0"/>
          </a:p>
        </p:txBody>
      </p:sp>
      <p:sp>
        <p:nvSpPr>
          <p:cNvPr id="5" name="Footer Placeholder 2">
            <a:extLst>
              <a:ext uri="{FF2B5EF4-FFF2-40B4-BE49-F238E27FC236}">
                <a16:creationId xmlns:a16="http://schemas.microsoft.com/office/drawing/2014/main" id="{0303894A-BBE2-48F3-A8FE-47B3C7AE490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1C99E49E-1BBE-4436-8963-101A164DA56C}"/>
              </a:ext>
            </a:extLst>
          </p:cNvPr>
          <p:cNvSpPr>
            <a:spLocks noGrp="1"/>
          </p:cNvSpPr>
          <p:nvPr>
            <p:ph type="sldNum" sz="quarter" idx="12"/>
          </p:nvPr>
        </p:nvSpPr>
        <p:spPr/>
        <p:txBody>
          <a:bodyPr/>
          <a:lstStyle>
            <a:lvl1pPr>
              <a:defRPr/>
            </a:lvl1pPr>
          </a:lstStyle>
          <a:p>
            <a:pPr>
              <a:defRPr/>
            </a:pPr>
            <a:fld id="{1D7D8C44-390B-46A9-8772-8AB86B08E1FA}" type="slidenum">
              <a:rPr lang="he-IL" altLang="en-US"/>
              <a:pPr>
                <a:defRPr/>
              </a:pPr>
              <a:t>‹#›</a:t>
            </a:fld>
            <a:endParaRPr lang="en-US" altLang="en-US"/>
          </a:p>
        </p:txBody>
      </p:sp>
    </p:spTree>
    <p:extLst>
      <p:ext uri="{BB962C8B-B14F-4D97-AF65-F5344CB8AC3E}">
        <p14:creationId xmlns:p14="http://schemas.microsoft.com/office/powerpoint/2010/main" val="1485381801"/>
      </p:ext>
    </p:extLst>
  </p:cSld>
  <p:clrMapOvr>
    <a:masterClrMapping/>
  </p:clrMapOvr>
  <p:transition>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10">
            <a:extLst>
              <a:ext uri="{FF2B5EF4-FFF2-40B4-BE49-F238E27FC236}">
                <a16:creationId xmlns:a16="http://schemas.microsoft.com/office/drawing/2014/main" id="{592FD194-8018-4B97-A8FB-7ED2C4927896}"/>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 name="Isosceles Triangle 4">
            <a:extLst>
              <a:ext uri="{FF2B5EF4-FFF2-40B4-BE49-F238E27FC236}">
                <a16:creationId xmlns:a16="http://schemas.microsoft.com/office/drawing/2014/main" id="{5652EF12-FF80-43A3-BCE8-719A93D93442}"/>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Straight Connector 12">
            <a:extLst>
              <a:ext uri="{FF2B5EF4-FFF2-40B4-BE49-F238E27FC236}">
                <a16:creationId xmlns:a16="http://schemas.microsoft.com/office/drawing/2014/main" id="{745E556D-EE26-44E3-80F5-5225141C9BC8}"/>
              </a:ext>
            </a:extLst>
          </p:cNvPr>
          <p:cNvSpPr>
            <a:spLocks noChangeShapeType="1"/>
          </p:cNvSpPr>
          <p:nvPr/>
        </p:nvSpPr>
        <p:spPr bwMode="auto">
          <a:xfrm rot="5400000">
            <a:off x="3630612"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BD132D67-51C9-4D52-A497-87F04479229C}"/>
              </a:ext>
            </a:extLst>
          </p:cNvPr>
          <p:cNvSpPr>
            <a:spLocks noGrp="1"/>
          </p:cNvSpPr>
          <p:nvPr>
            <p:ph type="dt" sz="half" idx="10"/>
          </p:nvPr>
        </p:nvSpPr>
        <p:spPr/>
        <p:txBody>
          <a:bodyPr/>
          <a:lstStyle>
            <a:lvl1pPr>
              <a:defRPr/>
            </a:lvl1pPr>
          </a:lstStyle>
          <a:p>
            <a:pPr>
              <a:defRPr/>
            </a:pPr>
            <a:fld id="{EAAC8C4B-F2FC-4C8B-B6AC-A4E7BD8F0242}" type="datetime1">
              <a:rPr lang="en-US" smtClean="0"/>
              <a:pPr>
                <a:defRPr/>
              </a:pPr>
              <a:t>23-Nov-22</a:t>
            </a:fld>
            <a:endParaRPr lang="en-US"/>
          </a:p>
        </p:txBody>
      </p:sp>
      <p:sp>
        <p:nvSpPr>
          <p:cNvPr id="8" name="Footer Placeholder 4">
            <a:extLst>
              <a:ext uri="{FF2B5EF4-FFF2-40B4-BE49-F238E27FC236}">
                <a16:creationId xmlns:a16="http://schemas.microsoft.com/office/drawing/2014/main" id="{2BC70EDC-09F7-45D7-B842-990F8105C220}"/>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577BC6F7-6564-42BA-BFF3-06050EF0A0A0}"/>
              </a:ext>
            </a:extLst>
          </p:cNvPr>
          <p:cNvSpPr>
            <a:spLocks noGrp="1"/>
          </p:cNvSpPr>
          <p:nvPr>
            <p:ph type="sldNum" sz="quarter" idx="12"/>
          </p:nvPr>
        </p:nvSpPr>
        <p:spPr/>
        <p:txBody>
          <a:bodyPr/>
          <a:lstStyle>
            <a:lvl1pPr>
              <a:defRPr smtClean="0"/>
            </a:lvl1pPr>
          </a:lstStyle>
          <a:p>
            <a:pPr>
              <a:defRPr/>
            </a:pPr>
            <a:fld id="{4A127978-57E3-452F-97E0-A9B0C8CD04CD}" type="slidenum">
              <a:rPr lang="he-IL" altLang="en-US"/>
              <a:pPr>
                <a:defRPr/>
              </a:pPr>
              <a:t>‹#›</a:t>
            </a:fld>
            <a:endParaRPr lang="en-US" altLang="en-US"/>
          </a:p>
        </p:txBody>
      </p:sp>
    </p:spTree>
    <p:extLst>
      <p:ext uri="{BB962C8B-B14F-4D97-AF65-F5344CB8AC3E}">
        <p14:creationId xmlns:p14="http://schemas.microsoft.com/office/powerpoint/2010/main" val="2571934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9912EADE-0489-43DA-8433-8D43DCF72F05}"/>
              </a:ext>
            </a:extLst>
          </p:cNvPr>
          <p:cNvCxnSpPr/>
          <p:nvPr userDrawn="1"/>
        </p:nvCxnSpPr>
        <p:spPr bwMode="auto">
          <a:xfrm>
            <a:off x="41096" y="955497"/>
            <a:ext cx="8835775" cy="1588"/>
          </a:xfrm>
          <a:prstGeom prst="line">
            <a:avLst/>
          </a:prstGeom>
          <a:noFill/>
          <a:ln w="38100" cap="flat" cmpd="sng" algn="ctr">
            <a:gradFill flip="none" rotWithShape="1">
              <a:gsLst>
                <a:gs pos="0">
                  <a:srgbClr val="FF0000"/>
                </a:gs>
                <a:gs pos="39999">
                  <a:srgbClr val="0A128C"/>
                </a:gs>
                <a:gs pos="70000">
                  <a:srgbClr val="181CC7"/>
                </a:gs>
                <a:gs pos="88000">
                  <a:srgbClr val="7005D4"/>
                </a:gs>
                <a:gs pos="100000">
                  <a:srgbClr val="8C3D91"/>
                </a:gs>
              </a:gsLst>
              <a:lin ang="0" scaled="0"/>
              <a:tileRect/>
            </a:gradFill>
            <a:prstDash val="solid"/>
            <a:round/>
            <a:headEnd type="none" w="med" len="med"/>
            <a:tailEnd type="none" w="med" len="med"/>
          </a:ln>
          <a:effectLst/>
        </p:spPr>
      </p:cxnSp>
      <p:sp>
        <p:nvSpPr>
          <p:cNvPr id="2" name="Title 1"/>
          <p:cNvSpPr>
            <a:spLocks noGrp="1"/>
          </p:cNvSpPr>
          <p:nvPr>
            <p:ph type="title"/>
          </p:nvPr>
        </p:nvSpPr>
        <p:spPr>
          <a:xfrm>
            <a:off x="129092" y="0"/>
            <a:ext cx="9014908" cy="935915"/>
          </a:xfrm>
        </p:spPr>
        <p:txBody>
          <a:bodyPr/>
          <a:lstStyle>
            <a:lvl1pPr>
              <a:defRPr>
                <a:solidFill>
                  <a:srgbClr val="003296"/>
                </a:solidFill>
              </a:defRPr>
            </a:lvl1pPr>
          </a:lstStyle>
          <a:p>
            <a:r>
              <a:rPr lang="en-US" dirty="0"/>
              <a:t>Click to edit Master title style</a:t>
            </a:r>
          </a:p>
        </p:txBody>
      </p:sp>
      <p:sp>
        <p:nvSpPr>
          <p:cNvPr id="8" name="Content Placeholder 7"/>
          <p:cNvSpPr>
            <a:spLocks noGrp="1"/>
          </p:cNvSpPr>
          <p:nvPr>
            <p:ph sz="quarter" idx="1"/>
          </p:nvPr>
        </p:nvSpPr>
        <p:spPr>
          <a:xfrm>
            <a:off x="0" y="989704"/>
            <a:ext cx="9144000" cy="5400338"/>
          </a:xfrm>
        </p:spPr>
        <p:txBody>
          <a:bodyPr/>
          <a:lstStyle>
            <a:lvl2pPr>
              <a:defRPr>
                <a:solidFill>
                  <a:schemeClr val="accent2">
                    <a:lumMod val="75000"/>
                  </a:schemeClr>
                </a:solidFill>
              </a:defRPr>
            </a:lvl2pPr>
            <a:lvl3pPr>
              <a:defRPr>
                <a:solidFill>
                  <a:schemeClr val="accent1">
                    <a:lumMod val="75000"/>
                  </a:schemeClr>
                </a:solidFill>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a:extLst>
              <a:ext uri="{FF2B5EF4-FFF2-40B4-BE49-F238E27FC236}">
                <a16:creationId xmlns:a16="http://schemas.microsoft.com/office/drawing/2014/main" id="{647988AB-F0A8-4410-8CA1-2AD8F5B370B7}"/>
              </a:ext>
            </a:extLst>
          </p:cNvPr>
          <p:cNvSpPr>
            <a:spLocks noGrp="1"/>
          </p:cNvSpPr>
          <p:nvPr>
            <p:ph type="dt" sz="half" idx="10"/>
          </p:nvPr>
        </p:nvSpPr>
        <p:spPr/>
        <p:txBody>
          <a:bodyPr/>
          <a:lstStyle>
            <a:lvl1pPr>
              <a:defRPr/>
            </a:lvl1pPr>
          </a:lstStyle>
          <a:p>
            <a:pPr>
              <a:defRPr/>
            </a:pPr>
            <a:fld id="{AF43A949-7C78-4BA5-9320-660E9C2103B2}" type="datetime1">
              <a:rPr lang="en-US" smtClean="0"/>
              <a:pPr>
                <a:defRPr/>
              </a:pPr>
              <a:t>23-Nov-22</a:t>
            </a:fld>
            <a:endParaRPr lang="en-US" dirty="0"/>
          </a:p>
        </p:txBody>
      </p:sp>
      <p:sp>
        <p:nvSpPr>
          <p:cNvPr id="6" name="Footer Placeholder 4">
            <a:extLst>
              <a:ext uri="{FF2B5EF4-FFF2-40B4-BE49-F238E27FC236}">
                <a16:creationId xmlns:a16="http://schemas.microsoft.com/office/drawing/2014/main" id="{5ED02FB7-DF4F-4E74-9473-DFFDC4E9059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1D0DDB7-9436-46A2-87C1-B11955C84EFE}"/>
              </a:ext>
            </a:extLst>
          </p:cNvPr>
          <p:cNvSpPr>
            <a:spLocks noGrp="1"/>
          </p:cNvSpPr>
          <p:nvPr>
            <p:ph type="sldNum" sz="quarter" idx="12"/>
          </p:nvPr>
        </p:nvSpPr>
        <p:spPr>
          <a:xfrm>
            <a:off x="0" y="6492875"/>
            <a:ext cx="1981200" cy="365125"/>
          </a:xfrm>
        </p:spPr>
        <p:txBody>
          <a:bodyPr/>
          <a:lstStyle>
            <a:lvl1pPr>
              <a:defRPr sz="2200" b="1" smtClean="0">
                <a:solidFill>
                  <a:srgbClr val="002D86"/>
                </a:solidFill>
              </a:defRPr>
            </a:lvl1pPr>
          </a:lstStyle>
          <a:p>
            <a:pPr>
              <a:defRPr/>
            </a:pPr>
            <a:fld id="{F208343D-CA57-4FFD-885D-7C7C191369FA}" type="slidenum">
              <a:rPr lang="he-IL" altLang="en-US"/>
              <a:pPr>
                <a:defRPr/>
              </a:pPr>
              <a:t>‹#›</a:t>
            </a:fld>
            <a:endParaRPr lang="en-US" altLang="en-US"/>
          </a:p>
        </p:txBody>
      </p:sp>
    </p:spTree>
    <p:extLst>
      <p:ext uri="{BB962C8B-B14F-4D97-AF65-F5344CB8AC3E}">
        <p14:creationId xmlns:p14="http://schemas.microsoft.com/office/powerpoint/2010/main" val="2278149397"/>
      </p:ext>
    </p:extLst>
  </p:cSld>
  <p:clrMapOvr>
    <a:masterClrMapping/>
  </p:clrMapOvr>
  <p:transition>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02CA73-069F-4F49-8E1F-A5E77FE251BC}"/>
              </a:ext>
            </a:extLst>
          </p:cNvPr>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6BDBEA23-25C8-4671-842C-54F8329B7637}"/>
              </a:ext>
            </a:extLst>
          </p:cNvPr>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a:t>Click to edit Master title style</a:t>
            </a:r>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id="{26C97C54-6D0B-4B73-A8B8-912C344FA391}"/>
              </a:ext>
            </a:extLst>
          </p:cNvPr>
          <p:cNvSpPr>
            <a:spLocks noGrp="1"/>
          </p:cNvSpPr>
          <p:nvPr>
            <p:ph type="dt" sz="half" idx="10"/>
          </p:nvPr>
        </p:nvSpPr>
        <p:spPr>
          <a:xfrm>
            <a:off x="6400800" y="6354763"/>
            <a:ext cx="2286000" cy="366712"/>
          </a:xfrm>
        </p:spPr>
        <p:txBody>
          <a:bodyPr/>
          <a:lstStyle>
            <a:lvl1pPr>
              <a:defRPr/>
            </a:lvl1pPr>
          </a:lstStyle>
          <a:p>
            <a:pPr>
              <a:defRPr/>
            </a:pPr>
            <a:fld id="{2BDF5717-524E-414A-ADBE-9524004D6772}" type="datetime1">
              <a:rPr lang="en-US" smtClean="0"/>
              <a:pPr>
                <a:defRPr/>
              </a:pPr>
              <a:t>23-Nov-22</a:t>
            </a:fld>
            <a:endParaRPr lang="en-US" dirty="0"/>
          </a:p>
        </p:txBody>
      </p:sp>
      <p:sp>
        <p:nvSpPr>
          <p:cNvPr id="7" name="Footer Placeholder 4">
            <a:extLst>
              <a:ext uri="{FF2B5EF4-FFF2-40B4-BE49-F238E27FC236}">
                <a16:creationId xmlns:a16="http://schemas.microsoft.com/office/drawing/2014/main" id="{227D907B-FD7C-49F0-A849-AF10D36EB2DA}"/>
              </a:ext>
            </a:extLst>
          </p:cNvPr>
          <p:cNvSpPr>
            <a:spLocks noGrp="1"/>
          </p:cNvSpPr>
          <p:nvPr>
            <p:ph type="ftr" sz="quarter" idx="11"/>
          </p:nvPr>
        </p:nvSpPr>
        <p:spPr>
          <a:xfrm>
            <a:off x="2898775" y="6354763"/>
            <a:ext cx="3475038" cy="366712"/>
          </a:xfrm>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C67F66A6-0E33-4D3D-AEEC-51FC3331E738}"/>
              </a:ext>
            </a:extLst>
          </p:cNvPr>
          <p:cNvSpPr>
            <a:spLocks noGrp="1"/>
          </p:cNvSpPr>
          <p:nvPr>
            <p:ph type="sldNum" sz="quarter" idx="12"/>
          </p:nvPr>
        </p:nvSpPr>
        <p:spPr>
          <a:xfrm>
            <a:off x="1069975" y="6354763"/>
            <a:ext cx="1520825" cy="366712"/>
          </a:xfrm>
        </p:spPr>
        <p:txBody>
          <a:bodyPr/>
          <a:lstStyle>
            <a:lvl1pPr>
              <a:defRPr smtClean="0"/>
            </a:lvl1pPr>
          </a:lstStyle>
          <a:p>
            <a:pPr>
              <a:defRPr/>
            </a:pPr>
            <a:fld id="{FF0EA881-6836-4FDA-BF0F-BE0D792436FD}" type="slidenum">
              <a:rPr lang="he-IL" altLang="en-US"/>
              <a:pPr>
                <a:defRPr/>
              </a:pPr>
              <a:t>‹#›</a:t>
            </a:fld>
            <a:endParaRPr lang="en-US" altLang="en-US"/>
          </a:p>
        </p:txBody>
      </p:sp>
    </p:spTree>
    <p:extLst>
      <p:ext uri="{BB962C8B-B14F-4D97-AF65-F5344CB8AC3E}">
        <p14:creationId xmlns:p14="http://schemas.microsoft.com/office/powerpoint/2010/main" val="20247741"/>
      </p:ext>
    </p:extLst>
  </p:cSld>
  <p:clrMapOvr>
    <a:overrideClrMapping bg1="dk1" tx1="lt1" bg2="dk2" tx2="lt2" accent1="accent1" accent2="accent2" accent3="accent3" accent4="accent4" accent5="accent5" accent6="accent6" hlink="hlink" folHlink="folHlink"/>
  </p:clrMapOvr>
  <p:transition>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632198" y="1216152"/>
            <a:ext cx="40416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D6A140B6-064B-4FC5-A305-5A3C93E7C498}"/>
              </a:ext>
            </a:extLst>
          </p:cNvPr>
          <p:cNvSpPr>
            <a:spLocks noGrp="1"/>
          </p:cNvSpPr>
          <p:nvPr>
            <p:ph type="dt" sz="half" idx="10"/>
          </p:nvPr>
        </p:nvSpPr>
        <p:spPr/>
        <p:txBody>
          <a:bodyPr/>
          <a:lstStyle>
            <a:lvl1pPr>
              <a:defRPr/>
            </a:lvl1pPr>
          </a:lstStyle>
          <a:p>
            <a:pPr>
              <a:defRPr/>
            </a:pPr>
            <a:fld id="{1475897D-B33B-4695-A2D6-F22B067984FA}" type="datetime1">
              <a:rPr lang="en-US" smtClean="0"/>
              <a:pPr>
                <a:defRPr/>
              </a:pPr>
              <a:t>23-Nov-22</a:t>
            </a:fld>
            <a:endParaRPr lang="en-US" dirty="0"/>
          </a:p>
        </p:txBody>
      </p:sp>
      <p:sp>
        <p:nvSpPr>
          <p:cNvPr id="6" name="Footer Placeholder 2">
            <a:extLst>
              <a:ext uri="{FF2B5EF4-FFF2-40B4-BE49-F238E27FC236}">
                <a16:creationId xmlns:a16="http://schemas.microsoft.com/office/drawing/2014/main" id="{8FF2F3EA-2C98-4517-B798-3C9AD30EBD8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22">
            <a:extLst>
              <a:ext uri="{FF2B5EF4-FFF2-40B4-BE49-F238E27FC236}">
                <a16:creationId xmlns:a16="http://schemas.microsoft.com/office/drawing/2014/main" id="{5CAAF809-4B0A-4149-9DDE-62180E85EB14}"/>
              </a:ext>
            </a:extLst>
          </p:cNvPr>
          <p:cNvSpPr>
            <a:spLocks noGrp="1"/>
          </p:cNvSpPr>
          <p:nvPr>
            <p:ph type="sldNum" sz="quarter" idx="12"/>
          </p:nvPr>
        </p:nvSpPr>
        <p:spPr/>
        <p:txBody>
          <a:bodyPr/>
          <a:lstStyle>
            <a:lvl1pPr>
              <a:defRPr/>
            </a:lvl1pPr>
          </a:lstStyle>
          <a:p>
            <a:pPr>
              <a:defRPr/>
            </a:pPr>
            <a:fld id="{9428CC6D-1E0A-4DA2-AE3D-1EB6842BFFFC}" type="slidenum">
              <a:rPr lang="he-IL" altLang="en-US"/>
              <a:pPr>
                <a:defRPr/>
              </a:pPr>
              <a:t>‹#›</a:t>
            </a:fld>
            <a:endParaRPr lang="en-US" altLang="en-US"/>
          </a:p>
        </p:txBody>
      </p:sp>
    </p:spTree>
    <p:extLst>
      <p:ext uri="{BB962C8B-B14F-4D97-AF65-F5344CB8AC3E}">
        <p14:creationId xmlns:p14="http://schemas.microsoft.com/office/powerpoint/2010/main" val="1470149466"/>
      </p:ext>
    </p:extLst>
  </p:cSld>
  <p:clrMapOvr>
    <a:masterClrMapping/>
  </p:clrMapOvr>
  <p:transition>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648200" y="2133600"/>
            <a:ext cx="4038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a:extLst>
              <a:ext uri="{FF2B5EF4-FFF2-40B4-BE49-F238E27FC236}">
                <a16:creationId xmlns:a16="http://schemas.microsoft.com/office/drawing/2014/main" id="{DDD25D42-3CEC-4A0B-A811-04303638FDF7}"/>
              </a:ext>
            </a:extLst>
          </p:cNvPr>
          <p:cNvSpPr>
            <a:spLocks noGrp="1"/>
          </p:cNvSpPr>
          <p:nvPr>
            <p:ph type="dt" sz="half" idx="10"/>
          </p:nvPr>
        </p:nvSpPr>
        <p:spPr/>
        <p:txBody>
          <a:bodyPr/>
          <a:lstStyle>
            <a:lvl1pPr>
              <a:defRPr/>
            </a:lvl1pPr>
          </a:lstStyle>
          <a:p>
            <a:pPr>
              <a:defRPr/>
            </a:pPr>
            <a:fld id="{2CB457B1-0E89-4CB3-969F-604DD88BAE68}" type="datetime1">
              <a:rPr lang="en-US" smtClean="0"/>
              <a:pPr>
                <a:defRPr/>
              </a:pPr>
              <a:t>23-Nov-22</a:t>
            </a:fld>
            <a:endParaRPr lang="en-US" dirty="0"/>
          </a:p>
        </p:txBody>
      </p:sp>
      <p:sp>
        <p:nvSpPr>
          <p:cNvPr id="8" name="Footer Placeholder 2">
            <a:extLst>
              <a:ext uri="{FF2B5EF4-FFF2-40B4-BE49-F238E27FC236}">
                <a16:creationId xmlns:a16="http://schemas.microsoft.com/office/drawing/2014/main" id="{878A6CCB-FC5B-48BD-A65F-ACDFB8F68793}"/>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22">
            <a:extLst>
              <a:ext uri="{FF2B5EF4-FFF2-40B4-BE49-F238E27FC236}">
                <a16:creationId xmlns:a16="http://schemas.microsoft.com/office/drawing/2014/main" id="{3C776D99-3158-4E11-88A2-F55F9868087F}"/>
              </a:ext>
            </a:extLst>
          </p:cNvPr>
          <p:cNvSpPr>
            <a:spLocks noGrp="1"/>
          </p:cNvSpPr>
          <p:nvPr>
            <p:ph type="sldNum" sz="quarter" idx="12"/>
          </p:nvPr>
        </p:nvSpPr>
        <p:spPr/>
        <p:txBody>
          <a:bodyPr/>
          <a:lstStyle>
            <a:lvl1pPr>
              <a:defRPr/>
            </a:lvl1pPr>
          </a:lstStyle>
          <a:p>
            <a:pPr>
              <a:defRPr/>
            </a:pPr>
            <a:fld id="{40FED121-EA30-42B9-A111-830DCFC1F119}" type="slidenum">
              <a:rPr lang="he-IL" altLang="en-US"/>
              <a:pPr>
                <a:defRPr/>
              </a:pPr>
              <a:t>‹#›</a:t>
            </a:fld>
            <a:endParaRPr lang="en-US" altLang="en-US"/>
          </a:p>
        </p:txBody>
      </p:sp>
    </p:spTree>
    <p:extLst>
      <p:ext uri="{BB962C8B-B14F-4D97-AF65-F5344CB8AC3E}">
        <p14:creationId xmlns:p14="http://schemas.microsoft.com/office/powerpoint/2010/main" val="1819641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a:extLst>
              <a:ext uri="{FF2B5EF4-FFF2-40B4-BE49-F238E27FC236}">
                <a16:creationId xmlns:a16="http://schemas.microsoft.com/office/drawing/2014/main" id="{0570B021-0D5C-481B-9E8F-453B9F8D15FB}"/>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4" name="Date Placeholder 2">
            <a:extLst>
              <a:ext uri="{FF2B5EF4-FFF2-40B4-BE49-F238E27FC236}">
                <a16:creationId xmlns:a16="http://schemas.microsoft.com/office/drawing/2014/main" id="{E952FC4A-C312-47E9-864E-0DE3CCB9E251}"/>
              </a:ext>
            </a:extLst>
          </p:cNvPr>
          <p:cNvSpPr>
            <a:spLocks noGrp="1"/>
          </p:cNvSpPr>
          <p:nvPr>
            <p:ph type="dt" sz="half" idx="10"/>
          </p:nvPr>
        </p:nvSpPr>
        <p:spPr/>
        <p:txBody>
          <a:bodyPr/>
          <a:lstStyle>
            <a:lvl1pPr>
              <a:defRPr/>
            </a:lvl1pPr>
          </a:lstStyle>
          <a:p>
            <a:pPr>
              <a:defRPr/>
            </a:pPr>
            <a:fld id="{9DCC00FC-1A50-484A-A1BC-9B41E85B7D7B}" type="datetime1">
              <a:rPr lang="en-US" smtClean="0"/>
              <a:pPr>
                <a:defRPr/>
              </a:pPr>
              <a:t>23-Nov-22</a:t>
            </a:fld>
            <a:endParaRPr lang="en-US"/>
          </a:p>
        </p:txBody>
      </p:sp>
      <p:sp>
        <p:nvSpPr>
          <p:cNvPr id="5" name="Footer Placeholder 3">
            <a:extLst>
              <a:ext uri="{FF2B5EF4-FFF2-40B4-BE49-F238E27FC236}">
                <a16:creationId xmlns:a16="http://schemas.microsoft.com/office/drawing/2014/main" id="{B55C4411-7B2D-4037-AE02-A756821D645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4">
            <a:extLst>
              <a:ext uri="{FF2B5EF4-FFF2-40B4-BE49-F238E27FC236}">
                <a16:creationId xmlns:a16="http://schemas.microsoft.com/office/drawing/2014/main" id="{F3B7BCE2-4DC0-4A1E-B38A-482999068454}"/>
              </a:ext>
            </a:extLst>
          </p:cNvPr>
          <p:cNvSpPr>
            <a:spLocks noGrp="1"/>
          </p:cNvSpPr>
          <p:nvPr>
            <p:ph type="sldNum" sz="quarter" idx="12"/>
          </p:nvPr>
        </p:nvSpPr>
        <p:spPr/>
        <p:txBody>
          <a:bodyPr/>
          <a:lstStyle>
            <a:lvl1pPr>
              <a:defRPr smtClean="0"/>
            </a:lvl1pPr>
          </a:lstStyle>
          <a:p>
            <a:pPr>
              <a:defRPr/>
            </a:pPr>
            <a:fld id="{58B561DF-5512-4913-93F6-651D235EA75A}" type="slidenum">
              <a:rPr lang="he-IL" altLang="en-US"/>
              <a:pPr>
                <a:defRPr/>
              </a:pPr>
              <a:t>‹#›</a:t>
            </a:fld>
            <a:endParaRPr lang="en-US" altLang="en-US"/>
          </a:p>
        </p:txBody>
      </p:sp>
    </p:spTree>
    <p:extLst>
      <p:ext uri="{BB962C8B-B14F-4D97-AF65-F5344CB8AC3E}">
        <p14:creationId xmlns:p14="http://schemas.microsoft.com/office/powerpoint/2010/main" val="2884914255"/>
      </p:ext>
    </p:extLst>
  </p:cSld>
  <p:clrMapOvr>
    <a:masterClrMapping/>
  </p:clrMapOvr>
  <p:transition>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0">
            <a:extLst>
              <a:ext uri="{FF2B5EF4-FFF2-40B4-BE49-F238E27FC236}">
                <a16:creationId xmlns:a16="http://schemas.microsoft.com/office/drawing/2014/main" id="{51A0C117-4708-41E6-A278-4EEE39AE0A5A}"/>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 name="Isosceles Triangle 2">
            <a:extLst>
              <a:ext uri="{FF2B5EF4-FFF2-40B4-BE49-F238E27FC236}">
                <a16:creationId xmlns:a16="http://schemas.microsoft.com/office/drawing/2014/main" id="{ADBF5C2C-1EAE-4FBA-A747-27DDF6413585}"/>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 name="Date Placeholder 1">
            <a:extLst>
              <a:ext uri="{FF2B5EF4-FFF2-40B4-BE49-F238E27FC236}">
                <a16:creationId xmlns:a16="http://schemas.microsoft.com/office/drawing/2014/main" id="{03D8269D-013B-4D18-8739-8C7DCE2A8443}"/>
              </a:ext>
            </a:extLst>
          </p:cNvPr>
          <p:cNvSpPr>
            <a:spLocks noGrp="1"/>
          </p:cNvSpPr>
          <p:nvPr>
            <p:ph type="dt" sz="half" idx="10"/>
          </p:nvPr>
        </p:nvSpPr>
        <p:spPr/>
        <p:txBody>
          <a:bodyPr/>
          <a:lstStyle>
            <a:lvl1pPr>
              <a:defRPr/>
            </a:lvl1pPr>
          </a:lstStyle>
          <a:p>
            <a:pPr>
              <a:defRPr/>
            </a:pPr>
            <a:fld id="{03B44D9E-35EB-4D8A-9A94-2AAAFABB592E}" type="datetime1">
              <a:rPr lang="en-US" smtClean="0"/>
              <a:pPr>
                <a:defRPr/>
              </a:pPr>
              <a:t>23-Nov-22</a:t>
            </a:fld>
            <a:endParaRPr lang="en-US"/>
          </a:p>
        </p:txBody>
      </p:sp>
      <p:sp>
        <p:nvSpPr>
          <p:cNvPr id="5" name="Footer Placeholder 2">
            <a:extLst>
              <a:ext uri="{FF2B5EF4-FFF2-40B4-BE49-F238E27FC236}">
                <a16:creationId xmlns:a16="http://schemas.microsoft.com/office/drawing/2014/main" id="{AC5F09D1-FF4B-4786-9646-C79EFA0959C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3">
            <a:extLst>
              <a:ext uri="{FF2B5EF4-FFF2-40B4-BE49-F238E27FC236}">
                <a16:creationId xmlns:a16="http://schemas.microsoft.com/office/drawing/2014/main" id="{B01F9485-D94E-4D13-BCE4-EFDCEF184FFC}"/>
              </a:ext>
            </a:extLst>
          </p:cNvPr>
          <p:cNvSpPr>
            <a:spLocks noGrp="1"/>
          </p:cNvSpPr>
          <p:nvPr>
            <p:ph type="sldNum" sz="quarter" idx="12"/>
          </p:nvPr>
        </p:nvSpPr>
        <p:spPr/>
        <p:txBody>
          <a:bodyPr/>
          <a:lstStyle>
            <a:lvl1pPr>
              <a:defRPr smtClean="0"/>
            </a:lvl1pPr>
          </a:lstStyle>
          <a:p>
            <a:pPr>
              <a:defRPr/>
            </a:pPr>
            <a:fld id="{14F4FAD4-6FC4-410F-852E-7C3C412B82DA}" type="slidenum">
              <a:rPr lang="he-IL" altLang="en-US"/>
              <a:pPr>
                <a:defRPr/>
              </a:pPr>
              <a:t>‹#›</a:t>
            </a:fld>
            <a:endParaRPr lang="en-US" altLang="en-US"/>
          </a:p>
        </p:txBody>
      </p:sp>
    </p:spTree>
    <p:extLst>
      <p:ext uri="{BB962C8B-B14F-4D97-AF65-F5344CB8AC3E}">
        <p14:creationId xmlns:p14="http://schemas.microsoft.com/office/powerpoint/2010/main" val="2153005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10">
            <a:extLst>
              <a:ext uri="{FF2B5EF4-FFF2-40B4-BE49-F238E27FC236}">
                <a16:creationId xmlns:a16="http://schemas.microsoft.com/office/drawing/2014/main" id="{EE8658A4-22E3-47B3-97D9-C50C852D471E}"/>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 name="Straight Connector 11">
            <a:extLst>
              <a:ext uri="{FF2B5EF4-FFF2-40B4-BE49-F238E27FC236}">
                <a16:creationId xmlns:a16="http://schemas.microsoft.com/office/drawing/2014/main" id="{6240057F-1D49-4772-87E4-9000E7B79D97}"/>
              </a:ext>
            </a:extLst>
          </p:cNvPr>
          <p:cNvSpPr>
            <a:spLocks noChangeShapeType="1"/>
          </p:cNvSpPr>
          <p:nvPr/>
        </p:nvSpPr>
        <p:spPr bwMode="auto">
          <a:xfrm rot="5400000">
            <a:off x="3160712" y="3324226"/>
            <a:ext cx="60356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 name="Isosceles Triangle 6">
            <a:extLst>
              <a:ext uri="{FF2B5EF4-FFF2-40B4-BE49-F238E27FC236}">
                <a16:creationId xmlns:a16="http://schemas.microsoft.com/office/drawing/2014/main" id="{15E6A15F-8105-4A95-AD0B-29FC3DAC2B2F}"/>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4">
            <a:extLst>
              <a:ext uri="{FF2B5EF4-FFF2-40B4-BE49-F238E27FC236}">
                <a16:creationId xmlns:a16="http://schemas.microsoft.com/office/drawing/2014/main" id="{8361F847-DDBA-4627-9B5E-F70913AB15F2}"/>
              </a:ext>
            </a:extLst>
          </p:cNvPr>
          <p:cNvSpPr>
            <a:spLocks noGrp="1"/>
          </p:cNvSpPr>
          <p:nvPr>
            <p:ph type="dt" sz="half" idx="10"/>
          </p:nvPr>
        </p:nvSpPr>
        <p:spPr/>
        <p:txBody>
          <a:bodyPr/>
          <a:lstStyle>
            <a:lvl1pPr>
              <a:defRPr/>
            </a:lvl1pPr>
          </a:lstStyle>
          <a:p>
            <a:pPr>
              <a:defRPr/>
            </a:pPr>
            <a:fld id="{E5CEC768-ED9C-4BA9-8C38-656B837EC9EA}" type="datetime1">
              <a:rPr lang="en-US" smtClean="0"/>
              <a:pPr>
                <a:defRPr/>
              </a:pPr>
              <a:t>23-Nov-22</a:t>
            </a:fld>
            <a:endParaRPr lang="en-US"/>
          </a:p>
        </p:txBody>
      </p:sp>
      <p:sp>
        <p:nvSpPr>
          <p:cNvPr id="9" name="Footer Placeholder 5">
            <a:extLst>
              <a:ext uri="{FF2B5EF4-FFF2-40B4-BE49-F238E27FC236}">
                <a16:creationId xmlns:a16="http://schemas.microsoft.com/office/drawing/2014/main" id="{BD4BCE84-DAAE-4189-8325-8A88D2BD0612}"/>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6">
            <a:extLst>
              <a:ext uri="{FF2B5EF4-FFF2-40B4-BE49-F238E27FC236}">
                <a16:creationId xmlns:a16="http://schemas.microsoft.com/office/drawing/2014/main" id="{1E60AFA9-922B-4234-AA11-763DD5E65E91}"/>
              </a:ext>
            </a:extLst>
          </p:cNvPr>
          <p:cNvSpPr>
            <a:spLocks noGrp="1"/>
          </p:cNvSpPr>
          <p:nvPr>
            <p:ph type="sldNum" sz="quarter" idx="12"/>
          </p:nvPr>
        </p:nvSpPr>
        <p:spPr/>
        <p:txBody>
          <a:bodyPr/>
          <a:lstStyle>
            <a:lvl1pPr>
              <a:defRPr smtClean="0"/>
            </a:lvl1pPr>
          </a:lstStyle>
          <a:p>
            <a:pPr>
              <a:defRPr/>
            </a:pPr>
            <a:fld id="{FC146534-B1F5-483F-8BE8-A3AF036D3435}" type="slidenum">
              <a:rPr lang="he-IL" altLang="en-US"/>
              <a:pPr>
                <a:defRPr/>
              </a:pPr>
              <a:t>‹#›</a:t>
            </a:fld>
            <a:endParaRPr lang="en-US" altLang="en-US"/>
          </a:p>
        </p:txBody>
      </p:sp>
    </p:spTree>
    <p:extLst>
      <p:ext uri="{BB962C8B-B14F-4D97-AF65-F5344CB8AC3E}">
        <p14:creationId xmlns:p14="http://schemas.microsoft.com/office/powerpoint/2010/main" val="586816437"/>
      </p:ext>
    </p:extLst>
  </p:cSld>
  <p:clrMapOvr>
    <a:masterClrMapping/>
  </p:clrMapOvr>
  <p:transition>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5" name="Straight Connector 10">
            <a:extLst>
              <a:ext uri="{FF2B5EF4-FFF2-40B4-BE49-F238E27FC236}">
                <a16:creationId xmlns:a16="http://schemas.microsoft.com/office/drawing/2014/main" id="{6CD0A474-050E-406C-B50E-B4014BBF38F4}"/>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 name="Isosceles Triangle 5">
            <a:extLst>
              <a:ext uri="{FF2B5EF4-FFF2-40B4-BE49-F238E27FC236}">
                <a16:creationId xmlns:a16="http://schemas.microsoft.com/office/drawing/2014/main" id="{A501EDC1-CB6A-436A-98CD-1C64A1247777}"/>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04C08145-40B5-4DBF-BF93-22D40722C90F}"/>
              </a:ext>
            </a:extLst>
          </p:cNvPr>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a:t>Click to edit Master text styles</a:t>
            </a:r>
          </a:p>
        </p:txBody>
      </p:sp>
      <p:sp>
        <p:nvSpPr>
          <p:cNvPr id="8" name="Date Placeholder 4">
            <a:extLst>
              <a:ext uri="{FF2B5EF4-FFF2-40B4-BE49-F238E27FC236}">
                <a16:creationId xmlns:a16="http://schemas.microsoft.com/office/drawing/2014/main" id="{A705BCA4-4A34-4F36-A8D8-622FFF524E19}"/>
              </a:ext>
            </a:extLst>
          </p:cNvPr>
          <p:cNvSpPr>
            <a:spLocks noGrp="1"/>
          </p:cNvSpPr>
          <p:nvPr>
            <p:ph type="dt" sz="half" idx="10"/>
          </p:nvPr>
        </p:nvSpPr>
        <p:spPr/>
        <p:txBody>
          <a:bodyPr/>
          <a:lstStyle>
            <a:lvl1pPr>
              <a:defRPr/>
            </a:lvl1pPr>
          </a:lstStyle>
          <a:p>
            <a:pPr>
              <a:defRPr/>
            </a:pPr>
            <a:fld id="{68448AB6-0C53-466E-B7B1-33D29423994C}" type="datetime1">
              <a:rPr lang="en-US" smtClean="0"/>
              <a:pPr>
                <a:defRPr/>
              </a:pPr>
              <a:t>23-Nov-22</a:t>
            </a:fld>
            <a:endParaRPr lang="en-US"/>
          </a:p>
        </p:txBody>
      </p:sp>
      <p:sp>
        <p:nvSpPr>
          <p:cNvPr id="9" name="Footer Placeholder 5">
            <a:extLst>
              <a:ext uri="{FF2B5EF4-FFF2-40B4-BE49-F238E27FC236}">
                <a16:creationId xmlns:a16="http://schemas.microsoft.com/office/drawing/2014/main" id="{30FBE0C2-460C-407B-A0BB-80D63A1B4FE8}"/>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6">
            <a:extLst>
              <a:ext uri="{FF2B5EF4-FFF2-40B4-BE49-F238E27FC236}">
                <a16:creationId xmlns:a16="http://schemas.microsoft.com/office/drawing/2014/main" id="{04C05D17-BF60-48DC-8426-ED98E237CE5C}"/>
              </a:ext>
            </a:extLst>
          </p:cNvPr>
          <p:cNvSpPr>
            <a:spLocks noGrp="1"/>
          </p:cNvSpPr>
          <p:nvPr>
            <p:ph type="sldNum" sz="quarter" idx="12"/>
          </p:nvPr>
        </p:nvSpPr>
        <p:spPr/>
        <p:txBody>
          <a:bodyPr/>
          <a:lstStyle>
            <a:lvl1pPr>
              <a:defRPr smtClean="0"/>
            </a:lvl1pPr>
          </a:lstStyle>
          <a:p>
            <a:pPr>
              <a:defRPr/>
            </a:pPr>
            <a:fld id="{82D8814E-10A4-431F-B63F-9F394ACE5EAC}" type="slidenum">
              <a:rPr lang="he-IL" altLang="en-US"/>
              <a:pPr>
                <a:defRPr/>
              </a:pPr>
              <a:t>‹#›</a:t>
            </a:fld>
            <a:endParaRPr lang="en-US" altLang="en-US"/>
          </a:p>
        </p:txBody>
      </p:sp>
    </p:spTree>
    <p:extLst>
      <p:ext uri="{BB962C8B-B14F-4D97-AF65-F5344CB8AC3E}">
        <p14:creationId xmlns:p14="http://schemas.microsoft.com/office/powerpoint/2010/main" val="1255525506"/>
      </p:ext>
    </p:extLst>
  </p:cSld>
  <p:clrMapOvr>
    <a:overrideClrMapping bg1="dk1" tx1="lt1" bg2="dk2" tx2="lt2" accent1="accent1" accent2="accent2" accent3="accent3" accent4="accent4" accent5="accent5" accent6="accent6" hlink="hlink" folHlink="folHlink"/>
  </p:clrMapOvr>
  <p:transition>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a16="http://schemas.microsoft.com/office/drawing/2014/main" id="{4994C597-977A-49B8-8BB8-44DA83D54580}"/>
              </a:ext>
            </a:extLst>
          </p:cNvPr>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Text Placeholder 12">
            <a:extLst>
              <a:ext uri="{FF2B5EF4-FFF2-40B4-BE49-F238E27FC236}">
                <a16:creationId xmlns:a16="http://schemas.microsoft.com/office/drawing/2014/main" id="{9F7E5C39-8AB6-49EA-9BF3-6B4CE8A12825}"/>
              </a:ext>
            </a:extLst>
          </p:cNvPr>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82D09F08-9C01-41E5-9586-C44CE18E4E36}"/>
              </a:ext>
            </a:extLst>
          </p:cNvPr>
          <p:cNvSpPr>
            <a:spLocks noGrp="1"/>
          </p:cNvSpPr>
          <p:nvPr>
            <p:ph type="dt" sz="half" idx="2"/>
          </p:nvPr>
        </p:nvSpPr>
        <p:spPr>
          <a:xfrm>
            <a:off x="6400800" y="6356350"/>
            <a:ext cx="2289175" cy="365125"/>
          </a:xfrm>
          <a:prstGeom prst="rect">
            <a:avLst/>
          </a:prstGeom>
        </p:spPr>
        <p:txBody>
          <a:bodyPr vert="horz"/>
          <a:lstStyle>
            <a:lvl1pPr algn="l" eaLnBrk="1" latinLnBrk="0" hangingPunct="1">
              <a:defRPr kumimoji="0" sz="1400">
                <a:solidFill>
                  <a:schemeClr val="tx2"/>
                </a:solidFill>
              </a:defRPr>
            </a:lvl1pPr>
          </a:lstStyle>
          <a:p>
            <a:pPr>
              <a:defRPr/>
            </a:pPr>
            <a:fld id="{C1E0C0AE-B528-42B2-B0B8-E8AB0AFCBE96}" type="datetime1">
              <a:rPr lang="en-US" smtClean="0"/>
              <a:pPr>
                <a:defRPr/>
              </a:pPr>
              <a:t>23-Nov-22</a:t>
            </a:fld>
            <a:endParaRPr lang="en-US" dirty="0"/>
          </a:p>
        </p:txBody>
      </p:sp>
      <p:sp>
        <p:nvSpPr>
          <p:cNvPr id="3" name="Footer Placeholder 2">
            <a:extLst>
              <a:ext uri="{FF2B5EF4-FFF2-40B4-BE49-F238E27FC236}">
                <a16:creationId xmlns:a16="http://schemas.microsoft.com/office/drawing/2014/main" id="{1CA51787-77BB-4DC5-9782-9B19D64AAAF0}"/>
              </a:ext>
            </a:extLst>
          </p:cNvPr>
          <p:cNvSpPr>
            <a:spLocks noGrp="1"/>
          </p:cNvSpPr>
          <p:nvPr>
            <p:ph type="ftr" sz="quarter" idx="3"/>
          </p:nvPr>
        </p:nvSpPr>
        <p:spPr>
          <a:xfrm>
            <a:off x="2898775" y="6356350"/>
            <a:ext cx="3505200" cy="365125"/>
          </a:xfrm>
          <a:prstGeom prst="rect">
            <a:avLst/>
          </a:prstGeom>
        </p:spPr>
        <p:txBody>
          <a:bodyPr vert="horz"/>
          <a:lstStyle>
            <a:lvl1pPr algn="r" eaLnBrk="1" latinLnBrk="0" hangingPunct="1">
              <a:defRPr kumimoji="0" sz="1400">
                <a:solidFill>
                  <a:schemeClr val="tx2"/>
                </a:solidFill>
              </a:defRPr>
            </a:lvl1pPr>
          </a:lstStyle>
          <a:p>
            <a:pPr>
              <a:defRPr/>
            </a:pPr>
            <a:endParaRPr lang="en-US"/>
          </a:p>
        </p:txBody>
      </p:sp>
      <p:sp>
        <p:nvSpPr>
          <p:cNvPr id="23" name="Slide Number Placeholder 22">
            <a:extLst>
              <a:ext uri="{FF2B5EF4-FFF2-40B4-BE49-F238E27FC236}">
                <a16:creationId xmlns:a16="http://schemas.microsoft.com/office/drawing/2014/main" id="{77F6C857-BC5B-460E-B1ED-1B0F6EED3B6C}"/>
              </a:ext>
            </a:extLst>
          </p:cNvPr>
          <p:cNvSpPr>
            <a:spLocks noGrp="1"/>
          </p:cNvSpPr>
          <p:nvPr>
            <p:ph type="sldNum" sz="quarter" idx="4"/>
          </p:nvPr>
        </p:nvSpPr>
        <p:spPr>
          <a:xfrm>
            <a:off x="612775" y="6356350"/>
            <a:ext cx="19812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z="1400" smtClean="0">
                <a:solidFill>
                  <a:schemeClr val="tx2"/>
                </a:solidFill>
              </a:defRPr>
            </a:lvl1pPr>
          </a:lstStyle>
          <a:p>
            <a:pPr>
              <a:defRPr/>
            </a:pPr>
            <a:fld id="{41EE417F-DAB7-46C9-9704-0958F8E0C815}" type="slidenum">
              <a:rPr lang="he-IL" altLang="en-US"/>
              <a:pPr>
                <a:defRPr/>
              </a:pPr>
              <a:t>‹#›</a:t>
            </a:fld>
            <a:endParaRPr lang="en-US" altLang="en-US"/>
          </a:p>
        </p:txBody>
      </p:sp>
      <p:sp>
        <p:nvSpPr>
          <p:cNvPr id="1031" name="Straight Connector 27">
            <a:extLst>
              <a:ext uri="{FF2B5EF4-FFF2-40B4-BE49-F238E27FC236}">
                <a16:creationId xmlns:a16="http://schemas.microsoft.com/office/drawing/2014/main" id="{7BB63C48-BE90-4134-83C5-8046CEA9D885}"/>
              </a:ext>
            </a:extLst>
          </p:cNvPr>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Straight Connector 28">
            <a:extLst>
              <a:ext uri="{FF2B5EF4-FFF2-40B4-BE49-F238E27FC236}">
                <a16:creationId xmlns:a16="http://schemas.microsoft.com/office/drawing/2014/main" id="{27F992C1-406E-4836-A0AB-14C9E52A61AD}"/>
              </a:ext>
            </a:extLst>
          </p:cNvPr>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Isosceles Triangle 9">
            <a:extLst>
              <a:ext uri="{FF2B5EF4-FFF2-40B4-BE49-F238E27FC236}">
                <a16:creationId xmlns:a16="http://schemas.microsoft.com/office/drawing/2014/main" id="{81025202-95A7-48EA-97BC-1E73DCBA2B98}"/>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Tree>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3" r:id="rId4"/>
    <p:sldLayoutId id="2147483924" r:id="rId5"/>
    <p:sldLayoutId id="2147483929" r:id="rId6"/>
    <p:sldLayoutId id="2147483930" r:id="rId7"/>
    <p:sldLayoutId id="2147483931" r:id="rId8"/>
    <p:sldLayoutId id="2147483932" r:id="rId9"/>
    <p:sldLayoutId id="2147483925" r:id="rId10"/>
    <p:sldLayoutId id="2147483933" r:id="rId11"/>
  </p:sldLayoutIdLst>
  <p:transition>
    <p:pull dir="d"/>
  </p:transition>
  <p:hf hdr="0" ftr="0" dt="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Franklin Gothic Medium" pitchFamily="34" charset="0"/>
        </a:defRPr>
      </a:lvl2pPr>
      <a:lvl3pPr algn="l" rtl="0" eaLnBrk="0" fontAlgn="base" hangingPunct="0">
        <a:spcBef>
          <a:spcPct val="0"/>
        </a:spcBef>
        <a:spcAft>
          <a:spcPct val="0"/>
        </a:spcAft>
        <a:defRPr sz="3200">
          <a:solidFill>
            <a:schemeClr val="tx2"/>
          </a:solidFill>
          <a:latin typeface="Franklin Gothic Medium" pitchFamily="34" charset="0"/>
        </a:defRPr>
      </a:lvl3pPr>
      <a:lvl4pPr algn="l" rtl="0" eaLnBrk="0" fontAlgn="base" hangingPunct="0">
        <a:spcBef>
          <a:spcPct val="0"/>
        </a:spcBef>
        <a:spcAft>
          <a:spcPct val="0"/>
        </a:spcAft>
        <a:defRPr sz="3200">
          <a:solidFill>
            <a:schemeClr val="tx2"/>
          </a:solidFill>
          <a:latin typeface="Franklin Gothic Medium" pitchFamily="34" charset="0"/>
        </a:defRPr>
      </a:lvl4pPr>
      <a:lvl5pPr algn="l" rtl="0" eaLnBrk="0" fontAlgn="base" hangingPunct="0">
        <a:spcBef>
          <a:spcPct val="0"/>
        </a:spcBef>
        <a:spcAft>
          <a:spcPct val="0"/>
        </a:spcAft>
        <a:defRPr sz="3200">
          <a:solidFill>
            <a:schemeClr val="tx2"/>
          </a:solidFill>
          <a:latin typeface="Franklin Gothic Medium" pitchFamily="34" charset="0"/>
        </a:defRPr>
      </a:lvl5pPr>
      <a:lvl6pPr marL="457200" algn="l" rtl="0" fontAlgn="base">
        <a:spcBef>
          <a:spcPct val="0"/>
        </a:spcBef>
        <a:spcAft>
          <a:spcPct val="0"/>
        </a:spcAft>
        <a:defRPr sz="3200">
          <a:solidFill>
            <a:schemeClr val="tx2"/>
          </a:solidFill>
          <a:latin typeface="Franklin Gothic Medium" pitchFamily="34" charset="0"/>
        </a:defRPr>
      </a:lvl6pPr>
      <a:lvl7pPr marL="914400" algn="l" rtl="0" fontAlgn="base">
        <a:spcBef>
          <a:spcPct val="0"/>
        </a:spcBef>
        <a:spcAft>
          <a:spcPct val="0"/>
        </a:spcAft>
        <a:defRPr sz="3200">
          <a:solidFill>
            <a:schemeClr val="tx2"/>
          </a:solidFill>
          <a:latin typeface="Franklin Gothic Medium" pitchFamily="34" charset="0"/>
        </a:defRPr>
      </a:lvl7pPr>
      <a:lvl8pPr marL="1371600" algn="l" rtl="0" fontAlgn="base">
        <a:spcBef>
          <a:spcPct val="0"/>
        </a:spcBef>
        <a:spcAft>
          <a:spcPct val="0"/>
        </a:spcAft>
        <a:defRPr sz="3200">
          <a:solidFill>
            <a:schemeClr val="tx2"/>
          </a:solidFill>
          <a:latin typeface="Franklin Gothic Medium" pitchFamily="34" charset="0"/>
        </a:defRPr>
      </a:lvl8pPr>
      <a:lvl9pPr marL="1828800" algn="l" rtl="0" fontAlgn="base">
        <a:spcBef>
          <a:spcPct val="0"/>
        </a:spcBef>
        <a:spcAft>
          <a:spcPct val="0"/>
        </a:spcAft>
        <a:defRPr sz="3200">
          <a:solidFill>
            <a:schemeClr val="tx2"/>
          </a:solidFill>
          <a:latin typeface="Franklin Gothic Medium" pitchFamily="34" charset="0"/>
        </a:defRPr>
      </a:lvl9pPr>
    </p:titleStyle>
    <p:body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C01A22"/>
        </a:buClr>
        <a:buSzPct val="70000"/>
        <a:buFont typeface="Wingdings" panose="05000000000000000000"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1.wmf"/><Relationship Id="rId5" Type="http://schemas.openxmlformats.org/officeDocument/2006/relationships/oleObject" Target="../embeddings/oleObject7.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9.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wmf"/></Relationships>
</file>

<file path=ppt/slides/_rels/slide29.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11.bin"/><Relationship Id="rId1" Type="http://schemas.openxmlformats.org/officeDocument/2006/relationships/slideLayout" Target="../slideLayouts/slideLayout2.xml"/><Relationship Id="rId5" Type="http://schemas.openxmlformats.org/officeDocument/2006/relationships/image" Target="../media/image26.wmf"/><Relationship Id="rId4" Type="http://schemas.openxmlformats.org/officeDocument/2006/relationships/oleObject" Target="../embeddings/oleObject1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8.wmf"/><Relationship Id="rId5" Type="http://schemas.openxmlformats.org/officeDocument/2006/relationships/oleObject" Target="../embeddings/oleObject14.bin"/><Relationship Id="rId4" Type="http://schemas.openxmlformats.org/officeDocument/2006/relationships/image" Target="../media/image27.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20.wmf"/><Relationship Id="rId7" Type="http://schemas.openxmlformats.org/officeDocument/2006/relationships/image" Target="../media/image30.wmf"/><Relationship Id="rId2" Type="http://schemas.openxmlformats.org/officeDocument/2006/relationships/oleObject" Target="../embeddings/oleObject16.bin"/><Relationship Id="rId1" Type="http://schemas.openxmlformats.org/officeDocument/2006/relationships/slideLayout" Target="../slideLayouts/slideLayout2.xml"/><Relationship Id="rId6" Type="http://schemas.openxmlformats.org/officeDocument/2006/relationships/oleObject" Target="../embeddings/oleObject18.bin"/><Relationship Id="rId5" Type="http://schemas.openxmlformats.org/officeDocument/2006/relationships/image" Target="../media/image21.wmf"/><Relationship Id="rId4" Type="http://schemas.openxmlformats.org/officeDocument/2006/relationships/oleObject" Target="../embeddings/oleObject17.bin"/><Relationship Id="rId9" Type="http://schemas.openxmlformats.org/officeDocument/2006/relationships/image" Target="../media/image31.wmf"/></Relationships>
</file>

<file path=ppt/slides/_rels/slide32.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20.bin"/><Relationship Id="rId1" Type="http://schemas.openxmlformats.org/officeDocument/2006/relationships/slideLayout" Target="../slideLayouts/slideLayout2.xml"/><Relationship Id="rId5" Type="http://schemas.openxmlformats.org/officeDocument/2006/relationships/image" Target="../media/image33.wmf"/><Relationship Id="rId4" Type="http://schemas.openxmlformats.org/officeDocument/2006/relationships/oleObject" Target="../embeddings/oleObject21.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image" Target="../media/image34.wmf"/><Relationship Id="rId7" Type="http://schemas.openxmlformats.org/officeDocument/2006/relationships/image" Target="../media/image36.wmf"/><Relationship Id="rId2" Type="http://schemas.openxmlformats.org/officeDocument/2006/relationships/oleObject" Target="../embeddings/oleObject22.bin"/><Relationship Id="rId1" Type="http://schemas.openxmlformats.org/officeDocument/2006/relationships/slideLayout" Target="../slideLayouts/slideLayout2.xml"/><Relationship Id="rId6" Type="http://schemas.openxmlformats.org/officeDocument/2006/relationships/oleObject" Target="../embeddings/oleObject24.bin"/><Relationship Id="rId5" Type="http://schemas.openxmlformats.org/officeDocument/2006/relationships/image" Target="../media/image35.wmf"/><Relationship Id="rId4" Type="http://schemas.openxmlformats.org/officeDocument/2006/relationships/oleObject" Target="../embeddings/oleObject23.bin"/><Relationship Id="rId9" Type="http://schemas.openxmlformats.org/officeDocument/2006/relationships/image" Target="../media/image37.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26.bin"/><Relationship Id="rId1" Type="http://schemas.openxmlformats.org/officeDocument/2006/relationships/slideLayout" Target="../slideLayouts/slideLayout2.xml"/><Relationship Id="rId5" Type="http://schemas.openxmlformats.org/officeDocument/2006/relationships/image" Target="../media/image39.wmf"/><Relationship Id="rId4" Type="http://schemas.openxmlformats.org/officeDocument/2006/relationships/oleObject" Target="../embeddings/oleObject27.bin"/></Relationships>
</file>

<file path=ppt/slides/_rels/slide37.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40.wmf"/><Relationship Id="rId7" Type="http://schemas.microsoft.com/office/2007/relationships/hdphoto" Target="../media/hdphoto3.wdp"/><Relationship Id="rId2" Type="http://schemas.openxmlformats.org/officeDocument/2006/relationships/oleObject" Target="../embeddings/oleObject28.bin"/><Relationship Id="rId1" Type="http://schemas.openxmlformats.org/officeDocument/2006/relationships/slideLayout" Target="../slideLayouts/slideLayout2.xml"/><Relationship Id="rId6" Type="http://schemas.openxmlformats.org/officeDocument/2006/relationships/image" Target="../media/image42.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44.png"/><Relationship Id="rId4" Type="http://schemas.openxmlformats.org/officeDocument/2006/relationships/image" Target="../media/image41.png"/><Relationship Id="rId9" Type="http://schemas.microsoft.com/office/2007/relationships/hdphoto" Target="../media/hdphoto4.wdp"/></Relationships>
</file>

<file path=ppt/slides/_rels/slide38.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oleObject" Target="../embeddings/oleObject29.bin"/><Relationship Id="rId1" Type="http://schemas.openxmlformats.org/officeDocument/2006/relationships/slideLayout" Target="../slideLayouts/slideLayout2.xml"/><Relationship Id="rId5" Type="http://schemas.openxmlformats.org/officeDocument/2006/relationships/image" Target="../media/image46.wmf"/><Relationship Id="rId4" Type="http://schemas.openxmlformats.org/officeDocument/2006/relationships/oleObject" Target="../embeddings/oleObject30.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image" Target="../media/image47.wmf"/><Relationship Id="rId7" Type="http://schemas.openxmlformats.org/officeDocument/2006/relationships/image" Target="../media/image49.wmf"/><Relationship Id="rId2" Type="http://schemas.openxmlformats.org/officeDocument/2006/relationships/oleObject" Target="../embeddings/oleObject31.bin"/><Relationship Id="rId1" Type="http://schemas.openxmlformats.org/officeDocument/2006/relationships/slideLayout" Target="../slideLayouts/slideLayout2.xml"/><Relationship Id="rId6" Type="http://schemas.openxmlformats.org/officeDocument/2006/relationships/oleObject" Target="../embeddings/oleObject33.bin"/><Relationship Id="rId5" Type="http://schemas.openxmlformats.org/officeDocument/2006/relationships/image" Target="../media/image48.wmf"/><Relationship Id="rId4" Type="http://schemas.openxmlformats.org/officeDocument/2006/relationships/oleObject" Target="../embeddings/oleObject32.bin"/><Relationship Id="rId9" Type="http://schemas.openxmlformats.org/officeDocument/2006/relationships/image" Target="../media/image50.wmf"/></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2.wmf"/><Relationship Id="rId5" Type="http://schemas.openxmlformats.org/officeDocument/2006/relationships/oleObject" Target="../embeddings/oleObject36.bin"/><Relationship Id="rId4" Type="http://schemas.openxmlformats.org/officeDocument/2006/relationships/image" Target="../media/image51.wmf"/></Relationships>
</file>

<file path=ppt/slides/_rels/slide44.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oleObject" Target="../embeddings/oleObject37.bin"/><Relationship Id="rId1" Type="http://schemas.openxmlformats.org/officeDocument/2006/relationships/slideLayout" Target="../slideLayouts/slideLayout2.xml"/><Relationship Id="rId5" Type="http://schemas.openxmlformats.org/officeDocument/2006/relationships/image" Target="../media/image54.wmf"/><Relationship Id="rId4" Type="http://schemas.openxmlformats.org/officeDocument/2006/relationships/oleObject" Target="../embeddings/oleObject38.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image" Target="../media/image55.wmf"/><Relationship Id="rId7" Type="http://schemas.openxmlformats.org/officeDocument/2006/relationships/image" Target="../media/image57.wmf"/><Relationship Id="rId2" Type="http://schemas.openxmlformats.org/officeDocument/2006/relationships/oleObject" Target="../embeddings/oleObject39.bin"/><Relationship Id="rId1" Type="http://schemas.openxmlformats.org/officeDocument/2006/relationships/slideLayout" Target="../slideLayouts/slideLayout2.xml"/><Relationship Id="rId6" Type="http://schemas.openxmlformats.org/officeDocument/2006/relationships/oleObject" Target="../embeddings/oleObject41.bin"/><Relationship Id="rId5" Type="http://schemas.openxmlformats.org/officeDocument/2006/relationships/image" Target="../media/image56.wmf"/><Relationship Id="rId10" Type="http://schemas.openxmlformats.org/officeDocument/2006/relationships/image" Target="../media/image59.png"/><Relationship Id="rId4" Type="http://schemas.openxmlformats.org/officeDocument/2006/relationships/oleObject" Target="../embeddings/oleObject40.bin"/><Relationship Id="rId9" Type="http://schemas.openxmlformats.org/officeDocument/2006/relationships/image" Target="../media/image58.wmf"/></Relationships>
</file>

<file path=ppt/slides/_rels/slide46.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oleObject" Target="../embeddings/oleObject43.bin"/><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4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48.xml.rels><?xml version="1.0" encoding="UTF-8" standalone="yes"?>
<Relationships xmlns="http://schemas.openxmlformats.org/package/2006/relationships"><Relationship Id="rId3" Type="http://schemas.openxmlformats.org/officeDocument/2006/relationships/image" Target="../media/image68.png"/><Relationship Id="rId7" Type="http://schemas.microsoft.com/office/2007/relationships/hdphoto" Target="../media/hdphoto7.wdp"/><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microsoft.com/office/2007/relationships/hdphoto" Target="../media/hdphoto6.wdp"/></Relationships>
</file>

<file path=ppt/slides/_rels/slide49.x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oleObject" Target="../embeddings/oleObject44.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3.wmf"/></Relationships>
</file>

<file path=ppt/slides/_rels/slide51.x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oleObject" Target="../embeddings/oleObject46.bin"/><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oleObject" Target="../embeddings/oleObject47.bin"/><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oleObject" Target="../embeddings/oleObject48.bin"/><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7.wmf"/><Relationship Id="rId7" Type="http://schemas.openxmlformats.org/officeDocument/2006/relationships/image" Target="../media/image79.wmf"/><Relationship Id="rId2" Type="http://schemas.openxmlformats.org/officeDocument/2006/relationships/oleObject" Target="../embeddings/oleObject49.bin"/><Relationship Id="rId1" Type="http://schemas.openxmlformats.org/officeDocument/2006/relationships/slideLayout" Target="../slideLayouts/slideLayout2.xml"/><Relationship Id="rId6" Type="http://schemas.openxmlformats.org/officeDocument/2006/relationships/oleObject" Target="../embeddings/oleObject51.bin"/><Relationship Id="rId5" Type="http://schemas.openxmlformats.org/officeDocument/2006/relationships/image" Target="../media/image78.wmf"/><Relationship Id="rId4" Type="http://schemas.openxmlformats.org/officeDocument/2006/relationships/oleObject" Target="../embeddings/oleObject50.bin"/></Relationships>
</file>

<file path=ppt/slides/_rels/slide55.xml.rels><?xml version="1.0" encoding="UTF-8" standalone="yes"?>
<Relationships xmlns="http://schemas.openxmlformats.org/package/2006/relationships"><Relationship Id="rId3" Type="http://schemas.openxmlformats.org/officeDocument/2006/relationships/image" Target="../media/image80.wmf"/><Relationship Id="rId7" Type="http://schemas.openxmlformats.org/officeDocument/2006/relationships/image" Target="../media/image82.wmf"/><Relationship Id="rId2" Type="http://schemas.openxmlformats.org/officeDocument/2006/relationships/oleObject" Target="../embeddings/oleObject52.bin"/><Relationship Id="rId1" Type="http://schemas.openxmlformats.org/officeDocument/2006/relationships/slideLayout" Target="../slideLayouts/slideLayout2.xml"/><Relationship Id="rId6" Type="http://schemas.openxmlformats.org/officeDocument/2006/relationships/oleObject" Target="../embeddings/oleObject54.bin"/><Relationship Id="rId5" Type="http://schemas.openxmlformats.org/officeDocument/2006/relationships/image" Target="../media/image81.wmf"/><Relationship Id="rId4" Type="http://schemas.openxmlformats.org/officeDocument/2006/relationships/oleObject" Target="../embeddings/oleObject53.bin"/></Relationships>
</file>

<file path=ppt/slides/_rels/slide56.x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oleObject" Target="../embeddings/oleObject55.bin"/><Relationship Id="rId1" Type="http://schemas.openxmlformats.org/officeDocument/2006/relationships/slideLayout" Target="../slideLayouts/slideLayout2.xml"/><Relationship Id="rId5" Type="http://schemas.openxmlformats.org/officeDocument/2006/relationships/image" Target="../media/image84.wmf"/><Relationship Id="rId4" Type="http://schemas.openxmlformats.org/officeDocument/2006/relationships/oleObject" Target="../embeddings/oleObject56.bin"/></Relationships>
</file>

<file path=ppt/slides/_rels/slide5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oleObject" Target="../embeddings/oleObject57.bin"/><Relationship Id="rId1" Type="http://schemas.openxmlformats.org/officeDocument/2006/relationships/slideLayout" Target="../slideLayouts/slideLayout2.xml"/><Relationship Id="rId5" Type="http://schemas.openxmlformats.org/officeDocument/2006/relationships/image" Target="../media/image87.wmf"/><Relationship Id="rId4" Type="http://schemas.openxmlformats.org/officeDocument/2006/relationships/oleObject" Target="../embeddings/oleObject58.bin"/></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62.bin"/><Relationship Id="rId13" Type="http://schemas.openxmlformats.org/officeDocument/2006/relationships/image" Target="../media/image93.wmf"/><Relationship Id="rId3" Type="http://schemas.openxmlformats.org/officeDocument/2006/relationships/image" Target="../media/image88.wmf"/><Relationship Id="rId7" Type="http://schemas.openxmlformats.org/officeDocument/2006/relationships/image" Target="../media/image90.wmf"/><Relationship Id="rId12" Type="http://schemas.openxmlformats.org/officeDocument/2006/relationships/oleObject" Target="../embeddings/oleObject64.bin"/><Relationship Id="rId17" Type="http://schemas.openxmlformats.org/officeDocument/2006/relationships/image" Target="../media/image95.wmf"/><Relationship Id="rId2" Type="http://schemas.openxmlformats.org/officeDocument/2006/relationships/oleObject" Target="../embeddings/oleObject59.bin"/><Relationship Id="rId16" Type="http://schemas.openxmlformats.org/officeDocument/2006/relationships/oleObject" Target="../embeddings/oleObject66.bin"/><Relationship Id="rId1" Type="http://schemas.openxmlformats.org/officeDocument/2006/relationships/slideLayout" Target="../slideLayouts/slideLayout2.xml"/><Relationship Id="rId6" Type="http://schemas.openxmlformats.org/officeDocument/2006/relationships/oleObject" Target="../embeddings/oleObject61.bin"/><Relationship Id="rId11" Type="http://schemas.openxmlformats.org/officeDocument/2006/relationships/image" Target="../media/image92.wmf"/><Relationship Id="rId5" Type="http://schemas.openxmlformats.org/officeDocument/2006/relationships/image" Target="../media/image89.wmf"/><Relationship Id="rId15" Type="http://schemas.openxmlformats.org/officeDocument/2006/relationships/image" Target="../media/image94.wmf"/><Relationship Id="rId10" Type="http://schemas.openxmlformats.org/officeDocument/2006/relationships/oleObject" Target="../embeddings/oleObject63.bin"/><Relationship Id="rId4" Type="http://schemas.openxmlformats.org/officeDocument/2006/relationships/oleObject" Target="../embeddings/oleObject60.bin"/><Relationship Id="rId9" Type="http://schemas.openxmlformats.org/officeDocument/2006/relationships/image" Target="../media/image91.wmf"/><Relationship Id="rId14" Type="http://schemas.openxmlformats.org/officeDocument/2006/relationships/oleObject" Target="../embeddings/oleObject65.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70.bin"/><Relationship Id="rId13" Type="http://schemas.openxmlformats.org/officeDocument/2006/relationships/image" Target="../media/image101.wmf"/><Relationship Id="rId3" Type="http://schemas.openxmlformats.org/officeDocument/2006/relationships/image" Target="../media/image96.wmf"/><Relationship Id="rId7" Type="http://schemas.openxmlformats.org/officeDocument/2006/relationships/image" Target="../media/image98.wmf"/><Relationship Id="rId12" Type="http://schemas.openxmlformats.org/officeDocument/2006/relationships/oleObject" Target="../embeddings/oleObject72.bin"/><Relationship Id="rId17" Type="http://schemas.openxmlformats.org/officeDocument/2006/relationships/image" Target="../media/image103.wmf"/><Relationship Id="rId2" Type="http://schemas.openxmlformats.org/officeDocument/2006/relationships/oleObject" Target="../embeddings/oleObject67.bin"/><Relationship Id="rId16" Type="http://schemas.openxmlformats.org/officeDocument/2006/relationships/oleObject" Target="../embeddings/oleObject74.bin"/><Relationship Id="rId1" Type="http://schemas.openxmlformats.org/officeDocument/2006/relationships/slideLayout" Target="../slideLayouts/slideLayout2.xml"/><Relationship Id="rId6" Type="http://schemas.openxmlformats.org/officeDocument/2006/relationships/oleObject" Target="../embeddings/oleObject69.bin"/><Relationship Id="rId11" Type="http://schemas.openxmlformats.org/officeDocument/2006/relationships/image" Target="../media/image100.wmf"/><Relationship Id="rId5" Type="http://schemas.openxmlformats.org/officeDocument/2006/relationships/image" Target="../media/image97.wmf"/><Relationship Id="rId15" Type="http://schemas.openxmlformats.org/officeDocument/2006/relationships/image" Target="../media/image102.wmf"/><Relationship Id="rId10" Type="http://schemas.openxmlformats.org/officeDocument/2006/relationships/oleObject" Target="../embeddings/oleObject71.bin"/><Relationship Id="rId4" Type="http://schemas.openxmlformats.org/officeDocument/2006/relationships/oleObject" Target="../embeddings/oleObject68.bin"/><Relationship Id="rId9" Type="http://schemas.openxmlformats.org/officeDocument/2006/relationships/image" Target="../media/image99.wmf"/><Relationship Id="rId14" Type="http://schemas.openxmlformats.org/officeDocument/2006/relationships/oleObject" Target="../embeddings/oleObject73.bin"/></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78.bin"/><Relationship Id="rId13" Type="http://schemas.openxmlformats.org/officeDocument/2006/relationships/image" Target="../media/image109.wmf"/><Relationship Id="rId3" Type="http://schemas.openxmlformats.org/officeDocument/2006/relationships/image" Target="../media/image104.wmf"/><Relationship Id="rId7" Type="http://schemas.openxmlformats.org/officeDocument/2006/relationships/image" Target="../media/image106.wmf"/><Relationship Id="rId12" Type="http://schemas.openxmlformats.org/officeDocument/2006/relationships/oleObject" Target="../embeddings/oleObject80.bin"/><Relationship Id="rId2" Type="http://schemas.openxmlformats.org/officeDocument/2006/relationships/oleObject" Target="../embeddings/oleObject75.bin"/><Relationship Id="rId1" Type="http://schemas.openxmlformats.org/officeDocument/2006/relationships/slideLayout" Target="../slideLayouts/slideLayout2.xml"/><Relationship Id="rId6" Type="http://schemas.openxmlformats.org/officeDocument/2006/relationships/oleObject" Target="../embeddings/oleObject77.bin"/><Relationship Id="rId11" Type="http://schemas.openxmlformats.org/officeDocument/2006/relationships/image" Target="../media/image108.wmf"/><Relationship Id="rId5" Type="http://schemas.openxmlformats.org/officeDocument/2006/relationships/image" Target="../media/image105.wmf"/><Relationship Id="rId15" Type="http://schemas.openxmlformats.org/officeDocument/2006/relationships/image" Target="../media/image110.wmf"/><Relationship Id="rId10" Type="http://schemas.openxmlformats.org/officeDocument/2006/relationships/oleObject" Target="../embeddings/oleObject79.bin"/><Relationship Id="rId4" Type="http://schemas.openxmlformats.org/officeDocument/2006/relationships/oleObject" Target="../embeddings/oleObject76.bin"/><Relationship Id="rId9" Type="http://schemas.openxmlformats.org/officeDocument/2006/relationships/image" Target="../media/image107.wmf"/><Relationship Id="rId14" Type="http://schemas.openxmlformats.org/officeDocument/2006/relationships/oleObject" Target="../embeddings/oleObject81.bin"/></Relationships>
</file>

<file path=ppt/slides/_rels/slide62.xml.rels><?xml version="1.0" encoding="UTF-8" standalone="yes"?>
<Relationships xmlns="http://schemas.openxmlformats.org/package/2006/relationships"><Relationship Id="rId3" Type="http://schemas.openxmlformats.org/officeDocument/2006/relationships/image" Target="../media/image111.wmf"/><Relationship Id="rId7" Type="http://schemas.openxmlformats.org/officeDocument/2006/relationships/image" Target="../media/image114.wmf"/><Relationship Id="rId2" Type="http://schemas.openxmlformats.org/officeDocument/2006/relationships/oleObject" Target="../embeddings/oleObject82.bin"/><Relationship Id="rId1" Type="http://schemas.openxmlformats.org/officeDocument/2006/relationships/slideLayout" Target="../slideLayouts/slideLayout2.xml"/><Relationship Id="rId6" Type="http://schemas.openxmlformats.org/officeDocument/2006/relationships/oleObject" Target="../embeddings/oleObject83.bin"/><Relationship Id="rId5" Type="http://schemas.openxmlformats.org/officeDocument/2006/relationships/image" Target="../media/image113.png"/><Relationship Id="rId4" Type="http://schemas.openxmlformats.org/officeDocument/2006/relationships/image" Target="../media/image112.png"/></Relationships>
</file>

<file path=ppt/slides/_rels/slide63.xml.rels><?xml version="1.0" encoding="UTF-8" standalone="yes"?>
<Relationships xmlns="http://schemas.openxmlformats.org/package/2006/relationships"><Relationship Id="rId8" Type="http://schemas.openxmlformats.org/officeDocument/2006/relationships/image" Target="../media/image112.png"/><Relationship Id="rId13" Type="http://schemas.openxmlformats.org/officeDocument/2006/relationships/oleObject" Target="../embeddings/oleObject89.bin"/><Relationship Id="rId3" Type="http://schemas.openxmlformats.org/officeDocument/2006/relationships/image" Target="../media/image115.wmf"/><Relationship Id="rId7" Type="http://schemas.openxmlformats.org/officeDocument/2006/relationships/image" Target="../media/image117.wmf"/><Relationship Id="rId12" Type="http://schemas.openxmlformats.org/officeDocument/2006/relationships/image" Target="../media/image119.wmf"/><Relationship Id="rId2" Type="http://schemas.openxmlformats.org/officeDocument/2006/relationships/oleObject" Target="../embeddings/oleObject84.bin"/><Relationship Id="rId1" Type="http://schemas.openxmlformats.org/officeDocument/2006/relationships/slideLayout" Target="../slideLayouts/slideLayout2.xml"/><Relationship Id="rId6" Type="http://schemas.openxmlformats.org/officeDocument/2006/relationships/oleObject" Target="../embeddings/oleObject86.bin"/><Relationship Id="rId11" Type="http://schemas.openxmlformats.org/officeDocument/2006/relationships/oleObject" Target="../embeddings/oleObject88.bin"/><Relationship Id="rId5" Type="http://schemas.openxmlformats.org/officeDocument/2006/relationships/image" Target="../media/image116.wmf"/><Relationship Id="rId15" Type="http://schemas.openxmlformats.org/officeDocument/2006/relationships/image" Target="../media/image113.png"/><Relationship Id="rId10" Type="http://schemas.openxmlformats.org/officeDocument/2006/relationships/image" Target="../media/image118.wmf"/><Relationship Id="rId4" Type="http://schemas.openxmlformats.org/officeDocument/2006/relationships/oleObject" Target="../embeddings/oleObject85.bin"/><Relationship Id="rId9" Type="http://schemas.openxmlformats.org/officeDocument/2006/relationships/oleObject" Target="../embeddings/oleObject87.bin"/><Relationship Id="rId14" Type="http://schemas.openxmlformats.org/officeDocument/2006/relationships/image" Target="../media/image120.wmf"/></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22.wmf"/><Relationship Id="rId5" Type="http://schemas.openxmlformats.org/officeDocument/2006/relationships/oleObject" Target="../embeddings/oleObject91.bin"/><Relationship Id="rId4" Type="http://schemas.openxmlformats.org/officeDocument/2006/relationships/image" Target="../media/image121.wmf"/></Relationships>
</file>

<file path=ppt/slides/_rels/slide66.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25.png"/><Relationship Id="rId4" Type="http://schemas.openxmlformats.org/officeDocument/2006/relationships/image" Target="../media/image124.png"/></Relationships>
</file>

<file path=ppt/slides/_rels/slide67.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28.png"/><Relationship Id="rId4" Type="http://schemas.openxmlformats.org/officeDocument/2006/relationships/image" Target="../media/image127.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chart" Target="../charts/chart1.xml"/><Relationship Id="rId4" Type="http://schemas.openxmlformats.org/officeDocument/2006/relationships/image" Target="../media/image129.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132.wmf"/><Relationship Id="rId3" Type="http://schemas.openxmlformats.org/officeDocument/2006/relationships/oleObject" Target="../embeddings/oleObject93.bin"/><Relationship Id="rId7" Type="http://schemas.openxmlformats.org/officeDocument/2006/relationships/oleObject" Target="../embeddings/oleObject95.bin"/><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31.wmf"/><Relationship Id="rId5" Type="http://schemas.openxmlformats.org/officeDocument/2006/relationships/oleObject" Target="../embeddings/oleObject94.bin"/><Relationship Id="rId10" Type="http://schemas.openxmlformats.org/officeDocument/2006/relationships/image" Target="../media/image133.wmf"/><Relationship Id="rId4" Type="http://schemas.openxmlformats.org/officeDocument/2006/relationships/image" Target="../media/image130.wmf"/><Relationship Id="rId9" Type="http://schemas.openxmlformats.org/officeDocument/2006/relationships/oleObject" Target="../embeddings/oleObject96.bin"/></Relationships>
</file>

<file path=ppt/slides/_rels/slide71.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37.png"/></Relationships>
</file>

<file path=ppt/slides/_rels/slide76.xml.rels><?xml version="1.0" encoding="UTF-8" standalone="yes"?>
<Relationships xmlns="http://schemas.openxmlformats.org/package/2006/relationships"><Relationship Id="rId8" Type="http://schemas.openxmlformats.org/officeDocument/2006/relationships/image" Target="../media/image139.wmf"/><Relationship Id="rId13" Type="http://schemas.openxmlformats.org/officeDocument/2006/relationships/oleObject" Target="../embeddings/oleObject101.bin"/><Relationship Id="rId3" Type="http://schemas.openxmlformats.org/officeDocument/2006/relationships/oleObject" Target="../embeddings/oleObject97.bin"/><Relationship Id="rId7" Type="http://schemas.openxmlformats.org/officeDocument/2006/relationships/oleObject" Target="../embeddings/oleObject98.bin"/><Relationship Id="rId12" Type="http://schemas.openxmlformats.org/officeDocument/2006/relationships/image" Target="../media/image141.wmf"/><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oleObject" Target="../embeddings/oleObject100.bin"/><Relationship Id="rId5" Type="http://schemas.openxmlformats.org/officeDocument/2006/relationships/image" Target="../media/image62.png"/><Relationship Id="rId10" Type="http://schemas.openxmlformats.org/officeDocument/2006/relationships/image" Target="../media/image140.wmf"/><Relationship Id="rId4" Type="http://schemas.openxmlformats.org/officeDocument/2006/relationships/image" Target="../media/image138.wmf"/><Relationship Id="rId9" Type="http://schemas.openxmlformats.org/officeDocument/2006/relationships/oleObject" Target="../embeddings/oleObject99.bin"/><Relationship Id="rId14" Type="http://schemas.openxmlformats.org/officeDocument/2006/relationships/image" Target="../media/image142.wmf"/></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814A50F9-9EB0-4CBF-8DDC-E45A8102442B}"/>
              </a:ext>
            </a:extLst>
          </p:cNvPr>
          <p:cNvSpPr>
            <a:spLocks noGrp="1"/>
          </p:cNvSpPr>
          <p:nvPr>
            <p:ph type="ctrTitle"/>
          </p:nvPr>
        </p:nvSpPr>
        <p:spPr>
          <a:xfrm>
            <a:off x="1109663" y="3759200"/>
            <a:ext cx="7086600" cy="877888"/>
          </a:xfrm>
        </p:spPr>
        <p:txBody>
          <a:bodyPr/>
          <a:lstStyle/>
          <a:p>
            <a:pPr eaLnBrk="1" hangingPunct="1"/>
            <a:r>
              <a:rPr lang="en-US" altLang="en-US" sz="4400" u="sng" dirty="0">
                <a:solidFill>
                  <a:srgbClr val="C00000"/>
                </a:solidFill>
              </a:rPr>
              <a:t>Queuing Theory</a:t>
            </a:r>
            <a:endParaRPr lang="en-US" altLang="en-US" u="sng" dirty="0">
              <a:solidFill>
                <a:srgbClr val="C00000"/>
              </a:solidFill>
              <a:latin typeface="Comic Sans MS" panose="030F0702030302020204" pitchFamily="66" charset="0"/>
            </a:endParaRPr>
          </a:p>
        </p:txBody>
      </p:sp>
      <p:sp>
        <p:nvSpPr>
          <p:cNvPr id="5" name="Rectangle 2">
            <a:extLst>
              <a:ext uri="{FF2B5EF4-FFF2-40B4-BE49-F238E27FC236}">
                <a16:creationId xmlns:a16="http://schemas.microsoft.com/office/drawing/2014/main" id="{8FE51C7A-3E0D-4A37-977D-A5029D5C7A16}"/>
              </a:ext>
            </a:extLst>
          </p:cNvPr>
          <p:cNvSpPr txBox="1">
            <a:spLocks noChangeArrowheads="1"/>
          </p:cNvSpPr>
          <p:nvPr/>
        </p:nvSpPr>
        <p:spPr bwMode="auto">
          <a:xfrm>
            <a:off x="1165225" y="5062538"/>
            <a:ext cx="7086600" cy="685800"/>
          </a:xfrm>
          <a:prstGeom prst="rect">
            <a:avLst/>
          </a:prstGeom>
          <a:noFill/>
          <a:ln w="9525">
            <a:noFill/>
            <a:miter lim="800000"/>
            <a:headEnd/>
            <a:tailEnd/>
          </a:ln>
        </p:spPr>
        <p:txBody>
          <a:bodyPr/>
          <a:lstStyle/>
          <a:p>
            <a:pPr algn="r" eaLnBrk="1" hangingPunct="1">
              <a:defRPr/>
            </a:pPr>
            <a:r>
              <a:rPr lang="en-US" dirty="0">
                <a:solidFill>
                  <a:schemeClr val="accent1">
                    <a:lumMod val="75000"/>
                  </a:schemeClr>
                </a:solidFill>
                <a:latin typeface="+mj-lt"/>
                <a:ea typeface="+mj-ea"/>
                <a:cs typeface="+mj-cs"/>
              </a:rPr>
              <a:t>Dr. Sk. Md. </a:t>
            </a:r>
            <a:r>
              <a:rPr lang="en-US" dirty="0" err="1">
                <a:solidFill>
                  <a:schemeClr val="accent1">
                    <a:lumMod val="75000"/>
                  </a:schemeClr>
                </a:solidFill>
                <a:latin typeface="+mj-lt"/>
                <a:ea typeface="+mj-ea"/>
                <a:cs typeface="+mj-cs"/>
              </a:rPr>
              <a:t>Masudul</a:t>
            </a:r>
            <a:r>
              <a:rPr lang="en-US" dirty="0">
                <a:solidFill>
                  <a:schemeClr val="accent1">
                    <a:lumMod val="75000"/>
                  </a:schemeClr>
                </a:solidFill>
                <a:latin typeface="+mj-lt"/>
                <a:ea typeface="+mj-ea"/>
                <a:cs typeface="+mj-cs"/>
              </a:rPr>
              <a:t> </a:t>
            </a:r>
            <a:r>
              <a:rPr lang="en-US" dirty="0" err="1">
                <a:solidFill>
                  <a:schemeClr val="accent1">
                    <a:lumMod val="75000"/>
                  </a:schemeClr>
                </a:solidFill>
                <a:latin typeface="+mj-lt"/>
                <a:ea typeface="+mj-ea"/>
                <a:cs typeface="+mj-cs"/>
              </a:rPr>
              <a:t>Ahsan</a:t>
            </a:r>
            <a:endParaRPr lang="en-US" dirty="0">
              <a:solidFill>
                <a:schemeClr val="accent1">
                  <a:lumMod val="75000"/>
                </a:schemeClr>
              </a:solidFill>
              <a:latin typeface="+mj-lt"/>
              <a:ea typeface="+mj-ea"/>
              <a:cs typeface="+mj-cs"/>
            </a:endParaRPr>
          </a:p>
          <a:p>
            <a:pPr algn="r" eaLnBrk="1" hangingPunct="1">
              <a:defRPr/>
            </a:pPr>
            <a:r>
              <a:rPr lang="en-US" sz="1600" dirty="0">
                <a:solidFill>
                  <a:schemeClr val="accent1">
                    <a:lumMod val="75000"/>
                  </a:schemeClr>
                </a:solidFill>
                <a:latin typeface="+mj-lt"/>
                <a:ea typeface="+mj-ea"/>
                <a:cs typeface="+mj-cs"/>
              </a:rPr>
              <a:t>Associate Professor, Dept. of CSE, KUET</a:t>
            </a:r>
            <a:endParaRPr lang="en-US" sz="1600" dirty="0">
              <a:solidFill>
                <a:schemeClr val="accent1">
                  <a:lumMod val="75000"/>
                </a:schemeClr>
              </a:solidFill>
              <a:ea typeface="+mj-ea"/>
              <a:cs typeface="+mj-cs"/>
            </a:endParaRPr>
          </a:p>
        </p:txBody>
      </p:sp>
      <p:sp>
        <p:nvSpPr>
          <p:cNvPr id="6" name="Slide Number Placeholder 5"/>
          <p:cNvSpPr>
            <a:spLocks noGrp="1"/>
          </p:cNvSpPr>
          <p:nvPr>
            <p:ph type="sldNum" sz="quarter" idx="12"/>
          </p:nvPr>
        </p:nvSpPr>
        <p:spPr/>
        <p:txBody>
          <a:bodyPr/>
          <a:lstStyle/>
          <a:p>
            <a:pPr>
              <a:defRPr/>
            </a:pPr>
            <a:fld id="{E9FECE8A-D794-4C02-A2C6-28C454288D79}" type="slidenum">
              <a:rPr lang="en-US" altLang="en-US" smtClean="0"/>
              <a:pPr>
                <a:defRPr/>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a:t>Modeling Arrival and Service Processes</a:t>
            </a:r>
            <a:endParaRPr lang="en-US" dirty="0"/>
          </a:p>
        </p:txBody>
      </p:sp>
      <p:sp>
        <p:nvSpPr>
          <p:cNvPr id="169987" name="Rectangle 3"/>
          <p:cNvSpPr>
            <a:spLocks noGrp="1" noChangeArrowheads="1"/>
          </p:cNvSpPr>
          <p:nvPr>
            <p:ph sz="quarter" idx="1"/>
          </p:nvPr>
        </p:nvSpPr>
        <p:spPr/>
        <p:txBody>
          <a:bodyPr/>
          <a:lstStyle/>
          <a:p>
            <a:r>
              <a:rPr lang="en-US" dirty="0">
                <a:cs typeface="Times New Roman" pitchFamily="18" charset="0"/>
              </a:rPr>
              <a:t>How to choose </a:t>
            </a:r>
            <a:r>
              <a:rPr lang="en-US" b="1" dirty="0">
                <a:cs typeface="Times New Roman" pitchFamily="18" charset="0"/>
              </a:rPr>
              <a:t>A</a:t>
            </a:r>
            <a:r>
              <a:rPr lang="en-US" dirty="0">
                <a:cs typeface="Times New Roman" pitchFamily="18" charset="0"/>
              </a:rPr>
              <a:t> - to reflect reality and still be computationally tractable.</a:t>
            </a:r>
          </a:p>
          <a:p>
            <a:r>
              <a:rPr lang="en-US" dirty="0">
                <a:cs typeface="Times New Roman" pitchFamily="18" charset="0"/>
              </a:rPr>
              <a:t>The most common choice for </a:t>
            </a:r>
            <a:r>
              <a:rPr lang="en-US" b="1" dirty="0">
                <a:cs typeface="Times New Roman" pitchFamily="18" charset="0"/>
              </a:rPr>
              <a:t>A</a:t>
            </a:r>
            <a:r>
              <a:rPr lang="en-US" dirty="0">
                <a:cs typeface="Times New Roman" pitchFamily="18" charset="0"/>
              </a:rPr>
              <a:t> is the </a:t>
            </a:r>
            <a:r>
              <a:rPr lang="en-US" b="1" dirty="0">
                <a:cs typeface="Times New Roman" pitchFamily="18" charset="0"/>
              </a:rPr>
              <a:t>exponential distribution</a:t>
            </a:r>
            <a:r>
              <a:rPr lang="en-US" dirty="0">
                <a:cs typeface="Times New Roman" pitchFamily="18" charset="0"/>
              </a:rPr>
              <a:t>.</a:t>
            </a:r>
          </a:p>
          <a:p>
            <a:r>
              <a:rPr lang="en-US" dirty="0">
                <a:cs typeface="Times New Roman" pitchFamily="18" charset="0"/>
              </a:rPr>
              <a:t>An exponential distribution with parameter </a:t>
            </a:r>
            <a:r>
              <a:rPr lang="el-GR" dirty="0">
                <a:cs typeface="Times New Roman" pitchFamily="18" charset="0"/>
              </a:rPr>
              <a:t>λ</a:t>
            </a:r>
            <a:r>
              <a:rPr lang="en-US" dirty="0">
                <a:cs typeface="Times New Roman" pitchFamily="18" charset="0"/>
              </a:rPr>
              <a:t> has a density </a:t>
            </a:r>
          </a:p>
          <a:p>
            <a:pPr marL="0" indent="0">
              <a:buNone/>
            </a:pPr>
            <a:r>
              <a:rPr lang="en-US" i="1" dirty="0">
                <a:cs typeface="Times New Roman" pitchFamily="18" charset="0"/>
              </a:rPr>
              <a:t>                       a</a:t>
            </a:r>
            <a:r>
              <a:rPr lang="en-US" dirty="0">
                <a:cs typeface="Times New Roman" pitchFamily="18" charset="0"/>
              </a:rPr>
              <a:t>(</a:t>
            </a:r>
            <a:r>
              <a:rPr lang="en-US" i="1" dirty="0">
                <a:cs typeface="Times New Roman" pitchFamily="18" charset="0"/>
              </a:rPr>
              <a:t>t</a:t>
            </a:r>
            <a:r>
              <a:rPr lang="en-US" dirty="0">
                <a:cs typeface="Times New Roman" pitchFamily="18" charset="0"/>
              </a:rPr>
              <a:t>) = </a:t>
            </a:r>
            <a:r>
              <a:rPr lang="el-GR" dirty="0">
                <a:cs typeface="Times New Roman" pitchFamily="18" charset="0"/>
              </a:rPr>
              <a:t>λ</a:t>
            </a:r>
            <a:r>
              <a:rPr lang="en-US" i="1" dirty="0">
                <a:cs typeface="Times New Roman" pitchFamily="18" charset="0"/>
              </a:rPr>
              <a:t>e</a:t>
            </a:r>
            <a:r>
              <a:rPr lang="en-US" baseline="30000" dirty="0">
                <a:cs typeface="Times New Roman" pitchFamily="18" charset="0"/>
              </a:rPr>
              <a:t>-</a:t>
            </a:r>
            <a:r>
              <a:rPr lang="el-GR" baseline="30000" dirty="0">
                <a:cs typeface="Times New Roman" pitchFamily="18" charset="0"/>
              </a:rPr>
              <a:t>λ</a:t>
            </a:r>
            <a:r>
              <a:rPr lang="en-US" i="1" baseline="30000" dirty="0">
                <a:cs typeface="Times New Roman" pitchFamily="18" charset="0"/>
              </a:rPr>
              <a:t>t.</a:t>
            </a:r>
          </a:p>
          <a:p>
            <a:r>
              <a:rPr lang="en-US" dirty="0">
                <a:cs typeface="Times New Roman" pitchFamily="18" charset="0"/>
              </a:rPr>
              <a:t>We can show that the average or mean by   </a:t>
            </a:r>
          </a:p>
          <a:p>
            <a:endParaRPr lang="en-US" dirty="0">
              <a:cs typeface="Times New Roman" pitchFamily="18" charset="0"/>
            </a:endParaRPr>
          </a:p>
          <a:p>
            <a:r>
              <a:rPr lang="en-US" dirty="0">
                <a:cs typeface="Times New Roman" pitchFamily="18" charset="0"/>
              </a:rPr>
              <a:t>And Variance by   </a:t>
            </a:r>
          </a:p>
          <a:p>
            <a:endParaRPr lang="en-US" dirty="0">
              <a:cs typeface="Times New Roman" pitchFamily="18" charset="0"/>
            </a:endParaRPr>
          </a:p>
          <a:p>
            <a:endParaRPr lang="en-US" dirty="0">
              <a:cs typeface="Times New Roman" pitchFamily="18" charset="0"/>
            </a:endParaRPr>
          </a:p>
          <a:p>
            <a:endParaRPr lang="el-GR" dirty="0">
              <a:cs typeface="Times New Roman" pitchFamily="18" charset="0"/>
            </a:endParaRPr>
          </a:p>
        </p:txBody>
      </p:sp>
      <p:graphicFrame>
        <p:nvGraphicFramePr>
          <p:cNvPr id="169988" name="Object 4"/>
          <p:cNvGraphicFramePr>
            <a:graphicFrameLocks noChangeAspect="1"/>
          </p:cNvGraphicFramePr>
          <p:nvPr>
            <p:extLst>
              <p:ext uri="{D42A27DB-BD31-4B8C-83A1-F6EECF244321}">
                <p14:modId xmlns:p14="http://schemas.microsoft.com/office/powerpoint/2010/main" val="3783166470"/>
              </p:ext>
            </p:extLst>
          </p:nvPr>
        </p:nvGraphicFramePr>
        <p:xfrm>
          <a:off x="6499273" y="3197369"/>
          <a:ext cx="1217757" cy="741583"/>
        </p:xfrm>
        <a:graphic>
          <a:graphicData uri="http://schemas.openxmlformats.org/presentationml/2006/ole">
            <mc:AlternateContent xmlns:mc="http://schemas.openxmlformats.org/markup-compatibility/2006">
              <mc:Choice xmlns:v="urn:schemas-microsoft-com:vml" Requires="v">
                <p:oleObj spid="_x0000_s2135" name="Equation" r:id="rId3" imgW="647419" imgH="393529" progId="Equation.3">
                  <p:embed/>
                </p:oleObj>
              </mc:Choice>
              <mc:Fallback>
                <p:oleObj name="Equation" r:id="rId3" imgW="647419" imgH="393529" progId="Equation.3">
                  <p:embed/>
                  <p:pic>
                    <p:nvPicPr>
                      <p:cNvPr id="0" name="Picture 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9273" y="3197369"/>
                        <a:ext cx="1217757" cy="7415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a:extLst>
              <a:ext uri="{FF2B5EF4-FFF2-40B4-BE49-F238E27FC236}">
                <a16:creationId xmlns:a16="http://schemas.microsoft.com/office/drawing/2014/main" id="{04B083A8-7549-4974-82CC-2CBA4FA706EC}"/>
              </a:ext>
            </a:extLst>
          </p:cNvPr>
          <p:cNvGraphicFramePr>
            <a:graphicFrameLocks noChangeAspect="1"/>
          </p:cNvGraphicFramePr>
          <p:nvPr>
            <p:extLst>
              <p:ext uri="{D42A27DB-BD31-4B8C-83A1-F6EECF244321}">
                <p14:modId xmlns:p14="http://schemas.microsoft.com/office/powerpoint/2010/main" val="744606506"/>
              </p:ext>
            </p:extLst>
          </p:nvPr>
        </p:nvGraphicFramePr>
        <p:xfrm>
          <a:off x="2935022" y="4123489"/>
          <a:ext cx="1396819" cy="787790"/>
        </p:xfrm>
        <a:graphic>
          <a:graphicData uri="http://schemas.openxmlformats.org/presentationml/2006/ole">
            <mc:AlternateContent xmlns:mc="http://schemas.openxmlformats.org/markup-compatibility/2006">
              <mc:Choice xmlns:v="urn:schemas-microsoft-com:vml" Requires="v">
                <p:oleObj spid="_x0000_s2136" name="Equation" r:id="rId5" imgW="698197" imgH="393529" progId="Equation.3">
                  <p:embed/>
                </p:oleObj>
              </mc:Choice>
              <mc:Fallback>
                <p:oleObj name="Equation" r:id="rId5" imgW="698197" imgH="393529" progId="Equation.3">
                  <p:embed/>
                  <p:pic>
                    <p:nvPicPr>
                      <p:cNvPr id="0" name="Picture 8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5022" y="4123489"/>
                        <a:ext cx="1396819" cy="7877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5"/>
          <p:cNvSpPr>
            <a:spLocks noGrp="1"/>
          </p:cNvSpPr>
          <p:nvPr>
            <p:ph type="sldNum" sz="quarter" idx="12"/>
          </p:nvPr>
        </p:nvSpPr>
        <p:spPr/>
        <p:txBody>
          <a:bodyPr/>
          <a:lstStyle/>
          <a:p>
            <a:pPr>
              <a:defRPr/>
            </a:pPr>
            <a:fld id="{F208343D-CA57-4FFD-885D-7C7C191369FA}" type="slidenum">
              <a:rPr lang="he-IL" altLang="en-US" smtClean="0"/>
              <a:pPr>
                <a:defRPr/>
              </a:pPr>
              <a:t>10</a:t>
            </a:fld>
            <a:endParaRPr lang="en-US" altLang="en-US"/>
          </a:p>
        </p:txBody>
      </p:sp>
      <p:pic>
        <p:nvPicPr>
          <p:cNvPr id="3" name="Picture 2">
            <a:extLst>
              <a:ext uri="{FF2B5EF4-FFF2-40B4-BE49-F238E27FC236}">
                <a16:creationId xmlns:a16="http://schemas.microsoft.com/office/drawing/2014/main" id="{F2CCDC98-E8DB-E905-EA05-5B3520F838C5}"/>
              </a:ext>
            </a:extLst>
          </p:cNvPr>
          <p:cNvPicPr>
            <a:picLocks noChangeAspect="1"/>
          </p:cNvPicPr>
          <p:nvPr/>
        </p:nvPicPr>
        <p:blipFill>
          <a:blip r:embed="rId7"/>
          <a:stretch>
            <a:fillRect/>
          </a:stretch>
        </p:blipFill>
        <p:spPr>
          <a:xfrm>
            <a:off x="4596762" y="4702108"/>
            <a:ext cx="4429790" cy="2155892"/>
          </a:xfrm>
          <a:prstGeom prst="rect">
            <a:avLst/>
          </a:prstGeom>
        </p:spPr>
      </p:pic>
    </p:spTree>
    <p:extLst>
      <p:ext uri="{BB962C8B-B14F-4D97-AF65-F5344CB8AC3E}">
        <p14:creationId xmlns:p14="http://schemas.microsoft.com/office/powerpoint/2010/main" val="1856613824"/>
      </p:ext>
    </p:extLst>
  </p:cSld>
  <p:clrMapOvr>
    <a:masterClrMapping/>
  </p:clrMapOvr>
  <p:transition>
    <p:pull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t>Modeling Arrival and Service Processes</a:t>
            </a:r>
            <a:endParaRPr lang="en-US" dirty="0"/>
          </a:p>
        </p:txBody>
      </p:sp>
      <p:sp>
        <p:nvSpPr>
          <p:cNvPr id="172035" name="Rectangle 3"/>
          <p:cNvSpPr>
            <a:spLocks noGrp="1" noChangeArrowheads="1"/>
          </p:cNvSpPr>
          <p:nvPr>
            <p:ph sz="quarter" idx="1"/>
          </p:nvPr>
        </p:nvSpPr>
        <p:spPr/>
        <p:txBody>
          <a:bodyPr/>
          <a:lstStyle/>
          <a:p>
            <a:pPr algn="just"/>
            <a:r>
              <a:rPr lang="en-US" dirty="0"/>
              <a:t>Lemma 1: If </a:t>
            </a:r>
            <a:r>
              <a:rPr lang="en-US" b="1" dirty="0"/>
              <a:t>A</a:t>
            </a:r>
            <a:r>
              <a:rPr lang="en-US" dirty="0"/>
              <a:t> has an exponential distribution, then for all nonnegative values of </a:t>
            </a:r>
            <a:r>
              <a:rPr lang="en-US" i="1" dirty="0"/>
              <a:t>t</a:t>
            </a:r>
            <a:r>
              <a:rPr lang="en-US" dirty="0"/>
              <a:t> and </a:t>
            </a:r>
            <a:r>
              <a:rPr lang="en-US" i="1" dirty="0"/>
              <a:t>h</a:t>
            </a:r>
            <a:r>
              <a:rPr lang="en-US" dirty="0"/>
              <a:t>,</a:t>
            </a:r>
          </a:p>
          <a:p>
            <a:pPr algn="just"/>
            <a:endParaRPr lang="en-US" dirty="0"/>
          </a:p>
          <a:p>
            <a:pPr algn="just"/>
            <a:endParaRPr lang="en-US" dirty="0"/>
          </a:p>
          <a:p>
            <a:pPr algn="just"/>
            <a:r>
              <a:rPr lang="en-US" dirty="0"/>
              <a:t>For example, if h=4, then (5) yields, for t=5, t=3, t=2, and t=0</a:t>
            </a:r>
          </a:p>
          <a:p>
            <a:pPr algn="just"/>
            <a:endParaRPr lang="en-US" dirty="0"/>
          </a:p>
          <a:p>
            <a:pPr algn="just"/>
            <a:endParaRPr lang="en-US" dirty="0"/>
          </a:p>
          <a:p>
            <a:pPr algn="just"/>
            <a:r>
              <a:rPr lang="en-US" dirty="0"/>
              <a:t>For reasons that become apparent, a density that satisfies the equation is said to have the </a:t>
            </a:r>
            <a:r>
              <a:rPr lang="en-US" b="1" dirty="0"/>
              <a:t>no-memory property</a:t>
            </a:r>
            <a:r>
              <a:rPr lang="en-US" dirty="0"/>
              <a:t>.</a:t>
            </a:r>
          </a:p>
          <a:p>
            <a:pPr algn="just"/>
            <a:r>
              <a:rPr lang="en-US" dirty="0"/>
              <a:t>The no-memory property of the exponential distribution is important because it implies that if we want to know the probability distribution of the time until the next arrival, then </a:t>
            </a:r>
            <a:r>
              <a:rPr lang="en-US" i="1" dirty="0"/>
              <a:t>it does not matter how long it has been since the last arrival.</a:t>
            </a:r>
            <a:endParaRPr lang="en-US" dirty="0"/>
          </a:p>
        </p:txBody>
      </p:sp>
      <p:graphicFrame>
        <p:nvGraphicFramePr>
          <p:cNvPr id="4" name="Object 5">
            <a:extLst>
              <a:ext uri="{FF2B5EF4-FFF2-40B4-BE49-F238E27FC236}">
                <a16:creationId xmlns:a16="http://schemas.microsoft.com/office/drawing/2014/main" id="{9BBD967A-04CC-4D75-8CB3-3956EDD7C6A5}"/>
              </a:ext>
            </a:extLst>
          </p:cNvPr>
          <p:cNvGraphicFramePr>
            <a:graphicFrameLocks noChangeAspect="1"/>
          </p:cNvGraphicFramePr>
          <p:nvPr>
            <p:extLst>
              <p:ext uri="{D42A27DB-BD31-4B8C-83A1-F6EECF244321}">
                <p14:modId xmlns:p14="http://schemas.microsoft.com/office/powerpoint/2010/main" val="4058756905"/>
              </p:ext>
            </p:extLst>
          </p:nvPr>
        </p:nvGraphicFramePr>
        <p:xfrm>
          <a:off x="1859280" y="2150498"/>
          <a:ext cx="4794739" cy="492367"/>
        </p:xfrm>
        <a:graphic>
          <a:graphicData uri="http://schemas.openxmlformats.org/presentationml/2006/ole">
            <mc:AlternateContent xmlns:mc="http://schemas.openxmlformats.org/markup-compatibility/2006">
              <mc:Choice xmlns:v="urn:schemas-microsoft-com:vml" Requires="v">
                <p:oleObj spid="_x0000_s4136" name="Equation" r:id="rId3" imgW="1892300" imgH="203200" progId="Equation.3">
                  <p:embed/>
                </p:oleObj>
              </mc:Choice>
              <mc:Fallback>
                <p:oleObj name="Equation" r:id="rId3" imgW="1892300" imgH="203200" progId="Equation.3">
                  <p:embed/>
                  <p:pic>
                    <p:nvPicPr>
                      <p:cNvPr id="0"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9280" y="2150498"/>
                        <a:ext cx="4794739" cy="4923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12"/>
          </p:nvPr>
        </p:nvSpPr>
        <p:spPr/>
        <p:txBody>
          <a:bodyPr/>
          <a:lstStyle/>
          <a:p>
            <a:pPr>
              <a:defRPr/>
            </a:pPr>
            <a:fld id="{F208343D-CA57-4FFD-885D-7C7C191369FA}" type="slidenum">
              <a:rPr lang="he-IL" altLang="en-US" smtClean="0"/>
              <a:pPr>
                <a:defRPr/>
              </a:pPr>
              <a:t>11</a:t>
            </a:fld>
            <a:endParaRPr lang="en-US" altLang="en-US"/>
          </a:p>
        </p:txBody>
      </p:sp>
      <p:pic>
        <p:nvPicPr>
          <p:cNvPr id="3" name="Picture 2">
            <a:extLst>
              <a:ext uri="{FF2B5EF4-FFF2-40B4-BE49-F238E27FC236}">
                <a16:creationId xmlns:a16="http://schemas.microsoft.com/office/drawing/2014/main" id="{642A8104-1BF1-F339-6809-690959C35687}"/>
              </a:ext>
            </a:extLst>
          </p:cNvPr>
          <p:cNvPicPr>
            <a:picLocks noChangeAspect="1"/>
          </p:cNvPicPr>
          <p:nvPr/>
        </p:nvPicPr>
        <p:blipFill>
          <a:blip r:embed="rId5"/>
          <a:stretch>
            <a:fillRect/>
          </a:stretch>
        </p:blipFill>
        <p:spPr>
          <a:xfrm>
            <a:off x="618709" y="3237066"/>
            <a:ext cx="7886100" cy="1054591"/>
          </a:xfrm>
          <a:prstGeom prst="rect">
            <a:avLst/>
          </a:prstGeom>
        </p:spPr>
      </p:pic>
      <p:cxnSp>
        <p:nvCxnSpPr>
          <p:cNvPr id="7" name="Straight Arrow Connector 6">
            <a:extLst>
              <a:ext uri="{FF2B5EF4-FFF2-40B4-BE49-F238E27FC236}">
                <a16:creationId xmlns:a16="http://schemas.microsoft.com/office/drawing/2014/main" id="{68286570-F8D7-64B0-220D-D5FFC8C37DF4}"/>
              </a:ext>
            </a:extLst>
          </p:cNvPr>
          <p:cNvCxnSpPr/>
          <p:nvPr/>
        </p:nvCxnSpPr>
        <p:spPr>
          <a:xfrm>
            <a:off x="6702804" y="2357306"/>
            <a:ext cx="13338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6FAA631-9399-3783-FEA0-7C5CACC5101D}"/>
              </a:ext>
            </a:extLst>
          </p:cNvPr>
          <p:cNvSpPr txBox="1"/>
          <p:nvPr/>
        </p:nvSpPr>
        <p:spPr>
          <a:xfrm>
            <a:off x="8086987" y="2122415"/>
            <a:ext cx="788565" cy="461665"/>
          </a:xfrm>
          <a:prstGeom prst="rect">
            <a:avLst/>
          </a:prstGeom>
          <a:noFill/>
        </p:spPr>
        <p:txBody>
          <a:bodyPr wrap="square" rtlCol="0">
            <a:spAutoFit/>
          </a:bodyPr>
          <a:lstStyle/>
          <a:p>
            <a:r>
              <a:rPr lang="en-US" dirty="0"/>
              <a:t>(5)</a:t>
            </a:r>
          </a:p>
        </p:txBody>
      </p:sp>
    </p:spTree>
    <p:extLst>
      <p:ext uri="{BB962C8B-B14F-4D97-AF65-F5344CB8AC3E}">
        <p14:creationId xmlns:p14="http://schemas.microsoft.com/office/powerpoint/2010/main" val="1819036194"/>
      </p:ext>
    </p:extLst>
  </p:cSld>
  <p:clrMapOvr>
    <a:masterClrMapping/>
  </p:clrMapOvr>
  <p:transition>
    <p:pull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dirty="0"/>
              <a:t>Modeling the Service Process</a:t>
            </a:r>
          </a:p>
        </p:txBody>
      </p:sp>
      <p:sp>
        <p:nvSpPr>
          <p:cNvPr id="180227" name="Rectangle 3"/>
          <p:cNvSpPr>
            <a:spLocks noGrp="1" noChangeArrowheads="1"/>
          </p:cNvSpPr>
          <p:nvPr>
            <p:ph sz="quarter" idx="1"/>
          </p:nvPr>
        </p:nvSpPr>
        <p:spPr/>
        <p:txBody>
          <a:bodyPr/>
          <a:lstStyle/>
          <a:p>
            <a:pPr algn="just"/>
            <a:r>
              <a:rPr lang="en-US" sz="2500" dirty="0"/>
              <a:t>We assume that the service times of different customers are independent random variables and that each customer’s service time is governed by a random variable </a:t>
            </a:r>
            <a:r>
              <a:rPr lang="en-US" sz="2500" b="1" dirty="0"/>
              <a:t>S</a:t>
            </a:r>
            <a:r>
              <a:rPr lang="en-US" sz="2500" dirty="0"/>
              <a:t> having a density function </a:t>
            </a:r>
            <a:r>
              <a:rPr lang="en-US" sz="2500" i="1" dirty="0"/>
              <a:t>s(t)</a:t>
            </a:r>
            <a:r>
              <a:rPr lang="en-US" sz="2500" dirty="0"/>
              <a:t>.</a:t>
            </a:r>
          </a:p>
          <a:p>
            <a:pPr algn="just"/>
            <a:r>
              <a:rPr lang="en-US" sz="2500" dirty="0"/>
              <a:t>We let 1/</a:t>
            </a:r>
            <a:r>
              <a:rPr lang="en-US" sz="2500" dirty="0">
                <a:cs typeface="Times New Roman" pitchFamily="18" charset="0"/>
              </a:rPr>
              <a:t>µ be then mean service time for a customer.</a:t>
            </a:r>
          </a:p>
          <a:p>
            <a:pPr algn="just"/>
            <a:r>
              <a:rPr lang="en-US" sz="2500" dirty="0">
                <a:cs typeface="Times New Roman" pitchFamily="18" charset="0"/>
              </a:rPr>
              <a:t>so µ is service rate or µ</a:t>
            </a:r>
            <a:r>
              <a:rPr lang="en-US" sz="2500" dirty="0"/>
              <a:t> has units of customers per hour.</a:t>
            </a:r>
          </a:p>
          <a:p>
            <a:pPr algn="just"/>
            <a:r>
              <a:rPr lang="en-US" sz="2500" dirty="0"/>
              <a:t>For example, </a:t>
            </a:r>
            <a:r>
              <a:rPr lang="en-US" sz="2500" dirty="0">
                <a:cs typeface="Times New Roman" pitchFamily="18" charset="0"/>
              </a:rPr>
              <a:t>µ</a:t>
            </a:r>
            <a:r>
              <a:rPr lang="en-US" sz="2500" dirty="0"/>
              <a:t>=5 means that if customers were always present, the server could serve an average of 5 customers per hour, and the average service time of each customer would be 1/5 hour.</a:t>
            </a:r>
            <a:endParaRPr lang="en-US" sz="2500" dirty="0">
              <a:cs typeface="Times New Roman" pitchFamily="18" charset="0"/>
            </a:endParaRPr>
          </a:p>
          <a:p>
            <a:pPr algn="just"/>
            <a:r>
              <a:rPr lang="en-US" sz="2500" dirty="0"/>
              <a:t>As with interarrival times, we hope that service times can be accurately modeled as exponential random variables </a:t>
            </a:r>
            <a:endParaRPr lang="en-US" sz="2500" dirty="0">
              <a:cs typeface="Times New Roman" pitchFamily="18" charset="0"/>
            </a:endParaRPr>
          </a:p>
          <a:p>
            <a:pPr algn="just"/>
            <a:r>
              <a:rPr lang="en-US" sz="2500" dirty="0">
                <a:cs typeface="Times New Roman" pitchFamily="18" charset="0"/>
              </a:rPr>
              <a:t>Unfortunately, actual service times may not be consistent with the no-memory property.</a:t>
            </a:r>
          </a:p>
        </p:txBody>
      </p:sp>
      <p:pic>
        <p:nvPicPr>
          <p:cNvPr id="2" name="Picture 1">
            <a:extLst>
              <a:ext uri="{FF2B5EF4-FFF2-40B4-BE49-F238E27FC236}">
                <a16:creationId xmlns:a16="http://schemas.microsoft.com/office/drawing/2014/main" id="{DE642827-56E7-4A4B-B236-0F5643B070F1}"/>
              </a:ext>
            </a:extLst>
          </p:cNvPr>
          <p:cNvPicPr>
            <a:picLocks noChangeAspect="1"/>
          </p:cNvPicPr>
          <p:nvPr/>
        </p:nvPicPr>
        <p:blipFill>
          <a:blip r:embed="rId3"/>
          <a:stretch>
            <a:fillRect/>
          </a:stretch>
        </p:blipFill>
        <p:spPr>
          <a:xfrm>
            <a:off x="6096017" y="6132246"/>
            <a:ext cx="2430779" cy="510027"/>
          </a:xfrm>
          <a:prstGeom prst="rect">
            <a:avLst/>
          </a:prstGeom>
        </p:spPr>
      </p:pic>
      <p:sp>
        <p:nvSpPr>
          <p:cNvPr id="5" name="Slide Number Placeholder 4"/>
          <p:cNvSpPr>
            <a:spLocks noGrp="1"/>
          </p:cNvSpPr>
          <p:nvPr>
            <p:ph type="sldNum" sz="quarter" idx="12"/>
          </p:nvPr>
        </p:nvSpPr>
        <p:spPr/>
        <p:txBody>
          <a:bodyPr/>
          <a:lstStyle/>
          <a:p>
            <a:pPr>
              <a:defRPr/>
            </a:pPr>
            <a:fld id="{F208343D-CA57-4FFD-885D-7C7C191369FA}" type="slidenum">
              <a:rPr lang="he-IL" altLang="en-US" smtClean="0"/>
              <a:pPr>
                <a:defRPr/>
              </a:pPr>
              <a:t>12</a:t>
            </a:fld>
            <a:endParaRPr lang="en-US" altLang="en-US"/>
          </a:p>
        </p:txBody>
      </p:sp>
    </p:spTree>
    <p:extLst>
      <p:ext uri="{BB962C8B-B14F-4D97-AF65-F5344CB8AC3E}">
        <p14:creationId xmlns:p14="http://schemas.microsoft.com/office/powerpoint/2010/main" val="762766175"/>
      </p:ext>
    </p:extLst>
  </p:cSld>
  <p:clrMapOvr>
    <a:masterClrMapping/>
  </p:clrMapOvr>
  <p:transition>
    <p:pull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4C2DA-31B6-4FF4-FF72-2EC5D1991A3C}"/>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FEA59CC6-6684-E7AB-FB28-FFCD62E2749F}"/>
              </a:ext>
            </a:extLst>
          </p:cNvPr>
          <p:cNvPicPr>
            <a:picLocks noGrp="1" noChangeAspect="1"/>
          </p:cNvPicPr>
          <p:nvPr>
            <p:ph sz="quarter" idx="1"/>
          </p:nvPr>
        </p:nvPicPr>
        <p:blipFill>
          <a:blip r:embed="rId2"/>
          <a:stretch>
            <a:fillRect/>
          </a:stretch>
        </p:blipFill>
        <p:spPr>
          <a:xfrm>
            <a:off x="7008220" y="0"/>
            <a:ext cx="2135780" cy="2299471"/>
          </a:xfrm>
        </p:spPr>
      </p:pic>
      <p:sp>
        <p:nvSpPr>
          <p:cNvPr id="4" name="Slide Number Placeholder 3">
            <a:extLst>
              <a:ext uri="{FF2B5EF4-FFF2-40B4-BE49-F238E27FC236}">
                <a16:creationId xmlns:a16="http://schemas.microsoft.com/office/drawing/2014/main" id="{54C5141B-1BC5-17D2-5577-B9BEE57C3002}"/>
              </a:ext>
            </a:extLst>
          </p:cNvPr>
          <p:cNvSpPr>
            <a:spLocks noGrp="1"/>
          </p:cNvSpPr>
          <p:nvPr>
            <p:ph type="sldNum" sz="quarter" idx="12"/>
          </p:nvPr>
        </p:nvSpPr>
        <p:spPr/>
        <p:txBody>
          <a:bodyPr/>
          <a:lstStyle/>
          <a:p>
            <a:pPr>
              <a:defRPr/>
            </a:pPr>
            <a:fld id="{F208343D-CA57-4FFD-885D-7C7C191369FA}" type="slidenum">
              <a:rPr lang="he-IL" altLang="en-US" smtClean="0"/>
              <a:pPr>
                <a:defRPr/>
              </a:pPr>
              <a:t>13</a:t>
            </a:fld>
            <a:endParaRPr lang="en-US" altLang="en-US"/>
          </a:p>
        </p:txBody>
      </p:sp>
      <p:sp>
        <p:nvSpPr>
          <p:cNvPr id="8" name="TextBox 7">
            <a:extLst>
              <a:ext uri="{FF2B5EF4-FFF2-40B4-BE49-F238E27FC236}">
                <a16:creationId xmlns:a16="http://schemas.microsoft.com/office/drawing/2014/main" id="{2FB70001-FEA1-4C71-A330-FB42B342835D}"/>
              </a:ext>
            </a:extLst>
          </p:cNvPr>
          <p:cNvSpPr txBox="1"/>
          <p:nvPr/>
        </p:nvSpPr>
        <p:spPr>
          <a:xfrm>
            <a:off x="226503" y="1082180"/>
            <a:ext cx="6870583" cy="5632311"/>
          </a:xfrm>
          <a:prstGeom prst="rect">
            <a:avLst/>
          </a:prstGeom>
          <a:noFill/>
        </p:spPr>
        <p:txBody>
          <a:bodyPr wrap="square">
            <a:spAutoFit/>
          </a:bodyPr>
          <a:lstStyle/>
          <a:p>
            <a:pPr marL="342900" indent="-342900" algn="just">
              <a:buFont typeface="Arial" panose="020B0604020202020204" pitchFamily="34" charset="0"/>
              <a:buChar char="•"/>
            </a:pPr>
            <a:r>
              <a:rPr lang="en-US" sz="2000" dirty="0"/>
              <a:t>Suppose all three servers are busy, and a customer is waiting</a:t>
            </a:r>
          </a:p>
          <a:p>
            <a:pPr marL="342900" indent="-342900" algn="just">
              <a:buFont typeface="Arial" panose="020B0604020202020204" pitchFamily="34" charset="0"/>
              <a:buChar char="•"/>
            </a:pPr>
            <a:r>
              <a:rPr lang="en-US" sz="2000" dirty="0"/>
              <a:t>What is the probability that the customer who is waiting will be the last of the four customers to complete service?</a:t>
            </a:r>
          </a:p>
          <a:p>
            <a:pPr marL="342900" indent="-342900" algn="just">
              <a:buFont typeface="Arial" panose="020B0604020202020204" pitchFamily="34" charset="0"/>
              <a:buChar char="•"/>
            </a:pPr>
            <a:r>
              <a:rPr lang="en-US" sz="2000" dirty="0"/>
              <a:t>One of customers 1–3 (say, customer 3) will be the first to complete service.</a:t>
            </a:r>
          </a:p>
          <a:p>
            <a:pPr marL="342900" indent="-342900" algn="just">
              <a:buFont typeface="Arial" panose="020B0604020202020204" pitchFamily="34" charset="0"/>
              <a:buChar char="•"/>
            </a:pPr>
            <a:r>
              <a:rPr lang="en-US" sz="2000" dirty="0"/>
              <a:t>Then customer 4 will enter service. </a:t>
            </a:r>
          </a:p>
          <a:p>
            <a:pPr marL="342900" indent="-342900" algn="just">
              <a:buFont typeface="Arial" panose="020B0604020202020204" pitchFamily="34" charset="0"/>
              <a:buChar char="•"/>
            </a:pPr>
            <a:r>
              <a:rPr lang="en-US" sz="2000" dirty="0"/>
              <a:t>By the no-memory property, customer 4’s service time has the same distribution as the remaining service times of customers 1 and 2. </a:t>
            </a:r>
          </a:p>
          <a:p>
            <a:pPr marL="342900" indent="-342900" algn="just">
              <a:buFont typeface="Arial" panose="020B0604020202020204" pitchFamily="34" charset="0"/>
              <a:buChar char="•"/>
            </a:pPr>
            <a:r>
              <a:rPr lang="en-US" sz="2000" dirty="0"/>
              <a:t>Thus, by symmetry, customers 4, 1, and 2 will have the same chance of being the last customer to complete service. </a:t>
            </a:r>
          </a:p>
          <a:p>
            <a:pPr marL="342900" indent="-342900" algn="just">
              <a:buFont typeface="Arial" panose="020B0604020202020204" pitchFamily="34" charset="0"/>
              <a:buChar char="•"/>
            </a:pPr>
            <a:r>
              <a:rPr lang="en-US" sz="2000" dirty="0"/>
              <a:t>This implies that customer 4 has a 1/3 chance of being the last customer to complete service. </a:t>
            </a:r>
          </a:p>
          <a:p>
            <a:pPr marL="342900" indent="-342900" algn="just">
              <a:buFont typeface="Arial" panose="020B0604020202020204" pitchFamily="34" charset="0"/>
              <a:buChar char="•"/>
            </a:pPr>
            <a:r>
              <a:rPr lang="en-US" sz="2000" dirty="0"/>
              <a:t>Without the no-memory property, this problem would be hard to solve</a:t>
            </a:r>
          </a:p>
        </p:txBody>
      </p:sp>
    </p:spTree>
    <p:extLst>
      <p:ext uri="{BB962C8B-B14F-4D97-AF65-F5344CB8AC3E}">
        <p14:creationId xmlns:p14="http://schemas.microsoft.com/office/powerpoint/2010/main" val="1956679535"/>
      </p:ext>
    </p:extLst>
  </p:cSld>
  <p:clrMapOvr>
    <a:masterClrMapping/>
  </p:clrMapOvr>
  <p:transition>
    <p:pull dir="d"/>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a:t>Modeling the Service Process</a:t>
            </a:r>
          </a:p>
        </p:txBody>
      </p:sp>
      <p:sp>
        <p:nvSpPr>
          <p:cNvPr id="181251" name="Rectangle 3"/>
          <p:cNvSpPr>
            <a:spLocks noGrp="1" noChangeArrowheads="1"/>
          </p:cNvSpPr>
          <p:nvPr>
            <p:ph sz="quarter" idx="1"/>
          </p:nvPr>
        </p:nvSpPr>
        <p:spPr>
          <a:xfrm>
            <a:off x="100668" y="1090371"/>
            <a:ext cx="9144000" cy="5400338"/>
          </a:xfrm>
        </p:spPr>
        <p:txBody>
          <a:bodyPr/>
          <a:lstStyle/>
          <a:p>
            <a:pPr algn="just"/>
            <a:r>
              <a:rPr lang="en-US" sz="2000" dirty="0"/>
              <a:t>Actual service times may not be consistent with the no-memory property.</a:t>
            </a:r>
          </a:p>
          <a:p>
            <a:pPr algn="just"/>
            <a:r>
              <a:rPr lang="en-US" sz="2000" dirty="0"/>
              <a:t>For this reason, we often assume that </a:t>
            </a:r>
            <a:r>
              <a:rPr lang="en-US" sz="2000" i="1" dirty="0"/>
              <a:t>s</a:t>
            </a:r>
            <a:r>
              <a:rPr lang="en-US" sz="2000" dirty="0"/>
              <a:t>(</a:t>
            </a:r>
            <a:r>
              <a:rPr lang="en-US" sz="2000" i="1" dirty="0"/>
              <a:t>t</a:t>
            </a:r>
            <a:r>
              <a:rPr lang="en-US" sz="2000" dirty="0"/>
              <a:t>) is an Erlang distribution with shape parameters </a:t>
            </a:r>
            <a:r>
              <a:rPr lang="en-US" sz="2000" i="1" dirty="0"/>
              <a:t>k</a:t>
            </a:r>
            <a:r>
              <a:rPr lang="en-US" sz="2000" dirty="0"/>
              <a:t> and rate parameter </a:t>
            </a:r>
            <a:r>
              <a:rPr lang="en-US" sz="2000" i="1" dirty="0"/>
              <a:t>k</a:t>
            </a:r>
            <a:r>
              <a:rPr lang="en-US" sz="2000" i="1" dirty="0">
                <a:cs typeface="Times New Roman" pitchFamily="18" charset="0"/>
              </a:rPr>
              <a:t>µ</a:t>
            </a:r>
            <a:r>
              <a:rPr lang="en-US" sz="2000" dirty="0">
                <a:cs typeface="Times New Roman" pitchFamily="18" charset="0"/>
              </a:rPr>
              <a:t>.</a:t>
            </a:r>
          </a:p>
          <a:p>
            <a:pPr algn="just"/>
            <a:r>
              <a:rPr lang="en-US" sz="2000" dirty="0">
                <a:cs typeface="Times New Roman" pitchFamily="18" charset="0"/>
              </a:rPr>
              <a:t>In certain situations, interarrival or service times may be modeled as having zero variance; in this case, interarrival or service times are considered to be </a:t>
            </a:r>
            <a:r>
              <a:rPr lang="en-US" sz="2000" b="1" dirty="0">
                <a:cs typeface="Times New Roman" pitchFamily="18" charset="0"/>
              </a:rPr>
              <a:t>deterministic</a:t>
            </a:r>
            <a:r>
              <a:rPr lang="en-US" sz="2000" dirty="0">
                <a:cs typeface="Times New Roman" pitchFamily="18" charset="0"/>
              </a:rPr>
              <a:t>.</a:t>
            </a:r>
          </a:p>
          <a:p>
            <a:pPr algn="just"/>
            <a:r>
              <a:rPr lang="en-US" sz="2000" dirty="0">
                <a:cs typeface="Times New Roman" pitchFamily="18" charset="0"/>
              </a:rPr>
              <a:t>For example, is interarrival times are deterministic, then each interarrival time will be exactly 1/</a:t>
            </a:r>
            <a:r>
              <a:rPr lang="el-GR" sz="2000" dirty="0">
                <a:cs typeface="Times New Roman" pitchFamily="18" charset="0"/>
              </a:rPr>
              <a:t>λ</a:t>
            </a:r>
            <a:r>
              <a:rPr lang="en-US" sz="2000" dirty="0">
                <a:cs typeface="Times New Roman" pitchFamily="18" charset="0"/>
              </a:rPr>
              <a:t>, and is service times are deterministic, each customer’s service time is exactly 1/µ.</a:t>
            </a:r>
          </a:p>
        </p:txBody>
      </p:sp>
      <p:sp>
        <p:nvSpPr>
          <p:cNvPr id="4" name="Slide Number Placeholder 3"/>
          <p:cNvSpPr>
            <a:spLocks noGrp="1"/>
          </p:cNvSpPr>
          <p:nvPr>
            <p:ph type="sldNum" sz="quarter" idx="12"/>
          </p:nvPr>
        </p:nvSpPr>
        <p:spPr/>
        <p:txBody>
          <a:bodyPr/>
          <a:lstStyle/>
          <a:p>
            <a:pPr>
              <a:defRPr/>
            </a:pPr>
            <a:fld id="{F208343D-CA57-4FFD-885D-7C7C191369FA}" type="slidenum">
              <a:rPr lang="he-IL" altLang="en-US" smtClean="0"/>
              <a:pPr>
                <a:defRPr/>
              </a:pPr>
              <a:t>14</a:t>
            </a:fld>
            <a:endParaRPr lang="en-US" altLang="en-US"/>
          </a:p>
        </p:txBody>
      </p:sp>
      <p:pic>
        <p:nvPicPr>
          <p:cNvPr id="43010" name="Picture 2" descr="Probability density plots of Erlang distributions">
            <a:extLst>
              <a:ext uri="{FF2B5EF4-FFF2-40B4-BE49-F238E27FC236}">
                <a16:creationId xmlns:a16="http://schemas.microsoft.com/office/drawing/2014/main" id="{C212F1AC-73F7-A37D-7768-E07D312F0F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375" y="4464864"/>
            <a:ext cx="3095625" cy="232410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f(x;k,\lambda )={\lambda ^{k}x^{{k-1}}e^{{-\lambda x}} \over (k-1)!}\quad {\mbox{for }}x,\lambda \geq 0,">
            <a:extLst>
              <a:ext uri="{FF2B5EF4-FFF2-40B4-BE49-F238E27FC236}">
                <a16:creationId xmlns:a16="http://schemas.microsoft.com/office/drawing/2014/main" id="{B6A081C8-E2BF-AE67-1686-F7A435405E3C}"/>
              </a:ext>
            </a:extLst>
          </p:cNvPr>
          <p:cNvSpPr>
            <a:spLocks noChangeAspect="1" noChangeArrowheads="1"/>
          </p:cNvSpPr>
          <p:nvPr/>
        </p:nvSpPr>
        <p:spPr bwMode="auto">
          <a:xfrm>
            <a:off x="4620936" y="5197679"/>
            <a:ext cx="1645640" cy="164564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6" descr="f(x;k,\lambda )={\lambda ^{k}x^{{k-1}}e^{{-\lambda x}} \over (k-1)!}\quad {\mbox{for }}x,\lambda \geq 0,">
            <a:extLst>
              <a:ext uri="{FF2B5EF4-FFF2-40B4-BE49-F238E27FC236}">
                <a16:creationId xmlns:a16="http://schemas.microsoft.com/office/drawing/2014/main" id="{0EB6E738-2DCD-69C3-367A-22ABCE274EBF}"/>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9D973212-863D-7185-E61F-F722013271E9}"/>
              </a:ext>
            </a:extLst>
          </p:cNvPr>
          <p:cNvPicPr>
            <a:picLocks noChangeAspect="1"/>
          </p:cNvPicPr>
          <p:nvPr/>
        </p:nvPicPr>
        <p:blipFill>
          <a:blip r:embed="rId4"/>
          <a:stretch>
            <a:fillRect/>
          </a:stretch>
        </p:blipFill>
        <p:spPr>
          <a:xfrm>
            <a:off x="3179426" y="4703176"/>
            <a:ext cx="5880259" cy="1076838"/>
          </a:xfrm>
          <a:prstGeom prst="rect">
            <a:avLst/>
          </a:prstGeom>
        </p:spPr>
      </p:pic>
      <p:sp>
        <p:nvSpPr>
          <p:cNvPr id="9" name="TextBox 8">
            <a:extLst>
              <a:ext uri="{FF2B5EF4-FFF2-40B4-BE49-F238E27FC236}">
                <a16:creationId xmlns:a16="http://schemas.microsoft.com/office/drawing/2014/main" id="{B5978C6B-6859-A737-D2C2-6C3422AA2F1F}"/>
              </a:ext>
            </a:extLst>
          </p:cNvPr>
          <p:cNvSpPr txBox="1"/>
          <p:nvPr/>
        </p:nvSpPr>
        <p:spPr>
          <a:xfrm>
            <a:off x="3282193" y="5914237"/>
            <a:ext cx="5861807" cy="738664"/>
          </a:xfrm>
          <a:prstGeom prst="rect">
            <a:avLst/>
          </a:prstGeom>
          <a:noFill/>
        </p:spPr>
        <p:txBody>
          <a:bodyPr wrap="square">
            <a:spAutoFit/>
          </a:bodyPr>
          <a:lstStyle/>
          <a:p>
            <a:pPr algn="just"/>
            <a:r>
              <a:rPr lang="en-US" sz="1400" i="0" dirty="0">
                <a:solidFill>
                  <a:srgbClr val="202122"/>
                </a:solidFill>
                <a:effectLst/>
                <a:latin typeface="+mj-lt"/>
                <a:ea typeface="Tahoma" panose="020B0604030504040204" pitchFamily="34" charset="0"/>
                <a:cs typeface="Tahoma" panose="020B0604030504040204" pitchFamily="34" charset="0"/>
              </a:rPr>
              <a:t>The Erlang distribution was developed by </a:t>
            </a:r>
            <a:r>
              <a:rPr lang="en-US" sz="1400" i="0" u="none" strike="noStrike" dirty="0">
                <a:effectLst/>
                <a:latin typeface="+mj-lt"/>
                <a:ea typeface="Tahoma" panose="020B0604030504040204" pitchFamily="34" charset="0"/>
                <a:cs typeface="Tahoma" panose="020B0604030504040204" pitchFamily="34" charset="0"/>
              </a:rPr>
              <a:t>A. K. Erlang</a:t>
            </a:r>
            <a:r>
              <a:rPr lang="en-US" sz="1400" i="0" dirty="0">
                <a:effectLst/>
                <a:latin typeface="+mj-lt"/>
                <a:ea typeface="Tahoma" panose="020B0604030504040204" pitchFamily="34" charset="0"/>
                <a:cs typeface="Tahoma" panose="020B0604030504040204" pitchFamily="34" charset="0"/>
              </a:rPr>
              <a:t> </a:t>
            </a:r>
            <a:r>
              <a:rPr lang="en-US" sz="1400" i="0" dirty="0">
                <a:solidFill>
                  <a:srgbClr val="202122"/>
                </a:solidFill>
                <a:effectLst/>
                <a:latin typeface="+mj-lt"/>
                <a:ea typeface="Tahoma" panose="020B0604030504040204" pitchFamily="34" charset="0"/>
                <a:cs typeface="Tahoma" panose="020B0604030504040204" pitchFamily="34" charset="0"/>
              </a:rPr>
              <a:t>to examine the number of telephone calls which might be made at the same time to the operators of the switching stations.</a:t>
            </a:r>
            <a:endParaRPr lang="en-US" sz="1400" dirty="0">
              <a:latin typeface="+mj-lt"/>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04305941"/>
      </p:ext>
    </p:extLst>
  </p:cSld>
  <p:clrMapOvr>
    <a:masterClrMapping/>
  </p:clrMapOvr>
  <p:transition>
    <p:pull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dirty="0"/>
              <a:t>The Kendall-Lee Notation for Queuing Systems </a:t>
            </a:r>
            <a:endParaRPr lang="en-US" dirty="0">
              <a:solidFill>
                <a:srgbClr val="FF0000"/>
              </a:solidFill>
            </a:endParaRPr>
          </a:p>
        </p:txBody>
      </p:sp>
      <p:sp>
        <p:nvSpPr>
          <p:cNvPr id="182275" name="Rectangle 3"/>
          <p:cNvSpPr>
            <a:spLocks noGrp="1" noChangeArrowheads="1"/>
          </p:cNvSpPr>
          <p:nvPr>
            <p:ph sz="quarter" idx="1"/>
          </p:nvPr>
        </p:nvSpPr>
        <p:spPr/>
        <p:txBody>
          <a:bodyPr/>
          <a:lstStyle/>
          <a:p>
            <a:r>
              <a:rPr lang="en-US"/>
              <a:t>Standard notation used to describe many queuing systems.</a:t>
            </a:r>
          </a:p>
          <a:p>
            <a:r>
              <a:rPr lang="en-US"/>
              <a:t>The notation is used to describe a queuing system in which all arrivals wait in a single line until one of </a:t>
            </a:r>
            <a:r>
              <a:rPr lang="en-US" i="1"/>
              <a:t>s</a:t>
            </a:r>
            <a:r>
              <a:rPr lang="en-US"/>
              <a:t> identical parallel servers id free. Then the first customer in line enters service, and so on.</a:t>
            </a:r>
          </a:p>
          <a:p>
            <a:r>
              <a:rPr lang="en-US"/>
              <a:t>To describe such a queuing system, Kendall devised the following notation.</a:t>
            </a:r>
          </a:p>
          <a:p>
            <a:r>
              <a:rPr lang="en-US"/>
              <a:t>Each queuing system is described by six characters:</a:t>
            </a:r>
            <a:br>
              <a:rPr lang="en-US"/>
            </a:br>
            <a:r>
              <a:rPr lang="en-US"/>
              <a:t>			1/2/3/4/5/6</a:t>
            </a:r>
          </a:p>
        </p:txBody>
      </p:sp>
      <p:sp>
        <p:nvSpPr>
          <p:cNvPr id="4" name="Slide Number Placeholder 3"/>
          <p:cNvSpPr>
            <a:spLocks noGrp="1"/>
          </p:cNvSpPr>
          <p:nvPr>
            <p:ph type="sldNum" sz="quarter" idx="12"/>
          </p:nvPr>
        </p:nvSpPr>
        <p:spPr/>
        <p:txBody>
          <a:bodyPr/>
          <a:lstStyle/>
          <a:p>
            <a:pPr>
              <a:defRPr/>
            </a:pPr>
            <a:fld id="{F208343D-CA57-4FFD-885D-7C7C191369FA}" type="slidenum">
              <a:rPr lang="he-IL" altLang="en-US" smtClean="0"/>
              <a:pPr>
                <a:defRPr/>
              </a:pPr>
              <a:t>15</a:t>
            </a:fld>
            <a:endParaRPr lang="en-US" altLang="en-US"/>
          </a:p>
        </p:txBody>
      </p:sp>
    </p:spTree>
    <p:extLst>
      <p:ext uri="{BB962C8B-B14F-4D97-AF65-F5344CB8AC3E}">
        <p14:creationId xmlns:p14="http://schemas.microsoft.com/office/powerpoint/2010/main" val="493928995"/>
      </p:ext>
    </p:extLst>
  </p:cSld>
  <p:clrMapOvr>
    <a:masterClrMapping/>
  </p:clrMapOvr>
  <p:transition>
    <p:pull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dirty="0"/>
              <a:t>The Kendall-Lee Notation for Queuing Systems</a:t>
            </a:r>
            <a:r>
              <a:rPr lang="en-US" dirty="0">
                <a:solidFill>
                  <a:srgbClr val="FF0000"/>
                </a:solidFill>
              </a:rPr>
              <a:t> </a:t>
            </a:r>
            <a:endParaRPr lang="en-US" dirty="0"/>
          </a:p>
        </p:txBody>
      </p:sp>
      <p:sp>
        <p:nvSpPr>
          <p:cNvPr id="183299" name="Rectangle 3"/>
          <p:cNvSpPr>
            <a:spLocks noGrp="1" noChangeArrowheads="1"/>
          </p:cNvSpPr>
          <p:nvPr>
            <p:ph sz="quarter" idx="1"/>
          </p:nvPr>
        </p:nvSpPr>
        <p:spPr/>
        <p:txBody>
          <a:bodyPr/>
          <a:lstStyle/>
          <a:p>
            <a:r>
              <a:rPr lang="en-US" dirty="0"/>
              <a:t>The first characteristic specifies the nature of the arrival process. The following standard abbreviations are used:</a:t>
            </a:r>
          </a:p>
          <a:p>
            <a:pPr lvl="1">
              <a:buFontTx/>
              <a:buNone/>
            </a:pPr>
            <a:r>
              <a:rPr lang="en-US" i="1" dirty="0"/>
              <a:t>M</a:t>
            </a:r>
            <a:r>
              <a:rPr lang="en-US" dirty="0"/>
              <a:t> = Interarrival times are independent, identically 	 		distributed (</a:t>
            </a:r>
            <a:r>
              <a:rPr lang="en-US" dirty="0" err="1"/>
              <a:t>iid</a:t>
            </a:r>
            <a:r>
              <a:rPr lang="en-US" dirty="0"/>
              <a:t>) having an exponential distribution. </a:t>
            </a:r>
          </a:p>
          <a:p>
            <a:pPr lvl="1">
              <a:buFontTx/>
              <a:buNone/>
            </a:pPr>
            <a:r>
              <a:rPr lang="en-US" i="1" dirty="0"/>
              <a:t>D</a:t>
            </a:r>
            <a:r>
              <a:rPr lang="en-US" dirty="0"/>
              <a:t> = Interarrival times are </a:t>
            </a:r>
            <a:r>
              <a:rPr lang="en-US" dirty="0" err="1"/>
              <a:t>iid</a:t>
            </a:r>
            <a:r>
              <a:rPr lang="en-US" dirty="0"/>
              <a:t> and deterministic</a:t>
            </a:r>
          </a:p>
          <a:p>
            <a:pPr lvl="1">
              <a:buFontTx/>
              <a:buNone/>
            </a:pPr>
            <a:r>
              <a:rPr lang="en-US" i="1" dirty="0" err="1"/>
              <a:t>E</a:t>
            </a:r>
            <a:r>
              <a:rPr lang="en-US" i="1" baseline="-25000" dirty="0" err="1"/>
              <a:t>k</a:t>
            </a:r>
            <a:r>
              <a:rPr lang="en-US" dirty="0"/>
              <a:t> = Interarrival times are </a:t>
            </a:r>
            <a:r>
              <a:rPr lang="en-US" dirty="0" err="1"/>
              <a:t>iid</a:t>
            </a:r>
            <a:r>
              <a:rPr lang="en-US" dirty="0"/>
              <a:t> Erlangs with shape parameter </a:t>
            </a:r>
            <a:r>
              <a:rPr lang="en-US" i="1" dirty="0"/>
              <a:t>k</a:t>
            </a:r>
            <a:r>
              <a:rPr lang="en-US" dirty="0"/>
              <a:t>.</a:t>
            </a:r>
          </a:p>
          <a:p>
            <a:pPr lvl="1">
              <a:buFontTx/>
              <a:buNone/>
            </a:pPr>
            <a:r>
              <a:rPr lang="en-US" i="1" dirty="0"/>
              <a:t>GI</a:t>
            </a:r>
            <a:r>
              <a:rPr lang="en-US" dirty="0"/>
              <a:t> = Interarrival times are </a:t>
            </a:r>
            <a:r>
              <a:rPr lang="en-US" dirty="0" err="1"/>
              <a:t>iid</a:t>
            </a:r>
            <a:r>
              <a:rPr lang="en-US" dirty="0"/>
              <a:t> and governed by some 			general distribution</a:t>
            </a:r>
            <a:endParaRPr lang="en-US" i="1" dirty="0"/>
          </a:p>
        </p:txBody>
      </p:sp>
      <p:sp>
        <p:nvSpPr>
          <p:cNvPr id="4" name="Slide Number Placeholder 3"/>
          <p:cNvSpPr>
            <a:spLocks noGrp="1"/>
          </p:cNvSpPr>
          <p:nvPr>
            <p:ph type="sldNum" sz="quarter" idx="12"/>
          </p:nvPr>
        </p:nvSpPr>
        <p:spPr/>
        <p:txBody>
          <a:bodyPr/>
          <a:lstStyle/>
          <a:p>
            <a:pPr>
              <a:defRPr/>
            </a:pPr>
            <a:fld id="{F208343D-CA57-4FFD-885D-7C7C191369FA}" type="slidenum">
              <a:rPr lang="he-IL" altLang="en-US" smtClean="0"/>
              <a:pPr>
                <a:defRPr/>
              </a:pPr>
              <a:t>16</a:t>
            </a:fld>
            <a:endParaRPr lang="en-US" altLang="en-US"/>
          </a:p>
        </p:txBody>
      </p:sp>
    </p:spTree>
    <p:extLst>
      <p:ext uri="{BB962C8B-B14F-4D97-AF65-F5344CB8AC3E}">
        <p14:creationId xmlns:p14="http://schemas.microsoft.com/office/powerpoint/2010/main" val="1812717993"/>
      </p:ext>
    </p:extLst>
  </p:cSld>
  <p:clrMapOvr>
    <a:masterClrMapping/>
  </p:clrMapOvr>
  <p:transition>
    <p:pull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dirty="0"/>
              <a:t>The Kendall-Lee Notation for Queuing Systems</a:t>
            </a:r>
            <a:r>
              <a:rPr lang="en-US" dirty="0">
                <a:solidFill>
                  <a:srgbClr val="FF0000"/>
                </a:solidFill>
              </a:rPr>
              <a:t> </a:t>
            </a:r>
            <a:endParaRPr lang="en-US" dirty="0"/>
          </a:p>
        </p:txBody>
      </p:sp>
      <p:sp>
        <p:nvSpPr>
          <p:cNvPr id="184323" name="Rectangle 3"/>
          <p:cNvSpPr>
            <a:spLocks noGrp="1" noChangeArrowheads="1"/>
          </p:cNvSpPr>
          <p:nvPr>
            <p:ph sz="quarter" idx="1"/>
          </p:nvPr>
        </p:nvSpPr>
        <p:spPr/>
        <p:txBody>
          <a:bodyPr/>
          <a:lstStyle/>
          <a:p>
            <a:r>
              <a:rPr lang="en-US" dirty="0"/>
              <a:t>The second characteristic specifies the nature of the service times:</a:t>
            </a:r>
          </a:p>
          <a:p>
            <a:pPr lvl="1">
              <a:buFontTx/>
              <a:buNone/>
            </a:pPr>
            <a:r>
              <a:rPr lang="en-US" i="1" dirty="0"/>
              <a:t>M</a:t>
            </a:r>
            <a:r>
              <a:rPr lang="en-US" dirty="0"/>
              <a:t> = Service times are </a:t>
            </a:r>
            <a:r>
              <a:rPr lang="en-US" dirty="0" err="1"/>
              <a:t>iid</a:t>
            </a:r>
            <a:r>
              <a:rPr lang="en-US" dirty="0"/>
              <a:t> and exponentially distributed</a:t>
            </a:r>
          </a:p>
          <a:p>
            <a:pPr lvl="1">
              <a:buFontTx/>
              <a:buNone/>
            </a:pPr>
            <a:r>
              <a:rPr lang="en-US" i="1" dirty="0"/>
              <a:t>D</a:t>
            </a:r>
            <a:r>
              <a:rPr lang="en-US" dirty="0"/>
              <a:t> = Service times are </a:t>
            </a:r>
            <a:r>
              <a:rPr lang="en-US" dirty="0" err="1"/>
              <a:t>iid</a:t>
            </a:r>
            <a:r>
              <a:rPr lang="en-US" dirty="0"/>
              <a:t> and deterministic</a:t>
            </a:r>
          </a:p>
          <a:p>
            <a:pPr lvl="1">
              <a:buFontTx/>
              <a:buNone/>
            </a:pPr>
            <a:r>
              <a:rPr lang="en-US" i="1" dirty="0" err="1"/>
              <a:t>E</a:t>
            </a:r>
            <a:r>
              <a:rPr lang="en-US" i="1" baseline="-25000" dirty="0" err="1"/>
              <a:t>k</a:t>
            </a:r>
            <a:r>
              <a:rPr lang="en-US" dirty="0"/>
              <a:t> = Service times are </a:t>
            </a:r>
            <a:r>
              <a:rPr lang="en-US" dirty="0" err="1"/>
              <a:t>iid</a:t>
            </a:r>
            <a:r>
              <a:rPr lang="en-US" dirty="0"/>
              <a:t> Erlangs with shape parameter </a:t>
            </a:r>
            <a:r>
              <a:rPr lang="en-US" i="1" dirty="0"/>
              <a:t>k</a:t>
            </a:r>
            <a:r>
              <a:rPr lang="en-US" dirty="0"/>
              <a:t>.</a:t>
            </a:r>
          </a:p>
          <a:p>
            <a:pPr lvl="1">
              <a:buFontTx/>
              <a:buNone/>
            </a:pPr>
            <a:r>
              <a:rPr lang="en-US" i="1" dirty="0"/>
              <a:t>G </a:t>
            </a:r>
            <a:r>
              <a:rPr lang="en-US" dirty="0"/>
              <a:t>= Service times are </a:t>
            </a:r>
            <a:r>
              <a:rPr lang="en-US" dirty="0" err="1"/>
              <a:t>iid</a:t>
            </a:r>
            <a:r>
              <a:rPr lang="en-US" dirty="0"/>
              <a:t> and governed by some general 			distribution</a:t>
            </a:r>
          </a:p>
          <a:p>
            <a:pPr>
              <a:buFontTx/>
              <a:buNone/>
            </a:pPr>
            <a:endParaRPr lang="en-US" dirty="0"/>
          </a:p>
          <a:p>
            <a:endParaRPr lang="en-US" dirty="0"/>
          </a:p>
          <a:p>
            <a:pPr lvl="1"/>
            <a:endParaRPr lang="en-US" dirty="0"/>
          </a:p>
        </p:txBody>
      </p:sp>
      <p:sp>
        <p:nvSpPr>
          <p:cNvPr id="4" name="Slide Number Placeholder 3"/>
          <p:cNvSpPr>
            <a:spLocks noGrp="1"/>
          </p:cNvSpPr>
          <p:nvPr>
            <p:ph type="sldNum" sz="quarter" idx="12"/>
          </p:nvPr>
        </p:nvSpPr>
        <p:spPr/>
        <p:txBody>
          <a:bodyPr/>
          <a:lstStyle/>
          <a:p>
            <a:pPr>
              <a:defRPr/>
            </a:pPr>
            <a:fld id="{F208343D-CA57-4FFD-885D-7C7C191369FA}" type="slidenum">
              <a:rPr lang="he-IL" altLang="en-US" smtClean="0"/>
              <a:pPr>
                <a:defRPr/>
              </a:pPr>
              <a:t>17</a:t>
            </a:fld>
            <a:endParaRPr lang="en-US" altLang="en-US"/>
          </a:p>
        </p:txBody>
      </p:sp>
    </p:spTree>
    <p:extLst>
      <p:ext uri="{BB962C8B-B14F-4D97-AF65-F5344CB8AC3E}">
        <p14:creationId xmlns:p14="http://schemas.microsoft.com/office/powerpoint/2010/main" val="2718014370"/>
      </p:ext>
    </p:extLst>
  </p:cSld>
  <p:clrMapOvr>
    <a:masterClrMapping/>
  </p:clrMapOvr>
  <p:transition>
    <p:pull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a:t> </a:t>
            </a:r>
          </a:p>
        </p:txBody>
      </p:sp>
      <p:sp>
        <p:nvSpPr>
          <p:cNvPr id="186371" name="Rectangle 3"/>
          <p:cNvSpPr>
            <a:spLocks noGrp="1" noChangeArrowheads="1"/>
          </p:cNvSpPr>
          <p:nvPr>
            <p:ph sz="quarter" idx="1"/>
          </p:nvPr>
        </p:nvSpPr>
        <p:spPr/>
        <p:txBody>
          <a:bodyPr/>
          <a:lstStyle/>
          <a:p>
            <a:r>
              <a:rPr lang="en-US" dirty="0"/>
              <a:t>The third characteristic is the number of parallel servers. </a:t>
            </a:r>
          </a:p>
          <a:p>
            <a:r>
              <a:rPr lang="en-US" dirty="0"/>
              <a:t>The fourth characteristic describes the queue discipline:</a:t>
            </a:r>
          </a:p>
          <a:p>
            <a:pPr lvl="1"/>
            <a:r>
              <a:rPr lang="en-US" dirty="0" err="1"/>
              <a:t>FCFS</a:t>
            </a:r>
            <a:r>
              <a:rPr lang="en-US" dirty="0"/>
              <a:t> = First come, first served</a:t>
            </a:r>
          </a:p>
          <a:p>
            <a:pPr lvl="1"/>
            <a:r>
              <a:rPr lang="en-US" dirty="0" err="1"/>
              <a:t>LCFS</a:t>
            </a:r>
            <a:r>
              <a:rPr lang="en-US" dirty="0"/>
              <a:t> = Last come, first served</a:t>
            </a:r>
          </a:p>
          <a:p>
            <a:pPr lvl="1"/>
            <a:r>
              <a:rPr lang="en-US" dirty="0"/>
              <a:t>SIRO = Service in random order</a:t>
            </a:r>
          </a:p>
          <a:p>
            <a:r>
              <a:rPr lang="en-US" dirty="0"/>
              <a:t>The fifth characteristic specifies the maximum allowable number of customers in the system.</a:t>
            </a:r>
          </a:p>
          <a:p>
            <a:r>
              <a:rPr lang="en-US" dirty="0"/>
              <a:t>The sixth characteristic gives the size of the population from which customers are drawn. </a:t>
            </a:r>
          </a:p>
        </p:txBody>
      </p:sp>
      <p:sp>
        <p:nvSpPr>
          <p:cNvPr id="4" name="Rectangle 2">
            <a:extLst>
              <a:ext uri="{FF2B5EF4-FFF2-40B4-BE49-F238E27FC236}">
                <a16:creationId xmlns:a16="http://schemas.microsoft.com/office/drawing/2014/main" id="{443115B2-F33D-49FA-BAC1-8B8C7146C6F2}"/>
              </a:ext>
            </a:extLst>
          </p:cNvPr>
          <p:cNvSpPr txBox="1">
            <a:spLocks noChangeArrowheads="1"/>
          </p:cNvSpPr>
          <p:nvPr/>
        </p:nvSpPr>
        <p:spPr bwMode="auto">
          <a:xfrm>
            <a:off x="64546" y="-1"/>
            <a:ext cx="9014908" cy="93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200" kern="1200">
                <a:solidFill>
                  <a:srgbClr val="003296"/>
                </a:solidFill>
                <a:latin typeface="+mj-lt"/>
                <a:ea typeface="+mj-ea"/>
                <a:cs typeface="+mj-cs"/>
              </a:defRPr>
            </a:lvl1pPr>
            <a:lvl2pPr algn="l" rtl="0" eaLnBrk="0" fontAlgn="base" hangingPunct="0">
              <a:spcBef>
                <a:spcPct val="0"/>
              </a:spcBef>
              <a:spcAft>
                <a:spcPct val="0"/>
              </a:spcAft>
              <a:defRPr sz="3200">
                <a:solidFill>
                  <a:schemeClr val="tx2"/>
                </a:solidFill>
                <a:latin typeface="Franklin Gothic Medium" pitchFamily="34" charset="0"/>
              </a:defRPr>
            </a:lvl2pPr>
            <a:lvl3pPr algn="l" rtl="0" eaLnBrk="0" fontAlgn="base" hangingPunct="0">
              <a:spcBef>
                <a:spcPct val="0"/>
              </a:spcBef>
              <a:spcAft>
                <a:spcPct val="0"/>
              </a:spcAft>
              <a:defRPr sz="3200">
                <a:solidFill>
                  <a:schemeClr val="tx2"/>
                </a:solidFill>
                <a:latin typeface="Franklin Gothic Medium" pitchFamily="34" charset="0"/>
              </a:defRPr>
            </a:lvl3pPr>
            <a:lvl4pPr algn="l" rtl="0" eaLnBrk="0" fontAlgn="base" hangingPunct="0">
              <a:spcBef>
                <a:spcPct val="0"/>
              </a:spcBef>
              <a:spcAft>
                <a:spcPct val="0"/>
              </a:spcAft>
              <a:defRPr sz="3200">
                <a:solidFill>
                  <a:schemeClr val="tx2"/>
                </a:solidFill>
                <a:latin typeface="Franklin Gothic Medium" pitchFamily="34" charset="0"/>
              </a:defRPr>
            </a:lvl4pPr>
            <a:lvl5pPr algn="l" rtl="0" eaLnBrk="0" fontAlgn="base" hangingPunct="0">
              <a:spcBef>
                <a:spcPct val="0"/>
              </a:spcBef>
              <a:spcAft>
                <a:spcPct val="0"/>
              </a:spcAft>
              <a:defRPr sz="3200">
                <a:solidFill>
                  <a:schemeClr val="tx2"/>
                </a:solidFill>
                <a:latin typeface="Franklin Gothic Medium" pitchFamily="34" charset="0"/>
              </a:defRPr>
            </a:lvl5pPr>
            <a:lvl6pPr marL="457200" algn="l" rtl="0" fontAlgn="base">
              <a:spcBef>
                <a:spcPct val="0"/>
              </a:spcBef>
              <a:spcAft>
                <a:spcPct val="0"/>
              </a:spcAft>
              <a:defRPr sz="3200">
                <a:solidFill>
                  <a:schemeClr val="tx2"/>
                </a:solidFill>
                <a:latin typeface="Franklin Gothic Medium" pitchFamily="34" charset="0"/>
              </a:defRPr>
            </a:lvl6pPr>
            <a:lvl7pPr marL="914400" algn="l" rtl="0" fontAlgn="base">
              <a:spcBef>
                <a:spcPct val="0"/>
              </a:spcBef>
              <a:spcAft>
                <a:spcPct val="0"/>
              </a:spcAft>
              <a:defRPr sz="3200">
                <a:solidFill>
                  <a:schemeClr val="tx2"/>
                </a:solidFill>
                <a:latin typeface="Franklin Gothic Medium" pitchFamily="34" charset="0"/>
              </a:defRPr>
            </a:lvl7pPr>
            <a:lvl8pPr marL="1371600" algn="l" rtl="0" fontAlgn="base">
              <a:spcBef>
                <a:spcPct val="0"/>
              </a:spcBef>
              <a:spcAft>
                <a:spcPct val="0"/>
              </a:spcAft>
              <a:defRPr sz="3200">
                <a:solidFill>
                  <a:schemeClr val="tx2"/>
                </a:solidFill>
                <a:latin typeface="Franklin Gothic Medium" pitchFamily="34" charset="0"/>
              </a:defRPr>
            </a:lvl8pPr>
            <a:lvl9pPr marL="1828800" algn="l" rtl="0" fontAlgn="base">
              <a:spcBef>
                <a:spcPct val="0"/>
              </a:spcBef>
              <a:spcAft>
                <a:spcPct val="0"/>
              </a:spcAft>
              <a:defRPr sz="3200">
                <a:solidFill>
                  <a:schemeClr val="tx2"/>
                </a:solidFill>
                <a:latin typeface="Franklin Gothic Medium" pitchFamily="34" charset="0"/>
              </a:defRPr>
            </a:lvl9pPr>
          </a:lstStyle>
          <a:p>
            <a:r>
              <a:rPr lang="en-US" dirty="0"/>
              <a:t>The Kendall-Lee Notation for Queuing Systems</a:t>
            </a:r>
          </a:p>
        </p:txBody>
      </p:sp>
      <p:sp>
        <p:nvSpPr>
          <p:cNvPr id="5" name="Slide Number Placeholder 4"/>
          <p:cNvSpPr>
            <a:spLocks noGrp="1"/>
          </p:cNvSpPr>
          <p:nvPr>
            <p:ph type="sldNum" sz="quarter" idx="12"/>
          </p:nvPr>
        </p:nvSpPr>
        <p:spPr/>
        <p:txBody>
          <a:bodyPr/>
          <a:lstStyle/>
          <a:p>
            <a:pPr>
              <a:defRPr/>
            </a:pPr>
            <a:fld id="{F208343D-CA57-4FFD-885D-7C7C191369FA}" type="slidenum">
              <a:rPr lang="he-IL" altLang="en-US" smtClean="0"/>
              <a:pPr>
                <a:defRPr/>
              </a:pPr>
              <a:t>18</a:t>
            </a:fld>
            <a:endParaRPr lang="en-US" altLang="en-US"/>
          </a:p>
        </p:txBody>
      </p:sp>
    </p:spTree>
    <p:extLst>
      <p:ext uri="{BB962C8B-B14F-4D97-AF65-F5344CB8AC3E}">
        <p14:creationId xmlns:p14="http://schemas.microsoft.com/office/powerpoint/2010/main" val="1186661714"/>
      </p:ext>
    </p:extLst>
  </p:cSld>
  <p:clrMapOvr>
    <a:masterClrMapping/>
  </p:clrMapOvr>
  <p:transition>
    <p:pull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t> </a:t>
            </a:r>
          </a:p>
        </p:txBody>
      </p:sp>
      <p:sp>
        <p:nvSpPr>
          <p:cNvPr id="187395" name="Rectangle 3"/>
          <p:cNvSpPr>
            <a:spLocks noGrp="1" noChangeArrowheads="1"/>
          </p:cNvSpPr>
          <p:nvPr>
            <p:ph sz="quarter" idx="1"/>
          </p:nvPr>
        </p:nvSpPr>
        <p:spPr/>
        <p:txBody>
          <a:bodyPr/>
          <a:lstStyle/>
          <a:p>
            <a:r>
              <a:rPr lang="en-US"/>
              <a:t>In many important models 4/5/6 is </a:t>
            </a:r>
            <a:r>
              <a:rPr lang="en-US" i="1"/>
              <a:t>GD</a:t>
            </a:r>
            <a:r>
              <a:rPr lang="en-US"/>
              <a:t>/</a:t>
            </a:r>
            <a:r>
              <a:rPr lang="en-US">
                <a:cs typeface="Times New Roman" pitchFamily="18" charset="0"/>
              </a:rPr>
              <a:t>∞/∞. If this is the case, then 4/5/6 is often omitted.</a:t>
            </a:r>
          </a:p>
          <a:p>
            <a:r>
              <a:rPr lang="en-US" i="1">
                <a:cs typeface="Times New Roman" pitchFamily="18" charset="0"/>
              </a:rPr>
              <a:t>M</a:t>
            </a:r>
            <a:r>
              <a:rPr lang="en-US">
                <a:cs typeface="Times New Roman" pitchFamily="18" charset="0"/>
              </a:rPr>
              <a:t>/</a:t>
            </a:r>
            <a:r>
              <a:rPr lang="en-US" i="1">
                <a:cs typeface="Times New Roman" pitchFamily="18" charset="0"/>
              </a:rPr>
              <a:t>E</a:t>
            </a:r>
            <a:r>
              <a:rPr lang="en-US" i="1" baseline="-25000">
                <a:cs typeface="Times New Roman" pitchFamily="18" charset="0"/>
              </a:rPr>
              <a:t>2</a:t>
            </a:r>
            <a:r>
              <a:rPr lang="en-US">
                <a:cs typeface="Times New Roman" pitchFamily="18" charset="0"/>
              </a:rPr>
              <a:t>/8/FCFS/10/∞ might represent a health clinic with 8 doctors, exponential interarrival times, two-phase Erlang service times, an FCFS queue discipline, and a total capacity of 10 patients.</a:t>
            </a:r>
          </a:p>
        </p:txBody>
      </p:sp>
      <p:sp>
        <p:nvSpPr>
          <p:cNvPr id="4" name="Rectangle 2">
            <a:extLst>
              <a:ext uri="{FF2B5EF4-FFF2-40B4-BE49-F238E27FC236}">
                <a16:creationId xmlns:a16="http://schemas.microsoft.com/office/drawing/2014/main" id="{FB83DBF4-8466-409D-B634-9B464597C5D4}"/>
              </a:ext>
            </a:extLst>
          </p:cNvPr>
          <p:cNvSpPr txBox="1">
            <a:spLocks noChangeArrowheads="1"/>
          </p:cNvSpPr>
          <p:nvPr/>
        </p:nvSpPr>
        <p:spPr bwMode="auto">
          <a:xfrm>
            <a:off x="0" y="53789"/>
            <a:ext cx="9014908" cy="93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200" kern="1200">
                <a:solidFill>
                  <a:srgbClr val="003296"/>
                </a:solidFill>
                <a:latin typeface="+mj-lt"/>
                <a:ea typeface="+mj-ea"/>
                <a:cs typeface="+mj-cs"/>
              </a:defRPr>
            </a:lvl1pPr>
            <a:lvl2pPr algn="l" rtl="0" eaLnBrk="0" fontAlgn="base" hangingPunct="0">
              <a:spcBef>
                <a:spcPct val="0"/>
              </a:spcBef>
              <a:spcAft>
                <a:spcPct val="0"/>
              </a:spcAft>
              <a:defRPr sz="3200">
                <a:solidFill>
                  <a:schemeClr val="tx2"/>
                </a:solidFill>
                <a:latin typeface="Franklin Gothic Medium" pitchFamily="34" charset="0"/>
              </a:defRPr>
            </a:lvl2pPr>
            <a:lvl3pPr algn="l" rtl="0" eaLnBrk="0" fontAlgn="base" hangingPunct="0">
              <a:spcBef>
                <a:spcPct val="0"/>
              </a:spcBef>
              <a:spcAft>
                <a:spcPct val="0"/>
              </a:spcAft>
              <a:defRPr sz="3200">
                <a:solidFill>
                  <a:schemeClr val="tx2"/>
                </a:solidFill>
                <a:latin typeface="Franklin Gothic Medium" pitchFamily="34" charset="0"/>
              </a:defRPr>
            </a:lvl3pPr>
            <a:lvl4pPr algn="l" rtl="0" eaLnBrk="0" fontAlgn="base" hangingPunct="0">
              <a:spcBef>
                <a:spcPct val="0"/>
              </a:spcBef>
              <a:spcAft>
                <a:spcPct val="0"/>
              </a:spcAft>
              <a:defRPr sz="3200">
                <a:solidFill>
                  <a:schemeClr val="tx2"/>
                </a:solidFill>
                <a:latin typeface="Franklin Gothic Medium" pitchFamily="34" charset="0"/>
              </a:defRPr>
            </a:lvl4pPr>
            <a:lvl5pPr algn="l" rtl="0" eaLnBrk="0" fontAlgn="base" hangingPunct="0">
              <a:spcBef>
                <a:spcPct val="0"/>
              </a:spcBef>
              <a:spcAft>
                <a:spcPct val="0"/>
              </a:spcAft>
              <a:defRPr sz="3200">
                <a:solidFill>
                  <a:schemeClr val="tx2"/>
                </a:solidFill>
                <a:latin typeface="Franklin Gothic Medium" pitchFamily="34" charset="0"/>
              </a:defRPr>
            </a:lvl5pPr>
            <a:lvl6pPr marL="457200" algn="l" rtl="0" fontAlgn="base">
              <a:spcBef>
                <a:spcPct val="0"/>
              </a:spcBef>
              <a:spcAft>
                <a:spcPct val="0"/>
              </a:spcAft>
              <a:defRPr sz="3200">
                <a:solidFill>
                  <a:schemeClr val="tx2"/>
                </a:solidFill>
                <a:latin typeface="Franklin Gothic Medium" pitchFamily="34" charset="0"/>
              </a:defRPr>
            </a:lvl6pPr>
            <a:lvl7pPr marL="914400" algn="l" rtl="0" fontAlgn="base">
              <a:spcBef>
                <a:spcPct val="0"/>
              </a:spcBef>
              <a:spcAft>
                <a:spcPct val="0"/>
              </a:spcAft>
              <a:defRPr sz="3200">
                <a:solidFill>
                  <a:schemeClr val="tx2"/>
                </a:solidFill>
                <a:latin typeface="Franklin Gothic Medium" pitchFamily="34" charset="0"/>
              </a:defRPr>
            </a:lvl7pPr>
            <a:lvl8pPr marL="1371600" algn="l" rtl="0" fontAlgn="base">
              <a:spcBef>
                <a:spcPct val="0"/>
              </a:spcBef>
              <a:spcAft>
                <a:spcPct val="0"/>
              </a:spcAft>
              <a:defRPr sz="3200">
                <a:solidFill>
                  <a:schemeClr val="tx2"/>
                </a:solidFill>
                <a:latin typeface="Franklin Gothic Medium" pitchFamily="34" charset="0"/>
              </a:defRPr>
            </a:lvl8pPr>
            <a:lvl9pPr marL="1828800" algn="l" rtl="0" fontAlgn="base">
              <a:spcBef>
                <a:spcPct val="0"/>
              </a:spcBef>
              <a:spcAft>
                <a:spcPct val="0"/>
              </a:spcAft>
              <a:defRPr sz="3200">
                <a:solidFill>
                  <a:schemeClr val="tx2"/>
                </a:solidFill>
                <a:latin typeface="Franklin Gothic Medium" pitchFamily="34" charset="0"/>
              </a:defRPr>
            </a:lvl9pPr>
          </a:lstStyle>
          <a:p>
            <a:r>
              <a:rPr lang="en-US" dirty="0"/>
              <a:t>The Kendall-Lee Notation for Queuing Systems</a:t>
            </a:r>
            <a:r>
              <a:rPr lang="en-US" dirty="0">
                <a:solidFill>
                  <a:srgbClr val="FF0000"/>
                </a:solidFill>
              </a:rPr>
              <a:t> </a:t>
            </a:r>
            <a:endParaRPr lang="en-US" dirty="0"/>
          </a:p>
        </p:txBody>
      </p:sp>
      <p:sp>
        <p:nvSpPr>
          <p:cNvPr id="5" name="Slide Number Placeholder 4"/>
          <p:cNvSpPr>
            <a:spLocks noGrp="1"/>
          </p:cNvSpPr>
          <p:nvPr>
            <p:ph type="sldNum" sz="quarter" idx="12"/>
          </p:nvPr>
        </p:nvSpPr>
        <p:spPr/>
        <p:txBody>
          <a:bodyPr/>
          <a:lstStyle/>
          <a:p>
            <a:pPr>
              <a:defRPr/>
            </a:pPr>
            <a:fld id="{F208343D-CA57-4FFD-885D-7C7C191369FA}" type="slidenum">
              <a:rPr lang="he-IL" altLang="en-US" smtClean="0"/>
              <a:pPr>
                <a:defRPr/>
              </a:pPr>
              <a:t>19</a:t>
            </a:fld>
            <a:endParaRPr lang="en-US" altLang="en-US"/>
          </a:p>
        </p:txBody>
      </p:sp>
    </p:spTree>
    <p:extLst>
      <p:ext uri="{BB962C8B-B14F-4D97-AF65-F5344CB8AC3E}">
        <p14:creationId xmlns:p14="http://schemas.microsoft.com/office/powerpoint/2010/main" val="600220854"/>
      </p:ext>
    </p:extLst>
  </p:cSld>
  <p:clrMapOvr>
    <a:masterClrMapping/>
  </p:clrMapOvr>
  <p:transition>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4">
            <a:extLst>
              <a:ext uri="{FF2B5EF4-FFF2-40B4-BE49-F238E27FC236}">
                <a16:creationId xmlns:a16="http://schemas.microsoft.com/office/drawing/2014/main" id="{5106EF79-08CC-4DA2-B409-F6672E9F7ABF}"/>
              </a:ext>
            </a:extLst>
          </p:cNvPr>
          <p:cNvSpPr>
            <a:spLocks noGrp="1"/>
          </p:cNvSpPr>
          <p:nvPr>
            <p:ph type="title"/>
          </p:nvPr>
        </p:nvSpPr>
        <p:spPr>
          <a:xfrm>
            <a:off x="128588" y="0"/>
            <a:ext cx="9015412" cy="936625"/>
          </a:xfrm>
        </p:spPr>
        <p:txBody>
          <a:bodyPr/>
          <a:lstStyle/>
          <a:p>
            <a:pPr eaLnBrk="1" hangingPunct="1"/>
            <a:r>
              <a:rPr lang="en-US" dirty="0"/>
              <a:t>Queuing System (elements)</a:t>
            </a:r>
            <a:endParaRPr lang="en-US" altLang="en-US" dirty="0"/>
          </a:p>
        </p:txBody>
      </p:sp>
      <p:sp>
        <p:nvSpPr>
          <p:cNvPr id="14339" name="Slide Number Placeholder 3">
            <a:extLst>
              <a:ext uri="{FF2B5EF4-FFF2-40B4-BE49-F238E27FC236}">
                <a16:creationId xmlns:a16="http://schemas.microsoft.com/office/drawing/2014/main" id="{6B849694-94AC-4427-A2EE-94E7C69FFF1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E744DD60-9FC2-4368-BA11-BC50567F4E06}" type="slidenum">
              <a:rPr lang="he-IL" altLang="en-US" sz="2200">
                <a:solidFill>
                  <a:srgbClr val="002D86"/>
                </a:solidFill>
              </a:rPr>
              <a:pPr/>
              <a:t>2</a:t>
            </a:fld>
            <a:endParaRPr lang="en-US" altLang="en-US" sz="2200">
              <a:solidFill>
                <a:srgbClr val="002D86"/>
              </a:solidFill>
            </a:endParaRPr>
          </a:p>
        </p:txBody>
      </p:sp>
      <p:sp>
        <p:nvSpPr>
          <p:cNvPr id="6" name="Content Placeholder 5">
            <a:extLst>
              <a:ext uri="{FF2B5EF4-FFF2-40B4-BE49-F238E27FC236}">
                <a16:creationId xmlns:a16="http://schemas.microsoft.com/office/drawing/2014/main" id="{8EA91A45-FD0D-4B44-8CF7-FCE34B5C4456}"/>
              </a:ext>
            </a:extLst>
          </p:cNvPr>
          <p:cNvSpPr>
            <a:spLocks noGrp="1"/>
          </p:cNvSpPr>
          <p:nvPr>
            <p:ph sz="quarter" idx="1"/>
          </p:nvPr>
        </p:nvSpPr>
        <p:spPr>
          <a:xfrm>
            <a:off x="0" y="989013"/>
            <a:ext cx="9144000" cy="5400675"/>
          </a:xfrm>
        </p:spPr>
        <p:txBody>
          <a:bodyPr>
            <a:normAutofit/>
          </a:bodyPr>
          <a:lstStyle/>
          <a:p>
            <a:pPr marL="274320" indent="-274320" eaLnBrk="1" fontAlgn="auto" hangingPunct="1">
              <a:lnSpc>
                <a:spcPct val="150000"/>
              </a:lnSpc>
              <a:spcAft>
                <a:spcPts val="0"/>
              </a:spcAft>
              <a:buFont typeface="Wingdings 3"/>
              <a:buChar char=""/>
              <a:defRPr/>
            </a:pPr>
            <a:r>
              <a:rPr lang="en-US" dirty="0"/>
              <a:t>Waiting for service is part of our daily life. We queue up for</a:t>
            </a:r>
          </a:p>
          <a:p>
            <a:pPr marL="548958" lvl="1" indent="-274320" eaLnBrk="1" fontAlgn="auto" hangingPunct="1">
              <a:lnSpc>
                <a:spcPct val="150000"/>
              </a:lnSpc>
              <a:spcAft>
                <a:spcPts val="0"/>
              </a:spcAft>
              <a:buFont typeface="Wingdings 3"/>
              <a:buChar char=""/>
              <a:defRPr/>
            </a:pPr>
            <a:r>
              <a:rPr lang="en-US" dirty="0"/>
              <a:t>Bus, check out counter etc.</a:t>
            </a:r>
          </a:p>
          <a:p>
            <a:pPr marL="274320" indent="-274320" eaLnBrk="1" fontAlgn="auto" hangingPunct="1">
              <a:lnSpc>
                <a:spcPct val="150000"/>
              </a:lnSpc>
              <a:spcAft>
                <a:spcPts val="0"/>
              </a:spcAft>
              <a:buFont typeface="Wingdings 3"/>
              <a:buChar char=""/>
              <a:defRPr/>
            </a:pPr>
            <a:r>
              <a:rPr lang="en-US" dirty="0"/>
              <a:t>Not only for human, jobs wait to be processed on a machine</a:t>
            </a:r>
          </a:p>
          <a:p>
            <a:pPr marL="274320" indent="-274320" eaLnBrk="1" fontAlgn="auto" hangingPunct="1">
              <a:lnSpc>
                <a:spcPct val="150000"/>
              </a:lnSpc>
              <a:spcAft>
                <a:spcPts val="0"/>
              </a:spcAft>
              <a:buFont typeface="Wingdings 3"/>
              <a:buChar char=""/>
              <a:defRPr/>
            </a:pPr>
            <a:r>
              <a:rPr lang="en-US" dirty="0"/>
              <a:t>Study of queue quantifies the phenomenon of waiting lines using</a:t>
            </a:r>
          </a:p>
          <a:p>
            <a:pPr marL="548958" lvl="1" indent="-274320" eaLnBrk="1" fontAlgn="auto" hangingPunct="1">
              <a:lnSpc>
                <a:spcPct val="150000"/>
              </a:lnSpc>
              <a:spcAft>
                <a:spcPts val="0"/>
              </a:spcAft>
              <a:buFont typeface="Wingdings 3"/>
              <a:buChar char=""/>
              <a:defRPr/>
            </a:pPr>
            <a:r>
              <a:rPr lang="en-US" dirty="0"/>
              <a:t>Average queue length, average waiting time, average facility utilization</a:t>
            </a:r>
          </a:p>
          <a:p>
            <a:pPr marL="548958" lvl="1" indent="-274320" eaLnBrk="1" fontAlgn="auto" hangingPunct="1">
              <a:lnSpc>
                <a:spcPct val="150000"/>
              </a:lnSpc>
              <a:spcAft>
                <a:spcPts val="0"/>
              </a:spcAft>
              <a:buFont typeface="Wingdings 3"/>
              <a:buChar char=""/>
              <a:defRPr/>
            </a:pPr>
            <a:r>
              <a:rPr lang="en-US" dirty="0"/>
              <a:t>Thereby reduce the adverse impact of waiting to </a:t>
            </a:r>
            <a:r>
              <a:rPr lang="en-US"/>
              <a:t>tolerable levels</a:t>
            </a:r>
            <a:endParaRPr lang="en-US" dirty="0"/>
          </a:p>
        </p:txBody>
      </p:sp>
    </p:spTree>
  </p:cSld>
  <p:clrMapOvr>
    <a:masterClrMapping/>
  </p:clrMapOvr>
  <p:transition>
    <p:pull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dirty="0"/>
              <a:t>Birth-Death Processes</a:t>
            </a:r>
          </a:p>
        </p:txBody>
      </p:sp>
      <p:sp>
        <p:nvSpPr>
          <p:cNvPr id="189443" name="Rectangle 3"/>
          <p:cNvSpPr>
            <a:spLocks noGrp="1" noChangeArrowheads="1"/>
          </p:cNvSpPr>
          <p:nvPr>
            <p:ph sz="quarter" idx="1"/>
          </p:nvPr>
        </p:nvSpPr>
        <p:spPr/>
        <p:txBody>
          <a:bodyPr/>
          <a:lstStyle/>
          <a:p>
            <a:pPr algn="just">
              <a:spcBef>
                <a:spcPts val="1200"/>
              </a:spcBef>
            </a:pPr>
            <a:r>
              <a:rPr lang="en-US" dirty="0"/>
              <a:t>We will use it to answer questions about several different types of queuing systems.</a:t>
            </a:r>
          </a:p>
          <a:p>
            <a:pPr algn="just">
              <a:spcBef>
                <a:spcPts val="1200"/>
              </a:spcBef>
            </a:pPr>
            <a:r>
              <a:rPr lang="en-US" dirty="0"/>
              <a:t>Number of people present in any queuing system at time </a:t>
            </a:r>
            <a:r>
              <a:rPr lang="en-US" i="1" dirty="0"/>
              <a:t>t</a:t>
            </a:r>
            <a:r>
              <a:rPr lang="en-US" dirty="0"/>
              <a:t> to be the </a:t>
            </a:r>
            <a:r>
              <a:rPr lang="en-US" b="1" dirty="0"/>
              <a:t>state</a:t>
            </a:r>
            <a:r>
              <a:rPr lang="en-US" dirty="0"/>
              <a:t> of the queuing systems at time </a:t>
            </a:r>
            <a:r>
              <a:rPr lang="en-US" i="1" dirty="0"/>
              <a:t>t</a:t>
            </a:r>
            <a:r>
              <a:rPr lang="en-US" dirty="0"/>
              <a:t>.</a:t>
            </a:r>
          </a:p>
          <a:p>
            <a:pPr algn="just">
              <a:spcBef>
                <a:spcPts val="1200"/>
              </a:spcBef>
            </a:pPr>
            <a:r>
              <a:rPr lang="en-US" dirty="0" err="1"/>
              <a:t>P</a:t>
            </a:r>
            <a:r>
              <a:rPr lang="en-US" baseline="-25000" dirty="0" err="1"/>
              <a:t>ij</a:t>
            </a:r>
            <a:r>
              <a:rPr lang="en-US" dirty="0"/>
              <a:t>(t) which is defined as the probability that j people will be present in the queuing system at time t, given that at time 0, </a:t>
            </a:r>
            <a:r>
              <a:rPr lang="en-US" dirty="0" err="1"/>
              <a:t>i</a:t>
            </a:r>
            <a:r>
              <a:rPr lang="en-US" dirty="0"/>
              <a:t> people are present.</a:t>
            </a:r>
          </a:p>
          <a:p>
            <a:pPr algn="just">
              <a:spcBef>
                <a:spcPts val="1200"/>
              </a:spcBef>
            </a:pPr>
            <a:r>
              <a:rPr lang="en-US" dirty="0"/>
              <a:t>We call </a:t>
            </a:r>
            <a:r>
              <a:rPr lang="el-GR" dirty="0">
                <a:cs typeface="Times New Roman" pitchFamily="18" charset="0"/>
              </a:rPr>
              <a:t>π</a:t>
            </a:r>
            <a:r>
              <a:rPr lang="en-US" i="1" baseline="-25000" dirty="0">
                <a:cs typeface="Times New Roman" pitchFamily="18" charset="0"/>
              </a:rPr>
              <a:t>j</a:t>
            </a:r>
            <a:r>
              <a:rPr lang="en-US" dirty="0">
                <a:cs typeface="Times New Roman" pitchFamily="18" charset="0"/>
              </a:rPr>
              <a:t> the </a:t>
            </a:r>
            <a:r>
              <a:rPr lang="en-US" b="1" dirty="0">
                <a:cs typeface="Times New Roman" pitchFamily="18" charset="0"/>
              </a:rPr>
              <a:t>steady state</a:t>
            </a:r>
            <a:r>
              <a:rPr lang="en-US" dirty="0">
                <a:cs typeface="Times New Roman" pitchFamily="18" charset="0"/>
              </a:rPr>
              <a:t>, or equilibrium probability, of state </a:t>
            </a:r>
            <a:r>
              <a:rPr lang="en-US" i="1" dirty="0">
                <a:cs typeface="Times New Roman" pitchFamily="18" charset="0"/>
              </a:rPr>
              <a:t>j</a:t>
            </a:r>
            <a:r>
              <a:rPr lang="en-US" dirty="0">
                <a:cs typeface="Times New Roman" pitchFamily="18" charset="0"/>
              </a:rPr>
              <a:t>.</a:t>
            </a:r>
          </a:p>
          <a:p>
            <a:pPr algn="just">
              <a:spcBef>
                <a:spcPts val="1200"/>
              </a:spcBef>
            </a:pPr>
            <a:r>
              <a:rPr lang="en-US" dirty="0">
                <a:cs typeface="Times New Roman" pitchFamily="18" charset="0"/>
              </a:rPr>
              <a:t>The behavior of </a:t>
            </a:r>
            <a:r>
              <a:rPr lang="en-US" i="1" dirty="0" err="1">
                <a:cs typeface="Times New Roman" pitchFamily="18" charset="0"/>
              </a:rPr>
              <a:t>P</a:t>
            </a:r>
            <a:r>
              <a:rPr lang="en-US" i="1" baseline="-25000" dirty="0" err="1">
                <a:cs typeface="Times New Roman" pitchFamily="18" charset="0"/>
              </a:rPr>
              <a:t>ij</a:t>
            </a:r>
            <a:r>
              <a:rPr lang="en-US" i="1" dirty="0">
                <a:cs typeface="Times New Roman" pitchFamily="18" charset="0"/>
              </a:rPr>
              <a:t>(t)</a:t>
            </a:r>
            <a:r>
              <a:rPr lang="en-US" dirty="0">
                <a:cs typeface="Times New Roman" pitchFamily="18" charset="0"/>
              </a:rPr>
              <a:t> before the steady state is reached is called the </a:t>
            </a:r>
            <a:r>
              <a:rPr lang="en-US" b="1" dirty="0">
                <a:cs typeface="Times New Roman" pitchFamily="18" charset="0"/>
              </a:rPr>
              <a:t>transient behavior</a:t>
            </a:r>
            <a:r>
              <a:rPr lang="en-US" dirty="0">
                <a:cs typeface="Times New Roman" pitchFamily="18" charset="0"/>
              </a:rPr>
              <a:t> of the queuing system.</a:t>
            </a:r>
          </a:p>
          <a:p>
            <a:pPr algn="just">
              <a:spcBef>
                <a:spcPts val="1200"/>
              </a:spcBef>
            </a:pPr>
            <a:r>
              <a:rPr lang="en-US" dirty="0"/>
              <a:t>A </a:t>
            </a:r>
            <a:r>
              <a:rPr lang="en-US" b="1" dirty="0"/>
              <a:t>birth-death process</a:t>
            </a:r>
            <a:r>
              <a:rPr lang="en-US" dirty="0"/>
              <a:t> is a continuous-time stochastic process for which the system’s state at any time is a nonnegative integer.</a:t>
            </a:r>
            <a:endParaRPr lang="el-GR" dirty="0">
              <a:cs typeface="Times New Roman" pitchFamily="18" charset="0"/>
            </a:endParaRPr>
          </a:p>
        </p:txBody>
      </p:sp>
      <p:sp>
        <p:nvSpPr>
          <p:cNvPr id="4" name="Slide Number Placeholder 3"/>
          <p:cNvSpPr>
            <a:spLocks noGrp="1"/>
          </p:cNvSpPr>
          <p:nvPr>
            <p:ph type="sldNum" sz="quarter" idx="12"/>
          </p:nvPr>
        </p:nvSpPr>
        <p:spPr/>
        <p:txBody>
          <a:bodyPr/>
          <a:lstStyle/>
          <a:p>
            <a:pPr>
              <a:defRPr/>
            </a:pPr>
            <a:fld id="{F208343D-CA57-4FFD-885D-7C7C191369FA}" type="slidenum">
              <a:rPr lang="he-IL" altLang="en-US" smtClean="0"/>
              <a:pPr>
                <a:defRPr/>
              </a:pPr>
              <a:t>20</a:t>
            </a:fld>
            <a:endParaRPr lang="en-US" altLang="en-US"/>
          </a:p>
        </p:txBody>
      </p:sp>
    </p:spTree>
    <p:extLst>
      <p:ext uri="{BB962C8B-B14F-4D97-AF65-F5344CB8AC3E}">
        <p14:creationId xmlns:p14="http://schemas.microsoft.com/office/powerpoint/2010/main" val="1876916873"/>
      </p:ext>
    </p:extLst>
  </p:cSld>
  <p:clrMapOvr>
    <a:masterClrMapping/>
  </p:clrMapOvr>
  <p:transition>
    <p:pull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a:t>Laws of Motion for Birth-Death</a:t>
            </a:r>
          </a:p>
        </p:txBody>
      </p:sp>
      <p:sp>
        <p:nvSpPr>
          <p:cNvPr id="191491" name="Rectangle 3"/>
          <p:cNvSpPr>
            <a:spLocks noGrp="1" noChangeArrowheads="1"/>
          </p:cNvSpPr>
          <p:nvPr>
            <p:ph sz="quarter" idx="1"/>
          </p:nvPr>
        </p:nvSpPr>
        <p:spPr/>
        <p:txBody>
          <a:bodyPr>
            <a:normAutofit lnSpcReduction="10000"/>
          </a:bodyPr>
          <a:lstStyle/>
          <a:p>
            <a:r>
              <a:rPr lang="en-US" dirty="0"/>
              <a:t>Law 1</a:t>
            </a:r>
          </a:p>
          <a:p>
            <a:pPr lvl="1"/>
            <a:r>
              <a:rPr lang="en-US" dirty="0"/>
              <a:t>With probability </a:t>
            </a:r>
            <a:r>
              <a:rPr lang="el-GR" dirty="0">
                <a:cs typeface="Times New Roman" pitchFamily="18" charset="0"/>
              </a:rPr>
              <a:t>λ</a:t>
            </a:r>
            <a:r>
              <a:rPr lang="en-US" i="1" baseline="-25000" dirty="0">
                <a:cs typeface="Times New Roman" pitchFamily="18" charset="0"/>
              </a:rPr>
              <a:t>j</a:t>
            </a:r>
            <a:r>
              <a:rPr lang="el-GR" dirty="0">
                <a:cs typeface="Times New Roman" pitchFamily="18" charset="0"/>
              </a:rPr>
              <a:t>Δ</a:t>
            </a:r>
            <a:r>
              <a:rPr lang="en-US" i="1" dirty="0" err="1">
                <a:cs typeface="Times New Roman" pitchFamily="18" charset="0"/>
              </a:rPr>
              <a:t>t+o</a:t>
            </a:r>
            <a:r>
              <a:rPr lang="en-US" i="1" dirty="0">
                <a:cs typeface="Times New Roman" pitchFamily="18" charset="0"/>
              </a:rPr>
              <a:t>(</a:t>
            </a:r>
            <a:r>
              <a:rPr lang="el-GR" dirty="0">
                <a:cs typeface="Times New Roman" pitchFamily="18" charset="0"/>
              </a:rPr>
              <a:t>Δ</a:t>
            </a:r>
            <a:r>
              <a:rPr lang="en-US" i="1" dirty="0">
                <a:cs typeface="Times New Roman" pitchFamily="18" charset="0"/>
              </a:rPr>
              <a:t>t</a:t>
            </a:r>
            <a:r>
              <a:rPr lang="en-US" dirty="0">
                <a:cs typeface="Times New Roman" pitchFamily="18" charset="0"/>
              </a:rPr>
              <a:t>)</a:t>
            </a:r>
            <a:r>
              <a:rPr lang="en-US" i="1" dirty="0">
                <a:cs typeface="Times New Roman" pitchFamily="18" charset="0"/>
              </a:rPr>
              <a:t>, </a:t>
            </a:r>
            <a:r>
              <a:rPr lang="en-US" dirty="0">
                <a:cs typeface="Times New Roman" pitchFamily="18" charset="0"/>
              </a:rPr>
              <a:t>a birth occurs between time </a:t>
            </a:r>
            <a:r>
              <a:rPr lang="en-US" i="1" dirty="0">
                <a:cs typeface="Times New Roman" pitchFamily="18" charset="0"/>
              </a:rPr>
              <a:t>t</a:t>
            </a:r>
            <a:r>
              <a:rPr lang="en-US" dirty="0">
                <a:cs typeface="Times New Roman" pitchFamily="18" charset="0"/>
              </a:rPr>
              <a:t> and time </a:t>
            </a:r>
            <a:r>
              <a:rPr lang="en-US" i="1" dirty="0">
                <a:cs typeface="Times New Roman" pitchFamily="18" charset="0"/>
              </a:rPr>
              <a:t>t+</a:t>
            </a:r>
            <a:r>
              <a:rPr lang="el-GR" dirty="0">
                <a:cs typeface="Times New Roman" pitchFamily="18" charset="0"/>
              </a:rPr>
              <a:t>Δ</a:t>
            </a:r>
            <a:r>
              <a:rPr lang="en-US" i="1" dirty="0">
                <a:cs typeface="Times New Roman" pitchFamily="18" charset="0"/>
              </a:rPr>
              <a:t>t.</a:t>
            </a:r>
            <a:r>
              <a:rPr lang="en-US" dirty="0">
                <a:cs typeface="Times New Roman" pitchFamily="18" charset="0"/>
              </a:rPr>
              <a:t> </a:t>
            </a:r>
          </a:p>
          <a:p>
            <a:pPr lvl="1"/>
            <a:r>
              <a:rPr lang="en-US" dirty="0">
                <a:cs typeface="Times New Roman" pitchFamily="18" charset="0"/>
              </a:rPr>
              <a:t>A birth increases the system state by 1, to </a:t>
            </a:r>
            <a:r>
              <a:rPr lang="en-US" i="1" dirty="0">
                <a:cs typeface="Times New Roman" pitchFamily="18" charset="0"/>
              </a:rPr>
              <a:t>j</a:t>
            </a:r>
            <a:r>
              <a:rPr lang="en-US" dirty="0">
                <a:cs typeface="Times New Roman" pitchFamily="18" charset="0"/>
              </a:rPr>
              <a:t>+1. </a:t>
            </a:r>
          </a:p>
          <a:p>
            <a:pPr lvl="1"/>
            <a:r>
              <a:rPr lang="en-US" dirty="0">
                <a:cs typeface="Times New Roman" pitchFamily="18" charset="0"/>
              </a:rPr>
              <a:t>The variable </a:t>
            </a:r>
            <a:r>
              <a:rPr lang="el-GR" dirty="0">
                <a:cs typeface="Times New Roman" pitchFamily="18" charset="0"/>
              </a:rPr>
              <a:t>λ</a:t>
            </a:r>
            <a:r>
              <a:rPr lang="en-US" i="1" baseline="-25000" dirty="0">
                <a:cs typeface="Times New Roman" pitchFamily="18" charset="0"/>
              </a:rPr>
              <a:t>j </a:t>
            </a:r>
            <a:r>
              <a:rPr lang="en-US" dirty="0">
                <a:cs typeface="Times New Roman" pitchFamily="18" charset="0"/>
              </a:rPr>
              <a:t>is called the </a:t>
            </a:r>
            <a:r>
              <a:rPr lang="en-US" b="1" dirty="0">
                <a:cs typeface="Times New Roman" pitchFamily="18" charset="0"/>
              </a:rPr>
              <a:t>birth rate</a:t>
            </a:r>
            <a:r>
              <a:rPr lang="en-US" dirty="0">
                <a:cs typeface="Times New Roman" pitchFamily="18" charset="0"/>
              </a:rPr>
              <a:t> in state </a:t>
            </a:r>
            <a:r>
              <a:rPr lang="en-US" i="1" dirty="0">
                <a:cs typeface="Times New Roman" pitchFamily="18" charset="0"/>
              </a:rPr>
              <a:t>j</a:t>
            </a:r>
            <a:r>
              <a:rPr lang="en-US" dirty="0">
                <a:cs typeface="Times New Roman" pitchFamily="18" charset="0"/>
              </a:rPr>
              <a:t>. </a:t>
            </a:r>
          </a:p>
          <a:p>
            <a:pPr lvl="1"/>
            <a:r>
              <a:rPr lang="en-US" dirty="0">
                <a:cs typeface="Times New Roman" pitchFamily="18" charset="0"/>
              </a:rPr>
              <a:t>In most queuing systems, a birth is simply an arrival.</a:t>
            </a:r>
          </a:p>
          <a:p>
            <a:r>
              <a:rPr lang="en-US" dirty="0">
                <a:cs typeface="Times New Roman" pitchFamily="18" charset="0"/>
              </a:rPr>
              <a:t>Law 2</a:t>
            </a:r>
          </a:p>
          <a:p>
            <a:pPr lvl="1"/>
            <a:r>
              <a:rPr lang="en-US" dirty="0">
                <a:cs typeface="Times New Roman" pitchFamily="18" charset="0"/>
              </a:rPr>
              <a:t>With probability µ</a:t>
            </a:r>
            <a:r>
              <a:rPr lang="en-US" i="1" baseline="-25000" dirty="0">
                <a:cs typeface="Times New Roman" pitchFamily="18" charset="0"/>
              </a:rPr>
              <a:t>j</a:t>
            </a:r>
            <a:r>
              <a:rPr lang="el-GR" dirty="0">
                <a:cs typeface="Times New Roman" pitchFamily="18" charset="0"/>
              </a:rPr>
              <a:t>Δ</a:t>
            </a:r>
            <a:r>
              <a:rPr lang="en-US" i="1" dirty="0" err="1">
                <a:cs typeface="Times New Roman" pitchFamily="18" charset="0"/>
              </a:rPr>
              <a:t>t+o</a:t>
            </a:r>
            <a:r>
              <a:rPr lang="en-US" i="1" dirty="0">
                <a:cs typeface="Times New Roman" pitchFamily="18" charset="0"/>
              </a:rPr>
              <a:t>(</a:t>
            </a:r>
            <a:r>
              <a:rPr lang="el-GR" i="1" dirty="0">
                <a:cs typeface="Times New Roman" pitchFamily="18" charset="0"/>
              </a:rPr>
              <a:t>Δ</a:t>
            </a:r>
            <a:r>
              <a:rPr lang="en-US" i="1" dirty="0">
                <a:cs typeface="Times New Roman" pitchFamily="18" charset="0"/>
              </a:rPr>
              <a:t>t),</a:t>
            </a:r>
            <a:r>
              <a:rPr lang="en-US" dirty="0">
                <a:cs typeface="Times New Roman" pitchFamily="18" charset="0"/>
              </a:rPr>
              <a:t> a death occurs between time </a:t>
            </a:r>
            <a:r>
              <a:rPr lang="en-US" i="1" dirty="0">
                <a:cs typeface="Times New Roman" pitchFamily="18" charset="0"/>
              </a:rPr>
              <a:t>t </a:t>
            </a:r>
            <a:r>
              <a:rPr lang="en-US" dirty="0">
                <a:cs typeface="Times New Roman" pitchFamily="18" charset="0"/>
              </a:rPr>
              <a:t>and time </a:t>
            </a:r>
            <a:r>
              <a:rPr lang="en-US" i="1" dirty="0">
                <a:cs typeface="Times New Roman" pitchFamily="18" charset="0"/>
              </a:rPr>
              <a:t>t</a:t>
            </a:r>
            <a:r>
              <a:rPr lang="en-US" dirty="0">
                <a:cs typeface="Times New Roman" pitchFamily="18" charset="0"/>
              </a:rPr>
              <a:t> +</a:t>
            </a:r>
            <a:r>
              <a:rPr lang="en-US" i="1" dirty="0">
                <a:cs typeface="Times New Roman" pitchFamily="18" charset="0"/>
              </a:rPr>
              <a:t> </a:t>
            </a:r>
            <a:r>
              <a:rPr lang="el-GR" i="1" dirty="0">
                <a:cs typeface="Times New Roman" pitchFamily="18" charset="0"/>
              </a:rPr>
              <a:t>Δ</a:t>
            </a:r>
            <a:r>
              <a:rPr lang="en-US" i="1" dirty="0">
                <a:cs typeface="Times New Roman" pitchFamily="18" charset="0"/>
              </a:rPr>
              <a:t>t</a:t>
            </a:r>
            <a:r>
              <a:rPr lang="en-US" dirty="0">
                <a:cs typeface="Times New Roman" pitchFamily="18" charset="0"/>
              </a:rPr>
              <a:t>. A death decreases the system state by 1, to </a:t>
            </a:r>
            <a:r>
              <a:rPr lang="en-US" i="1" dirty="0">
                <a:cs typeface="Times New Roman" pitchFamily="18" charset="0"/>
              </a:rPr>
              <a:t>j</a:t>
            </a:r>
            <a:r>
              <a:rPr lang="en-US" dirty="0">
                <a:cs typeface="Times New Roman" pitchFamily="18" charset="0"/>
              </a:rPr>
              <a:t>-1. The variable </a:t>
            </a:r>
            <a:r>
              <a:rPr lang="en-US" i="1" dirty="0">
                <a:cs typeface="Times New Roman" pitchFamily="18" charset="0"/>
              </a:rPr>
              <a:t>µ</a:t>
            </a:r>
            <a:r>
              <a:rPr lang="en-US" i="1" baseline="-25000" dirty="0">
                <a:cs typeface="Times New Roman" pitchFamily="18" charset="0"/>
              </a:rPr>
              <a:t>j</a:t>
            </a:r>
            <a:r>
              <a:rPr lang="en-US" dirty="0">
                <a:cs typeface="Times New Roman" pitchFamily="18" charset="0"/>
              </a:rPr>
              <a:t> is the death rate in state </a:t>
            </a:r>
            <a:r>
              <a:rPr lang="en-US" i="1" dirty="0">
                <a:cs typeface="Times New Roman" pitchFamily="18" charset="0"/>
              </a:rPr>
              <a:t>j</a:t>
            </a:r>
            <a:r>
              <a:rPr lang="en-US" dirty="0">
                <a:cs typeface="Times New Roman" pitchFamily="18" charset="0"/>
              </a:rPr>
              <a:t>. In most queuing systems, a death is a service completion. </a:t>
            </a:r>
          </a:p>
          <a:p>
            <a:pPr lvl="1"/>
            <a:r>
              <a:rPr lang="en-US" dirty="0">
                <a:cs typeface="Times New Roman" pitchFamily="18" charset="0"/>
              </a:rPr>
              <a:t>Note that </a:t>
            </a:r>
            <a:r>
              <a:rPr lang="en-US" i="1" dirty="0">
                <a:cs typeface="Times New Roman" pitchFamily="18" charset="0"/>
              </a:rPr>
              <a:t>µ</a:t>
            </a:r>
            <a:r>
              <a:rPr lang="en-US" baseline="-25000" dirty="0">
                <a:cs typeface="Times New Roman" pitchFamily="18" charset="0"/>
              </a:rPr>
              <a:t>0</a:t>
            </a:r>
            <a:r>
              <a:rPr lang="en-US" dirty="0">
                <a:cs typeface="Times New Roman" pitchFamily="18" charset="0"/>
              </a:rPr>
              <a:t> = 0 must hold, or a negative state could occur.</a:t>
            </a:r>
          </a:p>
          <a:p>
            <a:r>
              <a:rPr lang="en-US" dirty="0"/>
              <a:t>Law 3</a:t>
            </a:r>
          </a:p>
          <a:p>
            <a:pPr lvl="1"/>
            <a:r>
              <a:rPr lang="en-US" dirty="0"/>
              <a:t>Births and deaths are independent of each other.</a:t>
            </a:r>
            <a:endParaRPr lang="en-US" dirty="0">
              <a:cs typeface="Times New Roman" pitchFamily="18" charset="0"/>
            </a:endParaRPr>
          </a:p>
        </p:txBody>
      </p:sp>
      <p:sp>
        <p:nvSpPr>
          <p:cNvPr id="4" name="Slide Number Placeholder 3"/>
          <p:cNvSpPr>
            <a:spLocks noGrp="1"/>
          </p:cNvSpPr>
          <p:nvPr>
            <p:ph type="sldNum" sz="quarter" idx="12"/>
          </p:nvPr>
        </p:nvSpPr>
        <p:spPr/>
        <p:txBody>
          <a:bodyPr/>
          <a:lstStyle/>
          <a:p>
            <a:pPr>
              <a:defRPr/>
            </a:pPr>
            <a:fld id="{F208343D-CA57-4FFD-885D-7C7C191369FA}" type="slidenum">
              <a:rPr lang="he-IL" altLang="en-US" smtClean="0"/>
              <a:pPr>
                <a:defRPr/>
              </a:pPr>
              <a:t>21</a:t>
            </a:fld>
            <a:endParaRPr lang="en-US" altLang="en-US"/>
          </a:p>
        </p:txBody>
      </p:sp>
    </p:spTree>
    <p:extLst>
      <p:ext uri="{BB962C8B-B14F-4D97-AF65-F5344CB8AC3E}">
        <p14:creationId xmlns:p14="http://schemas.microsoft.com/office/powerpoint/2010/main" val="1182562814"/>
      </p:ext>
    </p:extLst>
  </p:cSld>
  <p:clrMapOvr>
    <a:masterClrMapping/>
  </p:clrMapOvr>
  <p:transition>
    <p:pull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4D6964-BD60-4145-91C5-1E165EF627F5}"/>
              </a:ext>
            </a:extLst>
          </p:cNvPr>
          <p:cNvSpPr>
            <a:spLocks noGrp="1"/>
          </p:cNvSpPr>
          <p:nvPr>
            <p:ph type="title"/>
          </p:nvPr>
        </p:nvSpPr>
        <p:spPr/>
        <p:txBody>
          <a:bodyPr/>
          <a:lstStyle/>
          <a:p>
            <a:r>
              <a:rPr lang="en-US" dirty="0"/>
              <a:t>Birth-Death Processes</a:t>
            </a:r>
          </a:p>
        </p:txBody>
      </p:sp>
      <p:sp>
        <p:nvSpPr>
          <p:cNvPr id="6" name="Content Placeholder 5">
            <a:extLst>
              <a:ext uri="{FF2B5EF4-FFF2-40B4-BE49-F238E27FC236}">
                <a16:creationId xmlns:a16="http://schemas.microsoft.com/office/drawing/2014/main" id="{C8FC1BF0-9D22-47F0-9102-23B9195D0585}"/>
              </a:ext>
            </a:extLst>
          </p:cNvPr>
          <p:cNvSpPr>
            <a:spLocks noGrp="1"/>
          </p:cNvSpPr>
          <p:nvPr>
            <p:ph sz="quarter" idx="1"/>
          </p:nvPr>
        </p:nvSpPr>
        <p:spPr/>
        <p:txBody>
          <a:bodyPr/>
          <a:lstStyle/>
          <a:p>
            <a:endParaRPr lang="en-US" dirty="0"/>
          </a:p>
        </p:txBody>
      </p:sp>
      <p:grpSp>
        <p:nvGrpSpPr>
          <p:cNvPr id="77" name="Group 76"/>
          <p:cNvGrpSpPr/>
          <p:nvPr/>
        </p:nvGrpSpPr>
        <p:grpSpPr>
          <a:xfrm>
            <a:off x="569986" y="1817076"/>
            <a:ext cx="8348931" cy="1330100"/>
            <a:chOff x="541851" y="2590799"/>
            <a:chExt cx="8144949" cy="1330100"/>
          </a:xfrm>
        </p:grpSpPr>
        <p:grpSp>
          <p:nvGrpSpPr>
            <p:cNvPr id="23" name="Group 22"/>
            <p:cNvGrpSpPr/>
            <p:nvPr/>
          </p:nvGrpSpPr>
          <p:grpSpPr>
            <a:xfrm>
              <a:off x="541851" y="2590799"/>
              <a:ext cx="1058349" cy="1237766"/>
              <a:chOff x="1371600" y="2590800"/>
              <a:chExt cx="1210749" cy="1303281"/>
            </a:xfrm>
          </p:grpSpPr>
          <p:sp>
            <p:nvSpPr>
              <p:cNvPr id="4" name="Oval 3"/>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000" dirty="0"/>
                  <a:t>0</a:t>
                </a:r>
              </a:p>
            </p:txBody>
          </p:sp>
          <p:cxnSp>
            <p:nvCxnSpPr>
              <p:cNvPr id="7" name="Curved Connector 6"/>
              <p:cNvCxnSpPr>
                <a:stCxn id="4"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13" name="Curved Connector 12"/>
              <p:cNvCxnSpPr>
                <a:endCxn id="4"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1828800" y="2590800"/>
                <a:ext cx="457200" cy="369332"/>
              </a:xfrm>
              <a:prstGeom prst="rect">
                <a:avLst/>
              </a:prstGeom>
              <a:noFill/>
            </p:spPr>
            <p:txBody>
              <a:bodyPr wrap="square" rtlCol="0">
                <a:spAutoFit/>
              </a:bodyPr>
              <a:lstStyle/>
              <a:p>
                <a:r>
                  <a:rPr lang="en-US" sz="1800" dirty="0">
                    <a:sym typeface="Symbol"/>
                  </a:rPr>
                  <a:t></a:t>
                </a:r>
                <a:r>
                  <a:rPr lang="en-US" sz="1800" baseline="-25000" dirty="0">
                    <a:sym typeface="Symbol"/>
                  </a:rPr>
                  <a:t>0</a:t>
                </a:r>
                <a:endParaRPr lang="en-US" dirty="0"/>
              </a:p>
            </p:txBody>
          </p:sp>
          <p:sp>
            <p:nvSpPr>
              <p:cNvPr id="22" name="TextBox 21"/>
              <p:cNvSpPr txBox="1"/>
              <p:nvPr/>
            </p:nvSpPr>
            <p:spPr>
              <a:xfrm>
                <a:off x="1905000" y="3505200"/>
                <a:ext cx="457200" cy="388881"/>
              </a:xfrm>
              <a:prstGeom prst="rect">
                <a:avLst/>
              </a:prstGeom>
              <a:noFill/>
            </p:spPr>
            <p:txBody>
              <a:bodyPr wrap="square" rtlCol="0">
                <a:spAutoFit/>
              </a:bodyPr>
              <a:lstStyle/>
              <a:p>
                <a:r>
                  <a:rPr lang="en-US" sz="1800" dirty="0">
                    <a:sym typeface="Symbol"/>
                  </a:rPr>
                  <a:t></a:t>
                </a:r>
                <a:r>
                  <a:rPr lang="en-US" sz="1800" baseline="-25000" dirty="0">
                    <a:sym typeface="Symbol"/>
                  </a:rPr>
                  <a:t>1</a:t>
                </a:r>
                <a:endParaRPr lang="en-US" dirty="0"/>
              </a:p>
            </p:txBody>
          </p:sp>
        </p:grpSp>
        <p:grpSp>
          <p:nvGrpSpPr>
            <p:cNvPr id="24" name="Group 23"/>
            <p:cNvGrpSpPr/>
            <p:nvPr/>
          </p:nvGrpSpPr>
          <p:grpSpPr>
            <a:xfrm>
              <a:off x="1524000" y="2590799"/>
              <a:ext cx="1058349" cy="1237766"/>
              <a:chOff x="1371600" y="2590800"/>
              <a:chExt cx="1210749" cy="1303281"/>
            </a:xfrm>
          </p:grpSpPr>
          <p:sp>
            <p:nvSpPr>
              <p:cNvPr id="25" name="Oval 24"/>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000" dirty="0"/>
                  <a:t>1</a:t>
                </a:r>
              </a:p>
            </p:txBody>
          </p:sp>
          <p:cxnSp>
            <p:nvCxnSpPr>
              <p:cNvPr id="26" name="Curved Connector 25"/>
              <p:cNvCxnSpPr>
                <a:stCxn id="25"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27" name="Curved Connector 26"/>
              <p:cNvCxnSpPr>
                <a:endCxn id="25"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1828800" y="2590800"/>
                <a:ext cx="457200" cy="388881"/>
              </a:xfrm>
              <a:prstGeom prst="rect">
                <a:avLst/>
              </a:prstGeom>
              <a:noFill/>
            </p:spPr>
            <p:txBody>
              <a:bodyPr wrap="square" rtlCol="0">
                <a:spAutoFit/>
              </a:bodyPr>
              <a:lstStyle/>
              <a:p>
                <a:r>
                  <a:rPr lang="en-US" sz="1800" dirty="0">
                    <a:sym typeface="Symbol"/>
                  </a:rPr>
                  <a:t></a:t>
                </a:r>
                <a:r>
                  <a:rPr lang="en-US" sz="1800" baseline="-25000" dirty="0">
                    <a:sym typeface="Symbol"/>
                  </a:rPr>
                  <a:t>1</a:t>
                </a:r>
                <a:endParaRPr lang="en-US" dirty="0"/>
              </a:p>
            </p:txBody>
          </p:sp>
          <p:sp>
            <p:nvSpPr>
              <p:cNvPr id="29" name="TextBox 28"/>
              <p:cNvSpPr txBox="1"/>
              <p:nvPr/>
            </p:nvSpPr>
            <p:spPr>
              <a:xfrm>
                <a:off x="1905000" y="3505200"/>
                <a:ext cx="457200" cy="388881"/>
              </a:xfrm>
              <a:prstGeom prst="rect">
                <a:avLst/>
              </a:prstGeom>
              <a:noFill/>
            </p:spPr>
            <p:txBody>
              <a:bodyPr wrap="square" rtlCol="0">
                <a:spAutoFit/>
              </a:bodyPr>
              <a:lstStyle/>
              <a:p>
                <a:r>
                  <a:rPr lang="en-US" sz="1800" dirty="0">
                    <a:sym typeface="Symbol"/>
                  </a:rPr>
                  <a:t></a:t>
                </a:r>
                <a:r>
                  <a:rPr lang="en-US" sz="1800" baseline="-25000" dirty="0">
                    <a:sym typeface="Symbol"/>
                  </a:rPr>
                  <a:t>2</a:t>
                </a:r>
                <a:endParaRPr lang="en-US" dirty="0"/>
              </a:p>
            </p:txBody>
          </p:sp>
        </p:grpSp>
        <p:grpSp>
          <p:nvGrpSpPr>
            <p:cNvPr id="30" name="Group 29"/>
            <p:cNvGrpSpPr/>
            <p:nvPr/>
          </p:nvGrpSpPr>
          <p:grpSpPr>
            <a:xfrm>
              <a:off x="2514600" y="2590799"/>
              <a:ext cx="1058349" cy="1237766"/>
              <a:chOff x="1371600" y="2590800"/>
              <a:chExt cx="1210749" cy="1303281"/>
            </a:xfrm>
          </p:grpSpPr>
          <p:sp>
            <p:nvSpPr>
              <p:cNvPr id="31" name="Oval 30"/>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000" dirty="0"/>
                  <a:t>2</a:t>
                </a:r>
              </a:p>
            </p:txBody>
          </p:sp>
          <p:cxnSp>
            <p:nvCxnSpPr>
              <p:cNvPr id="32" name="Curved Connector 31"/>
              <p:cNvCxnSpPr>
                <a:stCxn id="31"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33" name="Curved Connector 32"/>
              <p:cNvCxnSpPr>
                <a:endCxn id="31"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1828800" y="2590800"/>
                <a:ext cx="457200" cy="388881"/>
              </a:xfrm>
              <a:prstGeom prst="rect">
                <a:avLst/>
              </a:prstGeom>
              <a:noFill/>
            </p:spPr>
            <p:txBody>
              <a:bodyPr wrap="square" rtlCol="0">
                <a:spAutoFit/>
              </a:bodyPr>
              <a:lstStyle/>
              <a:p>
                <a:r>
                  <a:rPr lang="en-US" sz="1800" dirty="0">
                    <a:sym typeface="Symbol"/>
                  </a:rPr>
                  <a:t></a:t>
                </a:r>
                <a:r>
                  <a:rPr lang="en-US" sz="1800" baseline="-25000" dirty="0">
                    <a:sym typeface="Symbol"/>
                  </a:rPr>
                  <a:t>2</a:t>
                </a:r>
                <a:endParaRPr lang="en-US" dirty="0"/>
              </a:p>
            </p:txBody>
          </p:sp>
          <p:sp>
            <p:nvSpPr>
              <p:cNvPr id="35" name="TextBox 34"/>
              <p:cNvSpPr txBox="1"/>
              <p:nvPr/>
            </p:nvSpPr>
            <p:spPr>
              <a:xfrm>
                <a:off x="1905000" y="3505200"/>
                <a:ext cx="457200" cy="388881"/>
              </a:xfrm>
              <a:prstGeom prst="rect">
                <a:avLst/>
              </a:prstGeom>
              <a:noFill/>
            </p:spPr>
            <p:txBody>
              <a:bodyPr wrap="square" rtlCol="0">
                <a:spAutoFit/>
              </a:bodyPr>
              <a:lstStyle/>
              <a:p>
                <a:r>
                  <a:rPr lang="en-US" sz="1800" dirty="0">
                    <a:sym typeface="Symbol"/>
                  </a:rPr>
                  <a:t></a:t>
                </a:r>
                <a:r>
                  <a:rPr lang="en-US" sz="1800" baseline="-25000" dirty="0">
                    <a:sym typeface="Symbol"/>
                  </a:rPr>
                  <a:t>3</a:t>
                </a:r>
                <a:endParaRPr lang="en-US" dirty="0"/>
              </a:p>
            </p:txBody>
          </p:sp>
        </p:grpSp>
        <p:grpSp>
          <p:nvGrpSpPr>
            <p:cNvPr id="42" name="Group 41"/>
            <p:cNvGrpSpPr/>
            <p:nvPr/>
          </p:nvGrpSpPr>
          <p:grpSpPr>
            <a:xfrm>
              <a:off x="5113851" y="2590800"/>
              <a:ext cx="1058349" cy="1237765"/>
              <a:chOff x="1371600" y="2590801"/>
              <a:chExt cx="1210749" cy="1303280"/>
            </a:xfrm>
          </p:grpSpPr>
          <p:sp>
            <p:nvSpPr>
              <p:cNvPr id="43" name="Oval 42"/>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dirty="0"/>
                  <a:t>0</a:t>
                </a:r>
              </a:p>
            </p:txBody>
          </p:sp>
          <p:cxnSp>
            <p:nvCxnSpPr>
              <p:cNvPr id="44" name="Curved Connector 43"/>
              <p:cNvCxnSpPr>
                <a:stCxn id="43"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45" name="Curved Connector 44"/>
              <p:cNvCxnSpPr>
                <a:endCxn id="43"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46" name="TextBox 45"/>
              <p:cNvSpPr txBox="1"/>
              <p:nvPr/>
            </p:nvSpPr>
            <p:spPr>
              <a:xfrm>
                <a:off x="1828800" y="2590801"/>
                <a:ext cx="579204" cy="388881"/>
              </a:xfrm>
              <a:prstGeom prst="rect">
                <a:avLst/>
              </a:prstGeom>
              <a:noFill/>
            </p:spPr>
            <p:txBody>
              <a:bodyPr wrap="square" rtlCol="0">
                <a:spAutoFit/>
              </a:bodyPr>
              <a:lstStyle/>
              <a:p>
                <a:r>
                  <a:rPr lang="en-US" sz="1800" dirty="0">
                    <a:sym typeface="Symbol"/>
                  </a:rPr>
                  <a:t></a:t>
                </a:r>
                <a:r>
                  <a:rPr lang="en-US" sz="1800" baseline="-25000" dirty="0">
                    <a:sym typeface="Symbol"/>
                  </a:rPr>
                  <a:t>j-1</a:t>
                </a:r>
                <a:endParaRPr lang="en-US" dirty="0"/>
              </a:p>
            </p:txBody>
          </p:sp>
          <p:sp>
            <p:nvSpPr>
              <p:cNvPr id="47" name="TextBox 46"/>
              <p:cNvSpPr txBox="1"/>
              <p:nvPr/>
            </p:nvSpPr>
            <p:spPr>
              <a:xfrm>
                <a:off x="1905000" y="3505200"/>
                <a:ext cx="457200" cy="388881"/>
              </a:xfrm>
              <a:prstGeom prst="rect">
                <a:avLst/>
              </a:prstGeom>
              <a:noFill/>
            </p:spPr>
            <p:txBody>
              <a:bodyPr wrap="square" rtlCol="0">
                <a:spAutoFit/>
              </a:bodyPr>
              <a:lstStyle/>
              <a:p>
                <a:r>
                  <a:rPr lang="en-US" sz="1800" dirty="0">
                    <a:sym typeface="Symbol"/>
                  </a:rPr>
                  <a:t></a:t>
                </a:r>
                <a:r>
                  <a:rPr lang="en-US" sz="1800" baseline="-25000" dirty="0">
                    <a:sym typeface="Symbol"/>
                  </a:rPr>
                  <a:t>j</a:t>
                </a:r>
                <a:endParaRPr lang="en-US" dirty="0"/>
              </a:p>
            </p:txBody>
          </p:sp>
        </p:grpSp>
        <p:grpSp>
          <p:nvGrpSpPr>
            <p:cNvPr id="48" name="Group 47"/>
            <p:cNvGrpSpPr/>
            <p:nvPr/>
          </p:nvGrpSpPr>
          <p:grpSpPr>
            <a:xfrm>
              <a:off x="6096000" y="2590799"/>
              <a:ext cx="1058349" cy="1237766"/>
              <a:chOff x="1371600" y="2590800"/>
              <a:chExt cx="1210749" cy="1303281"/>
            </a:xfrm>
          </p:grpSpPr>
          <p:sp>
            <p:nvSpPr>
              <p:cNvPr id="49" name="Oval 48"/>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000" dirty="0"/>
                  <a:t>j</a:t>
                </a:r>
              </a:p>
            </p:txBody>
          </p:sp>
          <p:cxnSp>
            <p:nvCxnSpPr>
              <p:cNvPr id="50" name="Curved Connector 49"/>
              <p:cNvCxnSpPr>
                <a:stCxn id="49"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51" name="Curved Connector 50"/>
              <p:cNvCxnSpPr>
                <a:endCxn id="49"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52" name="TextBox 51"/>
              <p:cNvSpPr txBox="1"/>
              <p:nvPr/>
            </p:nvSpPr>
            <p:spPr>
              <a:xfrm>
                <a:off x="1828800" y="2590800"/>
                <a:ext cx="457200" cy="388881"/>
              </a:xfrm>
              <a:prstGeom prst="rect">
                <a:avLst/>
              </a:prstGeom>
              <a:noFill/>
            </p:spPr>
            <p:txBody>
              <a:bodyPr wrap="square" rtlCol="0">
                <a:spAutoFit/>
              </a:bodyPr>
              <a:lstStyle/>
              <a:p>
                <a:r>
                  <a:rPr lang="en-US" sz="1800" dirty="0">
                    <a:sym typeface="Symbol"/>
                  </a:rPr>
                  <a:t></a:t>
                </a:r>
                <a:r>
                  <a:rPr lang="en-US" sz="1800" baseline="-25000" dirty="0">
                    <a:sym typeface="Symbol"/>
                  </a:rPr>
                  <a:t>j</a:t>
                </a:r>
                <a:endParaRPr lang="en-US" dirty="0"/>
              </a:p>
            </p:txBody>
          </p:sp>
          <p:sp>
            <p:nvSpPr>
              <p:cNvPr id="53" name="TextBox 52"/>
              <p:cNvSpPr txBox="1"/>
              <p:nvPr/>
            </p:nvSpPr>
            <p:spPr>
              <a:xfrm>
                <a:off x="1905000" y="3505200"/>
                <a:ext cx="599844" cy="388881"/>
              </a:xfrm>
              <a:prstGeom prst="rect">
                <a:avLst/>
              </a:prstGeom>
              <a:noFill/>
            </p:spPr>
            <p:txBody>
              <a:bodyPr wrap="square" rtlCol="0">
                <a:spAutoFit/>
              </a:bodyPr>
              <a:lstStyle/>
              <a:p>
                <a:r>
                  <a:rPr lang="en-US" sz="1800" dirty="0">
                    <a:sym typeface="Symbol"/>
                  </a:rPr>
                  <a:t></a:t>
                </a:r>
                <a:r>
                  <a:rPr lang="en-US" sz="1800" baseline="-25000" dirty="0">
                    <a:sym typeface="Symbol"/>
                  </a:rPr>
                  <a:t>j+1</a:t>
                </a:r>
                <a:endParaRPr lang="en-US" dirty="0"/>
              </a:p>
            </p:txBody>
          </p:sp>
        </p:grpSp>
        <p:grpSp>
          <p:nvGrpSpPr>
            <p:cNvPr id="54" name="Group 53"/>
            <p:cNvGrpSpPr/>
            <p:nvPr/>
          </p:nvGrpSpPr>
          <p:grpSpPr>
            <a:xfrm>
              <a:off x="7086600" y="2590800"/>
              <a:ext cx="1058349" cy="1330099"/>
              <a:chOff x="1371600" y="2590800"/>
              <a:chExt cx="1210749" cy="1400501"/>
            </a:xfrm>
          </p:grpSpPr>
          <p:sp>
            <p:nvSpPr>
              <p:cNvPr id="55" name="Oval 54"/>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normAutofit/>
              </a:bodyPr>
              <a:lstStyle/>
              <a:p>
                <a:pPr algn="r"/>
                <a:r>
                  <a:rPr lang="en-US" sz="1600" dirty="0"/>
                  <a:t>j+1</a:t>
                </a:r>
              </a:p>
            </p:txBody>
          </p:sp>
          <p:cxnSp>
            <p:nvCxnSpPr>
              <p:cNvPr id="56" name="Curved Connector 55"/>
              <p:cNvCxnSpPr>
                <a:stCxn id="55"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57" name="Curved Connector 56"/>
              <p:cNvCxnSpPr>
                <a:endCxn id="55"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1828800" y="2590800"/>
                <a:ext cx="588872" cy="388881"/>
              </a:xfrm>
              <a:prstGeom prst="rect">
                <a:avLst/>
              </a:prstGeom>
              <a:noFill/>
            </p:spPr>
            <p:txBody>
              <a:bodyPr wrap="square" rtlCol="0">
                <a:spAutoFit/>
              </a:bodyPr>
              <a:lstStyle/>
              <a:p>
                <a:r>
                  <a:rPr lang="en-US" sz="1800" dirty="0">
                    <a:sym typeface="Symbol"/>
                  </a:rPr>
                  <a:t></a:t>
                </a:r>
                <a:r>
                  <a:rPr lang="en-US" sz="1800" baseline="-25000" dirty="0">
                    <a:sym typeface="Symbol"/>
                  </a:rPr>
                  <a:t>j+1</a:t>
                </a:r>
                <a:endParaRPr lang="en-US" dirty="0"/>
              </a:p>
            </p:txBody>
          </p:sp>
          <p:sp>
            <p:nvSpPr>
              <p:cNvPr id="59" name="TextBox 58"/>
              <p:cNvSpPr txBox="1"/>
              <p:nvPr/>
            </p:nvSpPr>
            <p:spPr>
              <a:xfrm>
                <a:off x="1905000" y="3505200"/>
                <a:ext cx="457200" cy="486101"/>
              </a:xfrm>
              <a:prstGeom prst="rect">
                <a:avLst/>
              </a:prstGeom>
              <a:noFill/>
            </p:spPr>
            <p:txBody>
              <a:bodyPr wrap="square" rtlCol="0">
                <a:spAutoFit/>
              </a:bodyPr>
              <a:lstStyle/>
              <a:p>
                <a:endParaRPr lang="en-US" dirty="0"/>
              </a:p>
            </p:txBody>
          </p:sp>
        </p:grpSp>
        <p:grpSp>
          <p:nvGrpSpPr>
            <p:cNvPr id="69" name="Group 68"/>
            <p:cNvGrpSpPr/>
            <p:nvPr/>
          </p:nvGrpSpPr>
          <p:grpSpPr>
            <a:xfrm flipH="1">
              <a:off x="4385932" y="2590800"/>
              <a:ext cx="1143000" cy="1237767"/>
              <a:chOff x="1371600" y="2590800"/>
              <a:chExt cx="1210749" cy="1303282"/>
            </a:xfrm>
          </p:grpSpPr>
          <p:sp>
            <p:nvSpPr>
              <p:cNvPr id="70" name="Oval 69"/>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800" dirty="0"/>
                  <a:t>j-1</a:t>
                </a:r>
                <a:endParaRPr lang="en-US" dirty="0"/>
              </a:p>
            </p:txBody>
          </p:sp>
          <p:cxnSp>
            <p:nvCxnSpPr>
              <p:cNvPr id="71" name="Curved Connector 70"/>
              <p:cNvCxnSpPr>
                <a:stCxn id="70" idx="7"/>
              </p:cNvCxnSpPr>
              <p:nvPr/>
            </p:nvCxnSpPr>
            <p:spPr>
              <a:xfrm rot="5400000" flipH="1" flipV="1">
                <a:off x="2171700" y="2705100"/>
                <a:ext cx="1588" cy="819710"/>
              </a:xfrm>
              <a:prstGeom prst="curvedConnector3">
                <a:avLst>
                  <a:gd name="adj1" fmla="val 13255294"/>
                </a:avLst>
              </a:prstGeom>
              <a:ln>
                <a:headEnd type="stealth" w="lg" len="lg"/>
                <a:tailEnd type="none" w="lg" len="lg"/>
              </a:ln>
            </p:spPr>
            <p:style>
              <a:lnRef idx="1">
                <a:schemeClr val="dk1"/>
              </a:lnRef>
              <a:fillRef idx="0">
                <a:schemeClr val="dk1"/>
              </a:fillRef>
              <a:effectRef idx="0">
                <a:schemeClr val="dk1"/>
              </a:effectRef>
              <a:fontRef idx="minor">
                <a:schemeClr val="tx1"/>
              </a:fontRef>
            </p:style>
          </p:cxnSp>
          <p:cxnSp>
            <p:nvCxnSpPr>
              <p:cNvPr id="72" name="Curved Connector 71"/>
              <p:cNvCxnSpPr>
                <a:endCxn id="70" idx="5"/>
              </p:cNvCxnSpPr>
              <p:nvPr/>
            </p:nvCxnSpPr>
            <p:spPr>
              <a:xfrm rot="5400000">
                <a:off x="2171700" y="3028390"/>
                <a:ext cx="1588" cy="819710"/>
              </a:xfrm>
              <a:prstGeom prst="curvedConnector3">
                <a:avLst>
                  <a:gd name="adj1" fmla="val 9907560"/>
                </a:avLst>
              </a:prstGeom>
              <a:ln>
                <a:headEnd type="stealth" w="lg" len="lg"/>
                <a:tailEnd type="none" w="lg" len="lg"/>
              </a:ln>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1828801" y="2590800"/>
                <a:ext cx="556452" cy="388881"/>
              </a:xfrm>
              <a:prstGeom prst="rect">
                <a:avLst/>
              </a:prstGeom>
              <a:noFill/>
            </p:spPr>
            <p:txBody>
              <a:bodyPr wrap="square" rtlCol="0">
                <a:spAutoFit/>
              </a:bodyPr>
              <a:lstStyle/>
              <a:p>
                <a:r>
                  <a:rPr lang="en-US" sz="1800" dirty="0">
                    <a:sym typeface="Symbol"/>
                  </a:rPr>
                  <a:t></a:t>
                </a:r>
                <a:r>
                  <a:rPr lang="en-US" sz="1800" baseline="-25000" dirty="0">
                    <a:sym typeface="Symbol"/>
                  </a:rPr>
                  <a:t>j-2</a:t>
                </a:r>
                <a:endParaRPr lang="en-US" dirty="0"/>
              </a:p>
            </p:txBody>
          </p:sp>
          <p:sp>
            <p:nvSpPr>
              <p:cNvPr id="74" name="TextBox 73"/>
              <p:cNvSpPr txBox="1"/>
              <p:nvPr/>
            </p:nvSpPr>
            <p:spPr>
              <a:xfrm>
                <a:off x="1820237" y="3505201"/>
                <a:ext cx="541964" cy="388881"/>
              </a:xfrm>
              <a:prstGeom prst="rect">
                <a:avLst/>
              </a:prstGeom>
              <a:noFill/>
            </p:spPr>
            <p:txBody>
              <a:bodyPr wrap="square" rtlCol="0">
                <a:spAutoFit/>
              </a:bodyPr>
              <a:lstStyle/>
              <a:p>
                <a:r>
                  <a:rPr lang="en-US" sz="1800" dirty="0">
                    <a:sym typeface="Symbol"/>
                  </a:rPr>
                  <a:t></a:t>
                </a:r>
                <a:r>
                  <a:rPr lang="en-US" sz="1800" baseline="-25000" dirty="0">
                    <a:sym typeface="Symbol"/>
                  </a:rPr>
                  <a:t>j-1</a:t>
                </a:r>
                <a:endParaRPr lang="en-US" dirty="0"/>
              </a:p>
            </p:txBody>
          </p:sp>
        </p:grpSp>
        <p:sp>
          <p:nvSpPr>
            <p:cNvPr id="75" name="TextBox 74"/>
            <p:cNvSpPr txBox="1"/>
            <p:nvPr/>
          </p:nvSpPr>
          <p:spPr>
            <a:xfrm>
              <a:off x="3657600" y="2971800"/>
              <a:ext cx="685800" cy="461665"/>
            </a:xfrm>
            <a:prstGeom prst="rect">
              <a:avLst/>
            </a:prstGeom>
            <a:noFill/>
          </p:spPr>
          <p:txBody>
            <a:bodyPr wrap="square" rtlCol="0">
              <a:spAutoFit/>
            </a:bodyPr>
            <a:lstStyle/>
            <a:p>
              <a:r>
                <a:rPr lang="en-US" dirty="0"/>
                <a:t>….</a:t>
              </a:r>
            </a:p>
          </p:txBody>
        </p:sp>
        <p:sp>
          <p:nvSpPr>
            <p:cNvPr id="76" name="TextBox 75"/>
            <p:cNvSpPr txBox="1"/>
            <p:nvPr/>
          </p:nvSpPr>
          <p:spPr>
            <a:xfrm>
              <a:off x="8001000" y="2971800"/>
              <a:ext cx="685800" cy="461665"/>
            </a:xfrm>
            <a:prstGeom prst="rect">
              <a:avLst/>
            </a:prstGeom>
            <a:noFill/>
          </p:spPr>
          <p:txBody>
            <a:bodyPr wrap="square" rtlCol="0">
              <a:spAutoFit/>
            </a:bodyPr>
            <a:lstStyle/>
            <a:p>
              <a:r>
                <a:rPr lang="en-US" dirty="0"/>
                <a:t>….</a:t>
              </a:r>
            </a:p>
          </p:txBody>
        </p:sp>
      </p:grpSp>
      <p:pic>
        <p:nvPicPr>
          <p:cNvPr id="8" name="Picture 7">
            <a:extLst>
              <a:ext uri="{FF2B5EF4-FFF2-40B4-BE49-F238E27FC236}">
                <a16:creationId xmlns:a16="http://schemas.microsoft.com/office/drawing/2014/main" id="{1D330339-13EF-4EAA-A9C0-F51CBE3B165A}"/>
              </a:ext>
            </a:extLst>
          </p:cNvPr>
          <p:cNvPicPr>
            <a:picLocks noChangeAspect="1"/>
          </p:cNvPicPr>
          <p:nvPr/>
        </p:nvPicPr>
        <p:blipFill>
          <a:blip r:embed="rId2"/>
          <a:stretch>
            <a:fillRect/>
          </a:stretch>
        </p:blipFill>
        <p:spPr>
          <a:xfrm>
            <a:off x="1184476" y="3715646"/>
            <a:ext cx="6743700" cy="2152650"/>
          </a:xfrm>
          <a:prstGeom prst="rect">
            <a:avLst/>
          </a:prstGeom>
        </p:spPr>
      </p:pic>
      <p:sp>
        <p:nvSpPr>
          <p:cNvPr id="60" name="Slide Number Placeholder 59"/>
          <p:cNvSpPr>
            <a:spLocks noGrp="1"/>
          </p:cNvSpPr>
          <p:nvPr>
            <p:ph type="sldNum" sz="quarter" idx="12"/>
          </p:nvPr>
        </p:nvSpPr>
        <p:spPr/>
        <p:txBody>
          <a:bodyPr/>
          <a:lstStyle/>
          <a:p>
            <a:pPr>
              <a:defRPr/>
            </a:pPr>
            <a:fld id="{F208343D-CA57-4FFD-885D-7C7C191369FA}" type="slidenum">
              <a:rPr lang="he-IL" altLang="en-US" smtClean="0"/>
              <a:pPr>
                <a:defRPr/>
              </a:pPr>
              <a:t>22</a:t>
            </a:fld>
            <a:endParaRPr lang="en-US" altLang="en-US"/>
          </a:p>
        </p:txBody>
      </p:sp>
    </p:spTree>
    <p:extLst>
      <p:ext uri="{BB962C8B-B14F-4D97-AF65-F5344CB8AC3E}">
        <p14:creationId xmlns:p14="http://schemas.microsoft.com/office/powerpoint/2010/main" val="1656691686"/>
      </p:ext>
    </p:extLst>
  </p:cSld>
  <p:clrMapOvr>
    <a:masterClrMapping/>
  </p:clrMapOvr>
  <p:transition>
    <p:pull dir="d"/>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sz="2800" dirty="0"/>
              <a:t>Relation of Exponential Distribution to Birth-Death Processes</a:t>
            </a:r>
          </a:p>
        </p:txBody>
      </p:sp>
      <p:sp>
        <p:nvSpPr>
          <p:cNvPr id="192515" name="Rectangle 3"/>
          <p:cNvSpPr>
            <a:spLocks noGrp="1" noChangeArrowheads="1"/>
          </p:cNvSpPr>
          <p:nvPr>
            <p:ph sz="quarter" idx="1"/>
          </p:nvPr>
        </p:nvSpPr>
        <p:spPr/>
        <p:txBody>
          <a:bodyPr/>
          <a:lstStyle/>
          <a:p>
            <a:r>
              <a:rPr lang="en-US"/>
              <a:t>Most queuing systems with exponential interarrival times and exponential service times may be modeled as birth-death processes.</a:t>
            </a:r>
          </a:p>
          <a:p>
            <a:r>
              <a:rPr lang="en-US"/>
              <a:t>More complicated queuing systems with exponential interarrival times and exponential service times may often be modeled as birth-death processes by adding the service rates for occupied servers and adding the arrival rates for different arrival streams.</a:t>
            </a:r>
          </a:p>
        </p:txBody>
      </p:sp>
      <p:sp>
        <p:nvSpPr>
          <p:cNvPr id="4" name="Slide Number Placeholder 3"/>
          <p:cNvSpPr>
            <a:spLocks noGrp="1"/>
          </p:cNvSpPr>
          <p:nvPr>
            <p:ph type="sldNum" sz="quarter" idx="12"/>
          </p:nvPr>
        </p:nvSpPr>
        <p:spPr/>
        <p:txBody>
          <a:bodyPr/>
          <a:lstStyle/>
          <a:p>
            <a:pPr>
              <a:defRPr/>
            </a:pPr>
            <a:fld id="{F208343D-CA57-4FFD-885D-7C7C191369FA}" type="slidenum">
              <a:rPr lang="he-IL" altLang="en-US" smtClean="0"/>
              <a:pPr>
                <a:defRPr/>
              </a:pPr>
              <a:t>23</a:t>
            </a:fld>
            <a:endParaRPr lang="en-US" altLang="en-US"/>
          </a:p>
        </p:txBody>
      </p:sp>
    </p:spTree>
    <p:extLst>
      <p:ext uri="{BB962C8B-B14F-4D97-AF65-F5344CB8AC3E}">
        <p14:creationId xmlns:p14="http://schemas.microsoft.com/office/powerpoint/2010/main" val="4083017774"/>
      </p:ext>
    </p:extLst>
  </p:cSld>
  <p:clrMapOvr>
    <a:masterClrMapping/>
  </p:clrMapOvr>
  <p:transition>
    <p:pull dir="d"/>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5959B-0199-4A35-A587-3EDB474888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DD075D-7D1E-496D-8E30-A27E0DD8EBB2}"/>
              </a:ext>
            </a:extLst>
          </p:cNvPr>
          <p:cNvSpPr>
            <a:spLocks noGrp="1"/>
          </p:cNvSpPr>
          <p:nvPr>
            <p:ph sz="quarter" idx="1"/>
          </p:nvPr>
        </p:nvSpPr>
        <p:spPr/>
        <p:txBody>
          <a:bodyPr/>
          <a:lstStyle/>
          <a:p>
            <a:endParaRPr lang="en-US"/>
          </a:p>
        </p:txBody>
      </p:sp>
      <p:sp>
        <p:nvSpPr>
          <p:cNvPr id="4" name="Slide Number Placeholder 3">
            <a:extLst>
              <a:ext uri="{FF2B5EF4-FFF2-40B4-BE49-F238E27FC236}">
                <a16:creationId xmlns:a16="http://schemas.microsoft.com/office/drawing/2014/main" id="{3F4BDE29-B407-49A2-AA3C-19E0E3EEDEA8}"/>
              </a:ext>
            </a:extLst>
          </p:cNvPr>
          <p:cNvSpPr>
            <a:spLocks noGrp="1"/>
          </p:cNvSpPr>
          <p:nvPr>
            <p:ph type="sldNum" sz="quarter" idx="12"/>
          </p:nvPr>
        </p:nvSpPr>
        <p:spPr/>
        <p:txBody>
          <a:bodyPr/>
          <a:lstStyle/>
          <a:p>
            <a:pPr>
              <a:defRPr/>
            </a:pPr>
            <a:fld id="{F208343D-CA57-4FFD-885D-7C7C191369FA}" type="slidenum">
              <a:rPr lang="he-IL" altLang="en-US" smtClean="0"/>
              <a:pPr>
                <a:defRPr/>
              </a:pPr>
              <a:t>24</a:t>
            </a:fld>
            <a:endParaRPr lang="en-US" altLang="en-US"/>
          </a:p>
        </p:txBody>
      </p:sp>
      <p:pic>
        <p:nvPicPr>
          <p:cNvPr id="5" name="Picture 4">
            <a:extLst>
              <a:ext uri="{FF2B5EF4-FFF2-40B4-BE49-F238E27FC236}">
                <a16:creationId xmlns:a16="http://schemas.microsoft.com/office/drawing/2014/main" id="{F8FA8ABC-EA18-42D4-A0FA-5AF31E796FD3}"/>
              </a:ext>
            </a:extLst>
          </p:cNvPr>
          <p:cNvPicPr>
            <a:picLocks noChangeAspect="1"/>
          </p:cNvPicPr>
          <p:nvPr/>
        </p:nvPicPr>
        <p:blipFill>
          <a:blip r:embed="rId2"/>
          <a:stretch>
            <a:fillRect/>
          </a:stretch>
        </p:blipFill>
        <p:spPr>
          <a:xfrm>
            <a:off x="498816" y="1038747"/>
            <a:ext cx="8368806" cy="3505117"/>
          </a:xfrm>
          <a:prstGeom prst="rect">
            <a:avLst/>
          </a:prstGeom>
        </p:spPr>
      </p:pic>
      <p:pic>
        <p:nvPicPr>
          <p:cNvPr id="6" name="Picture 5">
            <a:extLst>
              <a:ext uri="{FF2B5EF4-FFF2-40B4-BE49-F238E27FC236}">
                <a16:creationId xmlns:a16="http://schemas.microsoft.com/office/drawing/2014/main" id="{D84FDB24-859C-4B8C-BDAB-9E926F7909E5}"/>
              </a:ext>
            </a:extLst>
          </p:cNvPr>
          <p:cNvPicPr>
            <a:picLocks noChangeAspect="1"/>
          </p:cNvPicPr>
          <p:nvPr/>
        </p:nvPicPr>
        <p:blipFill>
          <a:blip r:embed="rId3"/>
          <a:stretch>
            <a:fillRect/>
          </a:stretch>
        </p:blipFill>
        <p:spPr>
          <a:xfrm>
            <a:off x="498816" y="4646696"/>
            <a:ext cx="6744566" cy="1743345"/>
          </a:xfrm>
          <a:prstGeom prst="rect">
            <a:avLst/>
          </a:prstGeom>
        </p:spPr>
      </p:pic>
    </p:spTree>
    <p:extLst>
      <p:ext uri="{BB962C8B-B14F-4D97-AF65-F5344CB8AC3E}">
        <p14:creationId xmlns:p14="http://schemas.microsoft.com/office/powerpoint/2010/main" val="1902232288"/>
      </p:ext>
    </p:extLst>
  </p:cSld>
  <p:clrMapOvr>
    <a:masterClrMapping/>
  </p:clrMapOvr>
  <p:transition>
    <p:pull dir="d"/>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5959B-0199-4A35-A587-3EDB474888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DD075D-7D1E-496D-8E30-A27E0DD8EBB2}"/>
              </a:ext>
            </a:extLst>
          </p:cNvPr>
          <p:cNvSpPr>
            <a:spLocks noGrp="1"/>
          </p:cNvSpPr>
          <p:nvPr>
            <p:ph sz="quarter" idx="1"/>
          </p:nvPr>
        </p:nvSpPr>
        <p:spPr/>
        <p:txBody>
          <a:bodyPr/>
          <a:lstStyle/>
          <a:p>
            <a:endParaRPr lang="en-US"/>
          </a:p>
        </p:txBody>
      </p:sp>
      <p:sp>
        <p:nvSpPr>
          <p:cNvPr id="4" name="Slide Number Placeholder 3">
            <a:extLst>
              <a:ext uri="{FF2B5EF4-FFF2-40B4-BE49-F238E27FC236}">
                <a16:creationId xmlns:a16="http://schemas.microsoft.com/office/drawing/2014/main" id="{3F4BDE29-B407-49A2-AA3C-19E0E3EEDEA8}"/>
              </a:ext>
            </a:extLst>
          </p:cNvPr>
          <p:cNvSpPr>
            <a:spLocks noGrp="1"/>
          </p:cNvSpPr>
          <p:nvPr>
            <p:ph type="sldNum" sz="quarter" idx="12"/>
          </p:nvPr>
        </p:nvSpPr>
        <p:spPr/>
        <p:txBody>
          <a:bodyPr/>
          <a:lstStyle/>
          <a:p>
            <a:pPr>
              <a:defRPr/>
            </a:pPr>
            <a:fld id="{F208343D-CA57-4FFD-885D-7C7C191369FA}" type="slidenum">
              <a:rPr lang="he-IL" altLang="en-US" smtClean="0"/>
              <a:pPr>
                <a:defRPr/>
              </a:pPr>
              <a:t>25</a:t>
            </a:fld>
            <a:endParaRPr lang="en-US" altLang="en-US"/>
          </a:p>
        </p:txBody>
      </p:sp>
      <p:pic>
        <p:nvPicPr>
          <p:cNvPr id="7" name="Picture 6">
            <a:extLst>
              <a:ext uri="{FF2B5EF4-FFF2-40B4-BE49-F238E27FC236}">
                <a16:creationId xmlns:a16="http://schemas.microsoft.com/office/drawing/2014/main" id="{A615F3A8-E9F6-434F-818A-7733779F51EE}"/>
              </a:ext>
            </a:extLst>
          </p:cNvPr>
          <p:cNvPicPr>
            <a:picLocks noChangeAspect="1"/>
          </p:cNvPicPr>
          <p:nvPr/>
        </p:nvPicPr>
        <p:blipFill>
          <a:blip r:embed="rId2"/>
          <a:stretch>
            <a:fillRect/>
          </a:stretch>
        </p:blipFill>
        <p:spPr>
          <a:xfrm>
            <a:off x="386055" y="1038747"/>
            <a:ext cx="8379070" cy="4602397"/>
          </a:xfrm>
          <a:prstGeom prst="rect">
            <a:avLst/>
          </a:prstGeom>
        </p:spPr>
      </p:pic>
    </p:spTree>
    <p:extLst>
      <p:ext uri="{BB962C8B-B14F-4D97-AF65-F5344CB8AC3E}">
        <p14:creationId xmlns:p14="http://schemas.microsoft.com/office/powerpoint/2010/main" val="482374726"/>
      </p:ext>
    </p:extLst>
  </p:cSld>
  <p:clrMapOvr>
    <a:masterClrMapping/>
  </p:clrMapOvr>
  <p:transition>
    <p:pull dir="d"/>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5959B-0199-4A35-A587-3EDB474888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DD075D-7D1E-496D-8E30-A27E0DD8EBB2}"/>
              </a:ext>
            </a:extLst>
          </p:cNvPr>
          <p:cNvSpPr>
            <a:spLocks noGrp="1"/>
          </p:cNvSpPr>
          <p:nvPr>
            <p:ph sz="quarter" idx="1"/>
          </p:nvPr>
        </p:nvSpPr>
        <p:spPr/>
        <p:txBody>
          <a:bodyPr/>
          <a:lstStyle/>
          <a:p>
            <a:endParaRPr lang="en-US"/>
          </a:p>
        </p:txBody>
      </p:sp>
      <p:sp>
        <p:nvSpPr>
          <p:cNvPr id="4" name="Slide Number Placeholder 3">
            <a:extLst>
              <a:ext uri="{FF2B5EF4-FFF2-40B4-BE49-F238E27FC236}">
                <a16:creationId xmlns:a16="http://schemas.microsoft.com/office/drawing/2014/main" id="{3F4BDE29-B407-49A2-AA3C-19E0E3EEDEA8}"/>
              </a:ext>
            </a:extLst>
          </p:cNvPr>
          <p:cNvSpPr>
            <a:spLocks noGrp="1"/>
          </p:cNvSpPr>
          <p:nvPr>
            <p:ph type="sldNum" sz="quarter" idx="12"/>
          </p:nvPr>
        </p:nvSpPr>
        <p:spPr/>
        <p:txBody>
          <a:bodyPr/>
          <a:lstStyle/>
          <a:p>
            <a:pPr>
              <a:defRPr/>
            </a:pPr>
            <a:fld id="{F208343D-CA57-4FFD-885D-7C7C191369FA}" type="slidenum">
              <a:rPr lang="he-IL" altLang="en-US" smtClean="0"/>
              <a:pPr>
                <a:defRPr/>
              </a:pPr>
              <a:t>26</a:t>
            </a:fld>
            <a:endParaRPr lang="en-US" altLang="en-US"/>
          </a:p>
        </p:txBody>
      </p:sp>
      <p:pic>
        <p:nvPicPr>
          <p:cNvPr id="5" name="Picture 4">
            <a:extLst>
              <a:ext uri="{FF2B5EF4-FFF2-40B4-BE49-F238E27FC236}">
                <a16:creationId xmlns:a16="http://schemas.microsoft.com/office/drawing/2014/main" id="{D2EDAA44-8A89-488F-B549-FB7C5FC589AC}"/>
              </a:ext>
            </a:extLst>
          </p:cNvPr>
          <p:cNvPicPr>
            <a:picLocks noChangeAspect="1"/>
          </p:cNvPicPr>
          <p:nvPr/>
        </p:nvPicPr>
        <p:blipFill>
          <a:blip r:embed="rId2"/>
          <a:stretch>
            <a:fillRect/>
          </a:stretch>
        </p:blipFill>
        <p:spPr>
          <a:xfrm>
            <a:off x="455735" y="1145417"/>
            <a:ext cx="8473446" cy="3440651"/>
          </a:xfrm>
          <a:prstGeom prst="rect">
            <a:avLst/>
          </a:prstGeom>
        </p:spPr>
      </p:pic>
    </p:spTree>
    <p:extLst>
      <p:ext uri="{BB962C8B-B14F-4D97-AF65-F5344CB8AC3E}">
        <p14:creationId xmlns:p14="http://schemas.microsoft.com/office/powerpoint/2010/main" val="3112025560"/>
      </p:ext>
    </p:extLst>
  </p:cSld>
  <p:clrMapOvr>
    <a:masterClrMapping/>
  </p:clrMapOvr>
  <p:transition>
    <p:pull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sz="2800" dirty="0"/>
              <a:t>Steady-State Probabilities for Birth-Death Processes</a:t>
            </a:r>
          </a:p>
        </p:txBody>
      </p:sp>
      <p:sp>
        <p:nvSpPr>
          <p:cNvPr id="193539" name="Rectangle 3"/>
          <p:cNvSpPr>
            <a:spLocks noGrp="1" noChangeArrowheads="1"/>
          </p:cNvSpPr>
          <p:nvPr>
            <p:ph sz="quarter" idx="1"/>
          </p:nvPr>
        </p:nvSpPr>
        <p:spPr/>
        <p:txBody>
          <a:bodyPr/>
          <a:lstStyle/>
          <a:p>
            <a:r>
              <a:rPr lang="en-US" dirty="0"/>
              <a:t>We now show how the </a:t>
            </a:r>
            <a:r>
              <a:rPr lang="el-GR" dirty="0">
                <a:cs typeface="Times New Roman" pitchFamily="18" charset="0"/>
              </a:rPr>
              <a:t>π</a:t>
            </a:r>
            <a:r>
              <a:rPr lang="en-US" i="1" baseline="-25000" dirty="0">
                <a:cs typeface="Times New Roman" pitchFamily="18" charset="0"/>
              </a:rPr>
              <a:t>j</a:t>
            </a:r>
            <a:r>
              <a:rPr lang="en-US" dirty="0">
                <a:cs typeface="Times New Roman" pitchFamily="18" charset="0"/>
              </a:rPr>
              <a:t>’s may be determined for an arbitrary birth-death process.</a:t>
            </a:r>
          </a:p>
          <a:p>
            <a:r>
              <a:rPr lang="en-US" dirty="0">
                <a:cs typeface="Times New Roman" pitchFamily="18" charset="0"/>
              </a:rPr>
              <a:t>The key role is to relate (for small </a:t>
            </a:r>
            <a:r>
              <a:rPr lang="el-GR" dirty="0">
                <a:cs typeface="Times New Roman" pitchFamily="18" charset="0"/>
              </a:rPr>
              <a:t>Δ</a:t>
            </a:r>
            <a:r>
              <a:rPr lang="en-US" i="1" dirty="0">
                <a:cs typeface="Times New Roman" pitchFamily="18" charset="0"/>
              </a:rPr>
              <a:t>t</a:t>
            </a:r>
            <a:r>
              <a:rPr lang="en-US" dirty="0">
                <a:cs typeface="Times New Roman" pitchFamily="18" charset="0"/>
              </a:rPr>
              <a:t>) </a:t>
            </a:r>
            <a:r>
              <a:rPr lang="en-US" dirty="0" err="1">
                <a:cs typeface="Times New Roman" pitchFamily="18" charset="0"/>
              </a:rPr>
              <a:t>P</a:t>
            </a:r>
            <a:r>
              <a:rPr lang="en-US" i="1" baseline="-25000" dirty="0" err="1">
                <a:cs typeface="Times New Roman" pitchFamily="18" charset="0"/>
              </a:rPr>
              <a:t>ij</a:t>
            </a:r>
            <a:r>
              <a:rPr lang="en-US" dirty="0">
                <a:cs typeface="Times New Roman" pitchFamily="18" charset="0"/>
              </a:rPr>
              <a:t>(</a:t>
            </a:r>
            <a:r>
              <a:rPr lang="en-US" i="1" dirty="0">
                <a:cs typeface="Times New Roman" pitchFamily="18" charset="0"/>
              </a:rPr>
              <a:t>t</a:t>
            </a:r>
            <a:r>
              <a:rPr lang="en-US" dirty="0">
                <a:cs typeface="Times New Roman" pitchFamily="18" charset="0"/>
              </a:rPr>
              <a:t>+</a:t>
            </a:r>
            <a:r>
              <a:rPr lang="el-GR" dirty="0">
                <a:cs typeface="Times New Roman" pitchFamily="18" charset="0"/>
              </a:rPr>
              <a:t>Δ</a:t>
            </a:r>
            <a:r>
              <a:rPr lang="en-US" i="1" dirty="0">
                <a:cs typeface="Times New Roman" pitchFamily="18" charset="0"/>
              </a:rPr>
              <a:t>t</a:t>
            </a:r>
            <a:r>
              <a:rPr lang="en-US" dirty="0">
                <a:cs typeface="Times New Roman" pitchFamily="18" charset="0"/>
              </a:rPr>
              <a:t>) to </a:t>
            </a:r>
            <a:r>
              <a:rPr lang="en-US" dirty="0" err="1">
                <a:cs typeface="Times New Roman" pitchFamily="18" charset="0"/>
              </a:rPr>
              <a:t>P</a:t>
            </a:r>
            <a:r>
              <a:rPr lang="en-US" i="1" baseline="-25000" dirty="0" err="1">
                <a:cs typeface="Times New Roman" pitchFamily="18" charset="0"/>
              </a:rPr>
              <a:t>ij</a:t>
            </a:r>
            <a:r>
              <a:rPr lang="en-US" dirty="0">
                <a:cs typeface="Times New Roman" pitchFamily="18" charset="0"/>
              </a:rPr>
              <a:t>(</a:t>
            </a:r>
            <a:r>
              <a:rPr lang="en-US" i="1" dirty="0">
                <a:cs typeface="Times New Roman" pitchFamily="18" charset="0"/>
              </a:rPr>
              <a:t>t</a:t>
            </a:r>
            <a:r>
              <a:rPr lang="en-US" dirty="0">
                <a:cs typeface="Times New Roman" pitchFamily="18" charset="0"/>
              </a:rPr>
              <a:t>).</a:t>
            </a:r>
          </a:p>
          <a:p>
            <a:endParaRPr lang="en-US" dirty="0">
              <a:cs typeface="Times New Roman" pitchFamily="18" charset="0"/>
            </a:endParaRPr>
          </a:p>
          <a:p>
            <a:endParaRPr lang="en-US" dirty="0">
              <a:cs typeface="Times New Roman" pitchFamily="18" charset="0"/>
            </a:endParaRPr>
          </a:p>
          <a:p>
            <a:endParaRPr lang="en-US" dirty="0">
              <a:cs typeface="Times New Roman" pitchFamily="18" charset="0"/>
            </a:endParaRPr>
          </a:p>
          <a:p>
            <a:r>
              <a:rPr lang="en-US" dirty="0">
                <a:cs typeface="Times New Roman" pitchFamily="18" charset="0"/>
              </a:rPr>
              <a:t>The above equations are often called the </a:t>
            </a:r>
            <a:r>
              <a:rPr lang="en-US" b="1" dirty="0">
                <a:cs typeface="Times New Roman" pitchFamily="18" charset="0"/>
              </a:rPr>
              <a:t>flow balance equations, </a:t>
            </a:r>
            <a:r>
              <a:rPr lang="en-US" dirty="0">
                <a:cs typeface="Times New Roman" pitchFamily="18" charset="0"/>
              </a:rPr>
              <a:t>or </a:t>
            </a:r>
            <a:r>
              <a:rPr lang="en-US" b="1" dirty="0">
                <a:cs typeface="Times New Roman" pitchFamily="18" charset="0"/>
              </a:rPr>
              <a:t>conservation of flow equations</a:t>
            </a:r>
            <a:r>
              <a:rPr lang="en-US" dirty="0">
                <a:cs typeface="Times New Roman" pitchFamily="18" charset="0"/>
              </a:rPr>
              <a:t>, for a birth-death process.</a:t>
            </a:r>
            <a:endParaRPr lang="el-GR" dirty="0">
              <a:cs typeface="Times New Roman" pitchFamily="18" charset="0"/>
            </a:endParaRPr>
          </a:p>
        </p:txBody>
      </p:sp>
      <p:graphicFrame>
        <p:nvGraphicFramePr>
          <p:cNvPr id="193540" name="Object 4"/>
          <p:cNvGraphicFramePr>
            <a:graphicFrameLocks noChangeAspect="1"/>
          </p:cNvGraphicFramePr>
          <p:nvPr>
            <p:extLst>
              <p:ext uri="{D42A27DB-BD31-4B8C-83A1-F6EECF244321}">
                <p14:modId xmlns:p14="http://schemas.microsoft.com/office/powerpoint/2010/main" val="3317074333"/>
              </p:ext>
            </p:extLst>
          </p:nvPr>
        </p:nvGraphicFramePr>
        <p:xfrm>
          <a:off x="2057400" y="2754923"/>
          <a:ext cx="5029200" cy="438150"/>
        </p:xfrm>
        <a:graphic>
          <a:graphicData uri="http://schemas.openxmlformats.org/presentationml/2006/ole">
            <mc:AlternateContent xmlns:mc="http://schemas.openxmlformats.org/markup-compatibility/2006">
              <mc:Choice xmlns:v="urn:schemas-microsoft-com:vml" Requires="v">
                <p:oleObj spid="_x0000_s5273" name="Equation" r:id="rId3" imgW="2768600" imgH="241300" progId="Equation.3">
                  <p:embed/>
                </p:oleObj>
              </mc:Choice>
              <mc:Fallback>
                <p:oleObj name="Equation" r:id="rId3" imgW="2768600" imgH="241300" progId="Equation.3">
                  <p:embed/>
                  <p:pic>
                    <p:nvPicPr>
                      <p:cNvPr id="0" name="Picture 1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754923"/>
                        <a:ext cx="502920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3541" name="Object 5"/>
          <p:cNvGraphicFramePr>
            <a:graphicFrameLocks noChangeAspect="1"/>
          </p:cNvGraphicFramePr>
          <p:nvPr>
            <p:extLst>
              <p:ext uri="{D42A27DB-BD31-4B8C-83A1-F6EECF244321}">
                <p14:modId xmlns:p14="http://schemas.microsoft.com/office/powerpoint/2010/main" val="3334486927"/>
              </p:ext>
            </p:extLst>
          </p:nvPr>
        </p:nvGraphicFramePr>
        <p:xfrm>
          <a:off x="3429000" y="3288323"/>
          <a:ext cx="1676400" cy="520700"/>
        </p:xfrm>
        <a:graphic>
          <a:graphicData uri="http://schemas.openxmlformats.org/presentationml/2006/ole">
            <mc:AlternateContent xmlns:mc="http://schemas.openxmlformats.org/markup-compatibility/2006">
              <mc:Choice xmlns:v="urn:schemas-microsoft-com:vml" Requires="v">
                <p:oleObj spid="_x0000_s5274" name="Equation" r:id="rId5" imgW="736600" imgH="228600" progId="Equation.3">
                  <p:embed/>
                </p:oleObj>
              </mc:Choice>
              <mc:Fallback>
                <p:oleObj name="Equation" r:id="rId5" imgW="736600" imgH="228600" progId="Equation.3">
                  <p:embed/>
                  <p:pic>
                    <p:nvPicPr>
                      <p:cNvPr id="0" name="Picture 1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3288323"/>
                        <a:ext cx="16764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a:extLst>
              <a:ext uri="{FF2B5EF4-FFF2-40B4-BE49-F238E27FC236}">
                <a16:creationId xmlns:a16="http://schemas.microsoft.com/office/drawing/2014/main" id="{4B0F4AB8-2925-43F5-8C5D-7C4D09E2BE6D}"/>
              </a:ext>
            </a:extLst>
          </p:cNvPr>
          <p:cNvSpPr/>
          <p:nvPr/>
        </p:nvSpPr>
        <p:spPr>
          <a:xfrm>
            <a:off x="2057400" y="5974543"/>
            <a:ext cx="5285935" cy="830997"/>
          </a:xfrm>
          <a:prstGeom prst="rect">
            <a:avLst/>
          </a:prstGeom>
        </p:spPr>
        <p:txBody>
          <a:bodyPr wrap="square">
            <a:spAutoFit/>
          </a:bodyPr>
          <a:lstStyle/>
          <a:p>
            <a:r>
              <a:rPr lang="en-US" dirty="0">
                <a:solidFill>
                  <a:srgbClr val="000000"/>
                </a:solidFill>
                <a:latin typeface="Times-Roman"/>
              </a:rPr>
              <a:t>= Expected no. of departures from state </a:t>
            </a:r>
            <a:r>
              <a:rPr lang="en-US" i="1" dirty="0">
                <a:solidFill>
                  <a:srgbClr val="000000"/>
                </a:solidFill>
                <a:latin typeface="Times-Italic"/>
              </a:rPr>
              <a:t>j</a:t>
            </a:r>
            <a:r>
              <a:rPr lang="en-US" dirty="0"/>
              <a:t> </a:t>
            </a:r>
            <a:br>
              <a:rPr lang="en-US" dirty="0"/>
            </a:br>
            <a:endParaRPr lang="en-US" dirty="0"/>
          </a:p>
        </p:txBody>
      </p:sp>
      <p:graphicFrame>
        <p:nvGraphicFramePr>
          <p:cNvPr id="7" name="Object 4">
            <a:extLst>
              <a:ext uri="{FF2B5EF4-FFF2-40B4-BE49-F238E27FC236}">
                <a16:creationId xmlns:a16="http://schemas.microsoft.com/office/drawing/2014/main" id="{9B91F0A7-F31B-4C4C-AAF6-2B952B172E26}"/>
              </a:ext>
            </a:extLst>
          </p:cNvPr>
          <p:cNvGraphicFramePr>
            <a:graphicFrameLocks noChangeAspect="1"/>
          </p:cNvGraphicFramePr>
          <p:nvPr>
            <p:extLst>
              <p:ext uri="{D42A27DB-BD31-4B8C-83A1-F6EECF244321}">
                <p14:modId xmlns:p14="http://schemas.microsoft.com/office/powerpoint/2010/main" val="1763670521"/>
              </p:ext>
            </p:extLst>
          </p:nvPr>
        </p:nvGraphicFramePr>
        <p:xfrm>
          <a:off x="603250" y="6005761"/>
          <a:ext cx="1454150" cy="438150"/>
        </p:xfrm>
        <a:graphic>
          <a:graphicData uri="http://schemas.openxmlformats.org/presentationml/2006/ole">
            <mc:AlternateContent xmlns:mc="http://schemas.openxmlformats.org/markup-compatibility/2006">
              <mc:Choice xmlns:v="urn:schemas-microsoft-com:vml" Requires="v">
                <p:oleObj spid="_x0000_s5275" name="Equation" r:id="rId7" imgW="799920" imgH="241200" progId="Equation.3">
                  <p:embed/>
                </p:oleObj>
              </mc:Choice>
              <mc:Fallback>
                <p:oleObj name="Equation" r:id="rId7" imgW="799920" imgH="241200" progId="Equation.3">
                  <p:embed/>
                  <p:pic>
                    <p:nvPicPr>
                      <p:cNvPr id="0" name="Picture 1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3250" y="6005761"/>
                        <a:ext cx="145415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4">
            <a:extLst>
              <a:ext uri="{FF2B5EF4-FFF2-40B4-BE49-F238E27FC236}">
                <a16:creationId xmlns:a16="http://schemas.microsoft.com/office/drawing/2014/main" id="{7D0084BF-BE7A-41CD-917F-93076D1DCAF1}"/>
              </a:ext>
            </a:extLst>
          </p:cNvPr>
          <p:cNvGraphicFramePr>
            <a:graphicFrameLocks noChangeAspect="1"/>
          </p:cNvGraphicFramePr>
          <p:nvPr>
            <p:extLst>
              <p:ext uri="{D42A27DB-BD31-4B8C-83A1-F6EECF244321}">
                <p14:modId xmlns:p14="http://schemas.microsoft.com/office/powerpoint/2010/main" val="3751937878"/>
              </p:ext>
            </p:extLst>
          </p:nvPr>
        </p:nvGraphicFramePr>
        <p:xfrm>
          <a:off x="603250" y="5464867"/>
          <a:ext cx="2006600" cy="438150"/>
        </p:xfrm>
        <a:graphic>
          <a:graphicData uri="http://schemas.openxmlformats.org/presentationml/2006/ole">
            <mc:AlternateContent xmlns:mc="http://schemas.openxmlformats.org/markup-compatibility/2006">
              <mc:Choice xmlns:v="urn:schemas-microsoft-com:vml" Requires="v">
                <p:oleObj spid="_x0000_s5276" name="Equation" r:id="rId9" imgW="1104840" imgH="241200" progId="Equation.3">
                  <p:embed/>
                </p:oleObj>
              </mc:Choice>
              <mc:Fallback>
                <p:oleObj name="Equation" r:id="rId9" imgW="1104840" imgH="241200" progId="Equation.3">
                  <p:embed/>
                  <p:pic>
                    <p:nvPicPr>
                      <p:cNvPr id="0" name="Picture 15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3250" y="5464867"/>
                        <a:ext cx="200660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a:extLst>
              <a:ext uri="{FF2B5EF4-FFF2-40B4-BE49-F238E27FC236}">
                <a16:creationId xmlns:a16="http://schemas.microsoft.com/office/drawing/2014/main" id="{ACE5B1B5-0E4E-412D-B435-CD28EC7DA410}"/>
              </a:ext>
            </a:extLst>
          </p:cNvPr>
          <p:cNvSpPr/>
          <p:nvPr/>
        </p:nvSpPr>
        <p:spPr>
          <a:xfrm>
            <a:off x="2705099" y="5452797"/>
            <a:ext cx="5285935" cy="461665"/>
          </a:xfrm>
          <a:prstGeom prst="rect">
            <a:avLst/>
          </a:prstGeom>
        </p:spPr>
        <p:txBody>
          <a:bodyPr wrap="square">
            <a:spAutoFit/>
          </a:bodyPr>
          <a:lstStyle/>
          <a:p>
            <a:r>
              <a:rPr lang="en-US" dirty="0">
                <a:solidFill>
                  <a:srgbClr val="000000"/>
                </a:solidFill>
                <a:latin typeface="Times-Roman"/>
              </a:rPr>
              <a:t>= Expected no. of entrances into state </a:t>
            </a:r>
            <a:r>
              <a:rPr lang="en-US" i="1" dirty="0">
                <a:solidFill>
                  <a:srgbClr val="000000"/>
                </a:solidFill>
                <a:latin typeface="Times-Italic"/>
              </a:rPr>
              <a:t>j</a:t>
            </a:r>
            <a:r>
              <a:rPr lang="en-US" dirty="0"/>
              <a:t> </a:t>
            </a:r>
          </a:p>
        </p:txBody>
      </p:sp>
      <p:sp>
        <p:nvSpPr>
          <p:cNvPr id="10" name="Slide Number Placeholder 9"/>
          <p:cNvSpPr>
            <a:spLocks noGrp="1"/>
          </p:cNvSpPr>
          <p:nvPr>
            <p:ph type="sldNum" sz="quarter" idx="12"/>
          </p:nvPr>
        </p:nvSpPr>
        <p:spPr/>
        <p:txBody>
          <a:bodyPr/>
          <a:lstStyle/>
          <a:p>
            <a:pPr>
              <a:defRPr/>
            </a:pPr>
            <a:fld id="{F208343D-CA57-4FFD-885D-7C7C191369FA}" type="slidenum">
              <a:rPr lang="he-IL" altLang="en-US" smtClean="0"/>
              <a:pPr>
                <a:defRPr/>
              </a:pPr>
              <a:t>27</a:t>
            </a:fld>
            <a:endParaRPr lang="en-US" altLang="en-US"/>
          </a:p>
        </p:txBody>
      </p:sp>
    </p:spTree>
    <p:extLst>
      <p:ext uri="{BB962C8B-B14F-4D97-AF65-F5344CB8AC3E}">
        <p14:creationId xmlns:p14="http://schemas.microsoft.com/office/powerpoint/2010/main" val="4192294468"/>
      </p:ext>
    </p:extLst>
  </p:cSld>
  <p:clrMapOvr>
    <a:masterClrMapping/>
  </p:clrMapOvr>
  <p:transition>
    <p:pull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dirty="0"/>
              <a:t>Solution of Balance Eq. </a:t>
            </a:r>
          </a:p>
        </p:txBody>
      </p:sp>
      <p:sp>
        <p:nvSpPr>
          <p:cNvPr id="194563" name="Rectangle 3"/>
          <p:cNvSpPr>
            <a:spLocks noGrp="1" noChangeArrowheads="1"/>
          </p:cNvSpPr>
          <p:nvPr>
            <p:ph sz="quarter" idx="1"/>
          </p:nvPr>
        </p:nvSpPr>
        <p:spPr/>
        <p:txBody>
          <a:bodyPr/>
          <a:lstStyle/>
          <a:p>
            <a:r>
              <a:rPr lang="en-US"/>
              <a:t>We obtain the flow balance equations for a birth-death process:</a:t>
            </a:r>
          </a:p>
        </p:txBody>
      </p:sp>
      <p:graphicFrame>
        <p:nvGraphicFramePr>
          <p:cNvPr id="194564" name="Object 4"/>
          <p:cNvGraphicFramePr>
            <a:graphicFrameLocks noChangeAspect="1"/>
          </p:cNvGraphicFramePr>
          <p:nvPr>
            <p:extLst>
              <p:ext uri="{D42A27DB-BD31-4B8C-83A1-F6EECF244321}">
                <p14:modId xmlns:p14="http://schemas.microsoft.com/office/powerpoint/2010/main" val="1931708417"/>
              </p:ext>
            </p:extLst>
          </p:nvPr>
        </p:nvGraphicFramePr>
        <p:xfrm>
          <a:off x="1808640" y="3803157"/>
          <a:ext cx="5784850" cy="2201863"/>
        </p:xfrm>
        <a:graphic>
          <a:graphicData uri="http://schemas.openxmlformats.org/presentationml/2006/ole">
            <mc:AlternateContent xmlns:mc="http://schemas.openxmlformats.org/markup-compatibility/2006">
              <mc:Choice xmlns:v="urn:schemas-microsoft-com:vml" Requires="v">
                <p:oleObj spid="_x0000_s6183" name="Equation" r:id="rId3" imgW="3035300" imgH="1155700" progId="Equation.3">
                  <p:embed/>
                </p:oleObj>
              </mc:Choice>
              <mc:Fallback>
                <p:oleObj name="Equation" r:id="rId3" imgW="3035300" imgH="1155700" progId="Equation.3">
                  <p:embed/>
                  <p:pic>
                    <p:nvPicPr>
                      <p:cNvPr id="0" name="Picture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8640" y="3803157"/>
                        <a:ext cx="5784850" cy="220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4">
            <a:extLst>
              <a:ext uri="{FF2B5EF4-FFF2-40B4-BE49-F238E27FC236}">
                <a16:creationId xmlns:a16="http://schemas.microsoft.com/office/drawing/2014/main" id="{1A3B28C2-8F1A-4B55-B9DD-2A208A56E949}"/>
              </a:ext>
            </a:extLst>
          </p:cNvPr>
          <p:cNvGrpSpPr/>
          <p:nvPr/>
        </p:nvGrpSpPr>
        <p:grpSpPr>
          <a:xfrm>
            <a:off x="569986" y="1817076"/>
            <a:ext cx="8348931" cy="1330100"/>
            <a:chOff x="541851" y="2590799"/>
            <a:chExt cx="8144949" cy="1330100"/>
          </a:xfrm>
        </p:grpSpPr>
        <p:grpSp>
          <p:nvGrpSpPr>
            <p:cNvPr id="6" name="Group 5">
              <a:extLst>
                <a:ext uri="{FF2B5EF4-FFF2-40B4-BE49-F238E27FC236}">
                  <a16:creationId xmlns:a16="http://schemas.microsoft.com/office/drawing/2014/main" id="{05A6CF01-0269-42E1-981C-7694A4A4883C}"/>
                </a:ext>
              </a:extLst>
            </p:cNvPr>
            <p:cNvGrpSpPr/>
            <p:nvPr/>
          </p:nvGrpSpPr>
          <p:grpSpPr>
            <a:xfrm>
              <a:off x="541851" y="2590799"/>
              <a:ext cx="1058349" cy="1237766"/>
              <a:chOff x="1371600" y="2590800"/>
              <a:chExt cx="1210749" cy="1303281"/>
            </a:xfrm>
          </p:grpSpPr>
          <p:sp>
            <p:nvSpPr>
              <p:cNvPr id="45" name="Oval 44">
                <a:extLst>
                  <a:ext uri="{FF2B5EF4-FFF2-40B4-BE49-F238E27FC236}">
                    <a16:creationId xmlns:a16="http://schemas.microsoft.com/office/drawing/2014/main" id="{49D82D38-F77A-47E8-94BC-9D81063F80CD}"/>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000" dirty="0"/>
                  <a:t>0</a:t>
                </a:r>
              </a:p>
            </p:txBody>
          </p:sp>
          <p:cxnSp>
            <p:nvCxnSpPr>
              <p:cNvPr id="46" name="Curved Connector 6">
                <a:extLst>
                  <a:ext uri="{FF2B5EF4-FFF2-40B4-BE49-F238E27FC236}">
                    <a16:creationId xmlns:a16="http://schemas.microsoft.com/office/drawing/2014/main" id="{FF3D0B28-3E82-4511-9000-4960128FDBBD}"/>
                  </a:ext>
                </a:extLst>
              </p:cNvPr>
              <p:cNvCxnSpPr>
                <a:stCxn id="45"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47" name="Curved Connector 12">
                <a:extLst>
                  <a:ext uri="{FF2B5EF4-FFF2-40B4-BE49-F238E27FC236}">
                    <a16:creationId xmlns:a16="http://schemas.microsoft.com/office/drawing/2014/main" id="{58D1E7CE-83C2-4590-B837-5D50330E3BA1}"/>
                  </a:ext>
                </a:extLst>
              </p:cNvPr>
              <p:cNvCxnSpPr>
                <a:endCxn id="45"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E92CE873-029B-4F37-8E65-DC8021ABBB19}"/>
                  </a:ext>
                </a:extLst>
              </p:cNvPr>
              <p:cNvSpPr txBox="1"/>
              <p:nvPr/>
            </p:nvSpPr>
            <p:spPr>
              <a:xfrm>
                <a:off x="1828800" y="2590800"/>
                <a:ext cx="457200" cy="369332"/>
              </a:xfrm>
              <a:prstGeom prst="rect">
                <a:avLst/>
              </a:prstGeom>
              <a:noFill/>
            </p:spPr>
            <p:txBody>
              <a:bodyPr wrap="square" rtlCol="0">
                <a:spAutoFit/>
              </a:bodyPr>
              <a:lstStyle/>
              <a:p>
                <a:r>
                  <a:rPr lang="en-US" sz="1800" dirty="0">
                    <a:sym typeface="Symbol"/>
                  </a:rPr>
                  <a:t></a:t>
                </a:r>
                <a:r>
                  <a:rPr lang="en-US" sz="1800" baseline="-25000" dirty="0">
                    <a:sym typeface="Symbol"/>
                  </a:rPr>
                  <a:t>0</a:t>
                </a:r>
                <a:endParaRPr lang="en-US" dirty="0"/>
              </a:p>
            </p:txBody>
          </p:sp>
          <p:sp>
            <p:nvSpPr>
              <p:cNvPr id="49" name="TextBox 48">
                <a:extLst>
                  <a:ext uri="{FF2B5EF4-FFF2-40B4-BE49-F238E27FC236}">
                    <a16:creationId xmlns:a16="http://schemas.microsoft.com/office/drawing/2014/main" id="{F112E647-5AC1-4DAF-8387-C973922C9FAB}"/>
                  </a:ext>
                </a:extLst>
              </p:cNvPr>
              <p:cNvSpPr txBox="1"/>
              <p:nvPr/>
            </p:nvSpPr>
            <p:spPr>
              <a:xfrm>
                <a:off x="1905000" y="3505200"/>
                <a:ext cx="457200" cy="388881"/>
              </a:xfrm>
              <a:prstGeom prst="rect">
                <a:avLst/>
              </a:prstGeom>
              <a:noFill/>
            </p:spPr>
            <p:txBody>
              <a:bodyPr wrap="square" rtlCol="0">
                <a:spAutoFit/>
              </a:bodyPr>
              <a:lstStyle/>
              <a:p>
                <a:r>
                  <a:rPr lang="en-US" sz="1800" dirty="0">
                    <a:sym typeface="Symbol"/>
                  </a:rPr>
                  <a:t></a:t>
                </a:r>
                <a:r>
                  <a:rPr lang="en-US" sz="1800" baseline="-25000" dirty="0">
                    <a:sym typeface="Symbol"/>
                  </a:rPr>
                  <a:t>1</a:t>
                </a:r>
                <a:endParaRPr lang="en-US" dirty="0"/>
              </a:p>
            </p:txBody>
          </p:sp>
        </p:grpSp>
        <p:grpSp>
          <p:nvGrpSpPr>
            <p:cNvPr id="7" name="Group 6">
              <a:extLst>
                <a:ext uri="{FF2B5EF4-FFF2-40B4-BE49-F238E27FC236}">
                  <a16:creationId xmlns:a16="http://schemas.microsoft.com/office/drawing/2014/main" id="{C0D0A5B9-EF35-45A3-8F83-E764DADDC302}"/>
                </a:ext>
              </a:extLst>
            </p:cNvPr>
            <p:cNvGrpSpPr/>
            <p:nvPr/>
          </p:nvGrpSpPr>
          <p:grpSpPr>
            <a:xfrm>
              <a:off x="1524000" y="2590799"/>
              <a:ext cx="1058349" cy="1237766"/>
              <a:chOff x="1371600" y="2590800"/>
              <a:chExt cx="1210749" cy="1303281"/>
            </a:xfrm>
          </p:grpSpPr>
          <p:sp>
            <p:nvSpPr>
              <p:cNvPr id="40" name="Oval 39">
                <a:extLst>
                  <a:ext uri="{FF2B5EF4-FFF2-40B4-BE49-F238E27FC236}">
                    <a16:creationId xmlns:a16="http://schemas.microsoft.com/office/drawing/2014/main" id="{A6A8E8E5-F2D0-454E-A477-5A0D562C924F}"/>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000" dirty="0"/>
                  <a:t>1</a:t>
                </a:r>
              </a:p>
            </p:txBody>
          </p:sp>
          <p:cxnSp>
            <p:nvCxnSpPr>
              <p:cNvPr id="41" name="Curved Connector 25">
                <a:extLst>
                  <a:ext uri="{FF2B5EF4-FFF2-40B4-BE49-F238E27FC236}">
                    <a16:creationId xmlns:a16="http://schemas.microsoft.com/office/drawing/2014/main" id="{5793687F-D65D-4723-A2C2-CEFBF04080DB}"/>
                  </a:ext>
                </a:extLst>
              </p:cNvPr>
              <p:cNvCxnSpPr>
                <a:stCxn id="40"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42" name="Curved Connector 26">
                <a:extLst>
                  <a:ext uri="{FF2B5EF4-FFF2-40B4-BE49-F238E27FC236}">
                    <a16:creationId xmlns:a16="http://schemas.microsoft.com/office/drawing/2014/main" id="{A3513E8E-B24D-4695-BEC5-23AA9EBA997E}"/>
                  </a:ext>
                </a:extLst>
              </p:cNvPr>
              <p:cNvCxnSpPr>
                <a:endCxn id="40"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6E63B9BF-824D-4EB2-A5A1-59A5F4150C39}"/>
                  </a:ext>
                </a:extLst>
              </p:cNvPr>
              <p:cNvSpPr txBox="1"/>
              <p:nvPr/>
            </p:nvSpPr>
            <p:spPr>
              <a:xfrm>
                <a:off x="1828800" y="2590800"/>
                <a:ext cx="457200" cy="388881"/>
              </a:xfrm>
              <a:prstGeom prst="rect">
                <a:avLst/>
              </a:prstGeom>
              <a:noFill/>
            </p:spPr>
            <p:txBody>
              <a:bodyPr wrap="square" rtlCol="0">
                <a:spAutoFit/>
              </a:bodyPr>
              <a:lstStyle/>
              <a:p>
                <a:r>
                  <a:rPr lang="en-US" sz="1800" dirty="0">
                    <a:sym typeface="Symbol"/>
                  </a:rPr>
                  <a:t></a:t>
                </a:r>
                <a:r>
                  <a:rPr lang="en-US" sz="1800" baseline="-25000" dirty="0">
                    <a:sym typeface="Symbol"/>
                  </a:rPr>
                  <a:t>1</a:t>
                </a:r>
                <a:endParaRPr lang="en-US" dirty="0"/>
              </a:p>
            </p:txBody>
          </p:sp>
          <p:sp>
            <p:nvSpPr>
              <p:cNvPr id="44" name="TextBox 43">
                <a:extLst>
                  <a:ext uri="{FF2B5EF4-FFF2-40B4-BE49-F238E27FC236}">
                    <a16:creationId xmlns:a16="http://schemas.microsoft.com/office/drawing/2014/main" id="{0AB2C80A-0741-446F-A9AE-46C636D726F7}"/>
                  </a:ext>
                </a:extLst>
              </p:cNvPr>
              <p:cNvSpPr txBox="1"/>
              <p:nvPr/>
            </p:nvSpPr>
            <p:spPr>
              <a:xfrm>
                <a:off x="1905000" y="3505200"/>
                <a:ext cx="457200" cy="388881"/>
              </a:xfrm>
              <a:prstGeom prst="rect">
                <a:avLst/>
              </a:prstGeom>
              <a:noFill/>
            </p:spPr>
            <p:txBody>
              <a:bodyPr wrap="square" rtlCol="0">
                <a:spAutoFit/>
              </a:bodyPr>
              <a:lstStyle/>
              <a:p>
                <a:r>
                  <a:rPr lang="en-US" sz="1800" dirty="0">
                    <a:sym typeface="Symbol"/>
                  </a:rPr>
                  <a:t></a:t>
                </a:r>
                <a:r>
                  <a:rPr lang="en-US" sz="1800" baseline="-25000" dirty="0">
                    <a:sym typeface="Symbol"/>
                  </a:rPr>
                  <a:t>2</a:t>
                </a:r>
                <a:endParaRPr lang="en-US" dirty="0"/>
              </a:p>
            </p:txBody>
          </p:sp>
        </p:grpSp>
        <p:grpSp>
          <p:nvGrpSpPr>
            <p:cNvPr id="8" name="Group 7">
              <a:extLst>
                <a:ext uri="{FF2B5EF4-FFF2-40B4-BE49-F238E27FC236}">
                  <a16:creationId xmlns:a16="http://schemas.microsoft.com/office/drawing/2014/main" id="{8C0B57D3-4437-4A80-8BAE-FD63A4AAC67D}"/>
                </a:ext>
              </a:extLst>
            </p:cNvPr>
            <p:cNvGrpSpPr/>
            <p:nvPr/>
          </p:nvGrpSpPr>
          <p:grpSpPr>
            <a:xfrm>
              <a:off x="2514600" y="2590799"/>
              <a:ext cx="1058349" cy="1237766"/>
              <a:chOff x="1371600" y="2590800"/>
              <a:chExt cx="1210749" cy="1303281"/>
            </a:xfrm>
          </p:grpSpPr>
          <p:sp>
            <p:nvSpPr>
              <p:cNvPr id="35" name="Oval 34">
                <a:extLst>
                  <a:ext uri="{FF2B5EF4-FFF2-40B4-BE49-F238E27FC236}">
                    <a16:creationId xmlns:a16="http://schemas.microsoft.com/office/drawing/2014/main" id="{87AF6EB6-C0C9-43C6-88E6-97CA817BC383}"/>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000" dirty="0"/>
                  <a:t>2</a:t>
                </a:r>
              </a:p>
            </p:txBody>
          </p:sp>
          <p:cxnSp>
            <p:nvCxnSpPr>
              <p:cNvPr id="36" name="Curved Connector 31">
                <a:extLst>
                  <a:ext uri="{FF2B5EF4-FFF2-40B4-BE49-F238E27FC236}">
                    <a16:creationId xmlns:a16="http://schemas.microsoft.com/office/drawing/2014/main" id="{6E25D056-507E-4CB8-8468-1B1AD91B61DF}"/>
                  </a:ext>
                </a:extLst>
              </p:cNvPr>
              <p:cNvCxnSpPr>
                <a:stCxn id="35"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37" name="Curved Connector 32">
                <a:extLst>
                  <a:ext uri="{FF2B5EF4-FFF2-40B4-BE49-F238E27FC236}">
                    <a16:creationId xmlns:a16="http://schemas.microsoft.com/office/drawing/2014/main" id="{01651CD4-6858-4812-840F-6EC92EFA3D90}"/>
                  </a:ext>
                </a:extLst>
              </p:cNvPr>
              <p:cNvCxnSpPr>
                <a:endCxn id="35"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7B9E08F4-6FBC-4FBF-A2BC-0086E73445DE}"/>
                  </a:ext>
                </a:extLst>
              </p:cNvPr>
              <p:cNvSpPr txBox="1"/>
              <p:nvPr/>
            </p:nvSpPr>
            <p:spPr>
              <a:xfrm>
                <a:off x="1828800" y="2590800"/>
                <a:ext cx="457200" cy="388881"/>
              </a:xfrm>
              <a:prstGeom prst="rect">
                <a:avLst/>
              </a:prstGeom>
              <a:noFill/>
            </p:spPr>
            <p:txBody>
              <a:bodyPr wrap="square" rtlCol="0">
                <a:spAutoFit/>
              </a:bodyPr>
              <a:lstStyle/>
              <a:p>
                <a:r>
                  <a:rPr lang="en-US" sz="1800" dirty="0">
                    <a:sym typeface="Symbol"/>
                  </a:rPr>
                  <a:t></a:t>
                </a:r>
                <a:r>
                  <a:rPr lang="en-US" sz="1800" baseline="-25000" dirty="0">
                    <a:sym typeface="Symbol"/>
                  </a:rPr>
                  <a:t>2</a:t>
                </a:r>
                <a:endParaRPr lang="en-US" dirty="0"/>
              </a:p>
            </p:txBody>
          </p:sp>
          <p:sp>
            <p:nvSpPr>
              <p:cNvPr id="39" name="TextBox 38">
                <a:extLst>
                  <a:ext uri="{FF2B5EF4-FFF2-40B4-BE49-F238E27FC236}">
                    <a16:creationId xmlns:a16="http://schemas.microsoft.com/office/drawing/2014/main" id="{F63993A9-5F4C-401D-B78C-7A302529FB97}"/>
                  </a:ext>
                </a:extLst>
              </p:cNvPr>
              <p:cNvSpPr txBox="1"/>
              <p:nvPr/>
            </p:nvSpPr>
            <p:spPr>
              <a:xfrm>
                <a:off x="1905000" y="3505200"/>
                <a:ext cx="457200" cy="388881"/>
              </a:xfrm>
              <a:prstGeom prst="rect">
                <a:avLst/>
              </a:prstGeom>
              <a:noFill/>
            </p:spPr>
            <p:txBody>
              <a:bodyPr wrap="square" rtlCol="0">
                <a:spAutoFit/>
              </a:bodyPr>
              <a:lstStyle/>
              <a:p>
                <a:r>
                  <a:rPr lang="en-US" sz="1800" dirty="0">
                    <a:sym typeface="Symbol"/>
                  </a:rPr>
                  <a:t></a:t>
                </a:r>
                <a:r>
                  <a:rPr lang="en-US" sz="1800" baseline="-25000" dirty="0">
                    <a:sym typeface="Symbol"/>
                  </a:rPr>
                  <a:t>3</a:t>
                </a:r>
                <a:endParaRPr lang="en-US" dirty="0"/>
              </a:p>
            </p:txBody>
          </p:sp>
        </p:grpSp>
        <p:grpSp>
          <p:nvGrpSpPr>
            <p:cNvPr id="9" name="Group 8">
              <a:extLst>
                <a:ext uri="{FF2B5EF4-FFF2-40B4-BE49-F238E27FC236}">
                  <a16:creationId xmlns:a16="http://schemas.microsoft.com/office/drawing/2014/main" id="{09165470-6005-4689-8060-2AB07D80E07D}"/>
                </a:ext>
              </a:extLst>
            </p:cNvPr>
            <p:cNvGrpSpPr/>
            <p:nvPr/>
          </p:nvGrpSpPr>
          <p:grpSpPr>
            <a:xfrm>
              <a:off x="5113851" y="2590800"/>
              <a:ext cx="1058349" cy="1237765"/>
              <a:chOff x="1371600" y="2590801"/>
              <a:chExt cx="1210749" cy="1303280"/>
            </a:xfrm>
          </p:grpSpPr>
          <p:sp>
            <p:nvSpPr>
              <p:cNvPr id="30" name="Oval 29">
                <a:extLst>
                  <a:ext uri="{FF2B5EF4-FFF2-40B4-BE49-F238E27FC236}">
                    <a16:creationId xmlns:a16="http://schemas.microsoft.com/office/drawing/2014/main" id="{4BBD0650-6517-48CA-A4CE-8CA9F2D13A5C}"/>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dirty="0"/>
                  <a:t>0</a:t>
                </a:r>
              </a:p>
            </p:txBody>
          </p:sp>
          <p:cxnSp>
            <p:nvCxnSpPr>
              <p:cNvPr id="31" name="Curved Connector 43">
                <a:extLst>
                  <a:ext uri="{FF2B5EF4-FFF2-40B4-BE49-F238E27FC236}">
                    <a16:creationId xmlns:a16="http://schemas.microsoft.com/office/drawing/2014/main" id="{A95D1BA3-3B63-4633-A226-B06BFC79B595}"/>
                  </a:ext>
                </a:extLst>
              </p:cNvPr>
              <p:cNvCxnSpPr>
                <a:stCxn id="30"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32" name="Curved Connector 44">
                <a:extLst>
                  <a:ext uri="{FF2B5EF4-FFF2-40B4-BE49-F238E27FC236}">
                    <a16:creationId xmlns:a16="http://schemas.microsoft.com/office/drawing/2014/main" id="{3969B6DB-A896-4CBC-90CB-24B1F29FF2FB}"/>
                  </a:ext>
                </a:extLst>
              </p:cNvPr>
              <p:cNvCxnSpPr>
                <a:endCxn id="30"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919431C8-CF8C-4335-BDA6-8DB59DA215FF}"/>
                  </a:ext>
                </a:extLst>
              </p:cNvPr>
              <p:cNvSpPr txBox="1"/>
              <p:nvPr/>
            </p:nvSpPr>
            <p:spPr>
              <a:xfrm>
                <a:off x="1828800" y="2590801"/>
                <a:ext cx="579204" cy="388881"/>
              </a:xfrm>
              <a:prstGeom prst="rect">
                <a:avLst/>
              </a:prstGeom>
              <a:noFill/>
            </p:spPr>
            <p:txBody>
              <a:bodyPr wrap="square" rtlCol="0">
                <a:spAutoFit/>
              </a:bodyPr>
              <a:lstStyle/>
              <a:p>
                <a:r>
                  <a:rPr lang="en-US" sz="1800" dirty="0">
                    <a:sym typeface="Symbol"/>
                  </a:rPr>
                  <a:t></a:t>
                </a:r>
                <a:r>
                  <a:rPr lang="en-US" sz="1800" baseline="-25000" dirty="0">
                    <a:sym typeface="Symbol"/>
                  </a:rPr>
                  <a:t>j-1</a:t>
                </a:r>
                <a:endParaRPr lang="en-US" dirty="0"/>
              </a:p>
            </p:txBody>
          </p:sp>
          <p:sp>
            <p:nvSpPr>
              <p:cNvPr id="34" name="TextBox 33">
                <a:extLst>
                  <a:ext uri="{FF2B5EF4-FFF2-40B4-BE49-F238E27FC236}">
                    <a16:creationId xmlns:a16="http://schemas.microsoft.com/office/drawing/2014/main" id="{61F64488-CC94-4414-8AF1-66258722FA2A}"/>
                  </a:ext>
                </a:extLst>
              </p:cNvPr>
              <p:cNvSpPr txBox="1"/>
              <p:nvPr/>
            </p:nvSpPr>
            <p:spPr>
              <a:xfrm>
                <a:off x="1905000" y="3505200"/>
                <a:ext cx="457200" cy="388881"/>
              </a:xfrm>
              <a:prstGeom prst="rect">
                <a:avLst/>
              </a:prstGeom>
              <a:noFill/>
            </p:spPr>
            <p:txBody>
              <a:bodyPr wrap="square" rtlCol="0">
                <a:spAutoFit/>
              </a:bodyPr>
              <a:lstStyle/>
              <a:p>
                <a:r>
                  <a:rPr lang="en-US" sz="1800" dirty="0">
                    <a:sym typeface="Symbol"/>
                  </a:rPr>
                  <a:t></a:t>
                </a:r>
                <a:r>
                  <a:rPr lang="en-US" sz="1800" baseline="-25000" dirty="0">
                    <a:sym typeface="Symbol"/>
                  </a:rPr>
                  <a:t>j</a:t>
                </a:r>
                <a:endParaRPr lang="en-US" dirty="0"/>
              </a:p>
            </p:txBody>
          </p:sp>
        </p:grpSp>
        <p:grpSp>
          <p:nvGrpSpPr>
            <p:cNvPr id="10" name="Group 9">
              <a:extLst>
                <a:ext uri="{FF2B5EF4-FFF2-40B4-BE49-F238E27FC236}">
                  <a16:creationId xmlns:a16="http://schemas.microsoft.com/office/drawing/2014/main" id="{5C3CFF2A-A293-4E1B-81F7-6BCAA22032FA}"/>
                </a:ext>
              </a:extLst>
            </p:cNvPr>
            <p:cNvGrpSpPr/>
            <p:nvPr/>
          </p:nvGrpSpPr>
          <p:grpSpPr>
            <a:xfrm>
              <a:off x="6096000" y="2590799"/>
              <a:ext cx="1058349" cy="1237766"/>
              <a:chOff x="1371600" y="2590800"/>
              <a:chExt cx="1210749" cy="1303281"/>
            </a:xfrm>
          </p:grpSpPr>
          <p:sp>
            <p:nvSpPr>
              <p:cNvPr id="25" name="Oval 24">
                <a:extLst>
                  <a:ext uri="{FF2B5EF4-FFF2-40B4-BE49-F238E27FC236}">
                    <a16:creationId xmlns:a16="http://schemas.microsoft.com/office/drawing/2014/main" id="{C806D4C1-8751-4A33-98FA-66E3DDA4076A}"/>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000" dirty="0"/>
                  <a:t>j</a:t>
                </a:r>
              </a:p>
            </p:txBody>
          </p:sp>
          <p:cxnSp>
            <p:nvCxnSpPr>
              <p:cNvPr id="26" name="Curved Connector 49">
                <a:extLst>
                  <a:ext uri="{FF2B5EF4-FFF2-40B4-BE49-F238E27FC236}">
                    <a16:creationId xmlns:a16="http://schemas.microsoft.com/office/drawing/2014/main" id="{10D99175-0C63-4856-9F5E-86225F5C3D36}"/>
                  </a:ext>
                </a:extLst>
              </p:cNvPr>
              <p:cNvCxnSpPr>
                <a:stCxn id="25"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27" name="Curved Connector 50">
                <a:extLst>
                  <a:ext uri="{FF2B5EF4-FFF2-40B4-BE49-F238E27FC236}">
                    <a16:creationId xmlns:a16="http://schemas.microsoft.com/office/drawing/2014/main" id="{F87D9A6D-C1C3-41F1-986E-763C1C9C6CC0}"/>
                  </a:ext>
                </a:extLst>
              </p:cNvPr>
              <p:cNvCxnSpPr>
                <a:endCxn id="25"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CC109BC4-6832-4FAF-8F03-B1EE7E231366}"/>
                  </a:ext>
                </a:extLst>
              </p:cNvPr>
              <p:cNvSpPr txBox="1"/>
              <p:nvPr/>
            </p:nvSpPr>
            <p:spPr>
              <a:xfrm>
                <a:off x="1828800" y="2590800"/>
                <a:ext cx="457200" cy="388881"/>
              </a:xfrm>
              <a:prstGeom prst="rect">
                <a:avLst/>
              </a:prstGeom>
              <a:noFill/>
            </p:spPr>
            <p:txBody>
              <a:bodyPr wrap="square" rtlCol="0">
                <a:spAutoFit/>
              </a:bodyPr>
              <a:lstStyle/>
              <a:p>
                <a:r>
                  <a:rPr lang="en-US" sz="1800" dirty="0">
                    <a:sym typeface="Symbol"/>
                  </a:rPr>
                  <a:t></a:t>
                </a:r>
                <a:r>
                  <a:rPr lang="en-US" sz="1800" baseline="-25000" dirty="0">
                    <a:sym typeface="Symbol"/>
                  </a:rPr>
                  <a:t>j</a:t>
                </a:r>
                <a:endParaRPr lang="en-US" dirty="0"/>
              </a:p>
            </p:txBody>
          </p:sp>
          <p:sp>
            <p:nvSpPr>
              <p:cNvPr id="29" name="TextBox 28">
                <a:extLst>
                  <a:ext uri="{FF2B5EF4-FFF2-40B4-BE49-F238E27FC236}">
                    <a16:creationId xmlns:a16="http://schemas.microsoft.com/office/drawing/2014/main" id="{19E987E8-B49B-4690-B2DD-E2C1F8FB9420}"/>
                  </a:ext>
                </a:extLst>
              </p:cNvPr>
              <p:cNvSpPr txBox="1"/>
              <p:nvPr/>
            </p:nvSpPr>
            <p:spPr>
              <a:xfrm>
                <a:off x="1905000" y="3505200"/>
                <a:ext cx="599844" cy="388881"/>
              </a:xfrm>
              <a:prstGeom prst="rect">
                <a:avLst/>
              </a:prstGeom>
              <a:noFill/>
            </p:spPr>
            <p:txBody>
              <a:bodyPr wrap="square" rtlCol="0">
                <a:spAutoFit/>
              </a:bodyPr>
              <a:lstStyle/>
              <a:p>
                <a:r>
                  <a:rPr lang="en-US" sz="1800" dirty="0">
                    <a:sym typeface="Symbol"/>
                  </a:rPr>
                  <a:t></a:t>
                </a:r>
                <a:r>
                  <a:rPr lang="en-US" sz="1800" baseline="-25000" dirty="0">
                    <a:sym typeface="Symbol"/>
                  </a:rPr>
                  <a:t>j+1</a:t>
                </a:r>
                <a:endParaRPr lang="en-US" dirty="0"/>
              </a:p>
            </p:txBody>
          </p:sp>
        </p:grpSp>
        <p:grpSp>
          <p:nvGrpSpPr>
            <p:cNvPr id="11" name="Group 10">
              <a:extLst>
                <a:ext uri="{FF2B5EF4-FFF2-40B4-BE49-F238E27FC236}">
                  <a16:creationId xmlns:a16="http://schemas.microsoft.com/office/drawing/2014/main" id="{330291D0-BA29-4DA8-8266-F147951EF0F4}"/>
                </a:ext>
              </a:extLst>
            </p:cNvPr>
            <p:cNvGrpSpPr/>
            <p:nvPr/>
          </p:nvGrpSpPr>
          <p:grpSpPr>
            <a:xfrm>
              <a:off x="7086600" y="2590800"/>
              <a:ext cx="1058349" cy="1330099"/>
              <a:chOff x="1371600" y="2590800"/>
              <a:chExt cx="1210749" cy="1400501"/>
            </a:xfrm>
          </p:grpSpPr>
          <p:sp>
            <p:nvSpPr>
              <p:cNvPr id="20" name="Oval 19">
                <a:extLst>
                  <a:ext uri="{FF2B5EF4-FFF2-40B4-BE49-F238E27FC236}">
                    <a16:creationId xmlns:a16="http://schemas.microsoft.com/office/drawing/2014/main" id="{6337748E-EB4F-4895-BF8F-4DFC94ACD4B7}"/>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normAutofit/>
              </a:bodyPr>
              <a:lstStyle/>
              <a:p>
                <a:pPr algn="r"/>
                <a:r>
                  <a:rPr lang="en-US" sz="1600" dirty="0"/>
                  <a:t>j+1</a:t>
                </a:r>
              </a:p>
            </p:txBody>
          </p:sp>
          <p:cxnSp>
            <p:nvCxnSpPr>
              <p:cNvPr id="21" name="Curved Connector 55">
                <a:extLst>
                  <a:ext uri="{FF2B5EF4-FFF2-40B4-BE49-F238E27FC236}">
                    <a16:creationId xmlns:a16="http://schemas.microsoft.com/office/drawing/2014/main" id="{DE18578D-BECA-44DA-B48A-22FCE28777D3}"/>
                  </a:ext>
                </a:extLst>
              </p:cNvPr>
              <p:cNvCxnSpPr>
                <a:stCxn id="20"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22" name="Curved Connector 56">
                <a:extLst>
                  <a:ext uri="{FF2B5EF4-FFF2-40B4-BE49-F238E27FC236}">
                    <a16:creationId xmlns:a16="http://schemas.microsoft.com/office/drawing/2014/main" id="{0CC42E48-2235-4271-92D0-B1B7043B5C38}"/>
                  </a:ext>
                </a:extLst>
              </p:cNvPr>
              <p:cNvCxnSpPr>
                <a:endCxn id="20"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D7CEA387-EBFD-4AAD-B339-A70714EAA2A6}"/>
                  </a:ext>
                </a:extLst>
              </p:cNvPr>
              <p:cNvSpPr txBox="1"/>
              <p:nvPr/>
            </p:nvSpPr>
            <p:spPr>
              <a:xfrm>
                <a:off x="1828800" y="2590800"/>
                <a:ext cx="588872" cy="388881"/>
              </a:xfrm>
              <a:prstGeom prst="rect">
                <a:avLst/>
              </a:prstGeom>
              <a:noFill/>
            </p:spPr>
            <p:txBody>
              <a:bodyPr wrap="square" rtlCol="0">
                <a:spAutoFit/>
              </a:bodyPr>
              <a:lstStyle/>
              <a:p>
                <a:r>
                  <a:rPr lang="en-US" sz="1800" dirty="0">
                    <a:sym typeface="Symbol"/>
                  </a:rPr>
                  <a:t></a:t>
                </a:r>
                <a:r>
                  <a:rPr lang="en-US" sz="1800" baseline="-25000" dirty="0">
                    <a:sym typeface="Symbol"/>
                  </a:rPr>
                  <a:t>j+1</a:t>
                </a:r>
                <a:endParaRPr lang="en-US" dirty="0"/>
              </a:p>
            </p:txBody>
          </p:sp>
          <p:sp>
            <p:nvSpPr>
              <p:cNvPr id="24" name="TextBox 23">
                <a:extLst>
                  <a:ext uri="{FF2B5EF4-FFF2-40B4-BE49-F238E27FC236}">
                    <a16:creationId xmlns:a16="http://schemas.microsoft.com/office/drawing/2014/main" id="{1B6C8521-DD96-45D1-AFFA-9CE5364DF51C}"/>
                  </a:ext>
                </a:extLst>
              </p:cNvPr>
              <p:cNvSpPr txBox="1"/>
              <p:nvPr/>
            </p:nvSpPr>
            <p:spPr>
              <a:xfrm>
                <a:off x="1905000" y="3505200"/>
                <a:ext cx="457200" cy="486101"/>
              </a:xfrm>
              <a:prstGeom prst="rect">
                <a:avLst/>
              </a:prstGeom>
              <a:noFill/>
            </p:spPr>
            <p:txBody>
              <a:bodyPr wrap="square" rtlCol="0">
                <a:spAutoFit/>
              </a:bodyPr>
              <a:lstStyle/>
              <a:p>
                <a:endParaRPr lang="en-US" dirty="0"/>
              </a:p>
            </p:txBody>
          </p:sp>
        </p:grpSp>
        <p:grpSp>
          <p:nvGrpSpPr>
            <p:cNvPr id="12" name="Group 11">
              <a:extLst>
                <a:ext uri="{FF2B5EF4-FFF2-40B4-BE49-F238E27FC236}">
                  <a16:creationId xmlns:a16="http://schemas.microsoft.com/office/drawing/2014/main" id="{0D7816B4-7664-4D70-BE96-267617B8B0BE}"/>
                </a:ext>
              </a:extLst>
            </p:cNvPr>
            <p:cNvGrpSpPr/>
            <p:nvPr/>
          </p:nvGrpSpPr>
          <p:grpSpPr>
            <a:xfrm flipH="1">
              <a:off x="4385932" y="2590800"/>
              <a:ext cx="1143000" cy="1237767"/>
              <a:chOff x="1371600" y="2590800"/>
              <a:chExt cx="1210749" cy="1303282"/>
            </a:xfrm>
          </p:grpSpPr>
          <p:sp>
            <p:nvSpPr>
              <p:cNvPr id="15" name="Oval 14">
                <a:extLst>
                  <a:ext uri="{FF2B5EF4-FFF2-40B4-BE49-F238E27FC236}">
                    <a16:creationId xmlns:a16="http://schemas.microsoft.com/office/drawing/2014/main" id="{C1E23D8A-1561-4CA8-94AB-03B1C5EA16B8}"/>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800" dirty="0"/>
                  <a:t>j-1</a:t>
                </a:r>
                <a:endParaRPr lang="en-US" dirty="0"/>
              </a:p>
            </p:txBody>
          </p:sp>
          <p:cxnSp>
            <p:nvCxnSpPr>
              <p:cNvPr id="16" name="Curved Connector 70">
                <a:extLst>
                  <a:ext uri="{FF2B5EF4-FFF2-40B4-BE49-F238E27FC236}">
                    <a16:creationId xmlns:a16="http://schemas.microsoft.com/office/drawing/2014/main" id="{99108C96-E913-4F65-89BD-15C5208F01CD}"/>
                  </a:ext>
                </a:extLst>
              </p:cNvPr>
              <p:cNvCxnSpPr>
                <a:stCxn id="15" idx="7"/>
              </p:cNvCxnSpPr>
              <p:nvPr/>
            </p:nvCxnSpPr>
            <p:spPr>
              <a:xfrm rot="5400000" flipH="1" flipV="1">
                <a:off x="2171700" y="2705100"/>
                <a:ext cx="1588" cy="819710"/>
              </a:xfrm>
              <a:prstGeom prst="curvedConnector3">
                <a:avLst>
                  <a:gd name="adj1" fmla="val 13255294"/>
                </a:avLst>
              </a:prstGeom>
              <a:ln>
                <a:headEnd type="stealth" w="lg" len="lg"/>
                <a:tailEnd type="none" w="lg" len="lg"/>
              </a:ln>
            </p:spPr>
            <p:style>
              <a:lnRef idx="1">
                <a:schemeClr val="dk1"/>
              </a:lnRef>
              <a:fillRef idx="0">
                <a:schemeClr val="dk1"/>
              </a:fillRef>
              <a:effectRef idx="0">
                <a:schemeClr val="dk1"/>
              </a:effectRef>
              <a:fontRef idx="minor">
                <a:schemeClr val="tx1"/>
              </a:fontRef>
            </p:style>
          </p:cxnSp>
          <p:cxnSp>
            <p:nvCxnSpPr>
              <p:cNvPr id="17" name="Curved Connector 71">
                <a:extLst>
                  <a:ext uri="{FF2B5EF4-FFF2-40B4-BE49-F238E27FC236}">
                    <a16:creationId xmlns:a16="http://schemas.microsoft.com/office/drawing/2014/main" id="{BAAD3FEA-4565-42CD-92AA-079E535D04F6}"/>
                  </a:ext>
                </a:extLst>
              </p:cNvPr>
              <p:cNvCxnSpPr>
                <a:endCxn id="15" idx="5"/>
              </p:cNvCxnSpPr>
              <p:nvPr/>
            </p:nvCxnSpPr>
            <p:spPr>
              <a:xfrm rot="5400000">
                <a:off x="2171700" y="3028390"/>
                <a:ext cx="1588" cy="819710"/>
              </a:xfrm>
              <a:prstGeom prst="curvedConnector3">
                <a:avLst>
                  <a:gd name="adj1" fmla="val 9907560"/>
                </a:avLst>
              </a:prstGeom>
              <a:ln>
                <a:headEnd type="stealth" w="lg" len="lg"/>
                <a:tailEnd type="none" w="lg" len="lg"/>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75C10277-A062-41C4-A4BF-FB8188C28F1F}"/>
                  </a:ext>
                </a:extLst>
              </p:cNvPr>
              <p:cNvSpPr txBox="1"/>
              <p:nvPr/>
            </p:nvSpPr>
            <p:spPr>
              <a:xfrm>
                <a:off x="1828801" y="2590800"/>
                <a:ext cx="556452" cy="388881"/>
              </a:xfrm>
              <a:prstGeom prst="rect">
                <a:avLst/>
              </a:prstGeom>
              <a:noFill/>
            </p:spPr>
            <p:txBody>
              <a:bodyPr wrap="square" rtlCol="0">
                <a:spAutoFit/>
              </a:bodyPr>
              <a:lstStyle/>
              <a:p>
                <a:r>
                  <a:rPr lang="en-US" sz="1800" dirty="0">
                    <a:sym typeface="Symbol"/>
                  </a:rPr>
                  <a:t></a:t>
                </a:r>
                <a:r>
                  <a:rPr lang="en-US" sz="1800" baseline="-25000" dirty="0">
                    <a:sym typeface="Symbol"/>
                  </a:rPr>
                  <a:t>j-2</a:t>
                </a:r>
                <a:endParaRPr lang="en-US" dirty="0"/>
              </a:p>
            </p:txBody>
          </p:sp>
          <p:sp>
            <p:nvSpPr>
              <p:cNvPr id="19" name="TextBox 18">
                <a:extLst>
                  <a:ext uri="{FF2B5EF4-FFF2-40B4-BE49-F238E27FC236}">
                    <a16:creationId xmlns:a16="http://schemas.microsoft.com/office/drawing/2014/main" id="{639ED258-6E61-47ED-AA15-334E9030D450}"/>
                  </a:ext>
                </a:extLst>
              </p:cNvPr>
              <p:cNvSpPr txBox="1"/>
              <p:nvPr/>
            </p:nvSpPr>
            <p:spPr>
              <a:xfrm>
                <a:off x="1820237" y="3505201"/>
                <a:ext cx="541964" cy="388881"/>
              </a:xfrm>
              <a:prstGeom prst="rect">
                <a:avLst/>
              </a:prstGeom>
              <a:noFill/>
            </p:spPr>
            <p:txBody>
              <a:bodyPr wrap="square" rtlCol="0">
                <a:spAutoFit/>
              </a:bodyPr>
              <a:lstStyle/>
              <a:p>
                <a:r>
                  <a:rPr lang="en-US" sz="1800" dirty="0">
                    <a:sym typeface="Symbol"/>
                  </a:rPr>
                  <a:t></a:t>
                </a:r>
                <a:r>
                  <a:rPr lang="en-US" sz="1800" baseline="-25000" dirty="0">
                    <a:sym typeface="Symbol"/>
                  </a:rPr>
                  <a:t>j-1</a:t>
                </a:r>
                <a:endParaRPr lang="en-US" dirty="0"/>
              </a:p>
            </p:txBody>
          </p:sp>
        </p:grpSp>
        <p:sp>
          <p:nvSpPr>
            <p:cNvPr id="13" name="TextBox 12">
              <a:extLst>
                <a:ext uri="{FF2B5EF4-FFF2-40B4-BE49-F238E27FC236}">
                  <a16:creationId xmlns:a16="http://schemas.microsoft.com/office/drawing/2014/main" id="{BE7542F5-8401-4DBE-8F4D-0A7B72B9C79A}"/>
                </a:ext>
              </a:extLst>
            </p:cNvPr>
            <p:cNvSpPr txBox="1"/>
            <p:nvPr/>
          </p:nvSpPr>
          <p:spPr>
            <a:xfrm>
              <a:off x="3657600" y="2971800"/>
              <a:ext cx="685800" cy="461665"/>
            </a:xfrm>
            <a:prstGeom prst="rect">
              <a:avLst/>
            </a:prstGeom>
            <a:noFill/>
          </p:spPr>
          <p:txBody>
            <a:bodyPr wrap="square" rtlCol="0">
              <a:spAutoFit/>
            </a:bodyPr>
            <a:lstStyle/>
            <a:p>
              <a:r>
                <a:rPr lang="en-US" dirty="0"/>
                <a:t>….</a:t>
              </a:r>
            </a:p>
          </p:txBody>
        </p:sp>
        <p:sp>
          <p:nvSpPr>
            <p:cNvPr id="14" name="TextBox 13">
              <a:extLst>
                <a:ext uri="{FF2B5EF4-FFF2-40B4-BE49-F238E27FC236}">
                  <a16:creationId xmlns:a16="http://schemas.microsoft.com/office/drawing/2014/main" id="{55564C37-978E-4A4D-9769-FAE06D9E00D7}"/>
                </a:ext>
              </a:extLst>
            </p:cNvPr>
            <p:cNvSpPr txBox="1"/>
            <p:nvPr/>
          </p:nvSpPr>
          <p:spPr>
            <a:xfrm>
              <a:off x="8001000" y="2971800"/>
              <a:ext cx="685800" cy="461665"/>
            </a:xfrm>
            <a:prstGeom prst="rect">
              <a:avLst/>
            </a:prstGeom>
            <a:noFill/>
          </p:spPr>
          <p:txBody>
            <a:bodyPr wrap="square" rtlCol="0">
              <a:spAutoFit/>
            </a:bodyPr>
            <a:lstStyle/>
            <a:p>
              <a:r>
                <a:rPr lang="en-US" dirty="0"/>
                <a:t>….</a:t>
              </a:r>
            </a:p>
          </p:txBody>
        </p:sp>
      </p:grpSp>
      <p:sp>
        <p:nvSpPr>
          <p:cNvPr id="50" name="Slide Number Placeholder 49"/>
          <p:cNvSpPr>
            <a:spLocks noGrp="1"/>
          </p:cNvSpPr>
          <p:nvPr>
            <p:ph type="sldNum" sz="quarter" idx="12"/>
          </p:nvPr>
        </p:nvSpPr>
        <p:spPr/>
        <p:txBody>
          <a:bodyPr/>
          <a:lstStyle/>
          <a:p>
            <a:pPr>
              <a:defRPr/>
            </a:pPr>
            <a:fld id="{F208343D-CA57-4FFD-885D-7C7C191369FA}" type="slidenum">
              <a:rPr lang="he-IL" altLang="en-US" smtClean="0"/>
              <a:pPr>
                <a:defRPr/>
              </a:pPr>
              <a:t>28</a:t>
            </a:fld>
            <a:endParaRPr lang="en-US" altLang="en-US"/>
          </a:p>
        </p:txBody>
      </p:sp>
    </p:spTree>
    <p:extLst>
      <p:ext uri="{BB962C8B-B14F-4D97-AF65-F5344CB8AC3E}">
        <p14:creationId xmlns:p14="http://schemas.microsoft.com/office/powerpoint/2010/main" val="2118507786"/>
      </p:ext>
    </p:extLst>
  </p:cSld>
  <p:clrMapOvr>
    <a:masterClrMapping/>
  </p:clrMapOvr>
  <p:transition>
    <p:pull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of Balance Eq.</a:t>
            </a:r>
            <a:r>
              <a:rPr lang="en-US" dirty="0">
                <a:solidFill>
                  <a:srgbClr val="FF0000"/>
                </a:solidFill>
              </a:rPr>
              <a:t> </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194552548"/>
              </p:ext>
            </p:extLst>
          </p:nvPr>
        </p:nvGraphicFramePr>
        <p:xfrm>
          <a:off x="515668" y="1225526"/>
          <a:ext cx="7826375" cy="3635375"/>
        </p:xfrm>
        <a:graphic>
          <a:graphicData uri="http://schemas.openxmlformats.org/presentationml/2006/ole">
            <mc:AlternateContent xmlns:mc="http://schemas.openxmlformats.org/markup-compatibility/2006">
              <mc:Choice xmlns:v="urn:schemas-microsoft-com:vml" Requires="v">
                <p:oleObj spid="_x0000_s7248" name="Equation" r:id="rId2" imgW="3822480" imgH="1942920" progId="Equation.3">
                  <p:embed/>
                </p:oleObj>
              </mc:Choice>
              <mc:Fallback>
                <p:oleObj name="Equation" r:id="rId2" imgW="3822480" imgH="1942920" progId="Equation.3">
                  <p:embed/>
                  <p:pic>
                    <p:nvPicPr>
                      <p:cNvPr id="0" name="Picture 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668" y="1225526"/>
                        <a:ext cx="7826375" cy="3635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a:extLst>
              <a:ext uri="{FF2B5EF4-FFF2-40B4-BE49-F238E27FC236}">
                <a16:creationId xmlns:a16="http://schemas.microsoft.com/office/drawing/2014/main" id="{A9C1BCB0-1188-484E-9C6C-C1A59871FFCB}"/>
              </a:ext>
            </a:extLst>
          </p:cNvPr>
          <p:cNvGraphicFramePr>
            <a:graphicFrameLocks noChangeAspect="1"/>
          </p:cNvGraphicFramePr>
          <p:nvPr>
            <p:extLst>
              <p:ext uri="{D42A27DB-BD31-4B8C-83A1-F6EECF244321}">
                <p14:modId xmlns:p14="http://schemas.microsoft.com/office/powerpoint/2010/main" val="1484002469"/>
              </p:ext>
            </p:extLst>
          </p:nvPr>
        </p:nvGraphicFramePr>
        <p:xfrm>
          <a:off x="2569892" y="5632474"/>
          <a:ext cx="3717925" cy="903287"/>
        </p:xfrm>
        <a:graphic>
          <a:graphicData uri="http://schemas.openxmlformats.org/presentationml/2006/ole">
            <mc:AlternateContent xmlns:mc="http://schemas.openxmlformats.org/markup-compatibility/2006">
              <mc:Choice xmlns:v="urn:schemas-microsoft-com:vml" Requires="v">
                <p:oleObj spid="_x0000_s7249" name="Equation" r:id="rId4" imgW="1815840" imgH="482400" progId="Equation.3">
                  <p:embed/>
                </p:oleObj>
              </mc:Choice>
              <mc:Fallback>
                <p:oleObj name="Equation" r:id="rId4" imgW="1815840" imgH="482400" progId="Equation.3">
                  <p:embed/>
                  <p:pic>
                    <p:nvPicPr>
                      <p:cNvPr id="0" name="Picture 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9892" y="5632474"/>
                        <a:ext cx="3717925" cy="903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a:extLst>
              <a:ext uri="{FF2B5EF4-FFF2-40B4-BE49-F238E27FC236}">
                <a16:creationId xmlns:a16="http://schemas.microsoft.com/office/drawing/2014/main" id="{4A4B00EF-6EB0-4886-BF2C-C2C6CBF43ADE}"/>
              </a:ext>
            </a:extLst>
          </p:cNvPr>
          <p:cNvSpPr txBox="1"/>
          <p:nvPr/>
        </p:nvSpPr>
        <p:spPr>
          <a:xfrm>
            <a:off x="379828" y="5311765"/>
            <a:ext cx="3626314" cy="461665"/>
          </a:xfrm>
          <a:prstGeom prst="rect">
            <a:avLst/>
          </a:prstGeom>
          <a:noFill/>
        </p:spPr>
        <p:txBody>
          <a:bodyPr wrap="none" rtlCol="0">
            <a:spAutoFit/>
          </a:bodyPr>
          <a:lstStyle/>
          <a:p>
            <a:r>
              <a:rPr lang="en-US" dirty="0"/>
              <a:t>The requirement is that</a:t>
            </a:r>
          </a:p>
        </p:txBody>
      </p:sp>
      <p:sp>
        <p:nvSpPr>
          <p:cNvPr id="8" name="Slide Number Placeholder 7"/>
          <p:cNvSpPr>
            <a:spLocks noGrp="1"/>
          </p:cNvSpPr>
          <p:nvPr>
            <p:ph type="sldNum" sz="quarter" idx="12"/>
          </p:nvPr>
        </p:nvSpPr>
        <p:spPr/>
        <p:txBody>
          <a:bodyPr/>
          <a:lstStyle/>
          <a:p>
            <a:pPr>
              <a:defRPr/>
            </a:pPr>
            <a:fld id="{F208343D-CA57-4FFD-885D-7C7C191369FA}" type="slidenum">
              <a:rPr lang="he-IL" altLang="en-US" smtClean="0"/>
              <a:pPr>
                <a:defRPr/>
              </a:pPr>
              <a:t>29</a:t>
            </a:fld>
            <a:endParaRPr lang="en-US" altLang="en-US"/>
          </a:p>
        </p:txBody>
      </p:sp>
    </p:spTree>
    <p:extLst>
      <p:ext uri="{BB962C8B-B14F-4D97-AF65-F5344CB8AC3E}">
        <p14:creationId xmlns:p14="http://schemas.microsoft.com/office/powerpoint/2010/main" val="4002148372"/>
      </p:ext>
    </p:extLst>
  </p:cSld>
  <p:clrMapOvr>
    <a:masterClrMapping/>
  </p:clrMapOvr>
  <p:transition>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4">
            <a:extLst>
              <a:ext uri="{FF2B5EF4-FFF2-40B4-BE49-F238E27FC236}">
                <a16:creationId xmlns:a16="http://schemas.microsoft.com/office/drawing/2014/main" id="{5106EF79-08CC-4DA2-B409-F6672E9F7ABF}"/>
              </a:ext>
            </a:extLst>
          </p:cNvPr>
          <p:cNvSpPr>
            <a:spLocks noGrp="1"/>
          </p:cNvSpPr>
          <p:nvPr>
            <p:ph type="title"/>
          </p:nvPr>
        </p:nvSpPr>
        <p:spPr>
          <a:xfrm>
            <a:off x="128588" y="0"/>
            <a:ext cx="9015412" cy="936625"/>
          </a:xfrm>
        </p:spPr>
        <p:txBody>
          <a:bodyPr/>
          <a:lstStyle/>
          <a:p>
            <a:pPr eaLnBrk="1" hangingPunct="1"/>
            <a:r>
              <a:rPr lang="en-US" dirty="0"/>
              <a:t>Queuing System</a:t>
            </a:r>
            <a:endParaRPr lang="en-US" altLang="en-US" dirty="0"/>
          </a:p>
        </p:txBody>
      </p:sp>
      <p:sp>
        <p:nvSpPr>
          <p:cNvPr id="14339" name="Slide Number Placeholder 3">
            <a:extLst>
              <a:ext uri="{FF2B5EF4-FFF2-40B4-BE49-F238E27FC236}">
                <a16:creationId xmlns:a16="http://schemas.microsoft.com/office/drawing/2014/main" id="{6B849694-94AC-4427-A2EE-94E7C69FFF1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E744DD60-9FC2-4368-BA11-BC50567F4E06}" type="slidenum">
              <a:rPr lang="he-IL" altLang="en-US" sz="2200">
                <a:solidFill>
                  <a:srgbClr val="002D86"/>
                </a:solidFill>
              </a:rPr>
              <a:pPr/>
              <a:t>3</a:t>
            </a:fld>
            <a:endParaRPr lang="en-US" altLang="en-US" sz="2200">
              <a:solidFill>
                <a:srgbClr val="002D86"/>
              </a:solidFill>
            </a:endParaRPr>
          </a:p>
        </p:txBody>
      </p:sp>
      <p:sp>
        <p:nvSpPr>
          <p:cNvPr id="6" name="Content Placeholder 5">
            <a:extLst>
              <a:ext uri="{FF2B5EF4-FFF2-40B4-BE49-F238E27FC236}">
                <a16:creationId xmlns:a16="http://schemas.microsoft.com/office/drawing/2014/main" id="{8EA91A45-FD0D-4B44-8CF7-FCE34B5C4456}"/>
              </a:ext>
            </a:extLst>
          </p:cNvPr>
          <p:cNvSpPr>
            <a:spLocks noGrp="1"/>
          </p:cNvSpPr>
          <p:nvPr>
            <p:ph sz="quarter" idx="1"/>
          </p:nvPr>
        </p:nvSpPr>
        <p:spPr>
          <a:xfrm>
            <a:off x="0" y="989013"/>
            <a:ext cx="9144000" cy="5400675"/>
          </a:xfrm>
        </p:spPr>
        <p:txBody>
          <a:bodyPr>
            <a:normAutofit/>
          </a:bodyPr>
          <a:lstStyle/>
          <a:p>
            <a:pPr marL="274320" indent="-274320" eaLnBrk="1" fontAlgn="auto" hangingPunct="1">
              <a:lnSpc>
                <a:spcPct val="150000"/>
              </a:lnSpc>
              <a:spcAft>
                <a:spcPts val="0"/>
              </a:spcAft>
              <a:buFont typeface="Wingdings 3"/>
              <a:buChar char=""/>
              <a:defRPr/>
            </a:pPr>
            <a:r>
              <a:rPr lang="en-US" dirty="0"/>
              <a:t>A queuing system is a facility consisting of one or several servers designed to perform certain tasks or process certain jobs and a queue of jobs waiting to be processed. </a:t>
            </a:r>
          </a:p>
          <a:p>
            <a:pPr marL="274320" indent="-274320" eaLnBrk="1" fontAlgn="auto" hangingPunct="1">
              <a:lnSpc>
                <a:spcPct val="150000"/>
              </a:lnSpc>
              <a:spcAft>
                <a:spcPts val="0"/>
              </a:spcAft>
              <a:buFont typeface="Wingdings 3"/>
              <a:buChar char=""/>
              <a:defRPr/>
            </a:pPr>
            <a:r>
              <a:rPr lang="en-US" dirty="0"/>
              <a:t>Examples of queuing systems are:</a:t>
            </a:r>
          </a:p>
          <a:p>
            <a:pPr marL="548958" lvl="1" indent="-274320" eaLnBrk="1" fontAlgn="auto" hangingPunct="1">
              <a:lnSpc>
                <a:spcPct val="150000"/>
              </a:lnSpc>
              <a:spcAft>
                <a:spcPts val="0"/>
              </a:spcAft>
              <a:buFont typeface="Wingdings 3"/>
              <a:buChar char=""/>
              <a:defRPr/>
            </a:pPr>
            <a:r>
              <a:rPr lang="en-US" dirty="0"/>
              <a:t>a shared computer executing tasks sent by its users;</a:t>
            </a:r>
          </a:p>
          <a:p>
            <a:pPr marL="548958" lvl="1" indent="-274320" eaLnBrk="1" fontAlgn="auto" hangingPunct="1">
              <a:lnSpc>
                <a:spcPct val="150000"/>
              </a:lnSpc>
              <a:spcAft>
                <a:spcPts val="0"/>
              </a:spcAft>
              <a:buFont typeface="Wingdings 3"/>
              <a:buChar char=""/>
              <a:defRPr/>
            </a:pPr>
            <a:r>
              <a:rPr lang="en-US" dirty="0"/>
              <a:t>an internet service provider whose customers connect to the internet, browse, and disconnect;</a:t>
            </a:r>
          </a:p>
          <a:p>
            <a:pPr marL="548958" lvl="1" indent="-274320" eaLnBrk="1" fontAlgn="auto" hangingPunct="1">
              <a:lnSpc>
                <a:spcPct val="150000"/>
              </a:lnSpc>
              <a:spcAft>
                <a:spcPts val="0"/>
              </a:spcAft>
              <a:buFont typeface="Wingdings 3"/>
              <a:buChar char=""/>
              <a:defRPr/>
            </a:pPr>
            <a:r>
              <a:rPr lang="en-US" dirty="0"/>
              <a:t>a printer processing jobs sent to it from different computers;</a:t>
            </a:r>
          </a:p>
          <a:p>
            <a:pPr marL="548958" lvl="1" indent="-274320" eaLnBrk="1" fontAlgn="auto" hangingPunct="1">
              <a:lnSpc>
                <a:spcPct val="150000"/>
              </a:lnSpc>
              <a:spcAft>
                <a:spcPts val="0"/>
              </a:spcAft>
              <a:buFont typeface="Wingdings 3"/>
              <a:buChar char=""/>
              <a:defRPr/>
            </a:pPr>
            <a:r>
              <a:rPr lang="en-US" dirty="0"/>
              <a:t>a medical office serving patients; and so on. </a:t>
            </a:r>
          </a:p>
        </p:txBody>
      </p:sp>
    </p:spTree>
    <p:extLst>
      <p:ext uri="{BB962C8B-B14F-4D97-AF65-F5344CB8AC3E}">
        <p14:creationId xmlns:p14="http://schemas.microsoft.com/office/powerpoint/2010/main" val="3484564332"/>
      </p:ext>
    </p:extLst>
  </p:cSld>
  <p:clrMapOvr>
    <a:masterClrMapping/>
  </p:clrMapOvr>
  <p:transition>
    <p:pull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sz="4000" dirty="0"/>
              <a:t>Solution of Balance Eq. </a:t>
            </a:r>
          </a:p>
        </p:txBody>
      </p:sp>
      <p:sp>
        <p:nvSpPr>
          <p:cNvPr id="195587" name="Rectangle 3"/>
          <p:cNvSpPr>
            <a:spLocks noGrp="1" noChangeArrowheads="1"/>
          </p:cNvSpPr>
          <p:nvPr>
            <p:ph sz="quarter" idx="1"/>
          </p:nvPr>
        </p:nvSpPr>
        <p:spPr/>
        <p:txBody>
          <a:bodyPr/>
          <a:lstStyle/>
          <a:p>
            <a:r>
              <a:rPr lang="en-US" dirty="0"/>
              <a:t>If           is finite, we can solve for </a:t>
            </a:r>
            <a:r>
              <a:rPr lang="el-GR" dirty="0">
                <a:cs typeface="Times New Roman" pitchFamily="18" charset="0"/>
              </a:rPr>
              <a:t>π</a:t>
            </a:r>
            <a:r>
              <a:rPr lang="en-US" baseline="-25000" dirty="0">
                <a:cs typeface="Times New Roman" pitchFamily="18" charset="0"/>
              </a:rPr>
              <a:t>0</a:t>
            </a:r>
            <a:r>
              <a:rPr lang="en-US" dirty="0">
                <a:cs typeface="Times New Roman" pitchFamily="18" charset="0"/>
              </a:rPr>
              <a:t>:</a:t>
            </a:r>
          </a:p>
          <a:p>
            <a:endParaRPr lang="en-US" dirty="0">
              <a:cs typeface="Times New Roman" pitchFamily="18" charset="0"/>
            </a:endParaRPr>
          </a:p>
          <a:p>
            <a:endParaRPr lang="en-US" dirty="0">
              <a:cs typeface="Times New Roman" pitchFamily="18" charset="0"/>
            </a:endParaRPr>
          </a:p>
          <a:p>
            <a:endParaRPr lang="en-US" dirty="0">
              <a:cs typeface="Times New Roman" pitchFamily="18" charset="0"/>
            </a:endParaRPr>
          </a:p>
          <a:p>
            <a:endParaRPr lang="en-US" dirty="0">
              <a:cs typeface="Times New Roman" pitchFamily="18" charset="0"/>
            </a:endParaRPr>
          </a:p>
          <a:p>
            <a:endParaRPr lang="en-US" dirty="0">
              <a:cs typeface="Times New Roman" pitchFamily="18" charset="0"/>
            </a:endParaRPr>
          </a:p>
          <a:p>
            <a:r>
              <a:rPr lang="en-US" dirty="0">
                <a:cs typeface="Times New Roman" pitchFamily="18" charset="0"/>
              </a:rPr>
              <a:t>It can be shown that if              is infinite, then no steady-state distribution exists.</a:t>
            </a:r>
          </a:p>
          <a:p>
            <a:r>
              <a:rPr lang="en-US" dirty="0">
                <a:cs typeface="Times New Roman" pitchFamily="18" charset="0"/>
              </a:rPr>
              <a:t>The most common reason for a steady-state failing to exist is that the arrival rate is at least as large as the maximum rate at which customers can be served.</a:t>
            </a:r>
            <a:endParaRPr lang="el-GR" dirty="0">
              <a:cs typeface="Times New Roman" pitchFamily="18" charset="0"/>
            </a:endParaRPr>
          </a:p>
        </p:txBody>
      </p:sp>
      <p:graphicFrame>
        <p:nvGraphicFramePr>
          <p:cNvPr id="195588" name="Object 4"/>
          <p:cNvGraphicFramePr>
            <a:graphicFrameLocks noChangeAspect="1"/>
          </p:cNvGraphicFramePr>
          <p:nvPr>
            <p:extLst>
              <p:ext uri="{D42A27DB-BD31-4B8C-83A1-F6EECF244321}">
                <p14:modId xmlns:p14="http://schemas.microsoft.com/office/powerpoint/2010/main" val="1351400592"/>
              </p:ext>
            </p:extLst>
          </p:nvPr>
        </p:nvGraphicFramePr>
        <p:xfrm>
          <a:off x="696473" y="989704"/>
          <a:ext cx="798512" cy="471487"/>
        </p:xfrm>
        <a:graphic>
          <a:graphicData uri="http://schemas.openxmlformats.org/presentationml/2006/ole">
            <mc:AlternateContent xmlns:mc="http://schemas.openxmlformats.org/markup-compatibility/2006">
              <mc:Choice xmlns:v="urn:schemas-microsoft-com:vml" Requires="v">
                <p:oleObj spid="_x0000_s8314" name="Equation" r:id="rId3" imgW="558800" imgH="330200" progId="Equation.3">
                  <p:embed/>
                </p:oleObj>
              </mc:Choice>
              <mc:Fallback>
                <p:oleObj name="Equation" r:id="rId3" imgW="558800" imgH="330200" progId="Equation.3">
                  <p:embed/>
                  <p:pic>
                    <p:nvPicPr>
                      <p:cNvPr id="0" name="Picture 1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473" y="989704"/>
                        <a:ext cx="798512" cy="471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5589" name="Object 5"/>
          <p:cNvGraphicFramePr>
            <a:graphicFrameLocks noChangeAspect="1"/>
          </p:cNvGraphicFramePr>
          <p:nvPr>
            <p:extLst>
              <p:ext uri="{D42A27DB-BD31-4B8C-83A1-F6EECF244321}">
                <p14:modId xmlns:p14="http://schemas.microsoft.com/office/powerpoint/2010/main" val="1653902673"/>
              </p:ext>
            </p:extLst>
          </p:nvPr>
        </p:nvGraphicFramePr>
        <p:xfrm>
          <a:off x="1631950" y="1644650"/>
          <a:ext cx="2835275" cy="1338263"/>
        </p:xfrm>
        <a:graphic>
          <a:graphicData uri="http://schemas.openxmlformats.org/presentationml/2006/ole">
            <mc:AlternateContent xmlns:mc="http://schemas.openxmlformats.org/markup-compatibility/2006">
              <mc:Choice xmlns:v="urn:schemas-microsoft-com:vml" Requires="v">
                <p:oleObj spid="_x0000_s8315" name="Equation" r:id="rId5" imgW="1371600" imgH="647640" progId="Equation.3">
                  <p:embed/>
                </p:oleObj>
              </mc:Choice>
              <mc:Fallback>
                <p:oleObj name="Equation" r:id="rId5" imgW="1371600" imgH="647640" progId="Equation.3">
                  <p:embed/>
                  <p:pic>
                    <p:nvPicPr>
                      <p:cNvPr id="0" name="Picture 1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1950" y="1644650"/>
                        <a:ext cx="2835275" cy="1338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5590" name="Object 6"/>
          <p:cNvGraphicFramePr>
            <a:graphicFrameLocks noChangeAspect="1"/>
          </p:cNvGraphicFramePr>
          <p:nvPr>
            <p:extLst>
              <p:ext uri="{D42A27DB-BD31-4B8C-83A1-F6EECF244321}">
                <p14:modId xmlns:p14="http://schemas.microsoft.com/office/powerpoint/2010/main" val="3108472924"/>
              </p:ext>
            </p:extLst>
          </p:nvPr>
        </p:nvGraphicFramePr>
        <p:xfrm>
          <a:off x="3705225" y="3875088"/>
          <a:ext cx="762000" cy="434975"/>
        </p:xfrm>
        <a:graphic>
          <a:graphicData uri="http://schemas.openxmlformats.org/presentationml/2006/ole">
            <mc:AlternateContent xmlns:mc="http://schemas.openxmlformats.org/markup-compatibility/2006">
              <mc:Choice xmlns:v="urn:schemas-microsoft-com:vml" Requires="v">
                <p:oleObj spid="_x0000_s8316" name="Equation" r:id="rId7" imgW="533169" imgH="304668" progId="Equation.3">
                  <p:embed/>
                </p:oleObj>
              </mc:Choice>
              <mc:Fallback>
                <p:oleObj name="Equation" r:id="rId7" imgW="533169" imgH="304668" progId="Equation.3">
                  <p:embed/>
                  <p:pic>
                    <p:nvPicPr>
                      <p:cNvPr id="0" name="Picture 1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5225" y="3875088"/>
                        <a:ext cx="76200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6"/>
          <p:cNvSpPr>
            <a:spLocks noGrp="1"/>
          </p:cNvSpPr>
          <p:nvPr>
            <p:ph type="sldNum" sz="quarter" idx="12"/>
          </p:nvPr>
        </p:nvSpPr>
        <p:spPr/>
        <p:txBody>
          <a:bodyPr/>
          <a:lstStyle/>
          <a:p>
            <a:pPr>
              <a:defRPr/>
            </a:pPr>
            <a:fld id="{F208343D-CA57-4FFD-885D-7C7C191369FA}" type="slidenum">
              <a:rPr lang="he-IL" altLang="en-US" smtClean="0"/>
              <a:pPr>
                <a:defRPr/>
              </a:pPr>
              <a:t>30</a:t>
            </a:fld>
            <a:endParaRPr lang="en-US" altLang="en-US"/>
          </a:p>
        </p:txBody>
      </p:sp>
    </p:spTree>
    <p:extLst>
      <p:ext uri="{BB962C8B-B14F-4D97-AF65-F5344CB8AC3E}">
        <p14:creationId xmlns:p14="http://schemas.microsoft.com/office/powerpoint/2010/main" val="1926142558"/>
      </p:ext>
    </p:extLst>
  </p:cSld>
  <p:clrMapOvr>
    <a:masterClrMapping/>
  </p:clrMapOvr>
  <p:transition>
    <p:pull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BF5F9-4B90-4DFF-9A22-C0B600CE635A}"/>
              </a:ext>
            </a:extLst>
          </p:cNvPr>
          <p:cNvSpPr>
            <a:spLocks noGrp="1"/>
          </p:cNvSpPr>
          <p:nvPr>
            <p:ph type="title"/>
          </p:nvPr>
        </p:nvSpPr>
        <p:spPr/>
        <p:txBody>
          <a:bodyPr/>
          <a:lstStyle/>
          <a:p>
            <a:r>
              <a:rPr lang="en-US" dirty="0"/>
              <a:t>Birth Death Process</a:t>
            </a:r>
          </a:p>
        </p:txBody>
      </p:sp>
      <p:sp>
        <p:nvSpPr>
          <p:cNvPr id="4" name="Slide Number Placeholder 3">
            <a:extLst>
              <a:ext uri="{FF2B5EF4-FFF2-40B4-BE49-F238E27FC236}">
                <a16:creationId xmlns:a16="http://schemas.microsoft.com/office/drawing/2014/main" id="{B63B5BEE-739C-4603-BAEE-5FFA2109671F}"/>
              </a:ext>
            </a:extLst>
          </p:cNvPr>
          <p:cNvSpPr>
            <a:spLocks noGrp="1"/>
          </p:cNvSpPr>
          <p:nvPr>
            <p:ph type="sldNum" sz="quarter" idx="12"/>
          </p:nvPr>
        </p:nvSpPr>
        <p:spPr/>
        <p:txBody>
          <a:bodyPr/>
          <a:lstStyle/>
          <a:p>
            <a:pPr>
              <a:defRPr/>
            </a:pPr>
            <a:fld id="{F208343D-CA57-4FFD-885D-7C7C191369FA}" type="slidenum">
              <a:rPr lang="he-IL" altLang="en-US" smtClean="0"/>
              <a:pPr>
                <a:defRPr/>
              </a:pPr>
              <a:t>31</a:t>
            </a:fld>
            <a:endParaRPr lang="en-US" altLang="en-US"/>
          </a:p>
        </p:txBody>
      </p:sp>
      <p:grpSp>
        <p:nvGrpSpPr>
          <p:cNvPr id="5" name="Group 4">
            <a:extLst>
              <a:ext uri="{FF2B5EF4-FFF2-40B4-BE49-F238E27FC236}">
                <a16:creationId xmlns:a16="http://schemas.microsoft.com/office/drawing/2014/main" id="{0225D85B-B6F7-499A-A50F-116DC51EC0E6}"/>
              </a:ext>
            </a:extLst>
          </p:cNvPr>
          <p:cNvGrpSpPr/>
          <p:nvPr/>
        </p:nvGrpSpPr>
        <p:grpSpPr>
          <a:xfrm>
            <a:off x="640325" y="1296566"/>
            <a:ext cx="8348931" cy="1330100"/>
            <a:chOff x="541851" y="2590799"/>
            <a:chExt cx="8144949" cy="1330100"/>
          </a:xfrm>
        </p:grpSpPr>
        <p:grpSp>
          <p:nvGrpSpPr>
            <p:cNvPr id="6" name="Group 5">
              <a:extLst>
                <a:ext uri="{FF2B5EF4-FFF2-40B4-BE49-F238E27FC236}">
                  <a16:creationId xmlns:a16="http://schemas.microsoft.com/office/drawing/2014/main" id="{3A84C375-E3CD-4884-8125-456BCCE38575}"/>
                </a:ext>
              </a:extLst>
            </p:cNvPr>
            <p:cNvGrpSpPr/>
            <p:nvPr/>
          </p:nvGrpSpPr>
          <p:grpSpPr>
            <a:xfrm>
              <a:off x="541851" y="2590799"/>
              <a:ext cx="1058349" cy="1237766"/>
              <a:chOff x="1371600" y="2590800"/>
              <a:chExt cx="1210749" cy="1303281"/>
            </a:xfrm>
          </p:grpSpPr>
          <p:sp>
            <p:nvSpPr>
              <p:cNvPr id="45" name="Oval 44">
                <a:extLst>
                  <a:ext uri="{FF2B5EF4-FFF2-40B4-BE49-F238E27FC236}">
                    <a16:creationId xmlns:a16="http://schemas.microsoft.com/office/drawing/2014/main" id="{D72A4FB2-CA0E-4E64-97EA-580F87B7C249}"/>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000" dirty="0"/>
                  <a:t>0</a:t>
                </a:r>
              </a:p>
            </p:txBody>
          </p:sp>
          <p:cxnSp>
            <p:nvCxnSpPr>
              <p:cNvPr id="46" name="Curved Connector 6">
                <a:extLst>
                  <a:ext uri="{FF2B5EF4-FFF2-40B4-BE49-F238E27FC236}">
                    <a16:creationId xmlns:a16="http://schemas.microsoft.com/office/drawing/2014/main" id="{E22C0A4E-7C17-45DD-A24C-60C23ACC4643}"/>
                  </a:ext>
                </a:extLst>
              </p:cNvPr>
              <p:cNvCxnSpPr>
                <a:stCxn id="45"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47" name="Curved Connector 12">
                <a:extLst>
                  <a:ext uri="{FF2B5EF4-FFF2-40B4-BE49-F238E27FC236}">
                    <a16:creationId xmlns:a16="http://schemas.microsoft.com/office/drawing/2014/main" id="{0E676644-3BED-4261-BC7B-9BD5F467B7DC}"/>
                  </a:ext>
                </a:extLst>
              </p:cNvPr>
              <p:cNvCxnSpPr>
                <a:endCxn id="45"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6ADD573B-5E5E-490A-A721-43BE8A96598A}"/>
                  </a:ext>
                </a:extLst>
              </p:cNvPr>
              <p:cNvSpPr txBox="1"/>
              <p:nvPr/>
            </p:nvSpPr>
            <p:spPr>
              <a:xfrm>
                <a:off x="1828800" y="2590800"/>
                <a:ext cx="457200" cy="369332"/>
              </a:xfrm>
              <a:prstGeom prst="rect">
                <a:avLst/>
              </a:prstGeom>
              <a:noFill/>
            </p:spPr>
            <p:txBody>
              <a:bodyPr wrap="square" rtlCol="0">
                <a:spAutoFit/>
              </a:bodyPr>
              <a:lstStyle/>
              <a:p>
                <a:r>
                  <a:rPr lang="en-US" sz="1800" dirty="0">
                    <a:sym typeface="Symbol"/>
                  </a:rPr>
                  <a:t></a:t>
                </a:r>
                <a:r>
                  <a:rPr lang="en-US" sz="1800" baseline="-25000" dirty="0">
                    <a:sym typeface="Symbol"/>
                  </a:rPr>
                  <a:t>0</a:t>
                </a:r>
                <a:endParaRPr lang="en-US" dirty="0"/>
              </a:p>
            </p:txBody>
          </p:sp>
          <p:sp>
            <p:nvSpPr>
              <p:cNvPr id="49" name="TextBox 48">
                <a:extLst>
                  <a:ext uri="{FF2B5EF4-FFF2-40B4-BE49-F238E27FC236}">
                    <a16:creationId xmlns:a16="http://schemas.microsoft.com/office/drawing/2014/main" id="{A7F5D2E6-8B6D-4CB1-B895-7A151A16409A}"/>
                  </a:ext>
                </a:extLst>
              </p:cNvPr>
              <p:cNvSpPr txBox="1"/>
              <p:nvPr/>
            </p:nvSpPr>
            <p:spPr>
              <a:xfrm>
                <a:off x="1905000" y="3505200"/>
                <a:ext cx="457200" cy="388881"/>
              </a:xfrm>
              <a:prstGeom prst="rect">
                <a:avLst/>
              </a:prstGeom>
              <a:noFill/>
            </p:spPr>
            <p:txBody>
              <a:bodyPr wrap="square" rtlCol="0">
                <a:spAutoFit/>
              </a:bodyPr>
              <a:lstStyle/>
              <a:p>
                <a:r>
                  <a:rPr lang="en-US" sz="1800" dirty="0">
                    <a:sym typeface="Symbol"/>
                  </a:rPr>
                  <a:t></a:t>
                </a:r>
                <a:r>
                  <a:rPr lang="en-US" sz="1800" baseline="-25000" dirty="0">
                    <a:sym typeface="Symbol"/>
                  </a:rPr>
                  <a:t>1</a:t>
                </a:r>
                <a:endParaRPr lang="en-US" dirty="0"/>
              </a:p>
            </p:txBody>
          </p:sp>
        </p:grpSp>
        <p:grpSp>
          <p:nvGrpSpPr>
            <p:cNvPr id="7" name="Group 6">
              <a:extLst>
                <a:ext uri="{FF2B5EF4-FFF2-40B4-BE49-F238E27FC236}">
                  <a16:creationId xmlns:a16="http://schemas.microsoft.com/office/drawing/2014/main" id="{493C43E7-F99D-4A4D-9D05-59F53CF28F4D}"/>
                </a:ext>
              </a:extLst>
            </p:cNvPr>
            <p:cNvGrpSpPr/>
            <p:nvPr/>
          </p:nvGrpSpPr>
          <p:grpSpPr>
            <a:xfrm>
              <a:off x="1524000" y="2590799"/>
              <a:ext cx="1058349" cy="1237766"/>
              <a:chOff x="1371600" y="2590800"/>
              <a:chExt cx="1210749" cy="1303281"/>
            </a:xfrm>
          </p:grpSpPr>
          <p:sp>
            <p:nvSpPr>
              <p:cNvPr id="40" name="Oval 39">
                <a:extLst>
                  <a:ext uri="{FF2B5EF4-FFF2-40B4-BE49-F238E27FC236}">
                    <a16:creationId xmlns:a16="http://schemas.microsoft.com/office/drawing/2014/main" id="{B8FB3E99-72DC-42D0-B4A0-97F4D3AC56F0}"/>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000" dirty="0"/>
                  <a:t>1</a:t>
                </a:r>
              </a:p>
            </p:txBody>
          </p:sp>
          <p:cxnSp>
            <p:nvCxnSpPr>
              <p:cNvPr id="41" name="Curved Connector 25">
                <a:extLst>
                  <a:ext uri="{FF2B5EF4-FFF2-40B4-BE49-F238E27FC236}">
                    <a16:creationId xmlns:a16="http://schemas.microsoft.com/office/drawing/2014/main" id="{6CD1C6FD-9F57-42AF-BD00-1B2D4D953E98}"/>
                  </a:ext>
                </a:extLst>
              </p:cNvPr>
              <p:cNvCxnSpPr>
                <a:stCxn id="40"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42" name="Curved Connector 26">
                <a:extLst>
                  <a:ext uri="{FF2B5EF4-FFF2-40B4-BE49-F238E27FC236}">
                    <a16:creationId xmlns:a16="http://schemas.microsoft.com/office/drawing/2014/main" id="{18D61A49-8A72-4152-873E-6473023703A1}"/>
                  </a:ext>
                </a:extLst>
              </p:cNvPr>
              <p:cNvCxnSpPr>
                <a:endCxn id="40"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FFB68004-5B1B-4BF2-86C1-52D4D11FE9C1}"/>
                  </a:ext>
                </a:extLst>
              </p:cNvPr>
              <p:cNvSpPr txBox="1"/>
              <p:nvPr/>
            </p:nvSpPr>
            <p:spPr>
              <a:xfrm>
                <a:off x="1828800" y="2590800"/>
                <a:ext cx="457200" cy="388881"/>
              </a:xfrm>
              <a:prstGeom prst="rect">
                <a:avLst/>
              </a:prstGeom>
              <a:noFill/>
            </p:spPr>
            <p:txBody>
              <a:bodyPr wrap="square" rtlCol="0">
                <a:spAutoFit/>
              </a:bodyPr>
              <a:lstStyle/>
              <a:p>
                <a:r>
                  <a:rPr lang="en-US" sz="1800" dirty="0">
                    <a:sym typeface="Symbol"/>
                  </a:rPr>
                  <a:t></a:t>
                </a:r>
                <a:r>
                  <a:rPr lang="en-US" sz="1800" baseline="-25000" dirty="0">
                    <a:sym typeface="Symbol"/>
                  </a:rPr>
                  <a:t>1</a:t>
                </a:r>
                <a:endParaRPr lang="en-US" dirty="0"/>
              </a:p>
            </p:txBody>
          </p:sp>
          <p:sp>
            <p:nvSpPr>
              <p:cNvPr id="44" name="TextBox 43">
                <a:extLst>
                  <a:ext uri="{FF2B5EF4-FFF2-40B4-BE49-F238E27FC236}">
                    <a16:creationId xmlns:a16="http://schemas.microsoft.com/office/drawing/2014/main" id="{2775D8DD-9270-43B7-91E0-86D6AD9A167E}"/>
                  </a:ext>
                </a:extLst>
              </p:cNvPr>
              <p:cNvSpPr txBox="1"/>
              <p:nvPr/>
            </p:nvSpPr>
            <p:spPr>
              <a:xfrm>
                <a:off x="1905000" y="3505200"/>
                <a:ext cx="457200" cy="388881"/>
              </a:xfrm>
              <a:prstGeom prst="rect">
                <a:avLst/>
              </a:prstGeom>
              <a:noFill/>
            </p:spPr>
            <p:txBody>
              <a:bodyPr wrap="square" rtlCol="0">
                <a:spAutoFit/>
              </a:bodyPr>
              <a:lstStyle/>
              <a:p>
                <a:r>
                  <a:rPr lang="en-US" sz="1800" dirty="0">
                    <a:sym typeface="Symbol"/>
                  </a:rPr>
                  <a:t></a:t>
                </a:r>
                <a:r>
                  <a:rPr lang="en-US" sz="1800" baseline="-25000" dirty="0">
                    <a:sym typeface="Symbol"/>
                  </a:rPr>
                  <a:t>2</a:t>
                </a:r>
                <a:endParaRPr lang="en-US" dirty="0"/>
              </a:p>
            </p:txBody>
          </p:sp>
        </p:grpSp>
        <p:grpSp>
          <p:nvGrpSpPr>
            <p:cNvPr id="8" name="Group 7">
              <a:extLst>
                <a:ext uri="{FF2B5EF4-FFF2-40B4-BE49-F238E27FC236}">
                  <a16:creationId xmlns:a16="http://schemas.microsoft.com/office/drawing/2014/main" id="{3730FDE2-6DDA-4B82-ADE6-39D4FADE35A4}"/>
                </a:ext>
              </a:extLst>
            </p:cNvPr>
            <p:cNvGrpSpPr/>
            <p:nvPr/>
          </p:nvGrpSpPr>
          <p:grpSpPr>
            <a:xfrm>
              <a:off x="2514600" y="2590799"/>
              <a:ext cx="1058349" cy="1237766"/>
              <a:chOff x="1371600" y="2590800"/>
              <a:chExt cx="1210749" cy="1303281"/>
            </a:xfrm>
          </p:grpSpPr>
          <p:sp>
            <p:nvSpPr>
              <p:cNvPr id="35" name="Oval 34">
                <a:extLst>
                  <a:ext uri="{FF2B5EF4-FFF2-40B4-BE49-F238E27FC236}">
                    <a16:creationId xmlns:a16="http://schemas.microsoft.com/office/drawing/2014/main" id="{72B2C9E8-43CA-4C36-823D-4162CC93F9EE}"/>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000" dirty="0"/>
                  <a:t>2</a:t>
                </a:r>
              </a:p>
            </p:txBody>
          </p:sp>
          <p:cxnSp>
            <p:nvCxnSpPr>
              <p:cNvPr id="36" name="Curved Connector 31">
                <a:extLst>
                  <a:ext uri="{FF2B5EF4-FFF2-40B4-BE49-F238E27FC236}">
                    <a16:creationId xmlns:a16="http://schemas.microsoft.com/office/drawing/2014/main" id="{57BE6AE6-A86A-40A0-8218-36FDC4E6CBC1}"/>
                  </a:ext>
                </a:extLst>
              </p:cNvPr>
              <p:cNvCxnSpPr>
                <a:stCxn id="35"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37" name="Curved Connector 32">
                <a:extLst>
                  <a:ext uri="{FF2B5EF4-FFF2-40B4-BE49-F238E27FC236}">
                    <a16:creationId xmlns:a16="http://schemas.microsoft.com/office/drawing/2014/main" id="{E5BCBF0D-9FFD-42E1-B842-2608924BA537}"/>
                  </a:ext>
                </a:extLst>
              </p:cNvPr>
              <p:cNvCxnSpPr>
                <a:endCxn id="35"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7CE19E99-FC1B-4330-86A4-A7ECAFDEE85C}"/>
                  </a:ext>
                </a:extLst>
              </p:cNvPr>
              <p:cNvSpPr txBox="1"/>
              <p:nvPr/>
            </p:nvSpPr>
            <p:spPr>
              <a:xfrm>
                <a:off x="1828800" y="2590800"/>
                <a:ext cx="457200" cy="388881"/>
              </a:xfrm>
              <a:prstGeom prst="rect">
                <a:avLst/>
              </a:prstGeom>
              <a:noFill/>
            </p:spPr>
            <p:txBody>
              <a:bodyPr wrap="square" rtlCol="0">
                <a:spAutoFit/>
              </a:bodyPr>
              <a:lstStyle/>
              <a:p>
                <a:r>
                  <a:rPr lang="en-US" sz="1800" dirty="0">
                    <a:sym typeface="Symbol"/>
                  </a:rPr>
                  <a:t></a:t>
                </a:r>
                <a:r>
                  <a:rPr lang="en-US" sz="1800" baseline="-25000" dirty="0">
                    <a:sym typeface="Symbol"/>
                  </a:rPr>
                  <a:t>2</a:t>
                </a:r>
                <a:endParaRPr lang="en-US" dirty="0"/>
              </a:p>
            </p:txBody>
          </p:sp>
          <p:sp>
            <p:nvSpPr>
              <p:cNvPr id="39" name="TextBox 38">
                <a:extLst>
                  <a:ext uri="{FF2B5EF4-FFF2-40B4-BE49-F238E27FC236}">
                    <a16:creationId xmlns:a16="http://schemas.microsoft.com/office/drawing/2014/main" id="{F4A1068F-3D2B-4A30-B1E8-C668A0251F38}"/>
                  </a:ext>
                </a:extLst>
              </p:cNvPr>
              <p:cNvSpPr txBox="1"/>
              <p:nvPr/>
            </p:nvSpPr>
            <p:spPr>
              <a:xfrm>
                <a:off x="1905000" y="3505200"/>
                <a:ext cx="457200" cy="388881"/>
              </a:xfrm>
              <a:prstGeom prst="rect">
                <a:avLst/>
              </a:prstGeom>
              <a:noFill/>
            </p:spPr>
            <p:txBody>
              <a:bodyPr wrap="square" rtlCol="0">
                <a:spAutoFit/>
              </a:bodyPr>
              <a:lstStyle/>
              <a:p>
                <a:r>
                  <a:rPr lang="en-US" sz="1800" dirty="0">
                    <a:sym typeface="Symbol"/>
                  </a:rPr>
                  <a:t></a:t>
                </a:r>
                <a:r>
                  <a:rPr lang="en-US" sz="1800" baseline="-25000" dirty="0">
                    <a:sym typeface="Symbol"/>
                  </a:rPr>
                  <a:t>3</a:t>
                </a:r>
                <a:endParaRPr lang="en-US" dirty="0"/>
              </a:p>
            </p:txBody>
          </p:sp>
        </p:grpSp>
        <p:grpSp>
          <p:nvGrpSpPr>
            <p:cNvPr id="9" name="Group 8">
              <a:extLst>
                <a:ext uri="{FF2B5EF4-FFF2-40B4-BE49-F238E27FC236}">
                  <a16:creationId xmlns:a16="http://schemas.microsoft.com/office/drawing/2014/main" id="{34092097-0ACA-4027-BFB1-928C095B0E03}"/>
                </a:ext>
              </a:extLst>
            </p:cNvPr>
            <p:cNvGrpSpPr/>
            <p:nvPr/>
          </p:nvGrpSpPr>
          <p:grpSpPr>
            <a:xfrm>
              <a:off x="5113851" y="2590800"/>
              <a:ext cx="1058349" cy="1237765"/>
              <a:chOff x="1371600" y="2590801"/>
              <a:chExt cx="1210749" cy="1303280"/>
            </a:xfrm>
          </p:grpSpPr>
          <p:sp>
            <p:nvSpPr>
              <p:cNvPr id="30" name="Oval 29">
                <a:extLst>
                  <a:ext uri="{FF2B5EF4-FFF2-40B4-BE49-F238E27FC236}">
                    <a16:creationId xmlns:a16="http://schemas.microsoft.com/office/drawing/2014/main" id="{D9068ABF-AFDA-4850-9073-93ED1C7D74F4}"/>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dirty="0"/>
                  <a:t>0</a:t>
                </a:r>
              </a:p>
            </p:txBody>
          </p:sp>
          <p:cxnSp>
            <p:nvCxnSpPr>
              <p:cNvPr id="31" name="Curved Connector 43">
                <a:extLst>
                  <a:ext uri="{FF2B5EF4-FFF2-40B4-BE49-F238E27FC236}">
                    <a16:creationId xmlns:a16="http://schemas.microsoft.com/office/drawing/2014/main" id="{D18A3A02-920B-4866-B86E-66A8AA506317}"/>
                  </a:ext>
                </a:extLst>
              </p:cNvPr>
              <p:cNvCxnSpPr>
                <a:stCxn id="30"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32" name="Curved Connector 44">
                <a:extLst>
                  <a:ext uri="{FF2B5EF4-FFF2-40B4-BE49-F238E27FC236}">
                    <a16:creationId xmlns:a16="http://schemas.microsoft.com/office/drawing/2014/main" id="{8A893876-BBED-429E-9041-3945F3056BCD}"/>
                  </a:ext>
                </a:extLst>
              </p:cNvPr>
              <p:cNvCxnSpPr>
                <a:endCxn id="30"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9CA10F12-C166-4A36-86E0-35C756A160CE}"/>
                  </a:ext>
                </a:extLst>
              </p:cNvPr>
              <p:cNvSpPr txBox="1"/>
              <p:nvPr/>
            </p:nvSpPr>
            <p:spPr>
              <a:xfrm>
                <a:off x="1828800" y="2590801"/>
                <a:ext cx="579204" cy="388881"/>
              </a:xfrm>
              <a:prstGeom prst="rect">
                <a:avLst/>
              </a:prstGeom>
              <a:noFill/>
            </p:spPr>
            <p:txBody>
              <a:bodyPr wrap="square" rtlCol="0">
                <a:spAutoFit/>
              </a:bodyPr>
              <a:lstStyle/>
              <a:p>
                <a:r>
                  <a:rPr lang="en-US" sz="1800" dirty="0">
                    <a:sym typeface="Symbol"/>
                  </a:rPr>
                  <a:t></a:t>
                </a:r>
                <a:r>
                  <a:rPr lang="en-US" sz="1800" baseline="-25000" dirty="0">
                    <a:sym typeface="Symbol"/>
                  </a:rPr>
                  <a:t>j-1</a:t>
                </a:r>
                <a:endParaRPr lang="en-US" dirty="0"/>
              </a:p>
            </p:txBody>
          </p:sp>
          <p:sp>
            <p:nvSpPr>
              <p:cNvPr id="34" name="TextBox 33">
                <a:extLst>
                  <a:ext uri="{FF2B5EF4-FFF2-40B4-BE49-F238E27FC236}">
                    <a16:creationId xmlns:a16="http://schemas.microsoft.com/office/drawing/2014/main" id="{91083BA8-3277-4539-8E16-D8407DB65DEA}"/>
                  </a:ext>
                </a:extLst>
              </p:cNvPr>
              <p:cNvSpPr txBox="1"/>
              <p:nvPr/>
            </p:nvSpPr>
            <p:spPr>
              <a:xfrm>
                <a:off x="1905000" y="3505200"/>
                <a:ext cx="457200" cy="388881"/>
              </a:xfrm>
              <a:prstGeom prst="rect">
                <a:avLst/>
              </a:prstGeom>
              <a:noFill/>
            </p:spPr>
            <p:txBody>
              <a:bodyPr wrap="square" rtlCol="0">
                <a:spAutoFit/>
              </a:bodyPr>
              <a:lstStyle/>
              <a:p>
                <a:r>
                  <a:rPr lang="en-US" sz="1800" dirty="0">
                    <a:sym typeface="Symbol"/>
                  </a:rPr>
                  <a:t></a:t>
                </a:r>
                <a:r>
                  <a:rPr lang="en-US" sz="1800" baseline="-25000" dirty="0">
                    <a:sym typeface="Symbol"/>
                  </a:rPr>
                  <a:t>j</a:t>
                </a:r>
                <a:endParaRPr lang="en-US" dirty="0"/>
              </a:p>
            </p:txBody>
          </p:sp>
        </p:grpSp>
        <p:grpSp>
          <p:nvGrpSpPr>
            <p:cNvPr id="10" name="Group 9">
              <a:extLst>
                <a:ext uri="{FF2B5EF4-FFF2-40B4-BE49-F238E27FC236}">
                  <a16:creationId xmlns:a16="http://schemas.microsoft.com/office/drawing/2014/main" id="{54C07EA1-FDC6-4EA8-83DA-BE2FDC8D2B35}"/>
                </a:ext>
              </a:extLst>
            </p:cNvPr>
            <p:cNvGrpSpPr/>
            <p:nvPr/>
          </p:nvGrpSpPr>
          <p:grpSpPr>
            <a:xfrm>
              <a:off x="6096000" y="2590799"/>
              <a:ext cx="1058349" cy="1237766"/>
              <a:chOff x="1371600" y="2590800"/>
              <a:chExt cx="1210749" cy="1303281"/>
            </a:xfrm>
          </p:grpSpPr>
          <p:sp>
            <p:nvSpPr>
              <p:cNvPr id="25" name="Oval 24">
                <a:extLst>
                  <a:ext uri="{FF2B5EF4-FFF2-40B4-BE49-F238E27FC236}">
                    <a16:creationId xmlns:a16="http://schemas.microsoft.com/office/drawing/2014/main" id="{1C91B074-6A54-4BAC-B18B-75E5ED30E3F0}"/>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000" dirty="0"/>
                  <a:t>j</a:t>
                </a:r>
              </a:p>
            </p:txBody>
          </p:sp>
          <p:cxnSp>
            <p:nvCxnSpPr>
              <p:cNvPr id="26" name="Curved Connector 49">
                <a:extLst>
                  <a:ext uri="{FF2B5EF4-FFF2-40B4-BE49-F238E27FC236}">
                    <a16:creationId xmlns:a16="http://schemas.microsoft.com/office/drawing/2014/main" id="{02EFA874-8889-4F78-BE1A-92FF78FB2A39}"/>
                  </a:ext>
                </a:extLst>
              </p:cNvPr>
              <p:cNvCxnSpPr>
                <a:stCxn id="25"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27" name="Curved Connector 50">
                <a:extLst>
                  <a:ext uri="{FF2B5EF4-FFF2-40B4-BE49-F238E27FC236}">
                    <a16:creationId xmlns:a16="http://schemas.microsoft.com/office/drawing/2014/main" id="{0AA8BEB9-7DF5-4188-87AD-AD29891BA2A2}"/>
                  </a:ext>
                </a:extLst>
              </p:cNvPr>
              <p:cNvCxnSpPr>
                <a:endCxn id="25"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8F8F5E38-B3E2-4CE7-A8FB-536C441D8697}"/>
                  </a:ext>
                </a:extLst>
              </p:cNvPr>
              <p:cNvSpPr txBox="1"/>
              <p:nvPr/>
            </p:nvSpPr>
            <p:spPr>
              <a:xfrm>
                <a:off x="1828800" y="2590800"/>
                <a:ext cx="457200" cy="388881"/>
              </a:xfrm>
              <a:prstGeom prst="rect">
                <a:avLst/>
              </a:prstGeom>
              <a:noFill/>
            </p:spPr>
            <p:txBody>
              <a:bodyPr wrap="square" rtlCol="0">
                <a:spAutoFit/>
              </a:bodyPr>
              <a:lstStyle/>
              <a:p>
                <a:r>
                  <a:rPr lang="en-US" sz="1800" dirty="0">
                    <a:sym typeface="Symbol"/>
                  </a:rPr>
                  <a:t></a:t>
                </a:r>
                <a:r>
                  <a:rPr lang="en-US" sz="1800" baseline="-25000" dirty="0">
                    <a:sym typeface="Symbol"/>
                  </a:rPr>
                  <a:t>j</a:t>
                </a:r>
                <a:endParaRPr lang="en-US" dirty="0"/>
              </a:p>
            </p:txBody>
          </p:sp>
          <p:sp>
            <p:nvSpPr>
              <p:cNvPr id="29" name="TextBox 28">
                <a:extLst>
                  <a:ext uri="{FF2B5EF4-FFF2-40B4-BE49-F238E27FC236}">
                    <a16:creationId xmlns:a16="http://schemas.microsoft.com/office/drawing/2014/main" id="{9DB8E402-6EB7-46F1-AE3A-9D665AB510D8}"/>
                  </a:ext>
                </a:extLst>
              </p:cNvPr>
              <p:cNvSpPr txBox="1"/>
              <p:nvPr/>
            </p:nvSpPr>
            <p:spPr>
              <a:xfrm>
                <a:off x="1905000" y="3505200"/>
                <a:ext cx="599844" cy="388881"/>
              </a:xfrm>
              <a:prstGeom prst="rect">
                <a:avLst/>
              </a:prstGeom>
              <a:noFill/>
            </p:spPr>
            <p:txBody>
              <a:bodyPr wrap="square" rtlCol="0">
                <a:spAutoFit/>
              </a:bodyPr>
              <a:lstStyle/>
              <a:p>
                <a:r>
                  <a:rPr lang="en-US" sz="1800" dirty="0">
                    <a:sym typeface="Symbol"/>
                  </a:rPr>
                  <a:t></a:t>
                </a:r>
                <a:r>
                  <a:rPr lang="en-US" sz="1800" baseline="-25000" dirty="0">
                    <a:sym typeface="Symbol"/>
                  </a:rPr>
                  <a:t>j+1</a:t>
                </a:r>
                <a:endParaRPr lang="en-US" dirty="0"/>
              </a:p>
            </p:txBody>
          </p:sp>
        </p:grpSp>
        <p:grpSp>
          <p:nvGrpSpPr>
            <p:cNvPr id="11" name="Group 10">
              <a:extLst>
                <a:ext uri="{FF2B5EF4-FFF2-40B4-BE49-F238E27FC236}">
                  <a16:creationId xmlns:a16="http://schemas.microsoft.com/office/drawing/2014/main" id="{44BC9D40-3313-4626-85FC-5991B23B84CB}"/>
                </a:ext>
              </a:extLst>
            </p:cNvPr>
            <p:cNvGrpSpPr/>
            <p:nvPr/>
          </p:nvGrpSpPr>
          <p:grpSpPr>
            <a:xfrm>
              <a:off x="7086600" y="2590800"/>
              <a:ext cx="1058349" cy="1330099"/>
              <a:chOff x="1371600" y="2590800"/>
              <a:chExt cx="1210749" cy="1400501"/>
            </a:xfrm>
          </p:grpSpPr>
          <p:sp>
            <p:nvSpPr>
              <p:cNvPr id="20" name="Oval 19">
                <a:extLst>
                  <a:ext uri="{FF2B5EF4-FFF2-40B4-BE49-F238E27FC236}">
                    <a16:creationId xmlns:a16="http://schemas.microsoft.com/office/drawing/2014/main" id="{9BC44DFF-39C0-4B02-BF48-B311AC1A808D}"/>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normAutofit/>
              </a:bodyPr>
              <a:lstStyle/>
              <a:p>
                <a:pPr algn="r"/>
                <a:r>
                  <a:rPr lang="en-US" sz="1600" dirty="0"/>
                  <a:t>j+1</a:t>
                </a:r>
              </a:p>
            </p:txBody>
          </p:sp>
          <p:cxnSp>
            <p:nvCxnSpPr>
              <p:cNvPr id="21" name="Curved Connector 55">
                <a:extLst>
                  <a:ext uri="{FF2B5EF4-FFF2-40B4-BE49-F238E27FC236}">
                    <a16:creationId xmlns:a16="http://schemas.microsoft.com/office/drawing/2014/main" id="{9200EA88-640A-4B27-93A8-53D13DCDE81D}"/>
                  </a:ext>
                </a:extLst>
              </p:cNvPr>
              <p:cNvCxnSpPr>
                <a:stCxn id="20"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22" name="Curved Connector 56">
                <a:extLst>
                  <a:ext uri="{FF2B5EF4-FFF2-40B4-BE49-F238E27FC236}">
                    <a16:creationId xmlns:a16="http://schemas.microsoft.com/office/drawing/2014/main" id="{9BDE693F-A93C-422E-907C-1FB9C98D92F6}"/>
                  </a:ext>
                </a:extLst>
              </p:cNvPr>
              <p:cNvCxnSpPr>
                <a:endCxn id="20"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962A3CD2-5772-4781-8E6E-C0C6B4837787}"/>
                  </a:ext>
                </a:extLst>
              </p:cNvPr>
              <p:cNvSpPr txBox="1"/>
              <p:nvPr/>
            </p:nvSpPr>
            <p:spPr>
              <a:xfrm>
                <a:off x="1828800" y="2590800"/>
                <a:ext cx="588872" cy="388881"/>
              </a:xfrm>
              <a:prstGeom prst="rect">
                <a:avLst/>
              </a:prstGeom>
              <a:noFill/>
            </p:spPr>
            <p:txBody>
              <a:bodyPr wrap="square" rtlCol="0">
                <a:spAutoFit/>
              </a:bodyPr>
              <a:lstStyle/>
              <a:p>
                <a:r>
                  <a:rPr lang="en-US" sz="1800" dirty="0">
                    <a:sym typeface="Symbol"/>
                  </a:rPr>
                  <a:t></a:t>
                </a:r>
                <a:r>
                  <a:rPr lang="en-US" sz="1800" baseline="-25000" dirty="0">
                    <a:sym typeface="Symbol"/>
                  </a:rPr>
                  <a:t>j+1</a:t>
                </a:r>
                <a:endParaRPr lang="en-US" dirty="0"/>
              </a:p>
            </p:txBody>
          </p:sp>
          <p:sp>
            <p:nvSpPr>
              <p:cNvPr id="24" name="TextBox 23">
                <a:extLst>
                  <a:ext uri="{FF2B5EF4-FFF2-40B4-BE49-F238E27FC236}">
                    <a16:creationId xmlns:a16="http://schemas.microsoft.com/office/drawing/2014/main" id="{61481A78-E1FE-4888-8214-D603EA22208D}"/>
                  </a:ext>
                </a:extLst>
              </p:cNvPr>
              <p:cNvSpPr txBox="1"/>
              <p:nvPr/>
            </p:nvSpPr>
            <p:spPr>
              <a:xfrm>
                <a:off x="1905000" y="3505200"/>
                <a:ext cx="457200" cy="486101"/>
              </a:xfrm>
              <a:prstGeom prst="rect">
                <a:avLst/>
              </a:prstGeom>
              <a:noFill/>
            </p:spPr>
            <p:txBody>
              <a:bodyPr wrap="square" rtlCol="0">
                <a:spAutoFit/>
              </a:bodyPr>
              <a:lstStyle/>
              <a:p>
                <a:endParaRPr lang="en-US" dirty="0"/>
              </a:p>
            </p:txBody>
          </p:sp>
        </p:grpSp>
        <p:grpSp>
          <p:nvGrpSpPr>
            <p:cNvPr id="12" name="Group 11">
              <a:extLst>
                <a:ext uri="{FF2B5EF4-FFF2-40B4-BE49-F238E27FC236}">
                  <a16:creationId xmlns:a16="http://schemas.microsoft.com/office/drawing/2014/main" id="{6623332C-1D19-44D4-BB4A-9F7B86A9ADC5}"/>
                </a:ext>
              </a:extLst>
            </p:cNvPr>
            <p:cNvGrpSpPr/>
            <p:nvPr/>
          </p:nvGrpSpPr>
          <p:grpSpPr>
            <a:xfrm flipH="1">
              <a:off x="4385932" y="2590800"/>
              <a:ext cx="1143000" cy="1237767"/>
              <a:chOff x="1371600" y="2590800"/>
              <a:chExt cx="1210749" cy="1303282"/>
            </a:xfrm>
          </p:grpSpPr>
          <p:sp>
            <p:nvSpPr>
              <p:cNvPr id="15" name="Oval 14">
                <a:extLst>
                  <a:ext uri="{FF2B5EF4-FFF2-40B4-BE49-F238E27FC236}">
                    <a16:creationId xmlns:a16="http://schemas.microsoft.com/office/drawing/2014/main" id="{E3278398-E213-4332-9DAD-FD0294088D80}"/>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800" dirty="0"/>
                  <a:t>j-1</a:t>
                </a:r>
                <a:endParaRPr lang="en-US" dirty="0"/>
              </a:p>
            </p:txBody>
          </p:sp>
          <p:cxnSp>
            <p:nvCxnSpPr>
              <p:cNvPr id="16" name="Curved Connector 70">
                <a:extLst>
                  <a:ext uri="{FF2B5EF4-FFF2-40B4-BE49-F238E27FC236}">
                    <a16:creationId xmlns:a16="http://schemas.microsoft.com/office/drawing/2014/main" id="{68BC5FE9-43FF-4CFA-8D8D-64D0D95B3412}"/>
                  </a:ext>
                </a:extLst>
              </p:cNvPr>
              <p:cNvCxnSpPr>
                <a:stCxn id="15" idx="7"/>
              </p:cNvCxnSpPr>
              <p:nvPr/>
            </p:nvCxnSpPr>
            <p:spPr>
              <a:xfrm rot="5400000" flipH="1" flipV="1">
                <a:off x="2171700" y="2705100"/>
                <a:ext cx="1588" cy="819710"/>
              </a:xfrm>
              <a:prstGeom prst="curvedConnector3">
                <a:avLst>
                  <a:gd name="adj1" fmla="val 13255294"/>
                </a:avLst>
              </a:prstGeom>
              <a:ln>
                <a:headEnd type="stealth" w="lg" len="lg"/>
                <a:tailEnd type="none" w="lg" len="lg"/>
              </a:ln>
            </p:spPr>
            <p:style>
              <a:lnRef idx="1">
                <a:schemeClr val="dk1"/>
              </a:lnRef>
              <a:fillRef idx="0">
                <a:schemeClr val="dk1"/>
              </a:fillRef>
              <a:effectRef idx="0">
                <a:schemeClr val="dk1"/>
              </a:effectRef>
              <a:fontRef idx="minor">
                <a:schemeClr val="tx1"/>
              </a:fontRef>
            </p:style>
          </p:cxnSp>
          <p:cxnSp>
            <p:nvCxnSpPr>
              <p:cNvPr id="17" name="Curved Connector 71">
                <a:extLst>
                  <a:ext uri="{FF2B5EF4-FFF2-40B4-BE49-F238E27FC236}">
                    <a16:creationId xmlns:a16="http://schemas.microsoft.com/office/drawing/2014/main" id="{97716229-F71E-4B6A-84B4-F85A4A13F193}"/>
                  </a:ext>
                </a:extLst>
              </p:cNvPr>
              <p:cNvCxnSpPr>
                <a:endCxn id="15" idx="5"/>
              </p:cNvCxnSpPr>
              <p:nvPr/>
            </p:nvCxnSpPr>
            <p:spPr>
              <a:xfrm rot="5400000">
                <a:off x="2171700" y="3028390"/>
                <a:ext cx="1588" cy="819710"/>
              </a:xfrm>
              <a:prstGeom prst="curvedConnector3">
                <a:avLst>
                  <a:gd name="adj1" fmla="val 9907560"/>
                </a:avLst>
              </a:prstGeom>
              <a:ln>
                <a:headEnd type="stealth" w="lg" len="lg"/>
                <a:tailEnd type="none" w="lg" len="lg"/>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C5905921-FAE9-479E-BEB5-0A7C08CEFF31}"/>
                  </a:ext>
                </a:extLst>
              </p:cNvPr>
              <p:cNvSpPr txBox="1"/>
              <p:nvPr/>
            </p:nvSpPr>
            <p:spPr>
              <a:xfrm>
                <a:off x="1828801" y="2590800"/>
                <a:ext cx="556452" cy="388881"/>
              </a:xfrm>
              <a:prstGeom prst="rect">
                <a:avLst/>
              </a:prstGeom>
              <a:noFill/>
            </p:spPr>
            <p:txBody>
              <a:bodyPr wrap="square" rtlCol="0">
                <a:spAutoFit/>
              </a:bodyPr>
              <a:lstStyle/>
              <a:p>
                <a:r>
                  <a:rPr lang="en-US" sz="1800" dirty="0">
                    <a:sym typeface="Symbol"/>
                  </a:rPr>
                  <a:t></a:t>
                </a:r>
                <a:r>
                  <a:rPr lang="en-US" sz="1800" baseline="-25000" dirty="0">
                    <a:sym typeface="Symbol"/>
                  </a:rPr>
                  <a:t>j-2</a:t>
                </a:r>
                <a:endParaRPr lang="en-US" dirty="0"/>
              </a:p>
            </p:txBody>
          </p:sp>
          <p:sp>
            <p:nvSpPr>
              <p:cNvPr id="19" name="TextBox 18">
                <a:extLst>
                  <a:ext uri="{FF2B5EF4-FFF2-40B4-BE49-F238E27FC236}">
                    <a16:creationId xmlns:a16="http://schemas.microsoft.com/office/drawing/2014/main" id="{479E533C-872F-48C3-997A-D59EDCDD0FDF}"/>
                  </a:ext>
                </a:extLst>
              </p:cNvPr>
              <p:cNvSpPr txBox="1"/>
              <p:nvPr/>
            </p:nvSpPr>
            <p:spPr>
              <a:xfrm>
                <a:off x="1820237" y="3505201"/>
                <a:ext cx="541964" cy="388881"/>
              </a:xfrm>
              <a:prstGeom prst="rect">
                <a:avLst/>
              </a:prstGeom>
              <a:noFill/>
            </p:spPr>
            <p:txBody>
              <a:bodyPr wrap="square" rtlCol="0">
                <a:spAutoFit/>
              </a:bodyPr>
              <a:lstStyle/>
              <a:p>
                <a:r>
                  <a:rPr lang="en-US" sz="1800" dirty="0">
                    <a:sym typeface="Symbol"/>
                  </a:rPr>
                  <a:t></a:t>
                </a:r>
                <a:r>
                  <a:rPr lang="en-US" sz="1800" baseline="-25000" dirty="0">
                    <a:sym typeface="Symbol"/>
                  </a:rPr>
                  <a:t>j-1</a:t>
                </a:r>
                <a:endParaRPr lang="en-US" dirty="0"/>
              </a:p>
            </p:txBody>
          </p:sp>
        </p:grpSp>
        <p:sp>
          <p:nvSpPr>
            <p:cNvPr id="13" name="TextBox 12">
              <a:extLst>
                <a:ext uri="{FF2B5EF4-FFF2-40B4-BE49-F238E27FC236}">
                  <a16:creationId xmlns:a16="http://schemas.microsoft.com/office/drawing/2014/main" id="{68250454-B5A6-484F-BB71-E1664617F885}"/>
                </a:ext>
              </a:extLst>
            </p:cNvPr>
            <p:cNvSpPr txBox="1"/>
            <p:nvPr/>
          </p:nvSpPr>
          <p:spPr>
            <a:xfrm>
              <a:off x="3657600" y="2971800"/>
              <a:ext cx="685800" cy="461665"/>
            </a:xfrm>
            <a:prstGeom prst="rect">
              <a:avLst/>
            </a:prstGeom>
            <a:noFill/>
          </p:spPr>
          <p:txBody>
            <a:bodyPr wrap="square" rtlCol="0">
              <a:spAutoFit/>
            </a:bodyPr>
            <a:lstStyle/>
            <a:p>
              <a:r>
                <a:rPr lang="en-US" dirty="0"/>
                <a:t>….</a:t>
              </a:r>
            </a:p>
          </p:txBody>
        </p:sp>
        <p:sp>
          <p:nvSpPr>
            <p:cNvPr id="14" name="TextBox 13">
              <a:extLst>
                <a:ext uri="{FF2B5EF4-FFF2-40B4-BE49-F238E27FC236}">
                  <a16:creationId xmlns:a16="http://schemas.microsoft.com/office/drawing/2014/main" id="{C1C93C8E-6950-42AE-AB06-3A8B64B8F0F4}"/>
                </a:ext>
              </a:extLst>
            </p:cNvPr>
            <p:cNvSpPr txBox="1"/>
            <p:nvPr/>
          </p:nvSpPr>
          <p:spPr>
            <a:xfrm>
              <a:off x="8001000" y="2971800"/>
              <a:ext cx="685800" cy="461665"/>
            </a:xfrm>
            <a:prstGeom prst="rect">
              <a:avLst/>
            </a:prstGeom>
            <a:noFill/>
          </p:spPr>
          <p:txBody>
            <a:bodyPr wrap="square" rtlCol="0">
              <a:spAutoFit/>
            </a:bodyPr>
            <a:lstStyle/>
            <a:p>
              <a:r>
                <a:rPr lang="en-US" dirty="0"/>
                <a:t>….</a:t>
              </a:r>
            </a:p>
          </p:txBody>
        </p:sp>
      </p:grpSp>
      <p:graphicFrame>
        <p:nvGraphicFramePr>
          <p:cNvPr id="50" name="Object 4">
            <a:extLst>
              <a:ext uri="{FF2B5EF4-FFF2-40B4-BE49-F238E27FC236}">
                <a16:creationId xmlns:a16="http://schemas.microsoft.com/office/drawing/2014/main" id="{5FE293AD-C421-48C4-9797-9CEC58FD8141}"/>
              </a:ext>
            </a:extLst>
          </p:cNvPr>
          <p:cNvGraphicFramePr>
            <a:graphicFrameLocks noChangeAspect="1"/>
          </p:cNvGraphicFramePr>
          <p:nvPr>
            <p:extLst>
              <p:ext uri="{D42A27DB-BD31-4B8C-83A1-F6EECF244321}">
                <p14:modId xmlns:p14="http://schemas.microsoft.com/office/powerpoint/2010/main" val="1727480696"/>
              </p:ext>
            </p:extLst>
          </p:nvPr>
        </p:nvGraphicFramePr>
        <p:xfrm>
          <a:off x="2057400" y="2754923"/>
          <a:ext cx="5029200" cy="438150"/>
        </p:xfrm>
        <a:graphic>
          <a:graphicData uri="http://schemas.openxmlformats.org/presentationml/2006/ole">
            <mc:AlternateContent xmlns:mc="http://schemas.openxmlformats.org/markup-compatibility/2006">
              <mc:Choice xmlns:v="urn:schemas-microsoft-com:vml" Requires="v">
                <p:oleObj spid="_x0000_s9367" name="Equation" r:id="rId2" imgW="2768600" imgH="241300" progId="Equation.3">
                  <p:embed/>
                </p:oleObj>
              </mc:Choice>
              <mc:Fallback>
                <p:oleObj name="Equation" r:id="rId2" imgW="2768600" imgH="241300" progId="Equation.3">
                  <p:embed/>
                  <p:pic>
                    <p:nvPicPr>
                      <p:cNvPr id="0" name="Picture 1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754923"/>
                        <a:ext cx="502920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 name="Object 5">
            <a:extLst>
              <a:ext uri="{FF2B5EF4-FFF2-40B4-BE49-F238E27FC236}">
                <a16:creationId xmlns:a16="http://schemas.microsoft.com/office/drawing/2014/main" id="{82CE963F-BE67-4CDA-A8AA-C3468C953A7C}"/>
              </a:ext>
            </a:extLst>
          </p:cNvPr>
          <p:cNvGraphicFramePr>
            <a:graphicFrameLocks noChangeAspect="1"/>
          </p:cNvGraphicFramePr>
          <p:nvPr>
            <p:extLst>
              <p:ext uri="{D42A27DB-BD31-4B8C-83A1-F6EECF244321}">
                <p14:modId xmlns:p14="http://schemas.microsoft.com/office/powerpoint/2010/main" val="982339398"/>
              </p:ext>
            </p:extLst>
          </p:nvPr>
        </p:nvGraphicFramePr>
        <p:xfrm>
          <a:off x="3429000" y="3288323"/>
          <a:ext cx="1676400" cy="520700"/>
        </p:xfrm>
        <a:graphic>
          <a:graphicData uri="http://schemas.openxmlformats.org/presentationml/2006/ole">
            <mc:AlternateContent xmlns:mc="http://schemas.openxmlformats.org/markup-compatibility/2006">
              <mc:Choice xmlns:v="urn:schemas-microsoft-com:vml" Requires="v">
                <p:oleObj spid="_x0000_s9368" name="Equation" r:id="rId4" imgW="736600" imgH="228600" progId="Equation.3">
                  <p:embed/>
                </p:oleObj>
              </mc:Choice>
              <mc:Fallback>
                <p:oleObj name="Equation" r:id="rId4" imgW="736600" imgH="228600" progId="Equation.3">
                  <p:embed/>
                  <p:pic>
                    <p:nvPicPr>
                      <p:cNvPr id="0" name="Picture 1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3288323"/>
                        <a:ext cx="16764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51">
            <a:extLst>
              <a:ext uri="{FF2B5EF4-FFF2-40B4-BE49-F238E27FC236}">
                <a16:creationId xmlns:a16="http://schemas.microsoft.com/office/drawing/2014/main" id="{186D342B-01FA-4E82-B8A0-677ED590A4BE}"/>
              </a:ext>
            </a:extLst>
          </p:cNvPr>
          <p:cNvGraphicFramePr>
            <a:graphicFrameLocks noChangeAspect="1"/>
          </p:cNvGraphicFramePr>
          <p:nvPr>
            <p:extLst>
              <p:ext uri="{D42A27DB-BD31-4B8C-83A1-F6EECF244321}">
                <p14:modId xmlns:p14="http://schemas.microsoft.com/office/powerpoint/2010/main" val="1672053195"/>
              </p:ext>
            </p:extLst>
          </p:nvPr>
        </p:nvGraphicFramePr>
        <p:xfrm>
          <a:off x="726842" y="4299911"/>
          <a:ext cx="4330700" cy="1693862"/>
        </p:xfrm>
        <a:graphic>
          <a:graphicData uri="http://schemas.openxmlformats.org/presentationml/2006/ole">
            <mc:AlternateContent xmlns:mc="http://schemas.openxmlformats.org/markup-compatibility/2006">
              <mc:Choice xmlns:v="urn:schemas-microsoft-com:vml" Requires="v">
                <p:oleObj spid="_x0000_s9369" name="Equation" r:id="rId6" imgW="1777680" imgH="761760" progId="Equation.3">
                  <p:embed/>
                </p:oleObj>
              </mc:Choice>
              <mc:Fallback>
                <p:oleObj name="Equation" r:id="rId6" imgW="1777680" imgH="761760" progId="Equation.3">
                  <p:embed/>
                  <p:pic>
                    <p:nvPicPr>
                      <p:cNvPr id="0" name="Picture 15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6842" y="4299911"/>
                        <a:ext cx="4330700" cy="1693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 name="Object 5">
            <a:extLst>
              <a:ext uri="{FF2B5EF4-FFF2-40B4-BE49-F238E27FC236}">
                <a16:creationId xmlns:a16="http://schemas.microsoft.com/office/drawing/2014/main" id="{D29B2B70-4C2B-427C-8BBF-D2BC2CA12A60}"/>
              </a:ext>
            </a:extLst>
          </p:cNvPr>
          <p:cNvGraphicFramePr>
            <a:graphicFrameLocks noGrp="1" noChangeAspect="1"/>
          </p:cNvGraphicFramePr>
          <p:nvPr>
            <p:ph sz="quarter" idx="1"/>
            <p:extLst>
              <p:ext uri="{D42A27DB-BD31-4B8C-83A1-F6EECF244321}">
                <p14:modId xmlns:p14="http://schemas.microsoft.com/office/powerpoint/2010/main" val="1145776752"/>
              </p:ext>
            </p:extLst>
          </p:nvPr>
        </p:nvGraphicFramePr>
        <p:xfrm>
          <a:off x="5908099" y="4835542"/>
          <a:ext cx="2166756" cy="1201136"/>
        </p:xfrm>
        <a:graphic>
          <a:graphicData uri="http://schemas.openxmlformats.org/presentationml/2006/ole">
            <mc:AlternateContent xmlns:mc="http://schemas.openxmlformats.org/markup-compatibility/2006">
              <mc:Choice xmlns:v="urn:schemas-microsoft-com:vml" Requires="v">
                <p:oleObj spid="_x0000_s9370" name="Equation" r:id="rId8" imgW="939600" imgH="520560" progId="Equation.3">
                  <p:embed/>
                </p:oleObj>
              </mc:Choice>
              <mc:Fallback>
                <p:oleObj name="Equation" r:id="rId8" imgW="939600" imgH="520560" progId="Equation.3">
                  <p:embed/>
                  <p:pic>
                    <p:nvPicPr>
                      <p:cNvPr id="0" name="Picture 154"/>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08099" y="4835542"/>
                        <a:ext cx="2166756" cy="1201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30875904"/>
      </p:ext>
    </p:extLst>
  </p:cSld>
  <p:clrMapOvr>
    <a:masterClrMapping/>
  </p:clrMapOvr>
  <p:transition>
    <p:pull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BF5F9-4B90-4DFF-9A22-C0B600CE635A}"/>
              </a:ext>
            </a:extLst>
          </p:cNvPr>
          <p:cNvSpPr>
            <a:spLocks noGrp="1"/>
          </p:cNvSpPr>
          <p:nvPr>
            <p:ph type="title"/>
          </p:nvPr>
        </p:nvSpPr>
        <p:spPr/>
        <p:txBody>
          <a:bodyPr/>
          <a:lstStyle/>
          <a:p>
            <a:r>
              <a:rPr lang="en-US" i="1" dirty="0"/>
              <a:t>M</a:t>
            </a:r>
            <a:r>
              <a:rPr lang="en-US" dirty="0"/>
              <a:t>/</a:t>
            </a:r>
            <a:r>
              <a:rPr lang="en-US" i="1" dirty="0"/>
              <a:t>M</a:t>
            </a:r>
            <a:r>
              <a:rPr lang="en-US" dirty="0"/>
              <a:t>/1/</a:t>
            </a:r>
            <a:r>
              <a:rPr lang="en-US" i="1" dirty="0"/>
              <a:t>GD</a:t>
            </a:r>
            <a:r>
              <a:rPr lang="en-US" dirty="0"/>
              <a:t>/</a:t>
            </a:r>
            <a:r>
              <a:rPr lang="en-US" dirty="0">
                <a:cs typeface="Times New Roman" pitchFamily="18" charset="0"/>
              </a:rPr>
              <a:t>∞/∞ Queuing System</a:t>
            </a:r>
            <a:endParaRPr lang="en-US" dirty="0"/>
          </a:p>
        </p:txBody>
      </p:sp>
      <p:sp>
        <p:nvSpPr>
          <p:cNvPr id="4" name="Slide Number Placeholder 3">
            <a:extLst>
              <a:ext uri="{FF2B5EF4-FFF2-40B4-BE49-F238E27FC236}">
                <a16:creationId xmlns:a16="http://schemas.microsoft.com/office/drawing/2014/main" id="{B63B5BEE-739C-4603-BAEE-5FFA2109671F}"/>
              </a:ext>
            </a:extLst>
          </p:cNvPr>
          <p:cNvSpPr>
            <a:spLocks noGrp="1"/>
          </p:cNvSpPr>
          <p:nvPr>
            <p:ph type="sldNum" sz="quarter" idx="12"/>
          </p:nvPr>
        </p:nvSpPr>
        <p:spPr/>
        <p:txBody>
          <a:bodyPr/>
          <a:lstStyle/>
          <a:p>
            <a:pPr>
              <a:defRPr/>
            </a:pPr>
            <a:fld id="{F208343D-CA57-4FFD-885D-7C7C191369FA}" type="slidenum">
              <a:rPr lang="he-IL" altLang="en-US" smtClean="0"/>
              <a:pPr>
                <a:defRPr/>
              </a:pPr>
              <a:t>32</a:t>
            </a:fld>
            <a:endParaRPr lang="en-US" altLang="en-US"/>
          </a:p>
        </p:txBody>
      </p:sp>
      <p:grpSp>
        <p:nvGrpSpPr>
          <p:cNvPr id="5" name="Group 4">
            <a:extLst>
              <a:ext uri="{FF2B5EF4-FFF2-40B4-BE49-F238E27FC236}">
                <a16:creationId xmlns:a16="http://schemas.microsoft.com/office/drawing/2014/main" id="{0225D85B-B6F7-499A-A50F-116DC51EC0E6}"/>
              </a:ext>
            </a:extLst>
          </p:cNvPr>
          <p:cNvGrpSpPr/>
          <p:nvPr/>
        </p:nvGrpSpPr>
        <p:grpSpPr>
          <a:xfrm>
            <a:off x="462080" y="1072950"/>
            <a:ext cx="8348931" cy="1330100"/>
            <a:chOff x="541851" y="2590799"/>
            <a:chExt cx="8144949" cy="1330100"/>
          </a:xfrm>
        </p:grpSpPr>
        <p:grpSp>
          <p:nvGrpSpPr>
            <p:cNvPr id="6" name="Group 5">
              <a:extLst>
                <a:ext uri="{FF2B5EF4-FFF2-40B4-BE49-F238E27FC236}">
                  <a16:creationId xmlns:a16="http://schemas.microsoft.com/office/drawing/2014/main" id="{3A84C375-E3CD-4884-8125-456BCCE38575}"/>
                </a:ext>
              </a:extLst>
            </p:cNvPr>
            <p:cNvGrpSpPr/>
            <p:nvPr/>
          </p:nvGrpSpPr>
          <p:grpSpPr>
            <a:xfrm>
              <a:off x="541851" y="2590799"/>
              <a:ext cx="1058349" cy="1237766"/>
              <a:chOff x="1371600" y="2590800"/>
              <a:chExt cx="1210749" cy="1303281"/>
            </a:xfrm>
          </p:grpSpPr>
          <p:sp>
            <p:nvSpPr>
              <p:cNvPr id="45" name="Oval 44">
                <a:extLst>
                  <a:ext uri="{FF2B5EF4-FFF2-40B4-BE49-F238E27FC236}">
                    <a16:creationId xmlns:a16="http://schemas.microsoft.com/office/drawing/2014/main" id="{D72A4FB2-CA0E-4E64-97EA-580F87B7C249}"/>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000" dirty="0"/>
                  <a:t>0</a:t>
                </a:r>
              </a:p>
            </p:txBody>
          </p:sp>
          <p:cxnSp>
            <p:nvCxnSpPr>
              <p:cNvPr id="46" name="Curved Connector 6">
                <a:extLst>
                  <a:ext uri="{FF2B5EF4-FFF2-40B4-BE49-F238E27FC236}">
                    <a16:creationId xmlns:a16="http://schemas.microsoft.com/office/drawing/2014/main" id="{E22C0A4E-7C17-45DD-A24C-60C23ACC4643}"/>
                  </a:ext>
                </a:extLst>
              </p:cNvPr>
              <p:cNvCxnSpPr>
                <a:stCxn id="45"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47" name="Curved Connector 12">
                <a:extLst>
                  <a:ext uri="{FF2B5EF4-FFF2-40B4-BE49-F238E27FC236}">
                    <a16:creationId xmlns:a16="http://schemas.microsoft.com/office/drawing/2014/main" id="{0E676644-3BED-4261-BC7B-9BD5F467B7DC}"/>
                  </a:ext>
                </a:extLst>
              </p:cNvPr>
              <p:cNvCxnSpPr>
                <a:endCxn id="45"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6ADD573B-5E5E-490A-A721-43BE8A96598A}"/>
                  </a:ext>
                </a:extLst>
              </p:cNvPr>
              <p:cNvSpPr txBox="1"/>
              <p:nvPr/>
            </p:nvSpPr>
            <p:spPr>
              <a:xfrm>
                <a:off x="1828800" y="2590800"/>
                <a:ext cx="457200" cy="388881"/>
              </a:xfrm>
              <a:prstGeom prst="rect">
                <a:avLst/>
              </a:prstGeom>
              <a:noFill/>
            </p:spPr>
            <p:txBody>
              <a:bodyPr wrap="square" rtlCol="0">
                <a:spAutoFit/>
              </a:bodyPr>
              <a:lstStyle/>
              <a:p>
                <a:r>
                  <a:rPr lang="en-US" sz="1800" dirty="0">
                    <a:sym typeface="Symbol"/>
                  </a:rPr>
                  <a:t></a:t>
                </a:r>
                <a:endParaRPr lang="en-US" dirty="0"/>
              </a:p>
            </p:txBody>
          </p:sp>
          <p:sp>
            <p:nvSpPr>
              <p:cNvPr id="49" name="TextBox 48">
                <a:extLst>
                  <a:ext uri="{FF2B5EF4-FFF2-40B4-BE49-F238E27FC236}">
                    <a16:creationId xmlns:a16="http://schemas.microsoft.com/office/drawing/2014/main" id="{A7F5D2E6-8B6D-4CB1-B895-7A151A16409A}"/>
                  </a:ext>
                </a:extLst>
              </p:cNvPr>
              <p:cNvSpPr txBox="1"/>
              <p:nvPr/>
            </p:nvSpPr>
            <p:spPr>
              <a:xfrm>
                <a:off x="1905000" y="3505200"/>
                <a:ext cx="457200" cy="388881"/>
              </a:xfrm>
              <a:prstGeom prst="rect">
                <a:avLst/>
              </a:prstGeom>
              <a:noFill/>
            </p:spPr>
            <p:txBody>
              <a:bodyPr wrap="square" rtlCol="0">
                <a:spAutoFit/>
              </a:bodyPr>
              <a:lstStyle/>
              <a:p>
                <a:r>
                  <a:rPr lang="en-US" sz="1800" dirty="0">
                    <a:sym typeface="Symbol"/>
                  </a:rPr>
                  <a:t></a:t>
                </a:r>
                <a:endParaRPr lang="en-US" dirty="0"/>
              </a:p>
            </p:txBody>
          </p:sp>
        </p:grpSp>
        <p:grpSp>
          <p:nvGrpSpPr>
            <p:cNvPr id="7" name="Group 6">
              <a:extLst>
                <a:ext uri="{FF2B5EF4-FFF2-40B4-BE49-F238E27FC236}">
                  <a16:creationId xmlns:a16="http://schemas.microsoft.com/office/drawing/2014/main" id="{493C43E7-F99D-4A4D-9D05-59F53CF28F4D}"/>
                </a:ext>
              </a:extLst>
            </p:cNvPr>
            <p:cNvGrpSpPr/>
            <p:nvPr/>
          </p:nvGrpSpPr>
          <p:grpSpPr>
            <a:xfrm>
              <a:off x="1524000" y="2590799"/>
              <a:ext cx="1058349" cy="1237766"/>
              <a:chOff x="1371600" y="2590800"/>
              <a:chExt cx="1210749" cy="1303281"/>
            </a:xfrm>
          </p:grpSpPr>
          <p:sp>
            <p:nvSpPr>
              <p:cNvPr id="40" name="Oval 39">
                <a:extLst>
                  <a:ext uri="{FF2B5EF4-FFF2-40B4-BE49-F238E27FC236}">
                    <a16:creationId xmlns:a16="http://schemas.microsoft.com/office/drawing/2014/main" id="{B8FB3E99-72DC-42D0-B4A0-97F4D3AC56F0}"/>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000" dirty="0"/>
                  <a:t>1</a:t>
                </a:r>
              </a:p>
            </p:txBody>
          </p:sp>
          <p:cxnSp>
            <p:nvCxnSpPr>
              <p:cNvPr id="41" name="Curved Connector 25">
                <a:extLst>
                  <a:ext uri="{FF2B5EF4-FFF2-40B4-BE49-F238E27FC236}">
                    <a16:creationId xmlns:a16="http://schemas.microsoft.com/office/drawing/2014/main" id="{6CD1C6FD-9F57-42AF-BD00-1B2D4D953E98}"/>
                  </a:ext>
                </a:extLst>
              </p:cNvPr>
              <p:cNvCxnSpPr>
                <a:stCxn id="40"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42" name="Curved Connector 26">
                <a:extLst>
                  <a:ext uri="{FF2B5EF4-FFF2-40B4-BE49-F238E27FC236}">
                    <a16:creationId xmlns:a16="http://schemas.microsoft.com/office/drawing/2014/main" id="{18D61A49-8A72-4152-873E-6473023703A1}"/>
                  </a:ext>
                </a:extLst>
              </p:cNvPr>
              <p:cNvCxnSpPr>
                <a:endCxn id="40"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FFB68004-5B1B-4BF2-86C1-52D4D11FE9C1}"/>
                  </a:ext>
                </a:extLst>
              </p:cNvPr>
              <p:cNvSpPr txBox="1"/>
              <p:nvPr/>
            </p:nvSpPr>
            <p:spPr>
              <a:xfrm>
                <a:off x="1828800" y="2590800"/>
                <a:ext cx="457200" cy="388881"/>
              </a:xfrm>
              <a:prstGeom prst="rect">
                <a:avLst/>
              </a:prstGeom>
              <a:noFill/>
            </p:spPr>
            <p:txBody>
              <a:bodyPr wrap="square" rtlCol="0">
                <a:spAutoFit/>
              </a:bodyPr>
              <a:lstStyle/>
              <a:p>
                <a:r>
                  <a:rPr lang="en-US" sz="1800" dirty="0">
                    <a:sym typeface="Symbol"/>
                  </a:rPr>
                  <a:t></a:t>
                </a:r>
                <a:endParaRPr lang="en-US" dirty="0"/>
              </a:p>
            </p:txBody>
          </p:sp>
          <p:sp>
            <p:nvSpPr>
              <p:cNvPr id="44" name="TextBox 43">
                <a:extLst>
                  <a:ext uri="{FF2B5EF4-FFF2-40B4-BE49-F238E27FC236}">
                    <a16:creationId xmlns:a16="http://schemas.microsoft.com/office/drawing/2014/main" id="{2775D8DD-9270-43B7-91E0-86D6AD9A167E}"/>
                  </a:ext>
                </a:extLst>
              </p:cNvPr>
              <p:cNvSpPr txBox="1"/>
              <p:nvPr/>
            </p:nvSpPr>
            <p:spPr>
              <a:xfrm>
                <a:off x="1905000" y="3505200"/>
                <a:ext cx="457200" cy="388881"/>
              </a:xfrm>
              <a:prstGeom prst="rect">
                <a:avLst/>
              </a:prstGeom>
              <a:noFill/>
            </p:spPr>
            <p:txBody>
              <a:bodyPr wrap="square" rtlCol="0">
                <a:spAutoFit/>
              </a:bodyPr>
              <a:lstStyle/>
              <a:p>
                <a:r>
                  <a:rPr lang="en-US" sz="1800" dirty="0">
                    <a:sym typeface="Symbol"/>
                  </a:rPr>
                  <a:t></a:t>
                </a:r>
                <a:endParaRPr lang="en-US" dirty="0"/>
              </a:p>
            </p:txBody>
          </p:sp>
        </p:grpSp>
        <p:grpSp>
          <p:nvGrpSpPr>
            <p:cNvPr id="8" name="Group 7">
              <a:extLst>
                <a:ext uri="{FF2B5EF4-FFF2-40B4-BE49-F238E27FC236}">
                  <a16:creationId xmlns:a16="http://schemas.microsoft.com/office/drawing/2014/main" id="{3730FDE2-6DDA-4B82-ADE6-39D4FADE35A4}"/>
                </a:ext>
              </a:extLst>
            </p:cNvPr>
            <p:cNvGrpSpPr/>
            <p:nvPr/>
          </p:nvGrpSpPr>
          <p:grpSpPr>
            <a:xfrm>
              <a:off x="2514600" y="2590799"/>
              <a:ext cx="1058349" cy="1237766"/>
              <a:chOff x="1371600" y="2590800"/>
              <a:chExt cx="1210749" cy="1303281"/>
            </a:xfrm>
          </p:grpSpPr>
          <p:sp>
            <p:nvSpPr>
              <p:cNvPr id="35" name="Oval 34">
                <a:extLst>
                  <a:ext uri="{FF2B5EF4-FFF2-40B4-BE49-F238E27FC236}">
                    <a16:creationId xmlns:a16="http://schemas.microsoft.com/office/drawing/2014/main" id="{72B2C9E8-43CA-4C36-823D-4162CC93F9EE}"/>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000" dirty="0"/>
                  <a:t>2</a:t>
                </a:r>
              </a:p>
            </p:txBody>
          </p:sp>
          <p:cxnSp>
            <p:nvCxnSpPr>
              <p:cNvPr id="36" name="Curved Connector 31">
                <a:extLst>
                  <a:ext uri="{FF2B5EF4-FFF2-40B4-BE49-F238E27FC236}">
                    <a16:creationId xmlns:a16="http://schemas.microsoft.com/office/drawing/2014/main" id="{57BE6AE6-A86A-40A0-8218-36FDC4E6CBC1}"/>
                  </a:ext>
                </a:extLst>
              </p:cNvPr>
              <p:cNvCxnSpPr>
                <a:stCxn id="35"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37" name="Curved Connector 32">
                <a:extLst>
                  <a:ext uri="{FF2B5EF4-FFF2-40B4-BE49-F238E27FC236}">
                    <a16:creationId xmlns:a16="http://schemas.microsoft.com/office/drawing/2014/main" id="{E5BCBF0D-9FFD-42E1-B842-2608924BA537}"/>
                  </a:ext>
                </a:extLst>
              </p:cNvPr>
              <p:cNvCxnSpPr>
                <a:endCxn id="35"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7CE19E99-FC1B-4330-86A4-A7ECAFDEE85C}"/>
                  </a:ext>
                </a:extLst>
              </p:cNvPr>
              <p:cNvSpPr txBox="1"/>
              <p:nvPr/>
            </p:nvSpPr>
            <p:spPr>
              <a:xfrm>
                <a:off x="1828800" y="2590800"/>
                <a:ext cx="457200" cy="388881"/>
              </a:xfrm>
              <a:prstGeom prst="rect">
                <a:avLst/>
              </a:prstGeom>
              <a:noFill/>
            </p:spPr>
            <p:txBody>
              <a:bodyPr wrap="square" rtlCol="0">
                <a:spAutoFit/>
              </a:bodyPr>
              <a:lstStyle/>
              <a:p>
                <a:r>
                  <a:rPr lang="en-US" sz="1800" dirty="0">
                    <a:sym typeface="Symbol"/>
                  </a:rPr>
                  <a:t></a:t>
                </a:r>
                <a:endParaRPr lang="en-US" dirty="0"/>
              </a:p>
            </p:txBody>
          </p:sp>
          <p:sp>
            <p:nvSpPr>
              <p:cNvPr id="39" name="TextBox 38">
                <a:extLst>
                  <a:ext uri="{FF2B5EF4-FFF2-40B4-BE49-F238E27FC236}">
                    <a16:creationId xmlns:a16="http://schemas.microsoft.com/office/drawing/2014/main" id="{F4A1068F-3D2B-4A30-B1E8-C668A0251F38}"/>
                  </a:ext>
                </a:extLst>
              </p:cNvPr>
              <p:cNvSpPr txBox="1"/>
              <p:nvPr/>
            </p:nvSpPr>
            <p:spPr>
              <a:xfrm>
                <a:off x="1905000" y="3505200"/>
                <a:ext cx="457200" cy="388881"/>
              </a:xfrm>
              <a:prstGeom prst="rect">
                <a:avLst/>
              </a:prstGeom>
              <a:noFill/>
            </p:spPr>
            <p:txBody>
              <a:bodyPr wrap="square" rtlCol="0">
                <a:spAutoFit/>
              </a:bodyPr>
              <a:lstStyle/>
              <a:p>
                <a:r>
                  <a:rPr lang="en-US" sz="1800" dirty="0">
                    <a:sym typeface="Symbol"/>
                  </a:rPr>
                  <a:t></a:t>
                </a:r>
                <a:endParaRPr lang="en-US" dirty="0"/>
              </a:p>
            </p:txBody>
          </p:sp>
        </p:grpSp>
        <p:grpSp>
          <p:nvGrpSpPr>
            <p:cNvPr id="9" name="Group 8">
              <a:extLst>
                <a:ext uri="{FF2B5EF4-FFF2-40B4-BE49-F238E27FC236}">
                  <a16:creationId xmlns:a16="http://schemas.microsoft.com/office/drawing/2014/main" id="{34092097-0ACA-4027-BFB1-928C095B0E03}"/>
                </a:ext>
              </a:extLst>
            </p:cNvPr>
            <p:cNvGrpSpPr/>
            <p:nvPr/>
          </p:nvGrpSpPr>
          <p:grpSpPr>
            <a:xfrm>
              <a:off x="5113851" y="2590800"/>
              <a:ext cx="1058349" cy="1237765"/>
              <a:chOff x="1371600" y="2590801"/>
              <a:chExt cx="1210749" cy="1303280"/>
            </a:xfrm>
          </p:grpSpPr>
          <p:sp>
            <p:nvSpPr>
              <p:cNvPr id="30" name="Oval 29">
                <a:extLst>
                  <a:ext uri="{FF2B5EF4-FFF2-40B4-BE49-F238E27FC236}">
                    <a16:creationId xmlns:a16="http://schemas.microsoft.com/office/drawing/2014/main" id="{D9068ABF-AFDA-4850-9073-93ED1C7D74F4}"/>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dirty="0"/>
                  <a:t>0</a:t>
                </a:r>
              </a:p>
            </p:txBody>
          </p:sp>
          <p:cxnSp>
            <p:nvCxnSpPr>
              <p:cNvPr id="31" name="Curved Connector 43">
                <a:extLst>
                  <a:ext uri="{FF2B5EF4-FFF2-40B4-BE49-F238E27FC236}">
                    <a16:creationId xmlns:a16="http://schemas.microsoft.com/office/drawing/2014/main" id="{D18A3A02-920B-4866-B86E-66A8AA506317}"/>
                  </a:ext>
                </a:extLst>
              </p:cNvPr>
              <p:cNvCxnSpPr>
                <a:stCxn id="30"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32" name="Curved Connector 44">
                <a:extLst>
                  <a:ext uri="{FF2B5EF4-FFF2-40B4-BE49-F238E27FC236}">
                    <a16:creationId xmlns:a16="http://schemas.microsoft.com/office/drawing/2014/main" id="{8A893876-BBED-429E-9041-3945F3056BCD}"/>
                  </a:ext>
                </a:extLst>
              </p:cNvPr>
              <p:cNvCxnSpPr>
                <a:endCxn id="30"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9CA10F12-C166-4A36-86E0-35C756A160CE}"/>
                  </a:ext>
                </a:extLst>
              </p:cNvPr>
              <p:cNvSpPr txBox="1"/>
              <p:nvPr/>
            </p:nvSpPr>
            <p:spPr>
              <a:xfrm>
                <a:off x="1828800" y="2590801"/>
                <a:ext cx="579204" cy="388881"/>
              </a:xfrm>
              <a:prstGeom prst="rect">
                <a:avLst/>
              </a:prstGeom>
              <a:noFill/>
            </p:spPr>
            <p:txBody>
              <a:bodyPr wrap="square" rtlCol="0">
                <a:spAutoFit/>
              </a:bodyPr>
              <a:lstStyle/>
              <a:p>
                <a:r>
                  <a:rPr lang="en-US" sz="1800" dirty="0">
                    <a:sym typeface="Symbol"/>
                  </a:rPr>
                  <a:t></a:t>
                </a:r>
                <a:endParaRPr lang="en-US" dirty="0"/>
              </a:p>
            </p:txBody>
          </p:sp>
          <p:sp>
            <p:nvSpPr>
              <p:cNvPr id="34" name="TextBox 33">
                <a:extLst>
                  <a:ext uri="{FF2B5EF4-FFF2-40B4-BE49-F238E27FC236}">
                    <a16:creationId xmlns:a16="http://schemas.microsoft.com/office/drawing/2014/main" id="{91083BA8-3277-4539-8E16-D8407DB65DEA}"/>
                  </a:ext>
                </a:extLst>
              </p:cNvPr>
              <p:cNvSpPr txBox="1"/>
              <p:nvPr/>
            </p:nvSpPr>
            <p:spPr>
              <a:xfrm>
                <a:off x="1905000" y="3505200"/>
                <a:ext cx="457200" cy="388881"/>
              </a:xfrm>
              <a:prstGeom prst="rect">
                <a:avLst/>
              </a:prstGeom>
              <a:noFill/>
            </p:spPr>
            <p:txBody>
              <a:bodyPr wrap="square" rtlCol="0">
                <a:spAutoFit/>
              </a:bodyPr>
              <a:lstStyle/>
              <a:p>
                <a:r>
                  <a:rPr lang="en-US" sz="1800" dirty="0">
                    <a:sym typeface="Symbol"/>
                  </a:rPr>
                  <a:t></a:t>
                </a:r>
                <a:endParaRPr lang="en-US" dirty="0"/>
              </a:p>
            </p:txBody>
          </p:sp>
        </p:grpSp>
        <p:grpSp>
          <p:nvGrpSpPr>
            <p:cNvPr id="10" name="Group 9">
              <a:extLst>
                <a:ext uri="{FF2B5EF4-FFF2-40B4-BE49-F238E27FC236}">
                  <a16:creationId xmlns:a16="http://schemas.microsoft.com/office/drawing/2014/main" id="{54C07EA1-FDC6-4EA8-83DA-BE2FDC8D2B35}"/>
                </a:ext>
              </a:extLst>
            </p:cNvPr>
            <p:cNvGrpSpPr/>
            <p:nvPr/>
          </p:nvGrpSpPr>
          <p:grpSpPr>
            <a:xfrm>
              <a:off x="6096000" y="2590799"/>
              <a:ext cx="1058349" cy="1237766"/>
              <a:chOff x="1371600" y="2590800"/>
              <a:chExt cx="1210749" cy="1303281"/>
            </a:xfrm>
          </p:grpSpPr>
          <p:sp>
            <p:nvSpPr>
              <p:cNvPr id="25" name="Oval 24">
                <a:extLst>
                  <a:ext uri="{FF2B5EF4-FFF2-40B4-BE49-F238E27FC236}">
                    <a16:creationId xmlns:a16="http://schemas.microsoft.com/office/drawing/2014/main" id="{1C91B074-6A54-4BAC-B18B-75E5ED30E3F0}"/>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000" dirty="0"/>
                  <a:t>j</a:t>
                </a:r>
              </a:p>
            </p:txBody>
          </p:sp>
          <p:cxnSp>
            <p:nvCxnSpPr>
              <p:cNvPr id="26" name="Curved Connector 49">
                <a:extLst>
                  <a:ext uri="{FF2B5EF4-FFF2-40B4-BE49-F238E27FC236}">
                    <a16:creationId xmlns:a16="http://schemas.microsoft.com/office/drawing/2014/main" id="{02EFA874-8889-4F78-BE1A-92FF78FB2A39}"/>
                  </a:ext>
                </a:extLst>
              </p:cNvPr>
              <p:cNvCxnSpPr>
                <a:stCxn id="25"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27" name="Curved Connector 50">
                <a:extLst>
                  <a:ext uri="{FF2B5EF4-FFF2-40B4-BE49-F238E27FC236}">
                    <a16:creationId xmlns:a16="http://schemas.microsoft.com/office/drawing/2014/main" id="{0AA8BEB9-7DF5-4188-87AD-AD29891BA2A2}"/>
                  </a:ext>
                </a:extLst>
              </p:cNvPr>
              <p:cNvCxnSpPr>
                <a:endCxn id="25"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8F8F5E38-B3E2-4CE7-A8FB-536C441D8697}"/>
                  </a:ext>
                </a:extLst>
              </p:cNvPr>
              <p:cNvSpPr txBox="1"/>
              <p:nvPr/>
            </p:nvSpPr>
            <p:spPr>
              <a:xfrm>
                <a:off x="1828800" y="2590800"/>
                <a:ext cx="457200" cy="388881"/>
              </a:xfrm>
              <a:prstGeom prst="rect">
                <a:avLst/>
              </a:prstGeom>
              <a:noFill/>
            </p:spPr>
            <p:txBody>
              <a:bodyPr wrap="square" rtlCol="0">
                <a:spAutoFit/>
              </a:bodyPr>
              <a:lstStyle/>
              <a:p>
                <a:r>
                  <a:rPr lang="en-US" sz="1800" dirty="0">
                    <a:sym typeface="Symbol"/>
                  </a:rPr>
                  <a:t></a:t>
                </a:r>
                <a:endParaRPr lang="en-US" dirty="0"/>
              </a:p>
            </p:txBody>
          </p:sp>
          <p:sp>
            <p:nvSpPr>
              <p:cNvPr id="29" name="TextBox 28">
                <a:extLst>
                  <a:ext uri="{FF2B5EF4-FFF2-40B4-BE49-F238E27FC236}">
                    <a16:creationId xmlns:a16="http://schemas.microsoft.com/office/drawing/2014/main" id="{9DB8E402-6EB7-46F1-AE3A-9D665AB510D8}"/>
                  </a:ext>
                </a:extLst>
              </p:cNvPr>
              <p:cNvSpPr txBox="1"/>
              <p:nvPr/>
            </p:nvSpPr>
            <p:spPr>
              <a:xfrm>
                <a:off x="1905000" y="3505200"/>
                <a:ext cx="599844" cy="388881"/>
              </a:xfrm>
              <a:prstGeom prst="rect">
                <a:avLst/>
              </a:prstGeom>
              <a:noFill/>
            </p:spPr>
            <p:txBody>
              <a:bodyPr wrap="square" rtlCol="0">
                <a:spAutoFit/>
              </a:bodyPr>
              <a:lstStyle/>
              <a:p>
                <a:r>
                  <a:rPr lang="en-US" sz="1800" dirty="0">
                    <a:sym typeface="Symbol"/>
                  </a:rPr>
                  <a:t></a:t>
                </a:r>
                <a:endParaRPr lang="en-US" dirty="0"/>
              </a:p>
            </p:txBody>
          </p:sp>
        </p:grpSp>
        <p:grpSp>
          <p:nvGrpSpPr>
            <p:cNvPr id="11" name="Group 10">
              <a:extLst>
                <a:ext uri="{FF2B5EF4-FFF2-40B4-BE49-F238E27FC236}">
                  <a16:creationId xmlns:a16="http://schemas.microsoft.com/office/drawing/2014/main" id="{44BC9D40-3313-4626-85FC-5991B23B84CB}"/>
                </a:ext>
              </a:extLst>
            </p:cNvPr>
            <p:cNvGrpSpPr/>
            <p:nvPr/>
          </p:nvGrpSpPr>
          <p:grpSpPr>
            <a:xfrm>
              <a:off x="7086600" y="2590800"/>
              <a:ext cx="1058349" cy="1330099"/>
              <a:chOff x="1371600" y="2590800"/>
              <a:chExt cx="1210749" cy="1400501"/>
            </a:xfrm>
          </p:grpSpPr>
          <p:sp>
            <p:nvSpPr>
              <p:cNvPr id="20" name="Oval 19">
                <a:extLst>
                  <a:ext uri="{FF2B5EF4-FFF2-40B4-BE49-F238E27FC236}">
                    <a16:creationId xmlns:a16="http://schemas.microsoft.com/office/drawing/2014/main" id="{9BC44DFF-39C0-4B02-BF48-B311AC1A808D}"/>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normAutofit/>
              </a:bodyPr>
              <a:lstStyle/>
              <a:p>
                <a:pPr algn="r"/>
                <a:r>
                  <a:rPr lang="en-US" sz="1600" dirty="0"/>
                  <a:t>j+1</a:t>
                </a:r>
              </a:p>
            </p:txBody>
          </p:sp>
          <p:cxnSp>
            <p:nvCxnSpPr>
              <p:cNvPr id="21" name="Curved Connector 55">
                <a:extLst>
                  <a:ext uri="{FF2B5EF4-FFF2-40B4-BE49-F238E27FC236}">
                    <a16:creationId xmlns:a16="http://schemas.microsoft.com/office/drawing/2014/main" id="{9200EA88-640A-4B27-93A8-53D13DCDE81D}"/>
                  </a:ext>
                </a:extLst>
              </p:cNvPr>
              <p:cNvCxnSpPr>
                <a:stCxn id="20"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22" name="Curved Connector 56">
                <a:extLst>
                  <a:ext uri="{FF2B5EF4-FFF2-40B4-BE49-F238E27FC236}">
                    <a16:creationId xmlns:a16="http://schemas.microsoft.com/office/drawing/2014/main" id="{9BDE693F-A93C-422E-907C-1FB9C98D92F6}"/>
                  </a:ext>
                </a:extLst>
              </p:cNvPr>
              <p:cNvCxnSpPr>
                <a:endCxn id="20"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962A3CD2-5772-4781-8E6E-C0C6B4837787}"/>
                  </a:ext>
                </a:extLst>
              </p:cNvPr>
              <p:cNvSpPr txBox="1"/>
              <p:nvPr/>
            </p:nvSpPr>
            <p:spPr>
              <a:xfrm>
                <a:off x="1828800" y="2590800"/>
                <a:ext cx="588872" cy="388881"/>
              </a:xfrm>
              <a:prstGeom prst="rect">
                <a:avLst/>
              </a:prstGeom>
              <a:noFill/>
            </p:spPr>
            <p:txBody>
              <a:bodyPr wrap="square" rtlCol="0">
                <a:spAutoFit/>
              </a:bodyPr>
              <a:lstStyle/>
              <a:p>
                <a:r>
                  <a:rPr lang="en-US" sz="1800" dirty="0">
                    <a:sym typeface="Symbol"/>
                  </a:rPr>
                  <a:t></a:t>
                </a:r>
                <a:endParaRPr lang="en-US" dirty="0"/>
              </a:p>
            </p:txBody>
          </p:sp>
          <p:sp>
            <p:nvSpPr>
              <p:cNvPr id="24" name="TextBox 23">
                <a:extLst>
                  <a:ext uri="{FF2B5EF4-FFF2-40B4-BE49-F238E27FC236}">
                    <a16:creationId xmlns:a16="http://schemas.microsoft.com/office/drawing/2014/main" id="{61481A78-E1FE-4888-8214-D603EA22208D}"/>
                  </a:ext>
                </a:extLst>
              </p:cNvPr>
              <p:cNvSpPr txBox="1"/>
              <p:nvPr/>
            </p:nvSpPr>
            <p:spPr>
              <a:xfrm>
                <a:off x="1905000" y="3505200"/>
                <a:ext cx="457200" cy="486101"/>
              </a:xfrm>
              <a:prstGeom prst="rect">
                <a:avLst/>
              </a:prstGeom>
              <a:noFill/>
            </p:spPr>
            <p:txBody>
              <a:bodyPr wrap="square" rtlCol="0">
                <a:spAutoFit/>
              </a:bodyPr>
              <a:lstStyle/>
              <a:p>
                <a:endParaRPr lang="en-US" dirty="0"/>
              </a:p>
            </p:txBody>
          </p:sp>
        </p:grpSp>
        <p:grpSp>
          <p:nvGrpSpPr>
            <p:cNvPr id="12" name="Group 11">
              <a:extLst>
                <a:ext uri="{FF2B5EF4-FFF2-40B4-BE49-F238E27FC236}">
                  <a16:creationId xmlns:a16="http://schemas.microsoft.com/office/drawing/2014/main" id="{6623332C-1D19-44D4-BB4A-9F7B86A9ADC5}"/>
                </a:ext>
              </a:extLst>
            </p:cNvPr>
            <p:cNvGrpSpPr/>
            <p:nvPr/>
          </p:nvGrpSpPr>
          <p:grpSpPr>
            <a:xfrm flipH="1">
              <a:off x="4385932" y="2590800"/>
              <a:ext cx="1143000" cy="1237767"/>
              <a:chOff x="1371600" y="2590800"/>
              <a:chExt cx="1210749" cy="1303282"/>
            </a:xfrm>
          </p:grpSpPr>
          <p:sp>
            <p:nvSpPr>
              <p:cNvPr id="15" name="Oval 14">
                <a:extLst>
                  <a:ext uri="{FF2B5EF4-FFF2-40B4-BE49-F238E27FC236}">
                    <a16:creationId xmlns:a16="http://schemas.microsoft.com/office/drawing/2014/main" id="{E3278398-E213-4332-9DAD-FD0294088D80}"/>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800" dirty="0"/>
                  <a:t>j-1</a:t>
                </a:r>
                <a:endParaRPr lang="en-US" dirty="0"/>
              </a:p>
            </p:txBody>
          </p:sp>
          <p:cxnSp>
            <p:nvCxnSpPr>
              <p:cNvPr id="16" name="Curved Connector 70">
                <a:extLst>
                  <a:ext uri="{FF2B5EF4-FFF2-40B4-BE49-F238E27FC236}">
                    <a16:creationId xmlns:a16="http://schemas.microsoft.com/office/drawing/2014/main" id="{68BC5FE9-43FF-4CFA-8D8D-64D0D95B3412}"/>
                  </a:ext>
                </a:extLst>
              </p:cNvPr>
              <p:cNvCxnSpPr>
                <a:stCxn id="15" idx="7"/>
              </p:cNvCxnSpPr>
              <p:nvPr/>
            </p:nvCxnSpPr>
            <p:spPr>
              <a:xfrm rot="5400000" flipH="1" flipV="1">
                <a:off x="2171700" y="2705100"/>
                <a:ext cx="1588" cy="819710"/>
              </a:xfrm>
              <a:prstGeom prst="curvedConnector3">
                <a:avLst>
                  <a:gd name="adj1" fmla="val 13255294"/>
                </a:avLst>
              </a:prstGeom>
              <a:ln>
                <a:headEnd type="stealth" w="lg" len="lg"/>
                <a:tailEnd type="none" w="lg" len="lg"/>
              </a:ln>
            </p:spPr>
            <p:style>
              <a:lnRef idx="1">
                <a:schemeClr val="dk1"/>
              </a:lnRef>
              <a:fillRef idx="0">
                <a:schemeClr val="dk1"/>
              </a:fillRef>
              <a:effectRef idx="0">
                <a:schemeClr val="dk1"/>
              </a:effectRef>
              <a:fontRef idx="minor">
                <a:schemeClr val="tx1"/>
              </a:fontRef>
            </p:style>
          </p:cxnSp>
          <p:cxnSp>
            <p:nvCxnSpPr>
              <p:cNvPr id="17" name="Curved Connector 71">
                <a:extLst>
                  <a:ext uri="{FF2B5EF4-FFF2-40B4-BE49-F238E27FC236}">
                    <a16:creationId xmlns:a16="http://schemas.microsoft.com/office/drawing/2014/main" id="{97716229-F71E-4B6A-84B4-F85A4A13F193}"/>
                  </a:ext>
                </a:extLst>
              </p:cNvPr>
              <p:cNvCxnSpPr>
                <a:endCxn id="15" idx="5"/>
              </p:cNvCxnSpPr>
              <p:nvPr/>
            </p:nvCxnSpPr>
            <p:spPr>
              <a:xfrm rot="5400000">
                <a:off x="2171700" y="3028390"/>
                <a:ext cx="1588" cy="819710"/>
              </a:xfrm>
              <a:prstGeom prst="curvedConnector3">
                <a:avLst>
                  <a:gd name="adj1" fmla="val 9907560"/>
                </a:avLst>
              </a:prstGeom>
              <a:ln>
                <a:headEnd type="stealth" w="lg" len="lg"/>
                <a:tailEnd type="none" w="lg" len="lg"/>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C5905921-FAE9-479E-BEB5-0A7C08CEFF31}"/>
                  </a:ext>
                </a:extLst>
              </p:cNvPr>
              <p:cNvSpPr txBox="1"/>
              <p:nvPr/>
            </p:nvSpPr>
            <p:spPr>
              <a:xfrm>
                <a:off x="1828801" y="2590800"/>
                <a:ext cx="556452" cy="388881"/>
              </a:xfrm>
              <a:prstGeom prst="rect">
                <a:avLst/>
              </a:prstGeom>
              <a:noFill/>
            </p:spPr>
            <p:txBody>
              <a:bodyPr wrap="square" rtlCol="0">
                <a:spAutoFit/>
              </a:bodyPr>
              <a:lstStyle/>
              <a:p>
                <a:r>
                  <a:rPr lang="en-US" sz="1800" dirty="0">
                    <a:sym typeface="Symbol"/>
                  </a:rPr>
                  <a:t></a:t>
                </a:r>
                <a:endParaRPr lang="en-US" dirty="0"/>
              </a:p>
            </p:txBody>
          </p:sp>
          <p:sp>
            <p:nvSpPr>
              <p:cNvPr id="19" name="TextBox 18">
                <a:extLst>
                  <a:ext uri="{FF2B5EF4-FFF2-40B4-BE49-F238E27FC236}">
                    <a16:creationId xmlns:a16="http://schemas.microsoft.com/office/drawing/2014/main" id="{479E533C-872F-48C3-997A-D59EDCDD0FDF}"/>
                  </a:ext>
                </a:extLst>
              </p:cNvPr>
              <p:cNvSpPr txBox="1"/>
              <p:nvPr/>
            </p:nvSpPr>
            <p:spPr>
              <a:xfrm>
                <a:off x="1820237" y="3505201"/>
                <a:ext cx="541964" cy="388881"/>
              </a:xfrm>
              <a:prstGeom prst="rect">
                <a:avLst/>
              </a:prstGeom>
              <a:noFill/>
            </p:spPr>
            <p:txBody>
              <a:bodyPr wrap="square" rtlCol="0">
                <a:spAutoFit/>
              </a:bodyPr>
              <a:lstStyle/>
              <a:p>
                <a:r>
                  <a:rPr lang="en-US" sz="1800" dirty="0">
                    <a:sym typeface="Symbol"/>
                  </a:rPr>
                  <a:t></a:t>
                </a:r>
                <a:endParaRPr lang="en-US" dirty="0"/>
              </a:p>
            </p:txBody>
          </p:sp>
        </p:grpSp>
        <p:sp>
          <p:nvSpPr>
            <p:cNvPr id="13" name="TextBox 12">
              <a:extLst>
                <a:ext uri="{FF2B5EF4-FFF2-40B4-BE49-F238E27FC236}">
                  <a16:creationId xmlns:a16="http://schemas.microsoft.com/office/drawing/2014/main" id="{68250454-B5A6-484F-BB71-E1664617F885}"/>
                </a:ext>
              </a:extLst>
            </p:cNvPr>
            <p:cNvSpPr txBox="1"/>
            <p:nvPr/>
          </p:nvSpPr>
          <p:spPr>
            <a:xfrm>
              <a:off x="3657600" y="2971800"/>
              <a:ext cx="685800" cy="461665"/>
            </a:xfrm>
            <a:prstGeom prst="rect">
              <a:avLst/>
            </a:prstGeom>
            <a:noFill/>
          </p:spPr>
          <p:txBody>
            <a:bodyPr wrap="square" rtlCol="0">
              <a:spAutoFit/>
            </a:bodyPr>
            <a:lstStyle/>
            <a:p>
              <a:r>
                <a:rPr lang="en-US" dirty="0"/>
                <a:t>….</a:t>
              </a:r>
            </a:p>
          </p:txBody>
        </p:sp>
        <p:sp>
          <p:nvSpPr>
            <p:cNvPr id="14" name="TextBox 13">
              <a:extLst>
                <a:ext uri="{FF2B5EF4-FFF2-40B4-BE49-F238E27FC236}">
                  <a16:creationId xmlns:a16="http://schemas.microsoft.com/office/drawing/2014/main" id="{C1C93C8E-6950-42AE-AB06-3A8B64B8F0F4}"/>
                </a:ext>
              </a:extLst>
            </p:cNvPr>
            <p:cNvSpPr txBox="1"/>
            <p:nvPr/>
          </p:nvSpPr>
          <p:spPr>
            <a:xfrm>
              <a:off x="8001000" y="2971800"/>
              <a:ext cx="685800" cy="461665"/>
            </a:xfrm>
            <a:prstGeom prst="rect">
              <a:avLst/>
            </a:prstGeom>
            <a:noFill/>
          </p:spPr>
          <p:txBody>
            <a:bodyPr wrap="square" rtlCol="0">
              <a:spAutoFit/>
            </a:bodyPr>
            <a:lstStyle/>
            <a:p>
              <a:r>
                <a:rPr lang="en-US" dirty="0"/>
                <a:t>….</a:t>
              </a:r>
            </a:p>
          </p:txBody>
        </p:sp>
      </p:grpSp>
      <p:graphicFrame>
        <p:nvGraphicFramePr>
          <p:cNvPr id="52" name="Object 51">
            <a:extLst>
              <a:ext uri="{FF2B5EF4-FFF2-40B4-BE49-F238E27FC236}">
                <a16:creationId xmlns:a16="http://schemas.microsoft.com/office/drawing/2014/main" id="{186D342B-01FA-4E82-B8A0-677ED590A4BE}"/>
              </a:ext>
            </a:extLst>
          </p:cNvPr>
          <p:cNvGraphicFramePr>
            <a:graphicFrameLocks noChangeAspect="1"/>
          </p:cNvGraphicFramePr>
          <p:nvPr>
            <p:extLst>
              <p:ext uri="{D42A27DB-BD31-4B8C-83A1-F6EECF244321}">
                <p14:modId xmlns:p14="http://schemas.microsoft.com/office/powerpoint/2010/main" val="333402666"/>
              </p:ext>
            </p:extLst>
          </p:nvPr>
        </p:nvGraphicFramePr>
        <p:xfrm>
          <a:off x="3973512" y="4727758"/>
          <a:ext cx="3805921" cy="1049155"/>
        </p:xfrm>
        <a:graphic>
          <a:graphicData uri="http://schemas.openxmlformats.org/presentationml/2006/ole">
            <mc:AlternateContent xmlns:mc="http://schemas.openxmlformats.org/markup-compatibility/2006">
              <mc:Choice xmlns:v="urn:schemas-microsoft-com:vml" Requires="v">
                <p:oleObj spid="_x0000_s10386" name="Equation" r:id="rId2" imgW="1473120" imgH="444240" progId="Equation.3">
                  <p:embed/>
                </p:oleObj>
              </mc:Choice>
              <mc:Fallback>
                <p:oleObj name="Equation" r:id="rId2" imgW="1473120" imgH="444240" progId="Equation.3">
                  <p:embed/>
                  <p:pic>
                    <p:nvPicPr>
                      <p:cNvPr id="0" name="Picture 1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3512" y="4727758"/>
                        <a:ext cx="3805921" cy="10491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a:extLst>
              <a:ext uri="{FF2B5EF4-FFF2-40B4-BE49-F238E27FC236}">
                <a16:creationId xmlns:a16="http://schemas.microsoft.com/office/drawing/2014/main" id="{18FBBEE9-2C6F-4E98-97B6-A140D2D0AA71}"/>
              </a:ext>
            </a:extLst>
          </p:cNvPr>
          <p:cNvSpPr/>
          <p:nvPr/>
        </p:nvSpPr>
        <p:spPr>
          <a:xfrm>
            <a:off x="347842" y="3976541"/>
            <a:ext cx="7760194" cy="461665"/>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Let, the </a:t>
            </a:r>
            <a:r>
              <a:rPr lang="en-US" b="1" dirty="0">
                <a:latin typeface="Calibri" panose="020F0502020204030204" pitchFamily="34" charset="0"/>
                <a:cs typeface="Calibri" panose="020F0502020204030204" pitchFamily="34" charset="0"/>
              </a:rPr>
              <a:t>traffic intensity </a:t>
            </a:r>
            <a:r>
              <a:rPr lang="en-US" dirty="0">
                <a:latin typeface="Calibri" panose="020F0502020204030204" pitchFamily="34" charset="0"/>
                <a:cs typeface="Calibri" panose="020F0502020204030204" pitchFamily="34" charset="0"/>
              </a:rPr>
              <a:t>be</a:t>
            </a:r>
            <a:r>
              <a:rPr lang="en-US" b="1" i="1" dirty="0">
                <a:latin typeface="Calibri" panose="020F0502020204030204" pitchFamily="34" charset="0"/>
                <a:cs typeface="Calibri" panose="020F0502020204030204" pitchFamily="34" charset="0"/>
              </a:rPr>
              <a:t> </a:t>
            </a:r>
            <a:r>
              <a:rPr lang="en-US" b="1" i="1" dirty="0">
                <a:solidFill>
                  <a:srgbClr val="FF0000"/>
                </a:solidFill>
                <a:latin typeface="Calibri" panose="020F0502020204030204" pitchFamily="34" charset="0"/>
                <a:cs typeface="Calibri" panose="020F0502020204030204" pitchFamily="34" charset="0"/>
                <a:sym typeface="Symbol"/>
              </a:rPr>
              <a:t> = </a:t>
            </a:r>
            <a:r>
              <a:rPr lang="en-US" b="1" i="1" dirty="0">
                <a:solidFill>
                  <a:srgbClr val="FF0000"/>
                </a:solidFill>
                <a:latin typeface="Calibri" panose="020F0502020204030204" pitchFamily="34" charset="0"/>
                <a:cs typeface="Calibri" panose="020F0502020204030204" pitchFamily="34" charset="0"/>
                <a:sym typeface="Symbol" panose="05050102010706020507" pitchFamily="18" charset="2"/>
              </a:rPr>
              <a:t> /</a:t>
            </a:r>
            <a:r>
              <a:rPr lang="en-US" dirty="0">
                <a:latin typeface="Calibri" panose="020F0502020204030204" pitchFamily="34" charset="0"/>
                <a:cs typeface="Calibri" panose="020F0502020204030204" pitchFamily="34" charset="0"/>
              </a:rPr>
              <a:t>   and   </a:t>
            </a:r>
            <a:r>
              <a:rPr lang="en-US" b="1" dirty="0">
                <a:solidFill>
                  <a:srgbClr val="002060"/>
                </a:solidFill>
                <a:latin typeface="Calibri" panose="020F0502020204030204" pitchFamily="34" charset="0"/>
                <a:cs typeface="Calibri" panose="020F0502020204030204" pitchFamily="34" charset="0"/>
              </a:rPr>
              <a:t>0 ≤ </a:t>
            </a:r>
            <a:r>
              <a:rPr lang="en-US" b="1" i="1" dirty="0">
                <a:solidFill>
                  <a:srgbClr val="002060"/>
                </a:solidFill>
                <a:latin typeface="Calibri" panose="020F0502020204030204" pitchFamily="34" charset="0"/>
                <a:cs typeface="Calibri" panose="020F0502020204030204" pitchFamily="34" charset="0"/>
                <a:sym typeface="Symbol"/>
              </a:rPr>
              <a:t></a:t>
            </a:r>
            <a:r>
              <a:rPr lang="en-US" b="1" i="1" dirty="0">
                <a:solidFill>
                  <a:srgbClr val="002060"/>
                </a:solidFill>
                <a:latin typeface="Calibri" panose="020F0502020204030204" pitchFamily="34" charset="0"/>
                <a:cs typeface="Calibri" panose="020F0502020204030204" pitchFamily="34" charset="0"/>
              </a:rPr>
              <a:t> </a:t>
            </a:r>
            <a:r>
              <a:rPr lang="en-US" b="1" dirty="0">
                <a:solidFill>
                  <a:srgbClr val="002060"/>
                </a:solidFill>
                <a:latin typeface="Calibri" panose="020F0502020204030204" pitchFamily="34" charset="0"/>
                <a:cs typeface="Calibri" panose="020F0502020204030204" pitchFamily="34" charset="0"/>
              </a:rPr>
              <a:t>&lt; 1 </a:t>
            </a:r>
          </a:p>
        </p:txBody>
      </p:sp>
      <p:sp>
        <p:nvSpPr>
          <p:cNvPr id="54" name="Rectangle 53">
            <a:extLst>
              <a:ext uri="{FF2B5EF4-FFF2-40B4-BE49-F238E27FC236}">
                <a16:creationId xmlns:a16="http://schemas.microsoft.com/office/drawing/2014/main" id="{968E908B-7509-436E-B99C-C845DA7CF49B}"/>
              </a:ext>
            </a:extLst>
          </p:cNvPr>
          <p:cNvSpPr/>
          <p:nvPr/>
        </p:nvSpPr>
        <p:spPr>
          <a:xfrm>
            <a:off x="142489" y="2472129"/>
            <a:ext cx="5502811" cy="1200329"/>
          </a:xfrm>
          <a:prstGeom prst="rect">
            <a:avLst/>
          </a:prstGeom>
        </p:spPr>
        <p:txBody>
          <a:bodyPr wrap="square">
            <a:spAutoFit/>
          </a:bodyPr>
          <a:lstStyle/>
          <a:p>
            <a:r>
              <a:rPr lang="en-US" dirty="0"/>
              <a:t>Here, </a:t>
            </a:r>
            <a:r>
              <a:rPr lang="en-US" b="1" i="1" dirty="0">
                <a:solidFill>
                  <a:srgbClr val="FF0000"/>
                </a:solidFill>
                <a:sym typeface="Symbol" panose="05050102010706020507" pitchFamily="18" charset="2"/>
              </a:rPr>
              <a:t></a:t>
            </a:r>
            <a:r>
              <a:rPr lang="en-US" b="1" i="1" baseline="-25000" dirty="0">
                <a:solidFill>
                  <a:srgbClr val="FF0000"/>
                </a:solidFill>
                <a:sym typeface="Symbol" panose="05050102010706020507" pitchFamily="18" charset="2"/>
              </a:rPr>
              <a:t>j</a:t>
            </a:r>
            <a:r>
              <a:rPr lang="en-US" i="1" dirty="0">
                <a:solidFill>
                  <a:srgbClr val="FF0000"/>
                </a:solidFill>
                <a:sym typeface="Symbol" panose="05050102010706020507" pitchFamily="18" charset="2"/>
              </a:rPr>
              <a:t> =             j= 0, 1, 2, …</a:t>
            </a:r>
          </a:p>
          <a:p>
            <a:r>
              <a:rPr lang="en-US" b="1" i="1" dirty="0">
                <a:solidFill>
                  <a:srgbClr val="FF0000"/>
                </a:solidFill>
                <a:sym typeface="Symbol" panose="05050102010706020507" pitchFamily="18" charset="2"/>
              </a:rPr>
              <a:t>       </a:t>
            </a:r>
            <a:r>
              <a:rPr lang="en-US" b="1" i="1" baseline="-25000" dirty="0">
                <a:solidFill>
                  <a:srgbClr val="FF0000"/>
                </a:solidFill>
                <a:sym typeface="Symbol" panose="05050102010706020507" pitchFamily="18" charset="2"/>
              </a:rPr>
              <a:t>0</a:t>
            </a:r>
            <a:r>
              <a:rPr lang="en-US" b="1" i="1" dirty="0">
                <a:solidFill>
                  <a:srgbClr val="FF0000"/>
                </a:solidFill>
                <a:sym typeface="Symbol" panose="05050102010706020507" pitchFamily="18" charset="2"/>
              </a:rPr>
              <a:t> = 0</a:t>
            </a:r>
            <a:endParaRPr lang="en-US" b="1" dirty="0">
              <a:solidFill>
                <a:srgbClr val="FF0000"/>
              </a:solidFill>
            </a:endParaRPr>
          </a:p>
          <a:p>
            <a:r>
              <a:rPr lang="en-US" b="1" i="1" dirty="0">
                <a:solidFill>
                  <a:srgbClr val="FF0000"/>
                </a:solidFill>
                <a:sym typeface="Symbol" panose="05050102010706020507" pitchFamily="18" charset="2"/>
              </a:rPr>
              <a:t>       </a:t>
            </a:r>
            <a:r>
              <a:rPr lang="en-US" b="1" i="1" baseline="-25000" dirty="0">
                <a:solidFill>
                  <a:srgbClr val="FF0000"/>
                </a:solidFill>
                <a:sym typeface="Symbol" panose="05050102010706020507" pitchFamily="18" charset="2"/>
              </a:rPr>
              <a:t>j</a:t>
            </a:r>
            <a:r>
              <a:rPr lang="en-US" b="1" i="1" dirty="0">
                <a:solidFill>
                  <a:srgbClr val="FF0000"/>
                </a:solidFill>
                <a:sym typeface="Symbol" panose="05050102010706020507" pitchFamily="18" charset="2"/>
              </a:rPr>
              <a:t> = </a:t>
            </a:r>
            <a:r>
              <a:rPr lang="en-US" i="1" dirty="0">
                <a:solidFill>
                  <a:srgbClr val="FF0000"/>
                </a:solidFill>
                <a:sym typeface="Symbol" panose="05050102010706020507" pitchFamily="18" charset="2"/>
              </a:rPr>
              <a:t> 	j= 1, 2, …</a:t>
            </a:r>
            <a:endParaRPr lang="en-US" b="1" dirty="0">
              <a:solidFill>
                <a:srgbClr val="FF0000"/>
              </a:solidFill>
            </a:endParaRPr>
          </a:p>
        </p:txBody>
      </p:sp>
      <p:graphicFrame>
        <p:nvGraphicFramePr>
          <p:cNvPr id="63" name="Object 62">
            <a:extLst>
              <a:ext uri="{FF2B5EF4-FFF2-40B4-BE49-F238E27FC236}">
                <a16:creationId xmlns:a16="http://schemas.microsoft.com/office/drawing/2014/main" id="{0E91CD1D-53C9-48DA-8CD1-09ECBF137BB3}"/>
              </a:ext>
            </a:extLst>
          </p:cNvPr>
          <p:cNvGraphicFramePr>
            <a:graphicFrameLocks noChangeAspect="1"/>
          </p:cNvGraphicFramePr>
          <p:nvPr>
            <p:extLst>
              <p:ext uri="{D42A27DB-BD31-4B8C-83A1-F6EECF244321}">
                <p14:modId xmlns:p14="http://schemas.microsoft.com/office/powerpoint/2010/main" val="651277245"/>
              </p:ext>
            </p:extLst>
          </p:nvPr>
        </p:nvGraphicFramePr>
        <p:xfrm>
          <a:off x="837785" y="4808538"/>
          <a:ext cx="3037273" cy="976512"/>
        </p:xfrm>
        <a:graphic>
          <a:graphicData uri="http://schemas.openxmlformats.org/presentationml/2006/ole">
            <mc:AlternateContent xmlns:mc="http://schemas.openxmlformats.org/markup-compatibility/2006">
              <mc:Choice xmlns:v="urn:schemas-microsoft-com:vml" Requires="v">
                <p:oleObj spid="_x0000_s10387" name="Equation" r:id="rId4" imgW="863280" imgH="304560" progId="Equation.3">
                  <p:embed/>
                </p:oleObj>
              </mc:Choice>
              <mc:Fallback>
                <p:oleObj name="Equation" r:id="rId4" imgW="863280" imgH="304560" progId="Equation.3">
                  <p:embed/>
                  <p:pic>
                    <p:nvPicPr>
                      <p:cNvPr id="0" name="Picture 1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7785" y="4808538"/>
                        <a:ext cx="3037273" cy="976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40648900"/>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BF5F9-4B90-4DFF-9A22-C0B600CE635A}"/>
              </a:ext>
            </a:extLst>
          </p:cNvPr>
          <p:cNvSpPr>
            <a:spLocks noGrp="1"/>
          </p:cNvSpPr>
          <p:nvPr>
            <p:ph type="title"/>
          </p:nvPr>
        </p:nvSpPr>
        <p:spPr/>
        <p:txBody>
          <a:bodyPr/>
          <a:lstStyle/>
          <a:p>
            <a:r>
              <a:rPr lang="en-US" i="1" dirty="0"/>
              <a:t>M</a:t>
            </a:r>
            <a:r>
              <a:rPr lang="en-US" dirty="0"/>
              <a:t>/</a:t>
            </a:r>
            <a:r>
              <a:rPr lang="en-US" i="1" dirty="0"/>
              <a:t>M</a:t>
            </a:r>
            <a:r>
              <a:rPr lang="en-US" dirty="0"/>
              <a:t>/1/</a:t>
            </a:r>
            <a:r>
              <a:rPr lang="en-US" i="1" dirty="0"/>
              <a:t>GD</a:t>
            </a:r>
            <a:r>
              <a:rPr lang="en-US" dirty="0"/>
              <a:t>/</a:t>
            </a:r>
            <a:r>
              <a:rPr lang="en-US" dirty="0">
                <a:cs typeface="Times New Roman" pitchFamily="18" charset="0"/>
              </a:rPr>
              <a:t>∞/∞ Queuing System</a:t>
            </a:r>
            <a:endParaRPr lang="en-US" dirty="0"/>
          </a:p>
        </p:txBody>
      </p:sp>
      <p:grpSp>
        <p:nvGrpSpPr>
          <p:cNvPr id="5" name="Group 4">
            <a:extLst>
              <a:ext uri="{FF2B5EF4-FFF2-40B4-BE49-F238E27FC236}">
                <a16:creationId xmlns:a16="http://schemas.microsoft.com/office/drawing/2014/main" id="{0225D85B-B6F7-499A-A50F-116DC51EC0E6}"/>
              </a:ext>
            </a:extLst>
          </p:cNvPr>
          <p:cNvGrpSpPr/>
          <p:nvPr/>
        </p:nvGrpSpPr>
        <p:grpSpPr>
          <a:xfrm>
            <a:off x="462080" y="1072950"/>
            <a:ext cx="8348931" cy="1330100"/>
            <a:chOff x="541851" y="2590799"/>
            <a:chExt cx="8144949" cy="1330100"/>
          </a:xfrm>
        </p:grpSpPr>
        <p:grpSp>
          <p:nvGrpSpPr>
            <p:cNvPr id="6" name="Group 5">
              <a:extLst>
                <a:ext uri="{FF2B5EF4-FFF2-40B4-BE49-F238E27FC236}">
                  <a16:creationId xmlns:a16="http://schemas.microsoft.com/office/drawing/2014/main" id="{3A84C375-E3CD-4884-8125-456BCCE38575}"/>
                </a:ext>
              </a:extLst>
            </p:cNvPr>
            <p:cNvGrpSpPr/>
            <p:nvPr/>
          </p:nvGrpSpPr>
          <p:grpSpPr>
            <a:xfrm>
              <a:off x="541851" y="2590799"/>
              <a:ext cx="1058349" cy="1237766"/>
              <a:chOff x="1371600" y="2590800"/>
              <a:chExt cx="1210749" cy="1303281"/>
            </a:xfrm>
          </p:grpSpPr>
          <p:sp>
            <p:nvSpPr>
              <p:cNvPr id="45" name="Oval 44">
                <a:extLst>
                  <a:ext uri="{FF2B5EF4-FFF2-40B4-BE49-F238E27FC236}">
                    <a16:creationId xmlns:a16="http://schemas.microsoft.com/office/drawing/2014/main" id="{D72A4FB2-CA0E-4E64-97EA-580F87B7C249}"/>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000" dirty="0"/>
                  <a:t>0</a:t>
                </a:r>
              </a:p>
            </p:txBody>
          </p:sp>
          <p:cxnSp>
            <p:nvCxnSpPr>
              <p:cNvPr id="46" name="Curved Connector 6">
                <a:extLst>
                  <a:ext uri="{FF2B5EF4-FFF2-40B4-BE49-F238E27FC236}">
                    <a16:creationId xmlns:a16="http://schemas.microsoft.com/office/drawing/2014/main" id="{E22C0A4E-7C17-45DD-A24C-60C23ACC4643}"/>
                  </a:ext>
                </a:extLst>
              </p:cNvPr>
              <p:cNvCxnSpPr>
                <a:stCxn id="45"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47" name="Curved Connector 12">
                <a:extLst>
                  <a:ext uri="{FF2B5EF4-FFF2-40B4-BE49-F238E27FC236}">
                    <a16:creationId xmlns:a16="http://schemas.microsoft.com/office/drawing/2014/main" id="{0E676644-3BED-4261-BC7B-9BD5F467B7DC}"/>
                  </a:ext>
                </a:extLst>
              </p:cNvPr>
              <p:cNvCxnSpPr>
                <a:endCxn id="45"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6ADD573B-5E5E-490A-A721-43BE8A96598A}"/>
                  </a:ext>
                </a:extLst>
              </p:cNvPr>
              <p:cNvSpPr txBox="1"/>
              <p:nvPr/>
            </p:nvSpPr>
            <p:spPr>
              <a:xfrm>
                <a:off x="1828800" y="2590800"/>
                <a:ext cx="457200" cy="388881"/>
              </a:xfrm>
              <a:prstGeom prst="rect">
                <a:avLst/>
              </a:prstGeom>
              <a:noFill/>
            </p:spPr>
            <p:txBody>
              <a:bodyPr wrap="square" rtlCol="0">
                <a:spAutoFit/>
              </a:bodyPr>
              <a:lstStyle/>
              <a:p>
                <a:r>
                  <a:rPr lang="en-US" sz="1800" dirty="0">
                    <a:sym typeface="Symbol"/>
                  </a:rPr>
                  <a:t></a:t>
                </a:r>
                <a:endParaRPr lang="en-US" dirty="0"/>
              </a:p>
            </p:txBody>
          </p:sp>
          <p:sp>
            <p:nvSpPr>
              <p:cNvPr id="49" name="TextBox 48">
                <a:extLst>
                  <a:ext uri="{FF2B5EF4-FFF2-40B4-BE49-F238E27FC236}">
                    <a16:creationId xmlns:a16="http://schemas.microsoft.com/office/drawing/2014/main" id="{A7F5D2E6-8B6D-4CB1-B895-7A151A16409A}"/>
                  </a:ext>
                </a:extLst>
              </p:cNvPr>
              <p:cNvSpPr txBox="1"/>
              <p:nvPr/>
            </p:nvSpPr>
            <p:spPr>
              <a:xfrm>
                <a:off x="1905000" y="3505200"/>
                <a:ext cx="457200" cy="388881"/>
              </a:xfrm>
              <a:prstGeom prst="rect">
                <a:avLst/>
              </a:prstGeom>
              <a:noFill/>
            </p:spPr>
            <p:txBody>
              <a:bodyPr wrap="square" rtlCol="0">
                <a:spAutoFit/>
              </a:bodyPr>
              <a:lstStyle/>
              <a:p>
                <a:r>
                  <a:rPr lang="en-US" sz="1800" dirty="0">
                    <a:sym typeface="Symbol"/>
                  </a:rPr>
                  <a:t></a:t>
                </a:r>
                <a:endParaRPr lang="en-US" dirty="0"/>
              </a:p>
            </p:txBody>
          </p:sp>
        </p:grpSp>
        <p:grpSp>
          <p:nvGrpSpPr>
            <p:cNvPr id="7" name="Group 6">
              <a:extLst>
                <a:ext uri="{FF2B5EF4-FFF2-40B4-BE49-F238E27FC236}">
                  <a16:creationId xmlns:a16="http://schemas.microsoft.com/office/drawing/2014/main" id="{493C43E7-F99D-4A4D-9D05-59F53CF28F4D}"/>
                </a:ext>
              </a:extLst>
            </p:cNvPr>
            <p:cNvGrpSpPr/>
            <p:nvPr/>
          </p:nvGrpSpPr>
          <p:grpSpPr>
            <a:xfrm>
              <a:off x="1524000" y="2590799"/>
              <a:ext cx="1058349" cy="1237766"/>
              <a:chOff x="1371600" y="2590800"/>
              <a:chExt cx="1210749" cy="1303281"/>
            </a:xfrm>
          </p:grpSpPr>
          <p:sp>
            <p:nvSpPr>
              <p:cNvPr id="40" name="Oval 39">
                <a:extLst>
                  <a:ext uri="{FF2B5EF4-FFF2-40B4-BE49-F238E27FC236}">
                    <a16:creationId xmlns:a16="http://schemas.microsoft.com/office/drawing/2014/main" id="{B8FB3E99-72DC-42D0-B4A0-97F4D3AC56F0}"/>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000" dirty="0"/>
                  <a:t>1</a:t>
                </a:r>
              </a:p>
            </p:txBody>
          </p:sp>
          <p:cxnSp>
            <p:nvCxnSpPr>
              <p:cNvPr id="41" name="Curved Connector 25">
                <a:extLst>
                  <a:ext uri="{FF2B5EF4-FFF2-40B4-BE49-F238E27FC236}">
                    <a16:creationId xmlns:a16="http://schemas.microsoft.com/office/drawing/2014/main" id="{6CD1C6FD-9F57-42AF-BD00-1B2D4D953E98}"/>
                  </a:ext>
                </a:extLst>
              </p:cNvPr>
              <p:cNvCxnSpPr>
                <a:stCxn id="40"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42" name="Curved Connector 26">
                <a:extLst>
                  <a:ext uri="{FF2B5EF4-FFF2-40B4-BE49-F238E27FC236}">
                    <a16:creationId xmlns:a16="http://schemas.microsoft.com/office/drawing/2014/main" id="{18D61A49-8A72-4152-873E-6473023703A1}"/>
                  </a:ext>
                </a:extLst>
              </p:cNvPr>
              <p:cNvCxnSpPr>
                <a:endCxn id="40"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FFB68004-5B1B-4BF2-86C1-52D4D11FE9C1}"/>
                  </a:ext>
                </a:extLst>
              </p:cNvPr>
              <p:cNvSpPr txBox="1"/>
              <p:nvPr/>
            </p:nvSpPr>
            <p:spPr>
              <a:xfrm>
                <a:off x="1828800" y="2590800"/>
                <a:ext cx="457200" cy="388881"/>
              </a:xfrm>
              <a:prstGeom prst="rect">
                <a:avLst/>
              </a:prstGeom>
              <a:noFill/>
            </p:spPr>
            <p:txBody>
              <a:bodyPr wrap="square" rtlCol="0">
                <a:spAutoFit/>
              </a:bodyPr>
              <a:lstStyle/>
              <a:p>
                <a:r>
                  <a:rPr lang="en-US" sz="1800" dirty="0">
                    <a:sym typeface="Symbol"/>
                  </a:rPr>
                  <a:t></a:t>
                </a:r>
                <a:endParaRPr lang="en-US" dirty="0"/>
              </a:p>
            </p:txBody>
          </p:sp>
          <p:sp>
            <p:nvSpPr>
              <p:cNvPr id="44" name="TextBox 43">
                <a:extLst>
                  <a:ext uri="{FF2B5EF4-FFF2-40B4-BE49-F238E27FC236}">
                    <a16:creationId xmlns:a16="http://schemas.microsoft.com/office/drawing/2014/main" id="{2775D8DD-9270-43B7-91E0-86D6AD9A167E}"/>
                  </a:ext>
                </a:extLst>
              </p:cNvPr>
              <p:cNvSpPr txBox="1"/>
              <p:nvPr/>
            </p:nvSpPr>
            <p:spPr>
              <a:xfrm>
                <a:off x="1905000" y="3505200"/>
                <a:ext cx="457200" cy="388881"/>
              </a:xfrm>
              <a:prstGeom prst="rect">
                <a:avLst/>
              </a:prstGeom>
              <a:noFill/>
            </p:spPr>
            <p:txBody>
              <a:bodyPr wrap="square" rtlCol="0">
                <a:spAutoFit/>
              </a:bodyPr>
              <a:lstStyle/>
              <a:p>
                <a:r>
                  <a:rPr lang="en-US" sz="1800" dirty="0">
                    <a:sym typeface="Symbol"/>
                  </a:rPr>
                  <a:t></a:t>
                </a:r>
                <a:endParaRPr lang="en-US" dirty="0"/>
              </a:p>
            </p:txBody>
          </p:sp>
        </p:grpSp>
        <p:grpSp>
          <p:nvGrpSpPr>
            <p:cNvPr id="8" name="Group 7">
              <a:extLst>
                <a:ext uri="{FF2B5EF4-FFF2-40B4-BE49-F238E27FC236}">
                  <a16:creationId xmlns:a16="http://schemas.microsoft.com/office/drawing/2014/main" id="{3730FDE2-6DDA-4B82-ADE6-39D4FADE35A4}"/>
                </a:ext>
              </a:extLst>
            </p:cNvPr>
            <p:cNvGrpSpPr/>
            <p:nvPr/>
          </p:nvGrpSpPr>
          <p:grpSpPr>
            <a:xfrm>
              <a:off x="2514600" y="2590799"/>
              <a:ext cx="1058349" cy="1237766"/>
              <a:chOff x="1371600" y="2590800"/>
              <a:chExt cx="1210749" cy="1303281"/>
            </a:xfrm>
          </p:grpSpPr>
          <p:sp>
            <p:nvSpPr>
              <p:cNvPr id="35" name="Oval 34">
                <a:extLst>
                  <a:ext uri="{FF2B5EF4-FFF2-40B4-BE49-F238E27FC236}">
                    <a16:creationId xmlns:a16="http://schemas.microsoft.com/office/drawing/2014/main" id="{72B2C9E8-43CA-4C36-823D-4162CC93F9EE}"/>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000" dirty="0"/>
                  <a:t>2</a:t>
                </a:r>
              </a:p>
            </p:txBody>
          </p:sp>
          <p:cxnSp>
            <p:nvCxnSpPr>
              <p:cNvPr id="36" name="Curved Connector 31">
                <a:extLst>
                  <a:ext uri="{FF2B5EF4-FFF2-40B4-BE49-F238E27FC236}">
                    <a16:creationId xmlns:a16="http://schemas.microsoft.com/office/drawing/2014/main" id="{57BE6AE6-A86A-40A0-8218-36FDC4E6CBC1}"/>
                  </a:ext>
                </a:extLst>
              </p:cNvPr>
              <p:cNvCxnSpPr>
                <a:stCxn id="35"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37" name="Curved Connector 32">
                <a:extLst>
                  <a:ext uri="{FF2B5EF4-FFF2-40B4-BE49-F238E27FC236}">
                    <a16:creationId xmlns:a16="http://schemas.microsoft.com/office/drawing/2014/main" id="{E5BCBF0D-9FFD-42E1-B842-2608924BA537}"/>
                  </a:ext>
                </a:extLst>
              </p:cNvPr>
              <p:cNvCxnSpPr>
                <a:endCxn id="35"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7CE19E99-FC1B-4330-86A4-A7ECAFDEE85C}"/>
                  </a:ext>
                </a:extLst>
              </p:cNvPr>
              <p:cNvSpPr txBox="1"/>
              <p:nvPr/>
            </p:nvSpPr>
            <p:spPr>
              <a:xfrm>
                <a:off x="1828800" y="2590800"/>
                <a:ext cx="457200" cy="388881"/>
              </a:xfrm>
              <a:prstGeom prst="rect">
                <a:avLst/>
              </a:prstGeom>
              <a:noFill/>
            </p:spPr>
            <p:txBody>
              <a:bodyPr wrap="square" rtlCol="0">
                <a:spAutoFit/>
              </a:bodyPr>
              <a:lstStyle/>
              <a:p>
                <a:r>
                  <a:rPr lang="en-US" sz="1800" dirty="0">
                    <a:sym typeface="Symbol"/>
                  </a:rPr>
                  <a:t></a:t>
                </a:r>
                <a:endParaRPr lang="en-US" dirty="0"/>
              </a:p>
            </p:txBody>
          </p:sp>
          <p:sp>
            <p:nvSpPr>
              <p:cNvPr id="39" name="TextBox 38">
                <a:extLst>
                  <a:ext uri="{FF2B5EF4-FFF2-40B4-BE49-F238E27FC236}">
                    <a16:creationId xmlns:a16="http://schemas.microsoft.com/office/drawing/2014/main" id="{F4A1068F-3D2B-4A30-B1E8-C668A0251F38}"/>
                  </a:ext>
                </a:extLst>
              </p:cNvPr>
              <p:cNvSpPr txBox="1"/>
              <p:nvPr/>
            </p:nvSpPr>
            <p:spPr>
              <a:xfrm>
                <a:off x="1905000" y="3505200"/>
                <a:ext cx="457200" cy="388881"/>
              </a:xfrm>
              <a:prstGeom prst="rect">
                <a:avLst/>
              </a:prstGeom>
              <a:noFill/>
            </p:spPr>
            <p:txBody>
              <a:bodyPr wrap="square" rtlCol="0">
                <a:spAutoFit/>
              </a:bodyPr>
              <a:lstStyle/>
              <a:p>
                <a:r>
                  <a:rPr lang="en-US" sz="1800" dirty="0">
                    <a:sym typeface="Symbol"/>
                  </a:rPr>
                  <a:t></a:t>
                </a:r>
                <a:endParaRPr lang="en-US" dirty="0"/>
              </a:p>
            </p:txBody>
          </p:sp>
        </p:grpSp>
        <p:grpSp>
          <p:nvGrpSpPr>
            <p:cNvPr id="9" name="Group 8">
              <a:extLst>
                <a:ext uri="{FF2B5EF4-FFF2-40B4-BE49-F238E27FC236}">
                  <a16:creationId xmlns:a16="http://schemas.microsoft.com/office/drawing/2014/main" id="{34092097-0ACA-4027-BFB1-928C095B0E03}"/>
                </a:ext>
              </a:extLst>
            </p:cNvPr>
            <p:cNvGrpSpPr/>
            <p:nvPr/>
          </p:nvGrpSpPr>
          <p:grpSpPr>
            <a:xfrm>
              <a:off x="5113851" y="2590800"/>
              <a:ext cx="1058349" cy="1237765"/>
              <a:chOff x="1371600" y="2590801"/>
              <a:chExt cx="1210749" cy="1303280"/>
            </a:xfrm>
          </p:grpSpPr>
          <p:sp>
            <p:nvSpPr>
              <p:cNvPr id="30" name="Oval 29">
                <a:extLst>
                  <a:ext uri="{FF2B5EF4-FFF2-40B4-BE49-F238E27FC236}">
                    <a16:creationId xmlns:a16="http://schemas.microsoft.com/office/drawing/2014/main" id="{D9068ABF-AFDA-4850-9073-93ED1C7D74F4}"/>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dirty="0"/>
                  <a:t>0</a:t>
                </a:r>
              </a:p>
            </p:txBody>
          </p:sp>
          <p:cxnSp>
            <p:nvCxnSpPr>
              <p:cNvPr id="31" name="Curved Connector 43">
                <a:extLst>
                  <a:ext uri="{FF2B5EF4-FFF2-40B4-BE49-F238E27FC236}">
                    <a16:creationId xmlns:a16="http://schemas.microsoft.com/office/drawing/2014/main" id="{D18A3A02-920B-4866-B86E-66A8AA506317}"/>
                  </a:ext>
                </a:extLst>
              </p:cNvPr>
              <p:cNvCxnSpPr>
                <a:stCxn id="30"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32" name="Curved Connector 44">
                <a:extLst>
                  <a:ext uri="{FF2B5EF4-FFF2-40B4-BE49-F238E27FC236}">
                    <a16:creationId xmlns:a16="http://schemas.microsoft.com/office/drawing/2014/main" id="{8A893876-BBED-429E-9041-3945F3056BCD}"/>
                  </a:ext>
                </a:extLst>
              </p:cNvPr>
              <p:cNvCxnSpPr>
                <a:endCxn id="30"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9CA10F12-C166-4A36-86E0-35C756A160CE}"/>
                  </a:ext>
                </a:extLst>
              </p:cNvPr>
              <p:cNvSpPr txBox="1"/>
              <p:nvPr/>
            </p:nvSpPr>
            <p:spPr>
              <a:xfrm>
                <a:off x="1828800" y="2590801"/>
                <a:ext cx="579204" cy="388881"/>
              </a:xfrm>
              <a:prstGeom prst="rect">
                <a:avLst/>
              </a:prstGeom>
              <a:noFill/>
            </p:spPr>
            <p:txBody>
              <a:bodyPr wrap="square" rtlCol="0">
                <a:spAutoFit/>
              </a:bodyPr>
              <a:lstStyle/>
              <a:p>
                <a:r>
                  <a:rPr lang="en-US" sz="1800" dirty="0">
                    <a:sym typeface="Symbol"/>
                  </a:rPr>
                  <a:t></a:t>
                </a:r>
                <a:endParaRPr lang="en-US" dirty="0"/>
              </a:p>
            </p:txBody>
          </p:sp>
          <p:sp>
            <p:nvSpPr>
              <p:cNvPr id="34" name="TextBox 33">
                <a:extLst>
                  <a:ext uri="{FF2B5EF4-FFF2-40B4-BE49-F238E27FC236}">
                    <a16:creationId xmlns:a16="http://schemas.microsoft.com/office/drawing/2014/main" id="{91083BA8-3277-4539-8E16-D8407DB65DEA}"/>
                  </a:ext>
                </a:extLst>
              </p:cNvPr>
              <p:cNvSpPr txBox="1"/>
              <p:nvPr/>
            </p:nvSpPr>
            <p:spPr>
              <a:xfrm>
                <a:off x="1905000" y="3505200"/>
                <a:ext cx="457200" cy="388881"/>
              </a:xfrm>
              <a:prstGeom prst="rect">
                <a:avLst/>
              </a:prstGeom>
              <a:noFill/>
            </p:spPr>
            <p:txBody>
              <a:bodyPr wrap="square" rtlCol="0">
                <a:spAutoFit/>
              </a:bodyPr>
              <a:lstStyle/>
              <a:p>
                <a:r>
                  <a:rPr lang="en-US" sz="1800" dirty="0">
                    <a:sym typeface="Symbol"/>
                  </a:rPr>
                  <a:t></a:t>
                </a:r>
                <a:endParaRPr lang="en-US" dirty="0"/>
              </a:p>
            </p:txBody>
          </p:sp>
        </p:grpSp>
        <p:grpSp>
          <p:nvGrpSpPr>
            <p:cNvPr id="10" name="Group 9">
              <a:extLst>
                <a:ext uri="{FF2B5EF4-FFF2-40B4-BE49-F238E27FC236}">
                  <a16:creationId xmlns:a16="http://schemas.microsoft.com/office/drawing/2014/main" id="{54C07EA1-FDC6-4EA8-83DA-BE2FDC8D2B35}"/>
                </a:ext>
              </a:extLst>
            </p:cNvPr>
            <p:cNvGrpSpPr/>
            <p:nvPr/>
          </p:nvGrpSpPr>
          <p:grpSpPr>
            <a:xfrm>
              <a:off x="6096000" y="2590799"/>
              <a:ext cx="1058349" cy="1237766"/>
              <a:chOff x="1371600" y="2590800"/>
              <a:chExt cx="1210749" cy="1303281"/>
            </a:xfrm>
          </p:grpSpPr>
          <p:sp>
            <p:nvSpPr>
              <p:cNvPr id="25" name="Oval 24">
                <a:extLst>
                  <a:ext uri="{FF2B5EF4-FFF2-40B4-BE49-F238E27FC236}">
                    <a16:creationId xmlns:a16="http://schemas.microsoft.com/office/drawing/2014/main" id="{1C91B074-6A54-4BAC-B18B-75E5ED30E3F0}"/>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000" dirty="0"/>
                  <a:t>j</a:t>
                </a:r>
              </a:p>
            </p:txBody>
          </p:sp>
          <p:cxnSp>
            <p:nvCxnSpPr>
              <p:cNvPr id="26" name="Curved Connector 49">
                <a:extLst>
                  <a:ext uri="{FF2B5EF4-FFF2-40B4-BE49-F238E27FC236}">
                    <a16:creationId xmlns:a16="http://schemas.microsoft.com/office/drawing/2014/main" id="{02EFA874-8889-4F78-BE1A-92FF78FB2A39}"/>
                  </a:ext>
                </a:extLst>
              </p:cNvPr>
              <p:cNvCxnSpPr>
                <a:stCxn id="25"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27" name="Curved Connector 50">
                <a:extLst>
                  <a:ext uri="{FF2B5EF4-FFF2-40B4-BE49-F238E27FC236}">
                    <a16:creationId xmlns:a16="http://schemas.microsoft.com/office/drawing/2014/main" id="{0AA8BEB9-7DF5-4188-87AD-AD29891BA2A2}"/>
                  </a:ext>
                </a:extLst>
              </p:cNvPr>
              <p:cNvCxnSpPr>
                <a:endCxn id="25"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8F8F5E38-B3E2-4CE7-A8FB-536C441D8697}"/>
                  </a:ext>
                </a:extLst>
              </p:cNvPr>
              <p:cNvSpPr txBox="1"/>
              <p:nvPr/>
            </p:nvSpPr>
            <p:spPr>
              <a:xfrm>
                <a:off x="1828800" y="2590800"/>
                <a:ext cx="457200" cy="388881"/>
              </a:xfrm>
              <a:prstGeom prst="rect">
                <a:avLst/>
              </a:prstGeom>
              <a:noFill/>
            </p:spPr>
            <p:txBody>
              <a:bodyPr wrap="square" rtlCol="0">
                <a:spAutoFit/>
              </a:bodyPr>
              <a:lstStyle/>
              <a:p>
                <a:r>
                  <a:rPr lang="en-US" sz="1800" dirty="0">
                    <a:sym typeface="Symbol"/>
                  </a:rPr>
                  <a:t></a:t>
                </a:r>
                <a:endParaRPr lang="en-US" dirty="0"/>
              </a:p>
            </p:txBody>
          </p:sp>
          <p:sp>
            <p:nvSpPr>
              <p:cNvPr id="29" name="TextBox 28">
                <a:extLst>
                  <a:ext uri="{FF2B5EF4-FFF2-40B4-BE49-F238E27FC236}">
                    <a16:creationId xmlns:a16="http://schemas.microsoft.com/office/drawing/2014/main" id="{9DB8E402-6EB7-46F1-AE3A-9D665AB510D8}"/>
                  </a:ext>
                </a:extLst>
              </p:cNvPr>
              <p:cNvSpPr txBox="1"/>
              <p:nvPr/>
            </p:nvSpPr>
            <p:spPr>
              <a:xfrm>
                <a:off x="1905000" y="3505200"/>
                <a:ext cx="599844" cy="388881"/>
              </a:xfrm>
              <a:prstGeom prst="rect">
                <a:avLst/>
              </a:prstGeom>
              <a:noFill/>
            </p:spPr>
            <p:txBody>
              <a:bodyPr wrap="square" rtlCol="0">
                <a:spAutoFit/>
              </a:bodyPr>
              <a:lstStyle/>
              <a:p>
                <a:r>
                  <a:rPr lang="en-US" sz="1800" dirty="0">
                    <a:sym typeface="Symbol"/>
                  </a:rPr>
                  <a:t></a:t>
                </a:r>
                <a:endParaRPr lang="en-US" dirty="0"/>
              </a:p>
            </p:txBody>
          </p:sp>
        </p:grpSp>
        <p:grpSp>
          <p:nvGrpSpPr>
            <p:cNvPr id="11" name="Group 10">
              <a:extLst>
                <a:ext uri="{FF2B5EF4-FFF2-40B4-BE49-F238E27FC236}">
                  <a16:creationId xmlns:a16="http://schemas.microsoft.com/office/drawing/2014/main" id="{44BC9D40-3313-4626-85FC-5991B23B84CB}"/>
                </a:ext>
              </a:extLst>
            </p:cNvPr>
            <p:cNvGrpSpPr/>
            <p:nvPr/>
          </p:nvGrpSpPr>
          <p:grpSpPr>
            <a:xfrm>
              <a:off x="7086600" y="2590800"/>
              <a:ext cx="1058349" cy="1330099"/>
              <a:chOff x="1371600" y="2590800"/>
              <a:chExt cx="1210749" cy="1400501"/>
            </a:xfrm>
          </p:grpSpPr>
          <p:sp>
            <p:nvSpPr>
              <p:cNvPr id="20" name="Oval 19">
                <a:extLst>
                  <a:ext uri="{FF2B5EF4-FFF2-40B4-BE49-F238E27FC236}">
                    <a16:creationId xmlns:a16="http://schemas.microsoft.com/office/drawing/2014/main" id="{9BC44DFF-39C0-4B02-BF48-B311AC1A808D}"/>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normAutofit/>
              </a:bodyPr>
              <a:lstStyle/>
              <a:p>
                <a:pPr algn="r"/>
                <a:r>
                  <a:rPr lang="en-US" sz="1600" dirty="0"/>
                  <a:t>j+1</a:t>
                </a:r>
              </a:p>
            </p:txBody>
          </p:sp>
          <p:cxnSp>
            <p:nvCxnSpPr>
              <p:cNvPr id="21" name="Curved Connector 55">
                <a:extLst>
                  <a:ext uri="{FF2B5EF4-FFF2-40B4-BE49-F238E27FC236}">
                    <a16:creationId xmlns:a16="http://schemas.microsoft.com/office/drawing/2014/main" id="{9200EA88-640A-4B27-93A8-53D13DCDE81D}"/>
                  </a:ext>
                </a:extLst>
              </p:cNvPr>
              <p:cNvCxnSpPr>
                <a:stCxn id="20"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22" name="Curved Connector 56">
                <a:extLst>
                  <a:ext uri="{FF2B5EF4-FFF2-40B4-BE49-F238E27FC236}">
                    <a16:creationId xmlns:a16="http://schemas.microsoft.com/office/drawing/2014/main" id="{9BDE693F-A93C-422E-907C-1FB9C98D92F6}"/>
                  </a:ext>
                </a:extLst>
              </p:cNvPr>
              <p:cNvCxnSpPr>
                <a:endCxn id="20"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962A3CD2-5772-4781-8E6E-C0C6B4837787}"/>
                  </a:ext>
                </a:extLst>
              </p:cNvPr>
              <p:cNvSpPr txBox="1"/>
              <p:nvPr/>
            </p:nvSpPr>
            <p:spPr>
              <a:xfrm>
                <a:off x="1828800" y="2590800"/>
                <a:ext cx="588872" cy="388881"/>
              </a:xfrm>
              <a:prstGeom prst="rect">
                <a:avLst/>
              </a:prstGeom>
              <a:noFill/>
            </p:spPr>
            <p:txBody>
              <a:bodyPr wrap="square" rtlCol="0">
                <a:spAutoFit/>
              </a:bodyPr>
              <a:lstStyle/>
              <a:p>
                <a:r>
                  <a:rPr lang="en-US" sz="1800" dirty="0">
                    <a:sym typeface="Symbol"/>
                  </a:rPr>
                  <a:t></a:t>
                </a:r>
                <a:endParaRPr lang="en-US" dirty="0"/>
              </a:p>
            </p:txBody>
          </p:sp>
          <p:sp>
            <p:nvSpPr>
              <p:cNvPr id="24" name="TextBox 23">
                <a:extLst>
                  <a:ext uri="{FF2B5EF4-FFF2-40B4-BE49-F238E27FC236}">
                    <a16:creationId xmlns:a16="http://schemas.microsoft.com/office/drawing/2014/main" id="{61481A78-E1FE-4888-8214-D603EA22208D}"/>
                  </a:ext>
                </a:extLst>
              </p:cNvPr>
              <p:cNvSpPr txBox="1"/>
              <p:nvPr/>
            </p:nvSpPr>
            <p:spPr>
              <a:xfrm>
                <a:off x="1905000" y="3505200"/>
                <a:ext cx="457200" cy="486101"/>
              </a:xfrm>
              <a:prstGeom prst="rect">
                <a:avLst/>
              </a:prstGeom>
              <a:noFill/>
            </p:spPr>
            <p:txBody>
              <a:bodyPr wrap="square" rtlCol="0">
                <a:spAutoFit/>
              </a:bodyPr>
              <a:lstStyle/>
              <a:p>
                <a:endParaRPr lang="en-US" dirty="0"/>
              </a:p>
            </p:txBody>
          </p:sp>
        </p:grpSp>
        <p:grpSp>
          <p:nvGrpSpPr>
            <p:cNvPr id="12" name="Group 11">
              <a:extLst>
                <a:ext uri="{FF2B5EF4-FFF2-40B4-BE49-F238E27FC236}">
                  <a16:creationId xmlns:a16="http://schemas.microsoft.com/office/drawing/2014/main" id="{6623332C-1D19-44D4-BB4A-9F7B86A9ADC5}"/>
                </a:ext>
              </a:extLst>
            </p:cNvPr>
            <p:cNvGrpSpPr/>
            <p:nvPr/>
          </p:nvGrpSpPr>
          <p:grpSpPr>
            <a:xfrm flipH="1">
              <a:off x="4385932" y="2590800"/>
              <a:ext cx="1143000" cy="1237767"/>
              <a:chOff x="1371600" y="2590800"/>
              <a:chExt cx="1210749" cy="1303282"/>
            </a:xfrm>
          </p:grpSpPr>
          <p:sp>
            <p:nvSpPr>
              <p:cNvPr id="15" name="Oval 14">
                <a:extLst>
                  <a:ext uri="{FF2B5EF4-FFF2-40B4-BE49-F238E27FC236}">
                    <a16:creationId xmlns:a16="http://schemas.microsoft.com/office/drawing/2014/main" id="{E3278398-E213-4332-9DAD-FD0294088D80}"/>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800" dirty="0"/>
                  <a:t>j-1</a:t>
                </a:r>
                <a:endParaRPr lang="en-US" dirty="0"/>
              </a:p>
            </p:txBody>
          </p:sp>
          <p:cxnSp>
            <p:nvCxnSpPr>
              <p:cNvPr id="16" name="Curved Connector 70">
                <a:extLst>
                  <a:ext uri="{FF2B5EF4-FFF2-40B4-BE49-F238E27FC236}">
                    <a16:creationId xmlns:a16="http://schemas.microsoft.com/office/drawing/2014/main" id="{68BC5FE9-43FF-4CFA-8D8D-64D0D95B3412}"/>
                  </a:ext>
                </a:extLst>
              </p:cNvPr>
              <p:cNvCxnSpPr>
                <a:stCxn id="15" idx="7"/>
              </p:cNvCxnSpPr>
              <p:nvPr/>
            </p:nvCxnSpPr>
            <p:spPr>
              <a:xfrm rot="5400000" flipH="1" flipV="1">
                <a:off x="2171700" y="2705100"/>
                <a:ext cx="1588" cy="819710"/>
              </a:xfrm>
              <a:prstGeom prst="curvedConnector3">
                <a:avLst>
                  <a:gd name="adj1" fmla="val 13255294"/>
                </a:avLst>
              </a:prstGeom>
              <a:ln>
                <a:headEnd type="stealth" w="lg" len="lg"/>
                <a:tailEnd type="none" w="lg" len="lg"/>
              </a:ln>
            </p:spPr>
            <p:style>
              <a:lnRef idx="1">
                <a:schemeClr val="dk1"/>
              </a:lnRef>
              <a:fillRef idx="0">
                <a:schemeClr val="dk1"/>
              </a:fillRef>
              <a:effectRef idx="0">
                <a:schemeClr val="dk1"/>
              </a:effectRef>
              <a:fontRef idx="minor">
                <a:schemeClr val="tx1"/>
              </a:fontRef>
            </p:style>
          </p:cxnSp>
          <p:cxnSp>
            <p:nvCxnSpPr>
              <p:cNvPr id="17" name="Curved Connector 71">
                <a:extLst>
                  <a:ext uri="{FF2B5EF4-FFF2-40B4-BE49-F238E27FC236}">
                    <a16:creationId xmlns:a16="http://schemas.microsoft.com/office/drawing/2014/main" id="{97716229-F71E-4B6A-84B4-F85A4A13F193}"/>
                  </a:ext>
                </a:extLst>
              </p:cNvPr>
              <p:cNvCxnSpPr>
                <a:endCxn id="15" idx="5"/>
              </p:cNvCxnSpPr>
              <p:nvPr/>
            </p:nvCxnSpPr>
            <p:spPr>
              <a:xfrm rot="5400000">
                <a:off x="2171700" y="3028390"/>
                <a:ext cx="1588" cy="819710"/>
              </a:xfrm>
              <a:prstGeom prst="curvedConnector3">
                <a:avLst>
                  <a:gd name="adj1" fmla="val 9907560"/>
                </a:avLst>
              </a:prstGeom>
              <a:ln>
                <a:headEnd type="stealth" w="lg" len="lg"/>
                <a:tailEnd type="none" w="lg" len="lg"/>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C5905921-FAE9-479E-BEB5-0A7C08CEFF31}"/>
                  </a:ext>
                </a:extLst>
              </p:cNvPr>
              <p:cNvSpPr txBox="1"/>
              <p:nvPr/>
            </p:nvSpPr>
            <p:spPr>
              <a:xfrm>
                <a:off x="1828801" y="2590800"/>
                <a:ext cx="556452" cy="388881"/>
              </a:xfrm>
              <a:prstGeom prst="rect">
                <a:avLst/>
              </a:prstGeom>
              <a:noFill/>
            </p:spPr>
            <p:txBody>
              <a:bodyPr wrap="square" rtlCol="0">
                <a:spAutoFit/>
              </a:bodyPr>
              <a:lstStyle/>
              <a:p>
                <a:r>
                  <a:rPr lang="en-US" sz="1800" dirty="0">
                    <a:sym typeface="Symbol"/>
                  </a:rPr>
                  <a:t></a:t>
                </a:r>
                <a:endParaRPr lang="en-US" dirty="0"/>
              </a:p>
            </p:txBody>
          </p:sp>
          <p:sp>
            <p:nvSpPr>
              <p:cNvPr id="19" name="TextBox 18">
                <a:extLst>
                  <a:ext uri="{FF2B5EF4-FFF2-40B4-BE49-F238E27FC236}">
                    <a16:creationId xmlns:a16="http://schemas.microsoft.com/office/drawing/2014/main" id="{479E533C-872F-48C3-997A-D59EDCDD0FDF}"/>
                  </a:ext>
                </a:extLst>
              </p:cNvPr>
              <p:cNvSpPr txBox="1"/>
              <p:nvPr/>
            </p:nvSpPr>
            <p:spPr>
              <a:xfrm>
                <a:off x="1820237" y="3505201"/>
                <a:ext cx="541964" cy="388881"/>
              </a:xfrm>
              <a:prstGeom prst="rect">
                <a:avLst/>
              </a:prstGeom>
              <a:noFill/>
            </p:spPr>
            <p:txBody>
              <a:bodyPr wrap="square" rtlCol="0">
                <a:spAutoFit/>
              </a:bodyPr>
              <a:lstStyle/>
              <a:p>
                <a:r>
                  <a:rPr lang="en-US" sz="1800" dirty="0">
                    <a:sym typeface="Symbol"/>
                  </a:rPr>
                  <a:t></a:t>
                </a:r>
                <a:endParaRPr lang="en-US" dirty="0"/>
              </a:p>
            </p:txBody>
          </p:sp>
        </p:grpSp>
        <p:sp>
          <p:nvSpPr>
            <p:cNvPr id="13" name="TextBox 12">
              <a:extLst>
                <a:ext uri="{FF2B5EF4-FFF2-40B4-BE49-F238E27FC236}">
                  <a16:creationId xmlns:a16="http://schemas.microsoft.com/office/drawing/2014/main" id="{68250454-B5A6-484F-BB71-E1664617F885}"/>
                </a:ext>
              </a:extLst>
            </p:cNvPr>
            <p:cNvSpPr txBox="1"/>
            <p:nvPr/>
          </p:nvSpPr>
          <p:spPr>
            <a:xfrm>
              <a:off x="3657600" y="2971800"/>
              <a:ext cx="685800" cy="461665"/>
            </a:xfrm>
            <a:prstGeom prst="rect">
              <a:avLst/>
            </a:prstGeom>
            <a:noFill/>
          </p:spPr>
          <p:txBody>
            <a:bodyPr wrap="square" rtlCol="0">
              <a:spAutoFit/>
            </a:bodyPr>
            <a:lstStyle/>
            <a:p>
              <a:r>
                <a:rPr lang="en-US" dirty="0"/>
                <a:t>….</a:t>
              </a:r>
            </a:p>
          </p:txBody>
        </p:sp>
        <p:sp>
          <p:nvSpPr>
            <p:cNvPr id="14" name="TextBox 13">
              <a:extLst>
                <a:ext uri="{FF2B5EF4-FFF2-40B4-BE49-F238E27FC236}">
                  <a16:creationId xmlns:a16="http://schemas.microsoft.com/office/drawing/2014/main" id="{C1C93C8E-6950-42AE-AB06-3A8B64B8F0F4}"/>
                </a:ext>
              </a:extLst>
            </p:cNvPr>
            <p:cNvSpPr txBox="1"/>
            <p:nvPr/>
          </p:nvSpPr>
          <p:spPr>
            <a:xfrm>
              <a:off x="8001000" y="2971800"/>
              <a:ext cx="685800" cy="461665"/>
            </a:xfrm>
            <a:prstGeom prst="rect">
              <a:avLst/>
            </a:prstGeom>
            <a:noFill/>
          </p:spPr>
          <p:txBody>
            <a:bodyPr wrap="square" rtlCol="0">
              <a:spAutoFit/>
            </a:bodyPr>
            <a:lstStyle/>
            <a:p>
              <a:r>
                <a:rPr lang="en-US" dirty="0"/>
                <a:t>….</a:t>
              </a:r>
            </a:p>
          </p:txBody>
        </p:sp>
      </p:grpSp>
      <p:graphicFrame>
        <p:nvGraphicFramePr>
          <p:cNvPr id="57" name="Object 6">
            <a:extLst>
              <a:ext uri="{FF2B5EF4-FFF2-40B4-BE49-F238E27FC236}">
                <a16:creationId xmlns:a16="http://schemas.microsoft.com/office/drawing/2014/main" id="{6452DED8-6C3C-44E5-9FEA-587FC9A87B63}"/>
              </a:ext>
            </a:extLst>
          </p:cNvPr>
          <p:cNvGraphicFramePr>
            <a:graphicFrameLocks noChangeAspect="1"/>
          </p:cNvGraphicFramePr>
          <p:nvPr>
            <p:extLst>
              <p:ext uri="{D42A27DB-BD31-4B8C-83A1-F6EECF244321}">
                <p14:modId xmlns:p14="http://schemas.microsoft.com/office/powerpoint/2010/main" val="3670023444"/>
              </p:ext>
            </p:extLst>
          </p:nvPr>
        </p:nvGraphicFramePr>
        <p:xfrm>
          <a:off x="329171" y="2610123"/>
          <a:ext cx="3917950" cy="1019175"/>
        </p:xfrm>
        <a:graphic>
          <a:graphicData uri="http://schemas.openxmlformats.org/presentationml/2006/ole">
            <mc:AlternateContent xmlns:mc="http://schemas.openxmlformats.org/markup-compatibility/2006">
              <mc:Choice xmlns:v="urn:schemas-microsoft-com:vml" Requires="v">
                <p:oleObj spid="_x0000_s11403" name="Equation" r:id="rId2" imgW="1714320" imgH="520560" progId="Equation.3">
                  <p:embed/>
                </p:oleObj>
              </mc:Choice>
              <mc:Fallback>
                <p:oleObj name="Equation" r:id="rId2" imgW="1714320" imgH="520560" progId="Equation.3">
                  <p:embed/>
                  <p:pic>
                    <p:nvPicPr>
                      <p:cNvPr id="0" name="Picture 1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171" y="2610123"/>
                        <a:ext cx="3917950"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 name="Object 5">
            <a:extLst>
              <a:ext uri="{FF2B5EF4-FFF2-40B4-BE49-F238E27FC236}">
                <a16:creationId xmlns:a16="http://schemas.microsoft.com/office/drawing/2014/main" id="{983F0A75-4173-430C-BC84-0AFAFCF96A7C}"/>
              </a:ext>
            </a:extLst>
          </p:cNvPr>
          <p:cNvGraphicFramePr>
            <a:graphicFrameLocks noChangeAspect="1"/>
          </p:cNvGraphicFramePr>
          <p:nvPr>
            <p:extLst>
              <p:ext uri="{D42A27DB-BD31-4B8C-83A1-F6EECF244321}">
                <p14:modId xmlns:p14="http://schemas.microsoft.com/office/powerpoint/2010/main" val="2738925265"/>
              </p:ext>
            </p:extLst>
          </p:nvPr>
        </p:nvGraphicFramePr>
        <p:xfrm>
          <a:off x="3429359" y="4382868"/>
          <a:ext cx="2285282" cy="616956"/>
        </p:xfrm>
        <a:graphic>
          <a:graphicData uri="http://schemas.openxmlformats.org/presentationml/2006/ole">
            <mc:AlternateContent xmlns:mc="http://schemas.openxmlformats.org/markup-compatibility/2006">
              <mc:Choice xmlns:v="urn:schemas-microsoft-com:vml" Requires="v">
                <p:oleObj spid="_x0000_s11404" name="Equation" r:id="rId4" imgW="939600" imgH="253800" progId="Equation.3">
                  <p:embed/>
                </p:oleObj>
              </mc:Choice>
              <mc:Fallback>
                <p:oleObj name="Equation" r:id="rId4" imgW="939600" imgH="253800" progId="Equation.3">
                  <p:embed/>
                  <p:pic>
                    <p:nvPicPr>
                      <p:cNvPr id="0" name="Picture 1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359" y="4382868"/>
                        <a:ext cx="2285282" cy="6169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 name="Rectangle 58">
            <a:extLst>
              <a:ext uri="{FF2B5EF4-FFF2-40B4-BE49-F238E27FC236}">
                <a16:creationId xmlns:a16="http://schemas.microsoft.com/office/drawing/2014/main" id="{396680E7-5E1E-42CD-B12B-D027AD57DD7F}"/>
              </a:ext>
            </a:extLst>
          </p:cNvPr>
          <p:cNvSpPr/>
          <p:nvPr/>
        </p:nvSpPr>
        <p:spPr>
          <a:xfrm>
            <a:off x="316021" y="5268611"/>
            <a:ext cx="8439504" cy="830997"/>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If </a:t>
            </a:r>
            <a:r>
              <a:rPr lang="en-US" i="1" dirty="0">
                <a:latin typeface="Calibri" panose="020F0502020204030204" pitchFamily="34" charset="0"/>
                <a:cs typeface="Calibri" panose="020F0502020204030204" pitchFamily="34" charset="0"/>
                <a:sym typeface="Symbol"/>
              </a:rPr>
              <a:t></a:t>
            </a:r>
            <a:r>
              <a:rPr lang="en-US" i="1" dirty="0">
                <a:latin typeface="Calibri" panose="020F0502020204030204" pitchFamily="34" charset="0"/>
                <a:cs typeface="Calibri" panose="020F0502020204030204" pitchFamily="34" charset="0"/>
              </a:rPr>
              <a:t> ≥ 1, </a:t>
            </a:r>
            <a:r>
              <a:rPr lang="en-US" dirty="0">
                <a:latin typeface="Calibri" panose="020F0502020204030204" pitchFamily="34" charset="0"/>
                <a:cs typeface="Calibri" panose="020F0502020204030204" pitchFamily="34" charset="0"/>
              </a:rPr>
              <a:t>the infinite sum “blows up”, thus, no steady-state distribution exists. </a:t>
            </a:r>
          </a:p>
        </p:txBody>
      </p:sp>
      <p:graphicFrame>
        <p:nvGraphicFramePr>
          <p:cNvPr id="60" name="Object 6">
            <a:extLst>
              <a:ext uri="{FF2B5EF4-FFF2-40B4-BE49-F238E27FC236}">
                <a16:creationId xmlns:a16="http://schemas.microsoft.com/office/drawing/2014/main" id="{12987E74-B737-4F8E-B2C7-9F40892AEB52}"/>
              </a:ext>
            </a:extLst>
          </p:cNvPr>
          <p:cNvGraphicFramePr>
            <a:graphicFrameLocks noChangeAspect="1"/>
          </p:cNvGraphicFramePr>
          <p:nvPr>
            <p:extLst>
              <p:ext uri="{D42A27DB-BD31-4B8C-83A1-F6EECF244321}">
                <p14:modId xmlns:p14="http://schemas.microsoft.com/office/powerpoint/2010/main" val="4244787708"/>
              </p:ext>
            </p:extLst>
          </p:nvPr>
        </p:nvGraphicFramePr>
        <p:xfrm>
          <a:off x="775967" y="3744373"/>
          <a:ext cx="2205037" cy="616497"/>
        </p:xfrm>
        <a:graphic>
          <a:graphicData uri="http://schemas.openxmlformats.org/presentationml/2006/ole">
            <mc:AlternateContent xmlns:mc="http://schemas.openxmlformats.org/markup-compatibility/2006">
              <mc:Choice xmlns:v="urn:schemas-microsoft-com:vml" Requires="v">
                <p:oleObj spid="_x0000_s11405" name="Equation" r:id="rId6" imgW="965160" imgH="266400" progId="Equation.3">
                  <p:embed/>
                </p:oleObj>
              </mc:Choice>
              <mc:Fallback>
                <p:oleObj name="Equation" r:id="rId6" imgW="965160" imgH="266400" progId="Equation.3">
                  <p:embed/>
                  <p:pic>
                    <p:nvPicPr>
                      <p:cNvPr id="0" name="Picture 1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5967" y="3744373"/>
                        <a:ext cx="2205037" cy="6164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6">
            <a:extLst>
              <a:ext uri="{FF2B5EF4-FFF2-40B4-BE49-F238E27FC236}">
                <a16:creationId xmlns:a16="http://schemas.microsoft.com/office/drawing/2014/main" id="{42A4CDED-06A0-4DDC-8C59-53DE21FFB284}"/>
              </a:ext>
            </a:extLst>
          </p:cNvPr>
          <p:cNvGraphicFramePr>
            <a:graphicFrameLocks noChangeAspect="1"/>
          </p:cNvGraphicFramePr>
          <p:nvPr>
            <p:extLst>
              <p:ext uri="{D42A27DB-BD31-4B8C-83A1-F6EECF244321}">
                <p14:modId xmlns:p14="http://schemas.microsoft.com/office/powerpoint/2010/main" val="1421379095"/>
              </p:ext>
            </p:extLst>
          </p:nvPr>
        </p:nvGraphicFramePr>
        <p:xfrm>
          <a:off x="4402432" y="2794676"/>
          <a:ext cx="4062413" cy="547688"/>
        </p:xfrm>
        <a:graphic>
          <a:graphicData uri="http://schemas.openxmlformats.org/presentationml/2006/ole">
            <mc:AlternateContent xmlns:mc="http://schemas.openxmlformats.org/markup-compatibility/2006">
              <mc:Choice xmlns:v="urn:schemas-microsoft-com:vml" Requires="v">
                <p:oleObj spid="_x0000_s11406" name="Equation" r:id="rId8" imgW="1777680" imgH="279360" progId="Equation.3">
                  <p:embed/>
                </p:oleObj>
              </mc:Choice>
              <mc:Fallback>
                <p:oleObj name="Equation" r:id="rId8" imgW="1777680" imgH="279360" progId="Equation.3">
                  <p:embed/>
                  <p:pic>
                    <p:nvPicPr>
                      <p:cNvPr id="0" name="Picture 14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2432" y="2794676"/>
                        <a:ext cx="406241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 name="Rectangle 61">
            <a:extLst>
              <a:ext uri="{FF2B5EF4-FFF2-40B4-BE49-F238E27FC236}">
                <a16:creationId xmlns:a16="http://schemas.microsoft.com/office/drawing/2014/main" id="{369AB99C-9E37-4ADE-99D0-6B40BFC4128B}"/>
              </a:ext>
            </a:extLst>
          </p:cNvPr>
          <p:cNvSpPr/>
          <p:nvPr/>
        </p:nvSpPr>
        <p:spPr>
          <a:xfrm>
            <a:off x="305719" y="6211245"/>
            <a:ext cx="5176352" cy="461665"/>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So, rest of this section, we assume </a:t>
            </a:r>
            <a:r>
              <a:rPr lang="en-US" i="1" dirty="0">
                <a:latin typeface="Calibri" panose="020F0502020204030204" pitchFamily="34" charset="0"/>
                <a:cs typeface="Calibri" panose="020F0502020204030204" pitchFamily="34" charset="0"/>
                <a:sym typeface="Symbol"/>
              </a:rPr>
              <a:t> </a:t>
            </a:r>
            <a:r>
              <a:rPr lang="en-US" dirty="0">
                <a:latin typeface="Calibri" panose="020F0502020204030204" pitchFamily="34" charset="0"/>
                <a:cs typeface="Calibri" panose="020F0502020204030204" pitchFamily="34" charset="0"/>
              </a:rPr>
              <a:t>&lt; 1, </a:t>
            </a:r>
          </a:p>
        </p:txBody>
      </p:sp>
      <p:sp>
        <p:nvSpPr>
          <p:cNvPr id="54" name="Slide Number Placeholder 53"/>
          <p:cNvSpPr>
            <a:spLocks noGrp="1"/>
          </p:cNvSpPr>
          <p:nvPr>
            <p:ph type="sldNum" sz="quarter" idx="12"/>
          </p:nvPr>
        </p:nvSpPr>
        <p:spPr/>
        <p:txBody>
          <a:bodyPr/>
          <a:lstStyle/>
          <a:p>
            <a:pPr>
              <a:defRPr/>
            </a:pPr>
            <a:fld id="{F208343D-CA57-4FFD-885D-7C7C191369FA}" type="slidenum">
              <a:rPr lang="he-IL" altLang="en-US" smtClean="0"/>
              <a:pPr>
                <a:defRPr/>
              </a:pPr>
              <a:t>33</a:t>
            </a:fld>
            <a:endParaRPr lang="en-US" altLang="en-US"/>
          </a:p>
        </p:txBody>
      </p:sp>
    </p:spTree>
    <p:extLst>
      <p:ext uri="{BB962C8B-B14F-4D97-AF65-F5344CB8AC3E}">
        <p14:creationId xmlns:p14="http://schemas.microsoft.com/office/powerpoint/2010/main" val="3189590160"/>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F2CE-2624-4247-BCD8-0773161F1B3D}"/>
              </a:ext>
            </a:extLst>
          </p:cNvPr>
          <p:cNvSpPr>
            <a:spLocks noGrp="1"/>
          </p:cNvSpPr>
          <p:nvPr>
            <p:ph type="title"/>
          </p:nvPr>
        </p:nvSpPr>
        <p:spPr/>
        <p:txBody>
          <a:bodyPr/>
          <a:lstStyle/>
          <a:p>
            <a:r>
              <a:rPr lang="en-US" i="1" dirty="0"/>
              <a:t>M</a:t>
            </a:r>
            <a:r>
              <a:rPr lang="en-US" dirty="0"/>
              <a:t>/</a:t>
            </a:r>
            <a:r>
              <a:rPr lang="en-US" i="1" dirty="0"/>
              <a:t>M</a:t>
            </a:r>
            <a:r>
              <a:rPr lang="en-US" dirty="0"/>
              <a:t>/1/</a:t>
            </a:r>
            <a:r>
              <a:rPr lang="en-US" i="1" dirty="0"/>
              <a:t>GD</a:t>
            </a:r>
            <a:r>
              <a:rPr lang="en-US" dirty="0"/>
              <a:t>/</a:t>
            </a:r>
            <a:r>
              <a:rPr lang="en-US" dirty="0">
                <a:cs typeface="Times New Roman" pitchFamily="18" charset="0"/>
              </a:rPr>
              <a:t>∞/∞ Queuing System</a:t>
            </a:r>
            <a:endParaRPr lang="en-US" dirty="0"/>
          </a:p>
        </p:txBody>
      </p:sp>
      <p:sp>
        <p:nvSpPr>
          <p:cNvPr id="3" name="Content Placeholder 2">
            <a:extLst>
              <a:ext uri="{FF2B5EF4-FFF2-40B4-BE49-F238E27FC236}">
                <a16:creationId xmlns:a16="http://schemas.microsoft.com/office/drawing/2014/main" id="{72CE26C0-512E-4CED-B9F5-97B366F10AEF}"/>
              </a:ext>
            </a:extLst>
          </p:cNvPr>
          <p:cNvSpPr>
            <a:spLocks noGrp="1"/>
          </p:cNvSpPr>
          <p:nvPr>
            <p:ph sz="quarter" idx="1"/>
          </p:nvPr>
        </p:nvSpPr>
        <p:spPr/>
        <p:txBody>
          <a:bodyPr/>
          <a:lstStyle/>
          <a:p>
            <a:r>
              <a:rPr lang="en-US" dirty="0"/>
              <a:t>The steady state parameters we are interested in</a:t>
            </a:r>
          </a:p>
          <a:p>
            <a:pPr lvl="1"/>
            <a:r>
              <a:rPr lang="en-US" dirty="0"/>
              <a:t>L = </a:t>
            </a:r>
            <a:r>
              <a:rPr lang="en-US" sz="2400" dirty="0"/>
              <a:t>average number of customers in the queuing system</a:t>
            </a:r>
          </a:p>
          <a:p>
            <a:pPr lvl="1"/>
            <a:r>
              <a:rPr lang="en-US" sz="2400" dirty="0" err="1"/>
              <a:t>L</a:t>
            </a:r>
            <a:r>
              <a:rPr lang="en-US" sz="2400" baseline="-25000" dirty="0" err="1"/>
              <a:t>q</a:t>
            </a:r>
            <a:r>
              <a:rPr lang="en-US" sz="2400" dirty="0"/>
              <a:t> = expected no. of customers waiting in the queue</a:t>
            </a:r>
          </a:p>
          <a:p>
            <a:pPr lvl="1"/>
            <a:r>
              <a:rPr lang="en-US" sz="2400" dirty="0"/>
              <a:t>L</a:t>
            </a:r>
            <a:r>
              <a:rPr lang="en-US" sz="2400" baseline="-25000" dirty="0"/>
              <a:t>S</a:t>
            </a:r>
            <a:r>
              <a:rPr lang="en-US" sz="2400" dirty="0"/>
              <a:t> = expected no. of customers in service</a:t>
            </a:r>
          </a:p>
          <a:p>
            <a:pPr marL="274638" lvl="1" indent="0">
              <a:buNone/>
            </a:pPr>
            <a:r>
              <a:rPr lang="en-US" sz="2400" dirty="0"/>
              <a:t>         = average number of busy server = C</a:t>
            </a:r>
            <a:r>
              <a:rPr lang="en-US" sz="2400" dirty="0">
                <a:sym typeface="Symbol" panose="05050102010706020507" pitchFamily="18" charset="2"/>
              </a:rPr>
              <a:t>  </a:t>
            </a:r>
          </a:p>
          <a:p>
            <a:pPr lvl="1"/>
            <a:r>
              <a:rPr lang="en-US" sz="2400" dirty="0"/>
              <a:t>L = </a:t>
            </a:r>
            <a:r>
              <a:rPr lang="en-US" sz="2400" dirty="0" err="1"/>
              <a:t>L</a:t>
            </a:r>
            <a:r>
              <a:rPr lang="en-US" sz="2400" baseline="-25000" dirty="0" err="1"/>
              <a:t>q</a:t>
            </a:r>
            <a:r>
              <a:rPr lang="en-US" sz="2400" dirty="0"/>
              <a:t> + L</a:t>
            </a:r>
            <a:r>
              <a:rPr lang="en-US" sz="2400" baseline="-25000" dirty="0"/>
              <a:t>S</a:t>
            </a:r>
          </a:p>
          <a:p>
            <a:pPr lvl="1"/>
            <a:endParaRPr lang="en-US" sz="2400" baseline="-25000" dirty="0"/>
          </a:p>
          <a:p>
            <a:pPr lvl="1"/>
            <a:endParaRPr lang="en-US" sz="2400" dirty="0"/>
          </a:p>
        </p:txBody>
      </p:sp>
      <p:sp>
        <p:nvSpPr>
          <p:cNvPr id="4" name="Slide Number Placeholder 3">
            <a:extLst>
              <a:ext uri="{FF2B5EF4-FFF2-40B4-BE49-F238E27FC236}">
                <a16:creationId xmlns:a16="http://schemas.microsoft.com/office/drawing/2014/main" id="{C687C6E0-1C71-4E2D-8965-B3863C2688DF}"/>
              </a:ext>
            </a:extLst>
          </p:cNvPr>
          <p:cNvSpPr>
            <a:spLocks noGrp="1"/>
          </p:cNvSpPr>
          <p:nvPr>
            <p:ph type="sldNum" sz="quarter" idx="12"/>
          </p:nvPr>
        </p:nvSpPr>
        <p:spPr/>
        <p:txBody>
          <a:bodyPr/>
          <a:lstStyle/>
          <a:p>
            <a:pPr>
              <a:defRPr/>
            </a:pPr>
            <a:fld id="{F208343D-CA57-4FFD-885D-7C7C191369FA}" type="slidenum">
              <a:rPr lang="he-IL" altLang="en-US" smtClean="0"/>
              <a:pPr>
                <a:defRPr/>
              </a:pPr>
              <a:t>34</a:t>
            </a:fld>
            <a:endParaRPr lang="en-US" altLang="en-US"/>
          </a:p>
        </p:txBody>
      </p:sp>
    </p:spTree>
    <p:extLst>
      <p:ext uri="{BB962C8B-B14F-4D97-AF65-F5344CB8AC3E}">
        <p14:creationId xmlns:p14="http://schemas.microsoft.com/office/powerpoint/2010/main" val="3581171974"/>
      </p:ext>
    </p:extLst>
  </p:cSld>
  <p:clrMapOvr>
    <a:masterClrMapping/>
  </p:clrMapOvr>
  <p:transition>
    <p:pull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F2CE-2624-4247-BCD8-0773161F1B3D}"/>
              </a:ext>
            </a:extLst>
          </p:cNvPr>
          <p:cNvSpPr>
            <a:spLocks noGrp="1"/>
          </p:cNvSpPr>
          <p:nvPr>
            <p:ph type="title"/>
          </p:nvPr>
        </p:nvSpPr>
        <p:spPr/>
        <p:txBody>
          <a:bodyPr/>
          <a:lstStyle/>
          <a:p>
            <a:r>
              <a:rPr lang="en-US" i="1" dirty="0"/>
              <a:t>M</a:t>
            </a:r>
            <a:r>
              <a:rPr lang="en-US" dirty="0"/>
              <a:t>/</a:t>
            </a:r>
            <a:r>
              <a:rPr lang="en-US" i="1" dirty="0"/>
              <a:t>M</a:t>
            </a:r>
            <a:r>
              <a:rPr lang="en-US" dirty="0"/>
              <a:t>/1/</a:t>
            </a:r>
            <a:r>
              <a:rPr lang="en-US" i="1" dirty="0"/>
              <a:t>GD</a:t>
            </a:r>
            <a:r>
              <a:rPr lang="en-US" dirty="0"/>
              <a:t>/</a:t>
            </a:r>
            <a:r>
              <a:rPr lang="en-US" dirty="0">
                <a:cs typeface="Times New Roman" pitchFamily="18" charset="0"/>
              </a:rPr>
              <a:t>∞/∞ Queuing System</a:t>
            </a:r>
            <a:endParaRPr lang="en-US" dirty="0"/>
          </a:p>
        </p:txBody>
      </p:sp>
      <p:sp>
        <p:nvSpPr>
          <p:cNvPr id="3" name="Content Placeholder 2">
            <a:extLst>
              <a:ext uri="{FF2B5EF4-FFF2-40B4-BE49-F238E27FC236}">
                <a16:creationId xmlns:a16="http://schemas.microsoft.com/office/drawing/2014/main" id="{72CE26C0-512E-4CED-B9F5-97B366F10AEF}"/>
              </a:ext>
            </a:extLst>
          </p:cNvPr>
          <p:cNvSpPr>
            <a:spLocks noGrp="1"/>
          </p:cNvSpPr>
          <p:nvPr>
            <p:ph sz="quarter" idx="1"/>
          </p:nvPr>
        </p:nvSpPr>
        <p:spPr/>
        <p:txBody>
          <a:bodyPr>
            <a:normAutofit lnSpcReduction="10000"/>
          </a:bodyPr>
          <a:lstStyle/>
          <a:p>
            <a:r>
              <a:rPr lang="en-US" dirty="0"/>
              <a:t>The steady state parameters we are interested in</a:t>
            </a:r>
          </a:p>
          <a:p>
            <a:pPr lvl="1"/>
            <a:r>
              <a:rPr lang="en-US" sz="2400" i="1" dirty="0"/>
              <a:t>W</a:t>
            </a:r>
            <a:r>
              <a:rPr lang="en-US" sz="2400" dirty="0"/>
              <a:t> = average time a customer spends in the system </a:t>
            </a:r>
          </a:p>
          <a:p>
            <a:pPr marL="274638" lvl="1" indent="0">
              <a:buNone/>
            </a:pPr>
            <a:r>
              <a:rPr lang="en-US" sz="2400" dirty="0"/>
              <a:t>        = average response time</a:t>
            </a:r>
          </a:p>
          <a:p>
            <a:pPr lvl="1"/>
            <a:r>
              <a:rPr lang="en-US" sz="2400" i="1" dirty="0" err="1"/>
              <a:t>W</a:t>
            </a:r>
            <a:r>
              <a:rPr lang="en-US" sz="2400" i="1" baseline="-25000" dirty="0" err="1"/>
              <a:t>q</a:t>
            </a:r>
            <a:r>
              <a:rPr lang="en-US" sz="2400" dirty="0"/>
              <a:t> = average time a customer spends in line</a:t>
            </a:r>
          </a:p>
          <a:p>
            <a:pPr lvl="1"/>
            <a:r>
              <a:rPr lang="en-US" sz="2400" i="1" dirty="0" err="1"/>
              <a:t>W</a:t>
            </a:r>
            <a:r>
              <a:rPr lang="en-US" sz="2400" i="1" baseline="-25000" dirty="0" err="1"/>
              <a:t>s</a:t>
            </a:r>
            <a:r>
              <a:rPr lang="en-US" sz="2400" dirty="0"/>
              <a:t> = average time a customer spends in service</a:t>
            </a:r>
          </a:p>
          <a:p>
            <a:pPr lvl="1"/>
            <a:endParaRPr lang="en-US" sz="2400" dirty="0"/>
          </a:p>
          <a:p>
            <a:pPr lvl="1"/>
            <a:endParaRPr lang="en-US" sz="2400" dirty="0"/>
          </a:p>
          <a:p>
            <a:pPr lvl="1"/>
            <a:r>
              <a:rPr lang="en-US" sz="2400" dirty="0"/>
              <a:t>For any queuing system in which a steady-state distribution exists, the following relations hold:</a:t>
            </a:r>
            <a:br>
              <a:rPr lang="en-US" sz="2400" dirty="0"/>
            </a:br>
            <a:r>
              <a:rPr lang="en-US" sz="2400" dirty="0"/>
              <a:t>		 	</a:t>
            </a:r>
            <a:r>
              <a:rPr lang="en-US" sz="2400" i="1" dirty="0"/>
              <a:t>L = </a:t>
            </a:r>
            <a:r>
              <a:rPr lang="el-GR" sz="2400" i="1" dirty="0">
                <a:cs typeface="Times New Roman" pitchFamily="18" charset="0"/>
              </a:rPr>
              <a:t>λ</a:t>
            </a:r>
            <a:r>
              <a:rPr lang="en-US" sz="2400" i="1" dirty="0">
                <a:cs typeface="Times New Roman" pitchFamily="18" charset="0"/>
              </a:rPr>
              <a:t>W</a:t>
            </a:r>
            <a:br>
              <a:rPr lang="en-US" sz="2400" i="1" dirty="0">
                <a:cs typeface="Times New Roman" pitchFamily="18" charset="0"/>
              </a:rPr>
            </a:br>
            <a:r>
              <a:rPr lang="en-US" sz="2400" i="1" dirty="0">
                <a:cs typeface="Times New Roman" pitchFamily="18" charset="0"/>
              </a:rPr>
              <a:t>		 	</a:t>
            </a:r>
            <a:r>
              <a:rPr lang="en-US" sz="2400" i="1" dirty="0" err="1"/>
              <a:t>L</a:t>
            </a:r>
            <a:r>
              <a:rPr lang="en-US" sz="2400" i="1" baseline="-25000" dirty="0" err="1"/>
              <a:t>q</a:t>
            </a:r>
            <a:r>
              <a:rPr lang="en-US" sz="2400" b="1" dirty="0">
                <a:cs typeface="Times New Roman" pitchFamily="18" charset="0"/>
              </a:rPr>
              <a:t> = </a:t>
            </a:r>
            <a:r>
              <a:rPr lang="el-GR" sz="2400" i="1" dirty="0">
                <a:cs typeface="Times New Roman" pitchFamily="18" charset="0"/>
              </a:rPr>
              <a:t>λ</a:t>
            </a:r>
            <a:r>
              <a:rPr lang="en-US" sz="2400" i="1" dirty="0" err="1">
                <a:cs typeface="Times New Roman" pitchFamily="18" charset="0"/>
              </a:rPr>
              <a:t>W</a:t>
            </a:r>
            <a:r>
              <a:rPr lang="en-US" sz="2400" i="1" baseline="-25000" dirty="0" err="1">
                <a:cs typeface="Times New Roman" pitchFamily="18" charset="0"/>
              </a:rPr>
              <a:t>q</a:t>
            </a:r>
            <a:r>
              <a:rPr lang="en-US" sz="2400" b="1" dirty="0">
                <a:cs typeface="Times New Roman" pitchFamily="18" charset="0"/>
              </a:rPr>
              <a:t> </a:t>
            </a:r>
            <a:br>
              <a:rPr lang="en-US" sz="2400" b="1" dirty="0">
                <a:cs typeface="Times New Roman" pitchFamily="18" charset="0"/>
              </a:rPr>
            </a:br>
            <a:r>
              <a:rPr lang="en-US" sz="2400" b="1" dirty="0">
                <a:cs typeface="Times New Roman" pitchFamily="18" charset="0"/>
              </a:rPr>
              <a:t>			</a:t>
            </a:r>
            <a:r>
              <a:rPr lang="en-US" sz="2400" i="1" dirty="0"/>
              <a:t>L</a:t>
            </a:r>
            <a:r>
              <a:rPr lang="en-US" sz="2400" i="1" baseline="-25000" dirty="0"/>
              <a:t>s </a:t>
            </a:r>
            <a:r>
              <a:rPr lang="en-US" sz="2400" b="1" dirty="0">
                <a:cs typeface="Times New Roman" pitchFamily="18" charset="0"/>
              </a:rPr>
              <a:t>= </a:t>
            </a:r>
            <a:r>
              <a:rPr lang="el-GR" sz="2400" i="1" dirty="0">
                <a:cs typeface="Times New Roman" pitchFamily="18" charset="0"/>
              </a:rPr>
              <a:t>λ</a:t>
            </a:r>
            <a:r>
              <a:rPr lang="en-US" sz="2400" i="1" dirty="0" err="1">
                <a:cs typeface="Times New Roman" pitchFamily="18" charset="0"/>
              </a:rPr>
              <a:t>W</a:t>
            </a:r>
            <a:r>
              <a:rPr lang="en-US" sz="2400" i="1" baseline="-25000" dirty="0" err="1">
                <a:cs typeface="Times New Roman" pitchFamily="18" charset="0"/>
              </a:rPr>
              <a:t>s</a:t>
            </a:r>
            <a:endParaRPr lang="en-US" sz="2400" dirty="0"/>
          </a:p>
          <a:p>
            <a:pPr lvl="1"/>
            <a:endParaRPr lang="en-US" sz="2400" dirty="0"/>
          </a:p>
          <a:p>
            <a:pPr lvl="1"/>
            <a:r>
              <a:rPr lang="en-US" sz="2400" dirty="0"/>
              <a:t>Utilization = C</a:t>
            </a:r>
            <a:r>
              <a:rPr lang="en-US" sz="2400" dirty="0">
                <a:sym typeface="Symbol" panose="05050102010706020507" pitchFamily="18" charset="2"/>
              </a:rPr>
              <a:t></a:t>
            </a:r>
            <a:r>
              <a:rPr lang="en-US" sz="2400" dirty="0"/>
              <a:t>/C</a:t>
            </a:r>
          </a:p>
          <a:p>
            <a:pPr lvl="1"/>
            <a:endParaRPr lang="en-US" sz="2400" dirty="0"/>
          </a:p>
        </p:txBody>
      </p:sp>
      <p:sp>
        <p:nvSpPr>
          <p:cNvPr id="4" name="Slide Number Placeholder 3">
            <a:extLst>
              <a:ext uri="{FF2B5EF4-FFF2-40B4-BE49-F238E27FC236}">
                <a16:creationId xmlns:a16="http://schemas.microsoft.com/office/drawing/2014/main" id="{C687C6E0-1C71-4E2D-8965-B3863C2688DF}"/>
              </a:ext>
            </a:extLst>
          </p:cNvPr>
          <p:cNvSpPr>
            <a:spLocks noGrp="1"/>
          </p:cNvSpPr>
          <p:nvPr>
            <p:ph type="sldNum" sz="quarter" idx="12"/>
          </p:nvPr>
        </p:nvSpPr>
        <p:spPr/>
        <p:txBody>
          <a:bodyPr/>
          <a:lstStyle/>
          <a:p>
            <a:pPr>
              <a:defRPr/>
            </a:pPr>
            <a:fld id="{F208343D-CA57-4FFD-885D-7C7C191369FA}" type="slidenum">
              <a:rPr lang="he-IL" altLang="en-US" smtClean="0"/>
              <a:pPr>
                <a:defRPr/>
              </a:pPr>
              <a:t>35</a:t>
            </a:fld>
            <a:endParaRPr lang="en-US" altLang="en-US"/>
          </a:p>
        </p:txBody>
      </p:sp>
      <p:sp>
        <p:nvSpPr>
          <p:cNvPr id="5" name="Rectangle 4">
            <a:extLst>
              <a:ext uri="{FF2B5EF4-FFF2-40B4-BE49-F238E27FC236}">
                <a16:creationId xmlns:a16="http://schemas.microsoft.com/office/drawing/2014/main" id="{F74F4FA8-FFB0-4E1C-9EF3-737A321BBB1B}"/>
              </a:ext>
            </a:extLst>
          </p:cNvPr>
          <p:cNvSpPr/>
          <p:nvPr/>
        </p:nvSpPr>
        <p:spPr>
          <a:xfrm>
            <a:off x="1561513" y="3228208"/>
            <a:ext cx="5099538" cy="461665"/>
          </a:xfrm>
          <a:prstGeom prst="rect">
            <a:avLst/>
          </a:prstGeom>
        </p:spPr>
        <p:txBody>
          <a:bodyPr wrap="square">
            <a:spAutoFit/>
          </a:bodyPr>
          <a:lstStyle/>
          <a:p>
            <a:r>
              <a:rPr lang="en-US" b="1" dirty="0">
                <a:solidFill>
                  <a:srgbClr val="235198"/>
                </a:solidFill>
                <a:latin typeface="AkzidenzGroteskBE-Bold"/>
              </a:rPr>
              <a:t>Little’s Queuing Formula </a:t>
            </a:r>
            <a:r>
              <a:rPr lang="en-US" b="1" i="1" dirty="0">
                <a:solidFill>
                  <a:srgbClr val="235198"/>
                </a:solidFill>
                <a:latin typeface="AkzidenzGroteskBE-BoldIt"/>
              </a:rPr>
              <a:t>L = </a:t>
            </a:r>
            <a:r>
              <a:rPr lang="en-US" b="1" i="1" dirty="0">
                <a:solidFill>
                  <a:srgbClr val="235198"/>
                </a:solidFill>
                <a:latin typeface="AkzidenzGroteskBE-BoldIt"/>
                <a:sym typeface="Symbol" panose="05050102010706020507" pitchFamily="18" charset="2"/>
              </a:rPr>
              <a:t></a:t>
            </a:r>
            <a:r>
              <a:rPr lang="en-US" b="1" i="1" baseline="-25000" dirty="0">
                <a:solidFill>
                  <a:srgbClr val="235198"/>
                </a:solidFill>
                <a:latin typeface="AkzidenzGroteskBE-BoldIt"/>
                <a:sym typeface="Symbol" panose="05050102010706020507" pitchFamily="18" charset="2"/>
              </a:rPr>
              <a:t>eff</a:t>
            </a:r>
            <a:r>
              <a:rPr lang="en-US" dirty="0">
                <a:solidFill>
                  <a:srgbClr val="235198"/>
                </a:solidFill>
                <a:latin typeface="MathematicalPi-Four"/>
              </a:rPr>
              <a:t> </a:t>
            </a:r>
            <a:r>
              <a:rPr lang="en-US" b="1" i="1" dirty="0">
                <a:solidFill>
                  <a:srgbClr val="235198"/>
                </a:solidFill>
                <a:latin typeface="AkzidenzGroteskBE-BoldIt"/>
              </a:rPr>
              <a:t>W</a:t>
            </a:r>
            <a:endParaRPr lang="en-US" dirty="0"/>
          </a:p>
        </p:txBody>
      </p:sp>
    </p:spTree>
    <p:extLst>
      <p:ext uri="{BB962C8B-B14F-4D97-AF65-F5344CB8AC3E}">
        <p14:creationId xmlns:p14="http://schemas.microsoft.com/office/powerpoint/2010/main" val="578188601"/>
      </p:ext>
    </p:extLst>
  </p:cSld>
  <p:clrMapOvr>
    <a:masterClrMapping/>
  </p:clrMapOvr>
  <p:transition>
    <p:pull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F2CE-2624-4247-BCD8-0773161F1B3D}"/>
              </a:ext>
            </a:extLst>
          </p:cNvPr>
          <p:cNvSpPr>
            <a:spLocks noGrp="1"/>
          </p:cNvSpPr>
          <p:nvPr>
            <p:ph type="title"/>
          </p:nvPr>
        </p:nvSpPr>
        <p:spPr/>
        <p:txBody>
          <a:bodyPr/>
          <a:lstStyle/>
          <a:p>
            <a:r>
              <a:rPr lang="en-US" i="1" dirty="0"/>
              <a:t>M</a:t>
            </a:r>
            <a:r>
              <a:rPr lang="en-US" dirty="0"/>
              <a:t>/</a:t>
            </a:r>
            <a:r>
              <a:rPr lang="en-US" i="1" dirty="0"/>
              <a:t>M</a:t>
            </a:r>
            <a:r>
              <a:rPr lang="en-US" dirty="0"/>
              <a:t>/1/</a:t>
            </a:r>
            <a:r>
              <a:rPr lang="en-US" i="1" dirty="0"/>
              <a:t>GD</a:t>
            </a:r>
            <a:r>
              <a:rPr lang="en-US" dirty="0"/>
              <a:t>/</a:t>
            </a:r>
            <a:r>
              <a:rPr lang="en-US" dirty="0">
                <a:cs typeface="Times New Roman" pitchFamily="18" charset="0"/>
              </a:rPr>
              <a:t>∞/∞ Queuing System</a:t>
            </a:r>
            <a:endParaRPr lang="en-US" dirty="0"/>
          </a:p>
        </p:txBody>
      </p:sp>
      <p:sp>
        <p:nvSpPr>
          <p:cNvPr id="3" name="Content Placeholder 2">
            <a:extLst>
              <a:ext uri="{FF2B5EF4-FFF2-40B4-BE49-F238E27FC236}">
                <a16:creationId xmlns:a16="http://schemas.microsoft.com/office/drawing/2014/main" id="{72CE26C0-512E-4CED-B9F5-97B366F10AEF}"/>
              </a:ext>
            </a:extLst>
          </p:cNvPr>
          <p:cNvSpPr>
            <a:spLocks noGrp="1"/>
          </p:cNvSpPr>
          <p:nvPr>
            <p:ph sz="quarter" idx="1"/>
          </p:nvPr>
        </p:nvSpPr>
        <p:spPr/>
        <p:txBody>
          <a:bodyPr/>
          <a:lstStyle/>
          <a:p>
            <a:r>
              <a:rPr lang="en-US" sz="2700" b="1" spc="50" dirty="0">
                <a:solidFill>
                  <a:srgbClr val="7030A0"/>
                </a:solidFill>
                <a:latin typeface="Calibri" panose="020F0502020204030204" pitchFamily="34" charset="0"/>
                <a:cs typeface="Calibri" panose="020F0502020204030204" pitchFamily="34" charset="0"/>
              </a:rPr>
              <a:t>Derivation of L</a:t>
            </a:r>
          </a:p>
          <a:p>
            <a:r>
              <a:rPr lang="en-US" sz="2700" spc="50" dirty="0">
                <a:latin typeface="Calibri" panose="020F0502020204030204" pitchFamily="34" charset="0"/>
                <a:cs typeface="Calibri" panose="020F0502020204030204" pitchFamily="34" charset="0"/>
              </a:rPr>
              <a:t>We know that, </a:t>
            </a:r>
            <a:r>
              <a:rPr lang="en-US" sz="2400" spc="50" dirty="0">
                <a:solidFill>
                  <a:srgbClr val="C00000"/>
                </a:solidFill>
                <a:latin typeface="Times New Roman" panose="02020603050405020304" pitchFamily="18" charset="0"/>
                <a:cs typeface="Times New Roman" panose="02020603050405020304" pitchFamily="18" charset="0"/>
              </a:rPr>
              <a:t>E(X) = </a:t>
            </a:r>
            <a:r>
              <a:rPr lang="en-US" sz="2400" spc="5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US" sz="2400" spc="50" dirty="0">
                <a:solidFill>
                  <a:srgbClr val="C00000"/>
                </a:solidFill>
                <a:latin typeface="Times New Roman" panose="02020603050405020304" pitchFamily="18" charset="0"/>
                <a:cs typeface="Times New Roman" panose="02020603050405020304" pitchFamily="18" charset="0"/>
              </a:rPr>
              <a:t>[</a:t>
            </a:r>
            <a:r>
              <a:rPr lang="en-US" sz="2400" i="1" spc="50" dirty="0">
                <a:solidFill>
                  <a:srgbClr val="C00000"/>
                </a:solidFill>
                <a:latin typeface="Times New Roman" panose="02020603050405020304" pitchFamily="18" charset="0"/>
                <a:cs typeface="Times New Roman" panose="02020603050405020304" pitchFamily="18" charset="0"/>
              </a:rPr>
              <a:t>x</a:t>
            </a:r>
            <a:r>
              <a:rPr lang="en-US" sz="2400" spc="50" dirty="0">
                <a:solidFill>
                  <a:srgbClr val="C00000"/>
                </a:solidFill>
                <a:latin typeface="Times New Roman" panose="02020603050405020304" pitchFamily="18" charset="0"/>
                <a:cs typeface="Times New Roman" panose="02020603050405020304" pitchFamily="18" charset="0"/>
              </a:rPr>
              <a:t> </a:t>
            </a:r>
            <a:r>
              <a:rPr lang="en-US" sz="2400" i="1" spc="50" dirty="0">
                <a:solidFill>
                  <a:srgbClr val="C00000"/>
                </a:solidFill>
                <a:latin typeface="Times New Roman" panose="02020603050405020304" pitchFamily="18" charset="0"/>
                <a:cs typeface="Times New Roman" panose="02020603050405020304" pitchFamily="18" charset="0"/>
              </a:rPr>
              <a:t>f</a:t>
            </a:r>
            <a:r>
              <a:rPr lang="en-US" sz="2400" spc="50" dirty="0">
                <a:solidFill>
                  <a:srgbClr val="C00000"/>
                </a:solidFill>
                <a:latin typeface="Times New Roman" panose="02020603050405020304" pitchFamily="18" charset="0"/>
                <a:cs typeface="Times New Roman" panose="02020603050405020304" pitchFamily="18" charset="0"/>
              </a:rPr>
              <a:t>(</a:t>
            </a:r>
            <a:r>
              <a:rPr lang="en-US" sz="2400" i="1" spc="50" dirty="0">
                <a:solidFill>
                  <a:srgbClr val="C00000"/>
                </a:solidFill>
                <a:latin typeface="Times New Roman" panose="02020603050405020304" pitchFamily="18" charset="0"/>
                <a:cs typeface="Times New Roman" panose="02020603050405020304" pitchFamily="18" charset="0"/>
              </a:rPr>
              <a:t>x</a:t>
            </a:r>
            <a:r>
              <a:rPr lang="en-US" sz="2400" spc="50" dirty="0">
                <a:solidFill>
                  <a:srgbClr val="C00000"/>
                </a:solidFill>
                <a:latin typeface="Times New Roman" panose="02020603050405020304" pitchFamily="18" charset="0"/>
                <a:cs typeface="Times New Roman" panose="02020603050405020304" pitchFamily="18" charset="0"/>
              </a:rPr>
              <a:t>)]      </a:t>
            </a:r>
            <a:r>
              <a:rPr lang="en-US" sz="2400" spc="50" dirty="0">
                <a:latin typeface="Times New Roman" panose="02020603050405020304" pitchFamily="18" charset="0"/>
                <a:cs typeface="Times New Roman" panose="02020603050405020304" pitchFamily="18" charset="0"/>
              </a:rPr>
              <a:t>and    </a:t>
            </a:r>
            <a:r>
              <a:rPr lang="en-US" sz="2400" spc="50" dirty="0">
                <a:solidFill>
                  <a:srgbClr val="002060"/>
                </a:solidFill>
                <a:latin typeface="Times New Roman" panose="02020603050405020304" pitchFamily="18" charset="0"/>
                <a:cs typeface="Times New Roman" panose="02020603050405020304" pitchFamily="18" charset="0"/>
              </a:rPr>
              <a:t>P(X=</a:t>
            </a:r>
            <a:r>
              <a:rPr lang="en-US" sz="2400" i="1" spc="50" dirty="0">
                <a:solidFill>
                  <a:srgbClr val="002060"/>
                </a:solidFill>
                <a:latin typeface="Times New Roman" panose="02020603050405020304" pitchFamily="18" charset="0"/>
                <a:cs typeface="Times New Roman" panose="02020603050405020304" pitchFamily="18" charset="0"/>
              </a:rPr>
              <a:t>x</a:t>
            </a:r>
            <a:r>
              <a:rPr lang="en-US" sz="2400" spc="50" dirty="0">
                <a:solidFill>
                  <a:srgbClr val="002060"/>
                </a:solidFill>
                <a:latin typeface="Times New Roman" panose="02020603050405020304" pitchFamily="18" charset="0"/>
                <a:cs typeface="Times New Roman" panose="02020603050405020304" pitchFamily="18" charset="0"/>
              </a:rPr>
              <a:t>) =</a:t>
            </a:r>
            <a:r>
              <a:rPr lang="en-US" sz="2400" i="1" spc="50" dirty="0">
                <a:solidFill>
                  <a:srgbClr val="002060"/>
                </a:solidFill>
                <a:latin typeface="Times New Roman" panose="02020603050405020304" pitchFamily="18" charset="0"/>
                <a:cs typeface="Times New Roman" panose="02020603050405020304" pitchFamily="18" charset="0"/>
              </a:rPr>
              <a:t>f</a:t>
            </a:r>
            <a:r>
              <a:rPr lang="en-US" sz="2400" spc="50" dirty="0">
                <a:solidFill>
                  <a:srgbClr val="002060"/>
                </a:solidFill>
                <a:latin typeface="Times New Roman" panose="02020603050405020304" pitchFamily="18" charset="0"/>
                <a:cs typeface="Times New Roman" panose="02020603050405020304" pitchFamily="18" charset="0"/>
              </a:rPr>
              <a:t>(</a:t>
            </a:r>
            <a:r>
              <a:rPr lang="en-US" sz="2400" i="1" spc="50" dirty="0">
                <a:solidFill>
                  <a:srgbClr val="002060"/>
                </a:solidFill>
                <a:latin typeface="Times New Roman" panose="02020603050405020304" pitchFamily="18" charset="0"/>
                <a:cs typeface="Times New Roman" panose="02020603050405020304" pitchFamily="18" charset="0"/>
              </a:rPr>
              <a:t>x</a:t>
            </a:r>
            <a:r>
              <a:rPr lang="en-US" sz="2400" spc="50" dirty="0">
                <a:solidFill>
                  <a:srgbClr val="002060"/>
                </a:solidFill>
                <a:latin typeface="Times New Roman" panose="02020603050405020304" pitchFamily="18" charset="0"/>
                <a:cs typeface="Times New Roman" panose="02020603050405020304" pitchFamily="18" charset="0"/>
              </a:rPr>
              <a:t>)</a:t>
            </a:r>
          </a:p>
          <a:p>
            <a:r>
              <a:rPr lang="en-US" sz="2700" spc="50" dirty="0">
                <a:latin typeface="Times New Roman" panose="02020603050405020304" pitchFamily="18" charset="0"/>
                <a:cs typeface="Times New Roman" panose="02020603050405020304" pitchFamily="18" charset="0"/>
              </a:rPr>
              <a:t>X = no. of customer in the system during steady state</a:t>
            </a:r>
          </a:p>
          <a:p>
            <a:r>
              <a:rPr lang="en-US" sz="2700" spc="50" dirty="0">
                <a:latin typeface="Times New Roman" panose="02020603050405020304" pitchFamily="18" charset="0"/>
                <a:cs typeface="Times New Roman" panose="02020603050405020304" pitchFamily="18" charset="0"/>
              </a:rPr>
              <a:t>X can have values j = 0, 1, 2, … with probability </a:t>
            </a:r>
            <a:r>
              <a:rPr lang="en-US" sz="2700" spc="50" dirty="0">
                <a:latin typeface="Times New Roman" panose="02020603050405020304" pitchFamily="18" charset="0"/>
                <a:cs typeface="Times New Roman" panose="02020603050405020304" pitchFamily="18" charset="0"/>
                <a:sym typeface="Symbol" panose="05050102010706020507" pitchFamily="18" charset="2"/>
              </a:rPr>
              <a:t></a:t>
            </a:r>
            <a:r>
              <a:rPr lang="en-US" sz="2700" spc="50" baseline="-25000" dirty="0">
                <a:latin typeface="Times New Roman" panose="02020603050405020304" pitchFamily="18" charset="0"/>
                <a:cs typeface="Times New Roman" panose="02020603050405020304" pitchFamily="18" charset="0"/>
                <a:sym typeface="Symbol" panose="05050102010706020507" pitchFamily="18" charset="2"/>
              </a:rPr>
              <a:t>j</a:t>
            </a:r>
            <a:endParaRPr lang="en-US" sz="2700" spc="50" baseline="-25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687C6E0-1C71-4E2D-8965-B3863C2688DF}"/>
              </a:ext>
            </a:extLst>
          </p:cNvPr>
          <p:cNvSpPr>
            <a:spLocks noGrp="1"/>
          </p:cNvSpPr>
          <p:nvPr>
            <p:ph type="sldNum" sz="quarter" idx="12"/>
          </p:nvPr>
        </p:nvSpPr>
        <p:spPr/>
        <p:txBody>
          <a:bodyPr/>
          <a:lstStyle/>
          <a:p>
            <a:pPr>
              <a:defRPr/>
            </a:pPr>
            <a:fld id="{F208343D-CA57-4FFD-885D-7C7C191369FA}" type="slidenum">
              <a:rPr lang="he-IL" altLang="en-US" smtClean="0"/>
              <a:pPr>
                <a:defRPr/>
              </a:pPr>
              <a:t>36</a:t>
            </a:fld>
            <a:endParaRPr lang="en-US" altLang="en-US"/>
          </a:p>
        </p:txBody>
      </p:sp>
      <p:graphicFrame>
        <p:nvGraphicFramePr>
          <p:cNvPr id="6" name="Object 4">
            <a:extLst>
              <a:ext uri="{FF2B5EF4-FFF2-40B4-BE49-F238E27FC236}">
                <a16:creationId xmlns:a16="http://schemas.microsoft.com/office/drawing/2014/main" id="{7D80FCD1-C64F-4665-BC28-2DCFCD1ED751}"/>
              </a:ext>
            </a:extLst>
          </p:cNvPr>
          <p:cNvGraphicFramePr>
            <a:graphicFrameLocks noChangeAspect="1"/>
          </p:cNvGraphicFramePr>
          <p:nvPr>
            <p:extLst>
              <p:ext uri="{D42A27DB-BD31-4B8C-83A1-F6EECF244321}">
                <p14:modId xmlns:p14="http://schemas.microsoft.com/office/powerpoint/2010/main" val="1984310842"/>
              </p:ext>
            </p:extLst>
          </p:nvPr>
        </p:nvGraphicFramePr>
        <p:xfrm>
          <a:off x="638175" y="3189642"/>
          <a:ext cx="3933825" cy="1600200"/>
        </p:xfrm>
        <a:graphic>
          <a:graphicData uri="http://schemas.openxmlformats.org/presentationml/2006/ole">
            <mc:AlternateContent xmlns:mc="http://schemas.openxmlformats.org/markup-compatibility/2006">
              <mc:Choice xmlns:v="urn:schemas-microsoft-com:vml" Requires="v">
                <p:oleObj spid="_x0000_s12375" name="Equation" r:id="rId2" imgW="2311200" imgH="939600" progId="Equation.3">
                  <p:embed/>
                </p:oleObj>
              </mc:Choice>
              <mc:Fallback>
                <p:oleObj name="Equation" r:id="rId2" imgW="2311200" imgH="939600" progId="Equation.3">
                  <p:embed/>
                  <p:pic>
                    <p:nvPicPr>
                      <p:cNvPr id="0" name="Picture 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5" y="3189642"/>
                        <a:ext cx="3933825" cy="16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4">
            <a:extLst>
              <a:ext uri="{FF2B5EF4-FFF2-40B4-BE49-F238E27FC236}">
                <a16:creationId xmlns:a16="http://schemas.microsoft.com/office/drawing/2014/main" id="{D6EA9410-C0AF-4B44-9990-3483E773D9FD}"/>
              </a:ext>
            </a:extLst>
          </p:cNvPr>
          <p:cNvGraphicFramePr>
            <a:graphicFrameLocks noChangeAspect="1"/>
          </p:cNvGraphicFramePr>
          <p:nvPr>
            <p:extLst>
              <p:ext uri="{D42A27DB-BD31-4B8C-83A1-F6EECF244321}">
                <p14:modId xmlns:p14="http://schemas.microsoft.com/office/powerpoint/2010/main" val="1438341998"/>
              </p:ext>
            </p:extLst>
          </p:nvPr>
        </p:nvGraphicFramePr>
        <p:xfrm>
          <a:off x="885556" y="4841259"/>
          <a:ext cx="6029325" cy="1600200"/>
        </p:xfrm>
        <a:graphic>
          <a:graphicData uri="http://schemas.openxmlformats.org/presentationml/2006/ole">
            <mc:AlternateContent xmlns:mc="http://schemas.openxmlformats.org/markup-compatibility/2006">
              <mc:Choice xmlns:v="urn:schemas-microsoft-com:vml" Requires="v">
                <p:oleObj spid="_x0000_s12376" name="Equation" r:id="rId4" imgW="3543120" imgH="939600" progId="Equation.3">
                  <p:embed/>
                </p:oleObj>
              </mc:Choice>
              <mc:Fallback>
                <p:oleObj name="Equation" r:id="rId4" imgW="3543120" imgH="939600" progId="Equation.3">
                  <p:embed/>
                  <p:pic>
                    <p:nvPicPr>
                      <p:cNvPr id="0" name="Picture 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5556" y="4841259"/>
                        <a:ext cx="6029325" cy="16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39662339"/>
      </p:ext>
    </p:extLst>
  </p:cSld>
  <p:clrMapOvr>
    <a:masterClrMapping/>
  </p:clrMapOvr>
  <p:transition>
    <p:pull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F2CE-2624-4247-BCD8-0773161F1B3D}"/>
              </a:ext>
            </a:extLst>
          </p:cNvPr>
          <p:cNvSpPr>
            <a:spLocks noGrp="1"/>
          </p:cNvSpPr>
          <p:nvPr>
            <p:ph type="title"/>
          </p:nvPr>
        </p:nvSpPr>
        <p:spPr/>
        <p:txBody>
          <a:bodyPr/>
          <a:lstStyle/>
          <a:p>
            <a:r>
              <a:rPr lang="en-US" i="1" dirty="0"/>
              <a:t>M</a:t>
            </a:r>
            <a:r>
              <a:rPr lang="en-US" dirty="0"/>
              <a:t>/</a:t>
            </a:r>
            <a:r>
              <a:rPr lang="en-US" i="1" dirty="0"/>
              <a:t>M</a:t>
            </a:r>
            <a:r>
              <a:rPr lang="en-US" dirty="0"/>
              <a:t>/1/</a:t>
            </a:r>
            <a:r>
              <a:rPr lang="en-US" i="1" dirty="0"/>
              <a:t>GD</a:t>
            </a:r>
            <a:r>
              <a:rPr lang="en-US" dirty="0"/>
              <a:t>/</a:t>
            </a:r>
            <a:r>
              <a:rPr lang="en-US" dirty="0">
                <a:cs typeface="Times New Roman" pitchFamily="18" charset="0"/>
              </a:rPr>
              <a:t>∞/∞ Queuing System</a:t>
            </a:r>
            <a:endParaRPr lang="en-US" dirty="0"/>
          </a:p>
        </p:txBody>
      </p:sp>
      <p:sp>
        <p:nvSpPr>
          <p:cNvPr id="3" name="Content Placeholder 2">
            <a:extLst>
              <a:ext uri="{FF2B5EF4-FFF2-40B4-BE49-F238E27FC236}">
                <a16:creationId xmlns:a16="http://schemas.microsoft.com/office/drawing/2014/main" id="{72CE26C0-512E-4CED-B9F5-97B366F10AEF}"/>
              </a:ext>
            </a:extLst>
          </p:cNvPr>
          <p:cNvSpPr>
            <a:spLocks noGrp="1"/>
          </p:cNvSpPr>
          <p:nvPr>
            <p:ph sz="quarter" idx="1"/>
          </p:nvPr>
        </p:nvSpPr>
        <p:spPr/>
        <p:txBody>
          <a:bodyPr/>
          <a:lstStyle/>
          <a:p>
            <a:r>
              <a:rPr lang="en-US" sz="2700" b="1" spc="50" dirty="0">
                <a:solidFill>
                  <a:srgbClr val="7030A0"/>
                </a:solidFill>
                <a:latin typeface="Calibri" panose="020F0502020204030204" pitchFamily="34" charset="0"/>
                <a:cs typeface="Calibri" panose="020F0502020204030204" pitchFamily="34" charset="0"/>
              </a:rPr>
              <a:t>Derivation of L</a:t>
            </a:r>
          </a:p>
          <a:p>
            <a:pPr lvl="1"/>
            <a:r>
              <a:rPr lang="en-US" sz="2400" spc="50" dirty="0">
                <a:solidFill>
                  <a:schemeClr val="tx1"/>
                </a:solidFill>
                <a:latin typeface="Calibri" panose="020F0502020204030204" pitchFamily="34" charset="0"/>
                <a:cs typeface="Calibri" panose="020F0502020204030204" pitchFamily="34" charset="0"/>
              </a:rPr>
              <a:t>Another way</a:t>
            </a:r>
          </a:p>
        </p:txBody>
      </p:sp>
      <p:sp>
        <p:nvSpPr>
          <p:cNvPr id="4" name="Slide Number Placeholder 3">
            <a:extLst>
              <a:ext uri="{FF2B5EF4-FFF2-40B4-BE49-F238E27FC236}">
                <a16:creationId xmlns:a16="http://schemas.microsoft.com/office/drawing/2014/main" id="{C687C6E0-1C71-4E2D-8965-B3863C2688DF}"/>
              </a:ext>
            </a:extLst>
          </p:cNvPr>
          <p:cNvSpPr>
            <a:spLocks noGrp="1"/>
          </p:cNvSpPr>
          <p:nvPr>
            <p:ph type="sldNum" sz="quarter" idx="12"/>
          </p:nvPr>
        </p:nvSpPr>
        <p:spPr/>
        <p:txBody>
          <a:bodyPr/>
          <a:lstStyle/>
          <a:p>
            <a:pPr>
              <a:defRPr/>
            </a:pPr>
            <a:fld id="{F208343D-CA57-4FFD-885D-7C7C191369FA}" type="slidenum">
              <a:rPr lang="he-IL" altLang="en-US" smtClean="0"/>
              <a:pPr>
                <a:defRPr/>
              </a:pPr>
              <a:t>37</a:t>
            </a:fld>
            <a:endParaRPr lang="en-US" altLang="en-US"/>
          </a:p>
        </p:txBody>
      </p:sp>
      <p:graphicFrame>
        <p:nvGraphicFramePr>
          <p:cNvPr id="6" name="Object 4">
            <a:extLst>
              <a:ext uri="{FF2B5EF4-FFF2-40B4-BE49-F238E27FC236}">
                <a16:creationId xmlns:a16="http://schemas.microsoft.com/office/drawing/2014/main" id="{7D80FCD1-C64F-4665-BC28-2DCFCD1ED751}"/>
              </a:ext>
            </a:extLst>
          </p:cNvPr>
          <p:cNvGraphicFramePr>
            <a:graphicFrameLocks noChangeAspect="1"/>
          </p:cNvGraphicFramePr>
          <p:nvPr>
            <p:extLst>
              <p:ext uri="{D42A27DB-BD31-4B8C-83A1-F6EECF244321}">
                <p14:modId xmlns:p14="http://schemas.microsoft.com/office/powerpoint/2010/main" val="3703079945"/>
              </p:ext>
            </p:extLst>
          </p:nvPr>
        </p:nvGraphicFramePr>
        <p:xfrm>
          <a:off x="435768" y="2261393"/>
          <a:ext cx="3430691" cy="2591961"/>
        </p:xfrm>
        <a:graphic>
          <a:graphicData uri="http://schemas.openxmlformats.org/presentationml/2006/ole">
            <mc:AlternateContent xmlns:mc="http://schemas.openxmlformats.org/markup-compatibility/2006">
              <mc:Choice xmlns:v="urn:schemas-microsoft-com:vml" Requires="v">
                <p:oleObj spid="_x0000_s13351" name="Equation" r:id="rId2" imgW="1815840" imgH="1371600" progId="Equation.3">
                  <p:embed/>
                </p:oleObj>
              </mc:Choice>
              <mc:Fallback>
                <p:oleObj name="Equation" r:id="rId2" imgW="1815840" imgH="1371600" progId="Equation.3">
                  <p:embed/>
                  <p:pic>
                    <p:nvPicPr>
                      <p:cNvPr id="0" name="Picture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768" y="2261393"/>
                        <a:ext cx="3430691" cy="25919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4">
            <a:extLst>
              <a:ext uri="{FF2B5EF4-FFF2-40B4-BE49-F238E27FC236}">
                <a16:creationId xmlns:a16="http://schemas.microsoft.com/office/drawing/2014/main" id="{6F129282-CE7F-4D00-B53A-8E158513A87E}"/>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4299093" y="1590860"/>
            <a:ext cx="4644502" cy="797285"/>
          </a:xfrm>
          <a:prstGeom prst="rect">
            <a:avLst/>
          </a:prstGeom>
        </p:spPr>
      </p:pic>
      <p:pic>
        <p:nvPicPr>
          <p:cNvPr id="7" name="Picture 6">
            <a:extLst>
              <a:ext uri="{FF2B5EF4-FFF2-40B4-BE49-F238E27FC236}">
                <a16:creationId xmlns:a16="http://schemas.microsoft.com/office/drawing/2014/main" id="{7B2B8B16-632D-4DE1-874C-AD356623C29C}"/>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4366703" y="2715592"/>
            <a:ext cx="3556144" cy="556834"/>
          </a:xfrm>
          <a:prstGeom prst="rect">
            <a:avLst/>
          </a:prstGeom>
        </p:spPr>
      </p:pic>
      <p:pic>
        <p:nvPicPr>
          <p:cNvPr id="8" name="Picture 7">
            <a:extLst>
              <a:ext uri="{FF2B5EF4-FFF2-40B4-BE49-F238E27FC236}">
                <a16:creationId xmlns:a16="http://schemas.microsoft.com/office/drawing/2014/main" id="{7E6EE28D-65E9-4E5B-A645-5F914BEF2C5B}"/>
              </a:ext>
            </a:extLst>
          </p:cNvPr>
          <p:cNvPicPr>
            <a:picLocks noChangeAspect="1"/>
          </p:cNvPicPr>
          <p:nvPr/>
        </p:nvPicPr>
        <p:blipFill>
          <a:blip r:embed="rId8">
            <a:extLst>
              <a:ext uri="{BEBA8EAE-BF5A-486C-A8C5-ECC9F3942E4B}">
                <a14:imgProps xmlns:a14="http://schemas.microsoft.com/office/drawing/2010/main">
                  <a14:imgLayer r:embed="rId9">
                    <a14:imgEffect>
                      <a14:sharpenSoften amount="50000"/>
                    </a14:imgEffect>
                  </a14:imgLayer>
                </a14:imgProps>
              </a:ext>
            </a:extLst>
          </a:blip>
          <a:stretch>
            <a:fillRect/>
          </a:stretch>
        </p:blipFill>
        <p:spPr>
          <a:xfrm>
            <a:off x="4299093" y="3659349"/>
            <a:ext cx="4492636" cy="771974"/>
          </a:xfrm>
          <a:prstGeom prst="rect">
            <a:avLst/>
          </a:prstGeom>
        </p:spPr>
      </p:pic>
      <p:pic>
        <p:nvPicPr>
          <p:cNvPr id="9" name="Picture 8">
            <a:extLst>
              <a:ext uri="{FF2B5EF4-FFF2-40B4-BE49-F238E27FC236}">
                <a16:creationId xmlns:a16="http://schemas.microsoft.com/office/drawing/2014/main" id="{0AA455CB-0A86-419E-A72E-2C372D71BC93}"/>
              </a:ext>
            </a:extLst>
          </p:cNvPr>
          <p:cNvPicPr>
            <a:picLocks noChangeAspect="1"/>
          </p:cNvPicPr>
          <p:nvPr/>
        </p:nvPicPr>
        <p:blipFill>
          <a:blip r:embed="rId10">
            <a:extLst>
              <a:ext uri="{BEBA8EAE-BF5A-486C-A8C5-ECC9F3942E4B}">
                <a14:imgProps xmlns:a14="http://schemas.microsoft.com/office/drawing/2010/main">
                  <a14:imgLayer r:embed="rId11">
                    <a14:imgEffect>
                      <a14:sharpenSoften amount="50000"/>
                    </a14:imgEffect>
                  </a14:imgLayer>
                </a14:imgProps>
              </a:ext>
            </a:extLst>
          </a:blip>
          <a:stretch>
            <a:fillRect/>
          </a:stretch>
        </p:blipFill>
        <p:spPr>
          <a:xfrm>
            <a:off x="4366703" y="4528059"/>
            <a:ext cx="1835020" cy="809940"/>
          </a:xfrm>
          <a:prstGeom prst="rect">
            <a:avLst/>
          </a:prstGeom>
        </p:spPr>
      </p:pic>
      <p:cxnSp>
        <p:nvCxnSpPr>
          <p:cNvPr id="11" name="Straight Connector 10">
            <a:extLst>
              <a:ext uri="{FF2B5EF4-FFF2-40B4-BE49-F238E27FC236}">
                <a16:creationId xmlns:a16="http://schemas.microsoft.com/office/drawing/2014/main" id="{5407EDFE-E5AE-4F45-8CB4-A08C0F7B7A17}"/>
              </a:ext>
            </a:extLst>
          </p:cNvPr>
          <p:cNvCxnSpPr/>
          <p:nvPr/>
        </p:nvCxnSpPr>
        <p:spPr>
          <a:xfrm>
            <a:off x="4079631" y="1702191"/>
            <a:ext cx="0" cy="36358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857890"/>
      </p:ext>
    </p:extLst>
  </p:cSld>
  <p:clrMapOvr>
    <a:masterClrMapping/>
  </p:clrMapOvr>
  <p:transition>
    <p:pull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F2CE-2624-4247-BCD8-0773161F1B3D}"/>
              </a:ext>
            </a:extLst>
          </p:cNvPr>
          <p:cNvSpPr>
            <a:spLocks noGrp="1"/>
          </p:cNvSpPr>
          <p:nvPr>
            <p:ph type="title"/>
          </p:nvPr>
        </p:nvSpPr>
        <p:spPr/>
        <p:txBody>
          <a:bodyPr/>
          <a:lstStyle/>
          <a:p>
            <a:r>
              <a:rPr lang="en-US" i="1" dirty="0"/>
              <a:t>M</a:t>
            </a:r>
            <a:r>
              <a:rPr lang="en-US" dirty="0"/>
              <a:t>/</a:t>
            </a:r>
            <a:r>
              <a:rPr lang="en-US" i="1" dirty="0"/>
              <a:t>M</a:t>
            </a:r>
            <a:r>
              <a:rPr lang="en-US" dirty="0"/>
              <a:t>/1/</a:t>
            </a:r>
            <a:r>
              <a:rPr lang="en-US" i="1" dirty="0"/>
              <a:t>GD</a:t>
            </a:r>
            <a:r>
              <a:rPr lang="en-US" dirty="0"/>
              <a:t>/</a:t>
            </a:r>
            <a:r>
              <a:rPr lang="en-US" dirty="0">
                <a:cs typeface="Times New Roman" pitchFamily="18" charset="0"/>
              </a:rPr>
              <a:t>∞/∞ Queuing System</a:t>
            </a:r>
            <a:endParaRPr lang="en-US" dirty="0"/>
          </a:p>
        </p:txBody>
      </p:sp>
      <p:sp>
        <p:nvSpPr>
          <p:cNvPr id="3" name="Content Placeholder 2">
            <a:extLst>
              <a:ext uri="{FF2B5EF4-FFF2-40B4-BE49-F238E27FC236}">
                <a16:creationId xmlns:a16="http://schemas.microsoft.com/office/drawing/2014/main" id="{72CE26C0-512E-4CED-B9F5-97B366F10AEF}"/>
              </a:ext>
            </a:extLst>
          </p:cNvPr>
          <p:cNvSpPr>
            <a:spLocks noGrp="1"/>
          </p:cNvSpPr>
          <p:nvPr>
            <p:ph sz="quarter" idx="1"/>
          </p:nvPr>
        </p:nvSpPr>
        <p:spPr/>
        <p:txBody>
          <a:bodyPr/>
          <a:lstStyle/>
          <a:p>
            <a:r>
              <a:rPr lang="en-US" sz="2700" b="1" spc="50" dirty="0">
                <a:solidFill>
                  <a:srgbClr val="7030A0"/>
                </a:solidFill>
                <a:latin typeface="Calibri" panose="020F0502020204030204" pitchFamily="34" charset="0"/>
                <a:cs typeface="Calibri" panose="020F0502020204030204" pitchFamily="34" charset="0"/>
              </a:rPr>
              <a:t>Derivation of </a:t>
            </a:r>
            <a:r>
              <a:rPr lang="en-US" sz="2700" b="1" spc="50" dirty="0" err="1">
                <a:solidFill>
                  <a:srgbClr val="7030A0"/>
                </a:solidFill>
                <a:latin typeface="Calibri" panose="020F0502020204030204" pitchFamily="34" charset="0"/>
                <a:cs typeface="Calibri" panose="020F0502020204030204" pitchFamily="34" charset="0"/>
              </a:rPr>
              <a:t>L</a:t>
            </a:r>
            <a:r>
              <a:rPr lang="en-US" sz="2700" b="1" spc="50" baseline="-25000" dirty="0" err="1">
                <a:solidFill>
                  <a:srgbClr val="7030A0"/>
                </a:solidFill>
                <a:latin typeface="Calibri" panose="020F0502020204030204" pitchFamily="34" charset="0"/>
                <a:cs typeface="Calibri" panose="020F0502020204030204" pitchFamily="34" charset="0"/>
              </a:rPr>
              <a:t>q</a:t>
            </a:r>
            <a:endParaRPr lang="en-US" sz="2700" b="1" spc="50" baseline="-25000" dirty="0">
              <a:solidFill>
                <a:srgbClr val="7030A0"/>
              </a:solidFill>
              <a:latin typeface="Calibri" panose="020F0502020204030204" pitchFamily="34" charset="0"/>
              <a:cs typeface="Calibri" panose="020F0502020204030204" pitchFamily="34" charset="0"/>
            </a:endParaRPr>
          </a:p>
          <a:p>
            <a:pPr lvl="1"/>
            <a:r>
              <a:rPr lang="en-US" sz="2400" spc="50" dirty="0">
                <a:solidFill>
                  <a:schemeClr val="tx1"/>
                </a:solidFill>
                <a:latin typeface="Calibri" panose="020F0502020204030204" pitchFamily="34" charset="0"/>
                <a:cs typeface="Calibri" panose="020F0502020204030204" pitchFamily="34" charset="0"/>
              </a:rPr>
              <a:t>Let, the system in state j=0,1,2,… with probability</a:t>
            </a:r>
            <a:r>
              <a:rPr lang="en-US" sz="2400" spc="50" dirty="0">
                <a:latin typeface="Times New Roman" panose="02020603050405020304" pitchFamily="18" charset="0"/>
                <a:cs typeface="Times New Roman" panose="02020603050405020304" pitchFamily="18" charset="0"/>
              </a:rPr>
              <a:t> </a:t>
            </a:r>
            <a:r>
              <a:rPr lang="en-US" sz="2400" spc="50" dirty="0">
                <a:latin typeface="Times New Roman" panose="02020603050405020304" pitchFamily="18" charset="0"/>
                <a:cs typeface="Times New Roman" panose="02020603050405020304" pitchFamily="18" charset="0"/>
                <a:sym typeface="Symbol" panose="05050102010706020507" pitchFamily="18" charset="2"/>
              </a:rPr>
              <a:t></a:t>
            </a:r>
            <a:r>
              <a:rPr lang="en-US" sz="2400" spc="50" baseline="-25000" dirty="0">
                <a:latin typeface="Times New Roman" panose="02020603050405020304" pitchFamily="18" charset="0"/>
                <a:cs typeface="Times New Roman" panose="02020603050405020304" pitchFamily="18" charset="0"/>
                <a:sym typeface="Symbol" panose="05050102010706020507" pitchFamily="18" charset="2"/>
              </a:rPr>
              <a:t>j</a:t>
            </a:r>
            <a:r>
              <a:rPr lang="en-US" sz="2400" spc="50" dirty="0">
                <a:solidFill>
                  <a:schemeClr val="tx1"/>
                </a:solidFill>
                <a:latin typeface="Calibri" panose="020F0502020204030204" pitchFamily="34" charset="0"/>
                <a:cs typeface="Calibri" panose="020F0502020204030204" pitchFamily="34" charset="0"/>
              </a:rPr>
              <a:t> </a:t>
            </a:r>
          </a:p>
          <a:p>
            <a:pPr lvl="2"/>
            <a:r>
              <a:rPr lang="en-US" sz="2100" spc="50" dirty="0">
                <a:solidFill>
                  <a:schemeClr val="tx1"/>
                </a:solidFill>
                <a:latin typeface="Calibri" panose="020F0502020204030204" pitchFamily="34" charset="0"/>
                <a:cs typeface="Calibri" panose="020F0502020204030204" pitchFamily="34" charset="0"/>
              </a:rPr>
              <a:t>i.e. there are j customer in the system now</a:t>
            </a:r>
          </a:p>
          <a:p>
            <a:pPr lvl="1"/>
            <a:r>
              <a:rPr lang="en-US" sz="2400" spc="50" dirty="0">
                <a:solidFill>
                  <a:schemeClr val="tx1"/>
                </a:solidFill>
                <a:latin typeface="Calibri" panose="020F0502020204030204" pitchFamily="34" charset="0"/>
                <a:cs typeface="Calibri" panose="020F0502020204030204" pitchFamily="34" charset="0"/>
              </a:rPr>
              <a:t>Since only 1 server, there are j-1 customer is waiting in queue</a:t>
            </a:r>
          </a:p>
        </p:txBody>
      </p:sp>
      <p:sp>
        <p:nvSpPr>
          <p:cNvPr id="4" name="Slide Number Placeholder 3">
            <a:extLst>
              <a:ext uri="{FF2B5EF4-FFF2-40B4-BE49-F238E27FC236}">
                <a16:creationId xmlns:a16="http://schemas.microsoft.com/office/drawing/2014/main" id="{C687C6E0-1C71-4E2D-8965-B3863C2688DF}"/>
              </a:ext>
            </a:extLst>
          </p:cNvPr>
          <p:cNvSpPr>
            <a:spLocks noGrp="1"/>
          </p:cNvSpPr>
          <p:nvPr>
            <p:ph type="sldNum" sz="quarter" idx="12"/>
          </p:nvPr>
        </p:nvSpPr>
        <p:spPr/>
        <p:txBody>
          <a:bodyPr/>
          <a:lstStyle/>
          <a:p>
            <a:pPr>
              <a:defRPr/>
            </a:pPr>
            <a:fld id="{F208343D-CA57-4FFD-885D-7C7C191369FA}" type="slidenum">
              <a:rPr lang="he-IL" altLang="en-US" smtClean="0"/>
              <a:pPr>
                <a:defRPr/>
              </a:pPr>
              <a:t>38</a:t>
            </a:fld>
            <a:endParaRPr lang="en-US" altLang="en-US"/>
          </a:p>
        </p:txBody>
      </p:sp>
      <p:graphicFrame>
        <p:nvGraphicFramePr>
          <p:cNvPr id="12" name="Object 4">
            <a:extLst>
              <a:ext uri="{FF2B5EF4-FFF2-40B4-BE49-F238E27FC236}">
                <a16:creationId xmlns:a16="http://schemas.microsoft.com/office/drawing/2014/main" id="{CB60C1DA-F868-4E7C-B8D7-6EA1FF91BC92}"/>
              </a:ext>
            </a:extLst>
          </p:cNvPr>
          <p:cNvGraphicFramePr>
            <a:graphicFrameLocks noChangeAspect="1"/>
          </p:cNvGraphicFramePr>
          <p:nvPr>
            <p:extLst>
              <p:ext uri="{D42A27DB-BD31-4B8C-83A1-F6EECF244321}">
                <p14:modId xmlns:p14="http://schemas.microsoft.com/office/powerpoint/2010/main" val="1972706114"/>
              </p:ext>
            </p:extLst>
          </p:nvPr>
        </p:nvGraphicFramePr>
        <p:xfrm>
          <a:off x="990599" y="4960246"/>
          <a:ext cx="4140200" cy="908050"/>
        </p:xfrm>
        <a:graphic>
          <a:graphicData uri="http://schemas.openxmlformats.org/presentationml/2006/ole">
            <mc:AlternateContent xmlns:mc="http://schemas.openxmlformats.org/markup-compatibility/2006">
              <mc:Choice xmlns:v="urn:schemas-microsoft-com:vml" Requires="v">
                <p:oleObj spid="_x0000_s14412" name="Equation" r:id="rId2" imgW="2082800" imgH="457200" progId="Equation.3">
                  <p:embed/>
                </p:oleObj>
              </mc:Choice>
              <mc:Fallback>
                <p:oleObj name="Equation" r:id="rId2" imgW="2082800" imgH="457200" progId="Equation.3">
                  <p:embed/>
                  <p:pic>
                    <p:nvPicPr>
                      <p:cNvPr id="0" name="Picture 7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599" y="4960246"/>
                        <a:ext cx="4140200" cy="908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5">
            <a:extLst>
              <a:ext uri="{FF2B5EF4-FFF2-40B4-BE49-F238E27FC236}">
                <a16:creationId xmlns:a16="http://schemas.microsoft.com/office/drawing/2014/main" id="{8C22820A-DEA0-481B-A099-BAFA68248451}"/>
              </a:ext>
            </a:extLst>
          </p:cNvPr>
          <p:cNvGraphicFramePr>
            <a:graphicFrameLocks noChangeAspect="1"/>
          </p:cNvGraphicFramePr>
          <p:nvPr>
            <p:extLst>
              <p:ext uri="{D42A27DB-BD31-4B8C-83A1-F6EECF244321}">
                <p14:modId xmlns:p14="http://schemas.microsoft.com/office/powerpoint/2010/main" val="1507458882"/>
              </p:ext>
            </p:extLst>
          </p:nvPr>
        </p:nvGraphicFramePr>
        <p:xfrm>
          <a:off x="835855" y="3397210"/>
          <a:ext cx="6722733" cy="1460203"/>
        </p:xfrm>
        <a:graphic>
          <a:graphicData uri="http://schemas.openxmlformats.org/presentationml/2006/ole">
            <mc:AlternateContent xmlns:mc="http://schemas.openxmlformats.org/markup-compatibility/2006">
              <mc:Choice xmlns:v="urn:schemas-microsoft-com:vml" Requires="v">
                <p:oleObj spid="_x0000_s14413" name="Equation" r:id="rId4" imgW="3390900" imgH="736600" progId="Equation.3">
                  <p:embed/>
                </p:oleObj>
              </mc:Choice>
              <mc:Fallback>
                <p:oleObj name="Equation" r:id="rId4" imgW="3390900" imgH="736600" progId="Equation.3">
                  <p:embed/>
                  <p:pic>
                    <p:nvPicPr>
                      <p:cNvPr id="0" name="Picture 7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5855" y="3397210"/>
                        <a:ext cx="6722733" cy="14602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10939665"/>
      </p:ext>
    </p:extLst>
  </p:cSld>
  <p:clrMapOvr>
    <a:masterClrMapping/>
  </p:clrMapOvr>
  <p:transition>
    <p:pull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F2CE-2624-4247-BCD8-0773161F1B3D}"/>
              </a:ext>
            </a:extLst>
          </p:cNvPr>
          <p:cNvSpPr>
            <a:spLocks noGrp="1"/>
          </p:cNvSpPr>
          <p:nvPr>
            <p:ph type="title"/>
          </p:nvPr>
        </p:nvSpPr>
        <p:spPr/>
        <p:txBody>
          <a:bodyPr/>
          <a:lstStyle/>
          <a:p>
            <a:r>
              <a:rPr lang="en-US" i="1" dirty="0"/>
              <a:t>M</a:t>
            </a:r>
            <a:r>
              <a:rPr lang="en-US" dirty="0"/>
              <a:t>/</a:t>
            </a:r>
            <a:r>
              <a:rPr lang="en-US" i="1" dirty="0"/>
              <a:t>M</a:t>
            </a:r>
            <a:r>
              <a:rPr lang="en-US" dirty="0"/>
              <a:t>/1/</a:t>
            </a:r>
            <a:r>
              <a:rPr lang="en-US" i="1" dirty="0"/>
              <a:t>GD</a:t>
            </a:r>
            <a:r>
              <a:rPr lang="en-US" dirty="0"/>
              <a:t>/</a:t>
            </a:r>
            <a:r>
              <a:rPr lang="en-US" dirty="0">
                <a:cs typeface="Times New Roman" pitchFamily="18" charset="0"/>
              </a:rPr>
              <a:t>∞/∞ Queuing System</a:t>
            </a:r>
            <a:endParaRPr lang="en-US" dirty="0"/>
          </a:p>
        </p:txBody>
      </p:sp>
      <p:sp>
        <p:nvSpPr>
          <p:cNvPr id="3" name="Content Placeholder 2">
            <a:extLst>
              <a:ext uri="{FF2B5EF4-FFF2-40B4-BE49-F238E27FC236}">
                <a16:creationId xmlns:a16="http://schemas.microsoft.com/office/drawing/2014/main" id="{72CE26C0-512E-4CED-B9F5-97B366F10AEF}"/>
              </a:ext>
            </a:extLst>
          </p:cNvPr>
          <p:cNvSpPr>
            <a:spLocks noGrp="1"/>
          </p:cNvSpPr>
          <p:nvPr>
            <p:ph sz="quarter" idx="1"/>
          </p:nvPr>
        </p:nvSpPr>
        <p:spPr/>
        <p:txBody>
          <a:bodyPr/>
          <a:lstStyle/>
          <a:p>
            <a:r>
              <a:rPr lang="en-US" sz="2700" b="1" spc="50" dirty="0">
                <a:solidFill>
                  <a:srgbClr val="7030A0"/>
                </a:solidFill>
                <a:latin typeface="Calibri" panose="020F0502020204030204" pitchFamily="34" charset="0"/>
                <a:cs typeface="Calibri" panose="020F0502020204030204" pitchFamily="34" charset="0"/>
              </a:rPr>
              <a:t>Derivation of L</a:t>
            </a:r>
            <a:r>
              <a:rPr lang="en-US" sz="2700" b="1" spc="50" baseline="-25000" dirty="0">
                <a:solidFill>
                  <a:srgbClr val="7030A0"/>
                </a:solidFill>
                <a:latin typeface="Calibri" panose="020F0502020204030204" pitchFamily="34" charset="0"/>
                <a:cs typeface="Calibri" panose="020F0502020204030204" pitchFamily="34" charset="0"/>
              </a:rPr>
              <a:t>S</a:t>
            </a:r>
          </a:p>
          <a:p>
            <a:endParaRPr lang="en-US" sz="2700" b="1" spc="50" baseline="-25000" dirty="0">
              <a:solidFill>
                <a:srgbClr val="7030A0"/>
              </a:solidFill>
              <a:latin typeface="Calibri" panose="020F0502020204030204" pitchFamily="34" charset="0"/>
              <a:cs typeface="Calibri" panose="020F0502020204030204" pitchFamily="34" charset="0"/>
            </a:endParaRPr>
          </a:p>
          <a:p>
            <a:endParaRPr lang="en-US" sz="2700" b="1" spc="50" baseline="-25000" dirty="0">
              <a:solidFill>
                <a:srgbClr val="7030A0"/>
              </a:solidFill>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C687C6E0-1C71-4E2D-8965-B3863C2688DF}"/>
              </a:ext>
            </a:extLst>
          </p:cNvPr>
          <p:cNvSpPr>
            <a:spLocks noGrp="1"/>
          </p:cNvSpPr>
          <p:nvPr>
            <p:ph type="sldNum" sz="quarter" idx="12"/>
          </p:nvPr>
        </p:nvSpPr>
        <p:spPr/>
        <p:txBody>
          <a:bodyPr/>
          <a:lstStyle/>
          <a:p>
            <a:pPr>
              <a:defRPr/>
            </a:pPr>
            <a:fld id="{F208343D-CA57-4FFD-885D-7C7C191369FA}" type="slidenum">
              <a:rPr lang="he-IL" altLang="en-US" smtClean="0"/>
              <a:pPr>
                <a:defRPr/>
              </a:pPr>
              <a:t>39</a:t>
            </a:fld>
            <a:endParaRPr lang="en-US" altLang="en-US"/>
          </a:p>
        </p:txBody>
      </p:sp>
      <p:graphicFrame>
        <p:nvGraphicFramePr>
          <p:cNvPr id="7" name="Object 4">
            <a:extLst>
              <a:ext uri="{FF2B5EF4-FFF2-40B4-BE49-F238E27FC236}">
                <a16:creationId xmlns:a16="http://schemas.microsoft.com/office/drawing/2014/main" id="{FA6BD168-65FF-42E7-B3D8-D278AE7F1950}"/>
              </a:ext>
            </a:extLst>
          </p:cNvPr>
          <p:cNvGraphicFramePr>
            <a:graphicFrameLocks noChangeAspect="1"/>
          </p:cNvGraphicFramePr>
          <p:nvPr>
            <p:extLst>
              <p:ext uri="{D42A27DB-BD31-4B8C-83A1-F6EECF244321}">
                <p14:modId xmlns:p14="http://schemas.microsoft.com/office/powerpoint/2010/main" val="3816353724"/>
              </p:ext>
            </p:extLst>
          </p:nvPr>
        </p:nvGraphicFramePr>
        <p:xfrm>
          <a:off x="684604" y="1761509"/>
          <a:ext cx="7037387" cy="546100"/>
        </p:xfrm>
        <a:graphic>
          <a:graphicData uri="http://schemas.openxmlformats.org/presentationml/2006/ole">
            <mc:AlternateContent xmlns:mc="http://schemas.openxmlformats.org/markup-compatibility/2006">
              <mc:Choice xmlns:v="urn:schemas-microsoft-com:vml" Requires="v">
                <p:oleObj spid="_x0000_s15497" name="Equation" r:id="rId2" imgW="2946240" imgH="228600" progId="Equation.3">
                  <p:embed/>
                </p:oleObj>
              </mc:Choice>
              <mc:Fallback>
                <p:oleObj name="Equation" r:id="rId2" imgW="2946240" imgH="228600" progId="Equation.3">
                  <p:embed/>
                  <p:pic>
                    <p:nvPicPr>
                      <p:cNvPr id="0" name="Picture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604" y="1761509"/>
                        <a:ext cx="7037387"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5">
            <a:extLst>
              <a:ext uri="{FF2B5EF4-FFF2-40B4-BE49-F238E27FC236}">
                <a16:creationId xmlns:a16="http://schemas.microsoft.com/office/drawing/2014/main" id="{D4D9F949-C7D6-41F9-91FB-72024956A1DC}"/>
              </a:ext>
            </a:extLst>
          </p:cNvPr>
          <p:cNvGraphicFramePr>
            <a:graphicFrameLocks noChangeAspect="1"/>
          </p:cNvGraphicFramePr>
          <p:nvPr>
            <p:extLst>
              <p:ext uri="{D42A27DB-BD31-4B8C-83A1-F6EECF244321}">
                <p14:modId xmlns:p14="http://schemas.microsoft.com/office/powerpoint/2010/main" val="1362549897"/>
              </p:ext>
            </p:extLst>
          </p:nvPr>
        </p:nvGraphicFramePr>
        <p:xfrm>
          <a:off x="1700213" y="5762091"/>
          <a:ext cx="3929062" cy="982662"/>
        </p:xfrm>
        <a:graphic>
          <a:graphicData uri="http://schemas.openxmlformats.org/presentationml/2006/ole">
            <mc:AlternateContent xmlns:mc="http://schemas.openxmlformats.org/markup-compatibility/2006">
              <mc:Choice xmlns:v="urn:schemas-microsoft-com:vml" Requires="v">
                <p:oleObj spid="_x0000_s15498" name="Equation" r:id="rId4" imgW="1828800" imgH="457200" progId="Equation.3">
                  <p:embed/>
                </p:oleObj>
              </mc:Choice>
              <mc:Fallback>
                <p:oleObj name="Equation" r:id="rId4" imgW="1828800" imgH="457200" progId="Equation.3">
                  <p:embed/>
                  <p:pic>
                    <p:nvPicPr>
                      <p:cNvPr id="0" name="Picture 1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0213" y="5762091"/>
                        <a:ext cx="3929062" cy="982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5">
            <a:extLst>
              <a:ext uri="{FF2B5EF4-FFF2-40B4-BE49-F238E27FC236}">
                <a16:creationId xmlns:a16="http://schemas.microsoft.com/office/drawing/2014/main" id="{49F5A4DF-88E3-40AE-B9B4-ED318932CE11}"/>
              </a:ext>
            </a:extLst>
          </p:cNvPr>
          <p:cNvGraphicFramePr>
            <a:graphicFrameLocks noChangeAspect="1"/>
          </p:cNvGraphicFramePr>
          <p:nvPr>
            <p:extLst>
              <p:ext uri="{D42A27DB-BD31-4B8C-83A1-F6EECF244321}">
                <p14:modId xmlns:p14="http://schemas.microsoft.com/office/powerpoint/2010/main" val="956008293"/>
              </p:ext>
            </p:extLst>
          </p:nvPr>
        </p:nvGraphicFramePr>
        <p:xfrm>
          <a:off x="865358" y="3781114"/>
          <a:ext cx="5373688" cy="955675"/>
        </p:xfrm>
        <a:graphic>
          <a:graphicData uri="http://schemas.openxmlformats.org/presentationml/2006/ole">
            <mc:AlternateContent xmlns:mc="http://schemas.openxmlformats.org/markup-compatibility/2006">
              <mc:Choice xmlns:v="urn:schemas-microsoft-com:vml" Requires="v">
                <p:oleObj spid="_x0000_s15499" name="Equation" r:id="rId6" imgW="2501640" imgH="444240" progId="Equation.3">
                  <p:embed/>
                </p:oleObj>
              </mc:Choice>
              <mc:Fallback>
                <p:oleObj name="Equation" r:id="rId6" imgW="2501640" imgH="444240" progId="Equation.3">
                  <p:embed/>
                  <p:pic>
                    <p:nvPicPr>
                      <p:cNvPr id="0" name="Picture 1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5358" y="3781114"/>
                        <a:ext cx="5373688" cy="955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9">
            <a:extLst>
              <a:ext uri="{FF2B5EF4-FFF2-40B4-BE49-F238E27FC236}">
                <a16:creationId xmlns:a16="http://schemas.microsoft.com/office/drawing/2014/main" id="{72162B6F-2784-4119-9403-269AFF817B08}"/>
              </a:ext>
            </a:extLst>
          </p:cNvPr>
          <p:cNvSpPr/>
          <p:nvPr/>
        </p:nvSpPr>
        <p:spPr>
          <a:xfrm>
            <a:off x="239148" y="3345102"/>
            <a:ext cx="3742007" cy="461665"/>
          </a:xfrm>
          <a:prstGeom prst="rect">
            <a:avLst/>
          </a:prstGeom>
        </p:spPr>
        <p:txBody>
          <a:bodyPr wrap="square">
            <a:spAutoFit/>
          </a:bodyPr>
          <a:lstStyle/>
          <a:p>
            <a:r>
              <a:rPr lang="en-US" dirty="0">
                <a:solidFill>
                  <a:srgbClr val="235198"/>
                </a:solidFill>
                <a:latin typeface="AkzidenzGroteskBE-BoldIt"/>
              </a:rPr>
              <a:t>If we already know L and </a:t>
            </a:r>
            <a:r>
              <a:rPr lang="en-US" dirty="0" err="1">
                <a:solidFill>
                  <a:srgbClr val="235198"/>
                </a:solidFill>
                <a:latin typeface="AkzidenzGroteskBE-BoldIt"/>
              </a:rPr>
              <a:t>L</a:t>
            </a:r>
            <a:r>
              <a:rPr lang="en-US" baseline="-25000" dirty="0" err="1">
                <a:solidFill>
                  <a:srgbClr val="235198"/>
                </a:solidFill>
                <a:latin typeface="AkzidenzGroteskBE-BoldIt"/>
              </a:rPr>
              <a:t>q</a:t>
            </a:r>
            <a:endParaRPr lang="en-US" baseline="-25000" dirty="0"/>
          </a:p>
        </p:txBody>
      </p:sp>
      <p:sp>
        <p:nvSpPr>
          <p:cNvPr id="11" name="Rectangle 10">
            <a:extLst>
              <a:ext uri="{FF2B5EF4-FFF2-40B4-BE49-F238E27FC236}">
                <a16:creationId xmlns:a16="http://schemas.microsoft.com/office/drawing/2014/main" id="{54AA1F21-7AFB-4909-9058-D03D97961DB0}"/>
              </a:ext>
            </a:extLst>
          </p:cNvPr>
          <p:cNvSpPr/>
          <p:nvPr/>
        </p:nvSpPr>
        <p:spPr>
          <a:xfrm>
            <a:off x="239149" y="5223786"/>
            <a:ext cx="3742007" cy="461665"/>
          </a:xfrm>
          <a:prstGeom prst="rect">
            <a:avLst/>
          </a:prstGeom>
        </p:spPr>
        <p:txBody>
          <a:bodyPr wrap="square">
            <a:spAutoFit/>
          </a:bodyPr>
          <a:lstStyle/>
          <a:p>
            <a:r>
              <a:rPr lang="en-US" dirty="0">
                <a:solidFill>
                  <a:srgbClr val="235198"/>
                </a:solidFill>
                <a:latin typeface="AkzidenzGroteskBE-BoldIt"/>
              </a:rPr>
              <a:t>If we already know L and L</a:t>
            </a:r>
            <a:r>
              <a:rPr lang="en-US" baseline="-25000" dirty="0">
                <a:solidFill>
                  <a:srgbClr val="235198"/>
                </a:solidFill>
                <a:latin typeface="AkzidenzGroteskBE-BoldIt"/>
              </a:rPr>
              <a:t>S</a:t>
            </a:r>
            <a:endParaRPr lang="en-US" baseline="-25000" dirty="0"/>
          </a:p>
        </p:txBody>
      </p:sp>
      <p:graphicFrame>
        <p:nvGraphicFramePr>
          <p:cNvPr id="14" name="Object 4">
            <a:extLst>
              <a:ext uri="{FF2B5EF4-FFF2-40B4-BE49-F238E27FC236}">
                <a16:creationId xmlns:a16="http://schemas.microsoft.com/office/drawing/2014/main" id="{8C356F87-6FC2-4961-8E7F-F80A37854B3D}"/>
              </a:ext>
            </a:extLst>
          </p:cNvPr>
          <p:cNvGraphicFramePr>
            <a:graphicFrameLocks noChangeAspect="1"/>
          </p:cNvGraphicFramePr>
          <p:nvPr>
            <p:extLst>
              <p:ext uri="{D42A27DB-BD31-4B8C-83A1-F6EECF244321}">
                <p14:modId xmlns:p14="http://schemas.microsoft.com/office/powerpoint/2010/main" val="11044042"/>
              </p:ext>
            </p:extLst>
          </p:nvPr>
        </p:nvGraphicFramePr>
        <p:xfrm>
          <a:off x="835388" y="2361398"/>
          <a:ext cx="2549525" cy="1000125"/>
        </p:xfrm>
        <a:graphic>
          <a:graphicData uri="http://schemas.openxmlformats.org/presentationml/2006/ole">
            <mc:AlternateContent xmlns:mc="http://schemas.openxmlformats.org/markup-compatibility/2006">
              <mc:Choice xmlns:v="urn:schemas-microsoft-com:vml" Requires="v">
                <p:oleObj spid="_x0000_s15500" name="Equation" r:id="rId8" imgW="1066680" imgH="419040" progId="Equation.3">
                  <p:embed/>
                </p:oleObj>
              </mc:Choice>
              <mc:Fallback>
                <p:oleObj name="Equation" r:id="rId8" imgW="1066680" imgH="419040" progId="Equation.3">
                  <p:embed/>
                  <p:pic>
                    <p:nvPicPr>
                      <p:cNvPr id="0" name="Picture 1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5388" y="2361398"/>
                        <a:ext cx="2549525" cy="100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74598244"/>
      </p:ext>
    </p:extLst>
  </p:cSld>
  <p:clrMapOvr>
    <a:masterClrMapping/>
  </p:clrMapOvr>
  <p:transition>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4">
            <a:extLst>
              <a:ext uri="{FF2B5EF4-FFF2-40B4-BE49-F238E27FC236}">
                <a16:creationId xmlns:a16="http://schemas.microsoft.com/office/drawing/2014/main" id="{5106EF79-08CC-4DA2-B409-F6672E9F7ABF}"/>
              </a:ext>
            </a:extLst>
          </p:cNvPr>
          <p:cNvSpPr>
            <a:spLocks noGrp="1"/>
          </p:cNvSpPr>
          <p:nvPr>
            <p:ph type="title"/>
          </p:nvPr>
        </p:nvSpPr>
        <p:spPr>
          <a:xfrm>
            <a:off x="128588" y="0"/>
            <a:ext cx="9015412" cy="936625"/>
          </a:xfrm>
        </p:spPr>
        <p:txBody>
          <a:bodyPr/>
          <a:lstStyle/>
          <a:p>
            <a:pPr eaLnBrk="1" hangingPunct="1"/>
            <a:r>
              <a:rPr lang="en-US" dirty="0"/>
              <a:t>Queuing System</a:t>
            </a:r>
            <a:endParaRPr lang="en-US" altLang="en-US" dirty="0"/>
          </a:p>
        </p:txBody>
      </p:sp>
      <p:sp>
        <p:nvSpPr>
          <p:cNvPr id="14339" name="Slide Number Placeholder 3">
            <a:extLst>
              <a:ext uri="{FF2B5EF4-FFF2-40B4-BE49-F238E27FC236}">
                <a16:creationId xmlns:a16="http://schemas.microsoft.com/office/drawing/2014/main" id="{6B849694-94AC-4427-A2EE-94E7C69FFF1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E744DD60-9FC2-4368-BA11-BC50567F4E06}" type="slidenum">
              <a:rPr lang="he-IL" altLang="en-US" sz="2200">
                <a:solidFill>
                  <a:srgbClr val="002D86"/>
                </a:solidFill>
              </a:rPr>
              <a:pPr/>
              <a:t>4</a:t>
            </a:fld>
            <a:endParaRPr lang="en-US" altLang="en-US" sz="2200">
              <a:solidFill>
                <a:srgbClr val="002D86"/>
              </a:solidFill>
            </a:endParaRPr>
          </a:p>
        </p:txBody>
      </p:sp>
      <p:sp>
        <p:nvSpPr>
          <p:cNvPr id="6" name="Content Placeholder 5">
            <a:extLst>
              <a:ext uri="{FF2B5EF4-FFF2-40B4-BE49-F238E27FC236}">
                <a16:creationId xmlns:a16="http://schemas.microsoft.com/office/drawing/2014/main" id="{8EA91A45-FD0D-4B44-8CF7-FCE34B5C4456}"/>
              </a:ext>
            </a:extLst>
          </p:cNvPr>
          <p:cNvSpPr>
            <a:spLocks noGrp="1"/>
          </p:cNvSpPr>
          <p:nvPr>
            <p:ph sz="quarter" idx="1"/>
          </p:nvPr>
        </p:nvSpPr>
        <p:spPr>
          <a:xfrm>
            <a:off x="0" y="989013"/>
            <a:ext cx="9144000" cy="5400675"/>
          </a:xfrm>
        </p:spPr>
        <p:txBody>
          <a:bodyPr>
            <a:normAutofit/>
          </a:bodyPr>
          <a:lstStyle/>
          <a:p>
            <a:pPr marL="274320" indent="-274320" eaLnBrk="1" fontAlgn="auto" hangingPunct="1">
              <a:lnSpc>
                <a:spcPct val="150000"/>
              </a:lnSpc>
              <a:spcAft>
                <a:spcPts val="0"/>
              </a:spcAft>
              <a:buFont typeface="Wingdings 3"/>
              <a:buChar char=""/>
              <a:defRPr/>
            </a:pPr>
            <a:r>
              <a:rPr lang="en-US" dirty="0"/>
              <a:t>Main components</a:t>
            </a:r>
          </a:p>
        </p:txBody>
      </p:sp>
      <p:pic>
        <p:nvPicPr>
          <p:cNvPr id="2" name="Picture 1">
            <a:extLst>
              <a:ext uri="{FF2B5EF4-FFF2-40B4-BE49-F238E27FC236}">
                <a16:creationId xmlns:a16="http://schemas.microsoft.com/office/drawing/2014/main" id="{8CF8C8F5-F8EE-4936-AC0A-422D31FE3425}"/>
              </a:ext>
            </a:extLst>
          </p:cNvPr>
          <p:cNvPicPr>
            <a:picLocks noChangeAspect="1"/>
          </p:cNvPicPr>
          <p:nvPr/>
        </p:nvPicPr>
        <p:blipFill>
          <a:blip r:embed="rId2"/>
          <a:stretch>
            <a:fillRect/>
          </a:stretch>
        </p:blipFill>
        <p:spPr>
          <a:xfrm>
            <a:off x="990600" y="1658936"/>
            <a:ext cx="7631279" cy="4730751"/>
          </a:xfrm>
          <a:prstGeom prst="rect">
            <a:avLst/>
          </a:prstGeom>
        </p:spPr>
      </p:pic>
    </p:spTree>
    <p:extLst>
      <p:ext uri="{BB962C8B-B14F-4D97-AF65-F5344CB8AC3E}">
        <p14:creationId xmlns:p14="http://schemas.microsoft.com/office/powerpoint/2010/main" val="306563409"/>
      </p:ext>
    </p:extLst>
  </p:cSld>
  <p:clrMapOvr>
    <a:masterClrMapping/>
  </p:clrMapOvr>
  <p:transition>
    <p:pull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i="1" dirty="0"/>
              <a:t>M</a:t>
            </a:r>
            <a:r>
              <a:rPr lang="en-US" dirty="0"/>
              <a:t>/</a:t>
            </a:r>
            <a:r>
              <a:rPr lang="en-US" i="1" dirty="0"/>
              <a:t>M</a:t>
            </a:r>
            <a:r>
              <a:rPr lang="en-US" dirty="0"/>
              <a:t>/1/</a:t>
            </a:r>
            <a:r>
              <a:rPr lang="en-US" i="1" dirty="0"/>
              <a:t>GD</a:t>
            </a:r>
            <a:r>
              <a:rPr lang="en-US" dirty="0"/>
              <a:t>/</a:t>
            </a:r>
            <a:r>
              <a:rPr lang="en-US" dirty="0">
                <a:cs typeface="Times New Roman" pitchFamily="18" charset="0"/>
              </a:rPr>
              <a:t>∞/∞ Queuing System</a:t>
            </a:r>
            <a:endParaRPr lang="en-US" dirty="0"/>
          </a:p>
        </p:txBody>
      </p:sp>
      <p:sp>
        <p:nvSpPr>
          <p:cNvPr id="205827" name="Rectangle 3"/>
          <p:cNvSpPr>
            <a:spLocks noGrp="1" noChangeArrowheads="1"/>
          </p:cNvSpPr>
          <p:nvPr>
            <p:ph sz="quarter" idx="1"/>
          </p:nvPr>
        </p:nvSpPr>
        <p:spPr/>
        <p:txBody>
          <a:bodyPr/>
          <a:lstStyle/>
          <a:p>
            <a:pPr marL="533400" indent="-533400"/>
            <a:r>
              <a:rPr lang="en-US" b="1" dirty="0"/>
              <a:t>Example 4 (Winston)</a:t>
            </a:r>
          </a:p>
          <a:p>
            <a:pPr marL="533400" indent="-533400"/>
            <a:r>
              <a:rPr lang="en-US" dirty="0"/>
              <a:t>Suppose that all car owners fill up when their tanks are exactly half full.</a:t>
            </a:r>
          </a:p>
          <a:p>
            <a:pPr marL="533400" indent="-533400"/>
            <a:r>
              <a:rPr lang="en-US" dirty="0"/>
              <a:t>At the present time, an average of 7.5 customers per hour arrive at a single-pump gas station.</a:t>
            </a:r>
          </a:p>
          <a:p>
            <a:pPr marL="533400" indent="-533400"/>
            <a:r>
              <a:rPr lang="en-US" dirty="0"/>
              <a:t>It takes an average of 4 minutes to service a car.</a:t>
            </a:r>
          </a:p>
          <a:p>
            <a:pPr marL="533400" indent="-533400"/>
            <a:r>
              <a:rPr lang="en-US" dirty="0"/>
              <a:t>Assume that interarrival and service times are both exponential.</a:t>
            </a:r>
          </a:p>
          <a:p>
            <a:pPr marL="914400" lvl="1" indent="-457200">
              <a:buFontTx/>
              <a:buAutoNum type="arabicPeriod"/>
            </a:pPr>
            <a:r>
              <a:rPr lang="en-US" dirty="0"/>
              <a:t>What is the probability that the teller is idle? </a:t>
            </a:r>
            <a:br>
              <a:rPr lang="en-US" dirty="0"/>
            </a:br>
            <a:endParaRPr lang="en-US" dirty="0"/>
          </a:p>
          <a:p>
            <a:pPr marL="914400" lvl="1" indent="-457200">
              <a:buFontTx/>
              <a:buAutoNum type="arabicPeriod"/>
            </a:pPr>
            <a:r>
              <a:rPr lang="en-US" dirty="0"/>
              <a:t>For the present situation, compute </a:t>
            </a:r>
            <a:r>
              <a:rPr lang="en-US" i="1" dirty="0"/>
              <a:t>L , </a:t>
            </a:r>
            <a:r>
              <a:rPr lang="en-US" i="1" dirty="0" err="1"/>
              <a:t>Lq</a:t>
            </a:r>
            <a:r>
              <a:rPr lang="en-US" dirty="0"/>
              <a:t> and </a:t>
            </a:r>
            <a:r>
              <a:rPr lang="en-US" i="1" dirty="0"/>
              <a:t>W, </a:t>
            </a:r>
            <a:r>
              <a:rPr lang="en-US" i="1" dirty="0" err="1"/>
              <a:t>Wq</a:t>
            </a:r>
            <a:r>
              <a:rPr lang="en-US" dirty="0"/>
              <a:t>.</a:t>
            </a:r>
          </a:p>
        </p:txBody>
      </p:sp>
      <p:sp>
        <p:nvSpPr>
          <p:cNvPr id="4" name="Slide Number Placeholder 3"/>
          <p:cNvSpPr>
            <a:spLocks noGrp="1"/>
          </p:cNvSpPr>
          <p:nvPr>
            <p:ph type="sldNum" sz="quarter" idx="12"/>
          </p:nvPr>
        </p:nvSpPr>
        <p:spPr/>
        <p:txBody>
          <a:bodyPr/>
          <a:lstStyle/>
          <a:p>
            <a:pPr>
              <a:defRPr/>
            </a:pPr>
            <a:fld id="{F208343D-CA57-4FFD-885D-7C7C191369FA}" type="slidenum">
              <a:rPr lang="he-IL" altLang="en-US" smtClean="0"/>
              <a:pPr>
                <a:defRPr/>
              </a:pPr>
              <a:t>40</a:t>
            </a:fld>
            <a:endParaRPr lang="en-US" altLang="en-US"/>
          </a:p>
        </p:txBody>
      </p:sp>
    </p:spTree>
    <p:extLst>
      <p:ext uri="{BB962C8B-B14F-4D97-AF65-F5344CB8AC3E}">
        <p14:creationId xmlns:p14="http://schemas.microsoft.com/office/powerpoint/2010/main" val="3167201025"/>
      </p:ext>
    </p:extLst>
  </p:cSld>
  <p:clrMapOvr>
    <a:masterClrMapping/>
  </p:clrMapOvr>
  <p:transition>
    <p:pull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dirty="0"/>
              <a:t> </a:t>
            </a:r>
            <a:r>
              <a:rPr lang="en-US" i="1" dirty="0"/>
              <a:t>M</a:t>
            </a:r>
            <a:r>
              <a:rPr lang="en-US" dirty="0"/>
              <a:t>/</a:t>
            </a:r>
            <a:r>
              <a:rPr lang="en-US" i="1" dirty="0"/>
              <a:t>M</a:t>
            </a:r>
            <a:r>
              <a:rPr lang="en-US" dirty="0"/>
              <a:t>/1/</a:t>
            </a:r>
            <a:r>
              <a:rPr lang="en-US" i="1" dirty="0"/>
              <a:t>GD</a:t>
            </a:r>
            <a:r>
              <a:rPr lang="en-US" dirty="0"/>
              <a:t>/</a:t>
            </a:r>
            <a:r>
              <a:rPr lang="en-US" dirty="0">
                <a:cs typeface="Times New Roman" pitchFamily="18" charset="0"/>
              </a:rPr>
              <a:t>∞/∞ Queuing System</a:t>
            </a:r>
            <a:endParaRPr lang="en-US" dirty="0"/>
          </a:p>
        </p:txBody>
      </p:sp>
      <p:sp>
        <p:nvSpPr>
          <p:cNvPr id="197635" name="Rectangle 3"/>
          <p:cNvSpPr>
            <a:spLocks noGrp="1" noChangeArrowheads="1"/>
          </p:cNvSpPr>
          <p:nvPr>
            <p:ph sz="quarter" idx="1"/>
          </p:nvPr>
        </p:nvSpPr>
        <p:spPr/>
        <p:txBody>
          <a:bodyPr/>
          <a:lstStyle/>
          <a:p>
            <a:pPr marL="639762" indent="-457200">
              <a:buFont typeface="+mj-lt"/>
              <a:buAutoNum type="arabicPeriod" startAt="3"/>
            </a:pPr>
            <a:r>
              <a:rPr lang="en-US" dirty="0"/>
              <a:t>Suppose that a gas shortage occurs and panic buying takes place. </a:t>
            </a:r>
          </a:p>
          <a:p>
            <a:pPr marL="1020763" lvl="1" indent="-381000">
              <a:buFontTx/>
              <a:buChar char="–"/>
            </a:pPr>
            <a:r>
              <a:rPr lang="en-US" dirty="0"/>
              <a:t>To model the phenomenon, suppose that all car owners now purchase gas when their tank are exactly three quarters full.</a:t>
            </a:r>
          </a:p>
          <a:p>
            <a:pPr marL="1020763" lvl="1" indent="-381000">
              <a:buFontTx/>
              <a:buChar char="–"/>
            </a:pPr>
            <a:r>
              <a:rPr lang="en-US" dirty="0"/>
              <a:t>Since each car owner is now putting less gas into the tank during each visit to the station, we assume that the average service time has been reduced to 3 1/3 =(10/3)minutes. </a:t>
            </a:r>
          </a:p>
          <a:p>
            <a:pPr marL="1020763" lvl="1" indent="-381000">
              <a:buFontTx/>
              <a:buChar char="–"/>
            </a:pPr>
            <a:r>
              <a:rPr lang="en-US" dirty="0"/>
              <a:t>How has panic buying affected </a:t>
            </a:r>
            <a:r>
              <a:rPr lang="en-US" i="1" dirty="0"/>
              <a:t>L</a:t>
            </a:r>
            <a:r>
              <a:rPr lang="en-US" dirty="0"/>
              <a:t> and </a:t>
            </a:r>
            <a:r>
              <a:rPr lang="en-US" i="1" dirty="0"/>
              <a:t>W</a:t>
            </a:r>
            <a:r>
              <a:rPr lang="en-US" dirty="0"/>
              <a:t>?</a:t>
            </a:r>
          </a:p>
          <a:p>
            <a:pPr marL="533400" indent="-533400">
              <a:buFontTx/>
              <a:buChar char="–"/>
            </a:pPr>
            <a:endParaRPr lang="en-US" dirty="0"/>
          </a:p>
          <a:p>
            <a:pPr marL="533400" indent="-533400"/>
            <a:endParaRPr lang="en-US" dirty="0"/>
          </a:p>
          <a:p>
            <a:pPr marL="533400" indent="-533400"/>
            <a:endParaRPr lang="en-US" dirty="0"/>
          </a:p>
        </p:txBody>
      </p:sp>
      <p:sp>
        <p:nvSpPr>
          <p:cNvPr id="4" name="Slide Number Placeholder 3"/>
          <p:cNvSpPr>
            <a:spLocks noGrp="1"/>
          </p:cNvSpPr>
          <p:nvPr>
            <p:ph type="sldNum" sz="quarter" idx="12"/>
          </p:nvPr>
        </p:nvSpPr>
        <p:spPr/>
        <p:txBody>
          <a:bodyPr/>
          <a:lstStyle/>
          <a:p>
            <a:pPr>
              <a:defRPr/>
            </a:pPr>
            <a:fld id="{F208343D-CA57-4FFD-885D-7C7C191369FA}" type="slidenum">
              <a:rPr lang="he-IL" altLang="en-US" smtClean="0"/>
              <a:pPr>
                <a:defRPr/>
              </a:pPr>
              <a:t>41</a:t>
            </a:fld>
            <a:endParaRPr lang="en-US" altLang="en-US"/>
          </a:p>
        </p:txBody>
      </p:sp>
    </p:spTree>
    <p:extLst>
      <p:ext uri="{BB962C8B-B14F-4D97-AF65-F5344CB8AC3E}">
        <p14:creationId xmlns:p14="http://schemas.microsoft.com/office/powerpoint/2010/main" val="1748726686"/>
      </p:ext>
    </p:extLst>
  </p:cSld>
  <p:clrMapOvr>
    <a:masterClrMapping/>
  </p:clrMapOvr>
  <p:transition>
    <p:pull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t>Solutions</a:t>
            </a:r>
          </a:p>
        </p:txBody>
      </p:sp>
      <p:sp>
        <p:nvSpPr>
          <p:cNvPr id="206851" name="Rectangle 3"/>
          <p:cNvSpPr>
            <a:spLocks noGrp="1" noChangeArrowheads="1"/>
          </p:cNvSpPr>
          <p:nvPr>
            <p:ph sz="quarter" idx="1"/>
          </p:nvPr>
        </p:nvSpPr>
        <p:spPr/>
        <p:txBody>
          <a:bodyPr>
            <a:normAutofit lnSpcReduction="10000"/>
          </a:bodyPr>
          <a:lstStyle/>
          <a:p>
            <a:r>
              <a:rPr lang="en-US" dirty="0"/>
              <a:t>We have an </a:t>
            </a:r>
            <a:r>
              <a:rPr lang="en-US" i="1" dirty="0"/>
              <a:t>M/M/1/GD/</a:t>
            </a:r>
            <a:r>
              <a:rPr lang="en-US" i="1" dirty="0">
                <a:cs typeface="Times New Roman" pitchFamily="18" charset="0"/>
              </a:rPr>
              <a:t>∞/∞ </a:t>
            </a:r>
            <a:r>
              <a:rPr lang="en-US" dirty="0">
                <a:cs typeface="Times New Roman" pitchFamily="18" charset="0"/>
              </a:rPr>
              <a:t>system with </a:t>
            </a:r>
          </a:p>
          <a:p>
            <a:pPr marL="0" indent="0">
              <a:buNone/>
            </a:pPr>
            <a:r>
              <a:rPr lang="en-US" dirty="0">
                <a:cs typeface="Times New Roman" pitchFamily="18" charset="0"/>
              </a:rPr>
              <a:t>	</a:t>
            </a:r>
            <a:r>
              <a:rPr lang="el-GR" dirty="0">
                <a:cs typeface="Times New Roman" pitchFamily="18" charset="0"/>
              </a:rPr>
              <a:t>λ</a:t>
            </a:r>
            <a:r>
              <a:rPr lang="en-US" dirty="0">
                <a:cs typeface="Times New Roman" pitchFamily="18" charset="0"/>
              </a:rPr>
              <a:t> = 7.5 cars per hour        	µ = 60/4=15 cars per hour. </a:t>
            </a:r>
          </a:p>
          <a:p>
            <a:pPr marL="0" indent="0">
              <a:buNone/>
            </a:pPr>
            <a:r>
              <a:rPr lang="en-US" i="1" dirty="0">
                <a:cs typeface="Times New Roman" pitchFamily="18" charset="0"/>
              </a:rPr>
              <a:t>	</a:t>
            </a:r>
            <a:r>
              <a:rPr lang="en-US" i="1" dirty="0">
                <a:cs typeface="Times New Roman" pitchFamily="18" charset="0"/>
                <a:sym typeface="Symbol" panose="05050102010706020507" pitchFamily="18" charset="2"/>
              </a:rPr>
              <a:t></a:t>
            </a:r>
            <a:r>
              <a:rPr lang="en-US" i="1" dirty="0">
                <a:cs typeface="Times New Roman" pitchFamily="18" charset="0"/>
              </a:rPr>
              <a:t> = 7.5/15 = 0.</a:t>
            </a:r>
            <a:r>
              <a:rPr lang="en-US" dirty="0">
                <a:cs typeface="Times New Roman" pitchFamily="18" charset="0"/>
              </a:rPr>
              <a:t>5</a:t>
            </a:r>
          </a:p>
          <a:p>
            <a:pPr marL="514350" indent="-514350">
              <a:buFont typeface="+mj-lt"/>
              <a:buAutoNum type="arabicPeriod"/>
            </a:pPr>
            <a:r>
              <a:rPr lang="en-US" dirty="0">
                <a:cs typeface="Times New Roman" pitchFamily="18" charset="0"/>
              </a:rPr>
              <a:t>Idle probability	</a:t>
            </a:r>
            <a:r>
              <a:rPr lang="en-US" dirty="0">
                <a:cs typeface="Times New Roman" pitchFamily="18" charset="0"/>
                <a:sym typeface="Symbol" panose="05050102010706020507" pitchFamily="18" charset="2"/>
              </a:rPr>
              <a:t></a:t>
            </a:r>
            <a:r>
              <a:rPr lang="en-US" baseline="-25000" dirty="0">
                <a:cs typeface="Times New Roman" pitchFamily="18" charset="0"/>
                <a:sym typeface="Symbol" panose="05050102010706020507" pitchFamily="18" charset="2"/>
              </a:rPr>
              <a:t>0</a:t>
            </a:r>
            <a:r>
              <a:rPr lang="en-US" dirty="0">
                <a:cs typeface="Times New Roman" pitchFamily="18" charset="0"/>
                <a:sym typeface="Symbol" panose="05050102010706020507" pitchFamily="18" charset="2"/>
              </a:rPr>
              <a:t> = 1  </a:t>
            </a:r>
            <a:r>
              <a:rPr lang="en-US" i="1" dirty="0">
                <a:cs typeface="Times New Roman" pitchFamily="18" charset="0"/>
                <a:sym typeface="Symbol" panose="05050102010706020507" pitchFamily="18" charset="2"/>
              </a:rPr>
              <a:t> = 0.5</a:t>
            </a:r>
          </a:p>
          <a:p>
            <a:pPr marL="514350" indent="-514350">
              <a:buFont typeface="+mj-lt"/>
              <a:buAutoNum type="arabicPeriod"/>
            </a:pPr>
            <a:endParaRPr lang="en-US" sz="1600" i="1" dirty="0">
              <a:cs typeface="Times New Roman" pitchFamily="18" charset="0"/>
            </a:endParaRPr>
          </a:p>
          <a:p>
            <a:pPr marL="514350" indent="-514350">
              <a:buFont typeface="+mj-lt"/>
              <a:buAutoNum type="arabicPeriod"/>
            </a:pPr>
            <a:r>
              <a:rPr lang="en-US" i="1" dirty="0">
                <a:cs typeface="Times New Roman" pitchFamily="18" charset="0"/>
              </a:rPr>
              <a:t>L</a:t>
            </a:r>
            <a:r>
              <a:rPr lang="en-US" dirty="0">
                <a:cs typeface="Times New Roman" pitchFamily="18" charset="0"/>
              </a:rPr>
              <a:t> = </a:t>
            </a:r>
            <a:r>
              <a:rPr lang="en-US" i="1" dirty="0">
                <a:cs typeface="Times New Roman" pitchFamily="18" charset="0"/>
                <a:sym typeface="Symbol" panose="05050102010706020507" pitchFamily="18" charset="2"/>
              </a:rPr>
              <a:t>/(1 </a:t>
            </a:r>
            <a:r>
              <a:rPr lang="en-US" dirty="0">
                <a:cs typeface="Times New Roman" pitchFamily="18" charset="0"/>
                <a:sym typeface="Symbol" panose="05050102010706020507" pitchFamily="18" charset="2"/>
              </a:rPr>
              <a:t></a:t>
            </a:r>
            <a:r>
              <a:rPr lang="en-US" i="1" dirty="0">
                <a:cs typeface="Times New Roman" pitchFamily="18" charset="0"/>
                <a:sym typeface="Symbol" panose="05050102010706020507" pitchFamily="18" charset="2"/>
              </a:rPr>
              <a:t> )= </a:t>
            </a:r>
            <a:r>
              <a:rPr lang="en-US" dirty="0">
                <a:cs typeface="Times New Roman" pitchFamily="18" charset="0"/>
              </a:rPr>
              <a:t>.50/(1 </a:t>
            </a:r>
            <a:r>
              <a:rPr lang="en-US" dirty="0">
                <a:cs typeface="Times New Roman" pitchFamily="18" charset="0"/>
                <a:sym typeface="Symbol" panose="05050102010706020507" pitchFamily="18" charset="2"/>
              </a:rPr>
              <a:t> 0</a:t>
            </a:r>
            <a:r>
              <a:rPr lang="en-US" dirty="0">
                <a:cs typeface="Times New Roman" pitchFamily="18" charset="0"/>
              </a:rPr>
              <a:t>.5) = 1, </a:t>
            </a:r>
          </a:p>
          <a:p>
            <a:pPr marL="0" indent="0">
              <a:buNone/>
            </a:pPr>
            <a:r>
              <a:rPr lang="en-US" i="1" dirty="0">
                <a:cs typeface="Times New Roman" pitchFamily="18" charset="0"/>
              </a:rPr>
              <a:t>      W</a:t>
            </a:r>
            <a:r>
              <a:rPr lang="en-US" dirty="0">
                <a:cs typeface="Times New Roman" pitchFamily="18" charset="0"/>
              </a:rPr>
              <a:t> = </a:t>
            </a:r>
            <a:r>
              <a:rPr lang="en-US" i="1" dirty="0">
                <a:cs typeface="Times New Roman" pitchFamily="18" charset="0"/>
              </a:rPr>
              <a:t>L/</a:t>
            </a:r>
            <a:r>
              <a:rPr lang="el-GR" i="1" dirty="0">
                <a:cs typeface="Times New Roman" pitchFamily="18" charset="0"/>
              </a:rPr>
              <a:t>λ</a:t>
            </a:r>
            <a:r>
              <a:rPr lang="en-US" i="1" dirty="0">
                <a:cs typeface="Times New Roman" pitchFamily="18" charset="0"/>
              </a:rPr>
              <a:t> = 1/7.5 = </a:t>
            </a:r>
            <a:r>
              <a:rPr lang="en-US" dirty="0">
                <a:cs typeface="Times New Roman" pitchFamily="18" charset="0"/>
              </a:rPr>
              <a:t>0.13 hour = 8 mins. </a:t>
            </a:r>
          </a:p>
          <a:p>
            <a:pPr marL="0" indent="0">
              <a:buNone/>
            </a:pPr>
            <a:r>
              <a:rPr lang="en-US" sz="1200" dirty="0">
                <a:cs typeface="Times New Roman" pitchFamily="18" charset="0"/>
              </a:rPr>
              <a:t>    </a:t>
            </a:r>
            <a:r>
              <a:rPr lang="en-US" sz="1100" dirty="0">
                <a:cs typeface="Times New Roman" pitchFamily="18" charset="0"/>
              </a:rPr>
              <a:t> </a:t>
            </a:r>
            <a:endParaRPr lang="en-US" sz="1200" dirty="0">
              <a:cs typeface="Times New Roman" pitchFamily="18" charset="0"/>
            </a:endParaRPr>
          </a:p>
          <a:p>
            <a:pPr marL="0" indent="0">
              <a:buNone/>
            </a:pPr>
            <a:r>
              <a:rPr lang="en-US" dirty="0">
                <a:cs typeface="Times New Roman" pitchFamily="18" charset="0"/>
              </a:rPr>
              <a:t>      </a:t>
            </a:r>
            <a:r>
              <a:rPr lang="en-US" i="1" dirty="0" err="1">
                <a:cs typeface="Times New Roman" pitchFamily="18" charset="0"/>
              </a:rPr>
              <a:t>L</a:t>
            </a:r>
            <a:r>
              <a:rPr lang="en-US" i="1" baseline="-25000" dirty="0" err="1">
                <a:cs typeface="Times New Roman" pitchFamily="18" charset="0"/>
              </a:rPr>
              <a:t>q</a:t>
            </a:r>
            <a:r>
              <a:rPr lang="en-US" dirty="0">
                <a:cs typeface="Times New Roman" pitchFamily="18" charset="0"/>
              </a:rPr>
              <a:t> = </a:t>
            </a:r>
            <a:r>
              <a:rPr lang="en-US" i="1" dirty="0">
                <a:cs typeface="Times New Roman" pitchFamily="18" charset="0"/>
                <a:sym typeface="Symbol" panose="05050102010706020507" pitchFamily="18" charset="2"/>
              </a:rPr>
              <a:t></a:t>
            </a:r>
            <a:r>
              <a:rPr lang="en-US" i="1" baseline="30000" dirty="0">
                <a:cs typeface="Times New Roman" pitchFamily="18" charset="0"/>
                <a:sym typeface="Symbol" panose="05050102010706020507" pitchFamily="18" charset="2"/>
              </a:rPr>
              <a:t>2</a:t>
            </a:r>
            <a:r>
              <a:rPr lang="en-US" i="1" dirty="0">
                <a:cs typeface="Times New Roman" pitchFamily="18" charset="0"/>
                <a:sym typeface="Symbol" panose="05050102010706020507" pitchFamily="18" charset="2"/>
              </a:rPr>
              <a:t>/(1- )= 0</a:t>
            </a:r>
            <a:r>
              <a:rPr lang="en-US" dirty="0">
                <a:cs typeface="Times New Roman" pitchFamily="18" charset="0"/>
              </a:rPr>
              <a:t>.25/(1 </a:t>
            </a:r>
            <a:r>
              <a:rPr lang="en-US" dirty="0">
                <a:cs typeface="Times New Roman" pitchFamily="18" charset="0"/>
                <a:sym typeface="Symbol" panose="05050102010706020507" pitchFamily="18" charset="2"/>
              </a:rPr>
              <a:t> </a:t>
            </a:r>
            <a:r>
              <a:rPr lang="en-US" dirty="0">
                <a:cs typeface="Times New Roman" pitchFamily="18" charset="0"/>
              </a:rPr>
              <a:t>0.5) = 0.5 </a:t>
            </a:r>
          </a:p>
          <a:p>
            <a:pPr marL="0" indent="0">
              <a:buNone/>
            </a:pPr>
            <a:r>
              <a:rPr lang="en-US" i="1" dirty="0">
                <a:cs typeface="Times New Roman" pitchFamily="18" charset="0"/>
              </a:rPr>
              <a:t>     </a:t>
            </a:r>
            <a:r>
              <a:rPr lang="en-US" i="1" dirty="0" err="1">
                <a:cs typeface="Times New Roman" pitchFamily="18" charset="0"/>
              </a:rPr>
              <a:t>W</a:t>
            </a:r>
            <a:r>
              <a:rPr lang="en-US" i="1" baseline="-25000" dirty="0" err="1">
                <a:cs typeface="Times New Roman" pitchFamily="18" charset="0"/>
              </a:rPr>
              <a:t>q</a:t>
            </a:r>
            <a:r>
              <a:rPr lang="en-US" dirty="0">
                <a:cs typeface="Times New Roman" pitchFamily="18" charset="0"/>
              </a:rPr>
              <a:t> = </a:t>
            </a:r>
            <a:r>
              <a:rPr lang="en-US" i="1" dirty="0" err="1">
                <a:cs typeface="Times New Roman" pitchFamily="18" charset="0"/>
              </a:rPr>
              <a:t>L</a:t>
            </a:r>
            <a:r>
              <a:rPr lang="en-US" i="1" baseline="-25000" dirty="0" err="1">
                <a:cs typeface="Times New Roman" pitchFamily="18" charset="0"/>
              </a:rPr>
              <a:t>q</a:t>
            </a:r>
            <a:r>
              <a:rPr lang="en-US" i="1" dirty="0">
                <a:cs typeface="Times New Roman" pitchFamily="18" charset="0"/>
              </a:rPr>
              <a:t>/</a:t>
            </a:r>
            <a:r>
              <a:rPr lang="el-GR" i="1" dirty="0">
                <a:cs typeface="Times New Roman" pitchFamily="18" charset="0"/>
              </a:rPr>
              <a:t>λ</a:t>
            </a:r>
            <a:r>
              <a:rPr lang="en-US" i="1" dirty="0">
                <a:cs typeface="Times New Roman" pitchFamily="18" charset="0"/>
              </a:rPr>
              <a:t> = 0.5/7.5 =1/15 </a:t>
            </a:r>
            <a:r>
              <a:rPr lang="en-US" i="1" dirty="0" err="1">
                <a:cs typeface="Times New Roman" pitchFamily="18" charset="0"/>
              </a:rPr>
              <a:t>hr</a:t>
            </a:r>
            <a:r>
              <a:rPr lang="en-US" i="1" dirty="0">
                <a:cs typeface="Times New Roman" pitchFamily="18" charset="0"/>
              </a:rPr>
              <a:t> = </a:t>
            </a:r>
            <a:r>
              <a:rPr lang="en-US" dirty="0">
                <a:cs typeface="Times New Roman" pitchFamily="18" charset="0"/>
              </a:rPr>
              <a:t>4 mins. </a:t>
            </a:r>
          </a:p>
          <a:p>
            <a:pPr marL="0" indent="0">
              <a:buNone/>
            </a:pPr>
            <a:endParaRPr lang="en-US" sz="1600" dirty="0">
              <a:cs typeface="Times New Roman" pitchFamily="18" charset="0"/>
            </a:endParaRPr>
          </a:p>
          <a:p>
            <a:r>
              <a:rPr lang="en-US" dirty="0">
                <a:cs typeface="Times New Roman" pitchFamily="18" charset="0"/>
              </a:rPr>
              <a:t>Hence, in this situation, everything is under control, and long lines appear to be unlikely.</a:t>
            </a:r>
          </a:p>
          <a:p>
            <a:pPr marL="0" indent="0">
              <a:buNone/>
            </a:pPr>
            <a:endParaRPr lang="el-GR" dirty="0">
              <a:cs typeface="Times New Roman" pitchFamily="18" charset="0"/>
            </a:endParaRPr>
          </a:p>
        </p:txBody>
      </p:sp>
      <p:sp>
        <p:nvSpPr>
          <p:cNvPr id="4" name="Slide Number Placeholder 3"/>
          <p:cNvSpPr>
            <a:spLocks noGrp="1"/>
          </p:cNvSpPr>
          <p:nvPr>
            <p:ph type="sldNum" sz="quarter" idx="12"/>
          </p:nvPr>
        </p:nvSpPr>
        <p:spPr/>
        <p:txBody>
          <a:bodyPr/>
          <a:lstStyle/>
          <a:p>
            <a:pPr>
              <a:defRPr/>
            </a:pPr>
            <a:fld id="{F208343D-CA57-4FFD-885D-7C7C191369FA}" type="slidenum">
              <a:rPr lang="he-IL" altLang="en-US" smtClean="0"/>
              <a:pPr>
                <a:defRPr/>
              </a:pPr>
              <a:t>42</a:t>
            </a:fld>
            <a:endParaRPr lang="en-US" altLang="en-US"/>
          </a:p>
        </p:txBody>
      </p:sp>
    </p:spTree>
    <p:extLst>
      <p:ext uri="{BB962C8B-B14F-4D97-AF65-F5344CB8AC3E}">
        <p14:creationId xmlns:p14="http://schemas.microsoft.com/office/powerpoint/2010/main" val="3568295895"/>
      </p:ext>
    </p:extLst>
  </p:cSld>
  <p:clrMapOvr>
    <a:masterClrMapping/>
  </p:clrMapOvr>
  <p:transition>
    <p:pull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t>Solutions</a:t>
            </a:r>
          </a:p>
        </p:txBody>
      </p:sp>
      <p:sp>
        <p:nvSpPr>
          <p:cNvPr id="206851" name="Rectangle 3"/>
          <p:cNvSpPr>
            <a:spLocks noGrp="1" noChangeArrowheads="1"/>
          </p:cNvSpPr>
          <p:nvPr>
            <p:ph sz="quarter" idx="1"/>
          </p:nvPr>
        </p:nvSpPr>
        <p:spPr/>
        <p:txBody>
          <a:bodyPr/>
          <a:lstStyle/>
          <a:p>
            <a:pPr marL="514350" indent="-514350">
              <a:buFont typeface="+mj-lt"/>
              <a:buAutoNum type="arabicPeriod" startAt="3"/>
            </a:pPr>
            <a:r>
              <a:rPr lang="en-US" dirty="0">
                <a:cs typeface="Times New Roman" pitchFamily="18" charset="0"/>
              </a:rPr>
              <a:t>We now have an </a:t>
            </a:r>
            <a:r>
              <a:rPr lang="en-US" i="1" dirty="0"/>
              <a:t>M/M/1/GD/</a:t>
            </a:r>
            <a:r>
              <a:rPr lang="en-US" i="1" dirty="0">
                <a:cs typeface="Times New Roman" pitchFamily="18" charset="0"/>
              </a:rPr>
              <a:t>∞/∞ </a:t>
            </a:r>
            <a:r>
              <a:rPr lang="en-US" dirty="0">
                <a:cs typeface="Times New Roman" pitchFamily="18" charset="0"/>
              </a:rPr>
              <a:t>system with </a:t>
            </a:r>
          </a:p>
          <a:p>
            <a:pPr marL="0" indent="0">
              <a:buNone/>
            </a:pPr>
            <a:r>
              <a:rPr lang="en-US" dirty="0">
                <a:cs typeface="Times New Roman" pitchFamily="18" charset="0"/>
              </a:rPr>
              <a:t>	</a:t>
            </a:r>
            <a:r>
              <a:rPr lang="el-GR" dirty="0">
                <a:cs typeface="Times New Roman" pitchFamily="18" charset="0"/>
              </a:rPr>
              <a:t>λ</a:t>
            </a:r>
            <a:r>
              <a:rPr lang="en-US" dirty="0">
                <a:cs typeface="Times New Roman" pitchFamily="18" charset="0"/>
              </a:rPr>
              <a:t> = 2*7.5 =15 cars per hour </a:t>
            </a:r>
          </a:p>
          <a:p>
            <a:pPr marL="0" indent="0">
              <a:buNone/>
            </a:pPr>
            <a:r>
              <a:rPr lang="en-US" dirty="0">
                <a:cs typeface="Times New Roman" pitchFamily="18" charset="0"/>
              </a:rPr>
              <a:t>	µ = 60*3/10=18 cars per hour. </a:t>
            </a:r>
          </a:p>
          <a:p>
            <a:pPr marL="0" indent="0">
              <a:buNone/>
            </a:pPr>
            <a:r>
              <a:rPr lang="en-US" i="1" dirty="0">
                <a:cs typeface="Times New Roman" pitchFamily="18" charset="0"/>
              </a:rPr>
              <a:t>	</a:t>
            </a:r>
            <a:r>
              <a:rPr lang="en-US" i="1" dirty="0">
                <a:cs typeface="Times New Roman" pitchFamily="18" charset="0"/>
                <a:sym typeface="Symbol" panose="05050102010706020507" pitchFamily="18" charset="2"/>
              </a:rPr>
              <a:t></a:t>
            </a:r>
            <a:r>
              <a:rPr lang="en-US" i="1" dirty="0">
                <a:cs typeface="Times New Roman" pitchFamily="18" charset="0"/>
              </a:rPr>
              <a:t> = 15/18 =5/6</a:t>
            </a:r>
            <a:r>
              <a:rPr lang="en-US" dirty="0">
                <a:cs typeface="Times New Roman" pitchFamily="18" charset="0"/>
              </a:rPr>
              <a:t>   </a:t>
            </a:r>
          </a:p>
          <a:p>
            <a:pPr marL="0" indent="0">
              <a:buNone/>
            </a:pPr>
            <a:endParaRPr lang="en-US" dirty="0">
              <a:cs typeface="Times New Roman" pitchFamily="18" charset="0"/>
            </a:endParaRPr>
          </a:p>
          <a:p>
            <a:pPr marL="0" indent="0">
              <a:buNone/>
            </a:pPr>
            <a:endParaRPr lang="en-US" dirty="0">
              <a:cs typeface="Times New Roman" pitchFamily="18" charset="0"/>
            </a:endParaRPr>
          </a:p>
          <a:p>
            <a:pPr marL="0" indent="0">
              <a:buNone/>
            </a:pPr>
            <a:endParaRPr lang="en-US" dirty="0">
              <a:cs typeface="Times New Roman" pitchFamily="18" charset="0"/>
            </a:endParaRPr>
          </a:p>
          <a:p>
            <a:pPr marL="0" indent="0">
              <a:buNone/>
            </a:pPr>
            <a:br>
              <a:rPr lang="en-US" dirty="0">
                <a:cs typeface="Times New Roman" pitchFamily="18" charset="0"/>
              </a:rPr>
            </a:br>
            <a:endParaRPr lang="en-US" dirty="0">
              <a:cs typeface="Times New Roman" pitchFamily="18" charset="0"/>
            </a:endParaRPr>
          </a:p>
          <a:p>
            <a:pPr marL="0" indent="0">
              <a:buNone/>
            </a:pPr>
            <a:endParaRPr lang="en-US" dirty="0">
              <a:cs typeface="Times New Roman" pitchFamily="18" charset="0"/>
            </a:endParaRPr>
          </a:p>
          <a:p>
            <a:r>
              <a:rPr lang="en-US" dirty="0">
                <a:cs typeface="Times New Roman" pitchFamily="18" charset="0"/>
              </a:rPr>
              <a:t>Thus, panic buying has cause long lines.</a:t>
            </a:r>
            <a:endParaRPr lang="el-GR" dirty="0">
              <a:cs typeface="Times New Roman" pitchFamily="18" charset="0"/>
            </a:endParaRPr>
          </a:p>
        </p:txBody>
      </p:sp>
      <p:graphicFrame>
        <p:nvGraphicFramePr>
          <p:cNvPr id="206852" name="Object 4"/>
          <p:cNvGraphicFramePr>
            <a:graphicFrameLocks noChangeAspect="1"/>
          </p:cNvGraphicFramePr>
          <p:nvPr>
            <p:extLst>
              <p:ext uri="{D42A27DB-BD31-4B8C-83A1-F6EECF244321}">
                <p14:modId xmlns:p14="http://schemas.microsoft.com/office/powerpoint/2010/main" val="3553255159"/>
              </p:ext>
            </p:extLst>
          </p:nvPr>
        </p:nvGraphicFramePr>
        <p:xfrm>
          <a:off x="689318" y="2925854"/>
          <a:ext cx="6575052" cy="1428846"/>
        </p:xfrm>
        <a:graphic>
          <a:graphicData uri="http://schemas.openxmlformats.org/presentationml/2006/ole">
            <mc:AlternateContent xmlns:mc="http://schemas.openxmlformats.org/markup-compatibility/2006">
              <mc:Choice xmlns:v="urn:schemas-microsoft-com:vml" Requires="v">
                <p:oleObj spid="_x0000_s17481" name="Equation" r:id="rId3" imgW="3504960" imgH="761760" progId="Equation.3">
                  <p:embed/>
                </p:oleObj>
              </mc:Choice>
              <mc:Fallback>
                <p:oleObj name="Equation" r:id="rId3" imgW="3504960" imgH="761760" progId="Equation.3">
                  <p:embed/>
                  <p:pic>
                    <p:nvPicPr>
                      <p:cNvPr id="0" name="Picture 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318" y="2925854"/>
                        <a:ext cx="6575052" cy="14288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a:extLst>
              <a:ext uri="{FF2B5EF4-FFF2-40B4-BE49-F238E27FC236}">
                <a16:creationId xmlns:a16="http://schemas.microsoft.com/office/drawing/2014/main" id="{90BBD443-3994-4C47-9F6F-98CE2383A9BF}"/>
              </a:ext>
            </a:extLst>
          </p:cNvPr>
          <p:cNvGraphicFramePr>
            <a:graphicFrameLocks noChangeAspect="1"/>
          </p:cNvGraphicFramePr>
          <p:nvPr>
            <p:extLst>
              <p:ext uri="{D42A27DB-BD31-4B8C-83A1-F6EECF244321}">
                <p14:modId xmlns:p14="http://schemas.microsoft.com/office/powerpoint/2010/main" val="3659781174"/>
              </p:ext>
            </p:extLst>
          </p:nvPr>
        </p:nvGraphicFramePr>
        <p:xfrm>
          <a:off x="689318" y="4408490"/>
          <a:ext cx="7752599" cy="1157384"/>
        </p:xfrm>
        <a:graphic>
          <a:graphicData uri="http://schemas.openxmlformats.org/presentationml/2006/ole">
            <mc:AlternateContent xmlns:mc="http://schemas.openxmlformats.org/markup-compatibility/2006">
              <mc:Choice xmlns:v="urn:schemas-microsoft-com:vml" Requires="v">
                <p:oleObj spid="_x0000_s17482" name="Equation" r:id="rId5" imgW="4165560" imgH="622080" progId="Equation.3">
                  <p:embed/>
                </p:oleObj>
              </mc:Choice>
              <mc:Fallback>
                <p:oleObj name="Equation" r:id="rId5" imgW="4165560" imgH="622080" progId="Equation.3">
                  <p:embed/>
                  <p:pic>
                    <p:nvPicPr>
                      <p:cNvPr id="0" name="Picture 7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9318" y="4408490"/>
                        <a:ext cx="7752599" cy="1157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5"/>
          <p:cNvSpPr>
            <a:spLocks noGrp="1"/>
          </p:cNvSpPr>
          <p:nvPr>
            <p:ph type="sldNum" sz="quarter" idx="12"/>
          </p:nvPr>
        </p:nvSpPr>
        <p:spPr/>
        <p:txBody>
          <a:bodyPr/>
          <a:lstStyle/>
          <a:p>
            <a:pPr>
              <a:defRPr/>
            </a:pPr>
            <a:fld id="{F208343D-CA57-4FFD-885D-7C7C191369FA}" type="slidenum">
              <a:rPr lang="he-IL" altLang="en-US" smtClean="0"/>
              <a:pPr>
                <a:defRPr/>
              </a:pPr>
              <a:t>43</a:t>
            </a:fld>
            <a:endParaRPr lang="en-US" altLang="en-US"/>
          </a:p>
        </p:txBody>
      </p:sp>
    </p:spTree>
    <p:extLst>
      <p:ext uri="{BB962C8B-B14F-4D97-AF65-F5344CB8AC3E}">
        <p14:creationId xmlns:p14="http://schemas.microsoft.com/office/powerpoint/2010/main" val="2724031953"/>
      </p:ext>
    </p:extLst>
  </p:cSld>
  <p:clrMapOvr>
    <a:masterClrMapping/>
  </p:clrMapOvr>
  <p:transition>
    <p:pull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BF5F9-4B90-4DFF-9A22-C0B600CE635A}"/>
              </a:ext>
            </a:extLst>
          </p:cNvPr>
          <p:cNvSpPr>
            <a:spLocks noGrp="1"/>
          </p:cNvSpPr>
          <p:nvPr>
            <p:ph type="title"/>
          </p:nvPr>
        </p:nvSpPr>
        <p:spPr/>
        <p:txBody>
          <a:bodyPr/>
          <a:lstStyle/>
          <a:p>
            <a:r>
              <a:rPr lang="en-US" i="1" dirty="0"/>
              <a:t>M</a:t>
            </a:r>
            <a:r>
              <a:rPr lang="en-US" dirty="0"/>
              <a:t>/</a:t>
            </a:r>
            <a:r>
              <a:rPr lang="en-US" i="1" dirty="0"/>
              <a:t>M</a:t>
            </a:r>
            <a:r>
              <a:rPr lang="en-US" dirty="0"/>
              <a:t>/s/</a:t>
            </a:r>
            <a:r>
              <a:rPr lang="en-US" i="1" dirty="0"/>
              <a:t>GD</a:t>
            </a:r>
            <a:r>
              <a:rPr lang="en-US" dirty="0"/>
              <a:t>/</a:t>
            </a:r>
            <a:r>
              <a:rPr lang="en-US" dirty="0">
                <a:cs typeface="Times New Roman" pitchFamily="18" charset="0"/>
              </a:rPr>
              <a:t> ∞ /∞ Queuing System</a:t>
            </a:r>
            <a:endParaRPr lang="en-US" dirty="0"/>
          </a:p>
        </p:txBody>
      </p:sp>
      <p:sp>
        <p:nvSpPr>
          <p:cNvPr id="4" name="Slide Number Placeholder 3">
            <a:extLst>
              <a:ext uri="{FF2B5EF4-FFF2-40B4-BE49-F238E27FC236}">
                <a16:creationId xmlns:a16="http://schemas.microsoft.com/office/drawing/2014/main" id="{B63B5BEE-739C-4603-BAEE-5FFA2109671F}"/>
              </a:ext>
            </a:extLst>
          </p:cNvPr>
          <p:cNvSpPr>
            <a:spLocks noGrp="1"/>
          </p:cNvSpPr>
          <p:nvPr>
            <p:ph type="sldNum" sz="quarter" idx="12"/>
          </p:nvPr>
        </p:nvSpPr>
        <p:spPr/>
        <p:txBody>
          <a:bodyPr/>
          <a:lstStyle/>
          <a:p>
            <a:pPr>
              <a:defRPr/>
            </a:pPr>
            <a:fld id="{F208343D-CA57-4FFD-885D-7C7C191369FA}" type="slidenum">
              <a:rPr lang="he-IL" altLang="en-US" smtClean="0"/>
              <a:pPr>
                <a:defRPr/>
              </a:pPr>
              <a:t>44</a:t>
            </a:fld>
            <a:endParaRPr lang="en-US" altLang="en-US"/>
          </a:p>
        </p:txBody>
      </p:sp>
      <p:grpSp>
        <p:nvGrpSpPr>
          <p:cNvPr id="5" name="Group 4">
            <a:extLst>
              <a:ext uri="{FF2B5EF4-FFF2-40B4-BE49-F238E27FC236}">
                <a16:creationId xmlns:a16="http://schemas.microsoft.com/office/drawing/2014/main" id="{0225D85B-B6F7-499A-A50F-116DC51EC0E6}"/>
              </a:ext>
            </a:extLst>
          </p:cNvPr>
          <p:cNvGrpSpPr/>
          <p:nvPr/>
        </p:nvGrpSpPr>
        <p:grpSpPr>
          <a:xfrm>
            <a:off x="462080" y="1072950"/>
            <a:ext cx="8348931" cy="1330100"/>
            <a:chOff x="541851" y="2590799"/>
            <a:chExt cx="8144949" cy="1330100"/>
          </a:xfrm>
        </p:grpSpPr>
        <p:grpSp>
          <p:nvGrpSpPr>
            <p:cNvPr id="6" name="Group 5">
              <a:extLst>
                <a:ext uri="{FF2B5EF4-FFF2-40B4-BE49-F238E27FC236}">
                  <a16:creationId xmlns:a16="http://schemas.microsoft.com/office/drawing/2014/main" id="{3A84C375-E3CD-4884-8125-456BCCE38575}"/>
                </a:ext>
              </a:extLst>
            </p:cNvPr>
            <p:cNvGrpSpPr/>
            <p:nvPr/>
          </p:nvGrpSpPr>
          <p:grpSpPr>
            <a:xfrm>
              <a:off x="541851" y="2590799"/>
              <a:ext cx="1058349" cy="1237766"/>
              <a:chOff x="1371600" y="2590800"/>
              <a:chExt cx="1210749" cy="1303281"/>
            </a:xfrm>
          </p:grpSpPr>
          <p:sp>
            <p:nvSpPr>
              <p:cNvPr id="45" name="Oval 44">
                <a:extLst>
                  <a:ext uri="{FF2B5EF4-FFF2-40B4-BE49-F238E27FC236}">
                    <a16:creationId xmlns:a16="http://schemas.microsoft.com/office/drawing/2014/main" id="{D72A4FB2-CA0E-4E64-97EA-580F87B7C249}"/>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000" dirty="0"/>
                  <a:t>0</a:t>
                </a:r>
              </a:p>
            </p:txBody>
          </p:sp>
          <p:cxnSp>
            <p:nvCxnSpPr>
              <p:cNvPr id="46" name="Curved Connector 6">
                <a:extLst>
                  <a:ext uri="{FF2B5EF4-FFF2-40B4-BE49-F238E27FC236}">
                    <a16:creationId xmlns:a16="http://schemas.microsoft.com/office/drawing/2014/main" id="{E22C0A4E-7C17-45DD-A24C-60C23ACC4643}"/>
                  </a:ext>
                </a:extLst>
              </p:cNvPr>
              <p:cNvCxnSpPr>
                <a:stCxn id="45"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47" name="Curved Connector 12">
                <a:extLst>
                  <a:ext uri="{FF2B5EF4-FFF2-40B4-BE49-F238E27FC236}">
                    <a16:creationId xmlns:a16="http://schemas.microsoft.com/office/drawing/2014/main" id="{0E676644-3BED-4261-BC7B-9BD5F467B7DC}"/>
                  </a:ext>
                </a:extLst>
              </p:cNvPr>
              <p:cNvCxnSpPr>
                <a:endCxn id="45"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6ADD573B-5E5E-490A-A721-43BE8A96598A}"/>
                  </a:ext>
                </a:extLst>
              </p:cNvPr>
              <p:cNvSpPr txBox="1"/>
              <p:nvPr/>
            </p:nvSpPr>
            <p:spPr>
              <a:xfrm>
                <a:off x="1828800" y="2590800"/>
                <a:ext cx="457200" cy="388881"/>
              </a:xfrm>
              <a:prstGeom prst="rect">
                <a:avLst/>
              </a:prstGeom>
              <a:noFill/>
            </p:spPr>
            <p:txBody>
              <a:bodyPr wrap="square" rtlCol="0">
                <a:spAutoFit/>
              </a:bodyPr>
              <a:lstStyle/>
              <a:p>
                <a:r>
                  <a:rPr lang="en-US" sz="1800" dirty="0">
                    <a:sym typeface="Symbol"/>
                  </a:rPr>
                  <a:t></a:t>
                </a:r>
                <a:endParaRPr lang="en-US" dirty="0"/>
              </a:p>
            </p:txBody>
          </p:sp>
          <p:sp>
            <p:nvSpPr>
              <p:cNvPr id="49" name="TextBox 48">
                <a:extLst>
                  <a:ext uri="{FF2B5EF4-FFF2-40B4-BE49-F238E27FC236}">
                    <a16:creationId xmlns:a16="http://schemas.microsoft.com/office/drawing/2014/main" id="{A7F5D2E6-8B6D-4CB1-B895-7A151A16409A}"/>
                  </a:ext>
                </a:extLst>
              </p:cNvPr>
              <p:cNvSpPr txBox="1"/>
              <p:nvPr/>
            </p:nvSpPr>
            <p:spPr>
              <a:xfrm>
                <a:off x="1905000" y="3505200"/>
                <a:ext cx="457200" cy="388881"/>
              </a:xfrm>
              <a:prstGeom prst="rect">
                <a:avLst/>
              </a:prstGeom>
              <a:noFill/>
            </p:spPr>
            <p:txBody>
              <a:bodyPr wrap="square" rtlCol="0">
                <a:spAutoFit/>
              </a:bodyPr>
              <a:lstStyle/>
              <a:p>
                <a:r>
                  <a:rPr lang="en-US" sz="1800" dirty="0">
                    <a:sym typeface="Symbol"/>
                  </a:rPr>
                  <a:t></a:t>
                </a:r>
                <a:endParaRPr lang="en-US" dirty="0"/>
              </a:p>
            </p:txBody>
          </p:sp>
        </p:grpSp>
        <p:grpSp>
          <p:nvGrpSpPr>
            <p:cNvPr id="7" name="Group 6">
              <a:extLst>
                <a:ext uri="{FF2B5EF4-FFF2-40B4-BE49-F238E27FC236}">
                  <a16:creationId xmlns:a16="http://schemas.microsoft.com/office/drawing/2014/main" id="{493C43E7-F99D-4A4D-9D05-59F53CF28F4D}"/>
                </a:ext>
              </a:extLst>
            </p:cNvPr>
            <p:cNvGrpSpPr/>
            <p:nvPr/>
          </p:nvGrpSpPr>
          <p:grpSpPr>
            <a:xfrm>
              <a:off x="1524000" y="2590799"/>
              <a:ext cx="1058349" cy="1237767"/>
              <a:chOff x="1371600" y="2590800"/>
              <a:chExt cx="1210749" cy="1303282"/>
            </a:xfrm>
          </p:grpSpPr>
          <p:sp>
            <p:nvSpPr>
              <p:cNvPr id="40" name="Oval 39">
                <a:extLst>
                  <a:ext uri="{FF2B5EF4-FFF2-40B4-BE49-F238E27FC236}">
                    <a16:creationId xmlns:a16="http://schemas.microsoft.com/office/drawing/2014/main" id="{B8FB3E99-72DC-42D0-B4A0-97F4D3AC56F0}"/>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000" dirty="0"/>
                  <a:t>1</a:t>
                </a:r>
              </a:p>
            </p:txBody>
          </p:sp>
          <p:cxnSp>
            <p:nvCxnSpPr>
              <p:cNvPr id="41" name="Curved Connector 25">
                <a:extLst>
                  <a:ext uri="{FF2B5EF4-FFF2-40B4-BE49-F238E27FC236}">
                    <a16:creationId xmlns:a16="http://schemas.microsoft.com/office/drawing/2014/main" id="{6CD1C6FD-9F57-42AF-BD00-1B2D4D953E98}"/>
                  </a:ext>
                </a:extLst>
              </p:cNvPr>
              <p:cNvCxnSpPr>
                <a:stCxn id="40"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42" name="Curved Connector 26">
                <a:extLst>
                  <a:ext uri="{FF2B5EF4-FFF2-40B4-BE49-F238E27FC236}">
                    <a16:creationId xmlns:a16="http://schemas.microsoft.com/office/drawing/2014/main" id="{18D61A49-8A72-4152-873E-6473023703A1}"/>
                  </a:ext>
                </a:extLst>
              </p:cNvPr>
              <p:cNvCxnSpPr>
                <a:endCxn id="40"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FFB68004-5B1B-4BF2-86C1-52D4D11FE9C1}"/>
                  </a:ext>
                </a:extLst>
              </p:cNvPr>
              <p:cNvSpPr txBox="1"/>
              <p:nvPr/>
            </p:nvSpPr>
            <p:spPr>
              <a:xfrm>
                <a:off x="1828800" y="2590800"/>
                <a:ext cx="457200" cy="388881"/>
              </a:xfrm>
              <a:prstGeom prst="rect">
                <a:avLst/>
              </a:prstGeom>
              <a:noFill/>
            </p:spPr>
            <p:txBody>
              <a:bodyPr wrap="square" rtlCol="0">
                <a:spAutoFit/>
              </a:bodyPr>
              <a:lstStyle/>
              <a:p>
                <a:r>
                  <a:rPr lang="en-US" sz="1800" dirty="0">
                    <a:sym typeface="Symbol"/>
                  </a:rPr>
                  <a:t></a:t>
                </a:r>
                <a:endParaRPr lang="en-US" dirty="0"/>
              </a:p>
            </p:txBody>
          </p:sp>
          <p:sp>
            <p:nvSpPr>
              <p:cNvPr id="44" name="TextBox 43">
                <a:extLst>
                  <a:ext uri="{FF2B5EF4-FFF2-40B4-BE49-F238E27FC236}">
                    <a16:creationId xmlns:a16="http://schemas.microsoft.com/office/drawing/2014/main" id="{2775D8DD-9270-43B7-91E0-86D6AD9A167E}"/>
                  </a:ext>
                </a:extLst>
              </p:cNvPr>
              <p:cNvSpPr txBox="1"/>
              <p:nvPr/>
            </p:nvSpPr>
            <p:spPr>
              <a:xfrm>
                <a:off x="1904999" y="3505201"/>
                <a:ext cx="619757" cy="388881"/>
              </a:xfrm>
              <a:prstGeom prst="rect">
                <a:avLst/>
              </a:prstGeom>
              <a:noFill/>
            </p:spPr>
            <p:txBody>
              <a:bodyPr wrap="square" rtlCol="0">
                <a:spAutoFit/>
              </a:bodyPr>
              <a:lstStyle/>
              <a:p>
                <a:r>
                  <a:rPr lang="en-US" sz="1800" dirty="0">
                    <a:sym typeface="Symbol"/>
                  </a:rPr>
                  <a:t>2</a:t>
                </a:r>
                <a:endParaRPr lang="en-US" dirty="0"/>
              </a:p>
            </p:txBody>
          </p:sp>
        </p:grpSp>
        <p:grpSp>
          <p:nvGrpSpPr>
            <p:cNvPr id="8" name="Group 7">
              <a:extLst>
                <a:ext uri="{FF2B5EF4-FFF2-40B4-BE49-F238E27FC236}">
                  <a16:creationId xmlns:a16="http://schemas.microsoft.com/office/drawing/2014/main" id="{3730FDE2-6DDA-4B82-ADE6-39D4FADE35A4}"/>
                </a:ext>
              </a:extLst>
            </p:cNvPr>
            <p:cNvGrpSpPr/>
            <p:nvPr/>
          </p:nvGrpSpPr>
          <p:grpSpPr>
            <a:xfrm>
              <a:off x="2514600" y="2590799"/>
              <a:ext cx="1058349" cy="1237767"/>
              <a:chOff x="1371600" y="2590800"/>
              <a:chExt cx="1210749" cy="1303282"/>
            </a:xfrm>
          </p:grpSpPr>
          <p:sp>
            <p:nvSpPr>
              <p:cNvPr id="35" name="Oval 34">
                <a:extLst>
                  <a:ext uri="{FF2B5EF4-FFF2-40B4-BE49-F238E27FC236}">
                    <a16:creationId xmlns:a16="http://schemas.microsoft.com/office/drawing/2014/main" id="{72B2C9E8-43CA-4C36-823D-4162CC93F9EE}"/>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000" dirty="0"/>
                  <a:t>2</a:t>
                </a:r>
              </a:p>
            </p:txBody>
          </p:sp>
          <p:cxnSp>
            <p:nvCxnSpPr>
              <p:cNvPr id="36" name="Curved Connector 31">
                <a:extLst>
                  <a:ext uri="{FF2B5EF4-FFF2-40B4-BE49-F238E27FC236}">
                    <a16:creationId xmlns:a16="http://schemas.microsoft.com/office/drawing/2014/main" id="{57BE6AE6-A86A-40A0-8218-36FDC4E6CBC1}"/>
                  </a:ext>
                </a:extLst>
              </p:cNvPr>
              <p:cNvCxnSpPr>
                <a:stCxn id="35"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37" name="Curved Connector 32">
                <a:extLst>
                  <a:ext uri="{FF2B5EF4-FFF2-40B4-BE49-F238E27FC236}">
                    <a16:creationId xmlns:a16="http://schemas.microsoft.com/office/drawing/2014/main" id="{E5BCBF0D-9FFD-42E1-B842-2608924BA537}"/>
                  </a:ext>
                </a:extLst>
              </p:cNvPr>
              <p:cNvCxnSpPr>
                <a:endCxn id="35"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7CE19E99-FC1B-4330-86A4-A7ECAFDEE85C}"/>
                  </a:ext>
                </a:extLst>
              </p:cNvPr>
              <p:cNvSpPr txBox="1"/>
              <p:nvPr/>
            </p:nvSpPr>
            <p:spPr>
              <a:xfrm>
                <a:off x="1828800" y="2590800"/>
                <a:ext cx="457200" cy="388881"/>
              </a:xfrm>
              <a:prstGeom prst="rect">
                <a:avLst/>
              </a:prstGeom>
              <a:noFill/>
            </p:spPr>
            <p:txBody>
              <a:bodyPr wrap="square" rtlCol="0">
                <a:spAutoFit/>
              </a:bodyPr>
              <a:lstStyle/>
              <a:p>
                <a:r>
                  <a:rPr lang="en-US" sz="1800" dirty="0">
                    <a:sym typeface="Symbol"/>
                  </a:rPr>
                  <a:t></a:t>
                </a:r>
                <a:endParaRPr lang="en-US" dirty="0"/>
              </a:p>
            </p:txBody>
          </p:sp>
          <p:sp>
            <p:nvSpPr>
              <p:cNvPr id="39" name="TextBox 38">
                <a:extLst>
                  <a:ext uri="{FF2B5EF4-FFF2-40B4-BE49-F238E27FC236}">
                    <a16:creationId xmlns:a16="http://schemas.microsoft.com/office/drawing/2014/main" id="{F4A1068F-3D2B-4A30-B1E8-C668A0251F38}"/>
                  </a:ext>
                </a:extLst>
              </p:cNvPr>
              <p:cNvSpPr txBox="1"/>
              <p:nvPr/>
            </p:nvSpPr>
            <p:spPr>
              <a:xfrm>
                <a:off x="1904999" y="3505201"/>
                <a:ext cx="619757" cy="388881"/>
              </a:xfrm>
              <a:prstGeom prst="rect">
                <a:avLst/>
              </a:prstGeom>
              <a:noFill/>
            </p:spPr>
            <p:txBody>
              <a:bodyPr wrap="square" rtlCol="0">
                <a:spAutoFit/>
              </a:bodyPr>
              <a:lstStyle/>
              <a:p>
                <a:r>
                  <a:rPr lang="en-US" sz="1800" dirty="0">
                    <a:sym typeface="Symbol"/>
                  </a:rPr>
                  <a:t>3</a:t>
                </a:r>
                <a:endParaRPr lang="en-US" dirty="0"/>
              </a:p>
            </p:txBody>
          </p:sp>
        </p:grpSp>
        <p:grpSp>
          <p:nvGrpSpPr>
            <p:cNvPr id="9" name="Group 8">
              <a:extLst>
                <a:ext uri="{FF2B5EF4-FFF2-40B4-BE49-F238E27FC236}">
                  <a16:creationId xmlns:a16="http://schemas.microsoft.com/office/drawing/2014/main" id="{34092097-0ACA-4027-BFB1-928C095B0E03}"/>
                </a:ext>
              </a:extLst>
            </p:cNvPr>
            <p:cNvGrpSpPr/>
            <p:nvPr/>
          </p:nvGrpSpPr>
          <p:grpSpPr>
            <a:xfrm>
              <a:off x="5113851" y="2590800"/>
              <a:ext cx="1058349" cy="1237765"/>
              <a:chOff x="1371600" y="2590801"/>
              <a:chExt cx="1210749" cy="1303280"/>
            </a:xfrm>
          </p:grpSpPr>
          <p:sp>
            <p:nvSpPr>
              <p:cNvPr id="30" name="Oval 29">
                <a:extLst>
                  <a:ext uri="{FF2B5EF4-FFF2-40B4-BE49-F238E27FC236}">
                    <a16:creationId xmlns:a16="http://schemas.microsoft.com/office/drawing/2014/main" id="{D9068ABF-AFDA-4850-9073-93ED1C7D74F4}"/>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dirty="0"/>
                  <a:t>0</a:t>
                </a:r>
              </a:p>
            </p:txBody>
          </p:sp>
          <p:cxnSp>
            <p:nvCxnSpPr>
              <p:cNvPr id="31" name="Curved Connector 43">
                <a:extLst>
                  <a:ext uri="{FF2B5EF4-FFF2-40B4-BE49-F238E27FC236}">
                    <a16:creationId xmlns:a16="http://schemas.microsoft.com/office/drawing/2014/main" id="{D18A3A02-920B-4866-B86E-66A8AA506317}"/>
                  </a:ext>
                </a:extLst>
              </p:cNvPr>
              <p:cNvCxnSpPr>
                <a:stCxn id="30"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32" name="Curved Connector 44">
                <a:extLst>
                  <a:ext uri="{FF2B5EF4-FFF2-40B4-BE49-F238E27FC236}">
                    <a16:creationId xmlns:a16="http://schemas.microsoft.com/office/drawing/2014/main" id="{8A893876-BBED-429E-9041-3945F3056BCD}"/>
                  </a:ext>
                </a:extLst>
              </p:cNvPr>
              <p:cNvCxnSpPr>
                <a:endCxn id="30"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9CA10F12-C166-4A36-86E0-35C756A160CE}"/>
                  </a:ext>
                </a:extLst>
              </p:cNvPr>
              <p:cNvSpPr txBox="1"/>
              <p:nvPr/>
            </p:nvSpPr>
            <p:spPr>
              <a:xfrm>
                <a:off x="1828800" y="2590801"/>
                <a:ext cx="579204" cy="388881"/>
              </a:xfrm>
              <a:prstGeom prst="rect">
                <a:avLst/>
              </a:prstGeom>
              <a:noFill/>
            </p:spPr>
            <p:txBody>
              <a:bodyPr wrap="square" rtlCol="0">
                <a:spAutoFit/>
              </a:bodyPr>
              <a:lstStyle/>
              <a:p>
                <a:r>
                  <a:rPr lang="en-US" sz="1800" dirty="0">
                    <a:sym typeface="Symbol"/>
                  </a:rPr>
                  <a:t></a:t>
                </a:r>
                <a:endParaRPr lang="en-US" dirty="0"/>
              </a:p>
            </p:txBody>
          </p:sp>
          <p:sp>
            <p:nvSpPr>
              <p:cNvPr id="34" name="TextBox 33">
                <a:extLst>
                  <a:ext uri="{FF2B5EF4-FFF2-40B4-BE49-F238E27FC236}">
                    <a16:creationId xmlns:a16="http://schemas.microsoft.com/office/drawing/2014/main" id="{91083BA8-3277-4539-8E16-D8407DB65DEA}"/>
                  </a:ext>
                </a:extLst>
              </p:cNvPr>
              <p:cNvSpPr txBox="1"/>
              <p:nvPr/>
            </p:nvSpPr>
            <p:spPr>
              <a:xfrm>
                <a:off x="1904998" y="3505200"/>
                <a:ext cx="585312" cy="388881"/>
              </a:xfrm>
              <a:prstGeom prst="rect">
                <a:avLst/>
              </a:prstGeom>
              <a:noFill/>
            </p:spPr>
            <p:txBody>
              <a:bodyPr wrap="square" rtlCol="0">
                <a:spAutoFit/>
              </a:bodyPr>
              <a:lstStyle/>
              <a:p>
                <a:r>
                  <a:rPr lang="en-US" sz="1800" dirty="0">
                    <a:sym typeface="Symbol"/>
                  </a:rPr>
                  <a:t>s</a:t>
                </a:r>
                <a:endParaRPr lang="en-US" dirty="0"/>
              </a:p>
            </p:txBody>
          </p:sp>
        </p:grpSp>
        <p:grpSp>
          <p:nvGrpSpPr>
            <p:cNvPr id="10" name="Group 9">
              <a:extLst>
                <a:ext uri="{FF2B5EF4-FFF2-40B4-BE49-F238E27FC236}">
                  <a16:creationId xmlns:a16="http://schemas.microsoft.com/office/drawing/2014/main" id="{54C07EA1-FDC6-4EA8-83DA-BE2FDC8D2B35}"/>
                </a:ext>
              </a:extLst>
            </p:cNvPr>
            <p:cNvGrpSpPr/>
            <p:nvPr/>
          </p:nvGrpSpPr>
          <p:grpSpPr>
            <a:xfrm>
              <a:off x="6096000" y="2590799"/>
              <a:ext cx="1058349" cy="1237766"/>
              <a:chOff x="1371600" y="2590800"/>
              <a:chExt cx="1210749" cy="1303281"/>
            </a:xfrm>
          </p:grpSpPr>
          <p:sp>
            <p:nvSpPr>
              <p:cNvPr id="25" name="Oval 24">
                <a:extLst>
                  <a:ext uri="{FF2B5EF4-FFF2-40B4-BE49-F238E27FC236}">
                    <a16:creationId xmlns:a16="http://schemas.microsoft.com/office/drawing/2014/main" id="{1C91B074-6A54-4BAC-B18B-75E5ED30E3F0}"/>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000" dirty="0"/>
                  <a:t>s</a:t>
                </a:r>
              </a:p>
            </p:txBody>
          </p:sp>
          <p:cxnSp>
            <p:nvCxnSpPr>
              <p:cNvPr id="26" name="Curved Connector 49">
                <a:extLst>
                  <a:ext uri="{FF2B5EF4-FFF2-40B4-BE49-F238E27FC236}">
                    <a16:creationId xmlns:a16="http://schemas.microsoft.com/office/drawing/2014/main" id="{02EFA874-8889-4F78-BE1A-92FF78FB2A39}"/>
                  </a:ext>
                </a:extLst>
              </p:cNvPr>
              <p:cNvCxnSpPr>
                <a:stCxn id="25"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27" name="Curved Connector 50">
                <a:extLst>
                  <a:ext uri="{FF2B5EF4-FFF2-40B4-BE49-F238E27FC236}">
                    <a16:creationId xmlns:a16="http://schemas.microsoft.com/office/drawing/2014/main" id="{0AA8BEB9-7DF5-4188-87AD-AD29891BA2A2}"/>
                  </a:ext>
                </a:extLst>
              </p:cNvPr>
              <p:cNvCxnSpPr>
                <a:endCxn id="25"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8F8F5E38-B3E2-4CE7-A8FB-536C441D8697}"/>
                  </a:ext>
                </a:extLst>
              </p:cNvPr>
              <p:cNvSpPr txBox="1"/>
              <p:nvPr/>
            </p:nvSpPr>
            <p:spPr>
              <a:xfrm>
                <a:off x="1828800" y="2590800"/>
                <a:ext cx="457200" cy="388881"/>
              </a:xfrm>
              <a:prstGeom prst="rect">
                <a:avLst/>
              </a:prstGeom>
              <a:noFill/>
            </p:spPr>
            <p:txBody>
              <a:bodyPr wrap="square" rtlCol="0">
                <a:spAutoFit/>
              </a:bodyPr>
              <a:lstStyle/>
              <a:p>
                <a:r>
                  <a:rPr lang="en-US" sz="1800" dirty="0">
                    <a:sym typeface="Symbol"/>
                  </a:rPr>
                  <a:t></a:t>
                </a:r>
                <a:endParaRPr lang="en-US" dirty="0"/>
              </a:p>
            </p:txBody>
          </p:sp>
          <p:sp>
            <p:nvSpPr>
              <p:cNvPr id="29" name="TextBox 28">
                <a:extLst>
                  <a:ext uri="{FF2B5EF4-FFF2-40B4-BE49-F238E27FC236}">
                    <a16:creationId xmlns:a16="http://schemas.microsoft.com/office/drawing/2014/main" id="{9DB8E402-6EB7-46F1-AE3A-9D665AB510D8}"/>
                  </a:ext>
                </a:extLst>
              </p:cNvPr>
              <p:cNvSpPr txBox="1"/>
              <p:nvPr/>
            </p:nvSpPr>
            <p:spPr>
              <a:xfrm>
                <a:off x="1905000" y="3505200"/>
                <a:ext cx="599844" cy="388881"/>
              </a:xfrm>
              <a:prstGeom prst="rect">
                <a:avLst/>
              </a:prstGeom>
              <a:noFill/>
            </p:spPr>
            <p:txBody>
              <a:bodyPr wrap="square" rtlCol="0">
                <a:spAutoFit/>
              </a:bodyPr>
              <a:lstStyle/>
              <a:p>
                <a:r>
                  <a:rPr lang="en-US" sz="1800" dirty="0">
                    <a:sym typeface="Symbol"/>
                  </a:rPr>
                  <a:t>s</a:t>
                </a:r>
                <a:endParaRPr lang="en-US" dirty="0"/>
              </a:p>
            </p:txBody>
          </p:sp>
        </p:grpSp>
        <p:grpSp>
          <p:nvGrpSpPr>
            <p:cNvPr id="11" name="Group 10">
              <a:extLst>
                <a:ext uri="{FF2B5EF4-FFF2-40B4-BE49-F238E27FC236}">
                  <a16:creationId xmlns:a16="http://schemas.microsoft.com/office/drawing/2014/main" id="{44BC9D40-3313-4626-85FC-5991B23B84CB}"/>
                </a:ext>
              </a:extLst>
            </p:cNvPr>
            <p:cNvGrpSpPr/>
            <p:nvPr/>
          </p:nvGrpSpPr>
          <p:grpSpPr>
            <a:xfrm>
              <a:off x="7086600" y="2590800"/>
              <a:ext cx="1058349" cy="1330099"/>
              <a:chOff x="1371600" y="2590800"/>
              <a:chExt cx="1210749" cy="1400501"/>
            </a:xfrm>
          </p:grpSpPr>
          <p:sp>
            <p:nvSpPr>
              <p:cNvPr id="20" name="Oval 19">
                <a:extLst>
                  <a:ext uri="{FF2B5EF4-FFF2-40B4-BE49-F238E27FC236}">
                    <a16:creationId xmlns:a16="http://schemas.microsoft.com/office/drawing/2014/main" id="{9BC44DFF-39C0-4B02-BF48-B311AC1A808D}"/>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normAutofit fontScale="77500" lnSpcReduction="20000"/>
              </a:bodyPr>
              <a:lstStyle/>
              <a:p>
                <a:pPr algn="r"/>
                <a:r>
                  <a:rPr lang="en-US" sz="1600" dirty="0"/>
                  <a:t>s+1</a:t>
                </a:r>
              </a:p>
            </p:txBody>
          </p:sp>
          <p:cxnSp>
            <p:nvCxnSpPr>
              <p:cNvPr id="21" name="Curved Connector 55">
                <a:extLst>
                  <a:ext uri="{FF2B5EF4-FFF2-40B4-BE49-F238E27FC236}">
                    <a16:creationId xmlns:a16="http://schemas.microsoft.com/office/drawing/2014/main" id="{9200EA88-640A-4B27-93A8-53D13DCDE81D}"/>
                  </a:ext>
                </a:extLst>
              </p:cNvPr>
              <p:cNvCxnSpPr>
                <a:stCxn id="20"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22" name="Curved Connector 56">
                <a:extLst>
                  <a:ext uri="{FF2B5EF4-FFF2-40B4-BE49-F238E27FC236}">
                    <a16:creationId xmlns:a16="http://schemas.microsoft.com/office/drawing/2014/main" id="{9BDE693F-A93C-422E-907C-1FB9C98D92F6}"/>
                  </a:ext>
                </a:extLst>
              </p:cNvPr>
              <p:cNvCxnSpPr>
                <a:endCxn id="20"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962A3CD2-5772-4781-8E6E-C0C6B4837787}"/>
                  </a:ext>
                </a:extLst>
              </p:cNvPr>
              <p:cNvSpPr txBox="1"/>
              <p:nvPr/>
            </p:nvSpPr>
            <p:spPr>
              <a:xfrm>
                <a:off x="1828800" y="2590800"/>
                <a:ext cx="588872" cy="388881"/>
              </a:xfrm>
              <a:prstGeom prst="rect">
                <a:avLst/>
              </a:prstGeom>
              <a:noFill/>
            </p:spPr>
            <p:txBody>
              <a:bodyPr wrap="square" rtlCol="0">
                <a:spAutoFit/>
              </a:bodyPr>
              <a:lstStyle/>
              <a:p>
                <a:r>
                  <a:rPr lang="en-US" sz="1800" dirty="0">
                    <a:sym typeface="Symbol"/>
                  </a:rPr>
                  <a:t></a:t>
                </a:r>
                <a:endParaRPr lang="en-US" dirty="0"/>
              </a:p>
            </p:txBody>
          </p:sp>
          <p:sp>
            <p:nvSpPr>
              <p:cNvPr id="24" name="TextBox 23">
                <a:extLst>
                  <a:ext uri="{FF2B5EF4-FFF2-40B4-BE49-F238E27FC236}">
                    <a16:creationId xmlns:a16="http://schemas.microsoft.com/office/drawing/2014/main" id="{61481A78-E1FE-4888-8214-D603EA22208D}"/>
                  </a:ext>
                </a:extLst>
              </p:cNvPr>
              <p:cNvSpPr txBox="1"/>
              <p:nvPr/>
            </p:nvSpPr>
            <p:spPr>
              <a:xfrm>
                <a:off x="1905000" y="3505200"/>
                <a:ext cx="457200" cy="486101"/>
              </a:xfrm>
              <a:prstGeom prst="rect">
                <a:avLst/>
              </a:prstGeom>
              <a:noFill/>
            </p:spPr>
            <p:txBody>
              <a:bodyPr wrap="square" rtlCol="0">
                <a:spAutoFit/>
              </a:bodyPr>
              <a:lstStyle/>
              <a:p>
                <a:endParaRPr lang="en-US" dirty="0"/>
              </a:p>
            </p:txBody>
          </p:sp>
        </p:grpSp>
        <p:grpSp>
          <p:nvGrpSpPr>
            <p:cNvPr id="12" name="Group 11">
              <a:extLst>
                <a:ext uri="{FF2B5EF4-FFF2-40B4-BE49-F238E27FC236}">
                  <a16:creationId xmlns:a16="http://schemas.microsoft.com/office/drawing/2014/main" id="{6623332C-1D19-44D4-BB4A-9F7B86A9ADC5}"/>
                </a:ext>
              </a:extLst>
            </p:cNvPr>
            <p:cNvGrpSpPr/>
            <p:nvPr/>
          </p:nvGrpSpPr>
          <p:grpSpPr>
            <a:xfrm flipH="1">
              <a:off x="4385930" y="2590800"/>
              <a:ext cx="1143002" cy="1237767"/>
              <a:chOff x="1371600" y="2590800"/>
              <a:chExt cx="1210751" cy="1303282"/>
            </a:xfrm>
          </p:grpSpPr>
          <p:sp>
            <p:nvSpPr>
              <p:cNvPr id="15" name="Oval 14">
                <a:extLst>
                  <a:ext uri="{FF2B5EF4-FFF2-40B4-BE49-F238E27FC236}">
                    <a16:creationId xmlns:a16="http://schemas.microsoft.com/office/drawing/2014/main" id="{E3278398-E213-4332-9DAD-FD0294088D80}"/>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800" dirty="0"/>
                  <a:t>s-1</a:t>
                </a:r>
                <a:endParaRPr lang="en-US" dirty="0"/>
              </a:p>
            </p:txBody>
          </p:sp>
          <p:cxnSp>
            <p:nvCxnSpPr>
              <p:cNvPr id="16" name="Curved Connector 70">
                <a:extLst>
                  <a:ext uri="{FF2B5EF4-FFF2-40B4-BE49-F238E27FC236}">
                    <a16:creationId xmlns:a16="http://schemas.microsoft.com/office/drawing/2014/main" id="{68BC5FE9-43FF-4CFA-8D8D-64D0D95B3412}"/>
                  </a:ext>
                </a:extLst>
              </p:cNvPr>
              <p:cNvCxnSpPr>
                <a:stCxn id="15" idx="7"/>
              </p:cNvCxnSpPr>
              <p:nvPr/>
            </p:nvCxnSpPr>
            <p:spPr>
              <a:xfrm rot="5400000" flipH="1" flipV="1">
                <a:off x="2171700" y="2705100"/>
                <a:ext cx="1588" cy="819710"/>
              </a:xfrm>
              <a:prstGeom prst="curvedConnector3">
                <a:avLst>
                  <a:gd name="adj1" fmla="val 13255294"/>
                </a:avLst>
              </a:prstGeom>
              <a:ln>
                <a:headEnd type="stealth" w="lg" len="lg"/>
                <a:tailEnd type="none" w="lg" len="lg"/>
              </a:ln>
            </p:spPr>
            <p:style>
              <a:lnRef idx="1">
                <a:schemeClr val="dk1"/>
              </a:lnRef>
              <a:fillRef idx="0">
                <a:schemeClr val="dk1"/>
              </a:fillRef>
              <a:effectRef idx="0">
                <a:schemeClr val="dk1"/>
              </a:effectRef>
              <a:fontRef idx="minor">
                <a:schemeClr val="tx1"/>
              </a:fontRef>
            </p:style>
          </p:cxnSp>
          <p:cxnSp>
            <p:nvCxnSpPr>
              <p:cNvPr id="17" name="Curved Connector 71">
                <a:extLst>
                  <a:ext uri="{FF2B5EF4-FFF2-40B4-BE49-F238E27FC236}">
                    <a16:creationId xmlns:a16="http://schemas.microsoft.com/office/drawing/2014/main" id="{97716229-F71E-4B6A-84B4-F85A4A13F193}"/>
                  </a:ext>
                </a:extLst>
              </p:cNvPr>
              <p:cNvCxnSpPr>
                <a:endCxn id="15" idx="5"/>
              </p:cNvCxnSpPr>
              <p:nvPr/>
            </p:nvCxnSpPr>
            <p:spPr>
              <a:xfrm rot="5400000">
                <a:off x="2171700" y="3028390"/>
                <a:ext cx="1588" cy="819710"/>
              </a:xfrm>
              <a:prstGeom prst="curvedConnector3">
                <a:avLst>
                  <a:gd name="adj1" fmla="val 9907560"/>
                </a:avLst>
              </a:prstGeom>
              <a:ln>
                <a:headEnd type="stealth" w="lg" len="lg"/>
                <a:tailEnd type="none" w="lg" len="lg"/>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C5905921-FAE9-479E-BEB5-0A7C08CEFF31}"/>
                  </a:ext>
                </a:extLst>
              </p:cNvPr>
              <p:cNvSpPr txBox="1"/>
              <p:nvPr/>
            </p:nvSpPr>
            <p:spPr>
              <a:xfrm>
                <a:off x="1828801" y="2590800"/>
                <a:ext cx="556452" cy="388881"/>
              </a:xfrm>
              <a:prstGeom prst="rect">
                <a:avLst/>
              </a:prstGeom>
              <a:noFill/>
            </p:spPr>
            <p:txBody>
              <a:bodyPr wrap="square" rtlCol="0">
                <a:spAutoFit/>
              </a:bodyPr>
              <a:lstStyle/>
              <a:p>
                <a:r>
                  <a:rPr lang="en-US" sz="1800" dirty="0">
                    <a:sym typeface="Symbol"/>
                  </a:rPr>
                  <a:t></a:t>
                </a:r>
                <a:endParaRPr lang="en-US" dirty="0"/>
              </a:p>
            </p:txBody>
          </p:sp>
          <p:sp>
            <p:nvSpPr>
              <p:cNvPr id="19" name="TextBox 18">
                <a:extLst>
                  <a:ext uri="{FF2B5EF4-FFF2-40B4-BE49-F238E27FC236}">
                    <a16:creationId xmlns:a16="http://schemas.microsoft.com/office/drawing/2014/main" id="{479E533C-872F-48C3-997A-D59EDCDD0FDF}"/>
                  </a:ext>
                </a:extLst>
              </p:cNvPr>
              <p:cNvSpPr txBox="1"/>
              <p:nvPr/>
            </p:nvSpPr>
            <p:spPr>
              <a:xfrm>
                <a:off x="1762643" y="3505201"/>
                <a:ext cx="819708" cy="388881"/>
              </a:xfrm>
              <a:prstGeom prst="rect">
                <a:avLst/>
              </a:prstGeom>
              <a:noFill/>
            </p:spPr>
            <p:txBody>
              <a:bodyPr wrap="square" rtlCol="0">
                <a:spAutoFit/>
              </a:bodyPr>
              <a:lstStyle/>
              <a:p>
                <a:r>
                  <a:rPr lang="en-US" sz="1800" dirty="0">
                    <a:sym typeface="Symbol"/>
                  </a:rPr>
                  <a:t>(s-1)</a:t>
                </a:r>
                <a:endParaRPr lang="en-US" dirty="0"/>
              </a:p>
            </p:txBody>
          </p:sp>
        </p:grpSp>
        <p:sp>
          <p:nvSpPr>
            <p:cNvPr id="13" name="TextBox 12">
              <a:extLst>
                <a:ext uri="{FF2B5EF4-FFF2-40B4-BE49-F238E27FC236}">
                  <a16:creationId xmlns:a16="http://schemas.microsoft.com/office/drawing/2014/main" id="{68250454-B5A6-484F-BB71-E1664617F885}"/>
                </a:ext>
              </a:extLst>
            </p:cNvPr>
            <p:cNvSpPr txBox="1"/>
            <p:nvPr/>
          </p:nvSpPr>
          <p:spPr>
            <a:xfrm>
              <a:off x="3657600" y="2971800"/>
              <a:ext cx="685800" cy="461665"/>
            </a:xfrm>
            <a:prstGeom prst="rect">
              <a:avLst/>
            </a:prstGeom>
            <a:noFill/>
          </p:spPr>
          <p:txBody>
            <a:bodyPr wrap="square" rtlCol="0">
              <a:spAutoFit/>
            </a:bodyPr>
            <a:lstStyle/>
            <a:p>
              <a:r>
                <a:rPr lang="en-US" dirty="0"/>
                <a:t>….</a:t>
              </a:r>
            </a:p>
          </p:txBody>
        </p:sp>
        <p:sp>
          <p:nvSpPr>
            <p:cNvPr id="14" name="TextBox 13">
              <a:extLst>
                <a:ext uri="{FF2B5EF4-FFF2-40B4-BE49-F238E27FC236}">
                  <a16:creationId xmlns:a16="http://schemas.microsoft.com/office/drawing/2014/main" id="{C1C93C8E-6950-42AE-AB06-3A8B64B8F0F4}"/>
                </a:ext>
              </a:extLst>
            </p:cNvPr>
            <p:cNvSpPr txBox="1"/>
            <p:nvPr/>
          </p:nvSpPr>
          <p:spPr>
            <a:xfrm>
              <a:off x="8001000" y="2971800"/>
              <a:ext cx="685800" cy="461665"/>
            </a:xfrm>
            <a:prstGeom prst="rect">
              <a:avLst/>
            </a:prstGeom>
            <a:noFill/>
          </p:spPr>
          <p:txBody>
            <a:bodyPr wrap="square" rtlCol="0">
              <a:spAutoFit/>
            </a:bodyPr>
            <a:lstStyle/>
            <a:p>
              <a:r>
                <a:rPr lang="en-US" dirty="0"/>
                <a:t>….</a:t>
              </a:r>
            </a:p>
          </p:txBody>
        </p:sp>
      </p:grpSp>
      <p:graphicFrame>
        <p:nvGraphicFramePr>
          <p:cNvPr id="52" name="Object 51">
            <a:extLst>
              <a:ext uri="{FF2B5EF4-FFF2-40B4-BE49-F238E27FC236}">
                <a16:creationId xmlns:a16="http://schemas.microsoft.com/office/drawing/2014/main" id="{186D342B-01FA-4E82-B8A0-677ED590A4BE}"/>
              </a:ext>
            </a:extLst>
          </p:cNvPr>
          <p:cNvGraphicFramePr>
            <a:graphicFrameLocks noChangeAspect="1"/>
          </p:cNvGraphicFramePr>
          <p:nvPr>
            <p:extLst>
              <p:ext uri="{D42A27DB-BD31-4B8C-83A1-F6EECF244321}">
                <p14:modId xmlns:p14="http://schemas.microsoft.com/office/powerpoint/2010/main" val="1578901096"/>
              </p:ext>
            </p:extLst>
          </p:nvPr>
        </p:nvGraphicFramePr>
        <p:xfrm>
          <a:off x="1080829" y="5287997"/>
          <a:ext cx="6229505" cy="1028397"/>
        </p:xfrm>
        <a:graphic>
          <a:graphicData uri="http://schemas.openxmlformats.org/presentationml/2006/ole">
            <mc:AlternateContent xmlns:mc="http://schemas.openxmlformats.org/markup-compatibility/2006">
              <mc:Choice xmlns:v="urn:schemas-microsoft-com:vml" Requires="v">
                <p:oleObj spid="_x0000_s18522" name="Equation" r:id="rId2" imgW="2463480" imgH="444240" progId="Equation.3">
                  <p:embed/>
                </p:oleObj>
              </mc:Choice>
              <mc:Fallback>
                <p:oleObj name="Equation" r:id="rId2" imgW="2463480" imgH="444240" progId="Equation.3">
                  <p:embed/>
                  <p:pic>
                    <p:nvPicPr>
                      <p:cNvPr id="0" name="Picture 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829" y="5287997"/>
                        <a:ext cx="6229505" cy="10283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a:extLst>
              <a:ext uri="{FF2B5EF4-FFF2-40B4-BE49-F238E27FC236}">
                <a16:creationId xmlns:a16="http://schemas.microsoft.com/office/drawing/2014/main" id="{18FBBEE9-2C6F-4E98-97B6-A140D2D0AA71}"/>
              </a:ext>
            </a:extLst>
          </p:cNvPr>
          <p:cNvSpPr/>
          <p:nvPr/>
        </p:nvSpPr>
        <p:spPr>
          <a:xfrm>
            <a:off x="5359792" y="2667000"/>
            <a:ext cx="3451220" cy="1200329"/>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Let, the </a:t>
            </a:r>
            <a:r>
              <a:rPr lang="en-US" b="1" dirty="0">
                <a:latin typeface="Calibri" panose="020F0502020204030204" pitchFamily="34" charset="0"/>
                <a:cs typeface="Calibri" panose="020F0502020204030204" pitchFamily="34" charset="0"/>
              </a:rPr>
              <a:t>traffic intensity </a:t>
            </a:r>
            <a:r>
              <a:rPr lang="en-US" dirty="0">
                <a:latin typeface="Calibri" panose="020F0502020204030204" pitchFamily="34" charset="0"/>
                <a:cs typeface="Calibri" panose="020F0502020204030204" pitchFamily="34" charset="0"/>
              </a:rPr>
              <a:t>be</a:t>
            </a:r>
            <a:r>
              <a:rPr lang="en-US" b="1" i="1" dirty="0">
                <a:latin typeface="Calibri" panose="020F0502020204030204" pitchFamily="34" charset="0"/>
                <a:cs typeface="Calibri" panose="020F0502020204030204" pitchFamily="34" charset="0"/>
              </a:rPr>
              <a:t> </a:t>
            </a:r>
            <a:r>
              <a:rPr lang="en-US" b="1" i="1" dirty="0">
                <a:solidFill>
                  <a:srgbClr val="FF0000"/>
                </a:solidFill>
                <a:latin typeface="Calibri" panose="020F0502020204030204" pitchFamily="34" charset="0"/>
                <a:cs typeface="Calibri" panose="020F0502020204030204" pitchFamily="34" charset="0"/>
                <a:sym typeface="Symbol"/>
              </a:rPr>
              <a:t> = </a:t>
            </a:r>
            <a:r>
              <a:rPr lang="en-US" b="1" i="1" dirty="0">
                <a:solidFill>
                  <a:srgbClr val="FF0000"/>
                </a:solidFill>
                <a:latin typeface="Calibri" panose="020F0502020204030204" pitchFamily="34" charset="0"/>
                <a:cs typeface="Calibri" panose="020F0502020204030204" pitchFamily="34" charset="0"/>
                <a:sym typeface="Symbol" panose="05050102010706020507" pitchFamily="18" charset="2"/>
              </a:rPr>
              <a:t> /(s)</a:t>
            </a:r>
            <a:r>
              <a:rPr lang="en-US" dirty="0">
                <a:latin typeface="Calibri" panose="020F0502020204030204" pitchFamily="34" charset="0"/>
                <a:cs typeface="Calibri" panose="020F0502020204030204" pitchFamily="34" charset="0"/>
              </a:rPr>
              <a:t>   and   </a:t>
            </a:r>
            <a:r>
              <a:rPr lang="en-US" b="1" dirty="0">
                <a:solidFill>
                  <a:srgbClr val="002060"/>
                </a:solidFill>
                <a:latin typeface="Calibri" panose="020F0502020204030204" pitchFamily="34" charset="0"/>
                <a:cs typeface="Calibri" panose="020F0502020204030204" pitchFamily="34" charset="0"/>
              </a:rPr>
              <a:t>0 ≤ </a:t>
            </a:r>
            <a:r>
              <a:rPr lang="en-US" b="1" i="1" dirty="0">
                <a:solidFill>
                  <a:srgbClr val="002060"/>
                </a:solidFill>
                <a:latin typeface="Calibri" panose="020F0502020204030204" pitchFamily="34" charset="0"/>
                <a:cs typeface="Calibri" panose="020F0502020204030204" pitchFamily="34" charset="0"/>
                <a:sym typeface="Symbol"/>
              </a:rPr>
              <a:t></a:t>
            </a:r>
            <a:r>
              <a:rPr lang="en-US" b="1" i="1" dirty="0">
                <a:solidFill>
                  <a:srgbClr val="002060"/>
                </a:solidFill>
                <a:latin typeface="Calibri" panose="020F0502020204030204" pitchFamily="34" charset="0"/>
                <a:cs typeface="Calibri" panose="020F0502020204030204" pitchFamily="34" charset="0"/>
              </a:rPr>
              <a:t> </a:t>
            </a:r>
            <a:r>
              <a:rPr lang="en-US" b="1" dirty="0">
                <a:solidFill>
                  <a:srgbClr val="002060"/>
                </a:solidFill>
                <a:latin typeface="Calibri" panose="020F0502020204030204" pitchFamily="34" charset="0"/>
                <a:cs typeface="Calibri" panose="020F0502020204030204" pitchFamily="34" charset="0"/>
              </a:rPr>
              <a:t>&lt; 1 </a:t>
            </a:r>
          </a:p>
        </p:txBody>
      </p:sp>
      <p:sp>
        <p:nvSpPr>
          <p:cNvPr id="54" name="Rectangle 53">
            <a:extLst>
              <a:ext uri="{FF2B5EF4-FFF2-40B4-BE49-F238E27FC236}">
                <a16:creationId xmlns:a16="http://schemas.microsoft.com/office/drawing/2014/main" id="{968E908B-7509-436E-B99C-C845DA7CF49B}"/>
              </a:ext>
            </a:extLst>
          </p:cNvPr>
          <p:cNvSpPr/>
          <p:nvPr/>
        </p:nvSpPr>
        <p:spPr>
          <a:xfrm>
            <a:off x="142489" y="2472129"/>
            <a:ext cx="5502811" cy="1200329"/>
          </a:xfrm>
          <a:prstGeom prst="rect">
            <a:avLst/>
          </a:prstGeom>
        </p:spPr>
        <p:txBody>
          <a:bodyPr wrap="square">
            <a:spAutoFit/>
          </a:bodyPr>
          <a:lstStyle/>
          <a:p>
            <a:r>
              <a:rPr lang="en-US" dirty="0"/>
              <a:t>Here, </a:t>
            </a:r>
            <a:r>
              <a:rPr lang="en-US" b="1" i="1" dirty="0">
                <a:solidFill>
                  <a:srgbClr val="FF0000"/>
                </a:solidFill>
                <a:sym typeface="Symbol" panose="05050102010706020507" pitchFamily="18" charset="2"/>
              </a:rPr>
              <a:t></a:t>
            </a:r>
            <a:r>
              <a:rPr lang="en-US" b="1" i="1" baseline="-25000" dirty="0">
                <a:solidFill>
                  <a:srgbClr val="FF0000"/>
                </a:solidFill>
                <a:sym typeface="Symbol" panose="05050102010706020507" pitchFamily="18" charset="2"/>
              </a:rPr>
              <a:t>j</a:t>
            </a:r>
            <a:r>
              <a:rPr lang="en-US" i="1" dirty="0">
                <a:solidFill>
                  <a:srgbClr val="FF0000"/>
                </a:solidFill>
                <a:sym typeface="Symbol" panose="05050102010706020507" pitchFamily="18" charset="2"/>
              </a:rPr>
              <a:t> =             j= 0, 1, 2, …</a:t>
            </a:r>
          </a:p>
          <a:p>
            <a:r>
              <a:rPr lang="en-US" b="1" i="1" dirty="0">
                <a:solidFill>
                  <a:srgbClr val="FF0000"/>
                </a:solidFill>
                <a:sym typeface="Symbol" panose="05050102010706020507" pitchFamily="18" charset="2"/>
              </a:rPr>
              <a:t>       </a:t>
            </a:r>
            <a:r>
              <a:rPr lang="en-US" b="1" i="1" baseline="-25000" dirty="0">
                <a:solidFill>
                  <a:srgbClr val="FF0000"/>
                </a:solidFill>
                <a:sym typeface="Symbol" panose="05050102010706020507" pitchFamily="18" charset="2"/>
              </a:rPr>
              <a:t>j</a:t>
            </a:r>
            <a:r>
              <a:rPr lang="en-US" b="1" i="1" dirty="0">
                <a:solidFill>
                  <a:srgbClr val="FF0000"/>
                </a:solidFill>
                <a:sym typeface="Symbol" panose="05050102010706020507" pitchFamily="18" charset="2"/>
              </a:rPr>
              <a:t> = j	</a:t>
            </a:r>
            <a:r>
              <a:rPr lang="en-US" i="1" dirty="0">
                <a:solidFill>
                  <a:srgbClr val="FF0000"/>
                </a:solidFill>
                <a:sym typeface="Symbol" panose="05050102010706020507" pitchFamily="18" charset="2"/>
              </a:rPr>
              <a:t>j= 0, 1, 2, …,s</a:t>
            </a:r>
          </a:p>
          <a:p>
            <a:r>
              <a:rPr lang="en-US" b="1" i="1" dirty="0">
                <a:solidFill>
                  <a:srgbClr val="FF0000"/>
                </a:solidFill>
                <a:sym typeface="Symbol" panose="05050102010706020507" pitchFamily="18" charset="2"/>
              </a:rPr>
              <a:t>       </a:t>
            </a:r>
            <a:r>
              <a:rPr lang="en-US" b="1" i="1" baseline="-25000" dirty="0">
                <a:solidFill>
                  <a:srgbClr val="FF0000"/>
                </a:solidFill>
                <a:sym typeface="Symbol" panose="05050102010706020507" pitchFamily="18" charset="2"/>
              </a:rPr>
              <a:t>j</a:t>
            </a:r>
            <a:r>
              <a:rPr lang="en-US" b="1" i="1" dirty="0">
                <a:solidFill>
                  <a:srgbClr val="FF0000"/>
                </a:solidFill>
                <a:sym typeface="Symbol" panose="05050102010706020507" pitchFamily="18" charset="2"/>
              </a:rPr>
              <a:t> = s</a:t>
            </a:r>
            <a:r>
              <a:rPr lang="en-US" i="1" dirty="0">
                <a:solidFill>
                  <a:srgbClr val="FF0000"/>
                </a:solidFill>
                <a:sym typeface="Symbol" panose="05050102010706020507" pitchFamily="18" charset="2"/>
              </a:rPr>
              <a:t> 	j= s+1, s+2, …</a:t>
            </a:r>
            <a:endParaRPr lang="en-US" b="1" dirty="0">
              <a:solidFill>
                <a:srgbClr val="FF0000"/>
              </a:solidFill>
            </a:endParaRPr>
          </a:p>
        </p:txBody>
      </p:sp>
      <p:graphicFrame>
        <p:nvGraphicFramePr>
          <p:cNvPr id="63" name="Object 62">
            <a:extLst>
              <a:ext uri="{FF2B5EF4-FFF2-40B4-BE49-F238E27FC236}">
                <a16:creationId xmlns:a16="http://schemas.microsoft.com/office/drawing/2014/main" id="{0E91CD1D-53C9-48DA-8CD1-09ECBF137BB3}"/>
              </a:ext>
            </a:extLst>
          </p:cNvPr>
          <p:cNvGraphicFramePr>
            <a:graphicFrameLocks noChangeAspect="1"/>
          </p:cNvGraphicFramePr>
          <p:nvPr>
            <p:extLst>
              <p:ext uri="{D42A27DB-BD31-4B8C-83A1-F6EECF244321}">
                <p14:modId xmlns:p14="http://schemas.microsoft.com/office/powerpoint/2010/main" val="2295922406"/>
              </p:ext>
            </p:extLst>
          </p:nvPr>
        </p:nvGraphicFramePr>
        <p:xfrm>
          <a:off x="339967" y="4351085"/>
          <a:ext cx="2667377" cy="857587"/>
        </p:xfrm>
        <a:graphic>
          <a:graphicData uri="http://schemas.openxmlformats.org/presentationml/2006/ole">
            <mc:AlternateContent xmlns:mc="http://schemas.openxmlformats.org/markup-compatibility/2006">
              <mc:Choice xmlns:v="urn:schemas-microsoft-com:vml" Requires="v">
                <p:oleObj spid="_x0000_s18523" name="Equation" r:id="rId4" imgW="863280" imgH="304560" progId="Equation.3">
                  <p:embed/>
                </p:oleObj>
              </mc:Choice>
              <mc:Fallback>
                <p:oleObj name="Equation" r:id="rId4" imgW="863280" imgH="304560" progId="Equation.3">
                  <p:embed/>
                  <p:pic>
                    <p:nvPicPr>
                      <p:cNvPr id="0" name="Picture 9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967" y="4351085"/>
                        <a:ext cx="2667377" cy="857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53782312"/>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BF5F9-4B90-4DFF-9A22-C0B600CE635A}"/>
              </a:ext>
            </a:extLst>
          </p:cNvPr>
          <p:cNvSpPr>
            <a:spLocks noGrp="1"/>
          </p:cNvSpPr>
          <p:nvPr>
            <p:ph type="title"/>
          </p:nvPr>
        </p:nvSpPr>
        <p:spPr/>
        <p:txBody>
          <a:bodyPr/>
          <a:lstStyle/>
          <a:p>
            <a:r>
              <a:rPr lang="en-US" i="1" dirty="0"/>
              <a:t>M</a:t>
            </a:r>
            <a:r>
              <a:rPr lang="en-US" dirty="0"/>
              <a:t>/</a:t>
            </a:r>
            <a:r>
              <a:rPr lang="en-US" i="1" dirty="0"/>
              <a:t>M</a:t>
            </a:r>
            <a:r>
              <a:rPr lang="en-US" dirty="0"/>
              <a:t>/s/</a:t>
            </a:r>
            <a:r>
              <a:rPr lang="en-US" i="1" dirty="0"/>
              <a:t>GD</a:t>
            </a:r>
            <a:r>
              <a:rPr lang="en-US" dirty="0"/>
              <a:t>/</a:t>
            </a:r>
            <a:r>
              <a:rPr lang="en-US" dirty="0">
                <a:cs typeface="Times New Roman" pitchFamily="18" charset="0"/>
              </a:rPr>
              <a:t>∞/∞ Queuing System</a:t>
            </a:r>
            <a:endParaRPr lang="en-US" dirty="0"/>
          </a:p>
        </p:txBody>
      </p:sp>
      <p:graphicFrame>
        <p:nvGraphicFramePr>
          <p:cNvPr id="57" name="Object 6">
            <a:extLst>
              <a:ext uri="{FF2B5EF4-FFF2-40B4-BE49-F238E27FC236}">
                <a16:creationId xmlns:a16="http://schemas.microsoft.com/office/drawing/2014/main" id="{6452DED8-6C3C-44E5-9FEA-587FC9A87B63}"/>
              </a:ext>
            </a:extLst>
          </p:cNvPr>
          <p:cNvGraphicFramePr>
            <a:graphicFrameLocks noChangeAspect="1"/>
          </p:cNvGraphicFramePr>
          <p:nvPr>
            <p:extLst>
              <p:ext uri="{D42A27DB-BD31-4B8C-83A1-F6EECF244321}">
                <p14:modId xmlns:p14="http://schemas.microsoft.com/office/powerpoint/2010/main" val="2747743569"/>
              </p:ext>
            </p:extLst>
          </p:nvPr>
        </p:nvGraphicFramePr>
        <p:xfrm>
          <a:off x="260439" y="2633467"/>
          <a:ext cx="2147888" cy="1019175"/>
        </p:xfrm>
        <a:graphic>
          <a:graphicData uri="http://schemas.openxmlformats.org/presentationml/2006/ole">
            <mc:AlternateContent xmlns:mc="http://schemas.openxmlformats.org/markup-compatibility/2006">
              <mc:Choice xmlns:v="urn:schemas-microsoft-com:vml" Requires="v">
                <p:oleObj spid="_x0000_s19626" name="Equation" r:id="rId2" imgW="939600" imgH="520560" progId="Equation.3">
                  <p:embed/>
                </p:oleObj>
              </mc:Choice>
              <mc:Fallback>
                <p:oleObj name="Equation" r:id="rId2" imgW="939600" imgH="520560" progId="Equation.3">
                  <p:embed/>
                  <p:pic>
                    <p:nvPicPr>
                      <p:cNvPr id="0" name="Picture 1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439" y="2633467"/>
                        <a:ext cx="2147888"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 name="Rectangle 58">
            <a:extLst>
              <a:ext uri="{FF2B5EF4-FFF2-40B4-BE49-F238E27FC236}">
                <a16:creationId xmlns:a16="http://schemas.microsoft.com/office/drawing/2014/main" id="{396680E7-5E1E-42CD-B12B-D027AD57DD7F}"/>
              </a:ext>
            </a:extLst>
          </p:cNvPr>
          <p:cNvSpPr/>
          <p:nvPr/>
        </p:nvSpPr>
        <p:spPr>
          <a:xfrm>
            <a:off x="316020" y="6105378"/>
            <a:ext cx="8209001" cy="461665"/>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If </a:t>
            </a:r>
            <a:r>
              <a:rPr lang="en-US" i="1" dirty="0">
                <a:latin typeface="Calibri" panose="020F0502020204030204" pitchFamily="34" charset="0"/>
                <a:cs typeface="Calibri" panose="020F0502020204030204" pitchFamily="34" charset="0"/>
                <a:sym typeface="Symbol"/>
              </a:rPr>
              <a:t></a:t>
            </a:r>
            <a:r>
              <a:rPr lang="en-US" i="1" dirty="0">
                <a:latin typeface="Calibri" panose="020F0502020204030204" pitchFamily="34" charset="0"/>
                <a:cs typeface="Calibri" panose="020F0502020204030204" pitchFamily="34" charset="0"/>
              </a:rPr>
              <a:t> ≥ 1, </a:t>
            </a:r>
            <a:r>
              <a:rPr lang="en-US" dirty="0">
                <a:latin typeface="Calibri" panose="020F0502020204030204" pitchFamily="34" charset="0"/>
                <a:cs typeface="Calibri" panose="020F0502020204030204" pitchFamily="34" charset="0"/>
              </a:rPr>
              <a:t>the infinite sum “blows up”, thus, no steady-state exists. </a:t>
            </a:r>
          </a:p>
        </p:txBody>
      </p:sp>
      <p:graphicFrame>
        <p:nvGraphicFramePr>
          <p:cNvPr id="61" name="Object 6">
            <a:extLst>
              <a:ext uri="{FF2B5EF4-FFF2-40B4-BE49-F238E27FC236}">
                <a16:creationId xmlns:a16="http://schemas.microsoft.com/office/drawing/2014/main" id="{42A4CDED-06A0-4DDC-8C59-53DE21FFB284}"/>
              </a:ext>
            </a:extLst>
          </p:cNvPr>
          <p:cNvGraphicFramePr>
            <a:graphicFrameLocks noChangeAspect="1"/>
          </p:cNvGraphicFramePr>
          <p:nvPr>
            <p:extLst>
              <p:ext uri="{D42A27DB-BD31-4B8C-83A1-F6EECF244321}">
                <p14:modId xmlns:p14="http://schemas.microsoft.com/office/powerpoint/2010/main" val="2216280565"/>
              </p:ext>
            </p:extLst>
          </p:nvPr>
        </p:nvGraphicFramePr>
        <p:xfrm>
          <a:off x="2395537" y="2723033"/>
          <a:ext cx="4352925" cy="1022350"/>
        </p:xfrm>
        <a:graphic>
          <a:graphicData uri="http://schemas.openxmlformats.org/presentationml/2006/ole">
            <mc:AlternateContent xmlns:mc="http://schemas.openxmlformats.org/markup-compatibility/2006">
              <mc:Choice xmlns:v="urn:schemas-microsoft-com:vml" Requires="v">
                <p:oleObj spid="_x0000_s19627" name="Equation" r:id="rId4" imgW="1904760" imgH="520560" progId="Equation.3">
                  <p:embed/>
                </p:oleObj>
              </mc:Choice>
              <mc:Fallback>
                <p:oleObj name="Equation" r:id="rId4" imgW="1904760" imgH="520560" progId="Equation.3">
                  <p:embed/>
                  <p:pic>
                    <p:nvPicPr>
                      <p:cNvPr id="0" name="Picture 1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5537" y="2723033"/>
                        <a:ext cx="4352925" cy="1022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 name="Object 6">
            <a:extLst>
              <a:ext uri="{FF2B5EF4-FFF2-40B4-BE49-F238E27FC236}">
                <a16:creationId xmlns:a16="http://schemas.microsoft.com/office/drawing/2014/main" id="{9604D291-91B5-4EE0-9D60-C70C4C8BDF5D}"/>
              </a:ext>
            </a:extLst>
          </p:cNvPr>
          <p:cNvGraphicFramePr>
            <a:graphicFrameLocks noChangeAspect="1"/>
          </p:cNvGraphicFramePr>
          <p:nvPr>
            <p:extLst>
              <p:ext uri="{D42A27DB-BD31-4B8C-83A1-F6EECF244321}">
                <p14:modId xmlns:p14="http://schemas.microsoft.com/office/powerpoint/2010/main" val="4121197876"/>
              </p:ext>
            </p:extLst>
          </p:nvPr>
        </p:nvGraphicFramePr>
        <p:xfrm>
          <a:off x="723762" y="3753786"/>
          <a:ext cx="3656012" cy="1022350"/>
        </p:xfrm>
        <a:graphic>
          <a:graphicData uri="http://schemas.openxmlformats.org/presentationml/2006/ole">
            <mc:AlternateContent xmlns:mc="http://schemas.openxmlformats.org/markup-compatibility/2006">
              <mc:Choice xmlns:v="urn:schemas-microsoft-com:vml" Requires="v">
                <p:oleObj spid="_x0000_s19628" name="Equation" r:id="rId6" imgW="1600200" imgH="520560" progId="Equation.3">
                  <p:embed/>
                </p:oleObj>
              </mc:Choice>
              <mc:Fallback>
                <p:oleObj name="Equation" r:id="rId6" imgW="1600200" imgH="520560" progId="Equation.3">
                  <p:embed/>
                  <p:pic>
                    <p:nvPicPr>
                      <p:cNvPr id="0" name="Picture 17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3762" y="3753786"/>
                        <a:ext cx="3656012" cy="1022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 name="Object 54">
            <a:extLst>
              <a:ext uri="{FF2B5EF4-FFF2-40B4-BE49-F238E27FC236}">
                <a16:creationId xmlns:a16="http://schemas.microsoft.com/office/drawing/2014/main" id="{8279DC50-6851-45FB-9AC7-020180F2BF7A}"/>
              </a:ext>
            </a:extLst>
          </p:cNvPr>
          <p:cNvGraphicFramePr>
            <a:graphicFrameLocks noChangeAspect="1"/>
          </p:cNvGraphicFramePr>
          <p:nvPr>
            <p:extLst>
              <p:ext uri="{D42A27DB-BD31-4B8C-83A1-F6EECF244321}">
                <p14:modId xmlns:p14="http://schemas.microsoft.com/office/powerpoint/2010/main" val="3661398214"/>
              </p:ext>
            </p:extLst>
          </p:nvPr>
        </p:nvGraphicFramePr>
        <p:xfrm>
          <a:off x="316021" y="987226"/>
          <a:ext cx="6014441" cy="1603477"/>
        </p:xfrm>
        <a:graphic>
          <a:graphicData uri="http://schemas.openxmlformats.org/presentationml/2006/ole">
            <mc:AlternateContent xmlns:mc="http://schemas.openxmlformats.org/markup-compatibility/2006">
              <mc:Choice xmlns:v="urn:schemas-microsoft-com:vml" Requires="v">
                <p:oleObj spid="_x0000_s19629" name="Equation" r:id="rId8" imgW="2869920" imgH="888840" progId="Equation.3">
                  <p:embed/>
                </p:oleObj>
              </mc:Choice>
              <mc:Fallback>
                <p:oleObj name="Equation" r:id="rId8" imgW="2869920" imgH="888840" progId="Equation.3">
                  <p:embed/>
                  <p:pic>
                    <p:nvPicPr>
                      <p:cNvPr id="0" name="Picture 17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6021" y="987226"/>
                        <a:ext cx="6014441" cy="16034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Picture 2">
            <a:extLst>
              <a:ext uri="{FF2B5EF4-FFF2-40B4-BE49-F238E27FC236}">
                <a16:creationId xmlns:a16="http://schemas.microsoft.com/office/drawing/2014/main" id="{80C5BEA0-6DEB-4616-B827-2143EBABE917}"/>
              </a:ext>
            </a:extLst>
          </p:cNvPr>
          <p:cNvPicPr>
            <a:picLocks noChangeAspect="1"/>
          </p:cNvPicPr>
          <p:nvPr/>
        </p:nvPicPr>
        <p:blipFill>
          <a:blip r:embed="rId10"/>
          <a:stretch>
            <a:fillRect/>
          </a:stretch>
        </p:blipFill>
        <p:spPr>
          <a:xfrm>
            <a:off x="3037793" y="4753983"/>
            <a:ext cx="4671302" cy="1371289"/>
          </a:xfrm>
          <a:prstGeom prst="rect">
            <a:avLst/>
          </a:prstGeom>
        </p:spPr>
      </p:pic>
      <p:sp>
        <p:nvSpPr>
          <p:cNvPr id="9" name="Slide Number Placeholder 8"/>
          <p:cNvSpPr>
            <a:spLocks noGrp="1"/>
          </p:cNvSpPr>
          <p:nvPr>
            <p:ph type="sldNum" sz="quarter" idx="12"/>
          </p:nvPr>
        </p:nvSpPr>
        <p:spPr/>
        <p:txBody>
          <a:bodyPr/>
          <a:lstStyle/>
          <a:p>
            <a:pPr>
              <a:defRPr/>
            </a:pPr>
            <a:fld id="{F208343D-CA57-4FFD-885D-7C7C191369FA}" type="slidenum">
              <a:rPr lang="he-IL" altLang="en-US" smtClean="0"/>
              <a:pPr>
                <a:defRPr/>
              </a:pPr>
              <a:t>45</a:t>
            </a:fld>
            <a:endParaRPr lang="en-US" altLang="en-US"/>
          </a:p>
        </p:txBody>
      </p:sp>
    </p:spTree>
    <p:extLst>
      <p:ext uri="{BB962C8B-B14F-4D97-AF65-F5344CB8AC3E}">
        <p14:creationId xmlns:p14="http://schemas.microsoft.com/office/powerpoint/2010/main" val="1273179322"/>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BF5F9-4B90-4DFF-9A22-C0B600CE635A}"/>
              </a:ext>
            </a:extLst>
          </p:cNvPr>
          <p:cNvSpPr>
            <a:spLocks noGrp="1"/>
          </p:cNvSpPr>
          <p:nvPr>
            <p:ph type="title"/>
          </p:nvPr>
        </p:nvSpPr>
        <p:spPr/>
        <p:txBody>
          <a:bodyPr/>
          <a:lstStyle/>
          <a:p>
            <a:r>
              <a:rPr lang="en-US" i="1" dirty="0"/>
              <a:t>M</a:t>
            </a:r>
            <a:r>
              <a:rPr lang="en-US" dirty="0"/>
              <a:t>/</a:t>
            </a:r>
            <a:r>
              <a:rPr lang="en-US" i="1" dirty="0"/>
              <a:t>M</a:t>
            </a:r>
            <a:r>
              <a:rPr lang="en-US" dirty="0"/>
              <a:t>/s/</a:t>
            </a:r>
            <a:r>
              <a:rPr lang="en-US" i="1" dirty="0"/>
              <a:t>GD</a:t>
            </a:r>
            <a:r>
              <a:rPr lang="en-US" dirty="0"/>
              <a:t>/</a:t>
            </a:r>
            <a:r>
              <a:rPr lang="en-US" dirty="0">
                <a:cs typeface="Times New Roman" pitchFamily="18" charset="0"/>
              </a:rPr>
              <a:t>∞/∞ Queuing System</a:t>
            </a:r>
            <a:endParaRPr lang="en-US" dirty="0"/>
          </a:p>
        </p:txBody>
      </p:sp>
      <p:graphicFrame>
        <p:nvGraphicFramePr>
          <p:cNvPr id="55" name="Object 54">
            <a:extLst>
              <a:ext uri="{FF2B5EF4-FFF2-40B4-BE49-F238E27FC236}">
                <a16:creationId xmlns:a16="http://schemas.microsoft.com/office/drawing/2014/main" id="{8279DC50-6851-45FB-9AC7-020180F2BF7A}"/>
              </a:ext>
            </a:extLst>
          </p:cNvPr>
          <p:cNvGraphicFramePr>
            <a:graphicFrameLocks noChangeAspect="1"/>
          </p:cNvGraphicFramePr>
          <p:nvPr>
            <p:extLst>
              <p:ext uri="{D42A27DB-BD31-4B8C-83A1-F6EECF244321}">
                <p14:modId xmlns:p14="http://schemas.microsoft.com/office/powerpoint/2010/main" val="606119159"/>
              </p:ext>
            </p:extLst>
          </p:nvPr>
        </p:nvGraphicFramePr>
        <p:xfrm>
          <a:off x="316021" y="935915"/>
          <a:ext cx="6605587" cy="2784475"/>
        </p:xfrm>
        <a:graphic>
          <a:graphicData uri="http://schemas.openxmlformats.org/presentationml/2006/ole">
            <mc:AlternateContent xmlns:mc="http://schemas.openxmlformats.org/markup-compatibility/2006">
              <mc:Choice xmlns:v="urn:schemas-microsoft-com:vml" Requires="v">
                <p:oleObj spid="_x0000_s20544" name="Equation" r:id="rId2" imgW="2946240" imgH="1358640" progId="Equation.3">
                  <p:embed/>
                </p:oleObj>
              </mc:Choice>
              <mc:Fallback>
                <p:oleObj name="Equation" r:id="rId2" imgW="2946240" imgH="1358640" progId="Equation.3">
                  <p:embed/>
                  <p:pic>
                    <p:nvPicPr>
                      <p:cNvPr id="0" name="Picture 6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021" y="935915"/>
                        <a:ext cx="6605587" cy="2784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Picture 2">
            <a:extLst>
              <a:ext uri="{FF2B5EF4-FFF2-40B4-BE49-F238E27FC236}">
                <a16:creationId xmlns:a16="http://schemas.microsoft.com/office/drawing/2014/main" id="{528F4480-0183-41CA-9ABC-CD02A9958E83}"/>
              </a:ext>
            </a:extLst>
          </p:cNvPr>
          <p:cNvPicPr>
            <a:picLocks noChangeAspect="1"/>
          </p:cNvPicPr>
          <p:nvPr/>
        </p:nvPicPr>
        <p:blipFill>
          <a:blip r:embed="rId4"/>
          <a:stretch>
            <a:fillRect/>
          </a:stretch>
        </p:blipFill>
        <p:spPr>
          <a:xfrm>
            <a:off x="861352" y="4376795"/>
            <a:ext cx="2446822" cy="830996"/>
          </a:xfrm>
          <a:prstGeom prst="rect">
            <a:avLst/>
          </a:prstGeom>
        </p:spPr>
      </p:pic>
      <p:sp>
        <p:nvSpPr>
          <p:cNvPr id="4" name="Rectangle 3">
            <a:extLst>
              <a:ext uri="{FF2B5EF4-FFF2-40B4-BE49-F238E27FC236}">
                <a16:creationId xmlns:a16="http://schemas.microsoft.com/office/drawing/2014/main" id="{3251AA46-3A3D-4762-BF61-63A933DD5D7D}"/>
              </a:ext>
            </a:extLst>
          </p:cNvPr>
          <p:cNvSpPr/>
          <p:nvPr/>
        </p:nvSpPr>
        <p:spPr>
          <a:xfrm>
            <a:off x="485334" y="3817760"/>
            <a:ext cx="6337497" cy="461665"/>
          </a:xfrm>
          <a:prstGeom prst="rect">
            <a:avLst/>
          </a:prstGeom>
        </p:spPr>
        <p:txBody>
          <a:bodyPr wrap="square">
            <a:spAutoFit/>
          </a:bodyPr>
          <a:lstStyle/>
          <a:p>
            <a:r>
              <a:rPr lang="en-US" dirty="0">
                <a:solidFill>
                  <a:srgbClr val="000000"/>
                </a:solidFill>
                <a:latin typeface="Times-Roman"/>
              </a:rPr>
              <a:t>steady-state probability that all servers are busy</a:t>
            </a:r>
            <a:r>
              <a:rPr lang="en-US" dirty="0"/>
              <a:t> </a:t>
            </a:r>
          </a:p>
        </p:txBody>
      </p:sp>
      <p:pic>
        <p:nvPicPr>
          <p:cNvPr id="5" name="Picture 4">
            <a:extLst>
              <a:ext uri="{FF2B5EF4-FFF2-40B4-BE49-F238E27FC236}">
                <a16:creationId xmlns:a16="http://schemas.microsoft.com/office/drawing/2014/main" id="{07CE43AE-FB86-4B37-A9CF-45EC75E494AE}"/>
              </a:ext>
            </a:extLst>
          </p:cNvPr>
          <p:cNvPicPr>
            <a:picLocks noChangeAspect="1"/>
          </p:cNvPicPr>
          <p:nvPr/>
        </p:nvPicPr>
        <p:blipFill>
          <a:blip r:embed="rId5"/>
          <a:stretch>
            <a:fillRect/>
          </a:stretch>
        </p:blipFill>
        <p:spPr>
          <a:xfrm>
            <a:off x="1092840" y="5617505"/>
            <a:ext cx="2275022" cy="830996"/>
          </a:xfrm>
          <a:prstGeom prst="rect">
            <a:avLst/>
          </a:prstGeom>
        </p:spPr>
      </p:pic>
      <p:pic>
        <p:nvPicPr>
          <p:cNvPr id="6" name="Picture 5">
            <a:extLst>
              <a:ext uri="{FF2B5EF4-FFF2-40B4-BE49-F238E27FC236}">
                <a16:creationId xmlns:a16="http://schemas.microsoft.com/office/drawing/2014/main" id="{7628019A-F42C-43A4-910A-C6E14DAA09F2}"/>
              </a:ext>
            </a:extLst>
          </p:cNvPr>
          <p:cNvPicPr>
            <a:picLocks noChangeAspect="1"/>
          </p:cNvPicPr>
          <p:nvPr/>
        </p:nvPicPr>
        <p:blipFill>
          <a:blip r:embed="rId6"/>
          <a:stretch>
            <a:fillRect/>
          </a:stretch>
        </p:blipFill>
        <p:spPr>
          <a:xfrm>
            <a:off x="4447955" y="5430463"/>
            <a:ext cx="2954817" cy="935915"/>
          </a:xfrm>
          <a:prstGeom prst="rect">
            <a:avLst/>
          </a:prstGeom>
        </p:spPr>
      </p:pic>
      <p:sp>
        <p:nvSpPr>
          <p:cNvPr id="8" name="Slide Number Placeholder 7"/>
          <p:cNvSpPr>
            <a:spLocks noGrp="1"/>
          </p:cNvSpPr>
          <p:nvPr>
            <p:ph type="sldNum" sz="quarter" idx="12"/>
          </p:nvPr>
        </p:nvSpPr>
        <p:spPr/>
        <p:txBody>
          <a:bodyPr/>
          <a:lstStyle/>
          <a:p>
            <a:pPr>
              <a:defRPr/>
            </a:pPr>
            <a:fld id="{F208343D-CA57-4FFD-885D-7C7C191369FA}" type="slidenum">
              <a:rPr lang="he-IL" altLang="en-US" smtClean="0"/>
              <a:pPr>
                <a:defRPr/>
              </a:pPr>
              <a:t>46</a:t>
            </a:fld>
            <a:endParaRPr lang="en-US" altLang="en-US"/>
          </a:p>
        </p:txBody>
      </p:sp>
    </p:spTree>
    <p:extLst>
      <p:ext uri="{BB962C8B-B14F-4D97-AF65-F5344CB8AC3E}">
        <p14:creationId xmlns:p14="http://schemas.microsoft.com/office/powerpoint/2010/main" val="4280255893"/>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7A07A-E1E9-4F53-A834-C7CE0535B179}"/>
              </a:ext>
            </a:extLst>
          </p:cNvPr>
          <p:cNvSpPr>
            <a:spLocks noGrp="1"/>
          </p:cNvSpPr>
          <p:nvPr>
            <p:ph type="title"/>
          </p:nvPr>
        </p:nvSpPr>
        <p:spPr/>
        <p:txBody>
          <a:bodyPr/>
          <a:lstStyle/>
          <a:p>
            <a:r>
              <a:rPr lang="en-US" i="1" dirty="0"/>
              <a:t>M</a:t>
            </a:r>
            <a:r>
              <a:rPr lang="en-US" dirty="0"/>
              <a:t>/</a:t>
            </a:r>
            <a:r>
              <a:rPr lang="en-US" i="1" dirty="0"/>
              <a:t>M</a:t>
            </a:r>
            <a:r>
              <a:rPr lang="en-US" dirty="0"/>
              <a:t>/s/</a:t>
            </a:r>
            <a:r>
              <a:rPr lang="en-US" i="1" dirty="0"/>
              <a:t>GD</a:t>
            </a:r>
            <a:r>
              <a:rPr lang="en-US" dirty="0"/>
              <a:t>/</a:t>
            </a:r>
            <a:r>
              <a:rPr lang="en-US" dirty="0">
                <a:cs typeface="Times New Roman" pitchFamily="18" charset="0"/>
              </a:rPr>
              <a:t>∞/∞ Queuing System</a:t>
            </a:r>
            <a:endParaRPr lang="en-US" dirty="0"/>
          </a:p>
        </p:txBody>
      </p:sp>
      <p:sp>
        <p:nvSpPr>
          <p:cNvPr id="3" name="Content Placeholder 2">
            <a:extLst>
              <a:ext uri="{FF2B5EF4-FFF2-40B4-BE49-F238E27FC236}">
                <a16:creationId xmlns:a16="http://schemas.microsoft.com/office/drawing/2014/main" id="{172BBBF6-2C5B-4A82-AB27-930F63C9AE42}"/>
              </a:ext>
            </a:extLst>
          </p:cNvPr>
          <p:cNvSpPr>
            <a:spLocks noGrp="1"/>
          </p:cNvSpPr>
          <p:nvPr>
            <p:ph sz="quarter" idx="1"/>
          </p:nvPr>
        </p:nvSpPr>
        <p:spPr/>
        <p:txBody>
          <a:bodyPr/>
          <a:lstStyle/>
          <a:p>
            <a:r>
              <a:rPr lang="en-US" dirty="0"/>
              <a:t>Taha version</a:t>
            </a:r>
          </a:p>
          <a:p>
            <a:r>
              <a:rPr lang="en-US" dirty="0"/>
              <a:t> </a:t>
            </a:r>
            <a:r>
              <a:rPr lang="en-US" b="1" i="1" dirty="0">
                <a:solidFill>
                  <a:srgbClr val="FF0000"/>
                </a:solidFill>
                <a:latin typeface="Calibri" panose="020F0502020204030204" pitchFamily="34" charset="0"/>
                <a:cs typeface="Calibri" panose="020F0502020204030204" pitchFamily="34" charset="0"/>
                <a:sym typeface="Symbol"/>
              </a:rPr>
              <a:t> = </a:t>
            </a:r>
            <a:r>
              <a:rPr lang="en-US" b="1" i="1" dirty="0">
                <a:solidFill>
                  <a:srgbClr val="FF0000"/>
                </a:solidFill>
                <a:latin typeface="Calibri" panose="020F0502020204030204" pitchFamily="34" charset="0"/>
                <a:cs typeface="Calibri" panose="020F0502020204030204" pitchFamily="34" charset="0"/>
                <a:sym typeface="Symbol" panose="05050102010706020507" pitchFamily="18" charset="2"/>
              </a:rPr>
              <a:t> /, c = s, </a:t>
            </a:r>
            <a:r>
              <a:rPr lang="en-US" b="1" i="1" baseline="-25000" dirty="0">
                <a:solidFill>
                  <a:srgbClr val="FF0000"/>
                </a:solidFill>
                <a:latin typeface="Calibri" panose="020F0502020204030204" pitchFamily="34" charset="0"/>
                <a:cs typeface="Calibri" panose="020F0502020204030204" pitchFamily="34" charset="0"/>
                <a:sym typeface="Symbol" panose="05050102010706020507" pitchFamily="18" charset="2"/>
              </a:rPr>
              <a:t>0</a:t>
            </a:r>
            <a:r>
              <a:rPr lang="en-US" b="1" i="1" dirty="0">
                <a:solidFill>
                  <a:srgbClr val="FF0000"/>
                </a:solidFill>
                <a:latin typeface="Calibri" panose="020F0502020204030204" pitchFamily="34" charset="0"/>
                <a:cs typeface="Calibri" panose="020F0502020204030204" pitchFamily="34" charset="0"/>
                <a:sym typeface="Symbol" panose="05050102010706020507" pitchFamily="18" charset="2"/>
              </a:rPr>
              <a:t> = p</a:t>
            </a:r>
            <a:r>
              <a:rPr lang="en-US" b="1" i="1" baseline="-25000" dirty="0">
                <a:solidFill>
                  <a:srgbClr val="FF0000"/>
                </a:solidFill>
                <a:latin typeface="Calibri" panose="020F0502020204030204" pitchFamily="34" charset="0"/>
                <a:cs typeface="Calibri" panose="020F0502020204030204" pitchFamily="34" charset="0"/>
                <a:sym typeface="Symbol" panose="05050102010706020507" pitchFamily="18" charset="2"/>
              </a:rPr>
              <a:t>0</a:t>
            </a:r>
          </a:p>
          <a:p>
            <a:endParaRPr lang="en-US" b="1" i="1" baseline="-25000" dirty="0">
              <a:solidFill>
                <a:srgbClr val="FF0000"/>
              </a:solidFill>
              <a:latin typeface="Calibri" panose="020F0502020204030204" pitchFamily="34" charset="0"/>
              <a:cs typeface="Calibri" panose="020F0502020204030204" pitchFamily="34" charset="0"/>
              <a:sym typeface="Symbol" panose="05050102010706020507" pitchFamily="18" charset="2"/>
            </a:endParaRPr>
          </a:p>
          <a:p>
            <a:endParaRPr lang="en-US" b="1" i="1" baseline="-25000" dirty="0">
              <a:solidFill>
                <a:srgbClr val="FF0000"/>
              </a:solidFill>
              <a:latin typeface="Calibri" panose="020F0502020204030204" pitchFamily="34" charset="0"/>
              <a:cs typeface="Calibri" panose="020F0502020204030204" pitchFamily="34" charset="0"/>
              <a:sym typeface="Symbol" panose="05050102010706020507" pitchFamily="18" charset="2"/>
            </a:endParaRPr>
          </a:p>
          <a:p>
            <a:endParaRPr lang="en-US" b="1" i="1" baseline="-25000" dirty="0">
              <a:solidFill>
                <a:srgbClr val="FF0000"/>
              </a:solidFill>
              <a:latin typeface="Calibri" panose="020F0502020204030204" pitchFamily="34" charset="0"/>
              <a:cs typeface="Calibri" panose="020F0502020204030204" pitchFamily="34" charset="0"/>
              <a:sym typeface="Symbol" panose="05050102010706020507" pitchFamily="18" charset="2"/>
            </a:endParaRPr>
          </a:p>
          <a:p>
            <a:endParaRPr lang="en-US" b="1" i="1" baseline="-25000" dirty="0">
              <a:solidFill>
                <a:srgbClr val="FF0000"/>
              </a:solidFill>
              <a:latin typeface="Calibri" panose="020F0502020204030204" pitchFamily="34" charset="0"/>
              <a:cs typeface="Calibri" panose="020F0502020204030204" pitchFamily="34" charset="0"/>
              <a:sym typeface="Symbol" panose="05050102010706020507" pitchFamily="18" charset="2"/>
            </a:endParaRPr>
          </a:p>
          <a:p>
            <a:endParaRPr lang="en-US" b="1" i="1" baseline="-25000" dirty="0">
              <a:solidFill>
                <a:srgbClr val="FF0000"/>
              </a:solidFill>
              <a:latin typeface="Calibri" panose="020F0502020204030204" pitchFamily="34" charset="0"/>
              <a:cs typeface="Calibri" panose="020F0502020204030204" pitchFamily="34" charset="0"/>
              <a:sym typeface="Symbol" panose="05050102010706020507" pitchFamily="18" charset="2"/>
            </a:endParaRPr>
          </a:p>
          <a:p>
            <a:endParaRPr lang="en-US" b="1" i="1" baseline="-25000" dirty="0">
              <a:solidFill>
                <a:srgbClr val="FF0000"/>
              </a:solidFill>
              <a:latin typeface="Calibri" panose="020F0502020204030204" pitchFamily="34" charset="0"/>
              <a:cs typeface="Calibri" panose="020F0502020204030204" pitchFamily="34" charset="0"/>
              <a:sym typeface="Symbol" panose="05050102010706020507" pitchFamily="18" charset="2"/>
            </a:endParaRPr>
          </a:p>
          <a:p>
            <a:endParaRPr lang="en-US" b="1" i="1" baseline="-25000" dirty="0">
              <a:solidFill>
                <a:srgbClr val="FF0000"/>
              </a:solidFill>
              <a:latin typeface="Calibri" panose="020F0502020204030204" pitchFamily="34" charset="0"/>
              <a:cs typeface="Calibri" panose="020F0502020204030204" pitchFamily="34" charset="0"/>
              <a:sym typeface="Symbol" panose="05050102010706020507" pitchFamily="18" charset="2"/>
            </a:endParaRPr>
          </a:p>
          <a:p>
            <a:endParaRPr lang="en-US" b="1" i="1" baseline="-25000" dirty="0">
              <a:solidFill>
                <a:srgbClr val="FF0000"/>
              </a:solidFill>
              <a:latin typeface="Calibri" panose="020F0502020204030204" pitchFamily="34" charset="0"/>
              <a:cs typeface="Calibri" panose="020F0502020204030204" pitchFamily="34" charset="0"/>
              <a:sym typeface="Symbol" panose="05050102010706020507" pitchFamily="18" charset="2"/>
            </a:endParaRPr>
          </a:p>
          <a:p>
            <a:endParaRPr lang="en-US" b="1" i="1" baseline="-25000" dirty="0">
              <a:solidFill>
                <a:srgbClr val="FF0000"/>
              </a:solidFill>
              <a:latin typeface="Calibri" panose="020F0502020204030204" pitchFamily="34" charset="0"/>
              <a:cs typeface="Calibri" panose="020F0502020204030204" pitchFamily="34" charset="0"/>
              <a:sym typeface="Symbol" panose="05050102010706020507" pitchFamily="18" charset="2"/>
            </a:endParaRPr>
          </a:p>
          <a:p>
            <a:endParaRPr lang="en-US" b="1" i="1" baseline="-25000" dirty="0">
              <a:solidFill>
                <a:srgbClr val="FF0000"/>
              </a:solidFill>
              <a:latin typeface="Calibri" panose="020F0502020204030204" pitchFamily="34" charset="0"/>
              <a:cs typeface="Calibri" panose="020F0502020204030204" pitchFamily="34" charset="0"/>
              <a:sym typeface="Symbol" panose="05050102010706020507" pitchFamily="18" charset="2"/>
            </a:endParaRPr>
          </a:p>
          <a:p>
            <a:endParaRPr lang="en-US" b="1" i="1" baseline="-25000" dirty="0">
              <a:solidFill>
                <a:srgbClr val="FF0000"/>
              </a:solidFill>
              <a:latin typeface="Calibri" panose="020F0502020204030204" pitchFamily="34" charset="0"/>
              <a:cs typeface="Calibri" panose="020F0502020204030204" pitchFamily="34" charset="0"/>
              <a:sym typeface="Symbol" panose="05050102010706020507" pitchFamily="18" charset="2"/>
            </a:endParaRPr>
          </a:p>
          <a:p>
            <a:r>
              <a:rPr lang="en-US" i="1" dirty="0">
                <a:solidFill>
                  <a:srgbClr val="FF0000"/>
                </a:solidFill>
                <a:latin typeface="Calibri" panose="020F0502020204030204" pitchFamily="34" charset="0"/>
                <a:cs typeface="Calibri" panose="020F0502020204030204" pitchFamily="34" charset="0"/>
                <a:sym typeface="Symbol" panose="05050102010706020507" pitchFamily="18" charset="2"/>
              </a:rPr>
              <a:t>These are actually same as the previous ones</a:t>
            </a:r>
            <a:r>
              <a:rPr lang="en-US" b="1" i="1" dirty="0">
                <a:solidFill>
                  <a:srgbClr val="FF0000"/>
                </a:solidFill>
                <a:latin typeface="Calibri" panose="020F0502020204030204" pitchFamily="34" charset="0"/>
                <a:cs typeface="Calibri" panose="020F0502020204030204" pitchFamily="34" charset="0"/>
                <a:sym typeface="Symbol" panose="05050102010706020507" pitchFamily="18" charset="2"/>
              </a:rPr>
              <a:t> </a:t>
            </a:r>
            <a:endParaRPr lang="en-US" dirty="0"/>
          </a:p>
        </p:txBody>
      </p:sp>
      <p:sp>
        <p:nvSpPr>
          <p:cNvPr id="4" name="Slide Number Placeholder 3">
            <a:extLst>
              <a:ext uri="{FF2B5EF4-FFF2-40B4-BE49-F238E27FC236}">
                <a16:creationId xmlns:a16="http://schemas.microsoft.com/office/drawing/2014/main" id="{4169FED1-F83A-4E6E-B6FD-8A3F021C3ECA}"/>
              </a:ext>
            </a:extLst>
          </p:cNvPr>
          <p:cNvSpPr>
            <a:spLocks noGrp="1"/>
          </p:cNvSpPr>
          <p:nvPr>
            <p:ph type="sldNum" sz="quarter" idx="12"/>
          </p:nvPr>
        </p:nvSpPr>
        <p:spPr/>
        <p:txBody>
          <a:bodyPr/>
          <a:lstStyle/>
          <a:p>
            <a:pPr>
              <a:defRPr/>
            </a:pPr>
            <a:fld id="{F208343D-CA57-4FFD-885D-7C7C191369FA}" type="slidenum">
              <a:rPr lang="he-IL" altLang="en-US" smtClean="0"/>
              <a:pPr>
                <a:defRPr/>
              </a:pPr>
              <a:t>47</a:t>
            </a:fld>
            <a:endParaRPr lang="en-US" altLang="en-US"/>
          </a:p>
        </p:txBody>
      </p:sp>
      <p:pic>
        <p:nvPicPr>
          <p:cNvPr id="5" name="Picture 4">
            <a:extLst>
              <a:ext uri="{FF2B5EF4-FFF2-40B4-BE49-F238E27FC236}">
                <a16:creationId xmlns:a16="http://schemas.microsoft.com/office/drawing/2014/main" id="{82724044-B216-4E65-B249-4AD6E1DFE083}"/>
              </a:ext>
            </a:extLst>
          </p:cNvPr>
          <p:cNvPicPr>
            <a:picLocks noChangeAspect="1"/>
          </p:cNvPicPr>
          <p:nvPr/>
        </p:nvPicPr>
        <p:blipFill>
          <a:blip r:embed="rId2"/>
          <a:stretch>
            <a:fillRect/>
          </a:stretch>
        </p:blipFill>
        <p:spPr>
          <a:xfrm>
            <a:off x="2782179" y="1921959"/>
            <a:ext cx="4645914" cy="1767914"/>
          </a:xfrm>
          <a:prstGeom prst="rect">
            <a:avLst/>
          </a:prstGeom>
        </p:spPr>
      </p:pic>
      <p:pic>
        <p:nvPicPr>
          <p:cNvPr id="6" name="Picture 5">
            <a:extLst>
              <a:ext uri="{FF2B5EF4-FFF2-40B4-BE49-F238E27FC236}">
                <a16:creationId xmlns:a16="http://schemas.microsoft.com/office/drawing/2014/main" id="{86B7F758-9F3C-4360-92C1-6B8A86894CF1}"/>
              </a:ext>
            </a:extLst>
          </p:cNvPr>
          <p:cNvPicPr>
            <a:picLocks noChangeAspect="1"/>
          </p:cNvPicPr>
          <p:nvPr/>
        </p:nvPicPr>
        <p:blipFill>
          <a:blip r:embed="rId3"/>
          <a:stretch>
            <a:fillRect/>
          </a:stretch>
        </p:blipFill>
        <p:spPr>
          <a:xfrm>
            <a:off x="2986173" y="4199614"/>
            <a:ext cx="2946570" cy="997300"/>
          </a:xfrm>
          <a:prstGeom prst="rect">
            <a:avLst/>
          </a:prstGeom>
        </p:spPr>
      </p:pic>
      <p:pic>
        <p:nvPicPr>
          <p:cNvPr id="7" name="Picture 6">
            <a:extLst>
              <a:ext uri="{FF2B5EF4-FFF2-40B4-BE49-F238E27FC236}">
                <a16:creationId xmlns:a16="http://schemas.microsoft.com/office/drawing/2014/main" id="{48CAE508-ADE1-4D8B-AE5C-9B391942E30E}"/>
              </a:ext>
            </a:extLst>
          </p:cNvPr>
          <p:cNvPicPr>
            <a:picLocks noChangeAspect="1"/>
          </p:cNvPicPr>
          <p:nvPr/>
        </p:nvPicPr>
        <p:blipFill>
          <a:blip r:embed="rId4"/>
          <a:stretch>
            <a:fillRect/>
          </a:stretch>
        </p:blipFill>
        <p:spPr>
          <a:xfrm>
            <a:off x="2578185" y="4274875"/>
            <a:ext cx="407988" cy="634646"/>
          </a:xfrm>
          <a:prstGeom prst="rect">
            <a:avLst/>
          </a:prstGeom>
        </p:spPr>
      </p:pic>
    </p:spTree>
    <p:extLst>
      <p:ext uri="{BB962C8B-B14F-4D97-AF65-F5344CB8AC3E}">
        <p14:creationId xmlns:p14="http://schemas.microsoft.com/office/powerpoint/2010/main" val="217828707"/>
      </p:ext>
    </p:extLst>
  </p:cSld>
  <p:clrMapOvr>
    <a:masterClrMapping/>
  </p:clrMapOvr>
  <p:transition>
    <p:pull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BF5F9-4B90-4DFF-9A22-C0B600CE635A}"/>
              </a:ext>
            </a:extLst>
          </p:cNvPr>
          <p:cNvSpPr>
            <a:spLocks noGrp="1"/>
          </p:cNvSpPr>
          <p:nvPr>
            <p:ph type="title"/>
          </p:nvPr>
        </p:nvSpPr>
        <p:spPr/>
        <p:txBody>
          <a:bodyPr/>
          <a:lstStyle/>
          <a:p>
            <a:r>
              <a:rPr lang="en-US" i="1" dirty="0"/>
              <a:t>M</a:t>
            </a:r>
            <a:r>
              <a:rPr lang="en-US" dirty="0"/>
              <a:t>/</a:t>
            </a:r>
            <a:r>
              <a:rPr lang="en-US" i="1" dirty="0"/>
              <a:t>M</a:t>
            </a:r>
            <a:r>
              <a:rPr lang="en-US" dirty="0"/>
              <a:t>/s/</a:t>
            </a:r>
            <a:r>
              <a:rPr lang="en-US" i="1" dirty="0"/>
              <a:t>GD</a:t>
            </a:r>
            <a:r>
              <a:rPr lang="en-US" dirty="0"/>
              <a:t>/</a:t>
            </a:r>
            <a:r>
              <a:rPr lang="en-US" dirty="0">
                <a:cs typeface="Times New Roman" pitchFamily="18" charset="0"/>
              </a:rPr>
              <a:t>∞/∞ Queuing System</a:t>
            </a:r>
            <a:endParaRPr lang="en-US" dirty="0"/>
          </a:p>
        </p:txBody>
      </p:sp>
      <p:pic>
        <p:nvPicPr>
          <p:cNvPr id="6" name="Picture 5">
            <a:extLst>
              <a:ext uri="{FF2B5EF4-FFF2-40B4-BE49-F238E27FC236}">
                <a16:creationId xmlns:a16="http://schemas.microsoft.com/office/drawing/2014/main" id="{40ED9642-BA28-402C-A58D-959D2F355E36}"/>
              </a:ext>
            </a:extLst>
          </p:cNvPr>
          <p:cNvPicPr>
            <a:picLocks noChangeAspect="1"/>
          </p:cNvPicPr>
          <p:nvPr/>
        </p:nvPicPr>
        <p:blipFill>
          <a:blip r:embed="rId2"/>
          <a:stretch>
            <a:fillRect/>
          </a:stretch>
        </p:blipFill>
        <p:spPr>
          <a:xfrm>
            <a:off x="656273" y="1348174"/>
            <a:ext cx="2573078" cy="766031"/>
          </a:xfrm>
          <a:prstGeom prst="rect">
            <a:avLst/>
          </a:prstGeom>
        </p:spPr>
      </p:pic>
      <p:pic>
        <p:nvPicPr>
          <p:cNvPr id="7" name="Picture 6">
            <a:extLst>
              <a:ext uri="{FF2B5EF4-FFF2-40B4-BE49-F238E27FC236}">
                <a16:creationId xmlns:a16="http://schemas.microsoft.com/office/drawing/2014/main" id="{33A1482B-523A-4FAC-A5B1-9B128D7F916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1172088" y="2318031"/>
            <a:ext cx="1603877" cy="766031"/>
          </a:xfrm>
          <a:prstGeom prst="rect">
            <a:avLst/>
          </a:prstGeom>
        </p:spPr>
      </p:pic>
      <p:pic>
        <p:nvPicPr>
          <p:cNvPr id="8" name="Picture 7">
            <a:extLst>
              <a:ext uri="{FF2B5EF4-FFF2-40B4-BE49-F238E27FC236}">
                <a16:creationId xmlns:a16="http://schemas.microsoft.com/office/drawing/2014/main" id="{58AB6864-55AB-42B8-918D-11387FDBDB18}"/>
              </a:ext>
            </a:extLst>
          </p:cNvPr>
          <p:cNvPicPr>
            <a:picLocks noChangeAspect="1"/>
          </p:cNvPicPr>
          <p:nvPr/>
        </p:nvPicPr>
        <p:blipFill>
          <a:blip r:embed="rId5"/>
          <a:stretch>
            <a:fillRect/>
          </a:stretch>
        </p:blipFill>
        <p:spPr>
          <a:xfrm>
            <a:off x="1328449" y="3428999"/>
            <a:ext cx="1976764" cy="1072663"/>
          </a:xfrm>
          <a:prstGeom prst="rect">
            <a:avLst/>
          </a:prstGeom>
        </p:spPr>
      </p:pic>
      <p:pic>
        <p:nvPicPr>
          <p:cNvPr id="9" name="Picture 8">
            <a:extLst>
              <a:ext uri="{FF2B5EF4-FFF2-40B4-BE49-F238E27FC236}">
                <a16:creationId xmlns:a16="http://schemas.microsoft.com/office/drawing/2014/main" id="{A07201A8-D421-4BDA-8693-047EC1873A19}"/>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4434462" y="2318030"/>
            <a:ext cx="2782264" cy="3453845"/>
          </a:xfrm>
          <a:prstGeom prst="rect">
            <a:avLst/>
          </a:prstGeom>
        </p:spPr>
      </p:pic>
      <p:sp>
        <p:nvSpPr>
          <p:cNvPr id="10" name="Slide Number Placeholder 9"/>
          <p:cNvSpPr>
            <a:spLocks noGrp="1"/>
          </p:cNvSpPr>
          <p:nvPr>
            <p:ph type="sldNum" sz="quarter" idx="12"/>
          </p:nvPr>
        </p:nvSpPr>
        <p:spPr/>
        <p:txBody>
          <a:bodyPr/>
          <a:lstStyle/>
          <a:p>
            <a:pPr>
              <a:defRPr/>
            </a:pPr>
            <a:fld id="{F208343D-CA57-4FFD-885D-7C7C191369FA}" type="slidenum">
              <a:rPr lang="he-IL" altLang="en-US" smtClean="0"/>
              <a:pPr>
                <a:defRPr/>
              </a:pPr>
              <a:t>48</a:t>
            </a:fld>
            <a:endParaRPr lang="en-US" altLang="en-US"/>
          </a:p>
        </p:txBody>
      </p:sp>
    </p:spTree>
    <p:extLst>
      <p:ext uri="{BB962C8B-B14F-4D97-AF65-F5344CB8AC3E}">
        <p14:creationId xmlns:p14="http://schemas.microsoft.com/office/powerpoint/2010/main" val="4114626944"/>
      </p:ext>
    </p:extLst>
  </p:cSld>
  <p:clrMapOvr>
    <a:masterClrMapping/>
  </p:clrMapOvr>
  <p:transition>
    <p:pull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BF5F9-4B90-4DFF-9A22-C0B600CE635A}"/>
              </a:ext>
            </a:extLst>
          </p:cNvPr>
          <p:cNvSpPr>
            <a:spLocks noGrp="1"/>
          </p:cNvSpPr>
          <p:nvPr>
            <p:ph type="title"/>
          </p:nvPr>
        </p:nvSpPr>
        <p:spPr/>
        <p:txBody>
          <a:bodyPr/>
          <a:lstStyle/>
          <a:p>
            <a:r>
              <a:rPr lang="en-US" i="1" dirty="0"/>
              <a:t>M</a:t>
            </a:r>
            <a:r>
              <a:rPr lang="en-US" dirty="0"/>
              <a:t>/</a:t>
            </a:r>
            <a:r>
              <a:rPr lang="en-US" i="1" dirty="0"/>
              <a:t>M</a:t>
            </a:r>
            <a:r>
              <a:rPr lang="en-US" dirty="0"/>
              <a:t>/s/</a:t>
            </a:r>
            <a:r>
              <a:rPr lang="en-US" i="1" dirty="0"/>
              <a:t>GD</a:t>
            </a:r>
            <a:r>
              <a:rPr lang="en-US" dirty="0"/>
              <a:t>/</a:t>
            </a:r>
            <a:r>
              <a:rPr lang="en-US" dirty="0">
                <a:cs typeface="Times New Roman" pitchFamily="18" charset="0"/>
              </a:rPr>
              <a:t>∞/∞ Queuing System</a:t>
            </a:r>
            <a:endParaRPr lang="en-US" dirty="0"/>
          </a:p>
        </p:txBody>
      </p:sp>
      <p:sp>
        <p:nvSpPr>
          <p:cNvPr id="10" name="Rectangle 9">
            <a:extLst>
              <a:ext uri="{FF2B5EF4-FFF2-40B4-BE49-F238E27FC236}">
                <a16:creationId xmlns:a16="http://schemas.microsoft.com/office/drawing/2014/main" id="{F2D5A625-F310-4BE9-8701-C2FB9CEFD863}"/>
              </a:ext>
            </a:extLst>
          </p:cNvPr>
          <p:cNvSpPr/>
          <p:nvPr/>
        </p:nvSpPr>
        <p:spPr>
          <a:xfrm>
            <a:off x="185365" y="1259064"/>
            <a:ext cx="6337497" cy="461665"/>
          </a:xfrm>
          <a:prstGeom prst="rect">
            <a:avLst/>
          </a:prstGeom>
        </p:spPr>
        <p:txBody>
          <a:bodyPr wrap="square">
            <a:spAutoFit/>
          </a:bodyPr>
          <a:lstStyle/>
          <a:p>
            <a:r>
              <a:rPr lang="en-US" dirty="0">
                <a:solidFill>
                  <a:srgbClr val="000000"/>
                </a:solidFill>
                <a:latin typeface="Times-Roman"/>
              </a:rPr>
              <a:t>As M/M/2 system</a:t>
            </a:r>
            <a:endParaRPr lang="en-US" dirty="0"/>
          </a:p>
        </p:txBody>
      </p:sp>
      <p:sp>
        <p:nvSpPr>
          <p:cNvPr id="12" name="Rectangle 11">
            <a:extLst>
              <a:ext uri="{FF2B5EF4-FFF2-40B4-BE49-F238E27FC236}">
                <a16:creationId xmlns:a16="http://schemas.microsoft.com/office/drawing/2014/main" id="{BBC97531-CC2E-4C0E-A8A9-D64920BFAC85}"/>
              </a:ext>
            </a:extLst>
          </p:cNvPr>
          <p:cNvSpPr/>
          <p:nvPr/>
        </p:nvSpPr>
        <p:spPr>
          <a:xfrm>
            <a:off x="682646" y="1813045"/>
            <a:ext cx="7392207" cy="461665"/>
          </a:xfrm>
          <a:prstGeom prst="rect">
            <a:avLst/>
          </a:prstGeom>
        </p:spPr>
        <p:txBody>
          <a:bodyPr wrap="square">
            <a:spAutoFit/>
          </a:bodyPr>
          <a:lstStyle/>
          <a:p>
            <a:r>
              <a:rPr lang="en-US" dirty="0">
                <a:sym typeface="Symbol" panose="05050102010706020507" pitchFamily="18" charset="2"/>
              </a:rPr>
              <a:t> = 8     = 60/12 = 5     s = 2     = /s= 0.8</a:t>
            </a:r>
            <a:endParaRPr lang="en-US" dirty="0"/>
          </a:p>
        </p:txBody>
      </p:sp>
      <p:graphicFrame>
        <p:nvGraphicFramePr>
          <p:cNvPr id="13" name="Object 6">
            <a:extLst>
              <a:ext uri="{FF2B5EF4-FFF2-40B4-BE49-F238E27FC236}">
                <a16:creationId xmlns:a16="http://schemas.microsoft.com/office/drawing/2014/main" id="{33022243-C69B-4A0D-8A93-A1DB15003288}"/>
              </a:ext>
            </a:extLst>
          </p:cNvPr>
          <p:cNvGraphicFramePr>
            <a:graphicFrameLocks noChangeAspect="1"/>
          </p:cNvGraphicFramePr>
          <p:nvPr>
            <p:extLst>
              <p:ext uri="{D42A27DB-BD31-4B8C-83A1-F6EECF244321}">
                <p14:modId xmlns:p14="http://schemas.microsoft.com/office/powerpoint/2010/main" val="1994605618"/>
              </p:ext>
            </p:extLst>
          </p:nvPr>
        </p:nvGraphicFramePr>
        <p:xfrm>
          <a:off x="546100" y="2520950"/>
          <a:ext cx="4789488" cy="2195513"/>
        </p:xfrm>
        <a:graphic>
          <a:graphicData uri="http://schemas.openxmlformats.org/presentationml/2006/ole">
            <mc:AlternateContent xmlns:mc="http://schemas.openxmlformats.org/markup-compatibility/2006">
              <mc:Choice xmlns:v="urn:schemas-microsoft-com:vml" Requires="v">
                <p:oleObj spid="_x0000_s21536" name="Equation" r:id="rId2" imgW="2095200" imgH="1117440" progId="Equation.3">
                  <p:embed/>
                </p:oleObj>
              </mc:Choice>
              <mc:Fallback>
                <p:oleObj name="Equation" r:id="rId2" imgW="2095200" imgH="1117440" progId="Equation.3">
                  <p:embed/>
                  <p:pic>
                    <p:nvPicPr>
                      <p:cNvPr id="0"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100" y="2520950"/>
                        <a:ext cx="4789488" cy="219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5"/>
          <p:cNvSpPr>
            <a:spLocks noGrp="1"/>
          </p:cNvSpPr>
          <p:nvPr>
            <p:ph type="sldNum" sz="quarter" idx="12"/>
          </p:nvPr>
        </p:nvSpPr>
        <p:spPr/>
        <p:txBody>
          <a:bodyPr/>
          <a:lstStyle/>
          <a:p>
            <a:pPr>
              <a:defRPr/>
            </a:pPr>
            <a:fld id="{F208343D-CA57-4FFD-885D-7C7C191369FA}" type="slidenum">
              <a:rPr lang="he-IL" altLang="en-US" smtClean="0"/>
              <a:pPr>
                <a:defRPr/>
              </a:pPr>
              <a:t>49</a:t>
            </a:fld>
            <a:endParaRPr lang="en-US" altLang="en-US"/>
          </a:p>
        </p:txBody>
      </p:sp>
    </p:spTree>
    <p:extLst>
      <p:ext uri="{BB962C8B-B14F-4D97-AF65-F5344CB8AC3E}">
        <p14:creationId xmlns:p14="http://schemas.microsoft.com/office/powerpoint/2010/main" val="2563679731"/>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4">
            <a:extLst>
              <a:ext uri="{FF2B5EF4-FFF2-40B4-BE49-F238E27FC236}">
                <a16:creationId xmlns:a16="http://schemas.microsoft.com/office/drawing/2014/main" id="{5106EF79-08CC-4DA2-B409-F6672E9F7ABF}"/>
              </a:ext>
            </a:extLst>
          </p:cNvPr>
          <p:cNvSpPr>
            <a:spLocks noGrp="1"/>
          </p:cNvSpPr>
          <p:nvPr>
            <p:ph type="title"/>
          </p:nvPr>
        </p:nvSpPr>
        <p:spPr>
          <a:xfrm>
            <a:off x="128588" y="0"/>
            <a:ext cx="9015412" cy="936625"/>
          </a:xfrm>
        </p:spPr>
        <p:txBody>
          <a:bodyPr/>
          <a:lstStyle/>
          <a:p>
            <a:pPr eaLnBrk="1" hangingPunct="1"/>
            <a:r>
              <a:rPr lang="en-US" dirty="0"/>
              <a:t>Queuing System - Input process</a:t>
            </a:r>
            <a:endParaRPr lang="en-US" altLang="en-US" dirty="0"/>
          </a:p>
        </p:txBody>
      </p:sp>
      <p:sp>
        <p:nvSpPr>
          <p:cNvPr id="14339" name="Slide Number Placeholder 3">
            <a:extLst>
              <a:ext uri="{FF2B5EF4-FFF2-40B4-BE49-F238E27FC236}">
                <a16:creationId xmlns:a16="http://schemas.microsoft.com/office/drawing/2014/main" id="{6B849694-94AC-4427-A2EE-94E7C69FFF1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E744DD60-9FC2-4368-BA11-BC50567F4E06}" type="slidenum">
              <a:rPr lang="he-IL" altLang="en-US" sz="2200">
                <a:solidFill>
                  <a:srgbClr val="002D86"/>
                </a:solidFill>
              </a:rPr>
              <a:pPr/>
              <a:t>5</a:t>
            </a:fld>
            <a:endParaRPr lang="en-US" altLang="en-US" sz="2200">
              <a:solidFill>
                <a:srgbClr val="002D86"/>
              </a:solidFill>
            </a:endParaRPr>
          </a:p>
        </p:txBody>
      </p:sp>
      <p:sp>
        <p:nvSpPr>
          <p:cNvPr id="6" name="Content Placeholder 5">
            <a:extLst>
              <a:ext uri="{FF2B5EF4-FFF2-40B4-BE49-F238E27FC236}">
                <a16:creationId xmlns:a16="http://schemas.microsoft.com/office/drawing/2014/main" id="{8EA91A45-FD0D-4B44-8CF7-FCE34B5C4456}"/>
              </a:ext>
            </a:extLst>
          </p:cNvPr>
          <p:cNvSpPr>
            <a:spLocks noGrp="1"/>
          </p:cNvSpPr>
          <p:nvPr>
            <p:ph sz="quarter" idx="1"/>
          </p:nvPr>
        </p:nvSpPr>
        <p:spPr>
          <a:xfrm>
            <a:off x="0" y="989013"/>
            <a:ext cx="9144000" cy="5400675"/>
          </a:xfrm>
        </p:spPr>
        <p:txBody>
          <a:bodyPr>
            <a:normAutofit/>
          </a:bodyPr>
          <a:lstStyle/>
          <a:p>
            <a:r>
              <a:rPr lang="en-US" dirty="0"/>
              <a:t>Usually called the </a:t>
            </a:r>
            <a:r>
              <a:rPr lang="en-US" b="1" dirty="0"/>
              <a:t>arrival process</a:t>
            </a:r>
            <a:r>
              <a:rPr lang="en-US" dirty="0"/>
              <a:t>.</a:t>
            </a:r>
          </a:p>
          <a:p>
            <a:r>
              <a:rPr lang="en-US" dirty="0"/>
              <a:t>Arrivals are called </a:t>
            </a:r>
            <a:r>
              <a:rPr lang="en-US" b="1" dirty="0"/>
              <a:t>customers</a:t>
            </a:r>
            <a:r>
              <a:rPr lang="en-US" dirty="0"/>
              <a:t>.</a:t>
            </a:r>
          </a:p>
          <a:p>
            <a:r>
              <a:rPr lang="en-US" dirty="0"/>
              <a:t>We assume that no more than one arrival can occur at a given instant.</a:t>
            </a:r>
          </a:p>
          <a:p>
            <a:r>
              <a:rPr lang="en-US" dirty="0"/>
              <a:t>If more than one arrival can occur at a given instant, we say that </a:t>
            </a:r>
            <a:r>
              <a:rPr lang="en-US" b="1" dirty="0"/>
              <a:t>bulk arrivals</a:t>
            </a:r>
            <a:r>
              <a:rPr lang="en-US" dirty="0"/>
              <a:t> are allowed.</a:t>
            </a:r>
          </a:p>
          <a:p>
            <a:r>
              <a:rPr lang="en-US" dirty="0"/>
              <a:t>Models in which arrivals are drawn from a small population are called </a:t>
            </a:r>
            <a:r>
              <a:rPr lang="en-US" b="1" dirty="0"/>
              <a:t>finite source models</a:t>
            </a:r>
            <a:r>
              <a:rPr lang="en-US" dirty="0"/>
              <a:t>.</a:t>
            </a:r>
          </a:p>
          <a:p>
            <a:r>
              <a:rPr lang="en-US" dirty="0"/>
              <a:t>If a customer arrives but fails to enter the system, we say that the customer has </a:t>
            </a:r>
            <a:r>
              <a:rPr lang="en-US" b="1" dirty="0"/>
              <a:t>balked</a:t>
            </a:r>
            <a:r>
              <a:rPr lang="en-US" dirty="0"/>
              <a:t>.</a:t>
            </a:r>
          </a:p>
          <a:p>
            <a:pPr marL="274320" indent="-274320" eaLnBrk="1" fontAlgn="auto" hangingPunct="1">
              <a:lnSpc>
                <a:spcPct val="150000"/>
              </a:lnSpc>
              <a:spcAft>
                <a:spcPts val="0"/>
              </a:spcAft>
              <a:buFont typeface="Wingdings 3"/>
              <a:buChar char=""/>
              <a:defRPr/>
            </a:pPr>
            <a:endParaRPr lang="en-US" dirty="0"/>
          </a:p>
        </p:txBody>
      </p:sp>
    </p:spTree>
    <p:extLst>
      <p:ext uri="{BB962C8B-B14F-4D97-AF65-F5344CB8AC3E}">
        <p14:creationId xmlns:p14="http://schemas.microsoft.com/office/powerpoint/2010/main" val="578588314"/>
      </p:ext>
    </p:extLst>
  </p:cSld>
  <p:clrMapOvr>
    <a:masterClrMapping/>
  </p:clrMapOvr>
  <p:transition>
    <p:pull di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BF5F9-4B90-4DFF-9A22-C0B600CE635A}"/>
              </a:ext>
            </a:extLst>
          </p:cNvPr>
          <p:cNvSpPr>
            <a:spLocks noGrp="1"/>
          </p:cNvSpPr>
          <p:nvPr>
            <p:ph type="title"/>
          </p:nvPr>
        </p:nvSpPr>
        <p:spPr/>
        <p:txBody>
          <a:bodyPr/>
          <a:lstStyle/>
          <a:p>
            <a:r>
              <a:rPr lang="en-US" i="1" dirty="0"/>
              <a:t>M</a:t>
            </a:r>
            <a:r>
              <a:rPr lang="en-US" dirty="0"/>
              <a:t>/</a:t>
            </a:r>
            <a:r>
              <a:rPr lang="en-US" i="1" dirty="0"/>
              <a:t>M</a:t>
            </a:r>
            <a:r>
              <a:rPr lang="en-US" dirty="0"/>
              <a:t>/s/</a:t>
            </a:r>
            <a:r>
              <a:rPr lang="en-US" i="1" dirty="0"/>
              <a:t>GD</a:t>
            </a:r>
            <a:r>
              <a:rPr lang="en-US" dirty="0"/>
              <a:t>/</a:t>
            </a:r>
            <a:r>
              <a:rPr lang="en-US" dirty="0">
                <a:cs typeface="Times New Roman" pitchFamily="18" charset="0"/>
              </a:rPr>
              <a:t>∞/∞ Queuing System</a:t>
            </a:r>
            <a:endParaRPr lang="en-US" dirty="0"/>
          </a:p>
        </p:txBody>
      </p:sp>
      <p:pic>
        <p:nvPicPr>
          <p:cNvPr id="3" name="Picture 2">
            <a:extLst>
              <a:ext uri="{FF2B5EF4-FFF2-40B4-BE49-F238E27FC236}">
                <a16:creationId xmlns:a16="http://schemas.microsoft.com/office/drawing/2014/main" id="{B85CF36A-6A8B-4435-A5DA-B5C0FABD5BFD}"/>
              </a:ext>
            </a:extLst>
          </p:cNvPr>
          <p:cNvPicPr>
            <a:picLocks noChangeAspect="1"/>
          </p:cNvPicPr>
          <p:nvPr/>
        </p:nvPicPr>
        <p:blipFill>
          <a:blip r:embed="rId2"/>
          <a:stretch>
            <a:fillRect/>
          </a:stretch>
        </p:blipFill>
        <p:spPr>
          <a:xfrm>
            <a:off x="330956" y="1257886"/>
            <a:ext cx="8482535" cy="1485314"/>
          </a:xfrm>
          <a:prstGeom prst="rect">
            <a:avLst/>
          </a:prstGeom>
        </p:spPr>
      </p:pic>
      <p:sp>
        <p:nvSpPr>
          <p:cNvPr id="10" name="Rectangle 9">
            <a:extLst>
              <a:ext uri="{FF2B5EF4-FFF2-40B4-BE49-F238E27FC236}">
                <a16:creationId xmlns:a16="http://schemas.microsoft.com/office/drawing/2014/main" id="{F2D5A625-F310-4BE9-8701-C2FB9CEFD863}"/>
              </a:ext>
            </a:extLst>
          </p:cNvPr>
          <p:cNvSpPr/>
          <p:nvPr/>
        </p:nvSpPr>
        <p:spPr>
          <a:xfrm>
            <a:off x="330956" y="3065171"/>
            <a:ext cx="6337497" cy="461665"/>
          </a:xfrm>
          <a:prstGeom prst="rect">
            <a:avLst/>
          </a:prstGeom>
        </p:spPr>
        <p:txBody>
          <a:bodyPr wrap="square">
            <a:spAutoFit/>
          </a:bodyPr>
          <a:lstStyle/>
          <a:p>
            <a:r>
              <a:rPr lang="en-US" dirty="0">
                <a:solidFill>
                  <a:srgbClr val="000000"/>
                </a:solidFill>
                <a:latin typeface="Times-Roman"/>
              </a:rPr>
              <a:t>As M/M/2 system</a:t>
            </a:r>
            <a:endParaRPr lang="en-US" dirty="0"/>
          </a:p>
        </p:txBody>
      </p:sp>
      <p:sp>
        <p:nvSpPr>
          <p:cNvPr id="12" name="Rectangle 11">
            <a:extLst>
              <a:ext uri="{FF2B5EF4-FFF2-40B4-BE49-F238E27FC236}">
                <a16:creationId xmlns:a16="http://schemas.microsoft.com/office/drawing/2014/main" id="{BBC97531-CC2E-4C0E-A8A9-D64920BFAC85}"/>
              </a:ext>
            </a:extLst>
          </p:cNvPr>
          <p:cNvSpPr/>
          <p:nvPr/>
        </p:nvSpPr>
        <p:spPr>
          <a:xfrm>
            <a:off x="330954" y="3526836"/>
            <a:ext cx="7392207" cy="461665"/>
          </a:xfrm>
          <a:prstGeom prst="rect">
            <a:avLst/>
          </a:prstGeom>
        </p:spPr>
        <p:txBody>
          <a:bodyPr wrap="square">
            <a:spAutoFit/>
          </a:bodyPr>
          <a:lstStyle/>
          <a:p>
            <a:r>
              <a:rPr lang="en-US" dirty="0">
                <a:sym typeface="Symbol" panose="05050102010706020507" pitchFamily="18" charset="2"/>
              </a:rPr>
              <a:t> = 8     = 60/12 = 5     s = 2     = /s= 0.8</a:t>
            </a:r>
            <a:endParaRPr lang="en-US" dirty="0"/>
          </a:p>
        </p:txBody>
      </p:sp>
      <p:graphicFrame>
        <p:nvGraphicFramePr>
          <p:cNvPr id="13" name="Object 6">
            <a:extLst>
              <a:ext uri="{FF2B5EF4-FFF2-40B4-BE49-F238E27FC236}">
                <a16:creationId xmlns:a16="http://schemas.microsoft.com/office/drawing/2014/main" id="{33022243-C69B-4A0D-8A93-A1DB15003288}"/>
              </a:ext>
            </a:extLst>
          </p:cNvPr>
          <p:cNvGraphicFramePr>
            <a:graphicFrameLocks noChangeAspect="1"/>
          </p:cNvGraphicFramePr>
          <p:nvPr/>
        </p:nvGraphicFramePr>
        <p:xfrm>
          <a:off x="560388" y="4311650"/>
          <a:ext cx="4846637" cy="2044700"/>
        </p:xfrm>
        <a:graphic>
          <a:graphicData uri="http://schemas.openxmlformats.org/presentationml/2006/ole">
            <mc:AlternateContent xmlns:mc="http://schemas.openxmlformats.org/markup-compatibility/2006">
              <mc:Choice xmlns:v="urn:schemas-microsoft-com:vml" Requires="v">
                <p:oleObj spid="_x0000_s22557" name="Equation" r:id="rId3" imgW="2120760" imgH="1041120" progId="Equation.3">
                  <p:embed/>
                </p:oleObj>
              </mc:Choice>
              <mc:Fallback>
                <p:oleObj name="Equation" r:id="rId3" imgW="2120760" imgH="1041120" progId="Equation.3">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388" y="4311650"/>
                        <a:ext cx="4846637" cy="204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6"/>
          <p:cNvSpPr>
            <a:spLocks noGrp="1"/>
          </p:cNvSpPr>
          <p:nvPr>
            <p:ph type="sldNum" sz="quarter" idx="12"/>
          </p:nvPr>
        </p:nvSpPr>
        <p:spPr/>
        <p:txBody>
          <a:bodyPr/>
          <a:lstStyle/>
          <a:p>
            <a:pPr>
              <a:defRPr/>
            </a:pPr>
            <a:fld id="{F208343D-CA57-4FFD-885D-7C7C191369FA}" type="slidenum">
              <a:rPr lang="he-IL" altLang="en-US" smtClean="0"/>
              <a:pPr>
                <a:defRPr/>
              </a:pPr>
              <a:t>50</a:t>
            </a:fld>
            <a:endParaRPr lang="en-US" altLang="en-US"/>
          </a:p>
        </p:txBody>
      </p:sp>
    </p:spTree>
    <p:extLst>
      <p:ext uri="{BB962C8B-B14F-4D97-AF65-F5344CB8AC3E}">
        <p14:creationId xmlns:p14="http://schemas.microsoft.com/office/powerpoint/2010/main" val="1963802615"/>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BF5F9-4B90-4DFF-9A22-C0B600CE635A}"/>
              </a:ext>
            </a:extLst>
          </p:cNvPr>
          <p:cNvSpPr>
            <a:spLocks noGrp="1"/>
          </p:cNvSpPr>
          <p:nvPr>
            <p:ph type="title"/>
          </p:nvPr>
        </p:nvSpPr>
        <p:spPr/>
        <p:txBody>
          <a:bodyPr/>
          <a:lstStyle/>
          <a:p>
            <a:r>
              <a:rPr lang="en-US" i="1" dirty="0"/>
              <a:t>M</a:t>
            </a:r>
            <a:r>
              <a:rPr lang="en-US" dirty="0"/>
              <a:t>/</a:t>
            </a:r>
            <a:r>
              <a:rPr lang="en-US" i="1" dirty="0"/>
              <a:t>M</a:t>
            </a:r>
            <a:r>
              <a:rPr lang="en-US" dirty="0"/>
              <a:t>/s/</a:t>
            </a:r>
            <a:r>
              <a:rPr lang="en-US" i="1" dirty="0"/>
              <a:t>GD</a:t>
            </a:r>
            <a:r>
              <a:rPr lang="en-US" dirty="0"/>
              <a:t>/</a:t>
            </a:r>
            <a:r>
              <a:rPr lang="en-US" dirty="0">
                <a:cs typeface="Times New Roman" pitchFamily="18" charset="0"/>
              </a:rPr>
              <a:t>∞/∞ Queuing System</a:t>
            </a:r>
            <a:endParaRPr lang="en-US" dirty="0"/>
          </a:p>
        </p:txBody>
      </p:sp>
      <p:sp>
        <p:nvSpPr>
          <p:cNvPr id="10" name="Rectangle 9">
            <a:extLst>
              <a:ext uri="{FF2B5EF4-FFF2-40B4-BE49-F238E27FC236}">
                <a16:creationId xmlns:a16="http://schemas.microsoft.com/office/drawing/2014/main" id="{F2D5A625-F310-4BE9-8701-C2FB9CEFD863}"/>
              </a:ext>
            </a:extLst>
          </p:cNvPr>
          <p:cNvSpPr/>
          <p:nvPr/>
        </p:nvSpPr>
        <p:spPr>
          <a:xfrm>
            <a:off x="185365" y="1259064"/>
            <a:ext cx="6337497" cy="461665"/>
          </a:xfrm>
          <a:prstGeom prst="rect">
            <a:avLst/>
          </a:prstGeom>
        </p:spPr>
        <p:txBody>
          <a:bodyPr wrap="square">
            <a:spAutoFit/>
          </a:bodyPr>
          <a:lstStyle/>
          <a:p>
            <a:r>
              <a:rPr lang="en-US" dirty="0">
                <a:solidFill>
                  <a:srgbClr val="000000"/>
                </a:solidFill>
                <a:latin typeface="Times-Roman"/>
              </a:rPr>
              <a:t>As M/M/2 system</a:t>
            </a:r>
            <a:endParaRPr lang="en-US" dirty="0"/>
          </a:p>
        </p:txBody>
      </p:sp>
      <p:sp>
        <p:nvSpPr>
          <p:cNvPr id="12" name="Rectangle 11">
            <a:extLst>
              <a:ext uri="{FF2B5EF4-FFF2-40B4-BE49-F238E27FC236}">
                <a16:creationId xmlns:a16="http://schemas.microsoft.com/office/drawing/2014/main" id="{BBC97531-CC2E-4C0E-A8A9-D64920BFAC85}"/>
              </a:ext>
            </a:extLst>
          </p:cNvPr>
          <p:cNvSpPr/>
          <p:nvPr/>
        </p:nvSpPr>
        <p:spPr>
          <a:xfrm>
            <a:off x="682646" y="1813045"/>
            <a:ext cx="7392207" cy="461665"/>
          </a:xfrm>
          <a:prstGeom prst="rect">
            <a:avLst/>
          </a:prstGeom>
        </p:spPr>
        <p:txBody>
          <a:bodyPr wrap="square">
            <a:spAutoFit/>
          </a:bodyPr>
          <a:lstStyle/>
          <a:p>
            <a:r>
              <a:rPr lang="en-US" dirty="0">
                <a:sym typeface="Symbol" panose="05050102010706020507" pitchFamily="18" charset="2"/>
              </a:rPr>
              <a:t> = 8     = 60/12 = 5     s = 2     = /s= 0.8</a:t>
            </a:r>
            <a:endParaRPr lang="en-US" dirty="0"/>
          </a:p>
        </p:txBody>
      </p:sp>
      <p:graphicFrame>
        <p:nvGraphicFramePr>
          <p:cNvPr id="13" name="Object 6">
            <a:extLst>
              <a:ext uri="{FF2B5EF4-FFF2-40B4-BE49-F238E27FC236}">
                <a16:creationId xmlns:a16="http://schemas.microsoft.com/office/drawing/2014/main" id="{33022243-C69B-4A0D-8A93-A1DB15003288}"/>
              </a:ext>
            </a:extLst>
          </p:cNvPr>
          <p:cNvGraphicFramePr>
            <a:graphicFrameLocks noChangeAspect="1"/>
          </p:cNvGraphicFramePr>
          <p:nvPr/>
        </p:nvGraphicFramePr>
        <p:xfrm>
          <a:off x="546100" y="2520950"/>
          <a:ext cx="4789488" cy="2195513"/>
        </p:xfrm>
        <a:graphic>
          <a:graphicData uri="http://schemas.openxmlformats.org/presentationml/2006/ole">
            <mc:AlternateContent xmlns:mc="http://schemas.openxmlformats.org/markup-compatibility/2006">
              <mc:Choice xmlns:v="urn:schemas-microsoft-com:vml" Requires="v">
                <p:oleObj spid="_x0000_s23581" name="Equation" r:id="rId2" imgW="2095200" imgH="1117440" progId="Equation.3">
                  <p:embed/>
                </p:oleObj>
              </mc:Choice>
              <mc:Fallback>
                <p:oleObj name="Equation" r:id="rId2" imgW="2095200" imgH="1117440" progId="Equation.3">
                  <p:embed/>
                  <p:pic>
                    <p:nvPicPr>
                      <p:cNvPr id="0"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100" y="2520950"/>
                        <a:ext cx="4789488" cy="219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5"/>
          <p:cNvSpPr>
            <a:spLocks noGrp="1"/>
          </p:cNvSpPr>
          <p:nvPr>
            <p:ph type="sldNum" sz="quarter" idx="12"/>
          </p:nvPr>
        </p:nvSpPr>
        <p:spPr/>
        <p:txBody>
          <a:bodyPr/>
          <a:lstStyle/>
          <a:p>
            <a:pPr>
              <a:defRPr/>
            </a:pPr>
            <a:fld id="{F208343D-CA57-4FFD-885D-7C7C191369FA}" type="slidenum">
              <a:rPr lang="he-IL" altLang="en-US" smtClean="0"/>
              <a:pPr>
                <a:defRPr/>
              </a:pPr>
              <a:t>51</a:t>
            </a:fld>
            <a:endParaRPr lang="en-US" altLang="en-US"/>
          </a:p>
        </p:txBody>
      </p:sp>
    </p:spTree>
    <p:extLst>
      <p:ext uri="{BB962C8B-B14F-4D97-AF65-F5344CB8AC3E}">
        <p14:creationId xmlns:p14="http://schemas.microsoft.com/office/powerpoint/2010/main" val="3223929007"/>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BF5F9-4B90-4DFF-9A22-C0B600CE635A}"/>
              </a:ext>
            </a:extLst>
          </p:cNvPr>
          <p:cNvSpPr>
            <a:spLocks noGrp="1"/>
          </p:cNvSpPr>
          <p:nvPr>
            <p:ph type="title"/>
          </p:nvPr>
        </p:nvSpPr>
        <p:spPr/>
        <p:txBody>
          <a:bodyPr/>
          <a:lstStyle/>
          <a:p>
            <a:r>
              <a:rPr lang="en-US" i="1" dirty="0"/>
              <a:t>M</a:t>
            </a:r>
            <a:r>
              <a:rPr lang="en-US" dirty="0"/>
              <a:t>/</a:t>
            </a:r>
            <a:r>
              <a:rPr lang="en-US" i="1" dirty="0"/>
              <a:t>M</a:t>
            </a:r>
            <a:r>
              <a:rPr lang="en-US" dirty="0"/>
              <a:t>/s/</a:t>
            </a:r>
            <a:r>
              <a:rPr lang="en-US" i="1" dirty="0"/>
              <a:t>GD</a:t>
            </a:r>
            <a:r>
              <a:rPr lang="en-US" dirty="0"/>
              <a:t>/</a:t>
            </a:r>
            <a:r>
              <a:rPr lang="en-US" dirty="0">
                <a:cs typeface="Times New Roman" pitchFamily="18" charset="0"/>
              </a:rPr>
              <a:t>∞/∞ Queuing System</a:t>
            </a:r>
            <a:endParaRPr lang="en-US" dirty="0"/>
          </a:p>
        </p:txBody>
      </p:sp>
      <p:sp>
        <p:nvSpPr>
          <p:cNvPr id="10" name="Rectangle 9">
            <a:extLst>
              <a:ext uri="{FF2B5EF4-FFF2-40B4-BE49-F238E27FC236}">
                <a16:creationId xmlns:a16="http://schemas.microsoft.com/office/drawing/2014/main" id="{F2D5A625-F310-4BE9-8701-C2FB9CEFD863}"/>
              </a:ext>
            </a:extLst>
          </p:cNvPr>
          <p:cNvSpPr/>
          <p:nvPr/>
        </p:nvSpPr>
        <p:spPr>
          <a:xfrm>
            <a:off x="199433" y="1259064"/>
            <a:ext cx="6337497" cy="461665"/>
          </a:xfrm>
          <a:prstGeom prst="rect">
            <a:avLst/>
          </a:prstGeom>
        </p:spPr>
        <p:txBody>
          <a:bodyPr wrap="square">
            <a:spAutoFit/>
          </a:bodyPr>
          <a:lstStyle/>
          <a:p>
            <a:r>
              <a:rPr lang="en-US" dirty="0">
                <a:solidFill>
                  <a:srgbClr val="000000"/>
                </a:solidFill>
                <a:latin typeface="Times-Roman"/>
              </a:rPr>
              <a:t>As M/M/4 system</a:t>
            </a:r>
            <a:endParaRPr lang="en-US" dirty="0"/>
          </a:p>
        </p:txBody>
      </p:sp>
      <p:sp>
        <p:nvSpPr>
          <p:cNvPr id="12" name="Rectangle 11">
            <a:extLst>
              <a:ext uri="{FF2B5EF4-FFF2-40B4-BE49-F238E27FC236}">
                <a16:creationId xmlns:a16="http://schemas.microsoft.com/office/drawing/2014/main" id="{BBC97531-CC2E-4C0E-A8A9-D64920BFAC85}"/>
              </a:ext>
            </a:extLst>
          </p:cNvPr>
          <p:cNvSpPr/>
          <p:nvPr/>
        </p:nvSpPr>
        <p:spPr>
          <a:xfrm>
            <a:off x="359090" y="2043878"/>
            <a:ext cx="7997119" cy="461665"/>
          </a:xfrm>
          <a:prstGeom prst="rect">
            <a:avLst/>
          </a:prstGeom>
        </p:spPr>
        <p:txBody>
          <a:bodyPr wrap="square">
            <a:spAutoFit/>
          </a:bodyPr>
          <a:lstStyle/>
          <a:p>
            <a:r>
              <a:rPr lang="en-US" dirty="0">
                <a:sym typeface="Symbol" panose="05050102010706020507" pitchFamily="18" charset="2"/>
              </a:rPr>
              <a:t> = 2*8=16     = 60/12 = 5     s = 2*2     = /s= 0.8</a:t>
            </a:r>
            <a:endParaRPr lang="en-US" dirty="0"/>
          </a:p>
        </p:txBody>
      </p:sp>
      <p:graphicFrame>
        <p:nvGraphicFramePr>
          <p:cNvPr id="13" name="Object 6">
            <a:extLst>
              <a:ext uri="{FF2B5EF4-FFF2-40B4-BE49-F238E27FC236}">
                <a16:creationId xmlns:a16="http://schemas.microsoft.com/office/drawing/2014/main" id="{33022243-C69B-4A0D-8A93-A1DB15003288}"/>
              </a:ext>
            </a:extLst>
          </p:cNvPr>
          <p:cNvGraphicFramePr>
            <a:graphicFrameLocks noChangeAspect="1"/>
          </p:cNvGraphicFramePr>
          <p:nvPr>
            <p:extLst>
              <p:ext uri="{D42A27DB-BD31-4B8C-83A1-F6EECF244321}">
                <p14:modId xmlns:p14="http://schemas.microsoft.com/office/powerpoint/2010/main" val="2416318751"/>
              </p:ext>
            </p:extLst>
          </p:nvPr>
        </p:nvGraphicFramePr>
        <p:xfrm>
          <a:off x="227013" y="2722563"/>
          <a:ext cx="5427662" cy="2943225"/>
        </p:xfrm>
        <a:graphic>
          <a:graphicData uri="http://schemas.openxmlformats.org/presentationml/2006/ole">
            <mc:AlternateContent xmlns:mc="http://schemas.openxmlformats.org/markup-compatibility/2006">
              <mc:Choice xmlns:v="urn:schemas-microsoft-com:vml" Requires="v">
                <p:oleObj spid="_x0000_s24608" name="Equation" r:id="rId2" imgW="2374560" imgH="1498320" progId="Equation.3">
                  <p:embed/>
                </p:oleObj>
              </mc:Choice>
              <mc:Fallback>
                <p:oleObj name="Equation" r:id="rId2" imgW="2374560" imgH="1498320" progId="Equation.3">
                  <p:embed/>
                  <p:pic>
                    <p:nvPicPr>
                      <p:cNvPr id="0"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13" y="2722563"/>
                        <a:ext cx="5427662" cy="294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5"/>
          <p:cNvSpPr>
            <a:spLocks noGrp="1"/>
          </p:cNvSpPr>
          <p:nvPr>
            <p:ph type="sldNum" sz="quarter" idx="12"/>
          </p:nvPr>
        </p:nvSpPr>
        <p:spPr/>
        <p:txBody>
          <a:bodyPr/>
          <a:lstStyle/>
          <a:p>
            <a:pPr>
              <a:defRPr/>
            </a:pPr>
            <a:fld id="{F208343D-CA57-4FFD-885D-7C7C191369FA}" type="slidenum">
              <a:rPr lang="he-IL" altLang="en-US" smtClean="0"/>
              <a:pPr>
                <a:defRPr/>
              </a:pPr>
              <a:t>52</a:t>
            </a:fld>
            <a:endParaRPr lang="en-US" altLang="en-US"/>
          </a:p>
        </p:txBody>
      </p:sp>
    </p:spTree>
    <p:extLst>
      <p:ext uri="{BB962C8B-B14F-4D97-AF65-F5344CB8AC3E}">
        <p14:creationId xmlns:p14="http://schemas.microsoft.com/office/powerpoint/2010/main" val="3090203237"/>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BF5F9-4B90-4DFF-9A22-C0B600CE635A}"/>
              </a:ext>
            </a:extLst>
          </p:cNvPr>
          <p:cNvSpPr>
            <a:spLocks noGrp="1"/>
          </p:cNvSpPr>
          <p:nvPr>
            <p:ph type="title"/>
          </p:nvPr>
        </p:nvSpPr>
        <p:spPr/>
        <p:txBody>
          <a:bodyPr/>
          <a:lstStyle/>
          <a:p>
            <a:r>
              <a:rPr lang="en-US" i="1" dirty="0"/>
              <a:t>M</a:t>
            </a:r>
            <a:r>
              <a:rPr lang="en-US" dirty="0"/>
              <a:t>/</a:t>
            </a:r>
            <a:r>
              <a:rPr lang="en-US" i="1" dirty="0"/>
              <a:t>M</a:t>
            </a:r>
            <a:r>
              <a:rPr lang="en-US" dirty="0"/>
              <a:t>/s/</a:t>
            </a:r>
            <a:r>
              <a:rPr lang="en-US" i="1" dirty="0"/>
              <a:t>GD</a:t>
            </a:r>
            <a:r>
              <a:rPr lang="en-US" dirty="0"/>
              <a:t>/</a:t>
            </a:r>
            <a:r>
              <a:rPr lang="en-US" dirty="0">
                <a:cs typeface="Times New Roman" pitchFamily="18" charset="0"/>
              </a:rPr>
              <a:t>∞/∞ Queuing System</a:t>
            </a:r>
            <a:endParaRPr lang="en-US" dirty="0"/>
          </a:p>
        </p:txBody>
      </p:sp>
      <p:sp>
        <p:nvSpPr>
          <p:cNvPr id="10" name="Rectangle 9">
            <a:extLst>
              <a:ext uri="{FF2B5EF4-FFF2-40B4-BE49-F238E27FC236}">
                <a16:creationId xmlns:a16="http://schemas.microsoft.com/office/drawing/2014/main" id="{F2D5A625-F310-4BE9-8701-C2FB9CEFD863}"/>
              </a:ext>
            </a:extLst>
          </p:cNvPr>
          <p:cNvSpPr/>
          <p:nvPr/>
        </p:nvSpPr>
        <p:spPr>
          <a:xfrm>
            <a:off x="185365" y="1259064"/>
            <a:ext cx="6337497" cy="461665"/>
          </a:xfrm>
          <a:prstGeom prst="rect">
            <a:avLst/>
          </a:prstGeom>
        </p:spPr>
        <p:txBody>
          <a:bodyPr wrap="square">
            <a:spAutoFit/>
          </a:bodyPr>
          <a:lstStyle/>
          <a:p>
            <a:r>
              <a:rPr lang="en-US" dirty="0">
                <a:solidFill>
                  <a:srgbClr val="000000"/>
                </a:solidFill>
                <a:latin typeface="Times-Roman"/>
              </a:rPr>
              <a:t>As M/M/4 system</a:t>
            </a:r>
            <a:endParaRPr lang="en-US" dirty="0"/>
          </a:p>
        </p:txBody>
      </p:sp>
      <p:graphicFrame>
        <p:nvGraphicFramePr>
          <p:cNvPr id="13" name="Object 6">
            <a:extLst>
              <a:ext uri="{FF2B5EF4-FFF2-40B4-BE49-F238E27FC236}">
                <a16:creationId xmlns:a16="http://schemas.microsoft.com/office/drawing/2014/main" id="{33022243-C69B-4A0D-8A93-A1DB15003288}"/>
              </a:ext>
            </a:extLst>
          </p:cNvPr>
          <p:cNvGraphicFramePr>
            <a:graphicFrameLocks noChangeAspect="1"/>
          </p:cNvGraphicFramePr>
          <p:nvPr>
            <p:extLst>
              <p:ext uri="{D42A27DB-BD31-4B8C-83A1-F6EECF244321}">
                <p14:modId xmlns:p14="http://schemas.microsoft.com/office/powerpoint/2010/main" val="1019286559"/>
              </p:ext>
            </p:extLst>
          </p:nvPr>
        </p:nvGraphicFramePr>
        <p:xfrm>
          <a:off x="560388" y="2706688"/>
          <a:ext cx="4760912" cy="1822450"/>
        </p:xfrm>
        <a:graphic>
          <a:graphicData uri="http://schemas.openxmlformats.org/presentationml/2006/ole">
            <mc:AlternateContent xmlns:mc="http://schemas.openxmlformats.org/markup-compatibility/2006">
              <mc:Choice xmlns:v="urn:schemas-microsoft-com:vml" Requires="v">
                <p:oleObj spid="_x0000_s25633" name="Equation" r:id="rId2" imgW="2082600" imgH="927000" progId="Equation.3">
                  <p:embed/>
                </p:oleObj>
              </mc:Choice>
              <mc:Fallback>
                <p:oleObj name="Equation" r:id="rId2" imgW="2082600" imgH="927000" progId="Equation.3">
                  <p:embed/>
                  <p:pic>
                    <p:nvPicPr>
                      <p:cNvPr id="0"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388" y="2706688"/>
                        <a:ext cx="4760912" cy="182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a:extLst>
              <a:ext uri="{FF2B5EF4-FFF2-40B4-BE49-F238E27FC236}">
                <a16:creationId xmlns:a16="http://schemas.microsoft.com/office/drawing/2014/main" id="{B991F0B0-3B6A-4625-ADEB-7BB26C5637AC}"/>
              </a:ext>
            </a:extLst>
          </p:cNvPr>
          <p:cNvSpPr/>
          <p:nvPr/>
        </p:nvSpPr>
        <p:spPr>
          <a:xfrm>
            <a:off x="359090" y="2043878"/>
            <a:ext cx="7997119" cy="461665"/>
          </a:xfrm>
          <a:prstGeom prst="rect">
            <a:avLst/>
          </a:prstGeom>
        </p:spPr>
        <p:txBody>
          <a:bodyPr wrap="square">
            <a:spAutoFit/>
          </a:bodyPr>
          <a:lstStyle/>
          <a:p>
            <a:r>
              <a:rPr lang="en-US" dirty="0">
                <a:sym typeface="Symbol" panose="05050102010706020507" pitchFamily="18" charset="2"/>
              </a:rPr>
              <a:t> = 2*8=16     = 60/12 = 5     s = 2*2     = /s= 0.8</a:t>
            </a:r>
            <a:endParaRPr lang="en-US" dirty="0"/>
          </a:p>
        </p:txBody>
      </p:sp>
      <p:sp>
        <p:nvSpPr>
          <p:cNvPr id="7" name="Slide Number Placeholder 6"/>
          <p:cNvSpPr>
            <a:spLocks noGrp="1"/>
          </p:cNvSpPr>
          <p:nvPr>
            <p:ph type="sldNum" sz="quarter" idx="12"/>
          </p:nvPr>
        </p:nvSpPr>
        <p:spPr/>
        <p:txBody>
          <a:bodyPr/>
          <a:lstStyle/>
          <a:p>
            <a:pPr>
              <a:defRPr/>
            </a:pPr>
            <a:fld id="{F208343D-CA57-4FFD-885D-7C7C191369FA}" type="slidenum">
              <a:rPr lang="he-IL" altLang="en-US" smtClean="0"/>
              <a:pPr>
                <a:defRPr/>
              </a:pPr>
              <a:t>53</a:t>
            </a:fld>
            <a:endParaRPr lang="en-US" altLang="en-US"/>
          </a:p>
        </p:txBody>
      </p:sp>
    </p:spTree>
    <p:extLst>
      <p:ext uri="{BB962C8B-B14F-4D97-AF65-F5344CB8AC3E}">
        <p14:creationId xmlns:p14="http://schemas.microsoft.com/office/powerpoint/2010/main" val="3863702547"/>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6E34D-808C-4AE6-937A-14CF10249A0D}"/>
              </a:ext>
            </a:extLst>
          </p:cNvPr>
          <p:cNvSpPr>
            <a:spLocks noGrp="1"/>
          </p:cNvSpPr>
          <p:nvPr>
            <p:ph type="title"/>
          </p:nvPr>
        </p:nvSpPr>
        <p:spPr/>
        <p:txBody>
          <a:bodyPr>
            <a:normAutofit/>
          </a:bodyPr>
          <a:lstStyle/>
          <a:p>
            <a:r>
              <a:rPr lang="en-US" dirty="0"/>
              <a:t>Waiting Time Distribution of M/M/s/</a:t>
            </a:r>
            <a:r>
              <a:rPr lang="en-US" dirty="0" err="1"/>
              <a:t>FCFS</a:t>
            </a:r>
            <a:r>
              <a:rPr lang="en-US" dirty="0"/>
              <a:t>/</a:t>
            </a:r>
            <a:r>
              <a:rPr lang="en-US" dirty="0">
                <a:sym typeface="Symbol" panose="05050102010706020507" pitchFamily="18" charset="2"/>
              </a:rPr>
              <a:t>/ </a:t>
            </a:r>
            <a:endParaRPr lang="en-US" dirty="0"/>
          </a:p>
        </p:txBody>
      </p:sp>
      <p:sp>
        <p:nvSpPr>
          <p:cNvPr id="3" name="Content Placeholder 2">
            <a:extLst>
              <a:ext uri="{FF2B5EF4-FFF2-40B4-BE49-F238E27FC236}">
                <a16:creationId xmlns:a16="http://schemas.microsoft.com/office/drawing/2014/main" id="{C0BA990E-85E1-4B3E-9CE7-1B03A5406036}"/>
              </a:ext>
            </a:extLst>
          </p:cNvPr>
          <p:cNvSpPr>
            <a:spLocks noGrp="1"/>
          </p:cNvSpPr>
          <p:nvPr>
            <p:ph sz="quarter" idx="1"/>
          </p:nvPr>
        </p:nvSpPr>
        <p:spPr/>
        <p:txBody>
          <a:bodyPr/>
          <a:lstStyle/>
          <a:p>
            <a:r>
              <a:rPr lang="en-US" dirty="0"/>
              <a:t>Average waiting time </a:t>
            </a:r>
            <a:r>
              <a:rPr lang="en-US" dirty="0" err="1"/>
              <a:t>Wq</a:t>
            </a:r>
            <a:r>
              <a:rPr lang="en-US" dirty="0"/>
              <a:t> is independent of queue discipline </a:t>
            </a:r>
          </a:p>
          <a:p>
            <a:r>
              <a:rPr lang="en-US" dirty="0"/>
              <a:t>But is probability distribution is not</a:t>
            </a:r>
          </a:p>
          <a:p>
            <a:endParaRPr lang="en-US" dirty="0"/>
          </a:p>
          <a:p>
            <a:r>
              <a:rPr lang="en-US" dirty="0"/>
              <a:t>For </a:t>
            </a:r>
            <a:r>
              <a:rPr lang="en-US" dirty="0" err="1"/>
              <a:t>FCFS</a:t>
            </a:r>
            <a:r>
              <a:rPr lang="en-US" dirty="0"/>
              <a:t> queue with s=1</a:t>
            </a:r>
          </a:p>
          <a:p>
            <a:pPr lvl="1"/>
            <a:r>
              <a:rPr lang="en-US" dirty="0"/>
              <a:t>System waiting time distribution : </a:t>
            </a:r>
            <a:r>
              <a:rPr lang="en-US" dirty="0">
                <a:solidFill>
                  <a:srgbClr val="3333CC"/>
                </a:solidFill>
              </a:rPr>
              <a:t>exponential with parameter </a:t>
            </a:r>
            <a:r>
              <a:rPr lang="en-US" b="1" dirty="0">
                <a:solidFill>
                  <a:srgbClr val="3333CC"/>
                </a:solidFill>
                <a:sym typeface="Symbol" panose="05050102010706020507" pitchFamily="18" charset="2"/>
              </a:rPr>
              <a:t> - </a:t>
            </a:r>
            <a:endParaRPr lang="en-US" b="1" dirty="0">
              <a:solidFill>
                <a:srgbClr val="3333CC"/>
              </a:solidFill>
            </a:endParaRPr>
          </a:p>
          <a:p>
            <a:pPr lvl="1"/>
            <a:endParaRPr lang="en-US" dirty="0"/>
          </a:p>
          <a:p>
            <a:pPr lvl="1"/>
            <a:endParaRPr lang="en-US" dirty="0"/>
          </a:p>
          <a:p>
            <a:pPr lvl="1"/>
            <a:endParaRPr lang="en-US" dirty="0"/>
          </a:p>
          <a:p>
            <a:pPr lvl="1"/>
            <a:r>
              <a:rPr lang="en-US" dirty="0"/>
              <a:t>Queue waiting time distribution</a:t>
            </a:r>
          </a:p>
          <a:p>
            <a:pPr lvl="1"/>
            <a:endParaRPr lang="en-US" dirty="0"/>
          </a:p>
          <a:p>
            <a:endParaRPr lang="en-US" dirty="0"/>
          </a:p>
          <a:p>
            <a:endParaRPr lang="en-US" dirty="0"/>
          </a:p>
        </p:txBody>
      </p:sp>
      <p:graphicFrame>
        <p:nvGraphicFramePr>
          <p:cNvPr id="4" name="Object 6">
            <a:extLst>
              <a:ext uri="{FF2B5EF4-FFF2-40B4-BE49-F238E27FC236}">
                <a16:creationId xmlns:a16="http://schemas.microsoft.com/office/drawing/2014/main" id="{07A18F0B-AFA1-47B5-BD8A-5512F29EADEC}"/>
              </a:ext>
            </a:extLst>
          </p:cNvPr>
          <p:cNvGraphicFramePr>
            <a:graphicFrameLocks noChangeAspect="1"/>
          </p:cNvGraphicFramePr>
          <p:nvPr>
            <p:extLst>
              <p:ext uri="{D42A27DB-BD31-4B8C-83A1-F6EECF244321}">
                <p14:modId xmlns:p14="http://schemas.microsoft.com/office/powerpoint/2010/main" val="1506337528"/>
              </p:ext>
            </p:extLst>
          </p:nvPr>
        </p:nvGraphicFramePr>
        <p:xfrm>
          <a:off x="1677987" y="3360778"/>
          <a:ext cx="5220090" cy="1132500"/>
        </p:xfrm>
        <a:graphic>
          <a:graphicData uri="http://schemas.openxmlformats.org/presentationml/2006/ole">
            <mc:AlternateContent xmlns:mc="http://schemas.openxmlformats.org/markup-compatibility/2006">
              <mc:Choice xmlns:v="urn:schemas-microsoft-com:vml" Requires="v">
                <p:oleObj spid="_x0000_s26707" name="Equation" r:id="rId2" imgW="1917360" imgH="482400" progId="Equation.3">
                  <p:embed/>
                </p:oleObj>
              </mc:Choice>
              <mc:Fallback>
                <p:oleObj name="Equation" r:id="rId2" imgW="1917360" imgH="482400" progId="Equation.3">
                  <p:embed/>
                  <p:pic>
                    <p:nvPicPr>
                      <p:cNvPr id="0" name="Picture 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7987" y="3360778"/>
                        <a:ext cx="5220090" cy="113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6">
            <a:extLst>
              <a:ext uri="{FF2B5EF4-FFF2-40B4-BE49-F238E27FC236}">
                <a16:creationId xmlns:a16="http://schemas.microsoft.com/office/drawing/2014/main" id="{296D0EDA-9EB8-4210-89EC-A22F67D4A338}"/>
              </a:ext>
            </a:extLst>
          </p:cNvPr>
          <p:cNvGraphicFramePr>
            <a:graphicFrameLocks noChangeAspect="1"/>
          </p:cNvGraphicFramePr>
          <p:nvPr>
            <p:extLst>
              <p:ext uri="{D42A27DB-BD31-4B8C-83A1-F6EECF244321}">
                <p14:modId xmlns:p14="http://schemas.microsoft.com/office/powerpoint/2010/main" val="3273752367"/>
              </p:ext>
            </p:extLst>
          </p:nvPr>
        </p:nvGraphicFramePr>
        <p:xfrm>
          <a:off x="1509175" y="5654112"/>
          <a:ext cx="5217396" cy="1132499"/>
        </p:xfrm>
        <a:graphic>
          <a:graphicData uri="http://schemas.openxmlformats.org/presentationml/2006/ole">
            <mc:AlternateContent xmlns:mc="http://schemas.openxmlformats.org/markup-compatibility/2006">
              <mc:Choice xmlns:v="urn:schemas-microsoft-com:vml" Requires="v">
                <p:oleObj spid="_x0000_s26708" name="Equation" r:id="rId4" imgW="2019240" imgH="507960" progId="Equation.3">
                  <p:embed/>
                </p:oleObj>
              </mc:Choice>
              <mc:Fallback>
                <p:oleObj name="Equation" r:id="rId4" imgW="2019240" imgH="507960" progId="Equation.3">
                  <p:embed/>
                  <p:pic>
                    <p:nvPicPr>
                      <p:cNvPr id="0" name="Picture 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9175" y="5654112"/>
                        <a:ext cx="5217396" cy="11324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6">
            <a:extLst>
              <a:ext uri="{FF2B5EF4-FFF2-40B4-BE49-F238E27FC236}">
                <a16:creationId xmlns:a16="http://schemas.microsoft.com/office/drawing/2014/main" id="{385070D1-E389-4F53-8EDC-C02A7384A37E}"/>
              </a:ext>
            </a:extLst>
          </p:cNvPr>
          <p:cNvGraphicFramePr>
            <a:graphicFrameLocks noChangeAspect="1"/>
          </p:cNvGraphicFramePr>
          <p:nvPr>
            <p:extLst>
              <p:ext uri="{D42A27DB-BD31-4B8C-83A1-F6EECF244321}">
                <p14:modId xmlns:p14="http://schemas.microsoft.com/office/powerpoint/2010/main" val="1069678661"/>
              </p:ext>
            </p:extLst>
          </p:nvPr>
        </p:nvGraphicFramePr>
        <p:xfrm>
          <a:off x="1509175" y="5058741"/>
          <a:ext cx="3413125" cy="538163"/>
        </p:xfrm>
        <a:graphic>
          <a:graphicData uri="http://schemas.openxmlformats.org/presentationml/2006/ole">
            <mc:AlternateContent xmlns:mc="http://schemas.openxmlformats.org/markup-compatibility/2006">
              <mc:Choice xmlns:v="urn:schemas-microsoft-com:vml" Requires="v">
                <p:oleObj spid="_x0000_s26709" name="Equation" r:id="rId6" imgW="1320480" imgH="241200" progId="Equation.3">
                  <p:embed/>
                </p:oleObj>
              </mc:Choice>
              <mc:Fallback>
                <p:oleObj name="Equation" r:id="rId6" imgW="1320480" imgH="241200" progId="Equation.3">
                  <p:embed/>
                  <p:pic>
                    <p:nvPicPr>
                      <p:cNvPr id="0" name="Picture 8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9175" y="5058741"/>
                        <a:ext cx="3413125"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6"/>
          <p:cNvSpPr>
            <a:spLocks noGrp="1"/>
          </p:cNvSpPr>
          <p:nvPr>
            <p:ph type="sldNum" sz="quarter" idx="12"/>
          </p:nvPr>
        </p:nvSpPr>
        <p:spPr/>
        <p:txBody>
          <a:bodyPr/>
          <a:lstStyle/>
          <a:p>
            <a:pPr>
              <a:defRPr/>
            </a:pPr>
            <a:fld id="{F208343D-CA57-4FFD-885D-7C7C191369FA}" type="slidenum">
              <a:rPr lang="he-IL" altLang="en-US" smtClean="0"/>
              <a:pPr>
                <a:defRPr/>
              </a:pPr>
              <a:t>54</a:t>
            </a:fld>
            <a:endParaRPr lang="en-US" altLang="en-US"/>
          </a:p>
        </p:txBody>
      </p:sp>
    </p:spTree>
    <p:extLst>
      <p:ext uri="{BB962C8B-B14F-4D97-AF65-F5344CB8AC3E}">
        <p14:creationId xmlns:p14="http://schemas.microsoft.com/office/powerpoint/2010/main" val="490750898"/>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6E34D-808C-4AE6-937A-14CF10249A0D}"/>
              </a:ext>
            </a:extLst>
          </p:cNvPr>
          <p:cNvSpPr>
            <a:spLocks noGrp="1"/>
          </p:cNvSpPr>
          <p:nvPr>
            <p:ph type="title"/>
          </p:nvPr>
        </p:nvSpPr>
        <p:spPr/>
        <p:txBody>
          <a:bodyPr>
            <a:normAutofit/>
          </a:bodyPr>
          <a:lstStyle/>
          <a:p>
            <a:r>
              <a:rPr lang="en-US" dirty="0"/>
              <a:t>Waiting Time Distribution of M/M/s/</a:t>
            </a:r>
            <a:r>
              <a:rPr lang="en-US" dirty="0" err="1"/>
              <a:t>FCFS</a:t>
            </a:r>
            <a:r>
              <a:rPr lang="en-US" dirty="0"/>
              <a:t>/</a:t>
            </a:r>
            <a:r>
              <a:rPr lang="en-US" dirty="0">
                <a:sym typeface="Symbol" panose="05050102010706020507" pitchFamily="18" charset="2"/>
              </a:rPr>
              <a:t>/ </a:t>
            </a:r>
            <a:endParaRPr lang="en-US" dirty="0"/>
          </a:p>
        </p:txBody>
      </p:sp>
      <p:sp>
        <p:nvSpPr>
          <p:cNvPr id="3" name="Content Placeholder 2">
            <a:extLst>
              <a:ext uri="{FF2B5EF4-FFF2-40B4-BE49-F238E27FC236}">
                <a16:creationId xmlns:a16="http://schemas.microsoft.com/office/drawing/2014/main" id="{C0BA990E-85E1-4B3E-9CE7-1B03A5406036}"/>
              </a:ext>
            </a:extLst>
          </p:cNvPr>
          <p:cNvSpPr>
            <a:spLocks noGrp="1"/>
          </p:cNvSpPr>
          <p:nvPr>
            <p:ph sz="quarter" idx="1"/>
          </p:nvPr>
        </p:nvSpPr>
        <p:spPr/>
        <p:txBody>
          <a:bodyPr/>
          <a:lstStyle/>
          <a:p>
            <a:r>
              <a:rPr lang="en-US" dirty="0"/>
              <a:t>Average waiting time </a:t>
            </a:r>
            <a:r>
              <a:rPr lang="en-US" dirty="0" err="1"/>
              <a:t>Wq</a:t>
            </a:r>
            <a:r>
              <a:rPr lang="en-US" dirty="0"/>
              <a:t> is independent of queue discipline </a:t>
            </a:r>
          </a:p>
          <a:p>
            <a:r>
              <a:rPr lang="en-US" dirty="0"/>
              <a:t>But is probability distribution is not</a:t>
            </a:r>
          </a:p>
          <a:p>
            <a:endParaRPr lang="en-US" dirty="0"/>
          </a:p>
          <a:p>
            <a:r>
              <a:rPr lang="en-US" dirty="0"/>
              <a:t>For </a:t>
            </a:r>
            <a:r>
              <a:rPr lang="en-US" dirty="0" err="1"/>
              <a:t>FCFS</a:t>
            </a:r>
            <a:r>
              <a:rPr lang="en-US" dirty="0"/>
              <a:t> queue with s=1</a:t>
            </a:r>
          </a:p>
          <a:p>
            <a:endParaRPr lang="en-US" dirty="0"/>
          </a:p>
        </p:txBody>
      </p:sp>
      <p:graphicFrame>
        <p:nvGraphicFramePr>
          <p:cNvPr id="5" name="Object 6">
            <a:extLst>
              <a:ext uri="{FF2B5EF4-FFF2-40B4-BE49-F238E27FC236}">
                <a16:creationId xmlns:a16="http://schemas.microsoft.com/office/drawing/2014/main" id="{50A89129-797D-4B32-B4B6-B73508897D37}"/>
              </a:ext>
            </a:extLst>
          </p:cNvPr>
          <p:cNvGraphicFramePr>
            <a:graphicFrameLocks noChangeAspect="1"/>
          </p:cNvGraphicFramePr>
          <p:nvPr>
            <p:extLst>
              <p:ext uri="{D42A27DB-BD31-4B8C-83A1-F6EECF244321}">
                <p14:modId xmlns:p14="http://schemas.microsoft.com/office/powerpoint/2010/main" val="442245904"/>
              </p:ext>
            </p:extLst>
          </p:nvPr>
        </p:nvGraphicFramePr>
        <p:xfrm>
          <a:off x="704849" y="2975329"/>
          <a:ext cx="4033838" cy="1944688"/>
        </p:xfrm>
        <a:graphic>
          <a:graphicData uri="http://schemas.openxmlformats.org/presentationml/2006/ole">
            <mc:AlternateContent xmlns:mc="http://schemas.openxmlformats.org/markup-compatibility/2006">
              <mc:Choice xmlns:v="urn:schemas-microsoft-com:vml" Requires="v">
                <p:oleObj spid="_x0000_s27719" name="Equation" r:id="rId2" imgW="1726920" imgH="965160" progId="Equation.3">
                  <p:embed/>
                </p:oleObj>
              </mc:Choice>
              <mc:Fallback>
                <p:oleObj name="Equation" r:id="rId2" imgW="1726920" imgH="965160" progId="Equation.3">
                  <p:embed/>
                  <p:pic>
                    <p:nvPicPr>
                      <p:cNvPr id="0" name="Picture 7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49" y="2975329"/>
                        <a:ext cx="4033838" cy="1944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4">
            <a:extLst>
              <a:ext uri="{FF2B5EF4-FFF2-40B4-BE49-F238E27FC236}">
                <a16:creationId xmlns:a16="http://schemas.microsoft.com/office/drawing/2014/main" id="{D29ED8F7-7E64-4DB4-9F4D-B87A48624103}"/>
              </a:ext>
            </a:extLst>
          </p:cNvPr>
          <p:cNvGraphicFramePr>
            <a:graphicFrameLocks noChangeAspect="1"/>
          </p:cNvGraphicFramePr>
          <p:nvPr>
            <p:extLst>
              <p:ext uri="{D42A27DB-BD31-4B8C-83A1-F6EECF244321}">
                <p14:modId xmlns:p14="http://schemas.microsoft.com/office/powerpoint/2010/main" val="2238307787"/>
              </p:ext>
            </p:extLst>
          </p:nvPr>
        </p:nvGraphicFramePr>
        <p:xfrm>
          <a:off x="5982493" y="4920017"/>
          <a:ext cx="1879600" cy="1470025"/>
        </p:xfrm>
        <a:graphic>
          <a:graphicData uri="http://schemas.openxmlformats.org/presentationml/2006/ole">
            <mc:AlternateContent xmlns:mc="http://schemas.openxmlformats.org/markup-compatibility/2006">
              <mc:Choice xmlns:v="urn:schemas-microsoft-com:vml" Requires="v">
                <p:oleObj spid="_x0000_s27720" name="Equation" r:id="rId4" imgW="1104840" imgH="863280" progId="Equation.3">
                  <p:embed/>
                </p:oleObj>
              </mc:Choice>
              <mc:Fallback>
                <p:oleObj name="Equation" r:id="rId4" imgW="1104840" imgH="863280" progId="Equation.3">
                  <p:embed/>
                  <p:pic>
                    <p:nvPicPr>
                      <p:cNvPr id="0" name="Picture 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2493" y="4920017"/>
                        <a:ext cx="1879600" cy="147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a:extLst>
              <a:ext uri="{FF2B5EF4-FFF2-40B4-BE49-F238E27FC236}">
                <a16:creationId xmlns:a16="http://schemas.microsoft.com/office/drawing/2014/main" id="{AFFF940E-9243-48B7-96E1-4C6FE9E95D0B}"/>
              </a:ext>
            </a:extLst>
          </p:cNvPr>
          <p:cNvSpPr/>
          <p:nvPr/>
        </p:nvSpPr>
        <p:spPr>
          <a:xfrm>
            <a:off x="5982493" y="4302770"/>
            <a:ext cx="1781257" cy="461665"/>
          </a:xfrm>
          <a:prstGeom prst="rect">
            <a:avLst/>
          </a:prstGeom>
        </p:spPr>
        <p:txBody>
          <a:bodyPr wrap="none">
            <a:spAutoFit/>
          </a:bodyPr>
          <a:lstStyle/>
          <a:p>
            <a:r>
              <a:rPr lang="en-US" dirty="0"/>
              <a:t>For M/M/1</a:t>
            </a:r>
          </a:p>
        </p:txBody>
      </p:sp>
      <p:graphicFrame>
        <p:nvGraphicFramePr>
          <p:cNvPr id="8" name="Object 6">
            <a:extLst>
              <a:ext uri="{FF2B5EF4-FFF2-40B4-BE49-F238E27FC236}">
                <a16:creationId xmlns:a16="http://schemas.microsoft.com/office/drawing/2014/main" id="{750EB0E1-E8A7-4B02-B778-F85A1D4715E3}"/>
              </a:ext>
            </a:extLst>
          </p:cNvPr>
          <p:cNvGraphicFramePr>
            <a:graphicFrameLocks noChangeAspect="1"/>
          </p:cNvGraphicFramePr>
          <p:nvPr>
            <p:extLst>
              <p:ext uri="{D42A27DB-BD31-4B8C-83A1-F6EECF244321}">
                <p14:modId xmlns:p14="http://schemas.microsoft.com/office/powerpoint/2010/main" val="1046209370"/>
              </p:ext>
            </p:extLst>
          </p:nvPr>
        </p:nvGraphicFramePr>
        <p:xfrm>
          <a:off x="1576785" y="5078254"/>
          <a:ext cx="2522537" cy="920750"/>
        </p:xfrm>
        <a:graphic>
          <a:graphicData uri="http://schemas.openxmlformats.org/presentationml/2006/ole">
            <mc:AlternateContent xmlns:mc="http://schemas.openxmlformats.org/markup-compatibility/2006">
              <mc:Choice xmlns:v="urn:schemas-microsoft-com:vml" Requires="v">
                <p:oleObj spid="_x0000_s27721" name="Equation" r:id="rId6" imgW="1079280" imgH="457200" progId="Equation.3">
                  <p:embed/>
                </p:oleObj>
              </mc:Choice>
              <mc:Fallback>
                <p:oleObj name="Equation" r:id="rId6" imgW="1079280" imgH="457200" progId="Equation.3">
                  <p:embed/>
                  <p:pic>
                    <p:nvPicPr>
                      <p:cNvPr id="0" name="Picture 7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6785" y="5078254"/>
                        <a:ext cx="2522537" cy="92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a:extLst>
              <a:ext uri="{FF2B5EF4-FFF2-40B4-BE49-F238E27FC236}">
                <a16:creationId xmlns:a16="http://schemas.microsoft.com/office/drawing/2014/main" id="{AFFF940E-9243-48B7-96E1-4C6FE9E95D0B}"/>
              </a:ext>
            </a:extLst>
          </p:cNvPr>
          <p:cNvSpPr/>
          <p:nvPr/>
        </p:nvSpPr>
        <p:spPr>
          <a:xfrm>
            <a:off x="686156" y="6238328"/>
            <a:ext cx="4245073" cy="707886"/>
          </a:xfrm>
          <a:prstGeom prst="rect">
            <a:avLst/>
          </a:prstGeom>
        </p:spPr>
        <p:txBody>
          <a:bodyPr wrap="none">
            <a:spAutoFit/>
          </a:bodyPr>
          <a:lstStyle/>
          <a:p>
            <a:r>
              <a:rPr lang="en-US" sz="2000" dirty="0"/>
              <a:t>About  37% customer wait longer </a:t>
            </a:r>
          </a:p>
          <a:p>
            <a:r>
              <a:rPr lang="en-US" sz="2000" dirty="0"/>
              <a:t>than average waiting time</a:t>
            </a:r>
          </a:p>
        </p:txBody>
      </p:sp>
      <p:sp>
        <p:nvSpPr>
          <p:cNvPr id="10" name="Slide Number Placeholder 9"/>
          <p:cNvSpPr>
            <a:spLocks noGrp="1"/>
          </p:cNvSpPr>
          <p:nvPr>
            <p:ph type="sldNum" sz="quarter" idx="12"/>
          </p:nvPr>
        </p:nvSpPr>
        <p:spPr/>
        <p:txBody>
          <a:bodyPr/>
          <a:lstStyle/>
          <a:p>
            <a:pPr>
              <a:defRPr/>
            </a:pPr>
            <a:fld id="{F208343D-CA57-4FFD-885D-7C7C191369FA}" type="slidenum">
              <a:rPr lang="he-IL" altLang="en-US" smtClean="0"/>
              <a:pPr>
                <a:defRPr/>
              </a:pPr>
              <a:t>55</a:t>
            </a:fld>
            <a:endParaRPr lang="en-US" altLang="en-US"/>
          </a:p>
        </p:txBody>
      </p:sp>
    </p:spTree>
    <p:extLst>
      <p:ext uri="{BB962C8B-B14F-4D97-AF65-F5344CB8AC3E}">
        <p14:creationId xmlns:p14="http://schemas.microsoft.com/office/powerpoint/2010/main" val="1936769181"/>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6E34D-808C-4AE6-937A-14CF10249A0D}"/>
              </a:ext>
            </a:extLst>
          </p:cNvPr>
          <p:cNvSpPr>
            <a:spLocks noGrp="1"/>
          </p:cNvSpPr>
          <p:nvPr>
            <p:ph type="title"/>
          </p:nvPr>
        </p:nvSpPr>
        <p:spPr/>
        <p:txBody>
          <a:bodyPr>
            <a:normAutofit/>
          </a:bodyPr>
          <a:lstStyle/>
          <a:p>
            <a:r>
              <a:rPr lang="en-US" dirty="0"/>
              <a:t>Waiting Time Distribution of M/M/s/</a:t>
            </a:r>
            <a:r>
              <a:rPr lang="en-US" dirty="0" err="1"/>
              <a:t>FCFS</a:t>
            </a:r>
            <a:r>
              <a:rPr lang="en-US" dirty="0"/>
              <a:t>/</a:t>
            </a:r>
            <a:r>
              <a:rPr lang="en-US" dirty="0">
                <a:sym typeface="Symbol" panose="05050102010706020507" pitchFamily="18" charset="2"/>
              </a:rPr>
              <a:t>/ </a:t>
            </a:r>
            <a:endParaRPr lang="en-US" dirty="0"/>
          </a:p>
        </p:txBody>
      </p:sp>
      <p:sp>
        <p:nvSpPr>
          <p:cNvPr id="3" name="Content Placeholder 2">
            <a:extLst>
              <a:ext uri="{FF2B5EF4-FFF2-40B4-BE49-F238E27FC236}">
                <a16:creationId xmlns:a16="http://schemas.microsoft.com/office/drawing/2014/main" id="{C0BA990E-85E1-4B3E-9CE7-1B03A5406036}"/>
              </a:ext>
            </a:extLst>
          </p:cNvPr>
          <p:cNvSpPr>
            <a:spLocks noGrp="1"/>
          </p:cNvSpPr>
          <p:nvPr>
            <p:ph sz="quarter" idx="1"/>
          </p:nvPr>
        </p:nvSpPr>
        <p:spPr/>
        <p:txBody>
          <a:bodyPr/>
          <a:lstStyle/>
          <a:p>
            <a:r>
              <a:rPr lang="en-US" dirty="0"/>
              <a:t>Average waiting time </a:t>
            </a:r>
            <a:r>
              <a:rPr lang="en-US" dirty="0" err="1"/>
              <a:t>Wq</a:t>
            </a:r>
            <a:r>
              <a:rPr lang="en-US" dirty="0"/>
              <a:t> is independent of queue discipline </a:t>
            </a:r>
          </a:p>
          <a:p>
            <a:r>
              <a:rPr lang="en-US" dirty="0"/>
              <a:t>But is probability distribution is not</a:t>
            </a:r>
          </a:p>
          <a:p>
            <a:endParaRPr lang="en-US" dirty="0"/>
          </a:p>
          <a:p>
            <a:r>
              <a:rPr lang="en-US" dirty="0"/>
              <a:t>For </a:t>
            </a:r>
            <a:r>
              <a:rPr lang="en-US" dirty="0" err="1"/>
              <a:t>FCFS</a:t>
            </a:r>
            <a:r>
              <a:rPr lang="en-US" dirty="0"/>
              <a:t> queue with s=1</a:t>
            </a:r>
          </a:p>
          <a:p>
            <a:r>
              <a:rPr lang="en-US" dirty="0"/>
              <a:t>Gas buying : probability of waiting more than 4 min in queue, where </a:t>
            </a:r>
            <a:r>
              <a:rPr lang="el-GR" dirty="0">
                <a:cs typeface="Times New Roman" pitchFamily="18" charset="0"/>
              </a:rPr>
              <a:t>λ</a:t>
            </a:r>
            <a:r>
              <a:rPr lang="en-US" dirty="0">
                <a:cs typeface="Times New Roman" pitchFamily="18" charset="0"/>
              </a:rPr>
              <a:t> = 7.5 cars per hour        	µ = 60/4=15 </a:t>
            </a:r>
            <a:endParaRPr lang="en-US" dirty="0"/>
          </a:p>
          <a:p>
            <a:endParaRPr lang="en-US" dirty="0"/>
          </a:p>
          <a:p>
            <a:endParaRPr lang="en-US" dirty="0"/>
          </a:p>
        </p:txBody>
      </p:sp>
      <p:graphicFrame>
        <p:nvGraphicFramePr>
          <p:cNvPr id="5" name="Object 6">
            <a:extLst>
              <a:ext uri="{FF2B5EF4-FFF2-40B4-BE49-F238E27FC236}">
                <a16:creationId xmlns:a16="http://schemas.microsoft.com/office/drawing/2014/main" id="{50A89129-797D-4B32-B4B6-B73508897D37}"/>
              </a:ext>
            </a:extLst>
          </p:cNvPr>
          <p:cNvGraphicFramePr>
            <a:graphicFrameLocks noChangeAspect="1"/>
          </p:cNvGraphicFramePr>
          <p:nvPr>
            <p:extLst>
              <p:ext uri="{D42A27DB-BD31-4B8C-83A1-F6EECF244321}">
                <p14:modId xmlns:p14="http://schemas.microsoft.com/office/powerpoint/2010/main" val="4258939002"/>
              </p:ext>
            </p:extLst>
          </p:nvPr>
        </p:nvGraphicFramePr>
        <p:xfrm>
          <a:off x="813448" y="3689873"/>
          <a:ext cx="4241800" cy="1944688"/>
        </p:xfrm>
        <a:graphic>
          <a:graphicData uri="http://schemas.openxmlformats.org/presentationml/2006/ole">
            <mc:AlternateContent xmlns:mc="http://schemas.openxmlformats.org/markup-compatibility/2006">
              <mc:Choice xmlns:v="urn:schemas-microsoft-com:vml" Requires="v">
                <p:oleObj spid="_x0000_s36894" name="Equation" r:id="rId2" imgW="1815840" imgH="965160" progId="Equation.3">
                  <p:embed/>
                </p:oleObj>
              </mc:Choice>
              <mc:Fallback>
                <p:oleObj name="Equation" r:id="rId2" imgW="1815840" imgH="965160" progId="Equation.3">
                  <p:embed/>
                  <p:pic>
                    <p:nvPicPr>
                      <p:cNvPr id="0"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448" y="3689873"/>
                        <a:ext cx="4241800" cy="1944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6">
            <a:extLst>
              <a:ext uri="{FF2B5EF4-FFF2-40B4-BE49-F238E27FC236}">
                <a16:creationId xmlns:a16="http://schemas.microsoft.com/office/drawing/2014/main" id="{750EB0E1-E8A7-4B02-B778-F85A1D4715E3}"/>
              </a:ext>
            </a:extLst>
          </p:cNvPr>
          <p:cNvGraphicFramePr>
            <a:graphicFrameLocks noChangeAspect="1"/>
          </p:cNvGraphicFramePr>
          <p:nvPr>
            <p:extLst>
              <p:ext uri="{D42A27DB-BD31-4B8C-83A1-F6EECF244321}">
                <p14:modId xmlns:p14="http://schemas.microsoft.com/office/powerpoint/2010/main" val="968779624"/>
              </p:ext>
            </p:extLst>
          </p:nvPr>
        </p:nvGraphicFramePr>
        <p:xfrm>
          <a:off x="1549400" y="5680075"/>
          <a:ext cx="2730500" cy="869950"/>
        </p:xfrm>
        <a:graphic>
          <a:graphicData uri="http://schemas.openxmlformats.org/presentationml/2006/ole">
            <mc:AlternateContent xmlns:mc="http://schemas.openxmlformats.org/markup-compatibility/2006">
              <mc:Choice xmlns:v="urn:schemas-microsoft-com:vml" Requires="v">
                <p:oleObj spid="_x0000_s36895" name="Equation" r:id="rId4" imgW="1168200" imgH="431640" progId="Equation.3">
                  <p:embed/>
                </p:oleObj>
              </mc:Choice>
              <mc:Fallback>
                <p:oleObj name="Equation" r:id="rId4" imgW="1168200" imgH="431640" progId="Equation.3">
                  <p:embed/>
                  <p:pic>
                    <p:nvPicPr>
                      <p:cNvPr id="0"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9400" y="5680075"/>
                        <a:ext cx="2730500" cy="86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5"/>
          <p:cNvSpPr>
            <a:spLocks noGrp="1"/>
          </p:cNvSpPr>
          <p:nvPr>
            <p:ph type="sldNum" sz="quarter" idx="12"/>
          </p:nvPr>
        </p:nvSpPr>
        <p:spPr/>
        <p:txBody>
          <a:bodyPr/>
          <a:lstStyle/>
          <a:p>
            <a:pPr>
              <a:defRPr/>
            </a:pPr>
            <a:fld id="{F208343D-CA57-4FFD-885D-7C7C191369FA}" type="slidenum">
              <a:rPr lang="he-IL" altLang="en-US" smtClean="0"/>
              <a:pPr>
                <a:defRPr/>
              </a:pPr>
              <a:t>56</a:t>
            </a:fld>
            <a:endParaRPr lang="en-US" altLang="en-US"/>
          </a:p>
        </p:txBody>
      </p:sp>
    </p:spTree>
    <p:extLst>
      <p:ext uri="{BB962C8B-B14F-4D97-AF65-F5344CB8AC3E}">
        <p14:creationId xmlns:p14="http://schemas.microsoft.com/office/powerpoint/2010/main" val="2514654621"/>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6E34D-808C-4AE6-937A-14CF10249A0D}"/>
              </a:ext>
            </a:extLst>
          </p:cNvPr>
          <p:cNvSpPr>
            <a:spLocks noGrp="1"/>
          </p:cNvSpPr>
          <p:nvPr>
            <p:ph type="title"/>
          </p:nvPr>
        </p:nvSpPr>
        <p:spPr/>
        <p:txBody>
          <a:bodyPr>
            <a:normAutofit/>
          </a:bodyPr>
          <a:lstStyle/>
          <a:p>
            <a:r>
              <a:rPr lang="en-US" dirty="0"/>
              <a:t>Waiting Time Distribution of M/M/s/</a:t>
            </a:r>
            <a:r>
              <a:rPr lang="en-US" dirty="0" err="1"/>
              <a:t>FCFS</a:t>
            </a:r>
            <a:r>
              <a:rPr lang="en-US" dirty="0"/>
              <a:t>/</a:t>
            </a:r>
            <a:r>
              <a:rPr lang="en-US" dirty="0">
                <a:sym typeface="Symbol" panose="05050102010706020507" pitchFamily="18" charset="2"/>
              </a:rPr>
              <a:t>/ </a:t>
            </a:r>
            <a:endParaRPr lang="en-US" dirty="0"/>
          </a:p>
        </p:txBody>
      </p:sp>
      <p:sp>
        <p:nvSpPr>
          <p:cNvPr id="3" name="Content Placeholder 2">
            <a:extLst>
              <a:ext uri="{FF2B5EF4-FFF2-40B4-BE49-F238E27FC236}">
                <a16:creationId xmlns:a16="http://schemas.microsoft.com/office/drawing/2014/main" id="{C0BA990E-85E1-4B3E-9CE7-1B03A5406036}"/>
              </a:ext>
            </a:extLst>
          </p:cNvPr>
          <p:cNvSpPr>
            <a:spLocks noGrp="1"/>
          </p:cNvSpPr>
          <p:nvPr>
            <p:ph sz="quarter" idx="1"/>
          </p:nvPr>
        </p:nvSpPr>
        <p:spPr/>
        <p:txBody>
          <a:bodyPr/>
          <a:lstStyle/>
          <a:p>
            <a:r>
              <a:rPr lang="en-US" dirty="0"/>
              <a:t>Average waiting time </a:t>
            </a:r>
            <a:r>
              <a:rPr lang="en-US" dirty="0" err="1"/>
              <a:t>Wq</a:t>
            </a:r>
            <a:r>
              <a:rPr lang="en-US" dirty="0"/>
              <a:t> is independent of queue discipline </a:t>
            </a:r>
          </a:p>
          <a:p>
            <a:r>
              <a:rPr lang="en-US" dirty="0"/>
              <a:t>But is probability distribution is not</a:t>
            </a:r>
          </a:p>
          <a:p>
            <a:endParaRPr lang="en-US" dirty="0"/>
          </a:p>
          <a:p>
            <a:r>
              <a:rPr lang="en-US" dirty="0"/>
              <a:t>For </a:t>
            </a:r>
            <a:r>
              <a:rPr lang="en-US" dirty="0" err="1"/>
              <a:t>FCFS</a:t>
            </a:r>
            <a:r>
              <a:rPr lang="en-US" dirty="0"/>
              <a:t> queue with s</a:t>
            </a:r>
          </a:p>
          <a:p>
            <a:pPr lvl="1"/>
            <a:endParaRPr lang="en-US" dirty="0"/>
          </a:p>
          <a:p>
            <a:endParaRPr lang="en-US" dirty="0"/>
          </a:p>
          <a:p>
            <a:endParaRPr lang="en-US" dirty="0"/>
          </a:p>
        </p:txBody>
      </p:sp>
      <p:pic>
        <p:nvPicPr>
          <p:cNvPr id="7" name="Picture 6">
            <a:extLst>
              <a:ext uri="{FF2B5EF4-FFF2-40B4-BE49-F238E27FC236}">
                <a16:creationId xmlns:a16="http://schemas.microsoft.com/office/drawing/2014/main" id="{C1E621BF-8730-4EFF-B79C-A083A50309BB}"/>
              </a:ext>
            </a:extLst>
          </p:cNvPr>
          <p:cNvPicPr>
            <a:picLocks noChangeAspect="1"/>
          </p:cNvPicPr>
          <p:nvPr/>
        </p:nvPicPr>
        <p:blipFill>
          <a:blip r:embed="rId2"/>
          <a:stretch>
            <a:fillRect/>
          </a:stretch>
        </p:blipFill>
        <p:spPr>
          <a:xfrm>
            <a:off x="693566" y="3233444"/>
            <a:ext cx="7516228" cy="1268218"/>
          </a:xfrm>
          <a:prstGeom prst="rect">
            <a:avLst/>
          </a:prstGeom>
        </p:spPr>
      </p:pic>
      <p:pic>
        <p:nvPicPr>
          <p:cNvPr id="5" name="Picture 4">
            <a:extLst>
              <a:ext uri="{FF2B5EF4-FFF2-40B4-BE49-F238E27FC236}">
                <a16:creationId xmlns:a16="http://schemas.microsoft.com/office/drawing/2014/main" id="{7706846E-B60C-4D89-B8F1-A1F27916670B}"/>
              </a:ext>
            </a:extLst>
          </p:cNvPr>
          <p:cNvPicPr>
            <a:picLocks noChangeAspect="1"/>
          </p:cNvPicPr>
          <p:nvPr/>
        </p:nvPicPr>
        <p:blipFill>
          <a:blip r:embed="rId3"/>
          <a:stretch>
            <a:fillRect/>
          </a:stretch>
        </p:blipFill>
        <p:spPr>
          <a:xfrm>
            <a:off x="4983186" y="4812893"/>
            <a:ext cx="2446822" cy="830996"/>
          </a:xfrm>
          <a:prstGeom prst="rect">
            <a:avLst/>
          </a:prstGeom>
        </p:spPr>
      </p:pic>
      <p:sp>
        <p:nvSpPr>
          <p:cNvPr id="6" name="Slide Number Placeholder 5"/>
          <p:cNvSpPr>
            <a:spLocks noGrp="1"/>
          </p:cNvSpPr>
          <p:nvPr>
            <p:ph type="sldNum" sz="quarter" idx="12"/>
          </p:nvPr>
        </p:nvSpPr>
        <p:spPr/>
        <p:txBody>
          <a:bodyPr/>
          <a:lstStyle/>
          <a:p>
            <a:pPr>
              <a:defRPr/>
            </a:pPr>
            <a:fld id="{F208343D-CA57-4FFD-885D-7C7C191369FA}" type="slidenum">
              <a:rPr lang="he-IL" altLang="en-US" smtClean="0"/>
              <a:pPr>
                <a:defRPr/>
              </a:pPr>
              <a:t>57</a:t>
            </a:fld>
            <a:endParaRPr lang="en-US" altLang="en-US"/>
          </a:p>
        </p:txBody>
      </p:sp>
    </p:spTree>
    <p:extLst>
      <p:ext uri="{BB962C8B-B14F-4D97-AF65-F5344CB8AC3E}">
        <p14:creationId xmlns:p14="http://schemas.microsoft.com/office/powerpoint/2010/main" val="662562150"/>
      </p:ext>
    </p:extLst>
  </p:cSld>
  <p:clrMapOvr>
    <a:masterClrMapping/>
  </p:clrMapOvr>
  <p:transition>
    <p:pull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BF5F9-4B90-4DFF-9A22-C0B600CE635A}"/>
              </a:ext>
            </a:extLst>
          </p:cNvPr>
          <p:cNvSpPr>
            <a:spLocks noGrp="1"/>
          </p:cNvSpPr>
          <p:nvPr>
            <p:ph type="title"/>
          </p:nvPr>
        </p:nvSpPr>
        <p:spPr/>
        <p:txBody>
          <a:bodyPr/>
          <a:lstStyle/>
          <a:p>
            <a:r>
              <a:rPr lang="en-US" i="1" dirty="0"/>
              <a:t>M</a:t>
            </a:r>
            <a:r>
              <a:rPr lang="en-US" dirty="0"/>
              <a:t>/</a:t>
            </a:r>
            <a:r>
              <a:rPr lang="en-US" i="1" dirty="0"/>
              <a:t>M</a:t>
            </a:r>
            <a:r>
              <a:rPr lang="en-US" dirty="0"/>
              <a:t>/1/</a:t>
            </a:r>
            <a:r>
              <a:rPr lang="en-US" i="1" dirty="0"/>
              <a:t>GD</a:t>
            </a:r>
            <a:r>
              <a:rPr lang="en-US" dirty="0"/>
              <a:t>/</a:t>
            </a:r>
            <a:r>
              <a:rPr lang="en-US" dirty="0">
                <a:cs typeface="Times New Roman" pitchFamily="18" charset="0"/>
              </a:rPr>
              <a:t> n /∞ Queuing System (means</a:t>
            </a:r>
            <a:r>
              <a:rPr lang="en-US" dirty="0">
                <a:solidFill>
                  <a:srgbClr val="FF0000"/>
                </a:solidFill>
                <a:cs typeface="Times New Roman" pitchFamily="18" charset="0"/>
              </a:rPr>
              <a:t>(16.4a</a:t>
            </a:r>
            <a:r>
              <a:rPr lang="en-US" dirty="0">
                <a:cs typeface="Times New Roman" pitchFamily="18" charset="0"/>
              </a:rPr>
              <a:t>))</a:t>
            </a:r>
            <a:br>
              <a:rPr lang="en-US" dirty="0">
                <a:cs typeface="Times New Roman" pitchFamily="18" charset="0"/>
              </a:rPr>
            </a:br>
            <a:r>
              <a:rPr lang="en-US" dirty="0">
                <a:solidFill>
                  <a:srgbClr val="FF0000"/>
                </a:solidFill>
                <a:cs typeface="Times New Roman" pitchFamily="18" charset="0"/>
              </a:rPr>
              <a:t> (14.8a)</a:t>
            </a:r>
            <a:endParaRPr lang="en-US" dirty="0"/>
          </a:p>
        </p:txBody>
      </p:sp>
      <p:sp>
        <p:nvSpPr>
          <p:cNvPr id="4" name="Slide Number Placeholder 3">
            <a:extLst>
              <a:ext uri="{FF2B5EF4-FFF2-40B4-BE49-F238E27FC236}">
                <a16:creationId xmlns:a16="http://schemas.microsoft.com/office/drawing/2014/main" id="{B63B5BEE-739C-4603-BAEE-5FFA2109671F}"/>
              </a:ext>
            </a:extLst>
          </p:cNvPr>
          <p:cNvSpPr>
            <a:spLocks noGrp="1"/>
          </p:cNvSpPr>
          <p:nvPr>
            <p:ph type="sldNum" sz="quarter" idx="12"/>
          </p:nvPr>
        </p:nvSpPr>
        <p:spPr/>
        <p:txBody>
          <a:bodyPr/>
          <a:lstStyle/>
          <a:p>
            <a:pPr>
              <a:defRPr/>
            </a:pPr>
            <a:fld id="{F208343D-CA57-4FFD-885D-7C7C191369FA}" type="slidenum">
              <a:rPr lang="he-IL" altLang="en-US" smtClean="0"/>
              <a:pPr>
                <a:defRPr/>
              </a:pPr>
              <a:t>58</a:t>
            </a:fld>
            <a:endParaRPr lang="en-US" altLang="en-US"/>
          </a:p>
        </p:txBody>
      </p:sp>
      <p:grpSp>
        <p:nvGrpSpPr>
          <p:cNvPr id="5" name="Group 4">
            <a:extLst>
              <a:ext uri="{FF2B5EF4-FFF2-40B4-BE49-F238E27FC236}">
                <a16:creationId xmlns:a16="http://schemas.microsoft.com/office/drawing/2014/main" id="{0225D85B-B6F7-499A-A50F-116DC51EC0E6}"/>
              </a:ext>
            </a:extLst>
          </p:cNvPr>
          <p:cNvGrpSpPr/>
          <p:nvPr/>
        </p:nvGrpSpPr>
        <p:grpSpPr>
          <a:xfrm>
            <a:off x="462080" y="1072950"/>
            <a:ext cx="6102906" cy="1237768"/>
            <a:chOff x="541851" y="2590799"/>
            <a:chExt cx="5953799" cy="1237768"/>
          </a:xfrm>
        </p:grpSpPr>
        <p:grpSp>
          <p:nvGrpSpPr>
            <p:cNvPr id="6" name="Group 5">
              <a:extLst>
                <a:ext uri="{FF2B5EF4-FFF2-40B4-BE49-F238E27FC236}">
                  <a16:creationId xmlns:a16="http://schemas.microsoft.com/office/drawing/2014/main" id="{3A84C375-E3CD-4884-8125-456BCCE38575}"/>
                </a:ext>
              </a:extLst>
            </p:cNvPr>
            <p:cNvGrpSpPr/>
            <p:nvPr/>
          </p:nvGrpSpPr>
          <p:grpSpPr>
            <a:xfrm>
              <a:off x="541851" y="2590799"/>
              <a:ext cx="1058349" cy="1237766"/>
              <a:chOff x="1371600" y="2590800"/>
              <a:chExt cx="1210749" cy="1303281"/>
            </a:xfrm>
          </p:grpSpPr>
          <p:sp>
            <p:nvSpPr>
              <p:cNvPr id="45" name="Oval 44">
                <a:extLst>
                  <a:ext uri="{FF2B5EF4-FFF2-40B4-BE49-F238E27FC236}">
                    <a16:creationId xmlns:a16="http://schemas.microsoft.com/office/drawing/2014/main" id="{D72A4FB2-CA0E-4E64-97EA-580F87B7C249}"/>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000" dirty="0"/>
                  <a:t>0</a:t>
                </a:r>
              </a:p>
            </p:txBody>
          </p:sp>
          <p:cxnSp>
            <p:nvCxnSpPr>
              <p:cNvPr id="46" name="Curved Connector 6">
                <a:extLst>
                  <a:ext uri="{FF2B5EF4-FFF2-40B4-BE49-F238E27FC236}">
                    <a16:creationId xmlns:a16="http://schemas.microsoft.com/office/drawing/2014/main" id="{E22C0A4E-7C17-45DD-A24C-60C23ACC4643}"/>
                  </a:ext>
                </a:extLst>
              </p:cNvPr>
              <p:cNvCxnSpPr>
                <a:stCxn id="45"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47" name="Curved Connector 12">
                <a:extLst>
                  <a:ext uri="{FF2B5EF4-FFF2-40B4-BE49-F238E27FC236}">
                    <a16:creationId xmlns:a16="http://schemas.microsoft.com/office/drawing/2014/main" id="{0E676644-3BED-4261-BC7B-9BD5F467B7DC}"/>
                  </a:ext>
                </a:extLst>
              </p:cNvPr>
              <p:cNvCxnSpPr>
                <a:endCxn id="45"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6ADD573B-5E5E-490A-A721-43BE8A96598A}"/>
                  </a:ext>
                </a:extLst>
              </p:cNvPr>
              <p:cNvSpPr txBox="1"/>
              <p:nvPr/>
            </p:nvSpPr>
            <p:spPr>
              <a:xfrm>
                <a:off x="1828800" y="2590800"/>
                <a:ext cx="457200" cy="388881"/>
              </a:xfrm>
              <a:prstGeom prst="rect">
                <a:avLst/>
              </a:prstGeom>
              <a:noFill/>
            </p:spPr>
            <p:txBody>
              <a:bodyPr wrap="square" rtlCol="0">
                <a:spAutoFit/>
              </a:bodyPr>
              <a:lstStyle/>
              <a:p>
                <a:r>
                  <a:rPr lang="en-US" sz="1800" dirty="0">
                    <a:sym typeface="Symbol"/>
                  </a:rPr>
                  <a:t></a:t>
                </a:r>
                <a:endParaRPr lang="en-US" dirty="0"/>
              </a:p>
            </p:txBody>
          </p:sp>
          <p:sp>
            <p:nvSpPr>
              <p:cNvPr id="49" name="TextBox 48">
                <a:extLst>
                  <a:ext uri="{FF2B5EF4-FFF2-40B4-BE49-F238E27FC236}">
                    <a16:creationId xmlns:a16="http://schemas.microsoft.com/office/drawing/2014/main" id="{A7F5D2E6-8B6D-4CB1-B895-7A151A16409A}"/>
                  </a:ext>
                </a:extLst>
              </p:cNvPr>
              <p:cNvSpPr txBox="1"/>
              <p:nvPr/>
            </p:nvSpPr>
            <p:spPr>
              <a:xfrm>
                <a:off x="1905000" y="3505200"/>
                <a:ext cx="457200" cy="388881"/>
              </a:xfrm>
              <a:prstGeom prst="rect">
                <a:avLst/>
              </a:prstGeom>
              <a:noFill/>
            </p:spPr>
            <p:txBody>
              <a:bodyPr wrap="square" rtlCol="0">
                <a:spAutoFit/>
              </a:bodyPr>
              <a:lstStyle/>
              <a:p>
                <a:r>
                  <a:rPr lang="en-US" sz="1800" dirty="0">
                    <a:sym typeface="Symbol"/>
                  </a:rPr>
                  <a:t></a:t>
                </a:r>
                <a:endParaRPr lang="en-US" dirty="0"/>
              </a:p>
            </p:txBody>
          </p:sp>
        </p:grpSp>
        <p:grpSp>
          <p:nvGrpSpPr>
            <p:cNvPr id="7" name="Group 6">
              <a:extLst>
                <a:ext uri="{FF2B5EF4-FFF2-40B4-BE49-F238E27FC236}">
                  <a16:creationId xmlns:a16="http://schemas.microsoft.com/office/drawing/2014/main" id="{493C43E7-F99D-4A4D-9D05-59F53CF28F4D}"/>
                </a:ext>
              </a:extLst>
            </p:cNvPr>
            <p:cNvGrpSpPr/>
            <p:nvPr/>
          </p:nvGrpSpPr>
          <p:grpSpPr>
            <a:xfrm>
              <a:off x="1524000" y="2590799"/>
              <a:ext cx="1058349" cy="1237767"/>
              <a:chOff x="1371600" y="2590800"/>
              <a:chExt cx="1210749" cy="1303282"/>
            </a:xfrm>
          </p:grpSpPr>
          <p:sp>
            <p:nvSpPr>
              <p:cNvPr id="40" name="Oval 39">
                <a:extLst>
                  <a:ext uri="{FF2B5EF4-FFF2-40B4-BE49-F238E27FC236}">
                    <a16:creationId xmlns:a16="http://schemas.microsoft.com/office/drawing/2014/main" id="{B8FB3E99-72DC-42D0-B4A0-97F4D3AC56F0}"/>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000" dirty="0"/>
                  <a:t>1</a:t>
                </a:r>
              </a:p>
            </p:txBody>
          </p:sp>
          <p:cxnSp>
            <p:nvCxnSpPr>
              <p:cNvPr id="41" name="Curved Connector 25">
                <a:extLst>
                  <a:ext uri="{FF2B5EF4-FFF2-40B4-BE49-F238E27FC236}">
                    <a16:creationId xmlns:a16="http://schemas.microsoft.com/office/drawing/2014/main" id="{6CD1C6FD-9F57-42AF-BD00-1B2D4D953E98}"/>
                  </a:ext>
                </a:extLst>
              </p:cNvPr>
              <p:cNvCxnSpPr>
                <a:stCxn id="40"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42" name="Curved Connector 26">
                <a:extLst>
                  <a:ext uri="{FF2B5EF4-FFF2-40B4-BE49-F238E27FC236}">
                    <a16:creationId xmlns:a16="http://schemas.microsoft.com/office/drawing/2014/main" id="{18D61A49-8A72-4152-873E-6473023703A1}"/>
                  </a:ext>
                </a:extLst>
              </p:cNvPr>
              <p:cNvCxnSpPr>
                <a:endCxn id="40"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FFB68004-5B1B-4BF2-86C1-52D4D11FE9C1}"/>
                  </a:ext>
                </a:extLst>
              </p:cNvPr>
              <p:cNvSpPr txBox="1"/>
              <p:nvPr/>
            </p:nvSpPr>
            <p:spPr>
              <a:xfrm>
                <a:off x="1828800" y="2590800"/>
                <a:ext cx="457200" cy="388881"/>
              </a:xfrm>
              <a:prstGeom prst="rect">
                <a:avLst/>
              </a:prstGeom>
              <a:noFill/>
            </p:spPr>
            <p:txBody>
              <a:bodyPr wrap="square" rtlCol="0">
                <a:spAutoFit/>
              </a:bodyPr>
              <a:lstStyle/>
              <a:p>
                <a:r>
                  <a:rPr lang="en-US" sz="1800" dirty="0">
                    <a:sym typeface="Symbol"/>
                  </a:rPr>
                  <a:t></a:t>
                </a:r>
                <a:endParaRPr lang="en-US" dirty="0"/>
              </a:p>
            </p:txBody>
          </p:sp>
          <p:sp>
            <p:nvSpPr>
              <p:cNvPr id="44" name="TextBox 43">
                <a:extLst>
                  <a:ext uri="{FF2B5EF4-FFF2-40B4-BE49-F238E27FC236}">
                    <a16:creationId xmlns:a16="http://schemas.microsoft.com/office/drawing/2014/main" id="{2775D8DD-9270-43B7-91E0-86D6AD9A167E}"/>
                  </a:ext>
                </a:extLst>
              </p:cNvPr>
              <p:cNvSpPr txBox="1"/>
              <p:nvPr/>
            </p:nvSpPr>
            <p:spPr>
              <a:xfrm>
                <a:off x="1904999" y="3505201"/>
                <a:ext cx="619757" cy="388881"/>
              </a:xfrm>
              <a:prstGeom prst="rect">
                <a:avLst/>
              </a:prstGeom>
              <a:noFill/>
            </p:spPr>
            <p:txBody>
              <a:bodyPr wrap="square" rtlCol="0">
                <a:spAutoFit/>
              </a:bodyPr>
              <a:lstStyle/>
              <a:p>
                <a:r>
                  <a:rPr lang="en-US" sz="1800" dirty="0">
                    <a:sym typeface="Symbol"/>
                  </a:rPr>
                  <a:t></a:t>
                </a:r>
                <a:endParaRPr lang="en-US" dirty="0"/>
              </a:p>
            </p:txBody>
          </p:sp>
        </p:grpSp>
        <p:grpSp>
          <p:nvGrpSpPr>
            <p:cNvPr id="8" name="Group 7">
              <a:extLst>
                <a:ext uri="{FF2B5EF4-FFF2-40B4-BE49-F238E27FC236}">
                  <a16:creationId xmlns:a16="http://schemas.microsoft.com/office/drawing/2014/main" id="{3730FDE2-6DDA-4B82-ADE6-39D4FADE35A4}"/>
                </a:ext>
              </a:extLst>
            </p:cNvPr>
            <p:cNvGrpSpPr/>
            <p:nvPr/>
          </p:nvGrpSpPr>
          <p:grpSpPr>
            <a:xfrm>
              <a:off x="2514600" y="2590799"/>
              <a:ext cx="1058349" cy="1237767"/>
              <a:chOff x="1371600" y="2590800"/>
              <a:chExt cx="1210749" cy="1303282"/>
            </a:xfrm>
          </p:grpSpPr>
          <p:sp>
            <p:nvSpPr>
              <p:cNvPr id="35" name="Oval 34">
                <a:extLst>
                  <a:ext uri="{FF2B5EF4-FFF2-40B4-BE49-F238E27FC236}">
                    <a16:creationId xmlns:a16="http://schemas.microsoft.com/office/drawing/2014/main" id="{72B2C9E8-43CA-4C36-823D-4162CC93F9EE}"/>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000" dirty="0"/>
                  <a:t>2</a:t>
                </a:r>
              </a:p>
            </p:txBody>
          </p:sp>
          <p:cxnSp>
            <p:nvCxnSpPr>
              <p:cNvPr id="36" name="Curved Connector 31">
                <a:extLst>
                  <a:ext uri="{FF2B5EF4-FFF2-40B4-BE49-F238E27FC236}">
                    <a16:creationId xmlns:a16="http://schemas.microsoft.com/office/drawing/2014/main" id="{57BE6AE6-A86A-40A0-8218-36FDC4E6CBC1}"/>
                  </a:ext>
                </a:extLst>
              </p:cNvPr>
              <p:cNvCxnSpPr>
                <a:stCxn id="35"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37" name="Curved Connector 32">
                <a:extLst>
                  <a:ext uri="{FF2B5EF4-FFF2-40B4-BE49-F238E27FC236}">
                    <a16:creationId xmlns:a16="http://schemas.microsoft.com/office/drawing/2014/main" id="{E5BCBF0D-9FFD-42E1-B842-2608924BA537}"/>
                  </a:ext>
                </a:extLst>
              </p:cNvPr>
              <p:cNvCxnSpPr>
                <a:endCxn id="35"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7CE19E99-FC1B-4330-86A4-A7ECAFDEE85C}"/>
                  </a:ext>
                </a:extLst>
              </p:cNvPr>
              <p:cNvSpPr txBox="1"/>
              <p:nvPr/>
            </p:nvSpPr>
            <p:spPr>
              <a:xfrm>
                <a:off x="1828800" y="2590800"/>
                <a:ext cx="457200" cy="388881"/>
              </a:xfrm>
              <a:prstGeom prst="rect">
                <a:avLst/>
              </a:prstGeom>
              <a:noFill/>
            </p:spPr>
            <p:txBody>
              <a:bodyPr wrap="square" rtlCol="0">
                <a:spAutoFit/>
              </a:bodyPr>
              <a:lstStyle/>
              <a:p>
                <a:r>
                  <a:rPr lang="en-US" sz="1800" dirty="0">
                    <a:sym typeface="Symbol"/>
                  </a:rPr>
                  <a:t></a:t>
                </a:r>
                <a:endParaRPr lang="en-US" dirty="0"/>
              </a:p>
            </p:txBody>
          </p:sp>
          <p:sp>
            <p:nvSpPr>
              <p:cNvPr id="39" name="TextBox 38">
                <a:extLst>
                  <a:ext uri="{FF2B5EF4-FFF2-40B4-BE49-F238E27FC236}">
                    <a16:creationId xmlns:a16="http://schemas.microsoft.com/office/drawing/2014/main" id="{F4A1068F-3D2B-4A30-B1E8-C668A0251F38}"/>
                  </a:ext>
                </a:extLst>
              </p:cNvPr>
              <p:cNvSpPr txBox="1"/>
              <p:nvPr/>
            </p:nvSpPr>
            <p:spPr>
              <a:xfrm>
                <a:off x="1904999" y="3505201"/>
                <a:ext cx="619757" cy="388881"/>
              </a:xfrm>
              <a:prstGeom prst="rect">
                <a:avLst/>
              </a:prstGeom>
              <a:noFill/>
            </p:spPr>
            <p:txBody>
              <a:bodyPr wrap="square" rtlCol="0">
                <a:spAutoFit/>
              </a:bodyPr>
              <a:lstStyle/>
              <a:p>
                <a:r>
                  <a:rPr lang="en-US" sz="1800" dirty="0">
                    <a:sym typeface="Symbol"/>
                  </a:rPr>
                  <a:t></a:t>
                </a:r>
                <a:endParaRPr lang="en-US" dirty="0"/>
              </a:p>
            </p:txBody>
          </p:sp>
        </p:grpSp>
        <p:grpSp>
          <p:nvGrpSpPr>
            <p:cNvPr id="9" name="Group 8">
              <a:extLst>
                <a:ext uri="{FF2B5EF4-FFF2-40B4-BE49-F238E27FC236}">
                  <a16:creationId xmlns:a16="http://schemas.microsoft.com/office/drawing/2014/main" id="{34092097-0ACA-4027-BFB1-928C095B0E03}"/>
                </a:ext>
              </a:extLst>
            </p:cNvPr>
            <p:cNvGrpSpPr/>
            <p:nvPr/>
          </p:nvGrpSpPr>
          <p:grpSpPr>
            <a:xfrm>
              <a:off x="5113851" y="2590800"/>
              <a:ext cx="1058349" cy="1237765"/>
              <a:chOff x="1371600" y="2590801"/>
              <a:chExt cx="1210749" cy="1303280"/>
            </a:xfrm>
          </p:grpSpPr>
          <p:sp>
            <p:nvSpPr>
              <p:cNvPr id="30" name="Oval 29">
                <a:extLst>
                  <a:ext uri="{FF2B5EF4-FFF2-40B4-BE49-F238E27FC236}">
                    <a16:creationId xmlns:a16="http://schemas.microsoft.com/office/drawing/2014/main" id="{D9068ABF-AFDA-4850-9073-93ED1C7D74F4}"/>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dirty="0"/>
                  <a:t>0</a:t>
                </a:r>
              </a:p>
            </p:txBody>
          </p:sp>
          <p:cxnSp>
            <p:nvCxnSpPr>
              <p:cNvPr id="31" name="Curved Connector 43">
                <a:extLst>
                  <a:ext uri="{FF2B5EF4-FFF2-40B4-BE49-F238E27FC236}">
                    <a16:creationId xmlns:a16="http://schemas.microsoft.com/office/drawing/2014/main" id="{D18A3A02-920B-4866-B86E-66A8AA506317}"/>
                  </a:ext>
                </a:extLst>
              </p:cNvPr>
              <p:cNvCxnSpPr>
                <a:stCxn id="30"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32" name="Curved Connector 44">
                <a:extLst>
                  <a:ext uri="{FF2B5EF4-FFF2-40B4-BE49-F238E27FC236}">
                    <a16:creationId xmlns:a16="http://schemas.microsoft.com/office/drawing/2014/main" id="{8A893876-BBED-429E-9041-3945F3056BCD}"/>
                  </a:ext>
                </a:extLst>
              </p:cNvPr>
              <p:cNvCxnSpPr>
                <a:endCxn id="30"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9CA10F12-C166-4A36-86E0-35C756A160CE}"/>
                  </a:ext>
                </a:extLst>
              </p:cNvPr>
              <p:cNvSpPr txBox="1"/>
              <p:nvPr/>
            </p:nvSpPr>
            <p:spPr>
              <a:xfrm>
                <a:off x="1828800" y="2590801"/>
                <a:ext cx="579204" cy="388881"/>
              </a:xfrm>
              <a:prstGeom prst="rect">
                <a:avLst/>
              </a:prstGeom>
              <a:noFill/>
            </p:spPr>
            <p:txBody>
              <a:bodyPr wrap="square" rtlCol="0">
                <a:spAutoFit/>
              </a:bodyPr>
              <a:lstStyle/>
              <a:p>
                <a:r>
                  <a:rPr lang="en-US" sz="1800" dirty="0">
                    <a:sym typeface="Symbol"/>
                  </a:rPr>
                  <a:t></a:t>
                </a:r>
                <a:endParaRPr lang="en-US" dirty="0"/>
              </a:p>
            </p:txBody>
          </p:sp>
          <p:sp>
            <p:nvSpPr>
              <p:cNvPr id="34" name="TextBox 33">
                <a:extLst>
                  <a:ext uri="{FF2B5EF4-FFF2-40B4-BE49-F238E27FC236}">
                    <a16:creationId xmlns:a16="http://schemas.microsoft.com/office/drawing/2014/main" id="{91083BA8-3277-4539-8E16-D8407DB65DEA}"/>
                  </a:ext>
                </a:extLst>
              </p:cNvPr>
              <p:cNvSpPr txBox="1"/>
              <p:nvPr/>
            </p:nvSpPr>
            <p:spPr>
              <a:xfrm>
                <a:off x="1904998" y="3505200"/>
                <a:ext cx="585312" cy="388881"/>
              </a:xfrm>
              <a:prstGeom prst="rect">
                <a:avLst/>
              </a:prstGeom>
              <a:noFill/>
            </p:spPr>
            <p:txBody>
              <a:bodyPr wrap="square" rtlCol="0">
                <a:spAutoFit/>
              </a:bodyPr>
              <a:lstStyle/>
              <a:p>
                <a:r>
                  <a:rPr lang="en-US" sz="1800" dirty="0">
                    <a:sym typeface="Symbol"/>
                  </a:rPr>
                  <a:t></a:t>
                </a:r>
                <a:endParaRPr lang="en-US" dirty="0"/>
              </a:p>
            </p:txBody>
          </p:sp>
        </p:grpSp>
        <p:sp>
          <p:nvSpPr>
            <p:cNvPr id="25" name="Oval 24">
              <a:extLst>
                <a:ext uri="{FF2B5EF4-FFF2-40B4-BE49-F238E27FC236}">
                  <a16:creationId xmlns:a16="http://schemas.microsoft.com/office/drawing/2014/main" id="{1C91B074-6A54-4BAC-B18B-75E5ED30E3F0}"/>
                </a:ext>
              </a:extLst>
            </p:cNvPr>
            <p:cNvSpPr/>
            <p:nvPr/>
          </p:nvSpPr>
          <p:spPr>
            <a:xfrm>
              <a:off x="6095999" y="3025016"/>
              <a:ext cx="399651" cy="434217"/>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000" dirty="0"/>
                <a:t>n</a:t>
              </a:r>
            </a:p>
          </p:txBody>
        </p:sp>
        <p:grpSp>
          <p:nvGrpSpPr>
            <p:cNvPr id="12" name="Group 11">
              <a:extLst>
                <a:ext uri="{FF2B5EF4-FFF2-40B4-BE49-F238E27FC236}">
                  <a16:creationId xmlns:a16="http://schemas.microsoft.com/office/drawing/2014/main" id="{6623332C-1D19-44D4-BB4A-9F7B86A9ADC5}"/>
                </a:ext>
              </a:extLst>
            </p:cNvPr>
            <p:cNvGrpSpPr/>
            <p:nvPr/>
          </p:nvGrpSpPr>
          <p:grpSpPr>
            <a:xfrm flipH="1">
              <a:off x="4385930" y="2590800"/>
              <a:ext cx="1143002" cy="1237767"/>
              <a:chOff x="1371600" y="2590800"/>
              <a:chExt cx="1210751" cy="1303282"/>
            </a:xfrm>
          </p:grpSpPr>
          <p:sp>
            <p:nvSpPr>
              <p:cNvPr id="15" name="Oval 14">
                <a:extLst>
                  <a:ext uri="{FF2B5EF4-FFF2-40B4-BE49-F238E27FC236}">
                    <a16:creationId xmlns:a16="http://schemas.microsoft.com/office/drawing/2014/main" id="{E3278398-E213-4332-9DAD-FD0294088D80}"/>
                  </a:ext>
                </a:extLst>
              </p:cNvPr>
              <p:cNvSpPr/>
              <p:nvPr/>
            </p:nvSpPr>
            <p:spPr>
              <a:xfrm>
                <a:off x="1371600" y="3048000"/>
                <a:ext cx="492258"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800" dirty="0"/>
                  <a:t>n-1</a:t>
                </a:r>
                <a:endParaRPr lang="en-US" dirty="0"/>
              </a:p>
            </p:txBody>
          </p:sp>
          <p:cxnSp>
            <p:nvCxnSpPr>
              <p:cNvPr id="16" name="Curved Connector 70">
                <a:extLst>
                  <a:ext uri="{FF2B5EF4-FFF2-40B4-BE49-F238E27FC236}">
                    <a16:creationId xmlns:a16="http://schemas.microsoft.com/office/drawing/2014/main" id="{68BC5FE9-43FF-4CFA-8D8D-64D0D95B3412}"/>
                  </a:ext>
                </a:extLst>
              </p:cNvPr>
              <p:cNvCxnSpPr>
                <a:stCxn id="15" idx="7"/>
              </p:cNvCxnSpPr>
              <p:nvPr/>
            </p:nvCxnSpPr>
            <p:spPr>
              <a:xfrm rot="5400000" flipH="1" flipV="1">
                <a:off x="2186661" y="2719269"/>
                <a:ext cx="794" cy="790580"/>
              </a:xfrm>
              <a:prstGeom prst="curvedConnector4">
                <a:avLst>
                  <a:gd name="adj1" fmla="val 30318302"/>
                  <a:gd name="adj2" fmla="val 54559"/>
                </a:avLst>
              </a:prstGeom>
              <a:ln>
                <a:headEnd type="stealth" w="lg" len="lg"/>
                <a:tailEnd type="none" w="lg" len="lg"/>
              </a:ln>
            </p:spPr>
            <p:style>
              <a:lnRef idx="1">
                <a:schemeClr val="dk1"/>
              </a:lnRef>
              <a:fillRef idx="0">
                <a:schemeClr val="dk1"/>
              </a:fillRef>
              <a:effectRef idx="0">
                <a:schemeClr val="dk1"/>
              </a:effectRef>
              <a:fontRef idx="minor">
                <a:schemeClr val="tx1"/>
              </a:fontRef>
            </p:style>
          </p:cxnSp>
          <p:cxnSp>
            <p:nvCxnSpPr>
              <p:cNvPr id="17" name="Curved Connector 71">
                <a:extLst>
                  <a:ext uri="{FF2B5EF4-FFF2-40B4-BE49-F238E27FC236}">
                    <a16:creationId xmlns:a16="http://schemas.microsoft.com/office/drawing/2014/main" id="{97716229-F71E-4B6A-84B4-F85A4A13F193}"/>
                  </a:ext>
                </a:extLst>
              </p:cNvPr>
              <p:cNvCxnSpPr>
                <a:endCxn id="15" idx="5"/>
              </p:cNvCxnSpPr>
              <p:nvPr/>
            </p:nvCxnSpPr>
            <p:spPr>
              <a:xfrm flipH="1">
                <a:off x="1791768" y="3437452"/>
                <a:ext cx="790581" cy="793"/>
              </a:xfrm>
              <a:prstGeom prst="curvedConnector4">
                <a:avLst>
                  <a:gd name="adj1" fmla="val 45441"/>
                  <a:gd name="adj2" fmla="val 30458566"/>
                </a:avLst>
              </a:prstGeom>
              <a:ln>
                <a:headEnd type="stealth" w="lg" len="lg"/>
                <a:tailEnd type="none" w="lg" len="lg"/>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C5905921-FAE9-479E-BEB5-0A7C08CEFF31}"/>
                  </a:ext>
                </a:extLst>
              </p:cNvPr>
              <p:cNvSpPr txBox="1"/>
              <p:nvPr/>
            </p:nvSpPr>
            <p:spPr>
              <a:xfrm>
                <a:off x="1828801" y="2590800"/>
                <a:ext cx="556452" cy="388881"/>
              </a:xfrm>
              <a:prstGeom prst="rect">
                <a:avLst/>
              </a:prstGeom>
              <a:noFill/>
            </p:spPr>
            <p:txBody>
              <a:bodyPr wrap="square" rtlCol="0">
                <a:spAutoFit/>
              </a:bodyPr>
              <a:lstStyle/>
              <a:p>
                <a:r>
                  <a:rPr lang="en-US" sz="1800" dirty="0">
                    <a:sym typeface="Symbol"/>
                  </a:rPr>
                  <a:t></a:t>
                </a:r>
                <a:endParaRPr lang="en-US" dirty="0"/>
              </a:p>
            </p:txBody>
          </p:sp>
          <p:sp>
            <p:nvSpPr>
              <p:cNvPr id="19" name="TextBox 18">
                <a:extLst>
                  <a:ext uri="{FF2B5EF4-FFF2-40B4-BE49-F238E27FC236}">
                    <a16:creationId xmlns:a16="http://schemas.microsoft.com/office/drawing/2014/main" id="{479E533C-872F-48C3-997A-D59EDCDD0FDF}"/>
                  </a:ext>
                </a:extLst>
              </p:cNvPr>
              <p:cNvSpPr txBox="1"/>
              <p:nvPr/>
            </p:nvSpPr>
            <p:spPr>
              <a:xfrm>
                <a:off x="1762643" y="3505201"/>
                <a:ext cx="819708" cy="388881"/>
              </a:xfrm>
              <a:prstGeom prst="rect">
                <a:avLst/>
              </a:prstGeom>
              <a:noFill/>
            </p:spPr>
            <p:txBody>
              <a:bodyPr wrap="square" rtlCol="0">
                <a:spAutoFit/>
              </a:bodyPr>
              <a:lstStyle/>
              <a:p>
                <a:r>
                  <a:rPr lang="en-US" sz="1800" dirty="0">
                    <a:sym typeface="Symbol"/>
                  </a:rPr>
                  <a:t></a:t>
                </a:r>
                <a:endParaRPr lang="en-US" dirty="0"/>
              </a:p>
            </p:txBody>
          </p:sp>
        </p:grpSp>
        <p:sp>
          <p:nvSpPr>
            <p:cNvPr id="13" name="TextBox 12">
              <a:extLst>
                <a:ext uri="{FF2B5EF4-FFF2-40B4-BE49-F238E27FC236}">
                  <a16:creationId xmlns:a16="http://schemas.microsoft.com/office/drawing/2014/main" id="{68250454-B5A6-484F-BB71-E1664617F885}"/>
                </a:ext>
              </a:extLst>
            </p:cNvPr>
            <p:cNvSpPr txBox="1"/>
            <p:nvPr/>
          </p:nvSpPr>
          <p:spPr>
            <a:xfrm>
              <a:off x="3657600" y="2971800"/>
              <a:ext cx="685800" cy="461665"/>
            </a:xfrm>
            <a:prstGeom prst="rect">
              <a:avLst/>
            </a:prstGeom>
            <a:noFill/>
          </p:spPr>
          <p:txBody>
            <a:bodyPr wrap="square" rtlCol="0">
              <a:spAutoFit/>
            </a:bodyPr>
            <a:lstStyle/>
            <a:p>
              <a:r>
                <a:rPr lang="en-US" dirty="0"/>
                <a:t>….</a:t>
              </a:r>
            </a:p>
          </p:txBody>
        </p:sp>
      </p:grpSp>
      <p:graphicFrame>
        <p:nvGraphicFramePr>
          <p:cNvPr id="52" name="Object 51">
            <a:extLst>
              <a:ext uri="{FF2B5EF4-FFF2-40B4-BE49-F238E27FC236}">
                <a16:creationId xmlns:a16="http://schemas.microsoft.com/office/drawing/2014/main" id="{186D342B-01FA-4E82-B8A0-677ED590A4BE}"/>
              </a:ext>
            </a:extLst>
          </p:cNvPr>
          <p:cNvGraphicFramePr>
            <a:graphicFrameLocks noChangeAspect="1"/>
          </p:cNvGraphicFramePr>
          <p:nvPr>
            <p:extLst>
              <p:ext uri="{D42A27DB-BD31-4B8C-83A1-F6EECF244321}">
                <p14:modId xmlns:p14="http://schemas.microsoft.com/office/powerpoint/2010/main" val="3548386235"/>
              </p:ext>
            </p:extLst>
          </p:nvPr>
        </p:nvGraphicFramePr>
        <p:xfrm>
          <a:off x="3573376" y="4562482"/>
          <a:ext cx="2922588" cy="469900"/>
        </p:xfrm>
        <a:graphic>
          <a:graphicData uri="http://schemas.openxmlformats.org/presentationml/2006/ole">
            <mc:AlternateContent xmlns:mc="http://schemas.openxmlformats.org/markup-compatibility/2006">
              <mc:Choice xmlns:v="urn:schemas-microsoft-com:vml" Requires="v">
                <p:oleObj spid="_x0000_s29732" name="Equation" r:id="rId2" imgW="1155600" imgH="203040" progId="Equation.3">
                  <p:embed/>
                </p:oleObj>
              </mc:Choice>
              <mc:Fallback>
                <p:oleObj name="Equation" r:id="rId2" imgW="1155600" imgH="203040" progId="Equation.3">
                  <p:embed/>
                  <p:pic>
                    <p:nvPicPr>
                      <p:cNvPr id="0"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3376" y="4562482"/>
                        <a:ext cx="2922588"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a:extLst>
              <a:ext uri="{FF2B5EF4-FFF2-40B4-BE49-F238E27FC236}">
                <a16:creationId xmlns:a16="http://schemas.microsoft.com/office/drawing/2014/main" id="{18FBBEE9-2C6F-4E98-97B6-A140D2D0AA71}"/>
              </a:ext>
            </a:extLst>
          </p:cNvPr>
          <p:cNvSpPr/>
          <p:nvPr/>
        </p:nvSpPr>
        <p:spPr>
          <a:xfrm>
            <a:off x="5359792" y="2667000"/>
            <a:ext cx="3451220" cy="830997"/>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Let, the </a:t>
            </a:r>
            <a:r>
              <a:rPr lang="en-US" b="1" dirty="0">
                <a:latin typeface="Calibri" panose="020F0502020204030204" pitchFamily="34" charset="0"/>
                <a:cs typeface="Calibri" panose="020F0502020204030204" pitchFamily="34" charset="0"/>
              </a:rPr>
              <a:t>traffic intensity </a:t>
            </a:r>
            <a:r>
              <a:rPr lang="en-US" dirty="0">
                <a:latin typeface="Calibri" panose="020F0502020204030204" pitchFamily="34" charset="0"/>
                <a:cs typeface="Calibri" panose="020F0502020204030204" pitchFamily="34" charset="0"/>
              </a:rPr>
              <a:t>be</a:t>
            </a:r>
            <a:r>
              <a:rPr lang="en-US" b="1" i="1" dirty="0">
                <a:latin typeface="Calibri" panose="020F0502020204030204" pitchFamily="34" charset="0"/>
                <a:cs typeface="Calibri" panose="020F0502020204030204" pitchFamily="34" charset="0"/>
              </a:rPr>
              <a:t> </a:t>
            </a:r>
            <a:r>
              <a:rPr lang="en-US" b="1" i="1" dirty="0">
                <a:solidFill>
                  <a:srgbClr val="FF0000"/>
                </a:solidFill>
                <a:latin typeface="Calibri" panose="020F0502020204030204" pitchFamily="34" charset="0"/>
                <a:cs typeface="Calibri" panose="020F0502020204030204" pitchFamily="34" charset="0"/>
                <a:sym typeface="Symbol"/>
              </a:rPr>
              <a:t> = </a:t>
            </a:r>
            <a:r>
              <a:rPr lang="en-US" b="1" i="1" dirty="0">
                <a:solidFill>
                  <a:srgbClr val="FF0000"/>
                </a:solidFill>
                <a:latin typeface="Calibri" panose="020F0502020204030204" pitchFamily="34" charset="0"/>
                <a:cs typeface="Calibri" panose="020F0502020204030204" pitchFamily="34" charset="0"/>
                <a:sym typeface="Symbol" panose="05050102010706020507" pitchFamily="18" charset="2"/>
              </a:rPr>
              <a:t> /</a:t>
            </a:r>
            <a:r>
              <a:rPr lang="en-US" dirty="0">
                <a:latin typeface="Calibri" panose="020F0502020204030204" pitchFamily="34" charset="0"/>
                <a:cs typeface="Calibri" panose="020F0502020204030204" pitchFamily="34" charset="0"/>
              </a:rPr>
              <a:t>   and </a:t>
            </a:r>
            <a:r>
              <a:rPr lang="en-US" b="1" i="1" dirty="0">
                <a:solidFill>
                  <a:srgbClr val="002060"/>
                </a:solidFill>
                <a:latin typeface="Calibri" panose="020F0502020204030204" pitchFamily="34" charset="0"/>
                <a:cs typeface="Calibri" panose="020F0502020204030204" pitchFamily="34" charset="0"/>
                <a:sym typeface="Symbol"/>
              </a:rPr>
              <a:t></a:t>
            </a:r>
            <a:r>
              <a:rPr lang="en-US" b="1" i="1" dirty="0">
                <a:solidFill>
                  <a:srgbClr val="002060"/>
                </a:solidFill>
                <a:latin typeface="Calibri" panose="020F0502020204030204" pitchFamily="34" charset="0"/>
                <a:cs typeface="Calibri" panose="020F0502020204030204" pitchFamily="34" charset="0"/>
              </a:rPr>
              <a:t> </a:t>
            </a:r>
            <a:r>
              <a:rPr lang="en-US" b="1" dirty="0">
                <a:solidFill>
                  <a:srgbClr val="002060"/>
                </a:solidFill>
                <a:latin typeface="Calibri" panose="020F0502020204030204" pitchFamily="34" charset="0"/>
                <a:cs typeface="Calibri" panose="020F0502020204030204" pitchFamily="34" charset="0"/>
                <a:sym typeface="Symbol" panose="05050102010706020507" pitchFamily="18" charset="2"/>
              </a:rPr>
              <a:t> 0</a:t>
            </a:r>
            <a:r>
              <a:rPr lang="en-US" b="1" dirty="0">
                <a:solidFill>
                  <a:srgbClr val="002060"/>
                </a:solidFill>
                <a:latin typeface="Calibri" panose="020F0502020204030204" pitchFamily="34" charset="0"/>
                <a:cs typeface="Calibri" panose="020F0502020204030204" pitchFamily="34" charset="0"/>
              </a:rPr>
              <a:t> </a:t>
            </a:r>
          </a:p>
        </p:txBody>
      </p:sp>
      <p:sp>
        <p:nvSpPr>
          <p:cNvPr id="54" name="Rectangle 53">
            <a:extLst>
              <a:ext uri="{FF2B5EF4-FFF2-40B4-BE49-F238E27FC236}">
                <a16:creationId xmlns:a16="http://schemas.microsoft.com/office/drawing/2014/main" id="{968E908B-7509-436E-B99C-C845DA7CF49B}"/>
              </a:ext>
            </a:extLst>
          </p:cNvPr>
          <p:cNvSpPr/>
          <p:nvPr/>
        </p:nvSpPr>
        <p:spPr>
          <a:xfrm>
            <a:off x="142489" y="2472129"/>
            <a:ext cx="5502811" cy="1569660"/>
          </a:xfrm>
          <a:prstGeom prst="rect">
            <a:avLst/>
          </a:prstGeom>
        </p:spPr>
        <p:txBody>
          <a:bodyPr wrap="square">
            <a:spAutoFit/>
          </a:bodyPr>
          <a:lstStyle/>
          <a:p>
            <a:r>
              <a:rPr lang="en-US" dirty="0"/>
              <a:t>Here, </a:t>
            </a:r>
            <a:r>
              <a:rPr lang="en-US" b="1" i="1" dirty="0">
                <a:solidFill>
                  <a:srgbClr val="FF0000"/>
                </a:solidFill>
                <a:sym typeface="Symbol" panose="05050102010706020507" pitchFamily="18" charset="2"/>
              </a:rPr>
              <a:t></a:t>
            </a:r>
            <a:r>
              <a:rPr lang="en-US" b="1" i="1" baseline="-25000" dirty="0">
                <a:solidFill>
                  <a:srgbClr val="FF0000"/>
                </a:solidFill>
                <a:sym typeface="Symbol" panose="05050102010706020507" pitchFamily="18" charset="2"/>
              </a:rPr>
              <a:t>j</a:t>
            </a:r>
            <a:r>
              <a:rPr lang="en-US" i="1" dirty="0">
                <a:solidFill>
                  <a:srgbClr val="FF0000"/>
                </a:solidFill>
                <a:sym typeface="Symbol" panose="05050102010706020507" pitchFamily="18" charset="2"/>
              </a:rPr>
              <a:t> =             j= 0, 1, 2, …n-1</a:t>
            </a:r>
          </a:p>
          <a:p>
            <a:r>
              <a:rPr lang="en-US" i="1" dirty="0">
                <a:solidFill>
                  <a:srgbClr val="FF0000"/>
                </a:solidFill>
                <a:sym typeface="Symbol" panose="05050102010706020507" pitchFamily="18" charset="2"/>
              </a:rPr>
              <a:t>          </a:t>
            </a:r>
            <a:r>
              <a:rPr lang="en-US" b="1" i="1" dirty="0">
                <a:solidFill>
                  <a:srgbClr val="FF0000"/>
                </a:solidFill>
                <a:sym typeface="Symbol" panose="05050102010706020507" pitchFamily="18" charset="2"/>
              </a:rPr>
              <a:t></a:t>
            </a:r>
            <a:r>
              <a:rPr lang="en-US" b="1" i="1" baseline="-25000" dirty="0">
                <a:solidFill>
                  <a:srgbClr val="FF0000"/>
                </a:solidFill>
                <a:sym typeface="Symbol" panose="05050102010706020507" pitchFamily="18" charset="2"/>
              </a:rPr>
              <a:t>j</a:t>
            </a:r>
            <a:r>
              <a:rPr lang="en-US" b="1" i="1" dirty="0">
                <a:solidFill>
                  <a:srgbClr val="FF0000"/>
                </a:solidFill>
                <a:sym typeface="Symbol" panose="05050102010706020507" pitchFamily="18" charset="2"/>
              </a:rPr>
              <a:t> = </a:t>
            </a:r>
            <a:r>
              <a:rPr lang="en-US" dirty="0">
                <a:solidFill>
                  <a:srgbClr val="FF0000"/>
                </a:solidFill>
                <a:sym typeface="Symbol" panose="05050102010706020507" pitchFamily="18" charset="2"/>
              </a:rPr>
              <a:t>0</a:t>
            </a:r>
          </a:p>
          <a:p>
            <a:r>
              <a:rPr lang="en-US" b="1" i="1" dirty="0">
                <a:solidFill>
                  <a:srgbClr val="FF0000"/>
                </a:solidFill>
                <a:sym typeface="Symbol" panose="05050102010706020507" pitchFamily="18" charset="2"/>
              </a:rPr>
              <a:t>       </a:t>
            </a:r>
            <a:r>
              <a:rPr lang="en-US" b="1" i="1" baseline="-25000" dirty="0">
                <a:solidFill>
                  <a:srgbClr val="FF0000"/>
                </a:solidFill>
                <a:sym typeface="Symbol" panose="05050102010706020507" pitchFamily="18" charset="2"/>
              </a:rPr>
              <a:t>0</a:t>
            </a:r>
            <a:r>
              <a:rPr lang="en-US" b="1" i="1" dirty="0">
                <a:solidFill>
                  <a:srgbClr val="FF0000"/>
                </a:solidFill>
                <a:sym typeface="Symbol" panose="05050102010706020507" pitchFamily="18" charset="2"/>
              </a:rPr>
              <a:t> = </a:t>
            </a:r>
            <a:r>
              <a:rPr lang="en-US" dirty="0">
                <a:solidFill>
                  <a:srgbClr val="FF0000"/>
                </a:solidFill>
                <a:sym typeface="Symbol" panose="05050102010706020507" pitchFamily="18" charset="2"/>
              </a:rPr>
              <a:t>0</a:t>
            </a:r>
            <a:r>
              <a:rPr lang="en-US" b="1" i="1" dirty="0">
                <a:solidFill>
                  <a:srgbClr val="FF0000"/>
                </a:solidFill>
                <a:sym typeface="Symbol" panose="05050102010706020507" pitchFamily="18" charset="2"/>
              </a:rPr>
              <a:t>	</a:t>
            </a:r>
          </a:p>
          <a:p>
            <a:r>
              <a:rPr lang="en-US" b="1" i="1" dirty="0">
                <a:solidFill>
                  <a:srgbClr val="FF0000"/>
                </a:solidFill>
                <a:sym typeface="Symbol" panose="05050102010706020507" pitchFamily="18" charset="2"/>
              </a:rPr>
              <a:t>       </a:t>
            </a:r>
            <a:r>
              <a:rPr lang="en-US" b="1" i="1" baseline="-25000" dirty="0">
                <a:solidFill>
                  <a:srgbClr val="FF0000"/>
                </a:solidFill>
                <a:sym typeface="Symbol" panose="05050102010706020507" pitchFamily="18" charset="2"/>
              </a:rPr>
              <a:t>j</a:t>
            </a:r>
            <a:r>
              <a:rPr lang="en-US" b="1" i="1" dirty="0">
                <a:solidFill>
                  <a:srgbClr val="FF0000"/>
                </a:solidFill>
                <a:sym typeface="Symbol" panose="05050102010706020507" pitchFamily="18" charset="2"/>
              </a:rPr>
              <a:t> = </a:t>
            </a:r>
            <a:r>
              <a:rPr lang="en-US" i="1" dirty="0">
                <a:solidFill>
                  <a:srgbClr val="FF0000"/>
                </a:solidFill>
                <a:sym typeface="Symbol" panose="05050102010706020507" pitchFamily="18" charset="2"/>
              </a:rPr>
              <a:t> 	j= 1, 2, …,n</a:t>
            </a:r>
          </a:p>
        </p:txBody>
      </p:sp>
      <p:graphicFrame>
        <p:nvGraphicFramePr>
          <p:cNvPr id="63" name="Object 62">
            <a:extLst>
              <a:ext uri="{FF2B5EF4-FFF2-40B4-BE49-F238E27FC236}">
                <a16:creationId xmlns:a16="http://schemas.microsoft.com/office/drawing/2014/main" id="{0E91CD1D-53C9-48DA-8CD1-09ECBF137BB3}"/>
              </a:ext>
            </a:extLst>
          </p:cNvPr>
          <p:cNvGraphicFramePr>
            <a:graphicFrameLocks noChangeAspect="1"/>
          </p:cNvGraphicFramePr>
          <p:nvPr>
            <p:extLst>
              <p:ext uri="{D42A27DB-BD31-4B8C-83A1-F6EECF244321}">
                <p14:modId xmlns:p14="http://schemas.microsoft.com/office/powerpoint/2010/main" val="3000331495"/>
              </p:ext>
            </p:extLst>
          </p:nvPr>
        </p:nvGraphicFramePr>
        <p:xfrm>
          <a:off x="143362" y="4366702"/>
          <a:ext cx="3606800" cy="857250"/>
        </p:xfrm>
        <a:graphic>
          <a:graphicData uri="http://schemas.openxmlformats.org/presentationml/2006/ole">
            <mc:AlternateContent xmlns:mc="http://schemas.openxmlformats.org/markup-compatibility/2006">
              <mc:Choice xmlns:v="urn:schemas-microsoft-com:vml" Requires="v">
                <p:oleObj spid="_x0000_s29733" name="Equation" r:id="rId4" imgW="1168200" imgH="304560" progId="Equation.3">
                  <p:embed/>
                </p:oleObj>
              </mc:Choice>
              <mc:Fallback>
                <p:oleObj name="Equation" r:id="rId4" imgW="1168200" imgH="304560" progId="Equation.3">
                  <p:embed/>
                  <p:pic>
                    <p:nvPicPr>
                      <p:cNvPr id="0"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362" y="4366702"/>
                        <a:ext cx="3606800"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66629064"/>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BF5F9-4B90-4DFF-9A22-C0B600CE635A}"/>
              </a:ext>
            </a:extLst>
          </p:cNvPr>
          <p:cNvSpPr>
            <a:spLocks noGrp="1"/>
          </p:cNvSpPr>
          <p:nvPr>
            <p:ph type="title"/>
          </p:nvPr>
        </p:nvSpPr>
        <p:spPr/>
        <p:txBody>
          <a:bodyPr/>
          <a:lstStyle/>
          <a:p>
            <a:r>
              <a:rPr lang="en-US" i="1" dirty="0"/>
              <a:t>M</a:t>
            </a:r>
            <a:r>
              <a:rPr lang="en-US" dirty="0"/>
              <a:t>/</a:t>
            </a:r>
            <a:r>
              <a:rPr lang="en-US" i="1" dirty="0"/>
              <a:t>M</a:t>
            </a:r>
            <a:r>
              <a:rPr lang="en-US" dirty="0"/>
              <a:t>/1/</a:t>
            </a:r>
            <a:r>
              <a:rPr lang="en-US" i="1" dirty="0"/>
              <a:t>GD</a:t>
            </a:r>
            <a:r>
              <a:rPr lang="en-US" dirty="0"/>
              <a:t>/</a:t>
            </a:r>
            <a:r>
              <a:rPr lang="en-US" dirty="0">
                <a:cs typeface="Times New Roman" pitchFamily="18" charset="0"/>
              </a:rPr>
              <a:t>n/∞ Queuing System </a:t>
            </a:r>
            <a:r>
              <a:rPr lang="en-US" dirty="0">
                <a:solidFill>
                  <a:srgbClr val="FF0000"/>
                </a:solidFill>
                <a:cs typeface="Times New Roman" pitchFamily="18" charset="0"/>
              </a:rPr>
              <a:t>(16.4a) (14.8a)</a:t>
            </a:r>
            <a:endParaRPr lang="en-US" dirty="0">
              <a:solidFill>
                <a:srgbClr val="FF0000"/>
              </a:solidFill>
            </a:endParaRPr>
          </a:p>
        </p:txBody>
      </p:sp>
      <p:graphicFrame>
        <p:nvGraphicFramePr>
          <p:cNvPr id="9" name="Object 6">
            <a:extLst>
              <a:ext uri="{FF2B5EF4-FFF2-40B4-BE49-F238E27FC236}">
                <a16:creationId xmlns:a16="http://schemas.microsoft.com/office/drawing/2014/main" id="{6452DED8-6C3C-44E5-9FEA-587FC9A87B63}"/>
              </a:ext>
            </a:extLst>
          </p:cNvPr>
          <p:cNvGraphicFramePr>
            <a:graphicFrameLocks noChangeAspect="1"/>
          </p:cNvGraphicFramePr>
          <p:nvPr>
            <p:extLst>
              <p:ext uri="{D42A27DB-BD31-4B8C-83A1-F6EECF244321}">
                <p14:modId xmlns:p14="http://schemas.microsoft.com/office/powerpoint/2010/main" val="3441226575"/>
              </p:ext>
            </p:extLst>
          </p:nvPr>
        </p:nvGraphicFramePr>
        <p:xfrm>
          <a:off x="274638" y="1173163"/>
          <a:ext cx="3889375" cy="1019175"/>
        </p:xfrm>
        <a:graphic>
          <a:graphicData uri="http://schemas.openxmlformats.org/presentationml/2006/ole">
            <mc:AlternateContent xmlns:mc="http://schemas.openxmlformats.org/markup-compatibility/2006">
              <mc:Choice xmlns:v="urn:schemas-microsoft-com:vml" Requires="v">
                <p:oleObj spid="_x0000_s30892" name="Equation" r:id="rId2" imgW="1701720" imgH="520560" progId="Equation.3">
                  <p:embed/>
                </p:oleObj>
              </mc:Choice>
              <mc:Fallback>
                <p:oleObj name="Equation" r:id="rId2" imgW="1701720" imgH="520560" progId="Equation.3">
                  <p:embed/>
                  <p:pic>
                    <p:nvPicPr>
                      <p:cNvPr id="0" name="Picture 1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638" y="1173163"/>
                        <a:ext cx="3889375"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5">
            <a:extLst>
              <a:ext uri="{FF2B5EF4-FFF2-40B4-BE49-F238E27FC236}">
                <a16:creationId xmlns:a16="http://schemas.microsoft.com/office/drawing/2014/main" id="{983F0A75-4173-430C-BC84-0AFAFCF96A7C}"/>
              </a:ext>
            </a:extLst>
          </p:cNvPr>
          <p:cNvGraphicFramePr>
            <a:graphicFrameLocks noChangeAspect="1"/>
          </p:cNvGraphicFramePr>
          <p:nvPr>
            <p:extLst>
              <p:ext uri="{D42A27DB-BD31-4B8C-83A1-F6EECF244321}">
                <p14:modId xmlns:p14="http://schemas.microsoft.com/office/powerpoint/2010/main" val="2319779123"/>
              </p:ext>
            </p:extLst>
          </p:nvPr>
        </p:nvGraphicFramePr>
        <p:xfrm>
          <a:off x="331334" y="4701801"/>
          <a:ext cx="1635125" cy="617538"/>
        </p:xfrm>
        <a:graphic>
          <a:graphicData uri="http://schemas.openxmlformats.org/presentationml/2006/ole">
            <mc:AlternateContent xmlns:mc="http://schemas.openxmlformats.org/markup-compatibility/2006">
              <mc:Choice xmlns:v="urn:schemas-microsoft-com:vml" Requires="v">
                <p:oleObj spid="_x0000_s30893" name="Equation" r:id="rId4" imgW="672840" imgH="253800" progId="Equation.3">
                  <p:embed/>
                </p:oleObj>
              </mc:Choice>
              <mc:Fallback>
                <p:oleObj name="Equation" r:id="rId4" imgW="672840" imgH="253800" progId="Equation.3">
                  <p:embed/>
                  <p:pic>
                    <p:nvPicPr>
                      <p:cNvPr id="0" name="Picture 1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334" y="4701801"/>
                        <a:ext cx="1635125" cy="6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6">
            <a:extLst>
              <a:ext uri="{FF2B5EF4-FFF2-40B4-BE49-F238E27FC236}">
                <a16:creationId xmlns:a16="http://schemas.microsoft.com/office/drawing/2014/main" id="{12987E74-B737-4F8E-B2C7-9F40892AEB52}"/>
              </a:ext>
            </a:extLst>
          </p:cNvPr>
          <p:cNvGraphicFramePr>
            <a:graphicFrameLocks noChangeAspect="1"/>
          </p:cNvGraphicFramePr>
          <p:nvPr>
            <p:extLst>
              <p:ext uri="{D42A27DB-BD31-4B8C-83A1-F6EECF244321}">
                <p14:modId xmlns:p14="http://schemas.microsoft.com/office/powerpoint/2010/main" val="827299381"/>
              </p:ext>
            </p:extLst>
          </p:nvPr>
        </p:nvGraphicFramePr>
        <p:xfrm>
          <a:off x="388938" y="2130425"/>
          <a:ext cx="2843212" cy="968375"/>
        </p:xfrm>
        <a:graphic>
          <a:graphicData uri="http://schemas.openxmlformats.org/presentationml/2006/ole">
            <mc:AlternateContent xmlns:mc="http://schemas.openxmlformats.org/markup-compatibility/2006">
              <mc:Choice xmlns:v="urn:schemas-microsoft-com:vml" Requires="v">
                <p:oleObj spid="_x0000_s30894" name="Equation" r:id="rId6" imgW="1244520" imgH="419040" progId="Equation.3">
                  <p:embed/>
                </p:oleObj>
              </mc:Choice>
              <mc:Fallback>
                <p:oleObj name="Equation" r:id="rId6" imgW="1244520" imgH="419040" progId="Equation.3">
                  <p:embed/>
                  <p:pic>
                    <p:nvPicPr>
                      <p:cNvPr id="0" name="Picture 17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938" y="2130425"/>
                        <a:ext cx="2843212"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6">
            <a:extLst>
              <a:ext uri="{FF2B5EF4-FFF2-40B4-BE49-F238E27FC236}">
                <a16:creationId xmlns:a16="http://schemas.microsoft.com/office/drawing/2014/main" id="{42A4CDED-06A0-4DDC-8C59-53DE21FFB284}"/>
              </a:ext>
            </a:extLst>
          </p:cNvPr>
          <p:cNvGraphicFramePr>
            <a:graphicFrameLocks noChangeAspect="1"/>
          </p:cNvGraphicFramePr>
          <p:nvPr>
            <p:extLst>
              <p:ext uri="{D42A27DB-BD31-4B8C-83A1-F6EECF244321}">
                <p14:modId xmlns:p14="http://schemas.microsoft.com/office/powerpoint/2010/main" val="1156951716"/>
              </p:ext>
            </p:extLst>
          </p:nvPr>
        </p:nvGraphicFramePr>
        <p:xfrm>
          <a:off x="4164013" y="1486138"/>
          <a:ext cx="3365500" cy="522287"/>
        </p:xfrm>
        <a:graphic>
          <a:graphicData uri="http://schemas.openxmlformats.org/presentationml/2006/ole">
            <mc:AlternateContent xmlns:mc="http://schemas.openxmlformats.org/markup-compatibility/2006">
              <mc:Choice xmlns:v="urn:schemas-microsoft-com:vml" Requires="v">
                <p:oleObj spid="_x0000_s30895" name="Equation" r:id="rId8" imgW="1473120" imgH="266400" progId="Equation.3">
                  <p:embed/>
                </p:oleObj>
              </mc:Choice>
              <mc:Fallback>
                <p:oleObj name="Equation" r:id="rId8" imgW="1473120" imgH="266400" progId="Equation.3">
                  <p:embed/>
                  <p:pic>
                    <p:nvPicPr>
                      <p:cNvPr id="0" name="Picture 17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64013" y="1486138"/>
                        <a:ext cx="3365500" cy="522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a:extLst>
              <a:ext uri="{FF2B5EF4-FFF2-40B4-BE49-F238E27FC236}">
                <a16:creationId xmlns:a16="http://schemas.microsoft.com/office/drawing/2014/main" id="{186D342B-01FA-4E82-B8A0-677ED590A4BE}"/>
              </a:ext>
            </a:extLst>
          </p:cNvPr>
          <p:cNvGraphicFramePr>
            <a:graphicFrameLocks noChangeAspect="1"/>
          </p:cNvGraphicFramePr>
          <p:nvPr>
            <p:extLst>
              <p:ext uri="{D42A27DB-BD31-4B8C-83A1-F6EECF244321}">
                <p14:modId xmlns:p14="http://schemas.microsoft.com/office/powerpoint/2010/main" val="2545514223"/>
              </p:ext>
            </p:extLst>
          </p:nvPr>
        </p:nvGraphicFramePr>
        <p:xfrm>
          <a:off x="3811588" y="2428875"/>
          <a:ext cx="1992312" cy="469900"/>
        </p:xfrm>
        <a:graphic>
          <a:graphicData uri="http://schemas.openxmlformats.org/presentationml/2006/ole">
            <mc:AlternateContent xmlns:mc="http://schemas.openxmlformats.org/markup-compatibility/2006">
              <mc:Choice xmlns:v="urn:schemas-microsoft-com:vml" Requires="v">
                <p:oleObj spid="_x0000_s30896" name="Equation" r:id="rId10" imgW="787320" imgH="203040" progId="Equation.3">
                  <p:embed/>
                </p:oleObj>
              </mc:Choice>
              <mc:Fallback>
                <p:oleObj name="Equation" r:id="rId10" imgW="787320" imgH="203040" progId="Equation.3">
                  <p:embed/>
                  <p:pic>
                    <p:nvPicPr>
                      <p:cNvPr id="0" name="Picture 17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1588" y="2428875"/>
                        <a:ext cx="1992312"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6">
            <a:extLst>
              <a:ext uri="{FF2B5EF4-FFF2-40B4-BE49-F238E27FC236}">
                <a16:creationId xmlns:a16="http://schemas.microsoft.com/office/drawing/2014/main" id="{6452DED8-6C3C-44E5-9FEA-587FC9A87B63}"/>
              </a:ext>
            </a:extLst>
          </p:cNvPr>
          <p:cNvGraphicFramePr>
            <a:graphicFrameLocks noChangeAspect="1"/>
          </p:cNvGraphicFramePr>
          <p:nvPr>
            <p:extLst>
              <p:ext uri="{D42A27DB-BD31-4B8C-83A1-F6EECF244321}">
                <p14:modId xmlns:p14="http://schemas.microsoft.com/office/powerpoint/2010/main" val="1007359479"/>
              </p:ext>
            </p:extLst>
          </p:nvPr>
        </p:nvGraphicFramePr>
        <p:xfrm>
          <a:off x="331334" y="3370076"/>
          <a:ext cx="1450975" cy="771525"/>
        </p:xfrm>
        <a:graphic>
          <a:graphicData uri="http://schemas.openxmlformats.org/presentationml/2006/ole">
            <mc:AlternateContent xmlns:mc="http://schemas.openxmlformats.org/markup-compatibility/2006">
              <mc:Choice xmlns:v="urn:schemas-microsoft-com:vml" Requires="v">
                <p:oleObj spid="_x0000_s30897" name="Equation" r:id="rId12" imgW="634680" imgH="393480" progId="Equation.3">
                  <p:embed/>
                </p:oleObj>
              </mc:Choice>
              <mc:Fallback>
                <p:oleObj name="Equation" r:id="rId12" imgW="634680" imgH="393480" progId="Equation.3">
                  <p:embed/>
                  <p:pic>
                    <p:nvPicPr>
                      <p:cNvPr id="0" name="Picture 17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1334" y="3370076"/>
                        <a:ext cx="1450975"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5">
            <a:extLst>
              <a:ext uri="{FF2B5EF4-FFF2-40B4-BE49-F238E27FC236}">
                <a16:creationId xmlns:a16="http://schemas.microsoft.com/office/drawing/2014/main" id="{186D342B-01FA-4E82-B8A0-677ED590A4BE}"/>
              </a:ext>
            </a:extLst>
          </p:cNvPr>
          <p:cNvGraphicFramePr>
            <a:graphicFrameLocks noChangeAspect="1"/>
          </p:cNvGraphicFramePr>
          <p:nvPr>
            <p:extLst>
              <p:ext uri="{D42A27DB-BD31-4B8C-83A1-F6EECF244321}">
                <p14:modId xmlns:p14="http://schemas.microsoft.com/office/powerpoint/2010/main" val="2090367981"/>
              </p:ext>
            </p:extLst>
          </p:nvPr>
        </p:nvGraphicFramePr>
        <p:xfrm>
          <a:off x="2368550" y="3586163"/>
          <a:ext cx="1960563" cy="469900"/>
        </p:xfrm>
        <a:graphic>
          <a:graphicData uri="http://schemas.openxmlformats.org/presentationml/2006/ole">
            <mc:AlternateContent xmlns:mc="http://schemas.openxmlformats.org/markup-compatibility/2006">
              <mc:Choice xmlns:v="urn:schemas-microsoft-com:vml" Requires="v">
                <p:oleObj spid="_x0000_s30898" name="Equation" r:id="rId14" imgW="774360" imgH="203040" progId="Equation.3">
                  <p:embed/>
                </p:oleObj>
              </mc:Choice>
              <mc:Fallback>
                <p:oleObj name="Equation" r:id="rId14" imgW="774360" imgH="203040" progId="Equation.3">
                  <p:embed/>
                  <p:pic>
                    <p:nvPicPr>
                      <p:cNvPr id="0" name="Picture 17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68550" y="3586163"/>
                        <a:ext cx="1960563"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6">
            <a:extLst>
              <a:ext uri="{FF2B5EF4-FFF2-40B4-BE49-F238E27FC236}">
                <a16:creationId xmlns:a16="http://schemas.microsoft.com/office/drawing/2014/main" id="{186D342B-01FA-4E82-B8A0-677ED590A4BE}"/>
              </a:ext>
            </a:extLst>
          </p:cNvPr>
          <p:cNvGraphicFramePr>
            <a:graphicFrameLocks noChangeAspect="1"/>
          </p:cNvGraphicFramePr>
          <p:nvPr>
            <p:extLst>
              <p:ext uri="{D42A27DB-BD31-4B8C-83A1-F6EECF244321}">
                <p14:modId xmlns:p14="http://schemas.microsoft.com/office/powerpoint/2010/main" val="3387262328"/>
              </p:ext>
            </p:extLst>
          </p:nvPr>
        </p:nvGraphicFramePr>
        <p:xfrm>
          <a:off x="2219325" y="4775620"/>
          <a:ext cx="4400550" cy="469900"/>
        </p:xfrm>
        <a:graphic>
          <a:graphicData uri="http://schemas.openxmlformats.org/presentationml/2006/ole">
            <mc:AlternateContent xmlns:mc="http://schemas.openxmlformats.org/markup-compatibility/2006">
              <mc:Choice xmlns:v="urn:schemas-microsoft-com:vml" Requires="v">
                <p:oleObj spid="_x0000_s30899" name="Equation" r:id="rId16" imgW="1739880" imgH="203040" progId="Equation.3">
                  <p:embed/>
                </p:oleObj>
              </mc:Choice>
              <mc:Fallback>
                <p:oleObj name="Equation" r:id="rId16" imgW="1739880" imgH="203040" progId="Equation.3">
                  <p:embed/>
                  <p:pic>
                    <p:nvPicPr>
                      <p:cNvPr id="0" name="Picture 17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19325" y="4775620"/>
                        <a:ext cx="440055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Slide Number Placeholder 14"/>
          <p:cNvSpPr>
            <a:spLocks noGrp="1"/>
          </p:cNvSpPr>
          <p:nvPr>
            <p:ph type="sldNum" sz="quarter" idx="12"/>
          </p:nvPr>
        </p:nvSpPr>
        <p:spPr/>
        <p:txBody>
          <a:bodyPr/>
          <a:lstStyle/>
          <a:p>
            <a:pPr>
              <a:defRPr/>
            </a:pPr>
            <a:fld id="{F208343D-CA57-4FFD-885D-7C7C191369FA}" type="slidenum">
              <a:rPr lang="he-IL" altLang="en-US" smtClean="0"/>
              <a:pPr>
                <a:defRPr/>
              </a:pPr>
              <a:t>59</a:t>
            </a:fld>
            <a:endParaRPr lang="en-US" altLang="en-US"/>
          </a:p>
        </p:txBody>
      </p:sp>
    </p:spTree>
    <p:extLst>
      <p:ext uri="{BB962C8B-B14F-4D97-AF65-F5344CB8AC3E}">
        <p14:creationId xmlns:p14="http://schemas.microsoft.com/office/powerpoint/2010/main" val="1142002072"/>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4">
            <a:extLst>
              <a:ext uri="{FF2B5EF4-FFF2-40B4-BE49-F238E27FC236}">
                <a16:creationId xmlns:a16="http://schemas.microsoft.com/office/drawing/2014/main" id="{5106EF79-08CC-4DA2-B409-F6672E9F7ABF}"/>
              </a:ext>
            </a:extLst>
          </p:cNvPr>
          <p:cNvSpPr>
            <a:spLocks noGrp="1"/>
          </p:cNvSpPr>
          <p:nvPr>
            <p:ph type="title"/>
          </p:nvPr>
        </p:nvSpPr>
        <p:spPr>
          <a:xfrm>
            <a:off x="128588" y="0"/>
            <a:ext cx="9015412" cy="936625"/>
          </a:xfrm>
        </p:spPr>
        <p:txBody>
          <a:bodyPr/>
          <a:lstStyle/>
          <a:p>
            <a:pPr eaLnBrk="1" hangingPunct="1"/>
            <a:r>
              <a:rPr lang="en-US" dirty="0"/>
              <a:t>Queuing System - Output process </a:t>
            </a:r>
            <a:endParaRPr lang="en-US" altLang="en-US" dirty="0"/>
          </a:p>
        </p:txBody>
      </p:sp>
      <p:sp>
        <p:nvSpPr>
          <p:cNvPr id="14339" name="Slide Number Placeholder 3">
            <a:extLst>
              <a:ext uri="{FF2B5EF4-FFF2-40B4-BE49-F238E27FC236}">
                <a16:creationId xmlns:a16="http://schemas.microsoft.com/office/drawing/2014/main" id="{6B849694-94AC-4427-A2EE-94E7C69FFF1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E744DD60-9FC2-4368-BA11-BC50567F4E06}" type="slidenum">
              <a:rPr lang="he-IL" altLang="en-US" sz="2200">
                <a:solidFill>
                  <a:srgbClr val="002D86"/>
                </a:solidFill>
              </a:rPr>
              <a:pPr/>
              <a:t>6</a:t>
            </a:fld>
            <a:endParaRPr lang="en-US" altLang="en-US" sz="2200">
              <a:solidFill>
                <a:srgbClr val="002D86"/>
              </a:solidFill>
            </a:endParaRPr>
          </a:p>
        </p:txBody>
      </p:sp>
      <p:sp>
        <p:nvSpPr>
          <p:cNvPr id="6" name="Content Placeholder 5">
            <a:extLst>
              <a:ext uri="{FF2B5EF4-FFF2-40B4-BE49-F238E27FC236}">
                <a16:creationId xmlns:a16="http://schemas.microsoft.com/office/drawing/2014/main" id="{8EA91A45-FD0D-4B44-8CF7-FCE34B5C4456}"/>
              </a:ext>
            </a:extLst>
          </p:cNvPr>
          <p:cNvSpPr>
            <a:spLocks noGrp="1"/>
          </p:cNvSpPr>
          <p:nvPr>
            <p:ph sz="quarter" idx="1"/>
          </p:nvPr>
        </p:nvSpPr>
        <p:spPr>
          <a:xfrm>
            <a:off x="0" y="989013"/>
            <a:ext cx="9144000" cy="5400675"/>
          </a:xfrm>
        </p:spPr>
        <p:txBody>
          <a:bodyPr>
            <a:normAutofit/>
          </a:bodyPr>
          <a:lstStyle/>
          <a:p>
            <a:r>
              <a:rPr lang="en-US" dirty="0"/>
              <a:t>To describe the output process of a queuing system, we usually specify a probability distribution – the </a:t>
            </a:r>
            <a:r>
              <a:rPr lang="en-US" b="1" dirty="0"/>
              <a:t>service time distribution</a:t>
            </a:r>
            <a:r>
              <a:rPr lang="en-US" dirty="0"/>
              <a:t> – which governs a customer’s service time.</a:t>
            </a:r>
          </a:p>
          <a:p>
            <a:r>
              <a:rPr lang="en-US" dirty="0"/>
              <a:t>Two arrangements of servers:</a:t>
            </a:r>
          </a:p>
          <a:p>
            <a:pPr lvl="1"/>
            <a:r>
              <a:rPr lang="en-US" dirty="0"/>
              <a:t>Servers are in </a:t>
            </a:r>
            <a:r>
              <a:rPr lang="en-US" b="1" dirty="0"/>
              <a:t>parallel</a:t>
            </a:r>
            <a:r>
              <a:rPr lang="en-US" dirty="0"/>
              <a:t> if all server provide the same type of service and a customer need only pass through one server to complete service.</a:t>
            </a:r>
          </a:p>
          <a:p>
            <a:pPr lvl="1"/>
            <a:r>
              <a:rPr lang="en-US" dirty="0"/>
              <a:t>Servers are in </a:t>
            </a:r>
            <a:r>
              <a:rPr lang="en-US" b="1" dirty="0"/>
              <a:t>series</a:t>
            </a:r>
            <a:r>
              <a:rPr lang="en-US" dirty="0"/>
              <a:t> if a customer must pass through several servers before completing service.</a:t>
            </a:r>
          </a:p>
          <a:p>
            <a:pPr marL="274320" indent="-274320" eaLnBrk="1" fontAlgn="auto" hangingPunct="1">
              <a:lnSpc>
                <a:spcPct val="150000"/>
              </a:lnSpc>
              <a:spcAft>
                <a:spcPts val="0"/>
              </a:spcAft>
              <a:buFont typeface="Wingdings 3"/>
              <a:buChar char=""/>
              <a:defRPr/>
            </a:pPr>
            <a:endParaRPr lang="en-US" dirty="0"/>
          </a:p>
        </p:txBody>
      </p:sp>
    </p:spTree>
    <p:extLst>
      <p:ext uri="{BB962C8B-B14F-4D97-AF65-F5344CB8AC3E}">
        <p14:creationId xmlns:p14="http://schemas.microsoft.com/office/powerpoint/2010/main" val="2243986205"/>
      </p:ext>
    </p:extLst>
  </p:cSld>
  <p:clrMapOvr>
    <a:masterClrMapping/>
  </p:clrMapOvr>
  <p:transition>
    <p:pull dir="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BF5F9-4B90-4DFF-9A22-C0B600CE635A}"/>
              </a:ext>
            </a:extLst>
          </p:cNvPr>
          <p:cNvSpPr>
            <a:spLocks noGrp="1"/>
          </p:cNvSpPr>
          <p:nvPr>
            <p:ph type="title"/>
          </p:nvPr>
        </p:nvSpPr>
        <p:spPr/>
        <p:txBody>
          <a:bodyPr/>
          <a:lstStyle/>
          <a:p>
            <a:r>
              <a:rPr lang="en-US" i="1" dirty="0"/>
              <a:t>M</a:t>
            </a:r>
            <a:r>
              <a:rPr lang="en-US" dirty="0"/>
              <a:t>/</a:t>
            </a:r>
            <a:r>
              <a:rPr lang="en-US" i="1" dirty="0"/>
              <a:t>M</a:t>
            </a:r>
            <a:r>
              <a:rPr lang="en-US" dirty="0"/>
              <a:t>/1/</a:t>
            </a:r>
            <a:r>
              <a:rPr lang="en-US" i="1" dirty="0"/>
              <a:t>GD</a:t>
            </a:r>
            <a:r>
              <a:rPr lang="en-US" dirty="0"/>
              <a:t>/</a:t>
            </a:r>
            <a:r>
              <a:rPr lang="en-US" dirty="0">
                <a:cs typeface="Times New Roman" pitchFamily="18" charset="0"/>
              </a:rPr>
              <a:t>n/∞ Queuing System </a:t>
            </a:r>
            <a:r>
              <a:rPr lang="en-US" dirty="0">
                <a:solidFill>
                  <a:srgbClr val="FF0000"/>
                </a:solidFill>
                <a:cs typeface="Times New Roman" pitchFamily="18" charset="0"/>
              </a:rPr>
              <a:t>(16.4a) (14.8a)</a:t>
            </a:r>
            <a:endParaRPr lang="en-US" dirty="0"/>
          </a:p>
        </p:txBody>
      </p:sp>
      <p:graphicFrame>
        <p:nvGraphicFramePr>
          <p:cNvPr id="8" name="Object 4">
            <a:extLst>
              <a:ext uri="{FF2B5EF4-FFF2-40B4-BE49-F238E27FC236}">
                <a16:creationId xmlns:a16="http://schemas.microsoft.com/office/drawing/2014/main" id="{7D80FCD1-C64F-4665-BC28-2DCFCD1ED751}"/>
              </a:ext>
            </a:extLst>
          </p:cNvPr>
          <p:cNvGraphicFramePr>
            <a:graphicFrameLocks noChangeAspect="1"/>
          </p:cNvGraphicFramePr>
          <p:nvPr>
            <p:extLst>
              <p:ext uri="{D42A27DB-BD31-4B8C-83A1-F6EECF244321}">
                <p14:modId xmlns:p14="http://schemas.microsoft.com/office/powerpoint/2010/main" val="287475225"/>
              </p:ext>
            </p:extLst>
          </p:nvPr>
        </p:nvGraphicFramePr>
        <p:xfrm>
          <a:off x="290966" y="1294902"/>
          <a:ext cx="3663218" cy="1871876"/>
        </p:xfrm>
        <a:graphic>
          <a:graphicData uri="http://schemas.openxmlformats.org/presentationml/2006/ole">
            <mc:AlternateContent xmlns:mc="http://schemas.openxmlformats.org/markup-compatibility/2006">
              <mc:Choice xmlns:v="urn:schemas-microsoft-com:vml" Requires="v">
                <p:oleObj spid="_x0000_s31879" name="Equation" r:id="rId2" imgW="1739880" imgH="888840" progId="Equation.3">
                  <p:embed/>
                </p:oleObj>
              </mc:Choice>
              <mc:Fallback>
                <p:oleObj name="Equation" r:id="rId2" imgW="1739880" imgH="888840" progId="Equation.3">
                  <p:embed/>
                  <p:pic>
                    <p:nvPicPr>
                      <p:cNvPr id="0" name="Picture 1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966" y="1294902"/>
                        <a:ext cx="3663218" cy="18718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4">
            <a:extLst>
              <a:ext uri="{FF2B5EF4-FFF2-40B4-BE49-F238E27FC236}">
                <a16:creationId xmlns:a16="http://schemas.microsoft.com/office/drawing/2014/main" id="{7D80FCD1-C64F-4665-BC28-2DCFCD1ED751}"/>
              </a:ext>
            </a:extLst>
          </p:cNvPr>
          <p:cNvGraphicFramePr>
            <a:graphicFrameLocks noChangeAspect="1"/>
          </p:cNvGraphicFramePr>
          <p:nvPr>
            <p:extLst>
              <p:ext uri="{D42A27DB-BD31-4B8C-83A1-F6EECF244321}">
                <p14:modId xmlns:p14="http://schemas.microsoft.com/office/powerpoint/2010/main" val="1241268729"/>
              </p:ext>
            </p:extLst>
          </p:nvPr>
        </p:nvGraphicFramePr>
        <p:xfrm>
          <a:off x="4724925" y="1175657"/>
          <a:ext cx="3866051" cy="911296"/>
        </p:xfrm>
        <a:graphic>
          <a:graphicData uri="http://schemas.openxmlformats.org/presentationml/2006/ole">
            <mc:AlternateContent xmlns:mc="http://schemas.openxmlformats.org/markup-compatibility/2006">
              <mc:Choice xmlns:v="urn:schemas-microsoft-com:vml" Requires="v">
                <p:oleObj spid="_x0000_s31880" name="Equation" r:id="rId4" imgW="1942920" imgH="457200" progId="Equation.3">
                  <p:embed/>
                </p:oleObj>
              </mc:Choice>
              <mc:Fallback>
                <p:oleObj name="Equation" r:id="rId4" imgW="1942920" imgH="457200" progId="Equation.3">
                  <p:embed/>
                  <p:pic>
                    <p:nvPicPr>
                      <p:cNvPr id="0" name="Picture 1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925" y="1175657"/>
                        <a:ext cx="3866051" cy="9112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4">
            <a:extLst>
              <a:ext uri="{FF2B5EF4-FFF2-40B4-BE49-F238E27FC236}">
                <a16:creationId xmlns:a16="http://schemas.microsoft.com/office/drawing/2014/main" id="{7D80FCD1-C64F-4665-BC28-2DCFCD1ED751}"/>
              </a:ext>
            </a:extLst>
          </p:cNvPr>
          <p:cNvGraphicFramePr>
            <a:graphicFrameLocks noChangeAspect="1"/>
          </p:cNvGraphicFramePr>
          <p:nvPr>
            <p:extLst>
              <p:ext uri="{D42A27DB-BD31-4B8C-83A1-F6EECF244321}">
                <p14:modId xmlns:p14="http://schemas.microsoft.com/office/powerpoint/2010/main" val="3120116099"/>
              </p:ext>
            </p:extLst>
          </p:nvPr>
        </p:nvGraphicFramePr>
        <p:xfrm>
          <a:off x="4770193" y="2230840"/>
          <a:ext cx="4134880" cy="585915"/>
        </p:xfrm>
        <a:graphic>
          <a:graphicData uri="http://schemas.openxmlformats.org/presentationml/2006/ole">
            <mc:AlternateContent xmlns:mc="http://schemas.openxmlformats.org/markup-compatibility/2006">
              <mc:Choice xmlns:v="urn:schemas-microsoft-com:vml" Requires="v">
                <p:oleObj spid="_x0000_s31881" name="Equation" r:id="rId6" imgW="1612800" imgH="228600" progId="Equation.3">
                  <p:embed/>
                </p:oleObj>
              </mc:Choice>
              <mc:Fallback>
                <p:oleObj name="Equation" r:id="rId6" imgW="1612800" imgH="228600" progId="Equation.3">
                  <p:embed/>
                  <p:pic>
                    <p:nvPicPr>
                      <p:cNvPr id="0" name="Picture 1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70193" y="2230840"/>
                        <a:ext cx="4134880" cy="5859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4">
            <a:extLst>
              <a:ext uri="{FF2B5EF4-FFF2-40B4-BE49-F238E27FC236}">
                <a16:creationId xmlns:a16="http://schemas.microsoft.com/office/drawing/2014/main" id="{7D80FCD1-C64F-4665-BC28-2DCFCD1ED751}"/>
              </a:ext>
            </a:extLst>
          </p:cNvPr>
          <p:cNvGraphicFramePr>
            <a:graphicFrameLocks noChangeAspect="1"/>
          </p:cNvGraphicFramePr>
          <p:nvPr>
            <p:extLst>
              <p:ext uri="{D42A27DB-BD31-4B8C-83A1-F6EECF244321}">
                <p14:modId xmlns:p14="http://schemas.microsoft.com/office/powerpoint/2010/main" val="775525592"/>
              </p:ext>
            </p:extLst>
          </p:nvPr>
        </p:nvGraphicFramePr>
        <p:xfrm>
          <a:off x="4770193" y="3166778"/>
          <a:ext cx="4105275" cy="2722562"/>
        </p:xfrm>
        <a:graphic>
          <a:graphicData uri="http://schemas.openxmlformats.org/presentationml/2006/ole">
            <mc:AlternateContent xmlns:mc="http://schemas.openxmlformats.org/markup-compatibility/2006">
              <mc:Choice xmlns:v="urn:schemas-microsoft-com:vml" Requires="v">
                <p:oleObj spid="_x0000_s31882" name="Equation" r:id="rId8" imgW="2412720" imgH="1600200" progId="Equation.3">
                  <p:embed/>
                </p:oleObj>
              </mc:Choice>
              <mc:Fallback>
                <p:oleObj name="Equation" r:id="rId8" imgW="2412720" imgH="1600200" progId="Equation.3">
                  <p:embed/>
                  <p:pic>
                    <p:nvPicPr>
                      <p:cNvPr id="0" name="Picture 13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70193" y="3166778"/>
                        <a:ext cx="4105275" cy="2722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4">
            <a:extLst>
              <a:ext uri="{FF2B5EF4-FFF2-40B4-BE49-F238E27FC236}">
                <a16:creationId xmlns:a16="http://schemas.microsoft.com/office/drawing/2014/main" id="{7D80FCD1-C64F-4665-BC28-2DCFCD1ED751}"/>
              </a:ext>
            </a:extLst>
          </p:cNvPr>
          <p:cNvGraphicFramePr>
            <a:graphicFrameLocks noChangeAspect="1"/>
          </p:cNvGraphicFramePr>
          <p:nvPr>
            <p:extLst>
              <p:ext uri="{D42A27DB-BD31-4B8C-83A1-F6EECF244321}">
                <p14:modId xmlns:p14="http://schemas.microsoft.com/office/powerpoint/2010/main" val="3485278600"/>
              </p:ext>
            </p:extLst>
          </p:nvPr>
        </p:nvGraphicFramePr>
        <p:xfrm>
          <a:off x="290966" y="3350120"/>
          <a:ext cx="2744788" cy="755650"/>
        </p:xfrm>
        <a:graphic>
          <a:graphicData uri="http://schemas.openxmlformats.org/presentationml/2006/ole">
            <mc:AlternateContent xmlns:mc="http://schemas.openxmlformats.org/markup-compatibility/2006">
              <mc:Choice xmlns:v="urn:schemas-microsoft-com:vml" Requires="v">
                <p:oleObj spid="_x0000_s31883" name="Equation" r:id="rId10" imgW="1612800" imgH="444240" progId="Equation.3">
                  <p:embed/>
                </p:oleObj>
              </mc:Choice>
              <mc:Fallback>
                <p:oleObj name="Equation" r:id="rId10" imgW="1612800" imgH="444240" progId="Equation.3">
                  <p:embed/>
                  <p:pic>
                    <p:nvPicPr>
                      <p:cNvPr id="0" name="Picture 13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0966" y="3350120"/>
                        <a:ext cx="2744788" cy="755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20">
            <a:extLst>
              <a:ext uri="{FF2B5EF4-FFF2-40B4-BE49-F238E27FC236}">
                <a16:creationId xmlns:a16="http://schemas.microsoft.com/office/drawing/2014/main" id="{186D342B-01FA-4E82-B8A0-677ED590A4BE}"/>
              </a:ext>
            </a:extLst>
          </p:cNvPr>
          <p:cNvGraphicFramePr>
            <a:graphicFrameLocks noChangeAspect="1"/>
          </p:cNvGraphicFramePr>
          <p:nvPr>
            <p:extLst>
              <p:ext uri="{D42A27DB-BD31-4B8C-83A1-F6EECF244321}">
                <p14:modId xmlns:p14="http://schemas.microsoft.com/office/powerpoint/2010/main" val="2621923407"/>
              </p:ext>
            </p:extLst>
          </p:nvPr>
        </p:nvGraphicFramePr>
        <p:xfrm>
          <a:off x="3199327" y="3903980"/>
          <a:ext cx="1509713" cy="469900"/>
        </p:xfrm>
        <a:graphic>
          <a:graphicData uri="http://schemas.openxmlformats.org/presentationml/2006/ole">
            <mc:AlternateContent xmlns:mc="http://schemas.openxmlformats.org/markup-compatibility/2006">
              <mc:Choice xmlns:v="urn:schemas-microsoft-com:vml" Requires="v">
                <p:oleObj spid="_x0000_s31884" name="Equation" r:id="rId12" imgW="596880" imgH="203040" progId="Equation.3">
                  <p:embed/>
                </p:oleObj>
              </mc:Choice>
              <mc:Fallback>
                <p:oleObj name="Equation" r:id="rId12" imgW="596880" imgH="203040" progId="Equation.3">
                  <p:embed/>
                  <p:pic>
                    <p:nvPicPr>
                      <p:cNvPr id="0" name="Picture 14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99327" y="3903980"/>
                        <a:ext cx="1509713"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4">
            <a:extLst>
              <a:ext uri="{FF2B5EF4-FFF2-40B4-BE49-F238E27FC236}">
                <a16:creationId xmlns:a16="http://schemas.microsoft.com/office/drawing/2014/main" id="{7D80FCD1-C64F-4665-BC28-2DCFCD1ED751}"/>
              </a:ext>
            </a:extLst>
          </p:cNvPr>
          <p:cNvGraphicFramePr>
            <a:graphicFrameLocks noChangeAspect="1"/>
          </p:cNvGraphicFramePr>
          <p:nvPr>
            <p:extLst>
              <p:ext uri="{D42A27DB-BD31-4B8C-83A1-F6EECF244321}">
                <p14:modId xmlns:p14="http://schemas.microsoft.com/office/powerpoint/2010/main" val="2958384330"/>
              </p:ext>
            </p:extLst>
          </p:nvPr>
        </p:nvGraphicFramePr>
        <p:xfrm>
          <a:off x="290966" y="4509207"/>
          <a:ext cx="1470025" cy="668338"/>
        </p:xfrm>
        <a:graphic>
          <a:graphicData uri="http://schemas.openxmlformats.org/presentationml/2006/ole">
            <mc:AlternateContent xmlns:mc="http://schemas.openxmlformats.org/markup-compatibility/2006">
              <mc:Choice xmlns:v="urn:schemas-microsoft-com:vml" Requires="v">
                <p:oleObj spid="_x0000_s31885" name="Equation" r:id="rId14" imgW="863280" imgH="393480" progId="Equation.3">
                  <p:embed/>
                </p:oleObj>
              </mc:Choice>
              <mc:Fallback>
                <p:oleObj name="Equation" r:id="rId14" imgW="863280" imgH="393480" progId="Equation.3">
                  <p:embed/>
                  <p:pic>
                    <p:nvPicPr>
                      <p:cNvPr id="0" name="Picture 14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0966" y="4509207"/>
                        <a:ext cx="1470025" cy="668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3">
            <a:extLst>
              <a:ext uri="{FF2B5EF4-FFF2-40B4-BE49-F238E27FC236}">
                <a16:creationId xmlns:a16="http://schemas.microsoft.com/office/drawing/2014/main" id="{186D342B-01FA-4E82-B8A0-677ED590A4BE}"/>
              </a:ext>
            </a:extLst>
          </p:cNvPr>
          <p:cNvGraphicFramePr>
            <a:graphicFrameLocks noChangeAspect="1"/>
          </p:cNvGraphicFramePr>
          <p:nvPr>
            <p:extLst>
              <p:ext uri="{D42A27DB-BD31-4B8C-83A1-F6EECF244321}">
                <p14:modId xmlns:p14="http://schemas.microsoft.com/office/powerpoint/2010/main" val="3757844073"/>
              </p:ext>
            </p:extLst>
          </p:nvPr>
        </p:nvGraphicFramePr>
        <p:xfrm>
          <a:off x="2266950" y="4610100"/>
          <a:ext cx="1477963" cy="469900"/>
        </p:xfrm>
        <a:graphic>
          <a:graphicData uri="http://schemas.openxmlformats.org/presentationml/2006/ole">
            <mc:AlternateContent xmlns:mc="http://schemas.openxmlformats.org/markup-compatibility/2006">
              <mc:Choice xmlns:v="urn:schemas-microsoft-com:vml" Requires="v">
                <p:oleObj spid="_x0000_s31886" name="Equation" r:id="rId16" imgW="583920" imgH="203040" progId="Equation.3">
                  <p:embed/>
                </p:oleObj>
              </mc:Choice>
              <mc:Fallback>
                <p:oleObj name="Equation" r:id="rId16" imgW="583920" imgH="203040" progId="Equation.3">
                  <p:embed/>
                  <p:pic>
                    <p:nvPicPr>
                      <p:cNvPr id="0" name="Picture 14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66950" y="4610100"/>
                        <a:ext cx="1477963"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Slide Number Placeholder 10"/>
          <p:cNvSpPr>
            <a:spLocks noGrp="1"/>
          </p:cNvSpPr>
          <p:nvPr>
            <p:ph type="sldNum" sz="quarter" idx="12"/>
          </p:nvPr>
        </p:nvSpPr>
        <p:spPr/>
        <p:txBody>
          <a:bodyPr/>
          <a:lstStyle/>
          <a:p>
            <a:pPr>
              <a:defRPr/>
            </a:pPr>
            <a:fld id="{F208343D-CA57-4FFD-885D-7C7C191369FA}" type="slidenum">
              <a:rPr lang="he-IL" altLang="en-US" smtClean="0"/>
              <a:pPr>
                <a:defRPr/>
              </a:pPr>
              <a:t>60</a:t>
            </a:fld>
            <a:endParaRPr lang="en-US" altLang="en-US"/>
          </a:p>
        </p:txBody>
      </p:sp>
    </p:spTree>
    <p:extLst>
      <p:ext uri="{BB962C8B-B14F-4D97-AF65-F5344CB8AC3E}">
        <p14:creationId xmlns:p14="http://schemas.microsoft.com/office/powerpoint/2010/main" val="1694645063"/>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F2CE-2624-4247-BCD8-0773161F1B3D}"/>
              </a:ext>
            </a:extLst>
          </p:cNvPr>
          <p:cNvSpPr>
            <a:spLocks noGrp="1"/>
          </p:cNvSpPr>
          <p:nvPr>
            <p:ph type="title"/>
          </p:nvPr>
        </p:nvSpPr>
        <p:spPr/>
        <p:txBody>
          <a:bodyPr/>
          <a:lstStyle/>
          <a:p>
            <a:r>
              <a:rPr lang="en-US" i="1" dirty="0"/>
              <a:t>M</a:t>
            </a:r>
            <a:r>
              <a:rPr lang="en-US" dirty="0"/>
              <a:t>/</a:t>
            </a:r>
            <a:r>
              <a:rPr lang="en-US" i="1" dirty="0"/>
              <a:t>M</a:t>
            </a:r>
            <a:r>
              <a:rPr lang="en-US" dirty="0"/>
              <a:t>/1/</a:t>
            </a:r>
            <a:r>
              <a:rPr lang="en-US" i="1" dirty="0"/>
              <a:t>GD</a:t>
            </a:r>
            <a:r>
              <a:rPr lang="en-US" dirty="0"/>
              <a:t>/</a:t>
            </a:r>
            <a:r>
              <a:rPr lang="en-US" dirty="0">
                <a:cs typeface="Times New Roman" pitchFamily="18" charset="0"/>
              </a:rPr>
              <a:t>n/∞ Queuing System</a:t>
            </a:r>
            <a:r>
              <a:rPr lang="en-US" dirty="0">
                <a:solidFill>
                  <a:srgbClr val="FF0000"/>
                </a:solidFill>
                <a:cs typeface="Times New Roman" pitchFamily="18" charset="0"/>
              </a:rPr>
              <a:t> (16.4a) (14.8a)</a:t>
            </a:r>
            <a:endParaRPr lang="en-US" dirty="0"/>
          </a:p>
        </p:txBody>
      </p:sp>
      <p:sp>
        <p:nvSpPr>
          <p:cNvPr id="3" name="Content Placeholder 2">
            <a:extLst>
              <a:ext uri="{FF2B5EF4-FFF2-40B4-BE49-F238E27FC236}">
                <a16:creationId xmlns:a16="http://schemas.microsoft.com/office/drawing/2014/main" id="{72CE26C0-512E-4CED-B9F5-97B366F10AEF}"/>
              </a:ext>
            </a:extLst>
          </p:cNvPr>
          <p:cNvSpPr>
            <a:spLocks noGrp="1"/>
          </p:cNvSpPr>
          <p:nvPr>
            <p:ph sz="quarter" idx="1"/>
          </p:nvPr>
        </p:nvSpPr>
        <p:spPr/>
        <p:txBody>
          <a:bodyPr/>
          <a:lstStyle/>
          <a:p>
            <a:r>
              <a:rPr lang="en-US" sz="2700" b="1" spc="50" dirty="0">
                <a:solidFill>
                  <a:srgbClr val="7030A0"/>
                </a:solidFill>
                <a:latin typeface="Calibri" panose="020F0502020204030204" pitchFamily="34" charset="0"/>
                <a:cs typeface="Calibri" panose="020F0502020204030204" pitchFamily="34" charset="0"/>
              </a:rPr>
              <a:t>Derivation of L</a:t>
            </a:r>
            <a:r>
              <a:rPr lang="en-US" sz="2700" b="1" spc="50" baseline="-25000" dirty="0">
                <a:solidFill>
                  <a:srgbClr val="7030A0"/>
                </a:solidFill>
                <a:latin typeface="Calibri" panose="020F0502020204030204" pitchFamily="34" charset="0"/>
                <a:cs typeface="Calibri" panose="020F0502020204030204" pitchFamily="34" charset="0"/>
              </a:rPr>
              <a:t>S</a:t>
            </a:r>
          </a:p>
          <a:p>
            <a:endParaRPr lang="en-US" sz="2700" b="1" spc="50" baseline="-25000" dirty="0">
              <a:solidFill>
                <a:srgbClr val="7030A0"/>
              </a:solidFill>
              <a:latin typeface="Calibri" panose="020F0502020204030204" pitchFamily="34" charset="0"/>
              <a:cs typeface="Calibri" panose="020F0502020204030204" pitchFamily="34" charset="0"/>
            </a:endParaRPr>
          </a:p>
          <a:p>
            <a:endParaRPr lang="en-US" sz="2700" b="1" spc="50" baseline="-25000" dirty="0">
              <a:solidFill>
                <a:srgbClr val="7030A0"/>
              </a:solidFill>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C687C6E0-1C71-4E2D-8965-B3863C2688DF}"/>
              </a:ext>
            </a:extLst>
          </p:cNvPr>
          <p:cNvSpPr>
            <a:spLocks noGrp="1"/>
          </p:cNvSpPr>
          <p:nvPr>
            <p:ph type="sldNum" sz="quarter" idx="12"/>
          </p:nvPr>
        </p:nvSpPr>
        <p:spPr/>
        <p:txBody>
          <a:bodyPr/>
          <a:lstStyle/>
          <a:p>
            <a:pPr>
              <a:defRPr/>
            </a:pPr>
            <a:fld id="{F208343D-CA57-4FFD-885D-7C7C191369FA}" type="slidenum">
              <a:rPr lang="he-IL" altLang="en-US" smtClean="0"/>
              <a:pPr>
                <a:defRPr/>
              </a:pPr>
              <a:t>61</a:t>
            </a:fld>
            <a:endParaRPr lang="en-US" altLang="en-US"/>
          </a:p>
        </p:txBody>
      </p:sp>
      <p:graphicFrame>
        <p:nvGraphicFramePr>
          <p:cNvPr id="7" name="Object 4">
            <a:extLst>
              <a:ext uri="{FF2B5EF4-FFF2-40B4-BE49-F238E27FC236}">
                <a16:creationId xmlns:a16="http://schemas.microsoft.com/office/drawing/2014/main" id="{FA6BD168-65FF-42E7-B3D8-D278AE7F1950}"/>
              </a:ext>
            </a:extLst>
          </p:cNvPr>
          <p:cNvGraphicFramePr>
            <a:graphicFrameLocks noChangeAspect="1"/>
          </p:cNvGraphicFramePr>
          <p:nvPr>
            <p:extLst>
              <p:ext uri="{D42A27DB-BD31-4B8C-83A1-F6EECF244321}">
                <p14:modId xmlns:p14="http://schemas.microsoft.com/office/powerpoint/2010/main" val="1249082464"/>
              </p:ext>
            </p:extLst>
          </p:nvPr>
        </p:nvGraphicFramePr>
        <p:xfrm>
          <a:off x="958419" y="1702051"/>
          <a:ext cx="4852987" cy="546100"/>
        </p:xfrm>
        <a:graphic>
          <a:graphicData uri="http://schemas.openxmlformats.org/presentationml/2006/ole">
            <mc:AlternateContent xmlns:mc="http://schemas.openxmlformats.org/markup-compatibility/2006">
              <mc:Choice xmlns:v="urn:schemas-microsoft-com:vml" Requires="v">
                <p:oleObj spid="_x0000_s33897" name="Equation" r:id="rId2" imgW="2031840" imgH="228600" progId="Equation.3">
                  <p:embed/>
                </p:oleObj>
              </mc:Choice>
              <mc:Fallback>
                <p:oleObj name="Equation" r:id="rId2" imgW="2031840" imgH="228600" progId="Equation.3">
                  <p:embed/>
                  <p:pic>
                    <p:nvPicPr>
                      <p:cNvPr id="0" name="Picture 1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419" y="1702051"/>
                        <a:ext cx="4852987"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5">
            <a:extLst>
              <a:ext uri="{FF2B5EF4-FFF2-40B4-BE49-F238E27FC236}">
                <a16:creationId xmlns:a16="http://schemas.microsoft.com/office/drawing/2014/main" id="{49F5A4DF-88E3-40AE-B9B4-ED318932CE11}"/>
              </a:ext>
            </a:extLst>
          </p:cNvPr>
          <p:cNvGraphicFramePr>
            <a:graphicFrameLocks noChangeAspect="1"/>
          </p:cNvGraphicFramePr>
          <p:nvPr>
            <p:extLst>
              <p:ext uri="{D42A27DB-BD31-4B8C-83A1-F6EECF244321}">
                <p14:modId xmlns:p14="http://schemas.microsoft.com/office/powerpoint/2010/main" val="3656749808"/>
              </p:ext>
            </p:extLst>
          </p:nvPr>
        </p:nvGraphicFramePr>
        <p:xfrm>
          <a:off x="990599" y="2464904"/>
          <a:ext cx="1847395" cy="606525"/>
        </p:xfrm>
        <a:graphic>
          <a:graphicData uri="http://schemas.openxmlformats.org/presentationml/2006/ole">
            <mc:AlternateContent xmlns:mc="http://schemas.openxmlformats.org/markup-compatibility/2006">
              <mc:Choice xmlns:v="urn:schemas-microsoft-com:vml" Requires="v">
                <p:oleObj spid="_x0000_s33898" name="Equation" r:id="rId4" imgW="736560" imgH="241200" progId="Equation.3">
                  <p:embed/>
                </p:oleObj>
              </mc:Choice>
              <mc:Fallback>
                <p:oleObj name="Equation" r:id="rId4" imgW="736560" imgH="241200" progId="Equation.3">
                  <p:embed/>
                  <p:pic>
                    <p:nvPicPr>
                      <p:cNvPr id="0" name="Picture 10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599" y="2464904"/>
                        <a:ext cx="1847395" cy="606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4">
            <a:extLst>
              <a:ext uri="{FF2B5EF4-FFF2-40B4-BE49-F238E27FC236}">
                <a16:creationId xmlns:a16="http://schemas.microsoft.com/office/drawing/2014/main" id="{8C356F87-6FC2-4961-8E7F-F80A37854B3D}"/>
              </a:ext>
            </a:extLst>
          </p:cNvPr>
          <p:cNvGraphicFramePr>
            <a:graphicFrameLocks noChangeAspect="1"/>
          </p:cNvGraphicFramePr>
          <p:nvPr>
            <p:extLst>
              <p:ext uri="{D42A27DB-BD31-4B8C-83A1-F6EECF244321}">
                <p14:modId xmlns:p14="http://schemas.microsoft.com/office/powerpoint/2010/main" val="2651550729"/>
              </p:ext>
            </p:extLst>
          </p:nvPr>
        </p:nvGraphicFramePr>
        <p:xfrm>
          <a:off x="5811406" y="5092700"/>
          <a:ext cx="1365250" cy="1060450"/>
        </p:xfrm>
        <a:graphic>
          <a:graphicData uri="http://schemas.openxmlformats.org/presentationml/2006/ole">
            <mc:AlternateContent xmlns:mc="http://schemas.openxmlformats.org/markup-compatibility/2006">
              <mc:Choice xmlns:v="urn:schemas-microsoft-com:vml" Requires="v">
                <p:oleObj spid="_x0000_s33899" name="Equation" r:id="rId6" imgW="571320" imgH="444240" progId="Equation.3">
                  <p:embed/>
                </p:oleObj>
              </mc:Choice>
              <mc:Fallback>
                <p:oleObj name="Equation" r:id="rId6" imgW="571320" imgH="444240" progId="Equation.3">
                  <p:embed/>
                  <p:pic>
                    <p:nvPicPr>
                      <p:cNvPr id="0" name="Picture 10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11406" y="5092700"/>
                        <a:ext cx="1365250" cy="106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4">
            <a:extLst>
              <a:ext uri="{FF2B5EF4-FFF2-40B4-BE49-F238E27FC236}">
                <a16:creationId xmlns:a16="http://schemas.microsoft.com/office/drawing/2014/main" id="{8C356F87-6FC2-4961-8E7F-F80A37854B3D}"/>
              </a:ext>
            </a:extLst>
          </p:cNvPr>
          <p:cNvGraphicFramePr>
            <a:graphicFrameLocks noChangeAspect="1"/>
          </p:cNvGraphicFramePr>
          <p:nvPr>
            <p:extLst>
              <p:ext uri="{D42A27DB-BD31-4B8C-83A1-F6EECF244321}">
                <p14:modId xmlns:p14="http://schemas.microsoft.com/office/powerpoint/2010/main" val="2392108261"/>
              </p:ext>
            </p:extLst>
          </p:nvPr>
        </p:nvGraphicFramePr>
        <p:xfrm>
          <a:off x="993775" y="3174262"/>
          <a:ext cx="1577975" cy="544513"/>
        </p:xfrm>
        <a:graphic>
          <a:graphicData uri="http://schemas.openxmlformats.org/presentationml/2006/ole">
            <mc:AlternateContent xmlns:mc="http://schemas.openxmlformats.org/markup-compatibility/2006">
              <mc:Choice xmlns:v="urn:schemas-microsoft-com:vml" Requires="v">
                <p:oleObj spid="_x0000_s33900" name="Equation" r:id="rId8" imgW="660240" imgH="228600" progId="Equation.3">
                  <p:embed/>
                </p:oleObj>
              </mc:Choice>
              <mc:Fallback>
                <p:oleObj name="Equation" r:id="rId8" imgW="660240" imgH="228600" progId="Equation.3">
                  <p:embed/>
                  <p:pic>
                    <p:nvPicPr>
                      <p:cNvPr id="0" name="Picture 10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3775" y="3174262"/>
                        <a:ext cx="1577975"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4">
            <a:extLst>
              <a:ext uri="{FF2B5EF4-FFF2-40B4-BE49-F238E27FC236}">
                <a16:creationId xmlns:a16="http://schemas.microsoft.com/office/drawing/2014/main" id="{8C356F87-6FC2-4961-8E7F-F80A37854B3D}"/>
              </a:ext>
            </a:extLst>
          </p:cNvPr>
          <p:cNvGraphicFramePr>
            <a:graphicFrameLocks noChangeAspect="1"/>
          </p:cNvGraphicFramePr>
          <p:nvPr>
            <p:extLst>
              <p:ext uri="{D42A27DB-BD31-4B8C-83A1-F6EECF244321}">
                <p14:modId xmlns:p14="http://schemas.microsoft.com/office/powerpoint/2010/main" val="3025700047"/>
              </p:ext>
            </p:extLst>
          </p:nvPr>
        </p:nvGraphicFramePr>
        <p:xfrm>
          <a:off x="934495" y="3875180"/>
          <a:ext cx="3702051" cy="574675"/>
        </p:xfrm>
        <a:graphic>
          <a:graphicData uri="http://schemas.openxmlformats.org/presentationml/2006/ole">
            <mc:AlternateContent xmlns:mc="http://schemas.openxmlformats.org/markup-compatibility/2006">
              <mc:Choice xmlns:v="urn:schemas-microsoft-com:vml" Requires="v">
                <p:oleObj spid="_x0000_s33901" name="Equation" r:id="rId10" imgW="1549080" imgH="241200" progId="Equation.3">
                  <p:embed/>
                </p:oleObj>
              </mc:Choice>
              <mc:Fallback>
                <p:oleObj name="Equation" r:id="rId10" imgW="1549080" imgH="241200" progId="Equation.3">
                  <p:embed/>
                  <p:pic>
                    <p:nvPicPr>
                      <p:cNvPr id="0" name="Picture 10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34495" y="3875180"/>
                        <a:ext cx="3702051"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4">
            <a:extLst>
              <a:ext uri="{FF2B5EF4-FFF2-40B4-BE49-F238E27FC236}">
                <a16:creationId xmlns:a16="http://schemas.microsoft.com/office/drawing/2014/main" id="{8C356F87-6FC2-4961-8E7F-F80A37854B3D}"/>
              </a:ext>
            </a:extLst>
          </p:cNvPr>
          <p:cNvGraphicFramePr>
            <a:graphicFrameLocks noChangeAspect="1"/>
          </p:cNvGraphicFramePr>
          <p:nvPr>
            <p:extLst>
              <p:ext uri="{D42A27DB-BD31-4B8C-83A1-F6EECF244321}">
                <p14:modId xmlns:p14="http://schemas.microsoft.com/office/powerpoint/2010/main" val="3899970712"/>
              </p:ext>
            </p:extLst>
          </p:nvPr>
        </p:nvGraphicFramePr>
        <p:xfrm>
          <a:off x="3502943" y="5062537"/>
          <a:ext cx="1365250" cy="1120775"/>
        </p:xfrm>
        <a:graphic>
          <a:graphicData uri="http://schemas.openxmlformats.org/presentationml/2006/ole">
            <mc:AlternateContent xmlns:mc="http://schemas.openxmlformats.org/markup-compatibility/2006">
              <mc:Choice xmlns:v="urn:schemas-microsoft-com:vml" Requires="v">
                <p:oleObj spid="_x0000_s33902" name="Equation" r:id="rId12" imgW="571320" imgH="469800" progId="Equation.3">
                  <p:embed/>
                </p:oleObj>
              </mc:Choice>
              <mc:Fallback>
                <p:oleObj name="Equation" r:id="rId12" imgW="571320" imgH="469800" progId="Equation.3">
                  <p:embed/>
                  <p:pic>
                    <p:nvPicPr>
                      <p:cNvPr id="0" name="Picture 1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02943" y="5062537"/>
                        <a:ext cx="1365250" cy="1120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4">
            <a:extLst>
              <a:ext uri="{FF2B5EF4-FFF2-40B4-BE49-F238E27FC236}">
                <a16:creationId xmlns:a16="http://schemas.microsoft.com/office/drawing/2014/main" id="{8C356F87-6FC2-4961-8E7F-F80A37854B3D}"/>
              </a:ext>
            </a:extLst>
          </p:cNvPr>
          <p:cNvGraphicFramePr>
            <a:graphicFrameLocks noChangeAspect="1"/>
          </p:cNvGraphicFramePr>
          <p:nvPr>
            <p:extLst>
              <p:ext uri="{D42A27DB-BD31-4B8C-83A1-F6EECF244321}">
                <p14:modId xmlns:p14="http://schemas.microsoft.com/office/powerpoint/2010/main" val="99651608"/>
              </p:ext>
            </p:extLst>
          </p:nvPr>
        </p:nvGraphicFramePr>
        <p:xfrm>
          <a:off x="1343025" y="5092700"/>
          <a:ext cx="1274763" cy="1060450"/>
        </p:xfrm>
        <a:graphic>
          <a:graphicData uri="http://schemas.openxmlformats.org/presentationml/2006/ole">
            <mc:AlternateContent xmlns:mc="http://schemas.openxmlformats.org/markup-compatibility/2006">
              <mc:Choice xmlns:v="urn:schemas-microsoft-com:vml" Requires="v">
                <p:oleObj spid="_x0000_s33903" name="Equation" r:id="rId14" imgW="533160" imgH="444240" progId="Equation.3">
                  <p:embed/>
                </p:oleObj>
              </mc:Choice>
              <mc:Fallback>
                <p:oleObj name="Equation" r:id="rId14" imgW="533160" imgH="444240" progId="Equation.3">
                  <p:embed/>
                  <p:pic>
                    <p:nvPicPr>
                      <p:cNvPr id="0" name="Picture 1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43025" y="5092700"/>
                        <a:ext cx="1274763" cy="106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82730265"/>
      </p:ext>
    </p:extLst>
  </p:cSld>
  <p:clrMapOvr>
    <a:masterClrMapping/>
  </p:clrMapOvr>
  <p:transition>
    <p:pull di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F2CE-2624-4247-BCD8-0773161F1B3D}"/>
              </a:ext>
            </a:extLst>
          </p:cNvPr>
          <p:cNvSpPr>
            <a:spLocks noGrp="1"/>
          </p:cNvSpPr>
          <p:nvPr>
            <p:ph type="title"/>
          </p:nvPr>
        </p:nvSpPr>
        <p:spPr/>
        <p:txBody>
          <a:bodyPr/>
          <a:lstStyle/>
          <a:p>
            <a:r>
              <a:rPr lang="en-US" i="1" dirty="0"/>
              <a:t>M</a:t>
            </a:r>
            <a:r>
              <a:rPr lang="en-US" dirty="0"/>
              <a:t>/</a:t>
            </a:r>
            <a:r>
              <a:rPr lang="en-US" i="1" dirty="0"/>
              <a:t>M</a:t>
            </a:r>
            <a:r>
              <a:rPr lang="en-US" dirty="0"/>
              <a:t>/1/</a:t>
            </a:r>
            <a:r>
              <a:rPr lang="en-US" i="1" dirty="0"/>
              <a:t>GD</a:t>
            </a:r>
            <a:r>
              <a:rPr lang="en-US" dirty="0"/>
              <a:t>/</a:t>
            </a:r>
            <a:r>
              <a:rPr lang="en-US" dirty="0">
                <a:cs typeface="Times New Roman" pitchFamily="18" charset="0"/>
              </a:rPr>
              <a:t>n/∞ Queuing System – Example</a:t>
            </a:r>
            <a:r>
              <a:rPr lang="en-US" dirty="0">
                <a:solidFill>
                  <a:srgbClr val="FF0000"/>
                </a:solidFill>
                <a:cs typeface="Times New Roman" pitchFamily="18" charset="0"/>
              </a:rPr>
              <a:t> (16.4b) (14.8b)</a:t>
            </a:r>
            <a:endParaRPr lang="en-US" dirty="0"/>
          </a:p>
        </p:txBody>
      </p:sp>
      <p:sp>
        <p:nvSpPr>
          <p:cNvPr id="3" name="Content Placeholder 2">
            <a:extLst>
              <a:ext uri="{FF2B5EF4-FFF2-40B4-BE49-F238E27FC236}">
                <a16:creationId xmlns:a16="http://schemas.microsoft.com/office/drawing/2014/main" id="{72CE26C0-512E-4CED-B9F5-97B366F10AEF}"/>
              </a:ext>
            </a:extLst>
          </p:cNvPr>
          <p:cNvSpPr>
            <a:spLocks noGrp="1"/>
          </p:cNvSpPr>
          <p:nvPr>
            <p:ph sz="quarter" idx="1"/>
          </p:nvPr>
        </p:nvSpPr>
        <p:spPr/>
        <p:txBody>
          <a:bodyPr/>
          <a:lstStyle/>
          <a:p>
            <a:r>
              <a:rPr lang="en-US" sz="2700" spc="50" dirty="0">
                <a:solidFill>
                  <a:srgbClr val="7030A0"/>
                </a:solidFill>
                <a:latin typeface="Calibri" panose="020F0502020204030204" pitchFamily="34" charset="0"/>
                <a:cs typeface="Calibri" panose="020F0502020204030204" pitchFamily="34" charset="0"/>
              </a:rPr>
              <a:t>A car wash facility with single bay for wash and 4 parking space, arrival rate = 4 / </a:t>
            </a:r>
            <a:r>
              <a:rPr lang="en-US" sz="2700" spc="50" dirty="0" err="1">
                <a:solidFill>
                  <a:srgbClr val="7030A0"/>
                </a:solidFill>
                <a:latin typeface="Calibri" panose="020F0502020204030204" pitchFamily="34" charset="0"/>
                <a:cs typeface="Calibri" panose="020F0502020204030204" pitchFamily="34" charset="0"/>
              </a:rPr>
              <a:t>hr</a:t>
            </a:r>
            <a:r>
              <a:rPr lang="en-US" sz="2700" spc="50" dirty="0">
                <a:solidFill>
                  <a:srgbClr val="7030A0"/>
                </a:solidFill>
                <a:latin typeface="Calibri" panose="020F0502020204030204" pitchFamily="34" charset="0"/>
                <a:cs typeface="Calibri" panose="020F0502020204030204" pitchFamily="34" charset="0"/>
              </a:rPr>
              <a:t>, service time = 10 min / car, all are exponential            </a:t>
            </a:r>
            <a:r>
              <a:rPr lang="en-US" sz="2700" spc="50" dirty="0">
                <a:solidFill>
                  <a:srgbClr val="FF0000"/>
                </a:solidFill>
                <a:latin typeface="Calibri" panose="020F0502020204030204" pitchFamily="34" charset="0"/>
                <a:cs typeface="Calibri" panose="020F0502020204030204" pitchFamily="34" charset="0"/>
              </a:rPr>
              <a:t>[</a:t>
            </a:r>
            <a:r>
              <a:rPr lang="en-US" sz="2700" spc="50" dirty="0" err="1">
                <a:solidFill>
                  <a:srgbClr val="FF0000"/>
                </a:solidFill>
                <a:latin typeface="Calibri" panose="020F0502020204030204" pitchFamily="34" charset="0"/>
                <a:cs typeface="Calibri" panose="020F0502020204030204" pitchFamily="34" charset="0"/>
              </a:rPr>
              <a:t>Taha</a:t>
            </a:r>
            <a:r>
              <a:rPr lang="en-US" sz="2700" spc="50" dirty="0">
                <a:solidFill>
                  <a:srgbClr val="FF0000"/>
                </a:solidFill>
                <a:latin typeface="Calibri" panose="020F0502020204030204" pitchFamily="34" charset="0"/>
                <a:cs typeface="Calibri" panose="020F0502020204030204" pitchFamily="34" charset="0"/>
              </a:rPr>
              <a:t> Problem 15.6D]</a:t>
            </a:r>
          </a:p>
          <a:p>
            <a:pPr lvl="1"/>
            <a:r>
              <a:rPr lang="en-US" sz="2400" spc="50" dirty="0">
                <a:solidFill>
                  <a:srgbClr val="7030A0"/>
                </a:solidFill>
                <a:latin typeface="Calibri" panose="020F0502020204030204" pitchFamily="34" charset="0"/>
                <a:cs typeface="Calibri" panose="020F0502020204030204" pitchFamily="34" charset="0"/>
              </a:rPr>
              <a:t>Determine the following</a:t>
            </a:r>
          </a:p>
          <a:p>
            <a:pPr lvl="1"/>
            <a:endParaRPr lang="en-US" sz="2400" spc="50" dirty="0">
              <a:solidFill>
                <a:srgbClr val="7030A0"/>
              </a:solidFill>
              <a:latin typeface="Calibri" panose="020F0502020204030204" pitchFamily="34" charset="0"/>
              <a:cs typeface="Calibri" panose="020F0502020204030204" pitchFamily="34" charset="0"/>
            </a:endParaRPr>
          </a:p>
          <a:p>
            <a:pPr lvl="1"/>
            <a:endParaRPr lang="en-US" sz="2400" spc="50" dirty="0">
              <a:solidFill>
                <a:srgbClr val="7030A0"/>
              </a:solidFill>
              <a:latin typeface="Calibri" panose="020F0502020204030204" pitchFamily="34" charset="0"/>
              <a:cs typeface="Calibri" panose="020F0502020204030204" pitchFamily="34" charset="0"/>
            </a:endParaRPr>
          </a:p>
          <a:p>
            <a:pPr lvl="1"/>
            <a:endParaRPr lang="en-US" sz="2400" spc="50" dirty="0">
              <a:solidFill>
                <a:srgbClr val="7030A0"/>
              </a:solidFill>
              <a:latin typeface="Calibri" panose="020F0502020204030204" pitchFamily="34" charset="0"/>
              <a:cs typeface="Calibri" panose="020F0502020204030204" pitchFamily="34" charset="0"/>
            </a:endParaRPr>
          </a:p>
          <a:p>
            <a:pPr lvl="1"/>
            <a:endParaRPr lang="en-US" sz="2400" spc="50" dirty="0">
              <a:solidFill>
                <a:srgbClr val="7030A0"/>
              </a:solidFill>
              <a:latin typeface="Calibri" panose="020F0502020204030204" pitchFamily="34" charset="0"/>
              <a:cs typeface="Calibri" panose="020F0502020204030204" pitchFamily="34" charset="0"/>
            </a:endParaRPr>
          </a:p>
          <a:p>
            <a:pPr lvl="1"/>
            <a:r>
              <a:rPr lang="en-US" sz="2400" spc="50" dirty="0">
                <a:solidFill>
                  <a:srgbClr val="7030A0"/>
                </a:solidFill>
                <a:latin typeface="Calibri" panose="020F0502020204030204" pitchFamily="34" charset="0"/>
                <a:cs typeface="Calibri" panose="020F0502020204030204" pitchFamily="34" charset="0"/>
              </a:rPr>
              <a:t>Here</a:t>
            </a:r>
          </a:p>
          <a:p>
            <a:pPr lvl="1"/>
            <a:endParaRPr lang="en-US" sz="2400" spc="50" dirty="0">
              <a:solidFill>
                <a:srgbClr val="7030A0"/>
              </a:solidFill>
              <a:latin typeface="Calibri" panose="020F0502020204030204" pitchFamily="34" charset="0"/>
              <a:cs typeface="Calibri" panose="020F0502020204030204" pitchFamily="34" charset="0"/>
            </a:endParaRPr>
          </a:p>
          <a:p>
            <a:pPr lvl="1"/>
            <a:endParaRPr lang="en-US" sz="2400" spc="50" dirty="0">
              <a:solidFill>
                <a:srgbClr val="7030A0"/>
              </a:solidFill>
              <a:latin typeface="Calibri" panose="020F0502020204030204" pitchFamily="34" charset="0"/>
              <a:cs typeface="Calibri" panose="020F0502020204030204" pitchFamily="34" charset="0"/>
            </a:endParaRPr>
          </a:p>
          <a:p>
            <a:pPr lvl="1"/>
            <a:endParaRPr lang="en-US" sz="2400" spc="50" dirty="0">
              <a:solidFill>
                <a:srgbClr val="7030A0"/>
              </a:solidFill>
              <a:latin typeface="Calibri" panose="020F0502020204030204" pitchFamily="34" charset="0"/>
              <a:cs typeface="Calibri" panose="020F0502020204030204" pitchFamily="34" charset="0"/>
            </a:endParaRPr>
          </a:p>
          <a:p>
            <a:pPr lvl="1"/>
            <a:r>
              <a:rPr lang="en-US" sz="2400" spc="50" dirty="0">
                <a:solidFill>
                  <a:srgbClr val="7030A0"/>
                </a:solidFill>
                <a:latin typeface="Calibri" panose="020F0502020204030204" pitchFamily="34" charset="0"/>
                <a:cs typeface="Calibri" panose="020F0502020204030204" pitchFamily="34" charset="0"/>
              </a:rPr>
              <a:t>(a)</a:t>
            </a:r>
          </a:p>
          <a:p>
            <a:endParaRPr lang="en-US" sz="2700" spc="50" baseline="-25000" dirty="0">
              <a:solidFill>
                <a:srgbClr val="7030A0"/>
              </a:solidFill>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C687C6E0-1C71-4E2D-8965-B3863C2688DF}"/>
              </a:ext>
            </a:extLst>
          </p:cNvPr>
          <p:cNvSpPr>
            <a:spLocks noGrp="1"/>
          </p:cNvSpPr>
          <p:nvPr>
            <p:ph type="sldNum" sz="quarter" idx="12"/>
          </p:nvPr>
        </p:nvSpPr>
        <p:spPr/>
        <p:txBody>
          <a:bodyPr/>
          <a:lstStyle/>
          <a:p>
            <a:pPr>
              <a:defRPr/>
            </a:pPr>
            <a:fld id="{F208343D-CA57-4FFD-885D-7C7C191369FA}" type="slidenum">
              <a:rPr lang="he-IL" altLang="en-US" smtClean="0"/>
              <a:pPr>
                <a:defRPr/>
              </a:pPr>
              <a:t>62</a:t>
            </a:fld>
            <a:endParaRPr lang="en-US" altLang="en-US"/>
          </a:p>
        </p:txBody>
      </p:sp>
      <p:graphicFrame>
        <p:nvGraphicFramePr>
          <p:cNvPr id="12" name="Object 4">
            <a:extLst>
              <a:ext uri="{FF2B5EF4-FFF2-40B4-BE49-F238E27FC236}">
                <a16:creationId xmlns:a16="http://schemas.microsoft.com/office/drawing/2014/main" id="{8C356F87-6FC2-4961-8E7F-F80A37854B3D}"/>
              </a:ext>
            </a:extLst>
          </p:cNvPr>
          <p:cNvGraphicFramePr>
            <a:graphicFrameLocks noChangeAspect="1"/>
          </p:cNvGraphicFramePr>
          <p:nvPr>
            <p:extLst>
              <p:ext uri="{D42A27DB-BD31-4B8C-83A1-F6EECF244321}">
                <p14:modId xmlns:p14="http://schemas.microsoft.com/office/powerpoint/2010/main" val="883224887"/>
              </p:ext>
            </p:extLst>
          </p:nvPr>
        </p:nvGraphicFramePr>
        <p:xfrm>
          <a:off x="1529601" y="4589180"/>
          <a:ext cx="4886325" cy="966788"/>
        </p:xfrm>
        <a:graphic>
          <a:graphicData uri="http://schemas.openxmlformats.org/presentationml/2006/ole">
            <mc:AlternateContent xmlns:mc="http://schemas.openxmlformats.org/markup-compatibility/2006">
              <mc:Choice xmlns:v="urn:schemas-microsoft-com:vml" Requires="v">
                <p:oleObj spid="_x0000_s34860" name="Equation" r:id="rId2" imgW="2044440" imgH="406080" progId="Equation.3">
                  <p:embed/>
                </p:oleObj>
              </mc:Choice>
              <mc:Fallback>
                <p:oleObj name="Equation" r:id="rId2" imgW="2044440" imgH="406080" progId="Equation.3">
                  <p:embed/>
                  <p:pic>
                    <p:nvPicPr>
                      <p:cNvPr id="0" name="Picture 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9601" y="4589180"/>
                        <a:ext cx="4886325" cy="966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p:cNvPicPr>
            <a:picLocks noChangeAspect="1"/>
          </p:cNvPicPr>
          <p:nvPr/>
        </p:nvPicPr>
        <p:blipFill>
          <a:blip r:embed="rId4"/>
          <a:stretch>
            <a:fillRect/>
          </a:stretch>
        </p:blipFill>
        <p:spPr>
          <a:xfrm>
            <a:off x="476408" y="2893136"/>
            <a:ext cx="8667592" cy="986772"/>
          </a:xfrm>
          <a:prstGeom prst="rect">
            <a:avLst/>
          </a:prstGeom>
        </p:spPr>
      </p:pic>
      <p:pic>
        <p:nvPicPr>
          <p:cNvPr id="8" name="Picture 7"/>
          <p:cNvPicPr>
            <a:picLocks noChangeAspect="1"/>
          </p:cNvPicPr>
          <p:nvPr/>
        </p:nvPicPr>
        <p:blipFill>
          <a:blip r:embed="rId5"/>
          <a:stretch>
            <a:fillRect/>
          </a:stretch>
        </p:blipFill>
        <p:spPr>
          <a:xfrm>
            <a:off x="384954" y="3892214"/>
            <a:ext cx="5426452" cy="413317"/>
          </a:xfrm>
          <a:prstGeom prst="rect">
            <a:avLst/>
          </a:prstGeom>
        </p:spPr>
      </p:pic>
      <p:graphicFrame>
        <p:nvGraphicFramePr>
          <p:cNvPr id="17" name="Object 6">
            <a:extLst>
              <a:ext uri="{FF2B5EF4-FFF2-40B4-BE49-F238E27FC236}">
                <a16:creationId xmlns:a16="http://schemas.microsoft.com/office/drawing/2014/main" id="{12987E74-B737-4F8E-B2C7-9F40892AEB52}"/>
              </a:ext>
            </a:extLst>
          </p:cNvPr>
          <p:cNvGraphicFramePr>
            <a:graphicFrameLocks noChangeAspect="1"/>
          </p:cNvGraphicFramePr>
          <p:nvPr>
            <p:extLst>
              <p:ext uri="{D42A27DB-BD31-4B8C-83A1-F6EECF244321}">
                <p14:modId xmlns:p14="http://schemas.microsoft.com/office/powerpoint/2010/main" val="628831929"/>
              </p:ext>
            </p:extLst>
          </p:nvPr>
        </p:nvGraphicFramePr>
        <p:xfrm>
          <a:off x="1187937" y="5875448"/>
          <a:ext cx="6470651" cy="1055688"/>
        </p:xfrm>
        <a:graphic>
          <a:graphicData uri="http://schemas.openxmlformats.org/presentationml/2006/ole">
            <mc:AlternateContent xmlns:mc="http://schemas.openxmlformats.org/markup-compatibility/2006">
              <mc:Choice xmlns:v="urn:schemas-microsoft-com:vml" Requires="v">
                <p:oleObj spid="_x0000_s34861" name="Equation" r:id="rId6" imgW="2831760" imgH="457200" progId="Equation.3">
                  <p:embed/>
                </p:oleObj>
              </mc:Choice>
              <mc:Fallback>
                <p:oleObj name="Equation" r:id="rId6" imgW="2831760" imgH="457200" progId="Equation.3">
                  <p:embed/>
                  <p:pic>
                    <p:nvPicPr>
                      <p:cNvPr id="0" name="Picture 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937" y="5875448"/>
                        <a:ext cx="6470651" cy="1055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71773365"/>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F2CE-2624-4247-BCD8-0773161F1B3D}"/>
              </a:ext>
            </a:extLst>
          </p:cNvPr>
          <p:cNvSpPr>
            <a:spLocks noGrp="1"/>
          </p:cNvSpPr>
          <p:nvPr>
            <p:ph type="title"/>
          </p:nvPr>
        </p:nvSpPr>
        <p:spPr/>
        <p:txBody>
          <a:bodyPr/>
          <a:lstStyle/>
          <a:p>
            <a:r>
              <a:rPr lang="en-US" i="1" dirty="0"/>
              <a:t>M</a:t>
            </a:r>
            <a:r>
              <a:rPr lang="en-US" dirty="0"/>
              <a:t>/</a:t>
            </a:r>
            <a:r>
              <a:rPr lang="en-US" i="1" dirty="0"/>
              <a:t>M</a:t>
            </a:r>
            <a:r>
              <a:rPr lang="en-US" dirty="0"/>
              <a:t>/1/</a:t>
            </a:r>
            <a:r>
              <a:rPr lang="en-US" i="1" dirty="0"/>
              <a:t>GD</a:t>
            </a:r>
            <a:r>
              <a:rPr lang="en-US" dirty="0"/>
              <a:t>/</a:t>
            </a:r>
            <a:r>
              <a:rPr lang="en-US" dirty="0">
                <a:cs typeface="Times New Roman" pitchFamily="18" charset="0"/>
              </a:rPr>
              <a:t>n/∞ Queuing System - Example</a:t>
            </a:r>
            <a:endParaRPr lang="en-US" dirty="0"/>
          </a:p>
        </p:txBody>
      </p:sp>
      <p:sp>
        <p:nvSpPr>
          <p:cNvPr id="3" name="Content Placeholder 2">
            <a:extLst>
              <a:ext uri="{FF2B5EF4-FFF2-40B4-BE49-F238E27FC236}">
                <a16:creationId xmlns:a16="http://schemas.microsoft.com/office/drawing/2014/main" id="{72CE26C0-512E-4CED-B9F5-97B366F10AEF}"/>
              </a:ext>
            </a:extLst>
          </p:cNvPr>
          <p:cNvSpPr>
            <a:spLocks noGrp="1"/>
          </p:cNvSpPr>
          <p:nvPr>
            <p:ph sz="quarter" idx="1"/>
          </p:nvPr>
        </p:nvSpPr>
        <p:spPr>
          <a:xfrm>
            <a:off x="0" y="989704"/>
            <a:ext cx="9144000" cy="1429759"/>
          </a:xfrm>
        </p:spPr>
        <p:txBody>
          <a:bodyPr/>
          <a:lstStyle/>
          <a:p>
            <a:pPr lvl="1"/>
            <a:endParaRPr lang="en-US" sz="2400" spc="50" dirty="0">
              <a:solidFill>
                <a:srgbClr val="7030A0"/>
              </a:solidFill>
              <a:latin typeface="Calibri" panose="020F0502020204030204" pitchFamily="34" charset="0"/>
              <a:cs typeface="Calibri" panose="020F0502020204030204" pitchFamily="34" charset="0"/>
            </a:endParaRPr>
          </a:p>
          <a:p>
            <a:pPr lvl="1"/>
            <a:endParaRPr lang="en-US" sz="2400" spc="50" dirty="0">
              <a:solidFill>
                <a:srgbClr val="7030A0"/>
              </a:solidFill>
              <a:latin typeface="Calibri" panose="020F0502020204030204" pitchFamily="34" charset="0"/>
              <a:cs typeface="Calibri" panose="020F0502020204030204" pitchFamily="34" charset="0"/>
            </a:endParaRPr>
          </a:p>
          <a:p>
            <a:pPr lvl="1"/>
            <a:endParaRPr lang="en-US" sz="2400" spc="50" dirty="0">
              <a:solidFill>
                <a:srgbClr val="7030A0"/>
              </a:solidFill>
              <a:latin typeface="Calibri" panose="020F0502020204030204" pitchFamily="34" charset="0"/>
              <a:cs typeface="Calibri" panose="020F0502020204030204" pitchFamily="34" charset="0"/>
            </a:endParaRPr>
          </a:p>
          <a:p>
            <a:pPr lvl="1"/>
            <a:r>
              <a:rPr lang="en-US" sz="2400" spc="50" dirty="0">
                <a:solidFill>
                  <a:srgbClr val="7030A0"/>
                </a:solidFill>
                <a:latin typeface="Calibri" panose="020F0502020204030204" pitchFamily="34" charset="0"/>
                <a:cs typeface="Calibri" panose="020F0502020204030204" pitchFamily="34" charset="0"/>
              </a:rPr>
              <a:t>(b)</a:t>
            </a:r>
          </a:p>
          <a:p>
            <a:endParaRPr lang="en-US" sz="2700" spc="50" baseline="-25000" dirty="0">
              <a:solidFill>
                <a:srgbClr val="7030A0"/>
              </a:solidFill>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C687C6E0-1C71-4E2D-8965-B3863C2688DF}"/>
              </a:ext>
            </a:extLst>
          </p:cNvPr>
          <p:cNvSpPr>
            <a:spLocks noGrp="1"/>
          </p:cNvSpPr>
          <p:nvPr>
            <p:ph type="sldNum" sz="quarter" idx="12"/>
          </p:nvPr>
        </p:nvSpPr>
        <p:spPr/>
        <p:txBody>
          <a:bodyPr/>
          <a:lstStyle/>
          <a:p>
            <a:pPr>
              <a:defRPr/>
            </a:pPr>
            <a:fld id="{F208343D-CA57-4FFD-885D-7C7C191369FA}" type="slidenum">
              <a:rPr lang="he-IL" altLang="en-US" smtClean="0"/>
              <a:pPr>
                <a:defRPr/>
              </a:pPr>
              <a:t>63</a:t>
            </a:fld>
            <a:endParaRPr lang="en-US" altLang="en-US" dirty="0"/>
          </a:p>
        </p:txBody>
      </p:sp>
      <p:graphicFrame>
        <p:nvGraphicFramePr>
          <p:cNvPr id="7" name="Object 4">
            <a:extLst>
              <a:ext uri="{FF2B5EF4-FFF2-40B4-BE49-F238E27FC236}">
                <a16:creationId xmlns:a16="http://schemas.microsoft.com/office/drawing/2014/main" id="{FA6BD168-65FF-42E7-B3D8-D278AE7F1950}"/>
              </a:ext>
            </a:extLst>
          </p:cNvPr>
          <p:cNvGraphicFramePr>
            <a:graphicFrameLocks noChangeAspect="1"/>
          </p:cNvGraphicFramePr>
          <p:nvPr>
            <p:extLst>
              <p:ext uri="{D42A27DB-BD31-4B8C-83A1-F6EECF244321}">
                <p14:modId xmlns:p14="http://schemas.microsoft.com/office/powerpoint/2010/main" val="1865417390"/>
              </p:ext>
            </p:extLst>
          </p:nvPr>
        </p:nvGraphicFramePr>
        <p:xfrm>
          <a:off x="1135148" y="3342982"/>
          <a:ext cx="3110864" cy="500064"/>
        </p:xfrm>
        <a:graphic>
          <a:graphicData uri="http://schemas.openxmlformats.org/presentationml/2006/ole">
            <mc:AlternateContent xmlns:mc="http://schemas.openxmlformats.org/markup-compatibility/2006">
              <mc:Choice xmlns:v="urn:schemas-microsoft-com:vml" Requires="v">
                <p:oleObj spid="_x0000_s35927" name="Equation" r:id="rId2" imgW="1422360" imgH="228600" progId="Equation.3">
                  <p:embed/>
                </p:oleObj>
              </mc:Choice>
              <mc:Fallback>
                <p:oleObj name="Equation" r:id="rId2" imgW="1422360" imgH="228600" progId="Equation.3">
                  <p:embed/>
                  <p:pic>
                    <p:nvPicPr>
                      <p:cNvPr id="0" name="Picture 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148" y="3342982"/>
                        <a:ext cx="3110864" cy="500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5">
            <a:extLst>
              <a:ext uri="{FF2B5EF4-FFF2-40B4-BE49-F238E27FC236}">
                <a16:creationId xmlns:a16="http://schemas.microsoft.com/office/drawing/2014/main" id="{49F5A4DF-88E3-40AE-B9B4-ED318932CE11}"/>
              </a:ext>
            </a:extLst>
          </p:cNvPr>
          <p:cNvGraphicFramePr>
            <a:graphicFrameLocks noChangeAspect="1"/>
          </p:cNvGraphicFramePr>
          <p:nvPr>
            <p:extLst>
              <p:ext uri="{D42A27DB-BD31-4B8C-83A1-F6EECF244321}">
                <p14:modId xmlns:p14="http://schemas.microsoft.com/office/powerpoint/2010/main" val="1412111788"/>
              </p:ext>
            </p:extLst>
          </p:nvPr>
        </p:nvGraphicFramePr>
        <p:xfrm>
          <a:off x="4995885" y="3327834"/>
          <a:ext cx="2921886" cy="475351"/>
        </p:xfrm>
        <a:graphic>
          <a:graphicData uri="http://schemas.openxmlformats.org/presentationml/2006/ole">
            <mc:AlternateContent xmlns:mc="http://schemas.openxmlformats.org/markup-compatibility/2006">
              <mc:Choice xmlns:v="urn:schemas-microsoft-com:vml" Requires="v">
                <p:oleObj spid="_x0000_s35928" name="Equation" r:id="rId4" imgW="1485720" imgH="241200" progId="Equation.3">
                  <p:embed/>
                </p:oleObj>
              </mc:Choice>
              <mc:Fallback>
                <p:oleObj name="Equation" r:id="rId4" imgW="1485720" imgH="241200" progId="Equation.3">
                  <p:embed/>
                  <p:pic>
                    <p:nvPicPr>
                      <p:cNvPr id="0" name="Picture 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5885" y="3327834"/>
                        <a:ext cx="2921886" cy="4753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4">
            <a:extLst>
              <a:ext uri="{FF2B5EF4-FFF2-40B4-BE49-F238E27FC236}">
                <a16:creationId xmlns:a16="http://schemas.microsoft.com/office/drawing/2014/main" id="{8C356F87-6FC2-4961-8E7F-F80A37854B3D}"/>
              </a:ext>
            </a:extLst>
          </p:cNvPr>
          <p:cNvGraphicFramePr>
            <a:graphicFrameLocks noChangeAspect="1"/>
          </p:cNvGraphicFramePr>
          <p:nvPr>
            <p:extLst>
              <p:ext uri="{D42A27DB-BD31-4B8C-83A1-F6EECF244321}">
                <p14:modId xmlns:p14="http://schemas.microsoft.com/office/powerpoint/2010/main" val="1335326249"/>
              </p:ext>
            </p:extLst>
          </p:nvPr>
        </p:nvGraphicFramePr>
        <p:xfrm>
          <a:off x="635561" y="5023211"/>
          <a:ext cx="3445209" cy="526230"/>
        </p:xfrm>
        <a:graphic>
          <a:graphicData uri="http://schemas.openxmlformats.org/presentationml/2006/ole">
            <mc:AlternateContent xmlns:mc="http://schemas.openxmlformats.org/markup-compatibility/2006">
              <mc:Choice xmlns:v="urn:schemas-microsoft-com:vml" Requires="v">
                <p:oleObj spid="_x0000_s35929" name="Equation" r:id="rId6" imgW="1574640" imgH="241200" progId="Equation.3">
                  <p:embed/>
                </p:oleObj>
              </mc:Choice>
              <mc:Fallback>
                <p:oleObj name="Equation" r:id="rId6" imgW="1574640" imgH="241200" progId="Equation.3">
                  <p:embed/>
                  <p:pic>
                    <p:nvPicPr>
                      <p:cNvPr id="0" name="Picture 8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561" y="5023211"/>
                        <a:ext cx="3445209" cy="5262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p:cNvPicPr>
            <a:picLocks noChangeAspect="1"/>
          </p:cNvPicPr>
          <p:nvPr/>
        </p:nvPicPr>
        <p:blipFill rotWithShape="1">
          <a:blip r:embed="rId8"/>
          <a:srcRect t="33808"/>
          <a:stretch/>
        </p:blipFill>
        <p:spPr>
          <a:xfrm>
            <a:off x="239332" y="1132375"/>
            <a:ext cx="8667592" cy="653162"/>
          </a:xfrm>
          <a:prstGeom prst="rect">
            <a:avLst/>
          </a:prstGeom>
        </p:spPr>
      </p:pic>
      <p:graphicFrame>
        <p:nvGraphicFramePr>
          <p:cNvPr id="14" name="Object 6">
            <a:extLst>
              <a:ext uri="{FF2B5EF4-FFF2-40B4-BE49-F238E27FC236}">
                <a16:creationId xmlns:a16="http://schemas.microsoft.com/office/drawing/2014/main" id="{12987E74-B737-4F8E-B2C7-9F40892AEB52}"/>
              </a:ext>
            </a:extLst>
          </p:cNvPr>
          <p:cNvGraphicFramePr>
            <a:graphicFrameLocks noChangeAspect="1"/>
          </p:cNvGraphicFramePr>
          <p:nvPr>
            <p:extLst>
              <p:ext uri="{D42A27DB-BD31-4B8C-83A1-F6EECF244321}">
                <p14:modId xmlns:p14="http://schemas.microsoft.com/office/powerpoint/2010/main" val="2587509705"/>
              </p:ext>
            </p:extLst>
          </p:nvPr>
        </p:nvGraphicFramePr>
        <p:xfrm>
          <a:off x="746041" y="4075237"/>
          <a:ext cx="6669459" cy="510239"/>
        </p:xfrm>
        <a:graphic>
          <a:graphicData uri="http://schemas.openxmlformats.org/presentationml/2006/ole">
            <mc:AlternateContent xmlns:mc="http://schemas.openxmlformats.org/markup-compatibility/2006">
              <mc:Choice xmlns:v="urn:schemas-microsoft-com:vml" Requires="v">
                <p:oleObj spid="_x0000_s35930" name="Equation" r:id="rId9" imgW="3187440" imgH="241200" progId="Equation.3">
                  <p:embed/>
                </p:oleObj>
              </mc:Choice>
              <mc:Fallback>
                <p:oleObj name="Equation" r:id="rId9" imgW="3187440" imgH="241200" progId="Equation.3">
                  <p:embed/>
                  <p:pic>
                    <p:nvPicPr>
                      <p:cNvPr id="0" name="Picture 9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6041" y="4075237"/>
                        <a:ext cx="6669459" cy="5102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4">
            <a:extLst>
              <a:ext uri="{FF2B5EF4-FFF2-40B4-BE49-F238E27FC236}">
                <a16:creationId xmlns:a16="http://schemas.microsoft.com/office/drawing/2014/main" id="{7D80FCD1-C64F-4665-BC28-2DCFCD1ED751}"/>
              </a:ext>
            </a:extLst>
          </p:cNvPr>
          <p:cNvGraphicFramePr>
            <a:graphicFrameLocks noChangeAspect="1"/>
          </p:cNvGraphicFramePr>
          <p:nvPr>
            <p:extLst>
              <p:ext uri="{D42A27DB-BD31-4B8C-83A1-F6EECF244321}">
                <p14:modId xmlns:p14="http://schemas.microsoft.com/office/powerpoint/2010/main" val="413415739"/>
              </p:ext>
            </p:extLst>
          </p:nvPr>
        </p:nvGraphicFramePr>
        <p:xfrm>
          <a:off x="1135148" y="2446104"/>
          <a:ext cx="5489576" cy="755650"/>
        </p:xfrm>
        <a:graphic>
          <a:graphicData uri="http://schemas.openxmlformats.org/presentationml/2006/ole">
            <mc:AlternateContent xmlns:mc="http://schemas.openxmlformats.org/markup-compatibility/2006">
              <mc:Choice xmlns:v="urn:schemas-microsoft-com:vml" Requires="v">
                <p:oleObj spid="_x0000_s35931" name="Equation" r:id="rId11" imgW="3225600" imgH="444240" progId="Equation.3">
                  <p:embed/>
                </p:oleObj>
              </mc:Choice>
              <mc:Fallback>
                <p:oleObj name="Equation" r:id="rId11" imgW="3225600" imgH="444240" progId="Equation.3">
                  <p:embed/>
                  <p:pic>
                    <p:nvPicPr>
                      <p:cNvPr id="0" name="Picture 9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35148" y="2446104"/>
                        <a:ext cx="5489576" cy="755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4">
            <a:extLst>
              <a:ext uri="{FF2B5EF4-FFF2-40B4-BE49-F238E27FC236}">
                <a16:creationId xmlns:a16="http://schemas.microsoft.com/office/drawing/2014/main" id="{8C356F87-6FC2-4961-8E7F-F80A37854B3D}"/>
              </a:ext>
            </a:extLst>
          </p:cNvPr>
          <p:cNvGraphicFramePr>
            <a:graphicFrameLocks noChangeAspect="1"/>
          </p:cNvGraphicFramePr>
          <p:nvPr>
            <p:extLst>
              <p:ext uri="{D42A27DB-BD31-4B8C-83A1-F6EECF244321}">
                <p14:modId xmlns:p14="http://schemas.microsoft.com/office/powerpoint/2010/main" val="152349418"/>
              </p:ext>
            </p:extLst>
          </p:nvPr>
        </p:nvGraphicFramePr>
        <p:xfrm>
          <a:off x="4317746" y="4763699"/>
          <a:ext cx="4278164" cy="1026294"/>
        </p:xfrm>
        <a:graphic>
          <a:graphicData uri="http://schemas.openxmlformats.org/presentationml/2006/ole">
            <mc:AlternateContent xmlns:mc="http://schemas.openxmlformats.org/markup-compatibility/2006">
              <mc:Choice xmlns:v="urn:schemas-microsoft-com:vml" Requires="v">
                <p:oleObj spid="_x0000_s35932" name="Equation" r:id="rId13" imgW="1955520" imgH="469800" progId="Equation.3">
                  <p:embed/>
                </p:oleObj>
              </mc:Choice>
              <mc:Fallback>
                <p:oleObj name="Equation" r:id="rId13" imgW="1955520" imgH="469800" progId="Equation.3">
                  <p:embed/>
                  <p:pic>
                    <p:nvPicPr>
                      <p:cNvPr id="0" name="Picture 9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17746" y="4763699"/>
                        <a:ext cx="4278164" cy="10262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10"/>
          <p:cNvSpPr/>
          <p:nvPr/>
        </p:nvSpPr>
        <p:spPr>
          <a:xfrm>
            <a:off x="7909393" y="4099523"/>
            <a:ext cx="551754" cy="461665"/>
          </a:xfrm>
          <a:prstGeom prst="rect">
            <a:avLst/>
          </a:prstGeom>
        </p:spPr>
        <p:txBody>
          <a:bodyPr wrap="none">
            <a:spAutoFit/>
          </a:bodyPr>
          <a:lstStyle/>
          <a:p>
            <a:r>
              <a:rPr lang="en-US" spc="50" dirty="0">
                <a:solidFill>
                  <a:srgbClr val="7030A0"/>
                </a:solidFill>
                <a:latin typeface="Calibri" panose="020F0502020204030204" pitchFamily="34" charset="0"/>
                <a:cs typeface="Calibri" panose="020F0502020204030204" pitchFamily="34" charset="0"/>
              </a:rPr>
              <a:t>(d)</a:t>
            </a:r>
          </a:p>
        </p:txBody>
      </p:sp>
      <p:sp>
        <p:nvSpPr>
          <p:cNvPr id="18" name="Rectangle 17"/>
          <p:cNvSpPr/>
          <p:nvPr/>
        </p:nvSpPr>
        <p:spPr>
          <a:xfrm>
            <a:off x="1474490" y="6010033"/>
            <a:ext cx="6434903" cy="461665"/>
          </a:xfrm>
          <a:prstGeom prst="rect">
            <a:avLst/>
          </a:prstGeom>
        </p:spPr>
        <p:txBody>
          <a:bodyPr wrap="none">
            <a:spAutoFit/>
          </a:bodyPr>
          <a:lstStyle/>
          <a:p>
            <a:r>
              <a:rPr lang="en-US" spc="50" dirty="0">
                <a:latin typeface="Calibri" panose="020F0502020204030204" pitchFamily="34" charset="0"/>
                <a:cs typeface="Calibri" panose="020F0502020204030204" pitchFamily="34" charset="0"/>
              </a:rPr>
              <a:t>Expected empty parking spaces = 4 </a:t>
            </a:r>
            <a:r>
              <a:rPr lang="en-US" spc="50" dirty="0">
                <a:latin typeface="Calibri" panose="020F0502020204030204" pitchFamily="34" charset="0"/>
                <a:cs typeface="Calibri" panose="020F0502020204030204" pitchFamily="34" charset="0"/>
                <a:sym typeface="Symbol" panose="05050102010706020507" pitchFamily="18" charset="2"/>
              </a:rPr>
              <a:t> </a:t>
            </a:r>
            <a:r>
              <a:rPr lang="en-US" spc="50" dirty="0" err="1">
                <a:latin typeface="Calibri" panose="020F0502020204030204" pitchFamily="34" charset="0"/>
                <a:cs typeface="Calibri" panose="020F0502020204030204" pitchFamily="34" charset="0"/>
                <a:sym typeface="Symbol" panose="05050102010706020507" pitchFamily="18" charset="2"/>
              </a:rPr>
              <a:t>Lq</a:t>
            </a:r>
            <a:r>
              <a:rPr lang="en-US" spc="50" dirty="0">
                <a:latin typeface="Calibri" panose="020F0502020204030204" pitchFamily="34" charset="0"/>
                <a:cs typeface="Calibri" panose="020F0502020204030204" pitchFamily="34" charset="0"/>
                <a:sym typeface="Symbol" panose="05050102010706020507" pitchFamily="18" charset="2"/>
              </a:rPr>
              <a:t> = 3.212</a:t>
            </a:r>
            <a:endParaRPr lang="en-US" spc="50" dirty="0">
              <a:latin typeface="Calibri" panose="020F0502020204030204" pitchFamily="34" charset="0"/>
              <a:cs typeface="Calibri" panose="020F0502020204030204" pitchFamily="34" charset="0"/>
            </a:endParaRPr>
          </a:p>
        </p:txBody>
      </p:sp>
      <p:pic>
        <p:nvPicPr>
          <p:cNvPr id="19" name="Picture 18"/>
          <p:cNvPicPr>
            <a:picLocks noChangeAspect="1"/>
          </p:cNvPicPr>
          <p:nvPr/>
        </p:nvPicPr>
        <p:blipFill>
          <a:blip r:embed="rId15"/>
          <a:stretch>
            <a:fillRect/>
          </a:stretch>
        </p:blipFill>
        <p:spPr>
          <a:xfrm>
            <a:off x="239332" y="1827923"/>
            <a:ext cx="5426452" cy="413317"/>
          </a:xfrm>
          <a:prstGeom prst="rect">
            <a:avLst/>
          </a:prstGeom>
        </p:spPr>
      </p:pic>
      <p:sp>
        <p:nvSpPr>
          <p:cNvPr id="20" name="Rectangle 19"/>
          <p:cNvSpPr/>
          <p:nvPr/>
        </p:nvSpPr>
        <p:spPr>
          <a:xfrm>
            <a:off x="129092" y="6013735"/>
            <a:ext cx="1013419" cy="461665"/>
          </a:xfrm>
          <a:prstGeom prst="rect">
            <a:avLst/>
          </a:prstGeom>
        </p:spPr>
        <p:txBody>
          <a:bodyPr wrap="none">
            <a:spAutoFit/>
          </a:bodyPr>
          <a:lstStyle/>
          <a:p>
            <a:pPr lvl="1"/>
            <a:r>
              <a:rPr lang="en-US" spc="50" dirty="0">
                <a:solidFill>
                  <a:srgbClr val="7030A0"/>
                </a:solidFill>
                <a:latin typeface="Calibri" panose="020F0502020204030204" pitchFamily="34" charset="0"/>
                <a:cs typeface="Calibri" panose="020F0502020204030204" pitchFamily="34" charset="0"/>
              </a:rPr>
              <a:t>(c)</a:t>
            </a:r>
          </a:p>
        </p:txBody>
      </p:sp>
    </p:spTree>
    <p:extLst>
      <p:ext uri="{BB962C8B-B14F-4D97-AF65-F5344CB8AC3E}">
        <p14:creationId xmlns:p14="http://schemas.microsoft.com/office/powerpoint/2010/main" val="3019415598"/>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6E34D-808C-4AE6-937A-14CF10249A0D}"/>
              </a:ext>
            </a:extLst>
          </p:cNvPr>
          <p:cNvSpPr>
            <a:spLocks noGrp="1"/>
          </p:cNvSpPr>
          <p:nvPr>
            <p:ph type="title"/>
          </p:nvPr>
        </p:nvSpPr>
        <p:spPr/>
        <p:txBody>
          <a:bodyPr>
            <a:normAutofit/>
          </a:bodyPr>
          <a:lstStyle/>
          <a:p>
            <a:r>
              <a:rPr lang="en-US" dirty="0"/>
              <a:t>M/G/1/GD/</a:t>
            </a:r>
            <a:r>
              <a:rPr lang="en-US" dirty="0">
                <a:sym typeface="Symbol" panose="05050102010706020507" pitchFamily="18" charset="2"/>
              </a:rPr>
              <a:t>/ </a:t>
            </a:r>
            <a:endParaRPr lang="en-US" dirty="0"/>
          </a:p>
        </p:txBody>
      </p:sp>
      <p:sp>
        <p:nvSpPr>
          <p:cNvPr id="3" name="Content Placeholder 2">
            <a:extLst>
              <a:ext uri="{FF2B5EF4-FFF2-40B4-BE49-F238E27FC236}">
                <a16:creationId xmlns:a16="http://schemas.microsoft.com/office/drawing/2014/main" id="{C0BA990E-85E1-4B3E-9CE7-1B03A5406036}"/>
              </a:ext>
            </a:extLst>
          </p:cNvPr>
          <p:cNvSpPr>
            <a:spLocks noGrp="1"/>
          </p:cNvSpPr>
          <p:nvPr>
            <p:ph sz="quarter" idx="1"/>
          </p:nvPr>
        </p:nvSpPr>
        <p:spPr/>
        <p:txBody>
          <a:bodyPr>
            <a:normAutofit/>
          </a:bodyPr>
          <a:lstStyle/>
          <a:p>
            <a:r>
              <a:rPr lang="en-US" dirty="0" err="1"/>
              <a:t>interarrival</a:t>
            </a:r>
            <a:r>
              <a:rPr lang="en-US" dirty="0"/>
              <a:t> times are exponential, let </a:t>
            </a:r>
            <a:r>
              <a:rPr lang="en-US" dirty="0">
                <a:sym typeface="Symbol" panose="05050102010706020507" pitchFamily="18" charset="2"/>
              </a:rPr>
              <a:t></a:t>
            </a:r>
            <a:r>
              <a:rPr lang="en-US" dirty="0"/>
              <a:t> be the arrival rate </a:t>
            </a:r>
          </a:p>
          <a:p>
            <a:r>
              <a:rPr lang="en-US" dirty="0"/>
              <a:t>but the service time distribution (</a:t>
            </a:r>
            <a:r>
              <a:rPr lang="en-US" b="1" dirty="0"/>
              <a:t>S</a:t>
            </a:r>
            <a:r>
              <a:rPr lang="en-US" dirty="0"/>
              <a:t>) is not</a:t>
            </a:r>
          </a:p>
          <a:p>
            <a:pPr lvl="1"/>
            <a:r>
              <a:rPr lang="en-US" dirty="0"/>
              <a:t>Let, 1/</a:t>
            </a:r>
            <a:r>
              <a:rPr lang="en-US" dirty="0">
                <a:sym typeface="Symbol" panose="05050102010706020507" pitchFamily="18" charset="2"/>
              </a:rPr>
              <a:t> =</a:t>
            </a:r>
            <a:r>
              <a:rPr lang="en-US" dirty="0"/>
              <a:t> </a:t>
            </a:r>
            <a:r>
              <a:rPr lang="en-US" i="1" dirty="0"/>
              <a:t>E</a:t>
            </a:r>
            <a:r>
              <a:rPr lang="en-US" dirty="0"/>
              <a:t>(</a:t>
            </a:r>
            <a:r>
              <a:rPr lang="en-US" b="1" dirty="0"/>
              <a:t>S</a:t>
            </a:r>
            <a:r>
              <a:rPr lang="en-US" dirty="0"/>
              <a:t>) and </a:t>
            </a:r>
            <a:r>
              <a:rPr lang="en-US" dirty="0">
                <a:sym typeface="Symbol" panose="05050102010706020507" pitchFamily="18" charset="2"/>
              </a:rPr>
              <a:t></a:t>
            </a:r>
            <a:r>
              <a:rPr lang="en-US" baseline="30000" dirty="0"/>
              <a:t>2 </a:t>
            </a:r>
            <a:r>
              <a:rPr lang="en-US" dirty="0"/>
              <a:t>= </a:t>
            </a:r>
            <a:r>
              <a:rPr lang="en-US" dirty="0" err="1"/>
              <a:t>var</a:t>
            </a:r>
            <a:r>
              <a:rPr lang="en-US" dirty="0"/>
              <a:t> </a:t>
            </a:r>
            <a:r>
              <a:rPr lang="en-US" b="1" dirty="0"/>
              <a:t>S</a:t>
            </a:r>
            <a:endParaRPr lang="en-US" dirty="0"/>
          </a:p>
          <a:p>
            <a:r>
              <a:rPr lang="en-US" sz="2800" dirty="0">
                <a:latin typeface="Arial" charset="0"/>
              </a:rPr>
              <a:t>It is </a:t>
            </a:r>
            <a:r>
              <a:rPr lang="en-US" sz="2800" i="1" dirty="0">
                <a:latin typeface="Arial" charset="0"/>
              </a:rPr>
              <a:t>not </a:t>
            </a:r>
            <a:r>
              <a:rPr lang="en-US" sz="2800" dirty="0">
                <a:latin typeface="Arial" charset="0"/>
              </a:rPr>
              <a:t>a birth–death process</a:t>
            </a:r>
          </a:p>
          <a:p>
            <a:pPr lvl="1"/>
            <a:r>
              <a:rPr lang="en-US" sz="2500" dirty="0">
                <a:cs typeface="Times New Roman" pitchFamily="18" charset="0"/>
              </a:rPr>
              <a:t>because the probability that a service completion occurs between </a:t>
            </a:r>
            <a:r>
              <a:rPr lang="en-US" sz="2500" i="1" dirty="0">
                <a:cs typeface="Times New Roman" pitchFamily="18" charset="0"/>
              </a:rPr>
              <a:t>t</a:t>
            </a:r>
            <a:r>
              <a:rPr lang="en-US" sz="2500" dirty="0">
                <a:cs typeface="Times New Roman" pitchFamily="18" charset="0"/>
              </a:rPr>
              <a:t> and </a:t>
            </a:r>
            <a:r>
              <a:rPr lang="en-US" sz="2500" i="1" dirty="0">
                <a:cs typeface="Times New Roman" pitchFamily="18" charset="0"/>
              </a:rPr>
              <a:t>t+</a:t>
            </a:r>
            <a:r>
              <a:rPr lang="el-GR" sz="2500" i="1" dirty="0">
                <a:cs typeface="Times New Roman" pitchFamily="18" charset="0"/>
              </a:rPr>
              <a:t>Δ</a:t>
            </a:r>
            <a:r>
              <a:rPr lang="en-US" sz="2500" i="1" dirty="0">
                <a:cs typeface="Times New Roman" pitchFamily="18" charset="0"/>
              </a:rPr>
              <a:t>t </a:t>
            </a:r>
            <a:r>
              <a:rPr lang="en-US" sz="2500" dirty="0">
                <a:cs typeface="Times New Roman" pitchFamily="18" charset="0"/>
              </a:rPr>
              <a:t>when the state of the system at time </a:t>
            </a:r>
            <a:r>
              <a:rPr lang="en-US" sz="2500" i="1" dirty="0">
                <a:cs typeface="Times New Roman" pitchFamily="18" charset="0"/>
              </a:rPr>
              <a:t>t</a:t>
            </a:r>
            <a:r>
              <a:rPr lang="en-US" sz="2500" dirty="0">
                <a:cs typeface="Times New Roman" pitchFamily="18" charset="0"/>
              </a:rPr>
              <a:t> is </a:t>
            </a:r>
            <a:r>
              <a:rPr lang="en-US" sz="2500" i="1" dirty="0">
                <a:cs typeface="Times New Roman" pitchFamily="18" charset="0"/>
              </a:rPr>
              <a:t>j</a:t>
            </a:r>
            <a:r>
              <a:rPr lang="en-US" sz="2500" dirty="0">
                <a:cs typeface="Times New Roman" pitchFamily="18" charset="0"/>
              </a:rPr>
              <a:t> depends on the length of time since the last service completion.</a:t>
            </a:r>
          </a:p>
          <a:p>
            <a:r>
              <a:rPr lang="en-US" dirty="0">
                <a:cs typeface="Times New Roman" pitchFamily="18" charset="0"/>
              </a:rPr>
              <a:t>Determination of the steady-state probabilities for </a:t>
            </a:r>
            <a:r>
              <a:rPr lang="en-US" i="1" dirty="0"/>
              <a:t>M/G/1/GD/</a:t>
            </a:r>
            <a:r>
              <a:rPr lang="en-US" i="1" dirty="0">
                <a:cs typeface="Times New Roman" pitchFamily="18" charset="0"/>
              </a:rPr>
              <a:t>∞/∞ </a:t>
            </a:r>
            <a:r>
              <a:rPr lang="en-US" dirty="0">
                <a:cs typeface="Times New Roman" pitchFamily="18" charset="0"/>
              </a:rPr>
              <a:t>queuing system is a difficult matter.</a:t>
            </a:r>
          </a:p>
          <a:p>
            <a:r>
              <a:rPr lang="en-US" dirty="0">
                <a:cs typeface="Times New Roman" pitchFamily="18" charset="0"/>
              </a:rPr>
              <a:t>Fortunately, however, utilizing the results of </a:t>
            </a:r>
            <a:r>
              <a:rPr lang="en-US" dirty="0" err="1">
                <a:cs typeface="Times New Roman" pitchFamily="18" charset="0"/>
              </a:rPr>
              <a:t>Pollaczek</a:t>
            </a:r>
            <a:r>
              <a:rPr lang="en-US" dirty="0">
                <a:cs typeface="Times New Roman" pitchFamily="18" charset="0"/>
              </a:rPr>
              <a:t> and </a:t>
            </a:r>
            <a:r>
              <a:rPr lang="en-US" dirty="0" err="1">
                <a:cs typeface="Times New Roman" pitchFamily="18" charset="0"/>
              </a:rPr>
              <a:t>Khinchin</a:t>
            </a:r>
            <a:r>
              <a:rPr lang="en-US" dirty="0">
                <a:cs typeface="Times New Roman" pitchFamily="18" charset="0"/>
              </a:rPr>
              <a:t>, we may determine </a:t>
            </a:r>
            <a:r>
              <a:rPr lang="en-US" i="1" dirty="0" err="1">
                <a:cs typeface="Times New Roman" pitchFamily="18" charset="0"/>
              </a:rPr>
              <a:t>L</a:t>
            </a:r>
            <a:r>
              <a:rPr lang="en-US" i="1" baseline="-25000" dirty="0" err="1">
                <a:cs typeface="Times New Roman" pitchFamily="18" charset="0"/>
              </a:rPr>
              <a:t>q</a:t>
            </a:r>
            <a:r>
              <a:rPr lang="en-US" i="1" dirty="0">
                <a:cs typeface="Times New Roman" pitchFamily="18" charset="0"/>
              </a:rPr>
              <a:t>, L, L</a:t>
            </a:r>
            <a:r>
              <a:rPr lang="en-US" i="1" baseline="-25000" dirty="0">
                <a:cs typeface="Times New Roman" pitchFamily="18" charset="0"/>
              </a:rPr>
              <a:t>s</a:t>
            </a:r>
            <a:r>
              <a:rPr lang="en-US" i="1" dirty="0">
                <a:cs typeface="Times New Roman" pitchFamily="18" charset="0"/>
              </a:rPr>
              <a:t>, </a:t>
            </a:r>
            <a:r>
              <a:rPr lang="en-US" i="1" dirty="0" err="1">
                <a:cs typeface="Times New Roman" pitchFamily="18" charset="0"/>
              </a:rPr>
              <a:t>W</a:t>
            </a:r>
            <a:r>
              <a:rPr lang="en-US" i="1" baseline="-25000" dirty="0" err="1">
                <a:cs typeface="Times New Roman" pitchFamily="18" charset="0"/>
              </a:rPr>
              <a:t>q</a:t>
            </a:r>
            <a:r>
              <a:rPr lang="en-US" i="1" dirty="0">
                <a:cs typeface="Times New Roman" pitchFamily="18" charset="0"/>
              </a:rPr>
              <a:t>, W, </a:t>
            </a:r>
            <a:r>
              <a:rPr lang="en-US" i="1" dirty="0" err="1">
                <a:cs typeface="Times New Roman" pitchFamily="18" charset="0"/>
              </a:rPr>
              <a:t>W</a:t>
            </a:r>
            <a:r>
              <a:rPr lang="en-US" i="1" baseline="-25000" dirty="0" err="1">
                <a:cs typeface="Times New Roman" pitchFamily="18" charset="0"/>
              </a:rPr>
              <a:t>s</a:t>
            </a:r>
            <a:r>
              <a:rPr lang="en-US" i="1" dirty="0">
                <a:cs typeface="Times New Roman" pitchFamily="18" charset="0"/>
              </a:rPr>
              <a:t>.</a:t>
            </a:r>
            <a:endParaRPr lang="en-US" dirty="0"/>
          </a:p>
        </p:txBody>
      </p:sp>
      <p:sp>
        <p:nvSpPr>
          <p:cNvPr id="4" name="Slide Number Placeholder 3"/>
          <p:cNvSpPr>
            <a:spLocks noGrp="1"/>
          </p:cNvSpPr>
          <p:nvPr>
            <p:ph type="sldNum" sz="quarter" idx="12"/>
          </p:nvPr>
        </p:nvSpPr>
        <p:spPr/>
        <p:txBody>
          <a:bodyPr/>
          <a:lstStyle/>
          <a:p>
            <a:pPr>
              <a:defRPr/>
            </a:pPr>
            <a:fld id="{F208343D-CA57-4FFD-885D-7C7C191369FA}" type="slidenum">
              <a:rPr lang="he-IL" altLang="en-US" smtClean="0"/>
              <a:pPr>
                <a:defRPr/>
              </a:pPr>
              <a:t>64</a:t>
            </a:fld>
            <a:endParaRPr lang="en-US" altLang="en-US"/>
          </a:p>
        </p:txBody>
      </p:sp>
    </p:spTree>
    <p:extLst>
      <p:ext uri="{BB962C8B-B14F-4D97-AF65-F5344CB8AC3E}">
        <p14:creationId xmlns:p14="http://schemas.microsoft.com/office/powerpoint/2010/main" val="1973472115"/>
      </p:ext>
    </p:extLst>
  </p:cSld>
  <p:clrMapOvr>
    <a:masterClrMapping/>
  </p:clrMapOvr>
  <p:transition>
    <p:pull dir="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a:t>M/G/1/GD/</a:t>
            </a:r>
            <a:r>
              <a:rPr lang="en-US">
                <a:sym typeface="Symbol" panose="05050102010706020507" pitchFamily="18" charset="2"/>
              </a:rPr>
              <a:t>/ </a:t>
            </a:r>
            <a:endParaRPr lang="en-US"/>
          </a:p>
        </p:txBody>
      </p:sp>
      <p:sp>
        <p:nvSpPr>
          <p:cNvPr id="225283" name="Rectangle 3"/>
          <p:cNvSpPr>
            <a:spLocks noGrp="1" noChangeArrowheads="1"/>
          </p:cNvSpPr>
          <p:nvPr>
            <p:ph sz="quarter" idx="1"/>
          </p:nvPr>
        </p:nvSpPr>
        <p:spPr/>
        <p:txBody>
          <a:bodyPr>
            <a:normAutofit/>
          </a:bodyPr>
          <a:lstStyle/>
          <a:p>
            <a:r>
              <a:rPr lang="en-US" dirty="0" err="1"/>
              <a:t>Pollaczek</a:t>
            </a:r>
            <a:r>
              <a:rPr lang="en-US" dirty="0"/>
              <a:t> and </a:t>
            </a:r>
            <a:r>
              <a:rPr lang="en-US" dirty="0" err="1"/>
              <a:t>Khinchin</a:t>
            </a:r>
            <a:r>
              <a:rPr lang="en-US" dirty="0"/>
              <a:t> showed that for the </a:t>
            </a:r>
            <a:r>
              <a:rPr lang="en-US" i="1" dirty="0"/>
              <a:t>M/G/1/GD/</a:t>
            </a:r>
            <a:r>
              <a:rPr lang="en-US" i="1" dirty="0">
                <a:cs typeface="Times New Roman" pitchFamily="18" charset="0"/>
              </a:rPr>
              <a:t>∞/∞ </a:t>
            </a:r>
            <a:r>
              <a:rPr lang="en-US" dirty="0">
                <a:cs typeface="Times New Roman" pitchFamily="18" charset="0"/>
              </a:rPr>
              <a:t>queuing system,</a:t>
            </a:r>
            <a:br>
              <a:rPr lang="en-US" dirty="0">
                <a:cs typeface="Times New Roman" pitchFamily="18" charset="0"/>
              </a:rPr>
            </a:br>
            <a:br>
              <a:rPr lang="en-US" dirty="0">
                <a:cs typeface="Times New Roman" pitchFamily="18" charset="0"/>
              </a:rPr>
            </a:br>
            <a:br>
              <a:rPr lang="en-US" dirty="0">
                <a:cs typeface="Times New Roman" pitchFamily="18" charset="0"/>
              </a:rPr>
            </a:br>
            <a:br>
              <a:rPr lang="en-US" dirty="0">
                <a:cs typeface="Times New Roman" pitchFamily="18" charset="0"/>
              </a:rPr>
            </a:br>
            <a:br>
              <a:rPr lang="en-US" dirty="0">
                <a:cs typeface="Times New Roman" pitchFamily="18" charset="0"/>
              </a:rPr>
            </a:br>
            <a:endParaRPr lang="en-US" dirty="0">
              <a:cs typeface="Times New Roman" pitchFamily="18" charset="0"/>
            </a:endParaRPr>
          </a:p>
          <a:p>
            <a:endParaRPr lang="en-US" dirty="0">
              <a:cs typeface="Times New Roman" pitchFamily="18" charset="0"/>
            </a:endParaRPr>
          </a:p>
          <a:p>
            <a:endParaRPr lang="en-US" dirty="0">
              <a:cs typeface="Times New Roman" pitchFamily="18" charset="0"/>
            </a:endParaRPr>
          </a:p>
          <a:p>
            <a:r>
              <a:rPr lang="en-US" dirty="0">
                <a:cs typeface="Times New Roman" pitchFamily="18" charset="0"/>
              </a:rPr>
              <a:t>It can also be shown that </a:t>
            </a:r>
            <a:r>
              <a:rPr lang="el-GR" dirty="0">
                <a:cs typeface="Times New Roman" pitchFamily="18" charset="0"/>
              </a:rPr>
              <a:t>π</a:t>
            </a:r>
            <a:r>
              <a:rPr lang="en-US" baseline="-25000" dirty="0">
                <a:cs typeface="Times New Roman" pitchFamily="18" charset="0"/>
              </a:rPr>
              <a:t>0</a:t>
            </a:r>
            <a:r>
              <a:rPr lang="en-US" dirty="0">
                <a:cs typeface="Times New Roman" pitchFamily="18" charset="0"/>
              </a:rPr>
              <a:t> = 1 </a:t>
            </a:r>
            <a:r>
              <a:rPr lang="en-US" dirty="0">
                <a:cs typeface="Times New Roman" pitchFamily="18" charset="0"/>
                <a:sym typeface="Symbol" panose="05050102010706020507" pitchFamily="18" charset="2"/>
              </a:rPr>
              <a:t></a:t>
            </a:r>
            <a:r>
              <a:rPr lang="en-US" i="1" dirty="0">
                <a:cs typeface="Times New Roman" pitchFamily="18" charset="0"/>
              </a:rPr>
              <a:t> </a:t>
            </a:r>
            <a:r>
              <a:rPr lang="en-US" i="1" dirty="0">
                <a:cs typeface="Times New Roman" pitchFamily="18" charset="0"/>
                <a:sym typeface="Symbol" panose="05050102010706020507" pitchFamily="18" charset="2"/>
              </a:rPr>
              <a:t></a:t>
            </a:r>
            <a:r>
              <a:rPr lang="en-US" dirty="0">
                <a:cs typeface="Times New Roman" pitchFamily="18" charset="0"/>
              </a:rPr>
              <a:t>.</a:t>
            </a:r>
          </a:p>
          <a:p>
            <a:r>
              <a:rPr lang="en-US" dirty="0">
                <a:cs typeface="Times New Roman" pitchFamily="18" charset="0"/>
              </a:rPr>
              <a:t>The result is similar to the one for the </a:t>
            </a:r>
            <a:r>
              <a:rPr lang="en-US" i="1" dirty="0"/>
              <a:t>M/M/1/GD/</a:t>
            </a:r>
            <a:r>
              <a:rPr lang="en-US" i="1" dirty="0">
                <a:cs typeface="Times New Roman" pitchFamily="18" charset="0"/>
              </a:rPr>
              <a:t>∞/∞ </a:t>
            </a:r>
            <a:r>
              <a:rPr lang="en-US" dirty="0">
                <a:cs typeface="Times New Roman" pitchFamily="18" charset="0"/>
              </a:rPr>
              <a:t>system.</a:t>
            </a:r>
            <a:endParaRPr lang="el-GR" dirty="0">
              <a:cs typeface="Times New Roman" pitchFamily="18" charset="0"/>
            </a:endParaRPr>
          </a:p>
        </p:txBody>
      </p:sp>
      <p:graphicFrame>
        <p:nvGraphicFramePr>
          <p:cNvPr id="225284" name="Object 4"/>
          <p:cNvGraphicFramePr>
            <a:graphicFrameLocks noChangeAspect="1"/>
          </p:cNvGraphicFramePr>
          <p:nvPr>
            <p:extLst>
              <p:ext uri="{D42A27DB-BD31-4B8C-83A1-F6EECF244321}">
                <p14:modId xmlns:p14="http://schemas.microsoft.com/office/powerpoint/2010/main" val="703039033"/>
              </p:ext>
            </p:extLst>
          </p:nvPr>
        </p:nvGraphicFramePr>
        <p:xfrm>
          <a:off x="843188" y="2081866"/>
          <a:ext cx="2732207" cy="1967620"/>
        </p:xfrm>
        <a:graphic>
          <a:graphicData uri="http://schemas.openxmlformats.org/presentationml/2006/ole">
            <mc:AlternateContent xmlns:mc="http://schemas.openxmlformats.org/markup-compatibility/2006">
              <mc:Choice xmlns:v="urn:schemas-microsoft-com:vml" Requires="v">
                <p:oleObj spid="_x0000_s28708" name="Equation" r:id="rId3" imgW="952200" imgH="685800" progId="Equation.3">
                  <p:embed/>
                </p:oleObj>
              </mc:Choice>
              <mc:Fallback>
                <p:oleObj name="Equation" r:id="rId3" imgW="952200" imgH="685800" progId="Equation.3">
                  <p:embed/>
                  <p:pic>
                    <p:nvPicPr>
                      <p:cNvPr id="0"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188" y="2081866"/>
                        <a:ext cx="2732207" cy="19676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454551402"/>
              </p:ext>
            </p:extLst>
          </p:nvPr>
        </p:nvGraphicFramePr>
        <p:xfrm>
          <a:off x="5014006" y="2081866"/>
          <a:ext cx="1938337" cy="2160616"/>
        </p:xfrm>
        <a:graphic>
          <a:graphicData uri="http://schemas.openxmlformats.org/presentationml/2006/ole">
            <mc:AlternateContent xmlns:mc="http://schemas.openxmlformats.org/markup-compatibility/2006">
              <mc:Choice xmlns:v="urn:schemas-microsoft-com:vml" Requires="v">
                <p:oleObj spid="_x0000_s28709" name="Equation" r:id="rId5" imgW="774360" imgH="863280" progId="Equation.3">
                  <p:embed/>
                </p:oleObj>
              </mc:Choice>
              <mc:Fallback>
                <p:oleObj name="Equation" r:id="rId5" imgW="774360" imgH="863280" progId="Equation.3">
                  <p:embed/>
                  <p:pic>
                    <p:nvPicPr>
                      <p:cNvPr id="0" name="Picture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4006" y="2081866"/>
                        <a:ext cx="1938337" cy="21606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5"/>
          <p:cNvSpPr>
            <a:spLocks noGrp="1"/>
          </p:cNvSpPr>
          <p:nvPr>
            <p:ph type="sldNum" sz="quarter" idx="12"/>
          </p:nvPr>
        </p:nvSpPr>
        <p:spPr/>
        <p:txBody>
          <a:bodyPr/>
          <a:lstStyle/>
          <a:p>
            <a:pPr>
              <a:defRPr/>
            </a:pPr>
            <a:fld id="{F208343D-CA57-4FFD-885D-7C7C191369FA}" type="slidenum">
              <a:rPr lang="he-IL" altLang="en-US" smtClean="0"/>
              <a:pPr>
                <a:defRPr/>
              </a:pPr>
              <a:t>65</a:t>
            </a:fld>
            <a:endParaRPr lang="en-US" altLang="en-US"/>
          </a:p>
        </p:txBody>
      </p:sp>
    </p:spTree>
    <p:extLst>
      <p:ext uri="{BB962C8B-B14F-4D97-AF65-F5344CB8AC3E}">
        <p14:creationId xmlns:p14="http://schemas.microsoft.com/office/powerpoint/2010/main" val="1699676139"/>
      </p:ext>
    </p:extLst>
  </p:cSld>
  <p:clrMapOvr>
    <a:masterClrMapping/>
  </p:clrMapOvr>
  <p:transition>
    <p:pull dir="d"/>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dirty="0"/>
              <a:t>M/G/1/GD/</a:t>
            </a:r>
            <a:r>
              <a:rPr lang="en-US" dirty="0">
                <a:sym typeface="Symbol" panose="05050102010706020507" pitchFamily="18" charset="2"/>
              </a:rPr>
              <a:t>/ </a:t>
            </a:r>
            <a:endParaRPr lang="en-US" dirty="0"/>
          </a:p>
        </p:txBody>
      </p:sp>
      <p:sp>
        <p:nvSpPr>
          <p:cNvPr id="225283" name="Rectangle 3"/>
          <p:cNvSpPr>
            <a:spLocks noGrp="1" noChangeArrowheads="1"/>
          </p:cNvSpPr>
          <p:nvPr>
            <p:ph sz="quarter" idx="1"/>
          </p:nvPr>
        </p:nvSpPr>
        <p:spPr/>
        <p:txBody>
          <a:bodyPr>
            <a:normAutofit/>
          </a:bodyPr>
          <a:lstStyle/>
          <a:p>
            <a:r>
              <a:rPr lang="en-US" dirty="0"/>
              <a:t>consider an </a:t>
            </a:r>
            <a:r>
              <a:rPr lang="en-US" i="1" dirty="0"/>
              <a:t>M</a:t>
            </a:r>
            <a:r>
              <a:rPr lang="en-US" dirty="0"/>
              <a:t>/</a:t>
            </a:r>
            <a:r>
              <a:rPr lang="en-US" i="1" dirty="0"/>
              <a:t>M</a:t>
            </a:r>
            <a:r>
              <a:rPr lang="en-US" dirty="0"/>
              <a:t>/1/</a:t>
            </a:r>
            <a:r>
              <a:rPr lang="en-US" i="1" dirty="0"/>
              <a:t>GD</a:t>
            </a:r>
            <a:r>
              <a:rPr lang="en-US" dirty="0"/>
              <a:t>/∞/∞ system with </a:t>
            </a:r>
            <a:r>
              <a:rPr lang="en-US" dirty="0">
                <a:sym typeface="Symbol" panose="05050102010706020507" pitchFamily="18" charset="2"/>
              </a:rPr>
              <a:t></a:t>
            </a:r>
            <a:r>
              <a:rPr lang="en-US" dirty="0"/>
              <a:t>=5 customers per hour and </a:t>
            </a:r>
            <a:r>
              <a:rPr lang="en-US" dirty="0">
                <a:sym typeface="Symbol" panose="05050102010706020507" pitchFamily="18" charset="2"/>
              </a:rPr>
              <a:t></a:t>
            </a:r>
            <a:r>
              <a:rPr lang="en-US" dirty="0"/>
              <a:t> = 8 customers per hour</a:t>
            </a:r>
            <a:br>
              <a:rPr lang="en-US" dirty="0"/>
            </a:br>
            <a:br>
              <a:rPr lang="en-US" dirty="0"/>
            </a:br>
            <a:endParaRPr lang="el-GR" dirty="0">
              <a:cs typeface="Times New Roman" pitchFamily="18" charset="0"/>
            </a:endParaRPr>
          </a:p>
        </p:txBody>
      </p:sp>
      <p:pic>
        <p:nvPicPr>
          <p:cNvPr id="2" name="Picture 1"/>
          <p:cNvPicPr>
            <a:picLocks noChangeAspect="1"/>
          </p:cNvPicPr>
          <p:nvPr/>
        </p:nvPicPr>
        <p:blipFill rotWithShape="1">
          <a:blip r:embed="rId3"/>
          <a:srcRect r="18022"/>
          <a:stretch/>
        </p:blipFill>
        <p:spPr>
          <a:xfrm>
            <a:off x="129092" y="2323035"/>
            <a:ext cx="3876851" cy="2669879"/>
          </a:xfrm>
          <a:prstGeom prst="rect">
            <a:avLst/>
          </a:prstGeom>
        </p:spPr>
      </p:pic>
      <p:pic>
        <p:nvPicPr>
          <p:cNvPr id="3" name="Picture 2"/>
          <p:cNvPicPr>
            <a:picLocks noChangeAspect="1"/>
          </p:cNvPicPr>
          <p:nvPr/>
        </p:nvPicPr>
        <p:blipFill>
          <a:blip r:embed="rId4"/>
          <a:stretch>
            <a:fillRect/>
          </a:stretch>
        </p:blipFill>
        <p:spPr>
          <a:xfrm>
            <a:off x="295955" y="5164685"/>
            <a:ext cx="3304426" cy="1053585"/>
          </a:xfrm>
          <a:prstGeom prst="rect">
            <a:avLst/>
          </a:prstGeom>
        </p:spPr>
      </p:pic>
      <p:sp>
        <p:nvSpPr>
          <p:cNvPr id="4" name="Rectangle 3"/>
          <p:cNvSpPr/>
          <p:nvPr/>
        </p:nvSpPr>
        <p:spPr>
          <a:xfrm>
            <a:off x="4184537" y="1935854"/>
            <a:ext cx="4959463" cy="1015663"/>
          </a:xfrm>
          <a:prstGeom prst="rect">
            <a:avLst/>
          </a:prstGeom>
        </p:spPr>
        <p:txBody>
          <a:bodyPr wrap="square">
            <a:spAutoFit/>
          </a:bodyPr>
          <a:lstStyle/>
          <a:p>
            <a:r>
              <a:rPr lang="en-US" sz="2000" dirty="0"/>
              <a:t>Considering it as a M/G/1 system</a:t>
            </a:r>
          </a:p>
          <a:p>
            <a:r>
              <a:rPr lang="en-US" sz="2000" i="1" dirty="0"/>
              <a:t>E</a:t>
            </a:r>
            <a:r>
              <a:rPr lang="en-US" sz="2000" dirty="0"/>
              <a:t>(</a:t>
            </a:r>
            <a:r>
              <a:rPr lang="en-US" sz="2000" b="1" dirty="0"/>
              <a:t>S</a:t>
            </a:r>
            <a:r>
              <a:rPr lang="en-US" sz="2000" dirty="0"/>
              <a:t>) =1/</a:t>
            </a:r>
            <a:r>
              <a:rPr lang="en-US" sz="2000" dirty="0">
                <a:sym typeface="Symbol" panose="05050102010706020507" pitchFamily="18" charset="2"/>
              </a:rPr>
              <a:t> =</a:t>
            </a:r>
            <a:r>
              <a:rPr lang="en-US" sz="2000" dirty="0"/>
              <a:t> 1/8</a:t>
            </a:r>
          </a:p>
          <a:p>
            <a:r>
              <a:rPr lang="en-US" sz="2000" dirty="0">
                <a:sym typeface="Symbol" panose="05050102010706020507" pitchFamily="18" charset="2"/>
              </a:rPr>
              <a:t></a:t>
            </a:r>
            <a:r>
              <a:rPr lang="en-US" sz="2000" baseline="30000" dirty="0"/>
              <a:t>2 </a:t>
            </a:r>
            <a:r>
              <a:rPr lang="en-US" sz="2000" dirty="0"/>
              <a:t>= 1/</a:t>
            </a:r>
            <a:r>
              <a:rPr lang="en-US" sz="2000" dirty="0">
                <a:sym typeface="Symbol" panose="05050102010706020507" pitchFamily="18" charset="2"/>
              </a:rPr>
              <a:t></a:t>
            </a:r>
            <a:r>
              <a:rPr lang="en-US" sz="2000" baseline="30000" dirty="0">
                <a:sym typeface="Symbol" panose="05050102010706020507" pitchFamily="18" charset="2"/>
              </a:rPr>
              <a:t>2</a:t>
            </a:r>
            <a:r>
              <a:rPr lang="en-US" sz="2000" dirty="0">
                <a:sym typeface="Symbol" panose="05050102010706020507" pitchFamily="18" charset="2"/>
              </a:rPr>
              <a:t> =1/64 [since </a:t>
            </a:r>
            <a:r>
              <a:rPr lang="en-US" sz="2000" b="1" dirty="0">
                <a:sym typeface="Symbol" panose="05050102010706020507" pitchFamily="18" charset="2"/>
              </a:rPr>
              <a:t>S</a:t>
            </a:r>
            <a:r>
              <a:rPr lang="en-US" sz="2000" dirty="0">
                <a:sym typeface="Symbol" panose="05050102010706020507" pitchFamily="18" charset="2"/>
              </a:rPr>
              <a:t> is exponential]</a:t>
            </a:r>
            <a:endParaRPr lang="en-US" sz="2000" dirty="0"/>
          </a:p>
        </p:txBody>
      </p:sp>
      <p:pic>
        <p:nvPicPr>
          <p:cNvPr id="6" name="Picture 5"/>
          <p:cNvPicPr>
            <a:picLocks noChangeAspect="1"/>
          </p:cNvPicPr>
          <p:nvPr/>
        </p:nvPicPr>
        <p:blipFill>
          <a:blip r:embed="rId5"/>
          <a:stretch>
            <a:fillRect/>
          </a:stretch>
        </p:blipFill>
        <p:spPr>
          <a:xfrm>
            <a:off x="4402706" y="2951517"/>
            <a:ext cx="4214187" cy="3710540"/>
          </a:xfrm>
          <a:prstGeom prst="rect">
            <a:avLst/>
          </a:prstGeom>
        </p:spPr>
      </p:pic>
      <p:sp>
        <p:nvSpPr>
          <p:cNvPr id="8" name="Slide Number Placeholder 7"/>
          <p:cNvSpPr>
            <a:spLocks noGrp="1"/>
          </p:cNvSpPr>
          <p:nvPr>
            <p:ph type="sldNum" sz="quarter" idx="12"/>
          </p:nvPr>
        </p:nvSpPr>
        <p:spPr/>
        <p:txBody>
          <a:bodyPr/>
          <a:lstStyle/>
          <a:p>
            <a:pPr>
              <a:defRPr/>
            </a:pPr>
            <a:fld id="{F208343D-CA57-4FFD-885D-7C7C191369FA}" type="slidenum">
              <a:rPr lang="he-IL" altLang="en-US" smtClean="0"/>
              <a:pPr>
                <a:defRPr/>
              </a:pPr>
              <a:t>66</a:t>
            </a:fld>
            <a:endParaRPr lang="en-US" altLang="en-US"/>
          </a:p>
        </p:txBody>
      </p:sp>
    </p:spTree>
    <p:extLst>
      <p:ext uri="{BB962C8B-B14F-4D97-AF65-F5344CB8AC3E}">
        <p14:creationId xmlns:p14="http://schemas.microsoft.com/office/powerpoint/2010/main" val="992004019"/>
      </p:ext>
    </p:extLst>
  </p:cSld>
  <p:clrMapOvr>
    <a:masterClrMapping/>
  </p:clrMapOvr>
  <p:transition>
    <p:pull di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dirty="0"/>
              <a:t>M/G/1/GD/</a:t>
            </a:r>
            <a:r>
              <a:rPr lang="en-US" dirty="0">
                <a:sym typeface="Symbol" panose="05050102010706020507" pitchFamily="18" charset="2"/>
              </a:rPr>
              <a:t>/ </a:t>
            </a:r>
            <a:endParaRPr lang="en-US" dirty="0"/>
          </a:p>
        </p:txBody>
      </p:sp>
      <p:sp>
        <p:nvSpPr>
          <p:cNvPr id="225283" name="Rectangle 3"/>
          <p:cNvSpPr>
            <a:spLocks noGrp="1" noChangeArrowheads="1"/>
          </p:cNvSpPr>
          <p:nvPr>
            <p:ph sz="quarter" idx="1"/>
          </p:nvPr>
        </p:nvSpPr>
        <p:spPr>
          <a:xfrm>
            <a:off x="0" y="989703"/>
            <a:ext cx="9144000" cy="5672353"/>
          </a:xfrm>
        </p:spPr>
        <p:txBody>
          <a:bodyPr>
            <a:normAutofit/>
          </a:bodyPr>
          <a:lstStyle/>
          <a:p>
            <a:r>
              <a:rPr lang="en-US" sz="2400" b="1" dirty="0">
                <a:solidFill>
                  <a:srgbClr val="0070C0"/>
                </a:solidFill>
              </a:rPr>
              <a:t>Erlang Distribution</a:t>
            </a:r>
            <a:r>
              <a:rPr lang="en-US" sz="2400" b="1" dirty="0">
                <a:solidFill>
                  <a:srgbClr val="0070C0"/>
                </a:solidFill>
                <a:cs typeface="Times New Roman" pitchFamily="18" charset="0"/>
              </a:rPr>
              <a:t> </a:t>
            </a:r>
            <a:r>
              <a:rPr lang="en-US" sz="2400" dirty="0">
                <a:cs typeface="Times New Roman" pitchFamily="18" charset="0"/>
              </a:rPr>
              <a:t>is a two parameter family of continuous probability distributions with support x ∈ [ 0 , ∞ ) </a:t>
            </a:r>
          </a:p>
          <a:p>
            <a:r>
              <a:rPr lang="en-US" sz="2400" dirty="0">
                <a:cs typeface="Times New Roman" pitchFamily="18" charset="0"/>
              </a:rPr>
              <a:t>The two parameters are:</a:t>
            </a:r>
          </a:p>
          <a:p>
            <a:pPr lvl="1"/>
            <a:r>
              <a:rPr lang="en-US" sz="2000" dirty="0">
                <a:cs typeface="Times New Roman" pitchFamily="18" charset="0"/>
              </a:rPr>
              <a:t>a positive integer k the "</a:t>
            </a:r>
            <a:r>
              <a:rPr lang="en-US" sz="2000" b="1" dirty="0">
                <a:solidFill>
                  <a:srgbClr val="0070C0"/>
                </a:solidFill>
                <a:cs typeface="Times New Roman" pitchFamily="18" charset="0"/>
              </a:rPr>
              <a:t>shape</a:t>
            </a:r>
            <a:r>
              <a:rPr lang="en-US" sz="2000" dirty="0">
                <a:cs typeface="Times New Roman" pitchFamily="18" charset="0"/>
              </a:rPr>
              <a:t>", and</a:t>
            </a:r>
          </a:p>
          <a:p>
            <a:pPr lvl="1"/>
            <a:r>
              <a:rPr lang="en-US" sz="2000" dirty="0">
                <a:cs typeface="Times New Roman" pitchFamily="18" charset="0"/>
              </a:rPr>
              <a:t>a positive real number </a:t>
            </a:r>
            <a:r>
              <a:rPr lang="el-GR" sz="2000" dirty="0">
                <a:cs typeface="Times New Roman" pitchFamily="18" charset="0"/>
              </a:rPr>
              <a:t>λ , </a:t>
            </a:r>
            <a:r>
              <a:rPr lang="en-US" sz="2000" dirty="0">
                <a:cs typeface="Times New Roman" pitchFamily="18" charset="0"/>
              </a:rPr>
              <a:t>the "</a:t>
            </a:r>
            <a:r>
              <a:rPr lang="en-US" sz="2000" b="1" dirty="0">
                <a:solidFill>
                  <a:srgbClr val="0070C0"/>
                </a:solidFill>
                <a:cs typeface="Times New Roman" pitchFamily="18" charset="0"/>
              </a:rPr>
              <a:t>rate</a:t>
            </a:r>
            <a:r>
              <a:rPr lang="en-US" sz="2000" dirty="0">
                <a:cs typeface="Times New Roman" pitchFamily="18" charset="0"/>
              </a:rPr>
              <a:t>". The "scale", </a:t>
            </a:r>
            <a:r>
              <a:rPr lang="el-GR" sz="2000" dirty="0">
                <a:cs typeface="Times New Roman" pitchFamily="18" charset="0"/>
              </a:rPr>
              <a:t>μ , </a:t>
            </a:r>
            <a:r>
              <a:rPr lang="en-US" sz="2000" dirty="0">
                <a:cs typeface="Times New Roman" pitchFamily="18" charset="0"/>
              </a:rPr>
              <a:t>the reciprocal of the rate, is sometimes used instead.</a:t>
            </a:r>
          </a:p>
          <a:p>
            <a:r>
              <a:rPr lang="en-US" sz="2400" dirty="0">
                <a:cs typeface="Times New Roman" pitchFamily="18" charset="0"/>
              </a:rPr>
              <a:t>It is a special case of the Gamma distribution. </a:t>
            </a:r>
          </a:p>
          <a:p>
            <a:r>
              <a:rPr lang="en-US" sz="2400" dirty="0">
                <a:cs typeface="Times New Roman" pitchFamily="18" charset="0"/>
              </a:rPr>
              <a:t>The probability density function is</a:t>
            </a:r>
          </a:p>
          <a:p>
            <a:endParaRPr lang="en-US" sz="2400" dirty="0">
              <a:cs typeface="Times New Roman" pitchFamily="18" charset="0"/>
            </a:endParaRPr>
          </a:p>
          <a:p>
            <a:endParaRPr lang="en-US" sz="2400" dirty="0">
              <a:cs typeface="Times New Roman" pitchFamily="18" charset="0"/>
            </a:endParaRPr>
          </a:p>
          <a:p>
            <a:endParaRPr lang="en-US" sz="2400" dirty="0">
              <a:cs typeface="Times New Roman" pitchFamily="18" charset="0"/>
            </a:endParaRPr>
          </a:p>
          <a:p>
            <a:endParaRPr lang="en-US" sz="2400" dirty="0">
              <a:cs typeface="Times New Roman" pitchFamily="18" charset="0"/>
            </a:endParaRPr>
          </a:p>
        </p:txBody>
      </p:sp>
      <p:pic>
        <p:nvPicPr>
          <p:cNvPr id="9" name="Picture 8">
            <a:extLst>
              <a:ext uri="{FF2B5EF4-FFF2-40B4-BE49-F238E27FC236}">
                <a16:creationId xmlns:a16="http://schemas.microsoft.com/office/drawing/2014/main" id="{69B9AB97-403E-480B-9BEA-62265599D43C}"/>
              </a:ext>
            </a:extLst>
          </p:cNvPr>
          <p:cNvPicPr>
            <a:picLocks noChangeAspect="1"/>
          </p:cNvPicPr>
          <p:nvPr/>
        </p:nvPicPr>
        <p:blipFill>
          <a:blip r:embed="rId3"/>
          <a:stretch>
            <a:fillRect/>
          </a:stretch>
        </p:blipFill>
        <p:spPr>
          <a:xfrm>
            <a:off x="225835" y="4249501"/>
            <a:ext cx="4965143" cy="842889"/>
          </a:xfrm>
          <a:prstGeom prst="rect">
            <a:avLst/>
          </a:prstGeom>
        </p:spPr>
      </p:pic>
      <p:pic>
        <p:nvPicPr>
          <p:cNvPr id="10" name="Picture 9">
            <a:extLst>
              <a:ext uri="{FF2B5EF4-FFF2-40B4-BE49-F238E27FC236}">
                <a16:creationId xmlns:a16="http://schemas.microsoft.com/office/drawing/2014/main" id="{AE11E5AF-237C-4E99-A886-962D3A7BD68D}"/>
              </a:ext>
            </a:extLst>
          </p:cNvPr>
          <p:cNvPicPr>
            <a:picLocks noChangeAspect="1"/>
          </p:cNvPicPr>
          <p:nvPr/>
        </p:nvPicPr>
        <p:blipFill>
          <a:blip r:embed="rId4"/>
          <a:stretch>
            <a:fillRect/>
          </a:stretch>
        </p:blipFill>
        <p:spPr>
          <a:xfrm>
            <a:off x="279641" y="5720429"/>
            <a:ext cx="4867283" cy="941627"/>
          </a:xfrm>
          <a:prstGeom prst="rect">
            <a:avLst/>
          </a:prstGeom>
        </p:spPr>
      </p:pic>
      <p:sp>
        <p:nvSpPr>
          <p:cNvPr id="13" name="Rectangle 12">
            <a:extLst>
              <a:ext uri="{FF2B5EF4-FFF2-40B4-BE49-F238E27FC236}">
                <a16:creationId xmlns:a16="http://schemas.microsoft.com/office/drawing/2014/main" id="{2E610ADF-291D-427E-B139-B7B4B00EDA0F}"/>
              </a:ext>
            </a:extLst>
          </p:cNvPr>
          <p:cNvSpPr/>
          <p:nvPr/>
        </p:nvSpPr>
        <p:spPr>
          <a:xfrm>
            <a:off x="626109" y="5218785"/>
            <a:ext cx="577402" cy="461665"/>
          </a:xfrm>
          <a:prstGeom prst="rect">
            <a:avLst/>
          </a:prstGeom>
        </p:spPr>
        <p:txBody>
          <a:bodyPr wrap="none">
            <a:spAutoFit/>
          </a:bodyPr>
          <a:lstStyle/>
          <a:p>
            <a:r>
              <a:rPr lang="en-US" dirty="0">
                <a:cs typeface="Times New Roman" pitchFamily="18" charset="0"/>
              </a:rPr>
              <a:t>Or</a:t>
            </a:r>
            <a:endParaRPr lang="en-US" dirty="0"/>
          </a:p>
        </p:txBody>
      </p:sp>
      <p:pic>
        <p:nvPicPr>
          <p:cNvPr id="15" name="Picture 14">
            <a:extLst>
              <a:ext uri="{FF2B5EF4-FFF2-40B4-BE49-F238E27FC236}">
                <a16:creationId xmlns:a16="http://schemas.microsoft.com/office/drawing/2014/main" id="{789BEF0C-7BFC-4062-B5EB-26FF4A0262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0978" y="3736401"/>
            <a:ext cx="3953022" cy="2964767"/>
          </a:xfrm>
          <a:prstGeom prst="rect">
            <a:avLst/>
          </a:prstGeom>
        </p:spPr>
      </p:pic>
      <p:sp>
        <p:nvSpPr>
          <p:cNvPr id="8" name="Slide Number Placeholder 7"/>
          <p:cNvSpPr>
            <a:spLocks noGrp="1"/>
          </p:cNvSpPr>
          <p:nvPr>
            <p:ph type="sldNum" sz="quarter" idx="12"/>
          </p:nvPr>
        </p:nvSpPr>
        <p:spPr/>
        <p:txBody>
          <a:bodyPr/>
          <a:lstStyle/>
          <a:p>
            <a:pPr>
              <a:defRPr/>
            </a:pPr>
            <a:fld id="{F208343D-CA57-4FFD-885D-7C7C191369FA}" type="slidenum">
              <a:rPr lang="he-IL" altLang="en-US" smtClean="0"/>
              <a:pPr>
                <a:defRPr/>
              </a:pPr>
              <a:t>67</a:t>
            </a:fld>
            <a:endParaRPr lang="en-US" altLang="en-US"/>
          </a:p>
        </p:txBody>
      </p:sp>
    </p:spTree>
    <p:extLst>
      <p:ext uri="{BB962C8B-B14F-4D97-AF65-F5344CB8AC3E}">
        <p14:creationId xmlns:p14="http://schemas.microsoft.com/office/powerpoint/2010/main" val="3740867968"/>
      </p:ext>
    </p:extLst>
  </p:cSld>
  <p:clrMapOvr>
    <a:masterClrMapping/>
  </p:clrMapOvr>
  <p:transition>
    <p:pull dir="d"/>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dirty="0"/>
              <a:t>M/G/1/GD/</a:t>
            </a:r>
            <a:r>
              <a:rPr lang="en-US" dirty="0">
                <a:sym typeface="Symbol" panose="05050102010706020507" pitchFamily="18" charset="2"/>
              </a:rPr>
              <a:t>/ </a:t>
            </a:r>
            <a:endParaRPr lang="en-US" dirty="0"/>
          </a:p>
        </p:txBody>
      </p:sp>
      <p:sp>
        <p:nvSpPr>
          <p:cNvPr id="225283" name="Rectangle 3"/>
          <p:cNvSpPr>
            <a:spLocks noGrp="1" noChangeArrowheads="1"/>
          </p:cNvSpPr>
          <p:nvPr>
            <p:ph sz="quarter" idx="1"/>
          </p:nvPr>
        </p:nvSpPr>
        <p:spPr>
          <a:xfrm>
            <a:off x="0" y="989703"/>
            <a:ext cx="9144000" cy="5672353"/>
          </a:xfrm>
        </p:spPr>
        <p:txBody>
          <a:bodyPr>
            <a:normAutofit/>
          </a:bodyPr>
          <a:lstStyle/>
          <a:p>
            <a:r>
              <a:rPr lang="en-US" sz="2400" b="1" dirty="0">
                <a:solidFill>
                  <a:srgbClr val="0070C0"/>
                </a:solidFill>
              </a:rPr>
              <a:t>Erlang Distribution</a:t>
            </a:r>
            <a:endParaRPr lang="en-US" sz="2400" dirty="0">
              <a:cs typeface="Times New Roman" pitchFamily="18" charset="0"/>
            </a:endParaRPr>
          </a:p>
          <a:p>
            <a:pPr lvl="1"/>
            <a:r>
              <a:rPr lang="en-US" sz="2100" dirty="0">
                <a:cs typeface="Times New Roman" pitchFamily="18" charset="0"/>
              </a:rPr>
              <a:t>Mean: k / λ.</a:t>
            </a:r>
          </a:p>
          <a:p>
            <a:pPr lvl="1"/>
            <a:r>
              <a:rPr lang="en-US" sz="2100" dirty="0">
                <a:cs typeface="Times New Roman" pitchFamily="18" charset="0"/>
              </a:rPr>
              <a:t>Variance: k / λ</a:t>
            </a:r>
            <a:r>
              <a:rPr lang="en-US" sz="2100" baseline="30000" dirty="0">
                <a:cs typeface="Times New Roman" pitchFamily="18" charset="0"/>
              </a:rPr>
              <a:t>2</a:t>
            </a:r>
            <a:r>
              <a:rPr lang="en-US" sz="2100" dirty="0">
                <a:cs typeface="Times New Roman" pitchFamily="18" charset="0"/>
              </a:rPr>
              <a:t>.</a:t>
            </a:r>
          </a:p>
          <a:p>
            <a:endParaRPr lang="en-US" sz="2400" dirty="0">
              <a:cs typeface="Times New Roman" pitchFamily="18" charset="0"/>
            </a:endParaRPr>
          </a:p>
          <a:p>
            <a:pPr lvl="1"/>
            <a:r>
              <a:rPr lang="en-US" sz="2100" dirty="0">
                <a:cs typeface="Times New Roman" pitchFamily="18" charset="0"/>
              </a:rPr>
              <a:t>Erlang distribution with k = 1 simplifies to exponential distribution.</a:t>
            </a:r>
          </a:p>
          <a:p>
            <a:endParaRPr lang="en-US" sz="2400" dirty="0">
              <a:cs typeface="Times New Roman" pitchFamily="18" charset="0"/>
            </a:endParaRPr>
          </a:p>
          <a:p>
            <a:r>
              <a:rPr lang="en-US" sz="2400" dirty="0">
                <a:cs typeface="Times New Roman" pitchFamily="18" charset="0"/>
              </a:rPr>
              <a:t>Consider an M/G/1/GD/∞/∞ queuing system in which an average of 10 arrivals occur each hour. Suppose that each customer’s service time follows an Erlang distribution, with rate parameter 1 customer per minute and shape parameter 4. [ </a:t>
            </a:r>
            <a:r>
              <a:rPr lang="en-US" sz="2000" dirty="0">
                <a:solidFill>
                  <a:srgbClr val="0070C0"/>
                </a:solidFill>
                <a:cs typeface="Times New Roman" pitchFamily="18" charset="0"/>
              </a:rPr>
              <a:t>Winston page 1098</a:t>
            </a:r>
            <a:r>
              <a:rPr lang="en-US" sz="2400" dirty="0">
                <a:cs typeface="Times New Roman" pitchFamily="18" charset="0"/>
              </a:rPr>
              <a:t>]</a:t>
            </a:r>
          </a:p>
          <a:p>
            <a:pPr marL="731838" lvl="1" indent="-457200">
              <a:buFont typeface="+mj-lt"/>
              <a:buAutoNum type="alphaLcParenR"/>
            </a:pPr>
            <a:r>
              <a:rPr lang="en-US" sz="2100" dirty="0">
                <a:cs typeface="Times New Roman" pitchFamily="18" charset="0"/>
              </a:rPr>
              <a:t>Find the expected number of customers waiting in line.</a:t>
            </a:r>
          </a:p>
          <a:p>
            <a:pPr marL="731838" lvl="1" indent="-457200">
              <a:buFont typeface="+mj-lt"/>
              <a:buAutoNum type="alphaLcParenR"/>
            </a:pPr>
            <a:r>
              <a:rPr lang="en-US" sz="2100" dirty="0"/>
              <a:t>Find the expected time that a customer will spend in the system.</a:t>
            </a:r>
          </a:p>
          <a:p>
            <a:pPr marL="731838" lvl="1" indent="-457200">
              <a:buFont typeface="+mj-lt"/>
              <a:buAutoNum type="alphaLcParenR"/>
            </a:pPr>
            <a:r>
              <a:rPr lang="en-US" sz="2100" dirty="0"/>
              <a:t>What fraction of the time will the server be idle? </a:t>
            </a:r>
            <a:endParaRPr lang="en-US" sz="2100" dirty="0">
              <a:cs typeface="Times New Roman" pitchFamily="18" charset="0"/>
            </a:endParaRPr>
          </a:p>
          <a:p>
            <a:endParaRPr lang="en-US" sz="2400" dirty="0">
              <a:cs typeface="Times New Roman" pitchFamily="18" charset="0"/>
            </a:endParaRPr>
          </a:p>
          <a:p>
            <a:endParaRPr lang="en-US" dirty="0">
              <a:cs typeface="Times New Roman" pitchFamily="18" charset="0"/>
            </a:endParaRPr>
          </a:p>
        </p:txBody>
      </p:sp>
      <p:sp>
        <p:nvSpPr>
          <p:cNvPr id="4" name="Slide Number Placeholder 3"/>
          <p:cNvSpPr>
            <a:spLocks noGrp="1"/>
          </p:cNvSpPr>
          <p:nvPr>
            <p:ph type="sldNum" sz="quarter" idx="12"/>
          </p:nvPr>
        </p:nvSpPr>
        <p:spPr/>
        <p:txBody>
          <a:bodyPr/>
          <a:lstStyle/>
          <a:p>
            <a:pPr>
              <a:defRPr/>
            </a:pPr>
            <a:fld id="{F208343D-CA57-4FFD-885D-7C7C191369FA}" type="slidenum">
              <a:rPr lang="he-IL" altLang="en-US" smtClean="0"/>
              <a:pPr>
                <a:defRPr/>
              </a:pPr>
              <a:t>68</a:t>
            </a:fld>
            <a:endParaRPr lang="en-US" altLang="en-US"/>
          </a:p>
        </p:txBody>
      </p:sp>
    </p:spTree>
    <p:extLst>
      <p:ext uri="{BB962C8B-B14F-4D97-AF65-F5344CB8AC3E}">
        <p14:creationId xmlns:p14="http://schemas.microsoft.com/office/powerpoint/2010/main" val="3171186907"/>
      </p:ext>
    </p:extLst>
  </p:cSld>
  <p:clrMapOvr>
    <a:masterClrMapping/>
  </p:clrMapOvr>
  <p:transition>
    <p:pull di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dirty="0"/>
              <a:t>M/G/1/GD/</a:t>
            </a:r>
            <a:r>
              <a:rPr lang="en-US" dirty="0">
                <a:sym typeface="Symbol" panose="05050102010706020507" pitchFamily="18" charset="2"/>
              </a:rPr>
              <a:t>/ </a:t>
            </a:r>
            <a:endParaRPr lang="en-US" dirty="0"/>
          </a:p>
        </p:txBody>
      </p:sp>
      <p:sp>
        <p:nvSpPr>
          <p:cNvPr id="225283" name="Rectangle 3"/>
          <p:cNvSpPr>
            <a:spLocks noGrp="1" noChangeArrowheads="1"/>
          </p:cNvSpPr>
          <p:nvPr>
            <p:ph sz="quarter" idx="1"/>
          </p:nvPr>
        </p:nvSpPr>
        <p:spPr>
          <a:xfrm>
            <a:off x="0" y="989703"/>
            <a:ext cx="9144000" cy="5672353"/>
          </a:xfrm>
        </p:spPr>
        <p:txBody>
          <a:bodyPr>
            <a:normAutofit/>
          </a:bodyPr>
          <a:lstStyle/>
          <a:p>
            <a:endParaRPr lang="en-US" sz="2400" dirty="0">
              <a:cs typeface="Times New Roman" pitchFamily="18" charset="0"/>
            </a:endParaRPr>
          </a:p>
          <a:p>
            <a:endParaRPr lang="en-US" dirty="0">
              <a:cs typeface="Times New Roman" pitchFamily="18" charset="0"/>
            </a:endParaRPr>
          </a:p>
        </p:txBody>
      </p:sp>
      <p:graphicFrame>
        <p:nvGraphicFramePr>
          <p:cNvPr id="8" name="Object 4">
            <a:extLst>
              <a:ext uri="{FF2B5EF4-FFF2-40B4-BE49-F238E27FC236}">
                <a16:creationId xmlns:a16="http://schemas.microsoft.com/office/drawing/2014/main" id="{A5E9D8AC-268E-4EB7-A904-A7DA28AB32E3}"/>
              </a:ext>
            </a:extLst>
          </p:cNvPr>
          <p:cNvGraphicFramePr>
            <a:graphicFrameLocks noChangeAspect="1"/>
          </p:cNvGraphicFramePr>
          <p:nvPr>
            <p:extLst>
              <p:ext uri="{D42A27DB-BD31-4B8C-83A1-F6EECF244321}">
                <p14:modId xmlns:p14="http://schemas.microsoft.com/office/powerpoint/2010/main" val="3057511231"/>
              </p:ext>
            </p:extLst>
          </p:nvPr>
        </p:nvGraphicFramePr>
        <p:xfrm>
          <a:off x="974532" y="1642716"/>
          <a:ext cx="7058025" cy="1920875"/>
        </p:xfrm>
        <a:graphic>
          <a:graphicData uri="http://schemas.openxmlformats.org/presentationml/2006/ole">
            <mc:AlternateContent xmlns:mc="http://schemas.openxmlformats.org/markup-compatibility/2006">
              <mc:Choice xmlns:v="urn:schemas-microsoft-com:vml" Requires="v">
                <p:oleObj spid="_x0000_s39961" name="Equation" r:id="rId3" imgW="2895480" imgH="787320" progId="Equation.3">
                  <p:embed/>
                </p:oleObj>
              </mc:Choice>
              <mc:Fallback>
                <p:oleObj name="Equation" r:id="rId3" imgW="2895480" imgH="787320" progId="Equation.3">
                  <p:embed/>
                  <p:pic>
                    <p:nvPicPr>
                      <p:cNvPr id="0"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4532" y="1642716"/>
                        <a:ext cx="7058025" cy="192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Chart 8">
            <a:extLst>
              <a:ext uri="{FF2B5EF4-FFF2-40B4-BE49-F238E27FC236}">
                <a16:creationId xmlns:a16="http://schemas.microsoft.com/office/drawing/2014/main" id="{CCF7570D-49E5-4F3C-B786-0CEEEA928A35}"/>
              </a:ext>
            </a:extLst>
          </p:cNvPr>
          <p:cNvGraphicFramePr>
            <a:graphicFrameLocks/>
          </p:cNvGraphicFramePr>
          <p:nvPr>
            <p:extLst>
              <p:ext uri="{D42A27DB-BD31-4B8C-83A1-F6EECF244321}">
                <p14:modId xmlns:p14="http://schemas.microsoft.com/office/powerpoint/2010/main" val="3280544172"/>
              </p:ext>
            </p:extLst>
          </p:nvPr>
        </p:nvGraphicFramePr>
        <p:xfrm>
          <a:off x="1730326" y="3563591"/>
          <a:ext cx="5838092" cy="3152252"/>
        </p:xfrm>
        <a:graphic>
          <a:graphicData uri="http://schemas.openxmlformats.org/drawingml/2006/chart">
            <c:chart xmlns:c="http://schemas.openxmlformats.org/drawingml/2006/chart" xmlns:r="http://schemas.openxmlformats.org/officeDocument/2006/relationships" r:id="rId5"/>
          </a:graphicData>
        </a:graphic>
      </p:graphicFrame>
      <p:sp>
        <p:nvSpPr>
          <p:cNvPr id="2" name="Rectangle 1">
            <a:extLst>
              <a:ext uri="{FF2B5EF4-FFF2-40B4-BE49-F238E27FC236}">
                <a16:creationId xmlns:a16="http://schemas.microsoft.com/office/drawing/2014/main" id="{F3116AC6-75CE-48B3-A7CB-D56F78DC218E}"/>
              </a:ext>
            </a:extLst>
          </p:cNvPr>
          <p:cNvSpPr/>
          <p:nvPr/>
        </p:nvSpPr>
        <p:spPr>
          <a:xfrm>
            <a:off x="271433" y="1181051"/>
            <a:ext cx="3882794" cy="461665"/>
          </a:xfrm>
          <a:prstGeom prst="rect">
            <a:avLst/>
          </a:prstGeom>
        </p:spPr>
        <p:txBody>
          <a:bodyPr wrap="none">
            <a:spAutoFit/>
          </a:bodyPr>
          <a:lstStyle/>
          <a:p>
            <a:r>
              <a:rPr lang="en-US" dirty="0"/>
              <a:t>Since, Erlang Distribution</a:t>
            </a:r>
          </a:p>
        </p:txBody>
      </p:sp>
      <p:sp>
        <p:nvSpPr>
          <p:cNvPr id="7" name="Slide Number Placeholder 6"/>
          <p:cNvSpPr>
            <a:spLocks noGrp="1"/>
          </p:cNvSpPr>
          <p:nvPr>
            <p:ph type="sldNum" sz="quarter" idx="12"/>
          </p:nvPr>
        </p:nvSpPr>
        <p:spPr/>
        <p:txBody>
          <a:bodyPr/>
          <a:lstStyle/>
          <a:p>
            <a:pPr>
              <a:defRPr/>
            </a:pPr>
            <a:fld id="{F208343D-CA57-4FFD-885D-7C7C191369FA}" type="slidenum">
              <a:rPr lang="he-IL" altLang="en-US" smtClean="0"/>
              <a:pPr>
                <a:defRPr/>
              </a:pPr>
              <a:t>69</a:t>
            </a:fld>
            <a:endParaRPr lang="en-US" altLang="en-US"/>
          </a:p>
        </p:txBody>
      </p:sp>
    </p:spTree>
    <p:extLst>
      <p:ext uri="{BB962C8B-B14F-4D97-AF65-F5344CB8AC3E}">
        <p14:creationId xmlns:p14="http://schemas.microsoft.com/office/powerpoint/2010/main" val="3051720821"/>
      </p:ext>
    </p:extLst>
  </p:cSld>
  <p:clrMapOvr>
    <a:masterClrMapping/>
  </p:clrMapOvr>
  <p:transition>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4">
            <a:extLst>
              <a:ext uri="{FF2B5EF4-FFF2-40B4-BE49-F238E27FC236}">
                <a16:creationId xmlns:a16="http://schemas.microsoft.com/office/drawing/2014/main" id="{5106EF79-08CC-4DA2-B409-F6672E9F7ABF}"/>
              </a:ext>
            </a:extLst>
          </p:cNvPr>
          <p:cNvSpPr>
            <a:spLocks noGrp="1"/>
          </p:cNvSpPr>
          <p:nvPr>
            <p:ph type="title"/>
          </p:nvPr>
        </p:nvSpPr>
        <p:spPr>
          <a:xfrm>
            <a:off x="128588" y="0"/>
            <a:ext cx="9015412" cy="936625"/>
          </a:xfrm>
        </p:spPr>
        <p:txBody>
          <a:bodyPr/>
          <a:lstStyle/>
          <a:p>
            <a:pPr eaLnBrk="1" hangingPunct="1"/>
            <a:r>
              <a:rPr lang="en-US" dirty="0"/>
              <a:t>Queuing System - Queue discipline </a:t>
            </a:r>
            <a:endParaRPr lang="en-US" altLang="en-US" dirty="0"/>
          </a:p>
        </p:txBody>
      </p:sp>
      <p:sp>
        <p:nvSpPr>
          <p:cNvPr id="14339" name="Slide Number Placeholder 3">
            <a:extLst>
              <a:ext uri="{FF2B5EF4-FFF2-40B4-BE49-F238E27FC236}">
                <a16:creationId xmlns:a16="http://schemas.microsoft.com/office/drawing/2014/main" id="{6B849694-94AC-4427-A2EE-94E7C69FFF1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defRPr>
            </a:lvl1pPr>
            <a:lvl2pPr marL="742950" indent="-285750">
              <a:defRPr sz="2400">
                <a:solidFill>
                  <a:schemeClr val="tx1"/>
                </a:solidFill>
                <a:latin typeface="Comic Sans MS" panose="030F0702030302020204" pitchFamily="66" charset="0"/>
              </a:defRPr>
            </a:lvl2pPr>
            <a:lvl3pPr marL="1143000" indent="-228600">
              <a:defRPr sz="2400">
                <a:solidFill>
                  <a:schemeClr val="tx1"/>
                </a:solidFill>
                <a:latin typeface="Comic Sans MS" panose="030F0702030302020204" pitchFamily="66" charset="0"/>
              </a:defRPr>
            </a:lvl3pPr>
            <a:lvl4pPr marL="1600200" indent="-228600">
              <a:defRPr sz="2400">
                <a:solidFill>
                  <a:schemeClr val="tx1"/>
                </a:solidFill>
                <a:latin typeface="Comic Sans MS" panose="030F0702030302020204" pitchFamily="66" charset="0"/>
              </a:defRPr>
            </a:lvl4pPr>
            <a:lvl5pPr marL="2057400" indent="-228600">
              <a:defRPr sz="2400">
                <a:solidFill>
                  <a:schemeClr val="tx1"/>
                </a:solidFill>
                <a:latin typeface="Comic Sans MS" panose="030F0702030302020204" pitchFamily="66" charset="0"/>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defRPr>
            </a:lvl9pPr>
          </a:lstStyle>
          <a:p>
            <a:fld id="{E744DD60-9FC2-4368-BA11-BC50567F4E06}" type="slidenum">
              <a:rPr lang="he-IL" altLang="en-US" sz="2200">
                <a:solidFill>
                  <a:srgbClr val="002D86"/>
                </a:solidFill>
              </a:rPr>
              <a:pPr/>
              <a:t>7</a:t>
            </a:fld>
            <a:endParaRPr lang="en-US" altLang="en-US" sz="2200">
              <a:solidFill>
                <a:srgbClr val="002D86"/>
              </a:solidFill>
            </a:endParaRPr>
          </a:p>
        </p:txBody>
      </p:sp>
      <p:sp>
        <p:nvSpPr>
          <p:cNvPr id="6" name="Content Placeholder 5">
            <a:extLst>
              <a:ext uri="{FF2B5EF4-FFF2-40B4-BE49-F238E27FC236}">
                <a16:creationId xmlns:a16="http://schemas.microsoft.com/office/drawing/2014/main" id="{8EA91A45-FD0D-4B44-8CF7-FCE34B5C4456}"/>
              </a:ext>
            </a:extLst>
          </p:cNvPr>
          <p:cNvSpPr>
            <a:spLocks noGrp="1"/>
          </p:cNvSpPr>
          <p:nvPr>
            <p:ph sz="quarter" idx="1"/>
          </p:nvPr>
        </p:nvSpPr>
        <p:spPr>
          <a:xfrm>
            <a:off x="0" y="989013"/>
            <a:ext cx="9144000" cy="5400675"/>
          </a:xfrm>
        </p:spPr>
        <p:txBody>
          <a:bodyPr>
            <a:normAutofit/>
          </a:bodyPr>
          <a:lstStyle/>
          <a:p>
            <a:r>
              <a:rPr lang="en-US" dirty="0"/>
              <a:t>Describes the method used to determine the order in which customers are served.</a:t>
            </a:r>
          </a:p>
          <a:p>
            <a:r>
              <a:rPr lang="en-US" dirty="0"/>
              <a:t>The most common - </a:t>
            </a:r>
            <a:r>
              <a:rPr lang="en-US" b="1" dirty="0" err="1"/>
              <a:t>FCFS</a:t>
            </a:r>
            <a:r>
              <a:rPr lang="en-US" b="1" dirty="0"/>
              <a:t> discipline </a:t>
            </a:r>
            <a:r>
              <a:rPr lang="en-US" dirty="0"/>
              <a:t>(first come, first served), served in order of their arrival.</a:t>
            </a:r>
          </a:p>
          <a:p>
            <a:r>
              <a:rPr lang="en-US" b="1" dirty="0" err="1"/>
              <a:t>LCFS</a:t>
            </a:r>
            <a:r>
              <a:rPr lang="en-US" b="1" dirty="0"/>
              <a:t> discipline</a:t>
            </a:r>
            <a:r>
              <a:rPr lang="en-US" dirty="0"/>
              <a:t> (last come, first served), the most recent arrivals are the first to enter service.</a:t>
            </a:r>
          </a:p>
          <a:p>
            <a:r>
              <a:rPr lang="en-US" dirty="0"/>
              <a:t>Customer is randomly chosen from waiting line  - </a:t>
            </a:r>
            <a:r>
              <a:rPr lang="en-US" b="1" dirty="0"/>
              <a:t>SIRO discipline </a:t>
            </a:r>
            <a:r>
              <a:rPr lang="en-US" dirty="0"/>
              <a:t>(service in random order). </a:t>
            </a:r>
          </a:p>
          <a:p>
            <a:r>
              <a:rPr lang="en-US" b="1" dirty="0"/>
              <a:t>Priority queuing disciplines - </a:t>
            </a:r>
            <a:r>
              <a:rPr lang="en-US" dirty="0"/>
              <a:t>classifies each arrival into one of several categories.</a:t>
            </a:r>
          </a:p>
          <a:p>
            <a:pPr lvl="1"/>
            <a:r>
              <a:rPr lang="en-US" dirty="0"/>
              <a:t>Each category is then given a priority level, and within each priority level served on an </a:t>
            </a:r>
            <a:r>
              <a:rPr lang="en-US" dirty="0" err="1"/>
              <a:t>FCFS</a:t>
            </a:r>
            <a:r>
              <a:rPr lang="en-US" dirty="0"/>
              <a:t> basis.</a:t>
            </a:r>
          </a:p>
          <a:p>
            <a:pPr lvl="1"/>
            <a:endParaRPr lang="en-US" dirty="0"/>
          </a:p>
          <a:p>
            <a:endParaRPr lang="en-US" dirty="0"/>
          </a:p>
          <a:p>
            <a:pPr marL="274320" indent="-274320" eaLnBrk="1" fontAlgn="auto" hangingPunct="1">
              <a:lnSpc>
                <a:spcPct val="150000"/>
              </a:lnSpc>
              <a:spcAft>
                <a:spcPts val="0"/>
              </a:spcAft>
              <a:buFont typeface="Wingdings 3"/>
              <a:buChar char=""/>
              <a:defRPr/>
            </a:pPr>
            <a:endParaRPr lang="en-US" dirty="0"/>
          </a:p>
        </p:txBody>
      </p:sp>
    </p:spTree>
    <p:extLst>
      <p:ext uri="{BB962C8B-B14F-4D97-AF65-F5344CB8AC3E}">
        <p14:creationId xmlns:p14="http://schemas.microsoft.com/office/powerpoint/2010/main" val="573855961"/>
      </p:ext>
    </p:extLst>
  </p:cSld>
  <p:clrMapOvr>
    <a:masterClrMapping/>
  </p:clrMapOvr>
  <p:transition>
    <p:pull dir="d"/>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dirty="0"/>
              <a:t>M/G/1/GD/</a:t>
            </a:r>
            <a:r>
              <a:rPr lang="en-US" dirty="0">
                <a:sym typeface="Symbol" panose="05050102010706020507" pitchFamily="18" charset="2"/>
              </a:rPr>
              <a:t>/ </a:t>
            </a:r>
            <a:endParaRPr lang="en-US" dirty="0"/>
          </a:p>
        </p:txBody>
      </p:sp>
      <p:sp>
        <p:nvSpPr>
          <p:cNvPr id="225283" name="Rectangle 3"/>
          <p:cNvSpPr>
            <a:spLocks noGrp="1" noChangeArrowheads="1"/>
          </p:cNvSpPr>
          <p:nvPr>
            <p:ph sz="quarter" idx="1"/>
          </p:nvPr>
        </p:nvSpPr>
        <p:spPr>
          <a:xfrm>
            <a:off x="0" y="989703"/>
            <a:ext cx="9144000" cy="5672353"/>
          </a:xfrm>
        </p:spPr>
        <p:txBody>
          <a:bodyPr>
            <a:normAutofit/>
          </a:bodyPr>
          <a:lstStyle/>
          <a:p>
            <a:pPr marL="731838" lvl="1" indent="-457200">
              <a:buFont typeface="+mj-lt"/>
              <a:buAutoNum type="alphaLcParenR"/>
            </a:pPr>
            <a:r>
              <a:rPr lang="en-US" sz="2100" dirty="0">
                <a:cs typeface="Times New Roman" pitchFamily="18" charset="0"/>
              </a:rPr>
              <a:t>Find the expected number of customers waiting in line.</a:t>
            </a:r>
          </a:p>
          <a:p>
            <a:pPr marL="731838" lvl="1" indent="-457200">
              <a:buFont typeface="+mj-lt"/>
              <a:buAutoNum type="alphaLcParenR"/>
            </a:pPr>
            <a:r>
              <a:rPr lang="en-US" sz="2100" dirty="0"/>
              <a:t>Find the expected time that a customer will spend in the system.</a:t>
            </a:r>
          </a:p>
          <a:p>
            <a:pPr marL="731838" lvl="1" indent="-457200">
              <a:buFont typeface="+mj-lt"/>
              <a:buAutoNum type="alphaLcParenR"/>
            </a:pPr>
            <a:r>
              <a:rPr lang="en-US" sz="2100" dirty="0"/>
              <a:t>What fraction of the time will the server be idle? </a:t>
            </a:r>
            <a:endParaRPr lang="en-US" sz="2100" dirty="0">
              <a:cs typeface="Times New Roman" pitchFamily="18" charset="0"/>
            </a:endParaRPr>
          </a:p>
          <a:p>
            <a:endParaRPr lang="en-US" sz="2400" dirty="0">
              <a:cs typeface="Times New Roman" pitchFamily="18" charset="0"/>
            </a:endParaRPr>
          </a:p>
          <a:p>
            <a:endParaRPr lang="en-US" dirty="0">
              <a:cs typeface="Times New Roman" pitchFamily="18" charset="0"/>
            </a:endParaRPr>
          </a:p>
        </p:txBody>
      </p:sp>
      <p:graphicFrame>
        <p:nvGraphicFramePr>
          <p:cNvPr id="4" name="Object 4">
            <a:extLst>
              <a:ext uri="{FF2B5EF4-FFF2-40B4-BE49-F238E27FC236}">
                <a16:creationId xmlns:a16="http://schemas.microsoft.com/office/drawing/2014/main" id="{3B9523FD-DFD2-4C26-93F2-0F6188B02AE2}"/>
              </a:ext>
            </a:extLst>
          </p:cNvPr>
          <p:cNvGraphicFramePr>
            <a:graphicFrameLocks noChangeAspect="1"/>
          </p:cNvGraphicFramePr>
          <p:nvPr>
            <p:extLst>
              <p:ext uri="{D42A27DB-BD31-4B8C-83A1-F6EECF244321}">
                <p14:modId xmlns:p14="http://schemas.microsoft.com/office/powerpoint/2010/main" val="1393044024"/>
              </p:ext>
            </p:extLst>
          </p:nvPr>
        </p:nvGraphicFramePr>
        <p:xfrm>
          <a:off x="4979470" y="3176235"/>
          <a:ext cx="3755134" cy="1829053"/>
        </p:xfrm>
        <a:graphic>
          <a:graphicData uri="http://schemas.openxmlformats.org/presentationml/2006/ole">
            <mc:AlternateContent xmlns:mc="http://schemas.openxmlformats.org/markup-compatibility/2006">
              <mc:Choice xmlns:v="urn:schemas-microsoft-com:vml" Requires="v">
                <p:oleObj spid="_x0000_s38989" name="Equation" r:id="rId3" imgW="1434960" imgH="698400" progId="Equation.3">
                  <p:embed/>
                </p:oleObj>
              </mc:Choice>
              <mc:Fallback>
                <p:oleObj name="Equation" r:id="rId3" imgW="1434960" imgH="698400" progId="Equation.3">
                  <p:embed/>
                  <p:pic>
                    <p:nvPicPr>
                      <p:cNvPr id="0" name="Picture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9470" y="3176235"/>
                        <a:ext cx="3755134" cy="18290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a:extLst>
              <a:ext uri="{FF2B5EF4-FFF2-40B4-BE49-F238E27FC236}">
                <a16:creationId xmlns:a16="http://schemas.microsoft.com/office/drawing/2014/main" id="{5879A706-1F92-45F0-B1AF-4F0D1B717626}"/>
              </a:ext>
            </a:extLst>
          </p:cNvPr>
          <p:cNvGraphicFramePr>
            <a:graphicFrameLocks noChangeAspect="1"/>
          </p:cNvGraphicFramePr>
          <p:nvPr>
            <p:extLst>
              <p:ext uri="{D42A27DB-BD31-4B8C-83A1-F6EECF244321}">
                <p14:modId xmlns:p14="http://schemas.microsoft.com/office/powerpoint/2010/main" val="3454113530"/>
              </p:ext>
            </p:extLst>
          </p:nvPr>
        </p:nvGraphicFramePr>
        <p:xfrm>
          <a:off x="4979470" y="5868297"/>
          <a:ext cx="2478088" cy="571500"/>
        </p:xfrm>
        <a:graphic>
          <a:graphicData uri="http://schemas.openxmlformats.org/presentationml/2006/ole">
            <mc:AlternateContent xmlns:mc="http://schemas.openxmlformats.org/markup-compatibility/2006">
              <mc:Choice xmlns:v="urn:schemas-microsoft-com:vml" Requires="v">
                <p:oleObj spid="_x0000_s38990" name="Equation" r:id="rId5" imgW="990360" imgH="228600" progId="Equation.3">
                  <p:embed/>
                </p:oleObj>
              </mc:Choice>
              <mc:Fallback>
                <p:oleObj name="Equation" r:id="rId5" imgW="990360" imgH="228600" progId="Equation.3">
                  <p:embed/>
                  <p:pic>
                    <p:nvPicPr>
                      <p:cNvPr id="0" name="Picture 7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9470" y="5868297"/>
                        <a:ext cx="2478088"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4">
            <a:extLst>
              <a:ext uri="{FF2B5EF4-FFF2-40B4-BE49-F238E27FC236}">
                <a16:creationId xmlns:a16="http://schemas.microsoft.com/office/drawing/2014/main" id="{D6814369-D4BE-44CE-B7BB-5AADC60FAC51}"/>
              </a:ext>
            </a:extLst>
          </p:cNvPr>
          <p:cNvGraphicFramePr>
            <a:graphicFrameLocks noChangeAspect="1"/>
          </p:cNvGraphicFramePr>
          <p:nvPr>
            <p:extLst>
              <p:ext uri="{D42A27DB-BD31-4B8C-83A1-F6EECF244321}">
                <p14:modId xmlns:p14="http://schemas.microsoft.com/office/powerpoint/2010/main" val="260661680"/>
              </p:ext>
            </p:extLst>
          </p:nvPr>
        </p:nvGraphicFramePr>
        <p:xfrm>
          <a:off x="594013" y="2223663"/>
          <a:ext cx="4042533" cy="1439625"/>
        </p:xfrm>
        <a:graphic>
          <a:graphicData uri="http://schemas.openxmlformats.org/presentationml/2006/ole">
            <mc:AlternateContent xmlns:mc="http://schemas.openxmlformats.org/markup-compatibility/2006">
              <mc:Choice xmlns:v="urn:schemas-microsoft-com:vml" Requires="v">
                <p:oleObj spid="_x0000_s38991" name="Equation" r:id="rId7" imgW="1854000" imgH="660240" progId="Equation.3">
                  <p:embed/>
                </p:oleObj>
              </mc:Choice>
              <mc:Fallback>
                <p:oleObj name="Equation" r:id="rId7" imgW="1854000" imgH="660240" progId="Equation.3">
                  <p:embed/>
                  <p:pic>
                    <p:nvPicPr>
                      <p:cNvPr id="0" name="Picture 7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013" y="2223663"/>
                        <a:ext cx="4042533" cy="143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4">
            <a:extLst>
              <a:ext uri="{FF2B5EF4-FFF2-40B4-BE49-F238E27FC236}">
                <a16:creationId xmlns:a16="http://schemas.microsoft.com/office/drawing/2014/main" id="{7BA01C23-A148-4630-8759-74558058D3C9}"/>
              </a:ext>
            </a:extLst>
          </p:cNvPr>
          <p:cNvGraphicFramePr>
            <a:graphicFrameLocks noChangeAspect="1"/>
          </p:cNvGraphicFramePr>
          <p:nvPr>
            <p:extLst>
              <p:ext uri="{D42A27DB-BD31-4B8C-83A1-F6EECF244321}">
                <p14:modId xmlns:p14="http://schemas.microsoft.com/office/powerpoint/2010/main" val="1194023683"/>
              </p:ext>
            </p:extLst>
          </p:nvPr>
        </p:nvGraphicFramePr>
        <p:xfrm>
          <a:off x="1138055" y="3845880"/>
          <a:ext cx="2703361" cy="2816176"/>
        </p:xfrm>
        <a:graphic>
          <a:graphicData uri="http://schemas.openxmlformats.org/presentationml/2006/ole">
            <mc:AlternateContent xmlns:mc="http://schemas.openxmlformats.org/markup-compatibility/2006">
              <mc:Choice xmlns:v="urn:schemas-microsoft-com:vml" Requires="v">
                <p:oleObj spid="_x0000_s38992" name="Equation" r:id="rId9" imgW="1155600" imgH="1346040" progId="Equation.3">
                  <p:embed/>
                </p:oleObj>
              </mc:Choice>
              <mc:Fallback>
                <p:oleObj name="Equation" r:id="rId9" imgW="1155600" imgH="1346040" progId="Equation.3">
                  <p:embed/>
                  <p:pic>
                    <p:nvPicPr>
                      <p:cNvPr id="0" name="Picture 8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38055" y="3845880"/>
                        <a:ext cx="2703361" cy="2816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Slide Number Placeholder 7"/>
          <p:cNvSpPr>
            <a:spLocks noGrp="1"/>
          </p:cNvSpPr>
          <p:nvPr>
            <p:ph type="sldNum" sz="quarter" idx="12"/>
          </p:nvPr>
        </p:nvSpPr>
        <p:spPr/>
        <p:txBody>
          <a:bodyPr/>
          <a:lstStyle/>
          <a:p>
            <a:pPr>
              <a:defRPr/>
            </a:pPr>
            <a:fld id="{F208343D-CA57-4FFD-885D-7C7C191369FA}" type="slidenum">
              <a:rPr lang="he-IL" altLang="en-US" smtClean="0"/>
              <a:pPr>
                <a:defRPr/>
              </a:pPr>
              <a:t>70</a:t>
            </a:fld>
            <a:endParaRPr lang="en-US" altLang="en-US"/>
          </a:p>
        </p:txBody>
      </p:sp>
    </p:spTree>
    <p:extLst>
      <p:ext uri="{BB962C8B-B14F-4D97-AF65-F5344CB8AC3E}">
        <p14:creationId xmlns:p14="http://schemas.microsoft.com/office/powerpoint/2010/main" val="4194711022"/>
      </p:ext>
    </p:extLst>
  </p:cSld>
  <p:clrMapOvr>
    <a:masterClrMapping/>
  </p:clrMapOvr>
  <p:transition>
    <p:pull dir="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dirty="0"/>
              <a:t>M/D/1/GD/</a:t>
            </a:r>
            <a:r>
              <a:rPr lang="en-US" dirty="0">
                <a:sym typeface="Symbol" panose="05050102010706020507" pitchFamily="18" charset="2"/>
              </a:rPr>
              <a:t>/ </a:t>
            </a:r>
            <a:endParaRPr lang="en-US" dirty="0"/>
          </a:p>
        </p:txBody>
      </p:sp>
      <p:sp>
        <p:nvSpPr>
          <p:cNvPr id="225283" name="Rectangle 3"/>
          <p:cNvSpPr>
            <a:spLocks noGrp="1" noChangeArrowheads="1"/>
          </p:cNvSpPr>
          <p:nvPr>
            <p:ph sz="quarter" idx="1"/>
          </p:nvPr>
        </p:nvSpPr>
        <p:spPr>
          <a:xfrm>
            <a:off x="0" y="989703"/>
            <a:ext cx="9144000" cy="5672353"/>
          </a:xfrm>
        </p:spPr>
        <p:txBody>
          <a:bodyPr>
            <a:normAutofit fontScale="92500" lnSpcReduction="20000"/>
          </a:bodyPr>
          <a:lstStyle/>
          <a:p>
            <a:r>
              <a:rPr lang="en-US" dirty="0"/>
              <a:t>consider an </a:t>
            </a:r>
            <a:r>
              <a:rPr lang="en-US" i="1" dirty="0"/>
              <a:t>M</a:t>
            </a:r>
            <a:r>
              <a:rPr lang="en-US" dirty="0"/>
              <a:t>/</a:t>
            </a:r>
            <a:r>
              <a:rPr lang="en-US" i="1" dirty="0"/>
              <a:t>D</a:t>
            </a:r>
            <a:r>
              <a:rPr lang="en-US" dirty="0"/>
              <a:t>/1/</a:t>
            </a:r>
            <a:r>
              <a:rPr lang="en-US" i="1" dirty="0"/>
              <a:t>GD</a:t>
            </a:r>
            <a:r>
              <a:rPr lang="en-US" dirty="0"/>
              <a:t>/∞/∞ system with </a:t>
            </a:r>
            <a:r>
              <a:rPr lang="en-US" dirty="0">
                <a:sym typeface="Symbol" panose="05050102010706020507" pitchFamily="18" charset="2"/>
              </a:rPr>
              <a:t></a:t>
            </a:r>
            <a:r>
              <a:rPr lang="en-US" dirty="0"/>
              <a:t>=5 customers per hour and </a:t>
            </a:r>
            <a:r>
              <a:rPr lang="en-US" dirty="0">
                <a:sym typeface="Symbol" panose="05050102010706020507" pitchFamily="18" charset="2"/>
              </a:rPr>
              <a:t></a:t>
            </a:r>
            <a:r>
              <a:rPr lang="en-US" dirty="0"/>
              <a:t> = 8 customers per hour</a:t>
            </a:r>
          </a:p>
          <a:p>
            <a:r>
              <a:rPr lang="en-US" sz="2800" i="1" dirty="0"/>
              <a:t>E</a:t>
            </a:r>
            <a:r>
              <a:rPr lang="en-US" sz="2800" dirty="0"/>
              <a:t>(</a:t>
            </a:r>
            <a:r>
              <a:rPr lang="en-US" sz="2800" b="1" dirty="0"/>
              <a:t>S</a:t>
            </a:r>
            <a:r>
              <a:rPr lang="en-US" sz="2800" dirty="0"/>
              <a:t>) =1/</a:t>
            </a:r>
            <a:r>
              <a:rPr lang="en-US" sz="2800" dirty="0">
                <a:sym typeface="Symbol" panose="05050102010706020507" pitchFamily="18" charset="2"/>
              </a:rPr>
              <a:t> =</a:t>
            </a:r>
            <a:r>
              <a:rPr lang="en-US" sz="2800" dirty="0"/>
              <a:t> 1/8</a:t>
            </a:r>
          </a:p>
          <a:p>
            <a:r>
              <a:rPr lang="en-US" sz="2800" dirty="0">
                <a:sym typeface="Symbol" panose="05050102010706020507" pitchFamily="18" charset="2"/>
              </a:rPr>
              <a:t></a:t>
            </a:r>
            <a:r>
              <a:rPr lang="en-US" sz="2800" baseline="30000" dirty="0"/>
              <a:t>2 </a:t>
            </a:r>
            <a:r>
              <a:rPr lang="en-US" sz="2800" dirty="0"/>
              <a:t>= 0</a:t>
            </a:r>
            <a:br>
              <a:rPr lang="en-US" dirty="0"/>
            </a:br>
            <a:endParaRPr lang="en-US" dirty="0"/>
          </a:p>
          <a:p>
            <a:endParaRPr lang="en-US" dirty="0">
              <a:cs typeface="Times New Roman" pitchFamily="18" charset="0"/>
            </a:endParaRPr>
          </a:p>
          <a:p>
            <a:endParaRPr lang="en-US" dirty="0">
              <a:cs typeface="Times New Roman" pitchFamily="18" charset="0"/>
            </a:endParaRPr>
          </a:p>
          <a:p>
            <a:endParaRPr lang="en-US" dirty="0">
              <a:cs typeface="Times New Roman" pitchFamily="18" charset="0"/>
            </a:endParaRPr>
          </a:p>
          <a:p>
            <a:endParaRPr lang="en-US" dirty="0">
              <a:cs typeface="Times New Roman" pitchFamily="18" charset="0"/>
            </a:endParaRPr>
          </a:p>
          <a:p>
            <a:endParaRPr lang="en-US" dirty="0">
              <a:cs typeface="Times New Roman" pitchFamily="18" charset="0"/>
            </a:endParaRPr>
          </a:p>
          <a:p>
            <a:r>
              <a:rPr lang="en-US" dirty="0"/>
              <a:t>a typical customer will spend only half as much time in</a:t>
            </a:r>
            <a:br>
              <a:rPr lang="en-US" dirty="0"/>
            </a:br>
            <a:r>
              <a:rPr lang="en-US" dirty="0"/>
              <a:t>line as in an </a:t>
            </a:r>
            <a:r>
              <a:rPr lang="en-US" i="1" dirty="0"/>
              <a:t>M</a:t>
            </a:r>
            <a:r>
              <a:rPr lang="en-US" dirty="0"/>
              <a:t>/</a:t>
            </a:r>
            <a:r>
              <a:rPr lang="en-US" i="1" dirty="0"/>
              <a:t>M</a:t>
            </a:r>
            <a:r>
              <a:rPr lang="en-US" dirty="0"/>
              <a:t>/1/</a:t>
            </a:r>
            <a:r>
              <a:rPr lang="en-US" i="1" dirty="0"/>
              <a:t>GD</a:t>
            </a:r>
            <a:r>
              <a:rPr lang="en-US" dirty="0"/>
              <a:t>/∞/∞ queuing system with identical arrival and service rates. </a:t>
            </a:r>
          </a:p>
          <a:p>
            <a:r>
              <a:rPr lang="en-US" dirty="0"/>
              <a:t>even if mean service times are not decreased, a decrease in the variability of service times can substantially reduce queue size and customer waiting time</a:t>
            </a:r>
            <a:endParaRPr lang="el-GR" dirty="0">
              <a:cs typeface="Times New Roman" pitchFamily="18" charset="0"/>
            </a:endParaRPr>
          </a:p>
        </p:txBody>
      </p:sp>
      <p:pic>
        <p:nvPicPr>
          <p:cNvPr id="5" name="Picture 4"/>
          <p:cNvPicPr>
            <a:picLocks noChangeAspect="1"/>
          </p:cNvPicPr>
          <p:nvPr/>
        </p:nvPicPr>
        <p:blipFill>
          <a:blip r:embed="rId3"/>
          <a:stretch>
            <a:fillRect/>
          </a:stretch>
        </p:blipFill>
        <p:spPr>
          <a:xfrm>
            <a:off x="3585027" y="1736136"/>
            <a:ext cx="4339771" cy="2722994"/>
          </a:xfrm>
          <a:prstGeom prst="rect">
            <a:avLst/>
          </a:prstGeom>
        </p:spPr>
      </p:pic>
      <p:sp>
        <p:nvSpPr>
          <p:cNvPr id="6" name="Slide Number Placeholder 5"/>
          <p:cNvSpPr>
            <a:spLocks noGrp="1"/>
          </p:cNvSpPr>
          <p:nvPr>
            <p:ph type="sldNum" sz="quarter" idx="12"/>
          </p:nvPr>
        </p:nvSpPr>
        <p:spPr/>
        <p:txBody>
          <a:bodyPr/>
          <a:lstStyle/>
          <a:p>
            <a:pPr>
              <a:defRPr/>
            </a:pPr>
            <a:fld id="{F208343D-CA57-4FFD-885D-7C7C191369FA}" type="slidenum">
              <a:rPr lang="he-IL" altLang="en-US" smtClean="0"/>
              <a:pPr>
                <a:defRPr/>
              </a:pPr>
              <a:t>71</a:t>
            </a:fld>
            <a:endParaRPr lang="en-US" altLang="en-US"/>
          </a:p>
        </p:txBody>
      </p:sp>
    </p:spTree>
    <p:extLst>
      <p:ext uri="{BB962C8B-B14F-4D97-AF65-F5344CB8AC3E}">
        <p14:creationId xmlns:p14="http://schemas.microsoft.com/office/powerpoint/2010/main" val="1988190754"/>
      </p:ext>
    </p:extLst>
  </p:cSld>
  <p:clrMapOvr>
    <a:masterClrMapping/>
  </p:clrMapOvr>
  <p:transition>
    <p:pull dir="d"/>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dirty="0"/>
              <a:t>Exponential Queues in Series Networks</a:t>
            </a:r>
          </a:p>
        </p:txBody>
      </p:sp>
      <p:sp>
        <p:nvSpPr>
          <p:cNvPr id="225283" name="Rectangle 3"/>
          <p:cNvSpPr>
            <a:spLocks noGrp="1" noChangeArrowheads="1"/>
          </p:cNvSpPr>
          <p:nvPr>
            <p:ph sz="quarter" idx="1"/>
          </p:nvPr>
        </p:nvSpPr>
        <p:spPr>
          <a:xfrm>
            <a:off x="0" y="989703"/>
            <a:ext cx="9144000" cy="5672353"/>
          </a:xfrm>
        </p:spPr>
        <p:txBody>
          <a:bodyPr>
            <a:normAutofit/>
          </a:bodyPr>
          <a:lstStyle/>
          <a:p>
            <a:r>
              <a:rPr lang="en-US" dirty="0"/>
              <a:t>In the queuing models that we have studied so far, a customer’s entire service time is spent with a single server.</a:t>
            </a:r>
          </a:p>
          <a:p>
            <a:r>
              <a:rPr lang="en-US" dirty="0"/>
              <a:t>In many situations the customer’s service is not complete until the customer has been served by more than one server.</a:t>
            </a:r>
          </a:p>
          <a:p>
            <a:r>
              <a:rPr lang="en-US" b="1" dirty="0"/>
              <a:t>k-stage series queuing system</a:t>
            </a:r>
            <a:endParaRPr lang="en-US" dirty="0"/>
          </a:p>
        </p:txBody>
      </p:sp>
      <p:pic>
        <p:nvPicPr>
          <p:cNvPr id="2" name="Picture 1">
            <a:extLst>
              <a:ext uri="{FF2B5EF4-FFF2-40B4-BE49-F238E27FC236}">
                <a16:creationId xmlns:a16="http://schemas.microsoft.com/office/drawing/2014/main" id="{4BE08571-3BF2-4FE6-B8A0-D1A471C7A276}"/>
              </a:ext>
            </a:extLst>
          </p:cNvPr>
          <p:cNvPicPr>
            <a:picLocks noChangeAspect="1"/>
          </p:cNvPicPr>
          <p:nvPr/>
        </p:nvPicPr>
        <p:blipFill>
          <a:blip r:embed="rId3"/>
          <a:stretch>
            <a:fillRect/>
          </a:stretch>
        </p:blipFill>
        <p:spPr>
          <a:xfrm>
            <a:off x="643996" y="3194736"/>
            <a:ext cx="7856008" cy="3495456"/>
          </a:xfrm>
          <a:prstGeom prst="rect">
            <a:avLst/>
          </a:prstGeom>
        </p:spPr>
      </p:pic>
      <p:sp>
        <p:nvSpPr>
          <p:cNvPr id="5" name="Slide Number Placeholder 4"/>
          <p:cNvSpPr>
            <a:spLocks noGrp="1"/>
          </p:cNvSpPr>
          <p:nvPr>
            <p:ph type="sldNum" sz="quarter" idx="12"/>
          </p:nvPr>
        </p:nvSpPr>
        <p:spPr/>
        <p:txBody>
          <a:bodyPr/>
          <a:lstStyle/>
          <a:p>
            <a:pPr>
              <a:defRPr/>
            </a:pPr>
            <a:fld id="{F208343D-CA57-4FFD-885D-7C7C191369FA}" type="slidenum">
              <a:rPr lang="he-IL" altLang="en-US" smtClean="0"/>
              <a:pPr>
                <a:defRPr/>
              </a:pPr>
              <a:t>72</a:t>
            </a:fld>
            <a:endParaRPr lang="en-US" altLang="en-US"/>
          </a:p>
        </p:txBody>
      </p:sp>
    </p:spTree>
    <p:extLst>
      <p:ext uri="{BB962C8B-B14F-4D97-AF65-F5344CB8AC3E}">
        <p14:creationId xmlns:p14="http://schemas.microsoft.com/office/powerpoint/2010/main" val="2168844971"/>
      </p:ext>
    </p:extLst>
  </p:cSld>
  <p:clrMapOvr>
    <a:masterClrMapping/>
  </p:clrMapOvr>
  <p:transition>
    <p:pull dir="d"/>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dirty="0"/>
              <a:t>Exponential Queues in Series Networks</a:t>
            </a:r>
          </a:p>
        </p:txBody>
      </p:sp>
      <p:sp>
        <p:nvSpPr>
          <p:cNvPr id="225283" name="Rectangle 3"/>
          <p:cNvSpPr>
            <a:spLocks noGrp="1" noChangeArrowheads="1"/>
          </p:cNvSpPr>
          <p:nvPr>
            <p:ph sz="quarter" idx="1"/>
          </p:nvPr>
        </p:nvSpPr>
        <p:spPr>
          <a:xfrm>
            <a:off x="0" y="989703"/>
            <a:ext cx="9144000" cy="5672353"/>
          </a:xfrm>
        </p:spPr>
        <p:txBody>
          <a:bodyPr>
            <a:normAutofit/>
          </a:bodyPr>
          <a:lstStyle/>
          <a:p>
            <a:r>
              <a:rPr lang="en-US" b="1" dirty="0">
                <a:solidFill>
                  <a:srgbClr val="00B050"/>
                </a:solidFill>
                <a:latin typeface="Calibri" panose="020F0502020204030204" pitchFamily="34" charset="0"/>
                <a:cs typeface="Calibri" panose="020F0502020204030204" pitchFamily="34" charset="0"/>
              </a:rPr>
              <a:t>Theorem</a:t>
            </a:r>
            <a:r>
              <a:rPr lang="en-US" b="1" dirty="0">
                <a:latin typeface="Calibri" panose="020F0502020204030204" pitchFamily="34" charset="0"/>
                <a:cs typeface="Calibri" panose="020F0502020204030204" pitchFamily="34" charset="0"/>
              </a:rPr>
              <a:t> </a:t>
            </a:r>
          </a:p>
          <a:p>
            <a:r>
              <a:rPr lang="en-US" b="1" dirty="0">
                <a:latin typeface="Calibri" panose="020F0502020204030204" pitchFamily="34" charset="0"/>
                <a:cs typeface="Calibri" panose="020F0502020204030204" pitchFamily="34" charset="0"/>
              </a:rPr>
              <a:t>If </a:t>
            </a:r>
          </a:p>
          <a:p>
            <a:pPr marL="731838" lvl="1" indent="-457200">
              <a:buFont typeface="+mj-lt"/>
              <a:buAutoNum type="arabicParenR"/>
            </a:pPr>
            <a:r>
              <a:rPr lang="en-US" dirty="0">
                <a:latin typeface="Calibri" panose="020F0502020204030204" pitchFamily="34" charset="0"/>
                <a:cs typeface="Calibri" panose="020F0502020204030204" pitchFamily="34" charset="0"/>
              </a:rPr>
              <a:t>interarrival times for a series queuing system are exponential with rate </a:t>
            </a:r>
            <a:r>
              <a:rPr lang="el-GR" dirty="0">
                <a:latin typeface="Calibri" panose="020F0502020204030204" pitchFamily="34" charset="0"/>
                <a:cs typeface="Calibri" panose="020F0502020204030204" pitchFamily="34" charset="0"/>
              </a:rPr>
              <a:t>λ</a:t>
            </a:r>
            <a:r>
              <a:rPr lang="en-US" dirty="0">
                <a:latin typeface="Calibri" panose="020F0502020204030204" pitchFamily="34" charset="0"/>
                <a:cs typeface="Calibri" panose="020F0502020204030204" pitchFamily="34" charset="0"/>
              </a:rPr>
              <a:t>, </a:t>
            </a:r>
          </a:p>
          <a:p>
            <a:pPr marL="731838" lvl="1" indent="-457200">
              <a:buFont typeface="+mj-lt"/>
              <a:buAutoNum type="arabicParenR"/>
            </a:pPr>
            <a:r>
              <a:rPr lang="en-US" dirty="0">
                <a:latin typeface="Calibri" panose="020F0502020204030204" pitchFamily="34" charset="0"/>
                <a:cs typeface="Calibri" panose="020F0502020204030204" pitchFamily="34" charset="0"/>
              </a:rPr>
              <a:t>service times for each stage </a:t>
            </a:r>
            <a:r>
              <a:rPr lang="en-US" b="1" i="1" dirty="0" err="1">
                <a:latin typeface="Times New Roman" panose="02020603050405020304" pitchFamily="18" charset="0"/>
                <a:cs typeface="Times New Roman" panose="02020603050405020304" pitchFamily="18" charset="0"/>
              </a:rPr>
              <a:t>i</a:t>
            </a:r>
            <a:r>
              <a:rPr lang="en-US" dirty="0">
                <a:latin typeface="Calibri" panose="020F0502020204030204" pitchFamily="34" charset="0"/>
                <a:cs typeface="Calibri" panose="020F0502020204030204" pitchFamily="34" charset="0"/>
              </a:rPr>
              <a:t> server are exponential, and </a:t>
            </a:r>
          </a:p>
          <a:p>
            <a:pPr marL="731838" lvl="1" indent="-457200">
              <a:buFont typeface="+mj-lt"/>
              <a:buAutoNum type="arabicParenR"/>
            </a:pPr>
            <a:r>
              <a:rPr lang="en-US" dirty="0">
                <a:latin typeface="Calibri" panose="020F0502020204030204" pitchFamily="34" charset="0"/>
                <a:cs typeface="Calibri" panose="020F0502020204030204" pitchFamily="34" charset="0"/>
              </a:rPr>
              <a:t>each stage has an infinite-capacity waiting room, </a:t>
            </a:r>
          </a:p>
          <a:p>
            <a:r>
              <a:rPr lang="en-US" b="1" dirty="0">
                <a:latin typeface="Calibri" panose="020F0502020204030204" pitchFamily="34" charset="0"/>
                <a:cs typeface="Calibri" panose="020F0502020204030204" pitchFamily="34" charset="0"/>
              </a:rPr>
              <a:t>then</a:t>
            </a:r>
            <a:r>
              <a:rPr lang="en-US" dirty="0">
                <a:latin typeface="Calibri" panose="020F0502020204030204" pitchFamily="34" charset="0"/>
                <a:cs typeface="Calibri" panose="020F0502020204030204" pitchFamily="34" charset="0"/>
              </a:rPr>
              <a:t> interarrival times for arrivals to each stage of the queuing system are exponential with rate </a:t>
            </a:r>
            <a:r>
              <a:rPr lang="el-GR" dirty="0">
                <a:latin typeface="Calibri" panose="020F0502020204030204" pitchFamily="34" charset="0"/>
                <a:cs typeface="Calibri" panose="020F0502020204030204" pitchFamily="34" charset="0"/>
              </a:rPr>
              <a:t>λ</a:t>
            </a:r>
            <a:r>
              <a:rPr lang="en-US" dirty="0">
                <a:latin typeface="Calibri" panose="020F0502020204030204" pitchFamily="34" charset="0"/>
                <a:cs typeface="Calibri" panose="020F0502020204030204" pitchFamily="34" charset="0"/>
              </a:rPr>
              <a:t>.</a:t>
            </a:r>
          </a:p>
        </p:txBody>
      </p:sp>
      <p:sp>
        <p:nvSpPr>
          <p:cNvPr id="4" name="Slide Number Placeholder 3"/>
          <p:cNvSpPr>
            <a:spLocks noGrp="1"/>
          </p:cNvSpPr>
          <p:nvPr>
            <p:ph type="sldNum" sz="quarter" idx="12"/>
          </p:nvPr>
        </p:nvSpPr>
        <p:spPr/>
        <p:txBody>
          <a:bodyPr/>
          <a:lstStyle/>
          <a:p>
            <a:pPr>
              <a:defRPr/>
            </a:pPr>
            <a:fld id="{F208343D-CA57-4FFD-885D-7C7C191369FA}" type="slidenum">
              <a:rPr lang="he-IL" altLang="en-US" smtClean="0"/>
              <a:pPr>
                <a:defRPr/>
              </a:pPr>
              <a:t>73</a:t>
            </a:fld>
            <a:endParaRPr lang="en-US" altLang="en-US"/>
          </a:p>
        </p:txBody>
      </p:sp>
    </p:spTree>
    <p:extLst>
      <p:ext uri="{BB962C8B-B14F-4D97-AF65-F5344CB8AC3E}">
        <p14:creationId xmlns:p14="http://schemas.microsoft.com/office/powerpoint/2010/main" val="507715362"/>
      </p:ext>
    </p:extLst>
  </p:cSld>
  <p:clrMapOvr>
    <a:masterClrMapping/>
  </p:clrMapOvr>
  <p:transition>
    <p:pull dir="d"/>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dirty="0"/>
              <a:t>Exponential Queues in Series Networks</a:t>
            </a:r>
          </a:p>
        </p:txBody>
      </p:sp>
      <p:sp>
        <p:nvSpPr>
          <p:cNvPr id="225283" name="Rectangle 3"/>
          <p:cNvSpPr>
            <a:spLocks noGrp="1" noChangeArrowheads="1"/>
          </p:cNvSpPr>
          <p:nvPr>
            <p:ph sz="quarter" idx="1"/>
          </p:nvPr>
        </p:nvSpPr>
        <p:spPr>
          <a:xfrm>
            <a:off x="0" y="989703"/>
            <a:ext cx="9144000" cy="5672353"/>
          </a:xfrm>
        </p:spPr>
        <p:txBody>
          <a:bodyPr>
            <a:normAutofit/>
          </a:bodyPr>
          <a:lstStyle/>
          <a:p>
            <a:r>
              <a:rPr lang="en-US" sz="2400" dirty="0"/>
              <a:t>The last two works in a car manufacturing process are installing the engine and putting on the tires. An average of 54 cars per hour arrive requiring these two tasks. </a:t>
            </a:r>
          </a:p>
          <a:p>
            <a:r>
              <a:rPr lang="en-US" sz="2400" dirty="0"/>
              <a:t>One worker is available to install the engine and can service an average of 60 cars per hour. </a:t>
            </a:r>
          </a:p>
          <a:p>
            <a:r>
              <a:rPr lang="en-US" sz="2400" dirty="0"/>
              <a:t>After the engine is installed, the car goes to the tire station and waits for its tires to be attached. Three workers serve at the tire station. Each works on one car at a time and can put tires on a car in an average of 3 minutes. </a:t>
            </a:r>
          </a:p>
          <a:p>
            <a:r>
              <a:rPr lang="en-US" sz="2400" dirty="0"/>
              <a:t>Both interarrival times and service times are exponential.</a:t>
            </a:r>
          </a:p>
          <a:p>
            <a:pPr lvl="1"/>
            <a:r>
              <a:rPr lang="en-US" sz="2000" dirty="0"/>
              <a:t>Determine the mean queue length at each work station.</a:t>
            </a:r>
          </a:p>
          <a:p>
            <a:pPr lvl="1"/>
            <a:r>
              <a:rPr lang="en-US" sz="2000" dirty="0"/>
              <a:t>Determine the total expected time that a car spends waiting for service </a:t>
            </a:r>
            <a:br>
              <a:rPr lang="en-US" sz="2000" dirty="0"/>
            </a:br>
            <a:endParaRPr lang="en-US" sz="20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pPr>
              <a:defRPr/>
            </a:pPr>
            <a:fld id="{F208343D-CA57-4FFD-885D-7C7C191369FA}" type="slidenum">
              <a:rPr lang="he-IL" altLang="en-US" smtClean="0"/>
              <a:pPr>
                <a:defRPr/>
              </a:pPr>
              <a:t>74</a:t>
            </a:fld>
            <a:endParaRPr lang="en-US" altLang="en-US"/>
          </a:p>
        </p:txBody>
      </p:sp>
    </p:spTree>
    <p:extLst>
      <p:ext uri="{BB962C8B-B14F-4D97-AF65-F5344CB8AC3E}">
        <p14:creationId xmlns:p14="http://schemas.microsoft.com/office/powerpoint/2010/main" val="1608917066"/>
      </p:ext>
    </p:extLst>
  </p:cSld>
  <p:clrMapOvr>
    <a:masterClrMapping/>
  </p:clrMapOvr>
  <p:transition>
    <p:pull dir="d"/>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dirty="0"/>
              <a:t>Exponential Queues in Series Networks</a:t>
            </a:r>
          </a:p>
        </p:txBody>
      </p:sp>
      <p:sp>
        <p:nvSpPr>
          <p:cNvPr id="225283" name="Rectangle 3"/>
          <p:cNvSpPr>
            <a:spLocks noGrp="1" noChangeArrowheads="1"/>
          </p:cNvSpPr>
          <p:nvPr>
            <p:ph sz="quarter" idx="1"/>
          </p:nvPr>
        </p:nvSpPr>
        <p:spPr>
          <a:xfrm>
            <a:off x="0" y="989703"/>
            <a:ext cx="9144000" cy="5672353"/>
          </a:xfrm>
        </p:spPr>
        <p:txBody>
          <a:bodyPr>
            <a:normAutofit/>
          </a:bodyPr>
          <a:lstStyle/>
          <a:p>
            <a:r>
              <a:rPr lang="en-US" dirty="0"/>
              <a:t>This is a series queuing system with</a:t>
            </a:r>
          </a:p>
          <a:p>
            <a:pPr lvl="1"/>
            <a:r>
              <a:rPr lang="en-US" dirty="0">
                <a:sym typeface="Symbol" panose="05050102010706020507" pitchFamily="18" charset="2"/>
              </a:rPr>
              <a:t>=</a:t>
            </a:r>
            <a:r>
              <a:rPr lang="en-US" dirty="0"/>
              <a:t>54 cars per hour, </a:t>
            </a:r>
            <a:r>
              <a:rPr lang="en-US" i="1" dirty="0"/>
              <a:t>s</a:t>
            </a:r>
            <a:r>
              <a:rPr lang="en-US" baseline="-25000" dirty="0"/>
              <a:t>1</a:t>
            </a:r>
            <a:r>
              <a:rPr lang="en-US" dirty="0"/>
              <a:t> = 1, </a:t>
            </a:r>
            <a:r>
              <a:rPr lang="en-US" dirty="0">
                <a:sym typeface="Symbol" panose="05050102010706020507" pitchFamily="18" charset="2"/>
              </a:rPr>
              <a:t></a:t>
            </a:r>
            <a:r>
              <a:rPr lang="en-US" baseline="-25000" dirty="0"/>
              <a:t>1</a:t>
            </a:r>
            <a:r>
              <a:rPr lang="en-US" dirty="0"/>
              <a:t> = 60 cars per hour,</a:t>
            </a:r>
          </a:p>
          <a:p>
            <a:pPr lvl="1"/>
            <a:r>
              <a:rPr lang="en-US" i="1" dirty="0"/>
              <a:t>s</a:t>
            </a:r>
            <a:r>
              <a:rPr lang="en-US" baseline="-25000" dirty="0"/>
              <a:t>2</a:t>
            </a:r>
            <a:r>
              <a:rPr lang="en-US" dirty="0"/>
              <a:t> = 3, and </a:t>
            </a:r>
            <a:r>
              <a:rPr lang="en-US" dirty="0">
                <a:sym typeface="Symbol" panose="05050102010706020507" pitchFamily="18" charset="2"/>
              </a:rPr>
              <a:t></a:t>
            </a:r>
            <a:r>
              <a:rPr lang="en-US" baseline="-25000" dirty="0"/>
              <a:t>2</a:t>
            </a:r>
            <a:r>
              <a:rPr lang="en-US" dirty="0"/>
              <a:t> = 20 cars per hour </a:t>
            </a:r>
          </a:p>
          <a:p>
            <a:pPr lvl="1"/>
            <a:r>
              <a:rPr lang="en-US" dirty="0"/>
              <a:t>Since </a:t>
            </a:r>
            <a:r>
              <a:rPr lang="en-US" dirty="0">
                <a:sym typeface="Symbol" panose="05050102010706020507" pitchFamily="18" charset="2"/>
              </a:rPr>
              <a:t> </a:t>
            </a:r>
            <a:r>
              <a:rPr lang="en-US" i="1" dirty="0"/>
              <a:t>&lt; </a:t>
            </a:r>
            <a:r>
              <a:rPr lang="en-US" dirty="0">
                <a:sym typeface="Symbol" panose="05050102010706020507" pitchFamily="18" charset="2"/>
              </a:rPr>
              <a:t></a:t>
            </a:r>
            <a:r>
              <a:rPr lang="en-US" baseline="-25000" dirty="0"/>
              <a:t>1</a:t>
            </a:r>
            <a:r>
              <a:rPr lang="en-US" dirty="0"/>
              <a:t> and </a:t>
            </a:r>
            <a:r>
              <a:rPr lang="en-US" dirty="0">
                <a:sym typeface="Symbol" panose="05050102010706020507" pitchFamily="18" charset="2"/>
              </a:rPr>
              <a:t> </a:t>
            </a:r>
            <a:r>
              <a:rPr lang="en-US" i="1" dirty="0"/>
              <a:t>&lt;3</a:t>
            </a:r>
            <a:r>
              <a:rPr lang="en-US" dirty="0">
                <a:sym typeface="Symbol" panose="05050102010706020507" pitchFamily="18" charset="2"/>
              </a:rPr>
              <a:t></a:t>
            </a:r>
            <a:r>
              <a:rPr lang="en-US" baseline="-25000" dirty="0"/>
              <a:t>2</a:t>
            </a:r>
            <a:r>
              <a:rPr lang="en-US" dirty="0"/>
              <a:t> , neither queue will “blow up,” </a:t>
            </a:r>
          </a:p>
          <a:p>
            <a:r>
              <a:rPr lang="en-US" dirty="0"/>
              <a:t>For stage 1 (engine), </a:t>
            </a:r>
            <a:r>
              <a:rPr lang="en-US" dirty="0">
                <a:sym typeface="Symbol" panose="05050102010706020507" pitchFamily="18" charset="2"/>
              </a:rPr>
              <a:t> = 54/60 = 0.9</a:t>
            </a:r>
            <a:br>
              <a:rPr lang="en-US" dirty="0"/>
            </a:br>
            <a:endParaRPr lang="en-US" dirty="0"/>
          </a:p>
          <a:p>
            <a:endParaRPr lang="en-US" dirty="0"/>
          </a:p>
          <a:p>
            <a:endParaRPr lang="en-US" dirty="0"/>
          </a:p>
          <a:p>
            <a:endParaRPr lang="en-US" dirty="0"/>
          </a:p>
        </p:txBody>
      </p:sp>
      <p:pic>
        <p:nvPicPr>
          <p:cNvPr id="2" name="Picture 1">
            <a:extLst>
              <a:ext uri="{FF2B5EF4-FFF2-40B4-BE49-F238E27FC236}">
                <a16:creationId xmlns:a16="http://schemas.microsoft.com/office/drawing/2014/main" id="{0F43B2FD-C16B-488A-92B4-5271E9947BBF}"/>
              </a:ext>
            </a:extLst>
          </p:cNvPr>
          <p:cNvPicPr>
            <a:picLocks noChangeAspect="1"/>
          </p:cNvPicPr>
          <p:nvPr/>
        </p:nvPicPr>
        <p:blipFill>
          <a:blip r:embed="rId3"/>
          <a:stretch>
            <a:fillRect/>
          </a:stretch>
        </p:blipFill>
        <p:spPr>
          <a:xfrm>
            <a:off x="1463332" y="3429000"/>
            <a:ext cx="6098272" cy="864322"/>
          </a:xfrm>
          <a:prstGeom prst="rect">
            <a:avLst/>
          </a:prstGeom>
        </p:spPr>
      </p:pic>
      <p:pic>
        <p:nvPicPr>
          <p:cNvPr id="3" name="Picture 2">
            <a:extLst>
              <a:ext uri="{FF2B5EF4-FFF2-40B4-BE49-F238E27FC236}">
                <a16:creationId xmlns:a16="http://schemas.microsoft.com/office/drawing/2014/main" id="{2767E174-A118-4E0A-974C-56C49E5EC2E6}"/>
              </a:ext>
            </a:extLst>
          </p:cNvPr>
          <p:cNvPicPr>
            <a:picLocks noChangeAspect="1"/>
          </p:cNvPicPr>
          <p:nvPr/>
        </p:nvPicPr>
        <p:blipFill>
          <a:blip r:embed="rId4"/>
          <a:stretch>
            <a:fillRect/>
          </a:stretch>
        </p:blipFill>
        <p:spPr>
          <a:xfrm>
            <a:off x="1593311" y="4543487"/>
            <a:ext cx="4777779" cy="816304"/>
          </a:xfrm>
          <a:prstGeom prst="rect">
            <a:avLst/>
          </a:prstGeom>
        </p:spPr>
      </p:pic>
      <p:sp>
        <p:nvSpPr>
          <p:cNvPr id="6" name="Slide Number Placeholder 5"/>
          <p:cNvSpPr>
            <a:spLocks noGrp="1"/>
          </p:cNvSpPr>
          <p:nvPr>
            <p:ph type="sldNum" sz="quarter" idx="12"/>
          </p:nvPr>
        </p:nvSpPr>
        <p:spPr/>
        <p:txBody>
          <a:bodyPr/>
          <a:lstStyle/>
          <a:p>
            <a:pPr>
              <a:defRPr/>
            </a:pPr>
            <a:fld id="{F208343D-CA57-4FFD-885D-7C7C191369FA}" type="slidenum">
              <a:rPr lang="he-IL" altLang="en-US" smtClean="0"/>
              <a:pPr>
                <a:defRPr/>
              </a:pPr>
              <a:t>75</a:t>
            </a:fld>
            <a:endParaRPr lang="en-US" altLang="en-US"/>
          </a:p>
        </p:txBody>
      </p:sp>
    </p:spTree>
    <p:extLst>
      <p:ext uri="{BB962C8B-B14F-4D97-AF65-F5344CB8AC3E}">
        <p14:creationId xmlns:p14="http://schemas.microsoft.com/office/powerpoint/2010/main" val="3299126959"/>
      </p:ext>
    </p:extLst>
  </p:cSld>
  <p:clrMapOvr>
    <a:masterClrMapping/>
  </p:clrMapOvr>
  <p:transition>
    <p:pull dir="d"/>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dirty="0"/>
              <a:t>Exponential Queues in Series Networks</a:t>
            </a:r>
          </a:p>
        </p:txBody>
      </p:sp>
      <p:sp>
        <p:nvSpPr>
          <p:cNvPr id="225283" name="Rectangle 3"/>
          <p:cNvSpPr>
            <a:spLocks noGrp="1" noChangeArrowheads="1"/>
          </p:cNvSpPr>
          <p:nvPr>
            <p:ph sz="quarter" idx="1"/>
          </p:nvPr>
        </p:nvSpPr>
        <p:spPr>
          <a:xfrm>
            <a:off x="0" y="989703"/>
            <a:ext cx="9144000" cy="5672353"/>
          </a:xfrm>
        </p:spPr>
        <p:txBody>
          <a:bodyPr>
            <a:normAutofit/>
          </a:bodyPr>
          <a:lstStyle/>
          <a:p>
            <a:r>
              <a:rPr lang="en-US" dirty="0"/>
              <a:t>For stage 2 (Tires), </a:t>
            </a:r>
            <a:r>
              <a:rPr lang="en-US" dirty="0">
                <a:sym typeface="Symbol" panose="05050102010706020507" pitchFamily="18" charset="2"/>
              </a:rPr>
              <a:t> = 54/(3*20) = 0.9</a:t>
            </a:r>
            <a:br>
              <a:rPr lang="en-US" dirty="0"/>
            </a:br>
            <a:br>
              <a:rPr lang="en-US" dirty="0"/>
            </a:br>
            <a:endParaRPr lang="en-US" dirty="0">
              <a:latin typeface="Calibri" panose="020F0502020204030204" pitchFamily="34" charset="0"/>
              <a:cs typeface="Calibri" panose="020F0502020204030204" pitchFamily="34" charset="0"/>
            </a:endParaRPr>
          </a:p>
        </p:txBody>
      </p:sp>
      <p:graphicFrame>
        <p:nvGraphicFramePr>
          <p:cNvPr id="6" name="Object 5">
            <a:extLst>
              <a:ext uri="{FF2B5EF4-FFF2-40B4-BE49-F238E27FC236}">
                <a16:creationId xmlns:a16="http://schemas.microsoft.com/office/drawing/2014/main" id="{3B8EE0CA-1081-4F2B-8B99-6910DBD1F18F}"/>
              </a:ext>
            </a:extLst>
          </p:cNvPr>
          <p:cNvGraphicFramePr>
            <a:graphicFrameLocks noChangeAspect="1"/>
          </p:cNvGraphicFramePr>
          <p:nvPr>
            <p:extLst>
              <p:ext uri="{D42A27DB-BD31-4B8C-83A1-F6EECF244321}">
                <p14:modId xmlns:p14="http://schemas.microsoft.com/office/powerpoint/2010/main" val="1082198695"/>
              </p:ext>
            </p:extLst>
          </p:nvPr>
        </p:nvGraphicFramePr>
        <p:xfrm>
          <a:off x="273561" y="1619328"/>
          <a:ext cx="2834456" cy="839948"/>
        </p:xfrm>
        <a:graphic>
          <a:graphicData uri="http://schemas.openxmlformats.org/presentationml/2006/ole">
            <mc:AlternateContent xmlns:mc="http://schemas.openxmlformats.org/markup-compatibility/2006">
              <mc:Choice xmlns:v="urn:schemas-microsoft-com:vml" Requires="v">
                <p:oleObj spid="_x0000_s42023" name="Equation" r:id="rId3" imgW="1371600" imgH="444240" progId="Equation.3">
                  <p:embed/>
                </p:oleObj>
              </mc:Choice>
              <mc:Fallback>
                <p:oleObj name="Equation" r:id="rId3" imgW="1371600" imgH="444240" progId="Equation.3">
                  <p:embed/>
                  <p:pic>
                    <p:nvPicPr>
                      <p:cNvPr id="0" name="Picture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561" y="1619328"/>
                        <a:ext cx="2834456" cy="8399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7">
            <a:extLst>
              <a:ext uri="{FF2B5EF4-FFF2-40B4-BE49-F238E27FC236}">
                <a16:creationId xmlns:a16="http://schemas.microsoft.com/office/drawing/2014/main" id="{A962D3B9-E82F-4E83-B86D-F1B17E58D3C0}"/>
              </a:ext>
            </a:extLst>
          </p:cNvPr>
          <p:cNvPicPr>
            <a:picLocks noChangeAspect="1"/>
          </p:cNvPicPr>
          <p:nvPr/>
        </p:nvPicPr>
        <p:blipFill>
          <a:blip r:embed="rId5"/>
          <a:stretch>
            <a:fillRect/>
          </a:stretch>
        </p:blipFill>
        <p:spPr>
          <a:xfrm>
            <a:off x="3642483" y="1623804"/>
            <a:ext cx="2275022" cy="830996"/>
          </a:xfrm>
          <a:prstGeom prst="rect">
            <a:avLst/>
          </a:prstGeom>
        </p:spPr>
      </p:pic>
      <p:pic>
        <p:nvPicPr>
          <p:cNvPr id="9" name="Picture 8">
            <a:extLst>
              <a:ext uri="{FF2B5EF4-FFF2-40B4-BE49-F238E27FC236}">
                <a16:creationId xmlns:a16="http://schemas.microsoft.com/office/drawing/2014/main" id="{9120C8D0-8D51-4BDF-B255-A53E1AAEBD4F}"/>
              </a:ext>
            </a:extLst>
          </p:cNvPr>
          <p:cNvPicPr>
            <a:picLocks noChangeAspect="1"/>
          </p:cNvPicPr>
          <p:nvPr/>
        </p:nvPicPr>
        <p:blipFill>
          <a:blip r:embed="rId6"/>
          <a:stretch>
            <a:fillRect/>
          </a:stretch>
        </p:blipFill>
        <p:spPr>
          <a:xfrm>
            <a:off x="6451971" y="1791163"/>
            <a:ext cx="2446822" cy="830996"/>
          </a:xfrm>
          <a:prstGeom prst="rect">
            <a:avLst/>
          </a:prstGeom>
        </p:spPr>
      </p:pic>
      <p:graphicFrame>
        <p:nvGraphicFramePr>
          <p:cNvPr id="10" name="Object 6">
            <a:extLst>
              <a:ext uri="{FF2B5EF4-FFF2-40B4-BE49-F238E27FC236}">
                <a16:creationId xmlns:a16="http://schemas.microsoft.com/office/drawing/2014/main" id="{002FAE37-0E56-49B6-BAB3-2B3343D441BD}"/>
              </a:ext>
            </a:extLst>
          </p:cNvPr>
          <p:cNvGraphicFramePr>
            <a:graphicFrameLocks noChangeAspect="1"/>
          </p:cNvGraphicFramePr>
          <p:nvPr>
            <p:extLst>
              <p:ext uri="{D42A27DB-BD31-4B8C-83A1-F6EECF244321}">
                <p14:modId xmlns:p14="http://schemas.microsoft.com/office/powerpoint/2010/main" val="3648850316"/>
              </p:ext>
            </p:extLst>
          </p:nvPr>
        </p:nvGraphicFramePr>
        <p:xfrm>
          <a:off x="400698" y="2671659"/>
          <a:ext cx="5162602" cy="1378450"/>
        </p:xfrm>
        <a:graphic>
          <a:graphicData uri="http://schemas.openxmlformats.org/presentationml/2006/ole">
            <mc:AlternateContent xmlns:mc="http://schemas.openxmlformats.org/markup-compatibility/2006">
              <mc:Choice xmlns:v="urn:schemas-microsoft-com:vml" Requires="v">
                <p:oleObj spid="_x0000_s42024" name="Equation" r:id="rId7" imgW="2450880" imgH="761760" progId="Equation.3">
                  <p:embed/>
                </p:oleObj>
              </mc:Choice>
              <mc:Fallback>
                <p:oleObj name="Equation" r:id="rId7" imgW="2450880" imgH="761760" progId="Equation.3">
                  <p:embed/>
                  <p:pic>
                    <p:nvPicPr>
                      <p:cNvPr id="0" name="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698" y="2671659"/>
                        <a:ext cx="5162602" cy="137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6">
            <a:extLst>
              <a:ext uri="{FF2B5EF4-FFF2-40B4-BE49-F238E27FC236}">
                <a16:creationId xmlns:a16="http://schemas.microsoft.com/office/drawing/2014/main" id="{59A0896D-847F-435A-AE28-EB32A730A06E}"/>
              </a:ext>
            </a:extLst>
          </p:cNvPr>
          <p:cNvGraphicFramePr>
            <a:graphicFrameLocks noChangeAspect="1"/>
          </p:cNvGraphicFramePr>
          <p:nvPr>
            <p:extLst>
              <p:ext uri="{D42A27DB-BD31-4B8C-83A1-F6EECF244321}">
                <p14:modId xmlns:p14="http://schemas.microsoft.com/office/powerpoint/2010/main" val="1376869064"/>
              </p:ext>
            </p:extLst>
          </p:nvPr>
        </p:nvGraphicFramePr>
        <p:xfrm>
          <a:off x="6451971" y="3025157"/>
          <a:ext cx="2206625" cy="398462"/>
        </p:xfrm>
        <a:graphic>
          <a:graphicData uri="http://schemas.openxmlformats.org/presentationml/2006/ole">
            <mc:AlternateContent xmlns:mc="http://schemas.openxmlformats.org/markup-compatibility/2006">
              <mc:Choice xmlns:v="urn:schemas-microsoft-com:vml" Requires="v">
                <p:oleObj spid="_x0000_s42025" name="Equation" r:id="rId9" imgW="965160" imgH="203040" progId="Equation.3">
                  <p:embed/>
                </p:oleObj>
              </mc:Choice>
              <mc:Fallback>
                <p:oleObj name="Equation" r:id="rId9" imgW="965160" imgH="203040" progId="Equation.3">
                  <p:embed/>
                  <p:pic>
                    <p:nvPicPr>
                      <p:cNvPr id="0" name="Picture 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51971" y="3025157"/>
                        <a:ext cx="2206625" cy="398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a:extLst>
              <a:ext uri="{FF2B5EF4-FFF2-40B4-BE49-F238E27FC236}">
                <a16:creationId xmlns:a16="http://schemas.microsoft.com/office/drawing/2014/main" id="{97A46441-5BBD-4780-93D3-B137E8811C25}"/>
              </a:ext>
            </a:extLst>
          </p:cNvPr>
          <p:cNvGraphicFramePr>
            <a:graphicFrameLocks noChangeAspect="1"/>
          </p:cNvGraphicFramePr>
          <p:nvPr>
            <p:extLst>
              <p:ext uri="{D42A27DB-BD31-4B8C-83A1-F6EECF244321}">
                <p14:modId xmlns:p14="http://schemas.microsoft.com/office/powerpoint/2010/main" val="2586502438"/>
              </p:ext>
            </p:extLst>
          </p:nvPr>
        </p:nvGraphicFramePr>
        <p:xfrm>
          <a:off x="648494" y="4577845"/>
          <a:ext cx="3673475" cy="806450"/>
        </p:xfrm>
        <a:graphic>
          <a:graphicData uri="http://schemas.openxmlformats.org/presentationml/2006/ole">
            <mc:AlternateContent xmlns:mc="http://schemas.openxmlformats.org/markup-compatibility/2006">
              <mc:Choice xmlns:v="urn:schemas-microsoft-com:vml" Requires="v">
                <p:oleObj spid="_x0000_s42026" name="Equation" r:id="rId11" imgW="1638000" imgH="393480" progId="Equation.3">
                  <p:embed/>
                </p:oleObj>
              </mc:Choice>
              <mc:Fallback>
                <p:oleObj name="Equation" r:id="rId11" imgW="1638000" imgH="393480" progId="Equation.3">
                  <p:embed/>
                  <p:pic>
                    <p:nvPicPr>
                      <p:cNvPr id="0" name="Picture 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8494" y="4577845"/>
                        <a:ext cx="3673475" cy="80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a:extLst>
              <a:ext uri="{FF2B5EF4-FFF2-40B4-BE49-F238E27FC236}">
                <a16:creationId xmlns:a16="http://schemas.microsoft.com/office/drawing/2014/main" id="{9ED1A555-D0B9-4FA0-B9DF-9994D7A76666}"/>
              </a:ext>
            </a:extLst>
          </p:cNvPr>
          <p:cNvGraphicFramePr>
            <a:graphicFrameLocks noChangeAspect="1"/>
          </p:cNvGraphicFramePr>
          <p:nvPr>
            <p:extLst>
              <p:ext uri="{D42A27DB-BD31-4B8C-83A1-F6EECF244321}">
                <p14:modId xmlns:p14="http://schemas.microsoft.com/office/powerpoint/2010/main" val="410529101"/>
              </p:ext>
            </p:extLst>
          </p:nvPr>
        </p:nvGraphicFramePr>
        <p:xfrm>
          <a:off x="774083" y="5933941"/>
          <a:ext cx="2874962" cy="806450"/>
        </p:xfrm>
        <a:graphic>
          <a:graphicData uri="http://schemas.openxmlformats.org/presentationml/2006/ole">
            <mc:AlternateContent xmlns:mc="http://schemas.openxmlformats.org/markup-compatibility/2006">
              <mc:Choice xmlns:v="urn:schemas-microsoft-com:vml" Requires="v">
                <p:oleObj spid="_x0000_s42027" name="Equation" r:id="rId13" imgW="1282680" imgH="393480" progId="Equation.3">
                  <p:embed/>
                </p:oleObj>
              </mc:Choice>
              <mc:Fallback>
                <p:oleObj name="Equation" r:id="rId13" imgW="1282680" imgH="393480" progId="Equation.3">
                  <p:embed/>
                  <p:pic>
                    <p:nvPicPr>
                      <p:cNvPr id="0" name="Picture 4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4083" y="5933941"/>
                        <a:ext cx="2874962" cy="80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a:extLst>
              <a:ext uri="{FF2B5EF4-FFF2-40B4-BE49-F238E27FC236}">
                <a16:creationId xmlns:a16="http://schemas.microsoft.com/office/drawing/2014/main" id="{22FD37E3-5058-44F6-8630-56A79E35B0E8}"/>
              </a:ext>
            </a:extLst>
          </p:cNvPr>
          <p:cNvSpPr/>
          <p:nvPr/>
        </p:nvSpPr>
        <p:spPr>
          <a:xfrm>
            <a:off x="4822033" y="4818697"/>
            <a:ext cx="4450275" cy="1143070"/>
          </a:xfrm>
          <a:prstGeom prst="rect">
            <a:avLst/>
          </a:prstGeom>
        </p:spPr>
        <p:txBody>
          <a:bodyPr wrap="square">
            <a:spAutoFit/>
          </a:bodyPr>
          <a:lstStyle/>
          <a:p>
            <a:pPr>
              <a:lnSpc>
                <a:spcPct val="150000"/>
              </a:lnSpc>
            </a:pPr>
            <a:r>
              <a:rPr lang="en-US" dirty="0">
                <a:solidFill>
                  <a:srgbClr val="000000"/>
                </a:solidFill>
                <a:latin typeface="Calibri" panose="020F0502020204030204" pitchFamily="34" charset="0"/>
                <a:cs typeface="Calibri" panose="020F0502020204030204" pitchFamily="34" charset="0"/>
              </a:rPr>
              <a:t>total expected waiting time  is</a:t>
            </a:r>
          </a:p>
          <a:p>
            <a:pPr>
              <a:lnSpc>
                <a:spcPct val="150000"/>
              </a:lnSpc>
            </a:pPr>
            <a:r>
              <a:rPr lang="en-US" dirty="0">
                <a:solidFill>
                  <a:srgbClr val="000000"/>
                </a:solidFill>
                <a:latin typeface="Calibri" panose="020F0502020204030204" pitchFamily="34" charset="0"/>
                <a:cs typeface="Calibri" panose="020F0502020204030204" pitchFamily="34" charset="0"/>
              </a:rPr>
              <a:t> 0.15 +0.137 = 0.287 hour</a:t>
            </a:r>
            <a:r>
              <a:rPr lang="en-US" dirty="0">
                <a:latin typeface="Calibri" panose="020F0502020204030204" pitchFamily="34" charset="0"/>
                <a:cs typeface="Calibri" panose="020F0502020204030204" pitchFamily="34" charset="0"/>
              </a:rPr>
              <a:t> </a:t>
            </a:r>
          </a:p>
        </p:txBody>
      </p:sp>
      <p:sp>
        <p:nvSpPr>
          <p:cNvPr id="14" name="Slide Number Placeholder 13"/>
          <p:cNvSpPr>
            <a:spLocks noGrp="1"/>
          </p:cNvSpPr>
          <p:nvPr>
            <p:ph type="sldNum" sz="quarter" idx="12"/>
          </p:nvPr>
        </p:nvSpPr>
        <p:spPr/>
        <p:txBody>
          <a:bodyPr/>
          <a:lstStyle/>
          <a:p>
            <a:pPr>
              <a:defRPr/>
            </a:pPr>
            <a:fld id="{F208343D-CA57-4FFD-885D-7C7C191369FA}" type="slidenum">
              <a:rPr lang="he-IL" altLang="en-US" smtClean="0"/>
              <a:pPr>
                <a:defRPr/>
              </a:pPr>
              <a:t>76</a:t>
            </a:fld>
            <a:endParaRPr lang="en-US" altLang="en-US"/>
          </a:p>
        </p:txBody>
      </p:sp>
    </p:spTree>
    <p:extLst>
      <p:ext uri="{BB962C8B-B14F-4D97-AF65-F5344CB8AC3E}">
        <p14:creationId xmlns:p14="http://schemas.microsoft.com/office/powerpoint/2010/main" val="1058706456"/>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dirty="0"/>
              <a:t>Modeling Arrival and Service Processes</a:t>
            </a:r>
          </a:p>
        </p:txBody>
      </p:sp>
      <p:sp>
        <p:nvSpPr>
          <p:cNvPr id="167939" name="Rectangle 3"/>
          <p:cNvSpPr>
            <a:spLocks noGrp="1" noChangeArrowheads="1"/>
          </p:cNvSpPr>
          <p:nvPr>
            <p:ph sz="quarter" idx="1"/>
          </p:nvPr>
        </p:nvSpPr>
        <p:spPr/>
        <p:txBody>
          <a:bodyPr/>
          <a:lstStyle/>
          <a:p>
            <a:r>
              <a:rPr lang="en-US" sz="2200" dirty="0"/>
              <a:t>We define </a:t>
            </a:r>
            <a:r>
              <a:rPr lang="en-US" sz="2200" i="1" dirty="0" err="1"/>
              <a:t>t</a:t>
            </a:r>
            <a:r>
              <a:rPr lang="en-US" sz="2200" i="1" baseline="-25000" dirty="0" err="1"/>
              <a:t>i</a:t>
            </a:r>
            <a:r>
              <a:rPr lang="en-US" sz="2200" dirty="0"/>
              <a:t> to be the time at which the </a:t>
            </a:r>
            <a:r>
              <a:rPr lang="en-US" sz="2200" i="1" dirty="0" err="1"/>
              <a:t>i</a:t>
            </a:r>
            <a:r>
              <a:rPr lang="en-US" sz="2200" dirty="0" err="1"/>
              <a:t>th</a:t>
            </a:r>
            <a:r>
              <a:rPr lang="en-US" sz="2200" dirty="0"/>
              <a:t> customer arrives.</a:t>
            </a:r>
          </a:p>
          <a:p>
            <a:r>
              <a:rPr lang="en-US" sz="2200" dirty="0"/>
              <a:t>we define </a:t>
            </a:r>
            <a:r>
              <a:rPr lang="en-US" sz="2200" i="1" dirty="0" err="1"/>
              <a:t>T</a:t>
            </a:r>
            <a:r>
              <a:rPr lang="en-US" sz="2200" i="1" baseline="-25000" dirty="0" err="1"/>
              <a:t>i</a:t>
            </a:r>
            <a:r>
              <a:rPr lang="en-US" sz="2200" i="1" dirty="0"/>
              <a:t> </a:t>
            </a:r>
            <a:r>
              <a:rPr lang="en-US" sz="2200" dirty="0"/>
              <a:t>= </a:t>
            </a:r>
            <a:r>
              <a:rPr lang="en-US" sz="2200" i="1" dirty="0"/>
              <a:t>t</a:t>
            </a:r>
            <a:r>
              <a:rPr lang="en-US" sz="2200" i="1" baseline="-25000" dirty="0"/>
              <a:t>i</a:t>
            </a:r>
            <a:r>
              <a:rPr lang="en-US" sz="2200" baseline="-25000" dirty="0"/>
              <a:t>+1</a:t>
            </a:r>
            <a:r>
              <a:rPr lang="en-US" sz="2200" dirty="0"/>
              <a:t> - </a:t>
            </a:r>
            <a:r>
              <a:rPr lang="en-US" sz="2200" i="1" dirty="0" err="1"/>
              <a:t>t</a:t>
            </a:r>
            <a:r>
              <a:rPr lang="en-US" sz="2200" i="1" baseline="-25000" dirty="0" err="1"/>
              <a:t>i</a:t>
            </a:r>
            <a:r>
              <a:rPr lang="en-US" sz="2200" i="1" dirty="0"/>
              <a:t> </a:t>
            </a:r>
            <a:r>
              <a:rPr lang="en-US" sz="2200" dirty="0"/>
              <a:t>to be the </a:t>
            </a:r>
            <a:r>
              <a:rPr lang="en-US" sz="2200" i="1" dirty="0" err="1"/>
              <a:t>i</a:t>
            </a:r>
            <a:r>
              <a:rPr lang="en-US" sz="2200" dirty="0" err="1"/>
              <a:t>th</a:t>
            </a:r>
            <a:r>
              <a:rPr lang="en-US" sz="2200" dirty="0"/>
              <a:t> interarrival time. </a:t>
            </a:r>
          </a:p>
          <a:p>
            <a:r>
              <a:rPr lang="en-US" sz="2200" dirty="0"/>
              <a:t>In modeling the arrival process we assume that the </a:t>
            </a:r>
            <a:r>
              <a:rPr lang="en-US" sz="2200" i="1" dirty="0" err="1"/>
              <a:t>T</a:t>
            </a:r>
            <a:r>
              <a:rPr lang="en-US" sz="2200" i="1" baseline="-25000" dirty="0" err="1"/>
              <a:t>i</a:t>
            </a:r>
            <a:r>
              <a:rPr lang="en-US" sz="2200" dirty="0" err="1"/>
              <a:t>’s</a:t>
            </a:r>
            <a:r>
              <a:rPr lang="en-US" sz="2200" dirty="0"/>
              <a:t> are independent, continuous random variables described by </a:t>
            </a:r>
            <a:r>
              <a:rPr lang="en-US" sz="2200" b="1" dirty="0"/>
              <a:t>A </a:t>
            </a:r>
            <a:r>
              <a:rPr lang="en-US" sz="2200" dirty="0"/>
              <a:t>having a density function </a:t>
            </a:r>
            <a:r>
              <a:rPr lang="en-US" sz="2200" i="1" dirty="0"/>
              <a:t>a(t)</a:t>
            </a:r>
            <a:r>
              <a:rPr lang="en-US" sz="2200" dirty="0"/>
              <a:t>.</a:t>
            </a:r>
          </a:p>
          <a:p>
            <a:r>
              <a:rPr lang="en-US" sz="2200" dirty="0"/>
              <a:t>The assumption that each interarrival time is governed by the same random variable implies that the distribution of arrivals is independent of the time of day or the day of the week.</a:t>
            </a:r>
          </a:p>
          <a:p>
            <a:r>
              <a:rPr lang="en-US" sz="2200" dirty="0"/>
              <a:t>This is the assumption of stationary interarrival times.</a:t>
            </a:r>
          </a:p>
          <a:p>
            <a:r>
              <a:rPr lang="en-US" sz="2200" dirty="0"/>
              <a:t>Stationary-(whose distribution characteristics do not change over time)</a:t>
            </a:r>
          </a:p>
        </p:txBody>
      </p:sp>
      <p:pic>
        <p:nvPicPr>
          <p:cNvPr id="2" name="Picture 1">
            <a:extLst>
              <a:ext uri="{FF2B5EF4-FFF2-40B4-BE49-F238E27FC236}">
                <a16:creationId xmlns:a16="http://schemas.microsoft.com/office/drawing/2014/main" id="{45EF4248-1E07-4D6A-836B-7E392357F1E8}"/>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1112739" y="5186874"/>
            <a:ext cx="6385196" cy="1092005"/>
          </a:xfrm>
          <a:prstGeom prst="rect">
            <a:avLst/>
          </a:prstGeom>
        </p:spPr>
      </p:pic>
      <p:sp>
        <p:nvSpPr>
          <p:cNvPr id="5" name="Slide Number Placeholder 4"/>
          <p:cNvSpPr>
            <a:spLocks noGrp="1"/>
          </p:cNvSpPr>
          <p:nvPr>
            <p:ph type="sldNum" sz="quarter" idx="12"/>
          </p:nvPr>
        </p:nvSpPr>
        <p:spPr/>
        <p:txBody>
          <a:bodyPr/>
          <a:lstStyle/>
          <a:p>
            <a:pPr>
              <a:defRPr/>
            </a:pPr>
            <a:fld id="{F208343D-CA57-4FFD-885D-7C7C191369FA}" type="slidenum">
              <a:rPr lang="he-IL" altLang="en-US" smtClean="0"/>
              <a:pPr>
                <a:defRPr/>
              </a:pPr>
              <a:t>8</a:t>
            </a:fld>
            <a:endParaRPr lang="en-US" altLang="en-US"/>
          </a:p>
        </p:txBody>
      </p:sp>
    </p:spTree>
    <p:extLst>
      <p:ext uri="{BB962C8B-B14F-4D97-AF65-F5344CB8AC3E}">
        <p14:creationId xmlns:p14="http://schemas.microsoft.com/office/powerpoint/2010/main" val="4249013605"/>
      </p:ext>
    </p:extLst>
  </p:cSld>
  <p:clrMapOvr>
    <a:masterClrMapping/>
  </p:clrMapOvr>
  <p:transition>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t> </a:t>
            </a:r>
          </a:p>
        </p:txBody>
      </p:sp>
      <p:sp>
        <p:nvSpPr>
          <p:cNvPr id="168963" name="Rectangle 3"/>
          <p:cNvSpPr>
            <a:spLocks noGrp="1" noChangeArrowheads="1"/>
          </p:cNvSpPr>
          <p:nvPr>
            <p:ph sz="quarter" idx="1"/>
          </p:nvPr>
        </p:nvSpPr>
        <p:spPr/>
        <p:txBody>
          <a:bodyPr/>
          <a:lstStyle/>
          <a:p>
            <a:pPr algn="just"/>
            <a:r>
              <a:rPr lang="en-US" sz="2400" dirty="0"/>
              <a:t>The independence assumption means, for example, that the value of T</a:t>
            </a:r>
            <a:r>
              <a:rPr lang="en-US" sz="2400" baseline="-25000" dirty="0"/>
              <a:t>2 </a:t>
            </a:r>
            <a:r>
              <a:rPr lang="en-US" sz="2400" dirty="0"/>
              <a:t>has no effect on the value of T</a:t>
            </a:r>
            <a:r>
              <a:rPr lang="en-US" sz="2400" baseline="-25000" dirty="0"/>
              <a:t>3</a:t>
            </a:r>
            <a:r>
              <a:rPr lang="en-US" sz="2400" dirty="0"/>
              <a:t>, T</a:t>
            </a:r>
            <a:r>
              <a:rPr lang="en-US" sz="2400" baseline="-25000" dirty="0"/>
              <a:t>4</a:t>
            </a:r>
            <a:r>
              <a:rPr lang="en-US" sz="2400" dirty="0"/>
              <a:t>, or any later </a:t>
            </a:r>
            <a:r>
              <a:rPr lang="en-US" sz="2400" dirty="0" err="1"/>
              <a:t>T</a:t>
            </a:r>
            <a:r>
              <a:rPr lang="en-US" sz="2400" baseline="-25000" dirty="0" err="1"/>
              <a:t>i</a:t>
            </a:r>
            <a:r>
              <a:rPr lang="en-US" sz="2400" baseline="-25000" dirty="0"/>
              <a:t> </a:t>
            </a:r>
            <a:endParaRPr lang="en-US" sz="2400" dirty="0"/>
          </a:p>
          <a:p>
            <a:pPr algn="just"/>
            <a:r>
              <a:rPr lang="en-US" sz="2400" dirty="0"/>
              <a:t>Stationary interarrival ties is often unrealistic, but we may often approximate reality by breaking the time of day into segments.</a:t>
            </a:r>
          </a:p>
          <a:p>
            <a:pPr algn="just"/>
            <a:r>
              <a:rPr lang="en-US" sz="2400" dirty="0"/>
              <a:t>A negative interarrival time is impossible. This allows us to write</a:t>
            </a:r>
          </a:p>
          <a:p>
            <a:pPr algn="just"/>
            <a:endParaRPr lang="en-US" sz="2400" dirty="0"/>
          </a:p>
          <a:p>
            <a:pPr algn="just"/>
            <a:endParaRPr lang="en-US" sz="2400" dirty="0"/>
          </a:p>
          <a:p>
            <a:pPr algn="just"/>
            <a:r>
              <a:rPr lang="en-US" sz="2400" dirty="0"/>
              <a:t>We define </a:t>
            </a:r>
            <a:r>
              <a:rPr lang="el-GR" sz="2400" dirty="0">
                <a:cs typeface="Times New Roman" pitchFamily="18" charset="0"/>
              </a:rPr>
              <a:t>λ</a:t>
            </a:r>
            <a:r>
              <a:rPr lang="en-US" sz="2400" dirty="0">
                <a:cs typeface="Times New Roman" pitchFamily="18" charset="0"/>
              </a:rPr>
              <a:t> to be the </a:t>
            </a:r>
            <a:r>
              <a:rPr lang="en-US" sz="2400" b="1" dirty="0">
                <a:cs typeface="Times New Roman" pitchFamily="18" charset="0"/>
              </a:rPr>
              <a:t>arrival rate </a:t>
            </a:r>
            <a:r>
              <a:rPr lang="en-US" sz="2400" dirty="0">
                <a:cs typeface="Times New Roman" pitchFamily="18" charset="0"/>
              </a:rPr>
              <a:t>or</a:t>
            </a:r>
            <a:r>
              <a:rPr lang="en-US" sz="2400" b="1" dirty="0">
                <a:cs typeface="Times New Roman" pitchFamily="18" charset="0"/>
              </a:rPr>
              <a:t> </a:t>
            </a:r>
            <a:r>
              <a:rPr lang="en-US" sz="2400" dirty="0">
                <a:cs typeface="Times New Roman" pitchFamily="18" charset="0"/>
              </a:rPr>
              <a:t>units of arrivals per hour</a:t>
            </a:r>
          </a:p>
          <a:p>
            <a:pPr algn="just"/>
            <a:r>
              <a:rPr lang="en-US" sz="2400" b="1" dirty="0">
                <a:cs typeface="Times New Roman" pitchFamily="18" charset="0"/>
              </a:rPr>
              <a:t>So, </a:t>
            </a:r>
            <a:r>
              <a:rPr lang="en-US" sz="2400" dirty="0"/>
              <a:t>1/</a:t>
            </a:r>
            <a:r>
              <a:rPr lang="el-GR" sz="2400" dirty="0">
                <a:cs typeface="Times New Roman" pitchFamily="18" charset="0"/>
              </a:rPr>
              <a:t>λ</a:t>
            </a:r>
            <a:r>
              <a:rPr lang="en-US" sz="2400" dirty="0">
                <a:cs typeface="Times New Roman" pitchFamily="18" charset="0"/>
              </a:rPr>
              <a:t> to be the mean or average interarrival time or units of hours per arrival.</a:t>
            </a:r>
            <a:endParaRPr lang="el-GR" sz="2400" dirty="0">
              <a:cs typeface="Times New Roman" pitchFamily="18" charset="0"/>
            </a:endParaRPr>
          </a:p>
        </p:txBody>
      </p:sp>
      <p:graphicFrame>
        <p:nvGraphicFramePr>
          <p:cNvPr id="168964" name="Object 4"/>
          <p:cNvGraphicFramePr>
            <a:graphicFrameLocks noChangeAspect="1"/>
          </p:cNvGraphicFramePr>
          <p:nvPr>
            <p:extLst>
              <p:ext uri="{D42A27DB-BD31-4B8C-83A1-F6EECF244321}">
                <p14:modId xmlns:p14="http://schemas.microsoft.com/office/powerpoint/2010/main" val="4166857001"/>
              </p:ext>
            </p:extLst>
          </p:nvPr>
        </p:nvGraphicFramePr>
        <p:xfrm>
          <a:off x="782690" y="3037234"/>
          <a:ext cx="6093097" cy="722850"/>
        </p:xfrm>
        <a:graphic>
          <a:graphicData uri="http://schemas.openxmlformats.org/presentationml/2006/ole">
            <mc:AlternateContent xmlns:mc="http://schemas.openxmlformats.org/markup-compatibility/2006">
              <mc:Choice xmlns:v="urn:schemas-microsoft-com:vml" Requires="v">
                <p:oleObj spid="_x0000_s1110" name="Equation" r:id="rId3" imgW="2781300" imgH="330200" progId="Equation.3">
                  <p:embed/>
                </p:oleObj>
              </mc:Choice>
              <mc:Fallback>
                <p:oleObj name="Equation" r:id="rId3" imgW="2781300" imgH="330200" progId="Equation.3">
                  <p:embed/>
                  <p:pic>
                    <p:nvPicPr>
                      <p:cNvPr id="0" name="Picture 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690" y="3037234"/>
                        <a:ext cx="6093097" cy="722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8965" name="Object 5"/>
          <p:cNvGraphicFramePr>
            <a:graphicFrameLocks noChangeAspect="1"/>
          </p:cNvGraphicFramePr>
          <p:nvPr>
            <p:extLst>
              <p:ext uri="{D42A27DB-BD31-4B8C-83A1-F6EECF244321}">
                <p14:modId xmlns:p14="http://schemas.microsoft.com/office/powerpoint/2010/main" val="1442334505"/>
              </p:ext>
            </p:extLst>
          </p:nvPr>
        </p:nvGraphicFramePr>
        <p:xfrm>
          <a:off x="2116123" y="4902107"/>
          <a:ext cx="2182477" cy="979842"/>
        </p:xfrm>
        <a:graphic>
          <a:graphicData uri="http://schemas.openxmlformats.org/presentationml/2006/ole">
            <mc:AlternateContent xmlns:mc="http://schemas.openxmlformats.org/markup-compatibility/2006">
              <mc:Choice xmlns:v="urn:schemas-microsoft-com:vml" Requires="v">
                <p:oleObj spid="_x0000_s1111" name="Equation" r:id="rId5" imgW="875920" imgH="393529" progId="Equation.3">
                  <p:embed/>
                </p:oleObj>
              </mc:Choice>
              <mc:Fallback>
                <p:oleObj name="Equation" r:id="rId5" imgW="875920" imgH="393529" progId="Equation.3">
                  <p:embed/>
                  <p:pic>
                    <p:nvPicPr>
                      <p:cNvPr id="0" name="Picture 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6123" y="4902107"/>
                        <a:ext cx="2182477" cy="9798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2">
            <a:extLst>
              <a:ext uri="{FF2B5EF4-FFF2-40B4-BE49-F238E27FC236}">
                <a16:creationId xmlns:a16="http://schemas.microsoft.com/office/drawing/2014/main" id="{B0C1F855-2FC3-4101-992E-F3CD2D1845B5}"/>
              </a:ext>
            </a:extLst>
          </p:cNvPr>
          <p:cNvSpPr txBox="1">
            <a:spLocks noChangeArrowheads="1"/>
          </p:cNvSpPr>
          <p:nvPr/>
        </p:nvSpPr>
        <p:spPr bwMode="auto">
          <a:xfrm>
            <a:off x="129092" y="26894"/>
            <a:ext cx="9014908" cy="93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200" kern="1200">
                <a:solidFill>
                  <a:srgbClr val="003296"/>
                </a:solidFill>
                <a:latin typeface="+mj-lt"/>
                <a:ea typeface="+mj-ea"/>
                <a:cs typeface="+mj-cs"/>
              </a:defRPr>
            </a:lvl1pPr>
            <a:lvl2pPr algn="l" rtl="0" eaLnBrk="0" fontAlgn="base" hangingPunct="0">
              <a:spcBef>
                <a:spcPct val="0"/>
              </a:spcBef>
              <a:spcAft>
                <a:spcPct val="0"/>
              </a:spcAft>
              <a:defRPr sz="3200">
                <a:solidFill>
                  <a:schemeClr val="tx2"/>
                </a:solidFill>
                <a:latin typeface="Franklin Gothic Medium" pitchFamily="34" charset="0"/>
              </a:defRPr>
            </a:lvl2pPr>
            <a:lvl3pPr algn="l" rtl="0" eaLnBrk="0" fontAlgn="base" hangingPunct="0">
              <a:spcBef>
                <a:spcPct val="0"/>
              </a:spcBef>
              <a:spcAft>
                <a:spcPct val="0"/>
              </a:spcAft>
              <a:defRPr sz="3200">
                <a:solidFill>
                  <a:schemeClr val="tx2"/>
                </a:solidFill>
                <a:latin typeface="Franklin Gothic Medium" pitchFamily="34" charset="0"/>
              </a:defRPr>
            </a:lvl3pPr>
            <a:lvl4pPr algn="l" rtl="0" eaLnBrk="0" fontAlgn="base" hangingPunct="0">
              <a:spcBef>
                <a:spcPct val="0"/>
              </a:spcBef>
              <a:spcAft>
                <a:spcPct val="0"/>
              </a:spcAft>
              <a:defRPr sz="3200">
                <a:solidFill>
                  <a:schemeClr val="tx2"/>
                </a:solidFill>
                <a:latin typeface="Franklin Gothic Medium" pitchFamily="34" charset="0"/>
              </a:defRPr>
            </a:lvl4pPr>
            <a:lvl5pPr algn="l" rtl="0" eaLnBrk="0" fontAlgn="base" hangingPunct="0">
              <a:spcBef>
                <a:spcPct val="0"/>
              </a:spcBef>
              <a:spcAft>
                <a:spcPct val="0"/>
              </a:spcAft>
              <a:defRPr sz="3200">
                <a:solidFill>
                  <a:schemeClr val="tx2"/>
                </a:solidFill>
                <a:latin typeface="Franklin Gothic Medium" pitchFamily="34" charset="0"/>
              </a:defRPr>
            </a:lvl5pPr>
            <a:lvl6pPr marL="457200" algn="l" rtl="0" fontAlgn="base">
              <a:spcBef>
                <a:spcPct val="0"/>
              </a:spcBef>
              <a:spcAft>
                <a:spcPct val="0"/>
              </a:spcAft>
              <a:defRPr sz="3200">
                <a:solidFill>
                  <a:schemeClr val="tx2"/>
                </a:solidFill>
                <a:latin typeface="Franklin Gothic Medium" pitchFamily="34" charset="0"/>
              </a:defRPr>
            </a:lvl6pPr>
            <a:lvl7pPr marL="914400" algn="l" rtl="0" fontAlgn="base">
              <a:spcBef>
                <a:spcPct val="0"/>
              </a:spcBef>
              <a:spcAft>
                <a:spcPct val="0"/>
              </a:spcAft>
              <a:defRPr sz="3200">
                <a:solidFill>
                  <a:schemeClr val="tx2"/>
                </a:solidFill>
                <a:latin typeface="Franklin Gothic Medium" pitchFamily="34" charset="0"/>
              </a:defRPr>
            </a:lvl7pPr>
            <a:lvl8pPr marL="1371600" algn="l" rtl="0" fontAlgn="base">
              <a:spcBef>
                <a:spcPct val="0"/>
              </a:spcBef>
              <a:spcAft>
                <a:spcPct val="0"/>
              </a:spcAft>
              <a:defRPr sz="3200">
                <a:solidFill>
                  <a:schemeClr val="tx2"/>
                </a:solidFill>
                <a:latin typeface="Franklin Gothic Medium" pitchFamily="34" charset="0"/>
              </a:defRPr>
            </a:lvl8pPr>
            <a:lvl9pPr marL="1828800" algn="l" rtl="0" fontAlgn="base">
              <a:spcBef>
                <a:spcPct val="0"/>
              </a:spcBef>
              <a:spcAft>
                <a:spcPct val="0"/>
              </a:spcAft>
              <a:defRPr sz="3200">
                <a:solidFill>
                  <a:schemeClr val="tx2"/>
                </a:solidFill>
                <a:latin typeface="Franklin Gothic Medium" pitchFamily="34" charset="0"/>
              </a:defRPr>
            </a:lvl9pPr>
          </a:lstStyle>
          <a:p>
            <a:r>
              <a:rPr lang="en-US" dirty="0"/>
              <a:t>Modeling Arrival and Service Processes</a:t>
            </a:r>
          </a:p>
        </p:txBody>
      </p:sp>
      <p:sp>
        <p:nvSpPr>
          <p:cNvPr id="8" name="Slide Number Placeholder 7"/>
          <p:cNvSpPr>
            <a:spLocks noGrp="1"/>
          </p:cNvSpPr>
          <p:nvPr>
            <p:ph type="sldNum" sz="quarter" idx="12"/>
          </p:nvPr>
        </p:nvSpPr>
        <p:spPr/>
        <p:txBody>
          <a:bodyPr/>
          <a:lstStyle/>
          <a:p>
            <a:pPr>
              <a:defRPr/>
            </a:pPr>
            <a:fld id="{F208343D-CA57-4FFD-885D-7C7C191369FA}" type="slidenum">
              <a:rPr lang="he-IL" altLang="en-US" smtClean="0"/>
              <a:pPr>
                <a:defRPr/>
              </a:pPr>
              <a:t>9</a:t>
            </a:fld>
            <a:endParaRPr lang="en-US" altLang="en-US"/>
          </a:p>
        </p:txBody>
      </p:sp>
    </p:spTree>
    <p:extLst>
      <p:ext uri="{BB962C8B-B14F-4D97-AF65-F5344CB8AC3E}">
        <p14:creationId xmlns:p14="http://schemas.microsoft.com/office/powerpoint/2010/main" val="1791565610"/>
      </p:ext>
    </p:extLst>
  </p:cSld>
  <p:clrMapOvr>
    <a:masterClrMapping/>
  </p:clrMapOvr>
  <p:transition>
    <p:pull dir="d"/>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Origin</Template>
  <TotalTime>11903</TotalTime>
  <Words>5334</Words>
  <Application>Microsoft Office PowerPoint</Application>
  <PresentationFormat>On-screen Show (4:3)</PresentationFormat>
  <Paragraphs>702</Paragraphs>
  <Slides>76</Slides>
  <Notes>35</Notes>
  <HiddenSlides>5</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76</vt:i4>
      </vt:variant>
    </vt:vector>
  </HeadingPairs>
  <TitlesOfParts>
    <vt:vector size="91" baseType="lpstr">
      <vt:lpstr>AkzidenzGroteskBE-Bold</vt:lpstr>
      <vt:lpstr>AkzidenzGroteskBE-BoldIt</vt:lpstr>
      <vt:lpstr>Arial</vt:lpstr>
      <vt:lpstr>Calibri</vt:lpstr>
      <vt:lpstr>Comic Sans MS</vt:lpstr>
      <vt:lpstr>Franklin Gothic Book</vt:lpstr>
      <vt:lpstr>Franklin Gothic Medium</vt:lpstr>
      <vt:lpstr>MathematicalPi-Four</vt:lpstr>
      <vt:lpstr>Times New Roman</vt:lpstr>
      <vt:lpstr>Times-Italic</vt:lpstr>
      <vt:lpstr>Times-Roman</vt:lpstr>
      <vt:lpstr>Wingdings</vt:lpstr>
      <vt:lpstr>Wingdings 3</vt:lpstr>
      <vt:lpstr>Origin</vt:lpstr>
      <vt:lpstr>Equation</vt:lpstr>
      <vt:lpstr>Queuing Theory</vt:lpstr>
      <vt:lpstr>Queuing System (elements)</vt:lpstr>
      <vt:lpstr>Queuing System</vt:lpstr>
      <vt:lpstr>Queuing System</vt:lpstr>
      <vt:lpstr>Queuing System - Input process</vt:lpstr>
      <vt:lpstr>Queuing System - Output process </vt:lpstr>
      <vt:lpstr>Queuing System - Queue discipline </vt:lpstr>
      <vt:lpstr>Modeling Arrival and Service Processes</vt:lpstr>
      <vt:lpstr> </vt:lpstr>
      <vt:lpstr>Modeling Arrival and Service Processes</vt:lpstr>
      <vt:lpstr>Modeling Arrival and Service Processes</vt:lpstr>
      <vt:lpstr>Modeling the Service Process</vt:lpstr>
      <vt:lpstr>PowerPoint Presentation</vt:lpstr>
      <vt:lpstr>Modeling the Service Process</vt:lpstr>
      <vt:lpstr>The Kendall-Lee Notation for Queuing Systems </vt:lpstr>
      <vt:lpstr>The Kendall-Lee Notation for Queuing Systems </vt:lpstr>
      <vt:lpstr>The Kendall-Lee Notation for Queuing Systems </vt:lpstr>
      <vt:lpstr> </vt:lpstr>
      <vt:lpstr> </vt:lpstr>
      <vt:lpstr>Birth-Death Processes</vt:lpstr>
      <vt:lpstr>Laws of Motion for Birth-Death</vt:lpstr>
      <vt:lpstr>Birth-Death Processes</vt:lpstr>
      <vt:lpstr>Relation of Exponential Distribution to Birth-Death Processes</vt:lpstr>
      <vt:lpstr>PowerPoint Presentation</vt:lpstr>
      <vt:lpstr>PowerPoint Presentation</vt:lpstr>
      <vt:lpstr>PowerPoint Presentation</vt:lpstr>
      <vt:lpstr>Steady-State Probabilities for Birth-Death Processes</vt:lpstr>
      <vt:lpstr>Solution of Balance Eq. </vt:lpstr>
      <vt:lpstr>Solution of Balance Eq. </vt:lpstr>
      <vt:lpstr>Solution of Balance Eq. </vt:lpstr>
      <vt:lpstr>Birth Death Process</vt:lpstr>
      <vt:lpstr>M/M/1/GD/∞/∞ Queuing System</vt:lpstr>
      <vt:lpstr>M/M/1/GD/∞/∞ Queuing System</vt:lpstr>
      <vt:lpstr>M/M/1/GD/∞/∞ Queuing System</vt:lpstr>
      <vt:lpstr>M/M/1/GD/∞/∞ Queuing System</vt:lpstr>
      <vt:lpstr>M/M/1/GD/∞/∞ Queuing System</vt:lpstr>
      <vt:lpstr>M/M/1/GD/∞/∞ Queuing System</vt:lpstr>
      <vt:lpstr>M/M/1/GD/∞/∞ Queuing System</vt:lpstr>
      <vt:lpstr>M/M/1/GD/∞/∞ Queuing System</vt:lpstr>
      <vt:lpstr>M/M/1/GD/∞/∞ Queuing System</vt:lpstr>
      <vt:lpstr> M/M/1/GD/∞/∞ Queuing System</vt:lpstr>
      <vt:lpstr>Solutions</vt:lpstr>
      <vt:lpstr>Solutions</vt:lpstr>
      <vt:lpstr>M/M/s/GD/ ∞ /∞ Queuing System</vt:lpstr>
      <vt:lpstr>M/M/s/GD/∞/∞ Queuing System</vt:lpstr>
      <vt:lpstr>M/M/s/GD/∞/∞ Queuing System</vt:lpstr>
      <vt:lpstr>M/M/s/GD/∞/∞ Queuing System</vt:lpstr>
      <vt:lpstr>M/M/s/GD/∞/∞ Queuing System</vt:lpstr>
      <vt:lpstr>M/M/s/GD/∞/∞ Queuing System</vt:lpstr>
      <vt:lpstr>M/M/s/GD/∞/∞ Queuing System</vt:lpstr>
      <vt:lpstr>M/M/s/GD/∞/∞ Queuing System</vt:lpstr>
      <vt:lpstr>M/M/s/GD/∞/∞ Queuing System</vt:lpstr>
      <vt:lpstr>M/M/s/GD/∞/∞ Queuing System</vt:lpstr>
      <vt:lpstr>Waiting Time Distribution of M/M/s/FCFS// </vt:lpstr>
      <vt:lpstr>Waiting Time Distribution of M/M/s/FCFS// </vt:lpstr>
      <vt:lpstr>Waiting Time Distribution of M/M/s/FCFS// </vt:lpstr>
      <vt:lpstr>Waiting Time Distribution of M/M/s/FCFS// </vt:lpstr>
      <vt:lpstr>M/M/1/GD/ n /∞ Queuing System (means(16.4a))  (14.8a)</vt:lpstr>
      <vt:lpstr>M/M/1/GD/n/∞ Queuing System (16.4a) (14.8a)</vt:lpstr>
      <vt:lpstr>M/M/1/GD/n/∞ Queuing System (16.4a) (14.8a)</vt:lpstr>
      <vt:lpstr>M/M/1/GD/n/∞ Queuing System (16.4a) (14.8a)</vt:lpstr>
      <vt:lpstr>M/M/1/GD/n/∞ Queuing System – Example (16.4b) (14.8b)</vt:lpstr>
      <vt:lpstr>M/M/1/GD/n/∞ Queuing System - Example</vt:lpstr>
      <vt:lpstr>M/G/1/GD// </vt:lpstr>
      <vt:lpstr>M/G/1/GD// </vt:lpstr>
      <vt:lpstr>M/G/1/GD// </vt:lpstr>
      <vt:lpstr>M/G/1/GD// </vt:lpstr>
      <vt:lpstr>M/G/1/GD// </vt:lpstr>
      <vt:lpstr>M/G/1/GD// </vt:lpstr>
      <vt:lpstr>M/G/1/GD// </vt:lpstr>
      <vt:lpstr>M/D/1/GD// </vt:lpstr>
      <vt:lpstr>Exponential Queues in Series Networks</vt:lpstr>
      <vt:lpstr>Exponential Queues in Series Networks</vt:lpstr>
      <vt:lpstr>Exponential Queues in Series Networks</vt:lpstr>
      <vt:lpstr>Exponential Queues in Series Networks</vt:lpstr>
      <vt:lpstr>Exponential Queues in Series Networks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Markov Chains - Tutorial #5</dc:title>
  <dc:subject>Markov Chains</dc:subject>
  <dc:creator>Ilan Gronau</dc:creator>
  <cp:lastModifiedBy>shakib shahidul</cp:lastModifiedBy>
  <cp:revision>1324</cp:revision>
  <cp:lastPrinted>2017-11-15T04:32:09Z</cp:lastPrinted>
  <dcterms:created xsi:type="dcterms:W3CDTF">1999-10-31T16:48:19Z</dcterms:created>
  <dcterms:modified xsi:type="dcterms:W3CDTF">2022-11-24T04:24:59Z</dcterms:modified>
</cp:coreProperties>
</file>