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sldIdLst>
    <p:sldId id="278" r:id="rId5"/>
    <p:sldId id="262" r:id="rId6"/>
    <p:sldId id="264" r:id="rId7"/>
    <p:sldId id="267" r:id="rId8"/>
    <p:sldId id="268" r:id="rId9"/>
    <p:sldId id="258" r:id="rId10"/>
    <p:sldId id="265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63" r:id="rId19"/>
    <p:sldId id="26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48" autoAdjust="0"/>
  </p:normalViewPr>
  <p:slideViewPr>
    <p:cSldViewPr snapToGrid="0">
      <p:cViewPr varScale="1">
        <p:scale>
          <a:sx n="120" d="100"/>
          <a:sy n="120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4-988B-415F-B6DF-EB9C7061559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988B-415F-B6DF-EB9C7061559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2-988B-415F-B6DF-EB9C7061559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988B-415F-B6DF-EB9C70615591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88B-415F-B6DF-EB9C70615591}"/>
                </c:ext>
              </c:extLst>
            </c:dLbl>
            <c:dLbl>
              <c:idx val="1"/>
              <c:layout>
                <c:manualLayout>
                  <c:x val="0.11621634730891799"/>
                  <c:y val="-0.1518409086089590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33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sample1</a:t>
                    </a:r>
                  </a:p>
                </c:rich>
              </c:tx>
              <c:spPr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6263672999424289E-2"/>
                      <c:h val="0.1011307588035358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1-988B-415F-B6DF-EB9C70615591}"/>
                </c:ext>
              </c:extLst>
            </c:dLbl>
            <c:dLbl>
              <c:idx val="2"/>
              <c:layout>
                <c:manualLayout>
                  <c:x val="7.9654214207679958E-2"/>
                  <c:y val="0.13596945059020107"/>
                </c:manualLayout>
              </c:layout>
              <c:tx>
                <c:rich>
                  <a:bodyPr/>
                  <a:lstStyle/>
                  <a:p>
                    <a:r>
                      <a: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sample2</a:t>
                    </a:r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988B-415F-B6DF-EB9C70615591}"/>
                </c:ext>
              </c:extLst>
            </c:dLbl>
            <c:dLbl>
              <c:idx val="3"/>
              <c:layout>
                <c:manualLayout>
                  <c:x val="4.0726657872429156E-2"/>
                  <c:y val="0.13731955354710598"/>
                </c:manualLayout>
              </c:layout>
              <c:tx>
                <c:rich>
                  <a:bodyPr/>
                  <a:lstStyle/>
                  <a:p>
                    <a:r>
                      <a: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sample3</a:t>
                    </a:r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988B-415F-B6DF-EB9C70615591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8B-415F-B6DF-EB9C7061559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oughtco.com/differences-in-descriptive-and-inferential-statistics-3126224" TargetMode="External"/><Relationship Id="rId2" Type="http://schemas.openxmlformats.org/officeDocument/2006/relationships/hyperlink" Target="https://en.wikipedia.org/wiki/Statistic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urses.lumenlearning.com/wmopen-concepts-statistics/chapter/wim-linking-probability-to-statistical-inference/" TargetMode="External"/><Relationship Id="rId4" Type="http://schemas.openxmlformats.org/officeDocument/2006/relationships/hyperlink" Target="https://www.statisticshowto.datasciencecentral.com/inferential-statistics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4A9EA-A81C-44F6-A330-0B74DF08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CSE 3207: </a:t>
            </a:r>
            <a:r>
              <a:rPr lang="en-US" sz="2800" cap="none" dirty="0"/>
              <a:t>Applied Statistics and Queuing Theory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CFEC048-262D-4CB6-AEBE-245CCDDD4F6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1991" b="21991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C52E6-7A58-40E6-9D4E-2E8F5E1BC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>
            <a:normAutofit/>
          </a:bodyPr>
          <a:lstStyle/>
          <a:p>
            <a:r>
              <a:rPr lang="en-US" sz="1900" cap="none" dirty="0">
                <a:solidFill>
                  <a:srgbClr val="002060"/>
                </a:solidFill>
                <a:latin typeface="Bahnschrift" panose="020B0502040204020203" pitchFamily="34" charset="0"/>
              </a:rPr>
              <a:t>Mr. Sunanda Das, Assistant Professor, Dept. of CSE, KUET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85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D9198-D7BC-4062-952B-63F43DBA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8B70E-0F85-43DA-A3DC-64813E4C5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99887"/>
            <a:ext cx="6507546" cy="4468983"/>
          </a:xfrm>
        </p:spPr>
        <p:txBody>
          <a:bodyPr/>
          <a:lstStyle/>
          <a:p>
            <a:r>
              <a:rPr lang="en-US" dirty="0"/>
              <a:t>Let’s say you have some sample data about a potential new cancer drug. You could use descriptive statistics to describe your sample, including:</a:t>
            </a:r>
          </a:p>
          <a:p>
            <a:r>
              <a:rPr lang="en-US" dirty="0"/>
              <a:t>Sample mean</a:t>
            </a:r>
          </a:p>
          <a:p>
            <a:r>
              <a:rPr lang="en-US" dirty="0"/>
              <a:t>Sample standard deviation</a:t>
            </a:r>
          </a:p>
          <a:p>
            <a:r>
              <a:rPr lang="en-US" dirty="0"/>
              <a:t>Making a bar chart or boxplot</a:t>
            </a:r>
          </a:p>
          <a:p>
            <a:r>
              <a:rPr lang="en-US" dirty="0"/>
              <a:t>Describing the shape of the sample probability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67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178C1-4BE2-4D3F-8561-A3DA65D4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4CC25-D5A8-4551-ABF1-FF0407009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6624950" cy="3678303"/>
          </a:xfrm>
        </p:spPr>
        <p:txBody>
          <a:bodyPr/>
          <a:lstStyle/>
          <a:p>
            <a:r>
              <a:rPr lang="en-US" dirty="0"/>
              <a:t>With inferential statistics you take that sample data from a small number of people and </a:t>
            </a:r>
            <a:r>
              <a:rPr lang="en-US" dirty="0" err="1"/>
              <a:t>and</a:t>
            </a:r>
            <a:r>
              <a:rPr lang="en-US" dirty="0"/>
              <a:t> try to determine if the data can predict whether the drug will work for everyone (i.e. the population). </a:t>
            </a:r>
          </a:p>
          <a:p>
            <a:endParaRPr lang="en-US" dirty="0"/>
          </a:p>
          <a:p>
            <a:r>
              <a:rPr lang="en-US" dirty="0"/>
              <a:t>There are various ways you can do this, from calculating a z-score (z-scores are a way to show where your data would lie in a normal distribution to post-hoc (advanced) testing.</a:t>
            </a:r>
          </a:p>
        </p:txBody>
      </p:sp>
      <p:pic>
        <p:nvPicPr>
          <p:cNvPr id="2050" name="Picture 2" descr="hypothesis testing example">
            <a:extLst>
              <a:ext uri="{FF2B5EF4-FFF2-40B4-BE49-F238E27FC236}">
                <a16:creationId xmlns:a16="http://schemas.microsoft.com/office/drawing/2014/main" id="{42412F30-633C-4DF5-AD09-3D562C3FC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613" y="2575551"/>
            <a:ext cx="3646240" cy="27346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2F2FE3-1088-404C-8ED9-7E9F151A1367}"/>
              </a:ext>
            </a:extLst>
          </p:cNvPr>
          <p:cNvSpPr txBox="1"/>
          <p:nvPr/>
        </p:nvSpPr>
        <p:spPr>
          <a:xfrm>
            <a:off x="7762613" y="5704514"/>
            <a:ext cx="3780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A hypothesis test can show where your data is placed on a distribution like this one.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06669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A7BFA1-01EC-4DDC-8228-91F6DF51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cap="none" dirty="0"/>
              <a:t>How Do Probability and Statistical Inference Work Together?</a:t>
            </a:r>
            <a:r>
              <a:rPr lang="en-US" cap="none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95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89929-C8FB-40CD-A99D-13F81350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A1D3B-99B0-4A73-A077-F0513A745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0876637" cy="3678303"/>
          </a:xfrm>
        </p:spPr>
        <p:txBody>
          <a:bodyPr/>
          <a:lstStyle/>
          <a:p>
            <a:r>
              <a:rPr lang="en-US" sz="2000" dirty="0"/>
              <a:t>Statistical inference makes use of concepts in probability.</a:t>
            </a:r>
          </a:p>
          <a:p>
            <a:endParaRPr lang="en-US" sz="2000" dirty="0"/>
          </a:p>
          <a:p>
            <a:r>
              <a:rPr lang="en-US" sz="2000" dirty="0"/>
              <a:t>The sample information is made available to the analyst and, with the aid of </a:t>
            </a:r>
            <a:r>
              <a:rPr lang="en-US" sz="2000" b="1" dirty="0"/>
              <a:t>statistical methods </a:t>
            </a:r>
            <a:r>
              <a:rPr lang="en-US" sz="2000" dirty="0"/>
              <a:t>and </a:t>
            </a:r>
            <a:r>
              <a:rPr lang="en-US" sz="2000" b="1" dirty="0"/>
              <a:t>elements of probability</a:t>
            </a:r>
            <a:r>
              <a:rPr lang="en-US" sz="2000" dirty="0"/>
              <a:t>, conclusions are drawn about some </a:t>
            </a:r>
            <a:r>
              <a:rPr lang="en-US" sz="2000" b="1" dirty="0"/>
              <a:t>feature of the population </a:t>
            </a:r>
          </a:p>
          <a:p>
            <a:endParaRPr lang="en-US" sz="2000" b="1" dirty="0"/>
          </a:p>
          <a:p>
            <a:r>
              <a:rPr lang="en-US" sz="2000" dirty="0"/>
              <a:t>Elements in probability allow us to </a:t>
            </a:r>
            <a:r>
              <a:rPr lang="en-US" sz="2000" b="1" dirty="0"/>
              <a:t>draw conclusions </a:t>
            </a:r>
            <a:r>
              <a:rPr lang="en-US" sz="2000" dirty="0"/>
              <a:t>about characteristics of </a:t>
            </a:r>
            <a:r>
              <a:rPr lang="en-US" sz="2000" b="1" dirty="0"/>
              <a:t>hypothetical data</a:t>
            </a:r>
            <a:r>
              <a:rPr lang="en-US" sz="2000" dirty="0"/>
              <a:t> taken from the population, based on known features of the population.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59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0B49-1ACC-4AD4-B11B-73F0CFF51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The Big Picture of statistics.  Shown on the diagram are Step 1: Producing Data, Step 2: Exploratory Data Analysis, Step 3: Probability, and Step 4: Inference. Highlighted in this diagram is Step 4: Inference">
            <a:extLst>
              <a:ext uri="{FF2B5EF4-FFF2-40B4-BE49-F238E27FC236}">
                <a16:creationId xmlns:a16="http://schemas.microsoft.com/office/drawing/2014/main" id="{A6B1C509-76D6-4D01-A1BA-E57D424D82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825" y="2101712"/>
            <a:ext cx="8736887" cy="422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616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E75D-4832-4701-9D2C-5AF88F87D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15568-3C95-4844-BC72-11B051644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01034"/>
          </a:xfrm>
        </p:spPr>
        <p:txBody>
          <a:bodyPr>
            <a:normAutofit fontScale="55000" lnSpcReduction="20000"/>
          </a:bodyPr>
          <a:lstStyle/>
          <a:p>
            <a:r>
              <a:rPr lang="en-US" sz="2500" dirty="0">
                <a:hlinkClick r:id="rId2"/>
              </a:rPr>
              <a:t>https://en.wikipedia.org/wiki/Statistics</a:t>
            </a:r>
            <a:endParaRPr lang="en-US" sz="2500" dirty="0"/>
          </a:p>
          <a:p>
            <a:r>
              <a:rPr lang="en-US" sz="2500" dirty="0">
                <a:hlinkClick r:id="rId3"/>
              </a:rPr>
              <a:t>https://www.thoughtco.com/differences-in-descriptive-and-inferential-statistics-3126224</a:t>
            </a:r>
            <a:endParaRPr lang="en-US" sz="2500" dirty="0"/>
          </a:p>
          <a:p>
            <a:r>
              <a:rPr lang="en-US" sz="2500" dirty="0">
                <a:hlinkClick r:id="rId4"/>
              </a:rPr>
              <a:t>https://www.statisticshowto.datasciencecentral.com/inferential-statistics/</a:t>
            </a:r>
            <a:endParaRPr lang="en-US" sz="2500" dirty="0"/>
          </a:p>
          <a:p>
            <a:r>
              <a:rPr lang="en-US" sz="2500" dirty="0">
                <a:hlinkClick r:id="rId5"/>
              </a:rPr>
              <a:t>https://courses.lumenlearning.com/wmopen-concepts-statistics/chapter/wim-linking-probability-to-statistical-inference/</a:t>
            </a:r>
            <a:endParaRPr lang="en-US" sz="25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b="1" dirty="0"/>
              <a:t>Books: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900" b="1" dirty="0"/>
              <a:t>Probability &amp; Statistics for Engineers &amp; Scientists </a:t>
            </a:r>
            <a:r>
              <a:rPr lang="en-US" sz="2900" dirty="0"/>
              <a:t>by Ronald E. Walpole, </a:t>
            </a:r>
            <a:r>
              <a:rPr lang="en-US" sz="2900" i="1" dirty="0"/>
              <a:t> </a:t>
            </a:r>
            <a:r>
              <a:rPr lang="en-US" sz="2900" dirty="0"/>
              <a:t>Raymond H. Myers, </a:t>
            </a:r>
            <a:r>
              <a:rPr lang="en-US" sz="2900" i="1" dirty="0"/>
              <a:t> </a:t>
            </a:r>
            <a:r>
              <a:rPr lang="en-US" sz="2900" dirty="0"/>
              <a:t>Sharon L. Myers, Keying Ye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900" b="1" dirty="0"/>
              <a:t>Probability and statistical inference</a:t>
            </a:r>
            <a:r>
              <a:rPr lang="en-US" sz="2900" dirty="0"/>
              <a:t> by Robert V. Hogg, Elliot Tanis, Dale Zimmerman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900" b="1" dirty="0"/>
              <a:t>An Introduction to Statistical Learning with Applications in R </a:t>
            </a:r>
            <a:r>
              <a:rPr lang="en-US" sz="2900" dirty="0"/>
              <a:t>Gareth James, Daniela Witten, Trevor Hastie, Robert </a:t>
            </a:r>
            <a:r>
              <a:rPr lang="en-US" sz="2900" dirty="0" err="1"/>
              <a:t>Tibshirani</a:t>
            </a:r>
            <a:endParaRPr lang="en-US" sz="2900" dirty="0"/>
          </a:p>
          <a:p>
            <a:pPr marL="342900" indent="-342900">
              <a:buFont typeface="+mj-lt"/>
              <a:buAutoNum type="arabicPeriod"/>
            </a:pPr>
            <a:r>
              <a:rPr lang="en-US" sz="2900" b="1" dirty="0"/>
              <a:t>The Elements of Statistical Learning </a:t>
            </a:r>
            <a:r>
              <a:rPr lang="en-US" sz="2900" dirty="0"/>
              <a:t>Data Mining, Inference, and Prediction by Trevor Hastie, Robert </a:t>
            </a:r>
            <a:r>
              <a:rPr lang="en-US" sz="2900" dirty="0" err="1"/>
              <a:t>Tibshirani</a:t>
            </a:r>
            <a:r>
              <a:rPr lang="en-US" sz="2900" dirty="0"/>
              <a:t>, Jerome Friedman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973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Subtitle 5">
            <a:extLst>
              <a:ext uri="{FF2B5EF4-FFF2-40B4-BE49-F238E27FC236}">
                <a16:creationId xmlns:a16="http://schemas.microsoft.com/office/drawing/2014/main" id="{92890BC0-64CC-4014-ABF7-0DA9C4318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4" y="2495445"/>
            <a:ext cx="3278465" cy="59032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45AC9-E58A-4E60-B0F5-31F83CC35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/>
              <a:t>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3128C-8A0D-4C8A-A696-A1B52C702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Science of </a:t>
            </a:r>
            <a:r>
              <a:rPr lang="en-US" sz="4000" b="1" dirty="0"/>
              <a:t>collecting, organizing, analyzing, and interpreting</a:t>
            </a:r>
            <a:r>
              <a:rPr lang="en-US" sz="2800" b="1" dirty="0"/>
              <a:t> </a:t>
            </a:r>
            <a:r>
              <a:rPr lang="en-US" sz="2800" dirty="0"/>
              <a:t>data.</a:t>
            </a:r>
          </a:p>
          <a:p>
            <a:r>
              <a:rPr lang="en-US" sz="2800" dirty="0"/>
              <a:t>Statistics is a really important part of </a:t>
            </a:r>
            <a:r>
              <a:rPr lang="en-US" sz="3200" b="1" dirty="0"/>
              <a:t>Data Science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512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62C1-0544-4580-9B06-435E0F570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E43C6-034C-418B-A00B-F6B02A879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80547"/>
          </a:xfrm>
        </p:spPr>
        <p:txBody>
          <a:bodyPr>
            <a:normAutofit fontScale="92500" lnSpcReduction="10000"/>
          </a:bodyPr>
          <a:lstStyle/>
          <a:p>
            <a:endParaRPr lang="en-US" sz="2800" dirty="0"/>
          </a:p>
          <a:p>
            <a:r>
              <a:rPr lang="en-US" sz="2800" dirty="0"/>
              <a:t>Identifying risk factor for a type of cancer</a:t>
            </a:r>
          </a:p>
          <a:p>
            <a:r>
              <a:rPr lang="en-US" sz="2800" dirty="0"/>
              <a:t>Predicting house price</a:t>
            </a:r>
          </a:p>
          <a:p>
            <a:r>
              <a:rPr lang="en-US" sz="2800" dirty="0"/>
              <a:t>Establish relationship between variables</a:t>
            </a:r>
          </a:p>
          <a:p>
            <a:r>
              <a:rPr lang="en-US" sz="2800" dirty="0"/>
              <a:t>Statistics help in testing the efficacy of manufacturing drugs or injections or medicines for controlling or curing certain diseases.</a:t>
            </a:r>
          </a:p>
          <a:p>
            <a:r>
              <a:rPr lang="en-US" sz="2800" dirty="0"/>
              <a:t>Decision making about marketing and finance </a:t>
            </a:r>
          </a:p>
          <a:p>
            <a:r>
              <a:rPr lang="en-US" sz="2800" b="1" dirty="0"/>
              <a:t>… … … … and many more</a:t>
            </a:r>
            <a:endParaRPr lang="en-US" sz="4000" b="1" dirty="0"/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83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12EBE-0C56-4487-BFC8-6EA60D67C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altLang="en-US" sz="4000" cap="none" dirty="0"/>
              <a:t>Types of </a:t>
            </a:r>
            <a:r>
              <a:rPr lang="en-US" altLang="en-US" sz="4000" cap="none" dirty="0"/>
              <a:t>S</a:t>
            </a:r>
            <a:r>
              <a:rPr lang="sk-SK" altLang="en-US" sz="4000" cap="none" dirty="0"/>
              <a:t>tatistics</a:t>
            </a:r>
            <a:endParaRPr lang="en-US" sz="40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17F81-F5A7-46E4-9D0E-4FAF8DAA3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Descriptive Statistics: </a:t>
            </a:r>
            <a:r>
              <a:rPr lang="en-US" dirty="0"/>
              <a:t> </a:t>
            </a:r>
            <a:r>
              <a:rPr lang="en-US" sz="2400" dirty="0">
                <a:latin typeface="+mj-lt"/>
                <a:cs typeface="Calibri" panose="020F0502020204030204" pitchFamily="34" charset="0"/>
              </a:rPr>
              <a:t>In this branch of statistics, the goal is to describe. There are a number of items that belong in this portion of statistics, such as: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02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B3321-4D7E-4685-A29A-D37770E42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4DD6E-3771-464F-824D-C6F2B7522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cs typeface="Calibri" panose="020F0502020204030204" pitchFamily="34" charset="0"/>
              </a:rPr>
              <a:t>average</a:t>
            </a:r>
            <a:r>
              <a:rPr lang="en-US" sz="2400" dirty="0">
                <a:cs typeface="Calibri" panose="020F0502020204030204" pitchFamily="34" charset="0"/>
              </a:rPr>
              <a:t>, or measure of the center of a data set, consisting of the mean, median, mode, or midrange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cs typeface="Calibri" panose="020F0502020204030204" pitchFamily="34" charset="0"/>
              </a:rPr>
              <a:t>spread of a data set</a:t>
            </a:r>
            <a:r>
              <a:rPr lang="en-US" sz="2400" dirty="0">
                <a:cs typeface="Calibri" panose="020F0502020204030204" pitchFamily="34" charset="0"/>
              </a:rPr>
              <a:t>, which can be measured with the </a:t>
            </a:r>
            <a:r>
              <a:rPr lang="en-US" sz="2400" b="1" dirty="0">
                <a:solidFill>
                  <a:srgbClr val="0070C0"/>
                </a:solidFill>
                <a:cs typeface="Calibri" panose="020F0502020204030204" pitchFamily="34" charset="0"/>
              </a:rPr>
              <a:t>range</a:t>
            </a:r>
            <a:r>
              <a:rPr lang="en-US" sz="2400" dirty="0">
                <a:cs typeface="Calibri" panose="020F0502020204030204" pitchFamily="34" charset="0"/>
              </a:rPr>
              <a:t> or </a:t>
            </a:r>
            <a:r>
              <a:rPr lang="en-US" sz="2400" b="1" dirty="0">
                <a:solidFill>
                  <a:srgbClr val="0070C0"/>
                </a:solidFill>
                <a:cs typeface="Calibri" panose="020F0502020204030204" pitchFamily="34" charset="0"/>
              </a:rPr>
              <a:t>standard deviation</a:t>
            </a:r>
            <a:endParaRPr lang="en-US" sz="2400" dirty="0"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cs typeface="Calibri" panose="020F0502020204030204" pitchFamily="34" charset="0"/>
              </a:rPr>
              <a:t>Overall descriptions </a:t>
            </a:r>
            <a:r>
              <a:rPr lang="en-US" sz="2400" dirty="0">
                <a:cs typeface="Calibri" panose="020F0502020204030204" pitchFamily="34" charset="0"/>
              </a:rPr>
              <a:t>of data such as the </a:t>
            </a:r>
            <a:r>
              <a:rPr lang="en-US" sz="2400" b="1" dirty="0">
                <a:solidFill>
                  <a:srgbClr val="0070C0"/>
                </a:solidFill>
                <a:cs typeface="Calibri" panose="020F0502020204030204" pitchFamily="34" charset="0"/>
              </a:rPr>
              <a:t>five number summary</a:t>
            </a:r>
            <a:endParaRPr lang="en-US" sz="2400" dirty="0"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cs typeface="Calibri" panose="020F0502020204030204" pitchFamily="34" charset="0"/>
              </a:rPr>
              <a:t>Measurements such as </a:t>
            </a:r>
            <a:r>
              <a:rPr lang="en-US" sz="2400" b="1" dirty="0">
                <a:solidFill>
                  <a:srgbClr val="0070C0"/>
                </a:solidFill>
                <a:cs typeface="Calibri" panose="020F0502020204030204" pitchFamily="34" charset="0"/>
              </a:rPr>
              <a:t>skewness </a:t>
            </a:r>
            <a:endParaRPr lang="en-US" sz="2400" dirty="0"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cs typeface="Calibri" panose="020F0502020204030204" pitchFamily="34" charset="0"/>
              </a:rPr>
              <a:t>The exploration of relationships and </a:t>
            </a:r>
            <a:r>
              <a:rPr lang="en-US" sz="2400" b="1" dirty="0">
                <a:solidFill>
                  <a:srgbClr val="0070C0"/>
                </a:solidFill>
                <a:cs typeface="Calibri" panose="020F0502020204030204" pitchFamily="34" charset="0"/>
              </a:rPr>
              <a:t>correlation</a:t>
            </a:r>
            <a:r>
              <a:rPr lang="en-US" sz="2400" b="1" dirty="0">
                <a:cs typeface="Calibri" panose="020F0502020204030204" pitchFamily="34" charset="0"/>
              </a:rPr>
              <a:t> </a:t>
            </a:r>
            <a:r>
              <a:rPr lang="en-US" sz="2400" dirty="0">
                <a:cs typeface="Calibri" panose="020F0502020204030204" pitchFamily="34" charset="0"/>
              </a:rPr>
              <a:t>between paired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cs typeface="Calibri" panose="020F0502020204030204" pitchFamily="34" charset="0"/>
              </a:rPr>
              <a:t>The presentation of statistical results in </a:t>
            </a:r>
            <a:r>
              <a:rPr lang="en-US" sz="2400" b="1" dirty="0">
                <a:solidFill>
                  <a:srgbClr val="0070C0"/>
                </a:solidFill>
                <a:cs typeface="Calibri" panose="020F0502020204030204" pitchFamily="34" charset="0"/>
              </a:rPr>
              <a:t>graphical 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677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none" dirty="0"/>
              <a:t>Five number summary</a:t>
            </a:r>
          </a:p>
        </p:txBody>
      </p:sp>
      <p:pic>
        <p:nvPicPr>
          <p:cNvPr id="11" name="Content Placeholder 4" descr="Chart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Content Placeholder 17" descr="Chart placeholder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1811" y="2571845"/>
            <a:ext cx="5395428" cy="2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C32E8-4434-4F2B-BEDE-93B62777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4D95E-3FF7-403C-9B94-0229A626B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893133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Inferential Statistics:</a:t>
            </a:r>
          </a:p>
          <a:p>
            <a:r>
              <a:rPr lang="en-US" sz="2400" dirty="0"/>
              <a:t>Inferential statistics are </a:t>
            </a:r>
            <a:r>
              <a:rPr lang="en-US" sz="2400" dirty="0">
                <a:solidFill>
                  <a:srgbClr val="0070C0"/>
                </a:solidFill>
              </a:rPr>
              <a:t>produced through complex mathematical calculations </a:t>
            </a:r>
            <a:r>
              <a:rPr lang="en-US" sz="2400" dirty="0"/>
              <a:t>that allow scientists to infer trends about a </a:t>
            </a:r>
            <a:r>
              <a:rPr lang="en-US" sz="2400" dirty="0">
                <a:solidFill>
                  <a:srgbClr val="0070C0"/>
                </a:solidFill>
              </a:rPr>
              <a:t>larger population based </a:t>
            </a:r>
            <a:r>
              <a:rPr lang="en-US" sz="2400" dirty="0"/>
              <a:t>on a study of a </a:t>
            </a:r>
            <a:r>
              <a:rPr lang="en-US" sz="2400" dirty="0">
                <a:solidFill>
                  <a:srgbClr val="0070C0"/>
                </a:solidFill>
              </a:rPr>
              <a:t>sample taken from it</a:t>
            </a:r>
            <a:r>
              <a:rPr lang="en-US" sz="2400" dirty="0"/>
              <a:t>.</a:t>
            </a:r>
          </a:p>
          <a:p>
            <a:r>
              <a:rPr lang="en-US" sz="2400" dirty="0"/>
              <a:t>Scientists use inferential statistics to </a:t>
            </a:r>
            <a:r>
              <a:rPr lang="en-US" sz="2400" dirty="0">
                <a:solidFill>
                  <a:srgbClr val="0070C0"/>
                </a:solidFill>
              </a:rPr>
              <a:t>examine the relationships between variables </a:t>
            </a:r>
            <a:r>
              <a:rPr lang="en-US" sz="2400" dirty="0"/>
              <a:t>within a sample and then make </a:t>
            </a:r>
            <a:r>
              <a:rPr lang="en-US" sz="2400" dirty="0">
                <a:solidFill>
                  <a:srgbClr val="0070C0"/>
                </a:solidFill>
              </a:rPr>
              <a:t>generalizations</a:t>
            </a:r>
            <a:r>
              <a:rPr lang="en-US" sz="2400" dirty="0"/>
              <a:t> or predictions about </a:t>
            </a:r>
            <a:r>
              <a:rPr lang="en-US" sz="2400" dirty="0">
                <a:solidFill>
                  <a:srgbClr val="0070C0"/>
                </a:solidFill>
              </a:rPr>
              <a:t>how those variables will relate to a larger population</a:t>
            </a:r>
            <a:r>
              <a:rPr lang="en-US" sz="2400" dirty="0"/>
              <a:t>.</a:t>
            </a:r>
          </a:p>
          <a:p>
            <a:r>
              <a:rPr lang="en-US" sz="2400" dirty="0"/>
              <a:t>It is usually impossible to </a:t>
            </a:r>
            <a:r>
              <a:rPr lang="en-US" sz="2400" dirty="0">
                <a:solidFill>
                  <a:srgbClr val="0070C0"/>
                </a:solidFill>
              </a:rPr>
              <a:t>examine each member of the population individually</a:t>
            </a:r>
            <a:r>
              <a:rPr lang="en-US" sz="2400" dirty="0"/>
              <a:t>. So scientists choose a representative subset of the population, called a statistical sample.</a:t>
            </a:r>
            <a:endParaRPr lang="en-US" sz="36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439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F36A-DA2E-458A-9BB2-C277BF6DF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Population and Sample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C0891D85-6490-43F1-AE96-95225BF477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5748101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1147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E9DF9-A49C-45E7-9A0A-73210099F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7182B-F641-4106-A44D-DF6663853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There are two main areas of inferential statistics: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Estimating parameters. </a:t>
            </a:r>
            <a:r>
              <a:rPr lang="en-US" sz="2400" dirty="0"/>
              <a:t>This means taking a statistic from your sample data (for example the sample mean) and using it to say something about a population parameter (i.e. the population mean).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Hypothesis tests. </a:t>
            </a:r>
            <a:r>
              <a:rPr lang="en-US" sz="2400" dirty="0"/>
              <a:t>This is where you can use sample data to answer research questions. For example, you might be interested in knowing if a new cancer drug is effective. Or if breakfast helps children perform better in schools.</a:t>
            </a:r>
          </a:p>
        </p:txBody>
      </p:sp>
    </p:spTree>
    <p:extLst>
      <p:ext uri="{BB962C8B-B14F-4D97-AF65-F5344CB8AC3E}">
        <p14:creationId xmlns:p14="http://schemas.microsoft.com/office/powerpoint/2010/main" val="38394726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EF96C5-3DBB-474D-9A68-6602A116B4D3}">
  <ds:schemaRefs>
    <ds:schemaRef ds:uri="16c05727-aa75-4e4a-9b5f-8a80a1165891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713E99F-A368-412C-B268-19FC7C8FD4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ABC737-7714-4383-83AA-9E7E16CCB4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Dividend design(2)</Template>
  <TotalTime>0</TotalTime>
  <Words>743</Words>
  <Application>Microsoft Office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Bahnschrift</vt:lpstr>
      <vt:lpstr>Gill Sans MT</vt:lpstr>
      <vt:lpstr>Times New Roman</vt:lpstr>
      <vt:lpstr>Wingdings 2</vt:lpstr>
      <vt:lpstr>Dividend</vt:lpstr>
      <vt:lpstr>CSE 3207: Applied Statistics and Queuing Theory</vt:lpstr>
      <vt:lpstr>Statistics</vt:lpstr>
      <vt:lpstr>Applications</vt:lpstr>
      <vt:lpstr>Types of Statistics</vt:lpstr>
      <vt:lpstr>PowerPoint Presentation</vt:lpstr>
      <vt:lpstr>Five number summary</vt:lpstr>
      <vt:lpstr>PowerPoint Presentation</vt:lpstr>
      <vt:lpstr>Population and Sample</vt:lpstr>
      <vt:lpstr>PowerPoint Presentation</vt:lpstr>
      <vt:lpstr>PowerPoint Presentation</vt:lpstr>
      <vt:lpstr>PowerPoint Presentation</vt:lpstr>
      <vt:lpstr>How Do Probability and Statistical Inference Work Together?  </vt:lpstr>
      <vt:lpstr>PowerPoint Presentation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2019-08-23T16:12:02Z</dcterms:created>
  <dcterms:modified xsi:type="dcterms:W3CDTF">2022-09-13T20:05:15Z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