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9" r:id="rId14"/>
    <p:sldId id="270" r:id="rId15"/>
    <p:sldId id="267" r:id="rId16"/>
    <p:sldId id="272" r:id="rId17"/>
    <p:sldId id="273" r:id="rId18"/>
    <p:sldId id="274" r:id="rId19"/>
    <p:sldId id="275" r:id="rId20"/>
    <p:sldId id="276" r:id="rId21"/>
    <p:sldId id="291" r:id="rId22"/>
    <p:sldId id="280" r:id="rId23"/>
    <p:sldId id="292" r:id="rId24"/>
    <p:sldId id="290" r:id="rId25"/>
    <p:sldId id="281" r:id="rId26"/>
    <p:sldId id="282" r:id="rId27"/>
    <p:sldId id="283" r:id="rId28"/>
    <p:sldId id="293" r:id="rId29"/>
    <p:sldId id="284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286" r:id="rId38"/>
    <p:sldId id="287" r:id="rId39"/>
    <p:sldId id="288" r:id="rId40"/>
    <p:sldId id="289" r:id="rId41"/>
    <p:sldId id="25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FDAA-2551-4542-8A82-49EEDC03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18AAD-B21A-4573-8F64-C1C9ABF71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D539-387A-4528-BFB3-65A64329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7F52-0E82-4384-91A3-9EEBEFDD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0B19-BBB0-474A-9C7F-6015B401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988F-6DDE-407C-BC26-124C3C56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BF23A-102F-43EE-AF6C-3FB82311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189D-5249-4DFD-98F0-538852FA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705B-EB87-4478-837C-87D68893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42EB-6717-4019-B52A-213BD31B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9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28C80-A45C-4FF3-BB52-381626ED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5031B-707F-4564-917B-7CCF8890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74CF-8EA5-4886-A9C5-852B56C0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DC20-DD98-4655-AADA-FEB28A3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5D8F-38A8-46E8-9870-41B0E681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94D2-7432-43D4-B677-B0ECA54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76AD-D3A7-4677-AC54-A3153C6C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8DB8-9EDF-49CA-B97F-BD1F0471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4BFD-AB87-4A41-A28D-0C9AB0F6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AD66-F312-4DD7-84F0-199A4EF1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307C-0415-4049-8C16-AF588E8A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0285-7EFD-40EC-93D2-0F04CBAC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B4E7-D957-49B1-8CFE-11C3DD6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3579-16D7-4C3C-A2E3-E3EF5242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B9B0-24C4-4565-BD73-B555E2CC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F190-270B-4AFB-ACE1-E2862164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C2E4-D85A-4099-B144-89E1666E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0362D-17CB-4D3D-B7B5-42B1DCBBF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2E5C-7215-4D41-B94A-38A7A9E9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1A7F-5160-4720-8EAE-F444B4BE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BCA94-0598-4D79-B257-068E7A5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9C0-2EB8-4725-85AC-AEE3C06E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21930-0BBD-4CF2-B1DF-4066D619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E1844-C2A5-405C-9704-6A0B19D0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0FC94-CA39-458F-9C4C-562AFA6C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E027F-1F48-4006-B355-D117092DE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3BF44-969E-4277-A14A-24F2A154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DE329-CAF2-455A-8970-82991A8B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7304D-9F0F-40AD-B8A5-98266C0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9842-629A-4E9A-827D-BDA03F97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4C9F4-4380-4048-A861-2D32B3F2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F8756-5474-4741-B898-F0C12B78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4F4E4-D758-4377-8891-FF14C56D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9F529-EFB3-47B6-BA2A-FDE25A55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8CF86-6423-48DD-A5CF-65ED9A74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CF3D4-9C14-442C-B402-DB45DEA0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DBFE-E632-4015-94B3-A715D665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65B4-212A-4227-BB2A-443CF9A1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58F16-087E-4F1D-9ED2-E982A8C1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91009-B039-4FA2-9266-EE2B5CC5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661C0-D165-4529-BFA3-973844E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A983B-F58D-4F42-A9C7-7873D353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FB76-D39E-4085-87EA-49324062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43D75-31E6-4721-A451-EF50B839A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D808B-BB50-450E-84BC-6B53A28B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F699-AD41-428E-9328-6AC4D44C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4155E-C508-4776-BC31-C81B5A4B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44C8E-A497-4A47-8398-BFAB0D89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AABF2-BDA5-4D41-AF69-C336A4D6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0C12-276B-4523-B1A5-2646C203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D8D7-A104-41B9-899D-114D9DAA2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6A1F-F3FB-48FE-B1E8-959EA63633A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6196-1694-4739-8923-6CB062EFE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A8FC-FD3D-4564-A078-57B278E4B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FDCA-F379-45D0-8F42-BDA561C0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rek.com/sampling/populations-and-samples.aspx" TargetMode="External"/><Relationship Id="rId2" Type="http://schemas.openxmlformats.org/officeDocument/2006/relationships/hyperlink" Target="https://www.cliffsnotes.com/study-guides/statistics/sampling/populations-samples-parameters-and-stat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sisfun.com/data/random-variables.html" TargetMode="External"/><Relationship Id="rId5" Type="http://schemas.openxmlformats.org/officeDocument/2006/relationships/hyperlink" Target="http://www.stat.yale.edu/Courses/1997-98/101/ranvar.htm" TargetMode="External"/><Relationship Id="rId4" Type="http://schemas.openxmlformats.org/officeDocument/2006/relationships/hyperlink" Target="https://www.mathsisfun.com/data/standard-deviatio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3B6F-8725-477D-8759-2E3A996A1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Distribution of Sampling Statistics</a:t>
            </a:r>
            <a:endParaRPr lang="en-US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F593-2832-4EAD-8F9C-F799E50BB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Mr. Sunanda Das, Assistant Professor, 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49188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39D0-1EA7-4F54-8C1B-A2D80623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5A029A-C0C6-4197-9D46-8C3D73511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120" y="1895316"/>
            <a:ext cx="3762375" cy="1285875"/>
          </a:xfrm>
          <a:prstGeom prst="rect">
            <a:avLst/>
          </a:prstGeom>
        </p:spPr>
      </p:pic>
      <p:pic>
        <p:nvPicPr>
          <p:cNvPr id="5122" name="Picture 2" descr="dogs on graph: standard deviation">
            <a:extLst>
              <a:ext uri="{FF2B5EF4-FFF2-40B4-BE49-F238E27FC236}">
                <a16:creationId xmlns:a16="http://schemas.microsoft.com/office/drawing/2014/main" id="{D1E525DA-B288-42F4-8905-2F05EA28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44" y="3829879"/>
            <a:ext cx="591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2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F71B-508A-40B2-B583-720EB17F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B4203-7FEB-4787-87A0-B432D4368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613" y="2517879"/>
            <a:ext cx="9683140" cy="26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5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E2FB-FC56-44FC-BCDF-D240ED9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D652322B-590E-4FC4-A590-A71BE029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8813" y="1520825"/>
            <a:ext cx="8458200" cy="49720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FB50BF-2312-7451-583D-D3DF6AEC040E}"/>
              </a:ext>
            </a:extLst>
          </p:cNvPr>
          <p:cNvSpPr txBox="1"/>
          <p:nvPr/>
        </p:nvSpPr>
        <p:spPr>
          <a:xfrm>
            <a:off x="310101" y="6550223"/>
            <a:ext cx="299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SRS: </a:t>
            </a:r>
            <a:r>
              <a:rPr lang="en-US" sz="1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random sample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56E9-1852-4B49-950B-3B6D1DE2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Central Limit Theorem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D797C-7E0E-488B-8983-84EB22221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84" y="1833238"/>
            <a:ext cx="8534400" cy="195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216A7D8E-2E71-4BC0-ABDC-6B80CFCD0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84185"/>
              </p:ext>
            </p:extLst>
          </p:nvPr>
        </p:nvGraphicFramePr>
        <p:xfrm>
          <a:off x="8370733" y="4213467"/>
          <a:ext cx="14970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380880" progId="Equation.3">
                  <p:embed/>
                </p:oleObj>
              </mc:Choice>
              <mc:Fallback>
                <p:oleObj name="Equation" r:id="rId3" imgW="520560" imgH="380880" progId="Equation.3">
                  <p:embed/>
                  <p:pic>
                    <p:nvPicPr>
                      <p:cNvPr id="352269" name="Object 13">
                        <a:extLst>
                          <a:ext uri="{FF2B5EF4-FFF2-40B4-BE49-F238E27FC236}">
                            <a16:creationId xmlns:a16="http://schemas.microsoft.com/office/drawing/2014/main" id="{C02DAB7E-E51D-4E09-BC9D-FD6714860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8370733" y="4213467"/>
                        <a:ext cx="14970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48E62-0FB7-4C75-9F3E-6AABE647EAD0}"/>
                  </a:ext>
                </a:extLst>
              </p:cNvPr>
              <p:cNvSpPr txBox="1"/>
              <p:nvPr/>
            </p:nvSpPr>
            <p:spPr>
              <a:xfrm>
                <a:off x="2922770" y="4213467"/>
                <a:ext cx="17969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sub>
                    </m:sSub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48E62-0FB7-4C75-9F3E-6AABE647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70" y="4213467"/>
                <a:ext cx="1796995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8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96AE-26DD-4784-A227-63DAA2FF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9570EB-D273-4B85-B75A-F96B1B86FCA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199" y="1825625"/>
                <a:ext cx="3081793" cy="4351338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These figures illustrate the sampling distributions of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en-US" sz="2800" dirty="0"/>
                  <a:t> based on 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AutoNum type="alphaLcParenBoth"/>
                </a:pP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n</a:t>
                </a:r>
                <a:r>
                  <a:rPr lang="en-US" altLang="en-US" sz="2800" dirty="0"/>
                  <a:t> = 1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AutoNum type="alphaLcParenBoth"/>
                </a:pP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n </a:t>
                </a:r>
                <a:r>
                  <a:rPr lang="en-US" altLang="en-US" sz="2800" dirty="0"/>
                  <a:t>= 10 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AutoNum type="alphaLcParenBoth"/>
                </a:pP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n </a:t>
                </a:r>
                <a:r>
                  <a:rPr lang="en-US" altLang="en-US" sz="2800" dirty="0"/>
                  <a:t>= 20 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AutoNum type="alphaLcParenBoth"/>
                </a:pP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n </a:t>
                </a:r>
                <a:r>
                  <a:rPr lang="en-US" altLang="en-US" sz="2800" dirty="0"/>
                  <a:t>= 70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9570EB-D273-4B85-B75A-F96B1B86F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3081793" cy="4351338"/>
              </a:xfrm>
              <a:blipFill>
                <a:blip r:embed="rId2"/>
                <a:stretch>
                  <a:fillRect l="-39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15802C-DEB8-4176-9692-F36C769E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7009" y="1977224"/>
            <a:ext cx="6019800" cy="3705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8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389C-5665-42C7-8EDC-0D8E26E9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FF856-29BE-4B61-85E1-81FBF2944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 is the mean of a random sample of size n taken from a population with mean μ and finite variance σ</a:t>
                </a:r>
                <a:r>
                  <a:rPr lang="en-US" baseline="30000" dirty="0"/>
                  <a:t>2</a:t>
                </a:r>
                <a:r>
                  <a:rPr lang="en-US" dirty="0"/>
                  <a:t>, then the </a:t>
                </a:r>
                <a:r>
                  <a:rPr lang="en-US" dirty="0">
                    <a:solidFill>
                      <a:srgbClr val="FF0000"/>
                    </a:solidFill>
                  </a:rPr>
                  <a:t>limiting form </a:t>
                </a:r>
                <a:r>
                  <a:rPr lang="en-US" dirty="0"/>
                  <a:t>of the distribution of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 n → ∞, is the standard normal distribution n</a:t>
                </a:r>
              </a:p>
              <a:p>
                <a:r>
                  <a:rPr lang="en-US" dirty="0"/>
                  <a:t>For standard normal distribution μ = 0 and σ =1.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FF856-29BE-4B61-85E1-81FBF2944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B690F81-4B89-461F-B8C1-ED466707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38" y="3215183"/>
            <a:ext cx="1762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2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1878-B7AE-47A5-84DF-231DA706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818A41-B120-4499-A8CB-1C13AFA89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98" y="1837521"/>
            <a:ext cx="5500646" cy="3182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25CFAC-B133-4861-87E7-8E0A320FE0A1}"/>
                  </a:ext>
                </a:extLst>
              </p:cNvPr>
              <p:cNvSpPr txBox="1"/>
              <p:nvPr/>
            </p:nvSpPr>
            <p:spPr>
              <a:xfrm>
                <a:off x="2854521" y="5271715"/>
                <a:ext cx="5263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(distribution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 for n = 1, moderate n, and large n).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25CFAC-B133-4861-87E7-8E0A320F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21" y="5271715"/>
                <a:ext cx="5263762" cy="400110"/>
              </a:xfrm>
              <a:prstGeom prst="rect">
                <a:avLst/>
              </a:prstGeom>
              <a:blipFill>
                <a:blip r:embed="rId3"/>
                <a:stretch>
                  <a:fillRect l="-926" t="-153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57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9DC5-0014-4403-947B-0C88D466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7FD41-F9C3-4B58-89CA-4A990DE2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normal approximation for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 will generally be good if </a:t>
                </a:r>
                <a:r>
                  <a:rPr lang="en-US" i="1" dirty="0"/>
                  <a:t>n ≥ </a:t>
                </a:r>
                <a:r>
                  <a:rPr lang="en-US" dirty="0"/>
                  <a:t>30, provided the population distribution is not terribly skewed.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n &lt; </a:t>
                </a:r>
                <a:r>
                  <a:rPr lang="en-US" dirty="0"/>
                  <a:t>30, the approximation is good only if the population is not too different from a normal distribution.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7FD41-F9C3-4B58-89CA-4A990DE2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76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3A0609-235C-4312-885E-E5542266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7" r="2465" b="2222"/>
          <a:stretch/>
        </p:blipFill>
        <p:spPr>
          <a:xfrm>
            <a:off x="6220573" y="109607"/>
            <a:ext cx="5836257" cy="663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BFB49-C5EE-48C7-8776-4550DC14B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" t="783" r="1417" b="2768"/>
          <a:stretch/>
        </p:blipFill>
        <p:spPr>
          <a:xfrm>
            <a:off x="135171" y="656491"/>
            <a:ext cx="5836257" cy="620150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81C78E-CA7C-4025-8A6B-7CEA8F30791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5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4A8-1AC6-4F2C-96D0-E6C7A5D0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2A7F-30E7-4C7B-AA5D-BCDD8503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electrical firm manufactures light bulbs that have a length of life that is approximately normally distributed, with mean equal to 800 hours and a standard deviation of 40 hours. Find the probability that a random sample of 16 bulbs will have an average life of less than 775 hours.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DD8B2-B71B-49E6-BADE-1A325520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5" y="3490043"/>
            <a:ext cx="912495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4804A-063F-4AF8-9674-086E4F8A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581" y="4425481"/>
            <a:ext cx="5936311" cy="19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A518-D4DD-4000-A330-B27C3011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Populations, Samples, Parameters,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00D9-BAF0-46A2-BA28-AD0DABBF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 of </a:t>
            </a:r>
            <a:r>
              <a:rPr lang="en-US" dirty="0">
                <a:solidFill>
                  <a:srgbClr val="FF0000"/>
                </a:solidFill>
              </a:rPr>
              <a:t>inferential statistics </a:t>
            </a:r>
            <a:r>
              <a:rPr lang="en-US" dirty="0"/>
              <a:t>enables us to make </a:t>
            </a:r>
            <a:r>
              <a:rPr lang="en-US" dirty="0">
                <a:solidFill>
                  <a:srgbClr val="FF0000"/>
                </a:solidFill>
              </a:rPr>
              <a:t>educated guesses </a:t>
            </a:r>
            <a:r>
              <a:rPr lang="en-US" dirty="0"/>
              <a:t>about the numerical characteristics of </a:t>
            </a:r>
            <a:r>
              <a:rPr lang="en-US" dirty="0">
                <a:solidFill>
                  <a:srgbClr val="FF0000"/>
                </a:solidFill>
              </a:rPr>
              <a:t>large groups</a:t>
            </a:r>
            <a:r>
              <a:rPr lang="en-US" dirty="0"/>
              <a:t>.</a:t>
            </a:r>
          </a:p>
          <a:p>
            <a:r>
              <a:rPr lang="en-US" dirty="0"/>
              <a:t>The logic of sampling gives us a way to test conclusions about such groups using only a </a:t>
            </a:r>
            <a:r>
              <a:rPr lang="en-US" dirty="0">
                <a:solidFill>
                  <a:srgbClr val="FF0000"/>
                </a:solidFill>
              </a:rPr>
              <a:t>small portion </a:t>
            </a:r>
            <a:r>
              <a:rPr lang="en-US" dirty="0"/>
              <a:t>of its members.</a:t>
            </a:r>
          </a:p>
          <a:p>
            <a:r>
              <a:rPr lang="en-US" dirty="0"/>
              <a:t>A population includes all of the elements from a set of data.</a:t>
            </a:r>
          </a:p>
          <a:p>
            <a:r>
              <a:rPr lang="en-US" dirty="0"/>
              <a:t>A sample consists one or more </a:t>
            </a:r>
            <a:r>
              <a:rPr lang="en-US" dirty="0">
                <a:solidFill>
                  <a:srgbClr val="FF0000"/>
                </a:solidFill>
              </a:rPr>
              <a:t>observations</a:t>
            </a:r>
            <a:r>
              <a:rPr lang="en-US" dirty="0"/>
              <a:t> drawn from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382638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BEF5-E1C5-43B2-BF01-30E63D20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24C7B-6C65-449E-AFA4-8316DE3F4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Traveling between two campuses of a university in a city via shuttle bus takes, on average, 28 minutes with a standard deviation of 5 minutes. In a given week, a bus transported passengers 40 times. What is the probability that the average transport time was more than 30 minutes? Assume the mean time is measured to the nearest minute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Since the time is measured on a continuous scale to the nearest minute, 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400" dirty="0"/>
                  <a:t> greater than 30 is equivalent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≥ </a:t>
                </a:r>
                <a:r>
                  <a:rPr lang="en-US" sz="2400" dirty="0"/>
                  <a:t>30</a:t>
                </a:r>
                <a:r>
                  <a:rPr lang="en-US" sz="2400" i="1" dirty="0"/>
                  <a:t>.</a:t>
                </a:r>
                <a:r>
                  <a:rPr lang="en-US" sz="2400" dirty="0"/>
                  <a:t>5.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24C7B-6C65-449E-AFA4-8316DE3F4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54A1E1C-8D2D-4EA6-918F-47E3DD16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68" y="4948279"/>
            <a:ext cx="7600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7249-5B91-4BCB-08EC-D563B0CC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D360-84C1-7C90-8EF0-E46BBF9B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5" y="1438179"/>
            <a:ext cx="10515600" cy="957332"/>
          </a:xfrm>
        </p:spPr>
        <p:txBody>
          <a:bodyPr>
            <a:normAutofit/>
          </a:bodyPr>
          <a:lstStyle/>
          <a:p>
            <a:r>
              <a:rPr lang="en-US" sz="2400" dirty="0"/>
              <a:t>In an experiment of chance, outcomes occur randomly. We often summarize the outcome from a random experiment by a simple number.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E20A7D-921E-7923-D6E2-5BA4E51EF623}"/>
              </a:ext>
            </a:extLst>
          </p:cNvPr>
          <p:cNvSpPr/>
          <p:nvPr/>
        </p:nvSpPr>
        <p:spPr>
          <a:xfrm>
            <a:off x="1852318" y="3098705"/>
            <a:ext cx="6865289" cy="1363785"/>
          </a:xfrm>
          <a:prstGeom prst="roundRect">
            <a:avLst>
              <a:gd name="adj" fmla="val 583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function that assigns a real number to each outcome in the sample space of a random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 shall use a capital letter, say</a:t>
            </a:r>
            <a:r>
              <a:rPr lang="en-GB" i="1" dirty="0">
                <a:solidFill>
                  <a:schemeClr val="tx1"/>
                </a:solidFill>
              </a:rPr>
              <a:t> X</a:t>
            </a:r>
            <a:r>
              <a:rPr lang="en-GB" dirty="0">
                <a:solidFill>
                  <a:schemeClr val="tx1"/>
                </a:solidFill>
              </a:rPr>
              <a:t>, to denote a random variable and its corresponding small letter,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in this case, for one of its values.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8EC68D-02DA-106D-08D1-9D821DEEF983}"/>
              </a:ext>
            </a:extLst>
          </p:cNvPr>
          <p:cNvSpPr/>
          <p:nvPr/>
        </p:nvSpPr>
        <p:spPr>
          <a:xfrm>
            <a:off x="2106766" y="2814515"/>
            <a:ext cx="1841390" cy="3935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Variable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FCFE2-04F2-913E-5D73-7CEE980C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5" y="5086585"/>
            <a:ext cx="921196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95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6CAF-020A-46CC-B4E4-92E8CFFC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6AA1-41E2-46EC-910D-02662B12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whose values depend on outcomes of a random phenomenon.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b="0" i="0" dirty="0">
                <a:solidFill>
                  <a:srgbClr val="296BC2"/>
                </a:solidFill>
                <a:effectLst/>
                <a:latin typeface="Verdana" panose="020B0604030504040204" pitchFamily="34" charset="0"/>
              </a:rPr>
              <a:t>X = {0, 1}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We have an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experiment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(such as tossing a coin)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We give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to each event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set of values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Random Variable</a:t>
            </a:r>
            <a:endParaRPr lang="en-US" sz="16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random variable 1">
            <a:extLst>
              <a:ext uri="{FF2B5EF4-FFF2-40B4-BE49-F238E27FC236}">
                <a16:creationId xmlns:a16="http://schemas.microsoft.com/office/drawing/2014/main" id="{DCBEAB6A-4FAC-4F46-91A7-1CCBA0635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7FAD5-F814-4539-85CF-270EA713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2727295"/>
            <a:ext cx="41624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8DC7-6731-3C21-0B02-80EE27E7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2C1A-337F-066A-FDE2-19DFB010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balanced coin is tossed two times. List the elements of the sample space, the corresponding probabilities and the corresponding values x, where x is the number of getting head.</a:t>
            </a:r>
          </a:p>
          <a:p>
            <a:endParaRPr lang="en-US" dirty="0"/>
          </a:p>
          <a:p>
            <a:r>
              <a:rPr lang="en-US" dirty="0"/>
              <a:t>Random variable, X: the number of getting head.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72BA79-D0EB-6792-6A6E-9EABB6249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46135"/>
              </p:ext>
            </p:extLst>
          </p:nvPr>
        </p:nvGraphicFramePr>
        <p:xfrm>
          <a:off x="1698045" y="435687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745564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40719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01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9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1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84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4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73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48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6CAF-020A-46CC-B4E4-92E8CFFC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6AA1-41E2-46EC-910D-02662B12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Discrete Random Variables</a:t>
            </a:r>
            <a:endParaRPr lang="en-US" b="1" dirty="0"/>
          </a:p>
          <a:p>
            <a:r>
              <a:rPr lang="en-US" dirty="0"/>
              <a:t>A </a:t>
            </a:r>
            <a:r>
              <a:rPr lang="en-US" b="1" i="1" dirty="0"/>
              <a:t>discrete random variable</a:t>
            </a:r>
            <a:r>
              <a:rPr lang="en-US" dirty="0"/>
              <a:t> is one which may take on only a </a:t>
            </a:r>
            <a:r>
              <a:rPr lang="en-US" dirty="0">
                <a:solidFill>
                  <a:srgbClr val="FF0000"/>
                </a:solidFill>
              </a:rPr>
              <a:t>countable number </a:t>
            </a:r>
            <a:r>
              <a:rPr lang="en-US" dirty="0"/>
              <a:t>of distinct values such as 0,1,2,3,4,........</a:t>
            </a:r>
          </a:p>
          <a:p>
            <a:endParaRPr lang="en-US" dirty="0"/>
          </a:p>
          <a:p>
            <a:r>
              <a:rPr lang="en-US" dirty="0"/>
              <a:t>If a random variable can </a:t>
            </a:r>
            <a:r>
              <a:rPr lang="en-US" dirty="0">
                <a:solidFill>
                  <a:srgbClr val="FF0000"/>
                </a:solidFill>
              </a:rPr>
              <a:t>take only a finite number of distinct values</a:t>
            </a:r>
            <a:r>
              <a:rPr lang="en-US" dirty="0"/>
              <a:t>, then it must be discrete. </a:t>
            </a:r>
          </a:p>
        </p:txBody>
      </p:sp>
    </p:spTree>
    <p:extLst>
      <p:ext uri="{BB962C8B-B14F-4D97-AF65-F5344CB8AC3E}">
        <p14:creationId xmlns:p14="http://schemas.microsoft.com/office/powerpoint/2010/main" val="2715773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75C-CEE7-4757-8D0A-3FC3E84F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44AF-12E4-4484-992E-0F3BA739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i="1" dirty="0"/>
              <a:t>probability distribution</a:t>
            </a:r>
            <a:r>
              <a:rPr lang="en-US" dirty="0"/>
              <a:t> of a discrete random variable is a list of </a:t>
            </a:r>
            <a:r>
              <a:rPr lang="en-US" dirty="0">
                <a:solidFill>
                  <a:srgbClr val="FF0000"/>
                </a:solidFill>
              </a:rPr>
              <a:t>probabilities associated </a:t>
            </a:r>
            <a:r>
              <a:rPr lang="en-US" dirty="0"/>
              <a:t>with each of its possible values. </a:t>
            </a:r>
          </a:p>
          <a:p>
            <a:r>
              <a:rPr lang="en-US" dirty="0"/>
              <a:t> It is also sometimes called the probability function or the </a:t>
            </a:r>
            <a:r>
              <a:rPr lang="en-US" b="1" i="1" dirty="0"/>
              <a:t>probability mass function (PMF).</a:t>
            </a:r>
            <a:endParaRPr lang="en-US" dirty="0"/>
          </a:p>
          <a:p>
            <a:r>
              <a:rPr lang="en-US" dirty="0"/>
              <a:t>Suppose a random variable X may take k different values, with the probability that X = x</a:t>
            </a:r>
            <a:r>
              <a:rPr lang="en-US" baseline="-25000" dirty="0"/>
              <a:t>i</a:t>
            </a:r>
            <a:r>
              <a:rPr lang="en-US" dirty="0"/>
              <a:t> defined to be P(X = x</a:t>
            </a:r>
            <a:r>
              <a:rPr lang="en-US" baseline="-25000" dirty="0"/>
              <a:t>i</a:t>
            </a:r>
            <a:r>
              <a:rPr lang="en-US" dirty="0"/>
              <a:t>) = p</a:t>
            </a:r>
            <a:r>
              <a:rPr lang="en-US" baseline="-25000" dirty="0"/>
              <a:t>i</a:t>
            </a:r>
            <a:r>
              <a:rPr lang="en-US" dirty="0"/>
              <a:t>. The probabilities p</a:t>
            </a:r>
            <a:r>
              <a:rPr lang="en-US" baseline="-25000" dirty="0"/>
              <a:t>i</a:t>
            </a:r>
            <a:r>
              <a:rPr lang="en-US" dirty="0"/>
              <a:t> must satisfy the following:</a:t>
            </a:r>
          </a:p>
          <a:p>
            <a:pPr marL="457200" lvl="1" indent="0">
              <a:buNone/>
            </a:pPr>
            <a:r>
              <a:rPr lang="en-US" dirty="0"/>
              <a:t>1: 0 &lt; p</a:t>
            </a:r>
            <a:r>
              <a:rPr lang="en-US" baseline="-25000" dirty="0"/>
              <a:t>i </a:t>
            </a:r>
            <a:r>
              <a:rPr lang="en-US" dirty="0"/>
              <a:t>&lt; 1 for each </a:t>
            </a:r>
            <a:r>
              <a:rPr lang="en-US" dirty="0" err="1"/>
              <a:t>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2: p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 + ... + p</a:t>
            </a:r>
            <a:r>
              <a:rPr lang="en-US" baseline="-25000" dirty="0"/>
              <a:t>k</a:t>
            </a:r>
            <a:r>
              <a:rPr lang="en-US" dirty="0"/>
              <a:t> = 1.</a:t>
            </a:r>
          </a:p>
        </p:txBody>
      </p:sp>
    </p:spTree>
    <p:extLst>
      <p:ext uri="{BB962C8B-B14F-4D97-AF65-F5344CB8AC3E}">
        <p14:creationId xmlns:p14="http://schemas.microsoft.com/office/powerpoint/2010/main" val="171835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65C3-4ACF-4DD4-AF6D-DCFC3B95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1DA1-CA30-418E-BDF5-834601BC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Continuous Random Variables</a:t>
            </a:r>
          </a:p>
          <a:p>
            <a:r>
              <a:rPr lang="en-US" dirty="0"/>
              <a:t>A </a:t>
            </a:r>
            <a:r>
              <a:rPr lang="en-US" b="1" i="1" dirty="0"/>
              <a:t>continuous random variable</a:t>
            </a:r>
            <a:r>
              <a:rPr lang="en-US" dirty="0"/>
              <a:t> is one which takes </a:t>
            </a:r>
            <a:r>
              <a:rPr lang="en-US" dirty="0">
                <a:solidFill>
                  <a:srgbClr val="FF0000"/>
                </a:solidFill>
              </a:rPr>
              <a:t>an infinite number of possible values.</a:t>
            </a:r>
          </a:p>
          <a:p>
            <a:r>
              <a:rPr lang="en-US" dirty="0"/>
              <a:t>Examples include height, weight, the amount of sugar in an orange, the time required to run a mile.</a:t>
            </a:r>
          </a:p>
          <a:p>
            <a:r>
              <a:rPr lang="en-US" dirty="0"/>
              <a:t>A continuous random variable is not defined at specific values. Instead, it is defined over </a:t>
            </a:r>
            <a:r>
              <a:rPr lang="en-US" dirty="0">
                <a:solidFill>
                  <a:srgbClr val="FF0000"/>
                </a:solidFill>
              </a:rPr>
              <a:t>an </a:t>
            </a:r>
            <a:r>
              <a:rPr lang="en-US" i="1" dirty="0">
                <a:solidFill>
                  <a:srgbClr val="FF0000"/>
                </a:solidFill>
              </a:rPr>
              <a:t>interval</a:t>
            </a:r>
            <a:r>
              <a:rPr lang="en-US" dirty="0">
                <a:solidFill>
                  <a:srgbClr val="FF0000"/>
                </a:solidFill>
              </a:rPr>
              <a:t> of values</a:t>
            </a:r>
            <a:r>
              <a:rPr lang="en-US" dirty="0"/>
              <a:t>, and is </a:t>
            </a:r>
            <a:r>
              <a:rPr lang="en-US" dirty="0">
                <a:solidFill>
                  <a:srgbClr val="FF0000"/>
                </a:solidFill>
              </a:rPr>
              <a:t>represented by </a:t>
            </a:r>
            <a:r>
              <a:rPr lang="en-US" dirty="0"/>
              <a:t>the </a:t>
            </a:r>
            <a:r>
              <a:rPr lang="en-US" b="1" i="1" dirty="0"/>
              <a:t>area under a curve</a:t>
            </a:r>
            <a:r>
              <a:rPr lang="en-US" dirty="0"/>
              <a:t> (in advanced mathematics, this is known as an </a:t>
            </a:r>
            <a:r>
              <a:rPr lang="en-US" i="1" dirty="0"/>
              <a:t>integral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CED7-E948-4123-9F67-BE285CAB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14D435-230F-4968-B0EC-2DA7F7464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27061"/>
            <a:ext cx="105841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Suppose a random variable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may take all values over an interval of real numbers.  Then the probability that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in the set of outcomes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A, P(A)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is defined to be the area above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under a curve. The curve, which represents a function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must satisfy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curve has no negative values (p(x) </a:t>
            </a:r>
            <a:r>
              <a:rPr kumimoji="0" lang="en-US" altLang="en-US" sz="1800" b="0" i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0 for all x)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total area under the curve is equal to 1.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1F1CD2-A368-4B31-86AC-DCF99A20EAC5}"/>
                  </a:ext>
                </a:extLst>
              </p:cNvPr>
              <p:cNvSpPr txBox="1"/>
              <p:nvPr/>
            </p:nvSpPr>
            <p:spPr>
              <a:xfrm>
                <a:off x="687788" y="3858386"/>
                <a:ext cx="10416541" cy="2776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the continuous case, the counterpart of the probability mass function is the </a:t>
                </a:r>
                <a:r>
                  <a:rPr lang="en-US" sz="2400" b="1" i="1" dirty="0"/>
                  <a:t>probability density function (PDF).</a:t>
                </a:r>
              </a:p>
              <a:p>
                <a:endParaRPr lang="en-US" sz="2400" b="1" i="1" dirty="0"/>
              </a:p>
              <a:p>
                <a:r>
                  <a:rPr lang="en-US" sz="2400" dirty="0"/>
                  <a:t>Requirements for a probability density function of a continuous random variable X: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f(x) </a:t>
                </a:r>
                <a:r>
                  <a:rPr kumimoji="0" lang="en-US" altLang="en-US" sz="2400" b="0" i="1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0 </a:t>
                </a:r>
                <a:r>
                  <a:rPr kumimoji="0" lang="en-US" altLang="en-US" sz="2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−∞≤</m:t>
                    </m:r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≤∞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(area under the curve =1)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1F1CD2-A368-4B31-86AC-DCF99A20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8" y="3858386"/>
                <a:ext cx="10416541" cy="2776337"/>
              </a:xfrm>
              <a:prstGeom prst="rect">
                <a:avLst/>
              </a:prstGeom>
              <a:blipFill>
                <a:blip r:embed="rId2"/>
                <a:stretch>
                  <a:fillRect l="-936" t="-1758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20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C9C0-5928-CCCD-E7B4-C99E9A3B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AC624-62EA-A73B-7530-CBB975F1F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function with values f(x), defined over the set of all numbers, is called a probability density function of the continuous random variable X if and only if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any real constant a and b with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AC624-62EA-A73B-7530-CBB975F1F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29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B5DE-6EAC-46B1-8A0B-EFC97525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69E8-AA8C-4E57-B5F5-54154E07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random variables (discrete and continuous) have a </a:t>
            </a:r>
            <a:r>
              <a:rPr lang="en-US" b="1" i="1" dirty="0"/>
              <a:t>cumulative distribution function (CDF)</a:t>
            </a:r>
            <a:r>
              <a:rPr lang="en-US" dirty="0"/>
              <a:t>. It is a function giving the probability that the random variable </a:t>
            </a:r>
            <a:r>
              <a:rPr lang="en-US" i="1" dirty="0"/>
              <a:t>X</a:t>
            </a:r>
            <a:r>
              <a:rPr lang="en-US" dirty="0"/>
              <a:t> is less than or equal to </a:t>
            </a:r>
            <a:r>
              <a:rPr lang="en-US" i="1" dirty="0"/>
              <a:t>x</a:t>
            </a:r>
            <a:r>
              <a:rPr lang="en-US" dirty="0"/>
              <a:t>, for every value 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A93A0F-24A3-43FB-AF0B-7681A636E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35933"/>
              </p:ext>
            </p:extLst>
          </p:nvPr>
        </p:nvGraphicFramePr>
        <p:xfrm>
          <a:off x="1594678" y="3175000"/>
          <a:ext cx="753408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6816">
                  <a:extLst>
                    <a:ext uri="{9D8B030D-6E8A-4147-A177-3AD203B41FA5}">
                      <a16:colId xmlns:a16="http://schemas.microsoft.com/office/drawing/2014/main" val="3203845568"/>
                    </a:ext>
                  </a:extLst>
                </a:gridCol>
                <a:gridCol w="1506816">
                  <a:extLst>
                    <a:ext uri="{9D8B030D-6E8A-4147-A177-3AD203B41FA5}">
                      <a16:colId xmlns:a16="http://schemas.microsoft.com/office/drawing/2014/main" val="350166699"/>
                    </a:ext>
                  </a:extLst>
                </a:gridCol>
                <a:gridCol w="1506816">
                  <a:extLst>
                    <a:ext uri="{9D8B030D-6E8A-4147-A177-3AD203B41FA5}">
                      <a16:colId xmlns:a16="http://schemas.microsoft.com/office/drawing/2014/main" val="2816402673"/>
                    </a:ext>
                  </a:extLst>
                </a:gridCol>
                <a:gridCol w="1506816">
                  <a:extLst>
                    <a:ext uri="{9D8B030D-6E8A-4147-A177-3AD203B41FA5}">
                      <a16:colId xmlns:a16="http://schemas.microsoft.com/office/drawing/2014/main" val="1429354098"/>
                    </a:ext>
                  </a:extLst>
                </a:gridCol>
                <a:gridCol w="1506816">
                  <a:extLst>
                    <a:ext uri="{9D8B030D-6E8A-4147-A177-3AD203B41FA5}">
                      <a16:colId xmlns:a16="http://schemas.microsoft.com/office/drawing/2014/main" val="239545998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2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2437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ABD14E3-C412-4A55-9CA6-984872B2DC1D}"/>
              </a:ext>
            </a:extLst>
          </p:cNvPr>
          <p:cNvSpPr/>
          <p:nvPr/>
        </p:nvSpPr>
        <p:spPr>
          <a:xfrm>
            <a:off x="838200" y="4738549"/>
            <a:ext cx="9738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cumulative distribution function for the above probability distribution is calculated as follows:</a:t>
            </a:r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probability that X is less than or equal to 1 is 0.1,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probability that X is less than or equal to 2 is 0.1+0.3 = 0.4,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probability that X is less than or equal to 3 is 0.1+0.3+0.4 = 0.8,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4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8A02-9454-4D29-97CA-22B48BB4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179B-AD87-4672-9913-B7463D55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sampling method is a procedure for selecting sample elements from a population. Simple </a:t>
            </a:r>
            <a:r>
              <a:rPr lang="en-US" dirty="0">
                <a:solidFill>
                  <a:srgbClr val="FF0000"/>
                </a:solidFill>
              </a:rPr>
              <a:t>random sampling </a:t>
            </a:r>
            <a:r>
              <a:rPr lang="en-US" dirty="0"/>
              <a:t>refers to a sampling method that has the following properties.</a:t>
            </a:r>
          </a:p>
          <a:p>
            <a:endParaRPr lang="en-US" dirty="0"/>
          </a:p>
          <a:p>
            <a:r>
              <a:rPr lang="en-US" dirty="0"/>
              <a:t>The population consists of N objects.</a:t>
            </a:r>
          </a:p>
          <a:p>
            <a:r>
              <a:rPr lang="en-US" dirty="0"/>
              <a:t>The sample consists of n objects.</a:t>
            </a:r>
          </a:p>
          <a:p>
            <a:r>
              <a:rPr lang="en-US" dirty="0"/>
              <a:t>All possible samples of n objects are equally likely to occur.</a:t>
            </a:r>
          </a:p>
        </p:txBody>
      </p:sp>
    </p:spTree>
    <p:extLst>
      <p:ext uri="{BB962C8B-B14F-4D97-AF65-F5344CB8AC3E}">
        <p14:creationId xmlns:p14="http://schemas.microsoft.com/office/powerpoint/2010/main" val="2699563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4CCC-C59C-06D4-673F-5535EAEA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6DBF7-9F55-35D0-8928-63B3A5918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cumulative distribution function of a discrete random variable X, denoted by F(x) is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−∞&lt;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For a discrete random variable X, F(x) satisfy the following properties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1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If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y, then F(x)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F(y)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6DBF7-9F55-35D0-8928-63B3A5918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33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CC2D-858E-35B7-754C-A1DDE09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CF594-08B1-65B6-64D2-FFDD7E6D3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cumulative distribution function of a continues random variable 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 F(x) be the distribution function for a continuous random variable X. then,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Wherever the derivative exists.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CF594-08B1-65B6-64D2-FFDD7E6D3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702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35A7-08F1-A84F-A9E9-FA48292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5D5E2-72B7-294A-4DBE-A0F73142F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931" y="1790093"/>
            <a:ext cx="5934903" cy="1066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0D46E-AFE2-AFAD-8716-3CD593C1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269" y="3725216"/>
            <a:ext cx="680179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70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7C62-07F5-CE23-1CE0-4355B010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D0B08-4175-33E4-B4A3-03147596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37" y="1816551"/>
            <a:ext cx="5944430" cy="23339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9DAFB-058E-D9F0-644D-D79A0618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059" y="4713034"/>
            <a:ext cx="566816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13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4A28-671E-9124-FD09-59D487A3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902CF-9C07-E257-0B22-698055231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mean of a random variable X is also known as the expected value of X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X is a discrete random variable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X is a continuous random variable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902CF-9C07-E257-0B22-698055231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26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C843-0A46-2B32-B2DF-435B26C3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18D31-E1E0-181A-89A5-73E5F208D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r>
                  <a:rPr lang="en-US" dirty="0"/>
                  <a:t>Var(X)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dirty="0"/>
                  <a:t>in the discrete case</a:t>
                </a:r>
              </a:p>
              <a:p>
                <a:r>
                  <a:rPr lang="en-US" dirty="0"/>
                  <a:t>Var(X)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in the continuous case when it exists.</a:t>
                </a:r>
              </a:p>
              <a:p>
                <a:endParaRPr lang="en-US" dirty="0"/>
              </a:p>
              <a:p>
                <a:r>
                  <a:rPr lang="en-US" dirty="0"/>
                  <a:t>Var(X) exists 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E(X) and E(X</a:t>
                </a:r>
                <a:r>
                  <a:rPr lang="en-US" baseline="30000" dirty="0"/>
                  <a:t>2</a:t>
                </a:r>
                <a:r>
                  <a:rPr lang="en-US" dirty="0"/>
                  <a:t>) both exists and then Var(X) = E(X</a:t>
                </a:r>
                <a:r>
                  <a:rPr lang="en-US" baseline="30000" dirty="0"/>
                  <a:t>2</a:t>
                </a:r>
                <a:r>
                  <a:rPr lang="en-US" dirty="0"/>
                  <a:t>)  - (E(X))</a:t>
                </a:r>
                <a:r>
                  <a:rPr lang="en-US" baseline="30000" dirty="0"/>
                  <a:t>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18D31-E1E0-181A-89A5-73E5F208D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44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2D74-E305-EC67-2939-CE97DCE6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3E4DE-494E-DF4D-CEC6-DD5D0BCE0EA9}"/>
              </a:ext>
            </a:extLst>
          </p:cNvPr>
          <p:cNvGrpSpPr/>
          <p:nvPr/>
        </p:nvGrpSpPr>
        <p:grpSpPr>
          <a:xfrm>
            <a:off x="1051993" y="2067590"/>
            <a:ext cx="4442359" cy="3537017"/>
            <a:chOff x="2252640" y="1876758"/>
            <a:chExt cx="4442359" cy="353701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6F05971-AEFA-2428-C1B5-6EC4BFEF4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206" y="1876758"/>
              <a:ext cx="2690812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972E33D-4000-29BC-8300-0DE389235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640" y="2561699"/>
              <a:ext cx="3758628" cy="82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880F4659-0F67-2674-E1FD-AD612FD1D9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86"/>
            <a:stretch/>
          </p:blipFill>
          <p:spPr bwMode="auto">
            <a:xfrm>
              <a:off x="3087055" y="3390375"/>
              <a:ext cx="3607944" cy="48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49B9A8FE-00C3-8380-FC84-5CC427F01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16" y="3774686"/>
              <a:ext cx="3956663" cy="90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47FD85DA-9E07-2018-B46F-86FC17E5C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640" y="4405118"/>
              <a:ext cx="3758628" cy="100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179E72-BE2F-0B5C-7ECA-5DE2D414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2640" y="3297682"/>
              <a:ext cx="951736" cy="524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892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F751-2A56-434C-8C81-CFFE9211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Markov’s Inequality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51C4-5797-4242-97C8-1B9CF18A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a random variable that takes only non-negative values. Then for any positive real number a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78177-0DD3-4E09-8EBE-3E14A835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02" y="3375660"/>
            <a:ext cx="3343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65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4C26-C366-4924-9CB9-9AAC7B77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Chebyshev’s Inequality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C6D2-24EB-4903-92B0-ACD5C73A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any random variable with finite expected value and variance. Then for every positive real number a,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D5284-507E-4ED1-BFCE-87BB136E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02" y="3246120"/>
            <a:ext cx="51720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7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A21B-BEE9-4BB6-9C19-0F18D722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BD59-CEA3-4AF2-9CFB-734F48F70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Proof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[Markov’s Inequality ]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BD59-CEA3-4AF2-9CFB-734F48F70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7A5B-5D9B-4600-86A4-259C4001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2F91-1684-424E-9E64-CBCC4460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 is a characteristic of a population. A </a:t>
            </a:r>
            <a:r>
              <a:rPr lang="en-US" dirty="0">
                <a:solidFill>
                  <a:srgbClr val="FF0000"/>
                </a:solidFill>
              </a:rPr>
              <a:t>statistic</a:t>
            </a:r>
            <a:r>
              <a:rPr lang="en-US" dirty="0"/>
              <a:t> is a characteristic of a sample. </a:t>
            </a:r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DC56BE2-9D52-4B5E-9DE9-DB2639BF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81" y="2914609"/>
            <a:ext cx="5882469" cy="33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40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1333-213F-422B-9DED-1AC3E3BC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Chernoff Bounds</a:t>
            </a:r>
            <a:r>
              <a:rPr lang="en-US" cap="smal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C3C4-5AAE-480A-9A27-6DAB6E81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conduct a </a:t>
            </a:r>
            <a:r>
              <a:rPr lang="en-US" dirty="0">
                <a:solidFill>
                  <a:srgbClr val="FF0000"/>
                </a:solidFill>
              </a:rPr>
              <a:t>sequence of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mutually independent trials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biased coin is flipped 200 times consecutively, and comes up heads with probability 1</a:t>
            </a:r>
            <a:r>
              <a:rPr lang="en-US" i="1" dirty="0"/>
              <a:t>/</a:t>
            </a:r>
            <a:r>
              <a:rPr lang="en-US" dirty="0"/>
              <a:t>10 each time it is flipped. Give an upper bound on the probability that it will come up heads at least 120 times.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2B9F5-5A44-46AB-A513-867499BA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677" y="2499360"/>
            <a:ext cx="5495925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FFCC0-C134-4B7B-92B2-0473BB2F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60" y="5150412"/>
            <a:ext cx="7566660" cy="14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23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8896-57EC-4675-A018-0045058D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D376-5CC0-49A3-99D2-38D95A88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https://www.cliffsnotes.com/study-guides/statistics/sampling/populations-samples-parameters-and-statistics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https://stattrek.com/sampling/populations-and-samples.aspx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https://www.mathsisfun.com/data/standard-deviation.html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http://www.stat.yale.edu/Courses/1997-98/101/ranvar.htm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https://www.mathsisfun.com/data/random-variables.html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Probability &amp; Statistics for Engineers &amp; Scientists by Ronald E. Walpole, Raymond H. Myers, Sharon L. Myers, Keying Ye</a:t>
            </a:r>
          </a:p>
          <a:p>
            <a:r>
              <a:rPr lang="en-US" dirty="0"/>
              <a:t>PROBABILITY AND STATISTICAL INFERENCE by Robert V. Hogg, Elliot A. Tanis, Dale L. Zimmerman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9A71-ED4F-4733-A4F9-767C8A1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1009B17-9725-4A0C-95BD-82F7ACB13A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6658088"/>
                  </p:ext>
                </p:extLst>
              </p:nvPr>
            </p:nvGraphicFramePr>
            <p:xfrm>
              <a:off x="838203" y="2541242"/>
              <a:ext cx="1051559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255669459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61354707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445902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13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430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168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8347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1009B17-9725-4A0C-95BD-82F7ACB13A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6658088"/>
                  </p:ext>
                </p:extLst>
              </p:nvPr>
            </p:nvGraphicFramePr>
            <p:xfrm>
              <a:off x="838203" y="2541242"/>
              <a:ext cx="1051559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255669459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61354707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445902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13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452" r="-10052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06452" r="-696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430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9836" r="-1005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09836" r="-69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168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9836" r="-10052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309836" r="-69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71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851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A18B-61B0-4AD7-868A-E8CFE5BA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47749-15CF-4314-A3BB-FE3A890A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Standard deviation measures </a:t>
            </a:r>
            <a:r>
              <a:rPr lang="en-US" dirty="0">
                <a:solidFill>
                  <a:srgbClr val="FF0000"/>
                </a:solidFill>
              </a:rPr>
              <a:t>how spread out </a:t>
            </a:r>
            <a:r>
              <a:rPr lang="en-US" dirty="0"/>
              <a:t>the values in a data set are </a:t>
            </a:r>
            <a:r>
              <a:rPr lang="en-US" dirty="0">
                <a:solidFill>
                  <a:srgbClr val="FF0000"/>
                </a:solidFill>
              </a:rPr>
              <a:t>around the mean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Variance is the average of the </a:t>
            </a:r>
            <a:r>
              <a:rPr lang="en-US" b="1" dirty="0"/>
              <a:t>squared</a:t>
            </a:r>
            <a:r>
              <a:rPr lang="en-US" dirty="0"/>
              <a:t> differences from the Mean.</a:t>
            </a:r>
          </a:p>
        </p:txBody>
      </p:sp>
    </p:spTree>
    <p:extLst>
      <p:ext uri="{BB962C8B-B14F-4D97-AF65-F5344CB8AC3E}">
        <p14:creationId xmlns:p14="http://schemas.microsoft.com/office/powerpoint/2010/main" val="324624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97F0-4B09-4DBF-80E1-A059C384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BAB2-D01F-4D1F-8742-EC5E6667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and your friends have just measured the heights of your dogs (in millimeters):</a:t>
            </a:r>
          </a:p>
          <a:p>
            <a:r>
              <a:rPr lang="en-US" dirty="0"/>
              <a:t>The heights (at the shoulders) are: 600mm, 470mm, 170mm, 430mm and 300mm.</a:t>
            </a:r>
          </a:p>
          <a:p>
            <a:endParaRPr lang="en-US" dirty="0"/>
          </a:p>
        </p:txBody>
      </p:sp>
      <p:pic>
        <p:nvPicPr>
          <p:cNvPr id="2050" name="Picture 2" descr="dogs on graph shoulder heights">
            <a:extLst>
              <a:ext uri="{FF2B5EF4-FFF2-40B4-BE49-F238E27FC236}">
                <a16:creationId xmlns:a16="http://schemas.microsoft.com/office/drawing/2014/main" id="{D9C94A21-27A1-4E48-8144-E1ABAC93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10" y="4233863"/>
            <a:ext cx="5829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BC10-9E6F-4C9F-938F-DE1F6B69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B98A1B-6FB1-445C-B765-C765F40AC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362" y="1817909"/>
            <a:ext cx="4048125" cy="1466850"/>
          </a:xfrm>
          <a:prstGeom prst="rect">
            <a:avLst/>
          </a:prstGeom>
        </p:spPr>
      </p:pic>
      <p:pic>
        <p:nvPicPr>
          <p:cNvPr id="3074" name="Picture 2" descr="dogs on graph: mean">
            <a:extLst>
              <a:ext uri="{FF2B5EF4-FFF2-40B4-BE49-F238E27FC236}">
                <a16:creationId xmlns:a16="http://schemas.microsoft.com/office/drawing/2014/main" id="{58CB8E4F-D87E-4A92-8FEE-A8CB1674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51" y="3802836"/>
            <a:ext cx="58959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900E-5905-4E2A-A1F5-30684C58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7EBCE9-9B46-497B-BFB3-62612FEE3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484" y="1690688"/>
            <a:ext cx="4572000" cy="2076450"/>
          </a:xfrm>
          <a:prstGeom prst="rect">
            <a:avLst/>
          </a:prstGeom>
        </p:spPr>
      </p:pic>
      <p:pic>
        <p:nvPicPr>
          <p:cNvPr id="4098" name="Picture 2" descr="dogs on graph: deviation">
            <a:extLst>
              <a:ext uri="{FF2B5EF4-FFF2-40B4-BE49-F238E27FC236}">
                <a16:creationId xmlns:a16="http://schemas.microsoft.com/office/drawing/2014/main" id="{E22F484B-D8AC-4EEF-8BB0-2FEEF3FB6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59" y="4306888"/>
            <a:ext cx="58864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9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1760</Words>
  <Application>Microsoft Office PowerPoint</Application>
  <PresentationFormat>Widescreen</PresentationFormat>
  <Paragraphs>182</Paragraphs>
  <Slides>41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Equation</vt:lpstr>
      <vt:lpstr>Distribution of Sampling Statistics</vt:lpstr>
      <vt:lpstr>Populations, Samples, Parameters, and Statistics</vt:lpstr>
      <vt:lpstr>Sampling</vt:lpstr>
      <vt:lpstr>PowerPoint Presentation</vt:lpstr>
      <vt:lpstr>PowerPoint Presentation</vt:lpstr>
      <vt:lpstr>Standard Deviation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 Limit Theorem</vt:lpstr>
      <vt:lpstr>Central Limit Theorem</vt:lpstr>
      <vt:lpstr>Central limit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Variable</vt:lpstr>
      <vt:lpstr>Random Variable</vt:lpstr>
      <vt:lpstr>PowerPoint Presentation</vt:lpstr>
      <vt:lpstr>Random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Value</vt:lpstr>
      <vt:lpstr>Variance</vt:lpstr>
      <vt:lpstr>PowerPoint Presentation</vt:lpstr>
      <vt:lpstr>Markov’s Inequality </vt:lpstr>
      <vt:lpstr>Chebyshev’s Inequality </vt:lpstr>
      <vt:lpstr>PowerPoint Presentation</vt:lpstr>
      <vt:lpstr>Chernoff Bounds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Sampling Statistics</dc:title>
  <dc:creator>sunanda</dc:creator>
  <cp:lastModifiedBy>USER</cp:lastModifiedBy>
  <cp:revision>71</cp:revision>
  <dcterms:created xsi:type="dcterms:W3CDTF">2019-09-21T06:08:44Z</dcterms:created>
  <dcterms:modified xsi:type="dcterms:W3CDTF">2022-09-20T20:13:01Z</dcterms:modified>
</cp:coreProperties>
</file>