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8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7F96-591F-4F87-AE72-9E94734C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2700F-BF3A-4F81-AB16-87C4BAA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542E-E782-4795-859A-34B40897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F3CB-D1CA-4DEA-84EE-49BF30CE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A389-A6D4-45A2-8091-C154C4B3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268E-28D5-4144-BD8A-D888540E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7378-E979-4A88-B491-EFF188EA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CBC-C8CA-4C3D-976D-61A09773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6CB0-586E-4328-B9C4-E35670ED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A4FB-605C-426A-A602-A5AFC05B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3C90-F8FF-4DF3-BA4A-B382C641A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43999-AD49-45C1-8679-7ACF2FCC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66E6-73E1-4434-99E2-45DE840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3A9C-8F0D-4092-B9E0-B8114DDF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C7E-9D0C-45C0-9D4F-C155B6B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876-8DBC-4B44-BB9F-BB93731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7CE2-B750-465D-86BA-48E18C2E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54FD-1A2A-49E0-9332-D04F3FA4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70F3-06BB-4ABB-952C-528E9779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BEFF-5AC4-496E-920C-7B33E41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5D6C-AAE5-41B3-96AC-DDC9EAA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65395-12B5-4DF1-9405-364B8EA6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7BAA-9B3F-46CB-BBBF-D6A76DFF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D03F-A915-401A-9FB3-CE9853A2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40DD-9303-46F4-AC28-D7DB1BA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7F44-D456-415D-831C-51AD873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4960-53E4-456F-86F3-5BAF45316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5C7D6-6C4D-45A1-8F1B-F01715B7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A9FD-CBF9-43A8-A905-6108A3CC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9343-E81E-41CD-825F-217490ED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B8CC-2913-4E1E-8B33-1337F284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041B-A269-4103-98A4-7202C1D6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A9E4-AA18-43BD-8832-EB983EFD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5E150-1A27-47E8-80F9-FB9087C8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DF99B-653B-4C68-B3AF-611CF4A43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32B3D-8A46-4A3A-8E95-9ECD901C6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87C6D-4740-4330-B2DE-87F24DD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C9CC6-6519-4D3C-88DF-6417F11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E5BAE-ADAD-4D73-BF0E-CA60A037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96C-C87E-4675-AF3E-386436AC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0E88-FEFE-452D-AC7E-EC3524A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4DCB3-2147-4AA1-A22D-EE5E357F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CE829-954D-4D39-A9C3-1DDFC4F5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0A934-D6AE-400E-8302-ED53A17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BDF50-6686-495B-BFCB-E9D927BE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8820-88C8-4E5B-BC42-24C3D09A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24C5-B9D4-4490-9A5D-D99A7B5A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EBC0-C91D-4BB2-BBA2-4A7E6A9E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2DC2-9CB6-4C0C-A124-EACC1E32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6FD4F-A2C5-4FB8-B851-04F64502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F033-3EC8-4732-A0AB-4E9D3C90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5707-8A24-4793-92AE-B5B18919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CF-4AEE-410B-AFE1-3A0E22EE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E18C2-AE73-4ABB-BDBC-EE3230D37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D6A1-9C20-4FA7-8304-9EBC7A88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0115-A268-4EFA-881D-A0F885D9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18ED8-24A6-47ED-89B9-93BBDC24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6A0A-A14C-4AA6-87DC-8A5D47C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74B09-7906-4A84-B2B1-BDDA966D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79E8A-193D-4141-90E5-34B501F0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089C-12A4-4068-ACA0-DE03802B9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0139-0FDB-4042-92E8-88CBFAE768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0EB2-F70D-4290-A8E4-D72BBED25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360A-20A5-45CE-9D9E-F8D01CE0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esidual-standard-deviation.asp" TargetMode="External"/><Relationship Id="rId2" Type="http://schemas.openxmlformats.org/officeDocument/2006/relationships/hyperlink" Target="https://en.wikipedia.org/wiki/Simple_linear_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ainkart.com/article/Solved-Example-Problems-for-Regression-Analysis_37036/" TargetMode="External"/><Relationship Id="rId4" Type="http://schemas.openxmlformats.org/officeDocument/2006/relationships/hyperlink" Target="https://www.brainkart.com/article/Regression-Analysis_3703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766F-B083-4764-8CF9-141D75680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9994-19B1-4F4B-A9E4-2F3B1ACFC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  <a:p>
            <a:r>
              <a:rPr lang="en-US" dirty="0"/>
              <a:t>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207034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C33F-235D-4D7F-A24A-FADB8D7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79"/>
            <a:ext cx="10515600" cy="4351338"/>
          </a:xfrm>
        </p:spPr>
        <p:txBody>
          <a:bodyPr/>
          <a:lstStyle/>
          <a:p>
            <a:r>
              <a:rPr lang="en-US" dirty="0"/>
              <a:t>The residual sum of squares is often called the </a:t>
            </a:r>
            <a:r>
              <a:rPr lang="en-US" b="1" dirty="0"/>
              <a:t>sum of squares of the errors</a:t>
            </a:r>
            <a:r>
              <a:rPr lang="en-US" dirty="0"/>
              <a:t> about the regression line and is denoted by SSE.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Differentiating </a:t>
            </a:r>
            <a:r>
              <a:rPr lang="en-US" i="1" dirty="0"/>
              <a:t>SSE </a:t>
            </a:r>
            <a:r>
              <a:rPr lang="en-US" dirty="0"/>
              <a:t>with respect to </a:t>
            </a:r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70D2-D17F-4BE4-BFC6-13C0B448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44" y="2995612"/>
            <a:ext cx="62388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51490-B73C-41DB-9AAF-8DF01875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95" y="5111488"/>
            <a:ext cx="8353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BBDC-F1A3-4683-A4C8-41EB3EF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partial derivatives equal to zero and rearranging the terms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F5DD0-AA8D-4338-9D9C-C1F808BB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96" y="2609187"/>
            <a:ext cx="6524625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4727D-3B2D-D38C-BFC9-F87D5B4649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848" y="3737811"/>
            <a:ext cx="8167171" cy="25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6CCA2-06CB-4665-91DF-336CA961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68" y="1035447"/>
            <a:ext cx="9572625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425B9-94CA-436E-897C-54A1394B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41" y="578247"/>
            <a:ext cx="6143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A4407-4DD3-4184-A52E-3C993806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82006"/>
            <a:ext cx="8077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Measure of Quality of Fit: Coefficient of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BBDC-F1A3-4683-A4C8-41EB3EF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 goodness of fit of the estimated model.</a:t>
            </a:r>
          </a:p>
          <a:p>
            <a:r>
              <a:rPr lang="en-US" dirty="0"/>
              <a:t>This quantity is a measure of the </a:t>
            </a:r>
            <a:r>
              <a:rPr lang="en-US" b="1" dirty="0"/>
              <a:t>proportion of variability explained by the fitted model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error sum of squares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corrected sum of squares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2502-E2AA-4E17-B646-ADE3BA23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303" y="3590190"/>
            <a:ext cx="22860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501AC-CE56-4E7B-B710-876E7220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03" y="4471532"/>
            <a:ext cx="23145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62B1C-1763-4FE1-AC05-D29660A5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082" y="5519841"/>
            <a:ext cx="4981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9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122-B418-460E-B8FF-831D312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7C9-D4F6-4E1E-8CA4-20C9151E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 (the model does not explain anything)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1 (the model explains everything)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% of total variation explained by the variation in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20C2F-8464-477D-9A74-85CE0591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75" y="3625414"/>
            <a:ext cx="4136458" cy="29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3DB-0D2A-41A0-86E4-D7DC5B7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30FFF-663F-4F1C-B5D7-79EF22EA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47044"/>
            <a:ext cx="4750187" cy="3367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571DD-B3D6-4651-B121-75F118C3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71" y="2247044"/>
            <a:ext cx="4806319" cy="33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1FC-A026-4B6B-A092-90E62F13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Standard Error 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29451-00B5-4535-BCE8-1894AB1E0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evaluating model fit we can also use RSE</a:t>
                </a:r>
              </a:p>
              <a:p>
                <a:r>
                  <a:rPr lang="en-US" sz="2400" dirty="0"/>
                  <a:t>The residual standard deviation is a </a:t>
                </a:r>
                <a:r>
                  <a:rPr lang="en-US" sz="2400" b="1" dirty="0"/>
                  <a:t>goodness-of-fit measure </a:t>
                </a:r>
                <a:r>
                  <a:rPr lang="en-US" sz="2400" dirty="0"/>
                  <a:t>that can be used to analyze how well a set of data points fit with the actual model.</a:t>
                </a:r>
              </a:p>
              <a:p>
                <a:pPr marL="0" indent="0">
                  <a:buNone/>
                </a:pPr>
                <a:r>
                  <a:rPr lang="en-US" dirty="0"/>
                  <a:t>RSE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The magnitude of a typical residual can give a sense of how close the estimates are.</a:t>
                </a:r>
              </a:p>
              <a:p>
                <a:r>
                  <a:rPr lang="en-US" dirty="0"/>
                  <a:t> </a:t>
                </a:r>
                <a:r>
                  <a:rPr lang="en-US" sz="2400" dirty="0"/>
                  <a:t>The smaller the residual standard deviation, the closer is the fit of the estimate to the actual data. </a:t>
                </a:r>
                <a:r>
                  <a:rPr lang="en-US" sz="2000" dirty="0"/>
                  <a:t> 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29451-00B5-4535-BCE8-1894AB1E0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6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8A64-AEC5-4AB2-A243-06E8934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 and Underfit</a:t>
            </a:r>
          </a:p>
        </p:txBody>
      </p:sp>
      <p:pic>
        <p:nvPicPr>
          <p:cNvPr id="1026" name="Picture 2" descr="Image result for overfit and underfit in model fitting">
            <a:extLst>
              <a:ext uri="{FF2B5EF4-FFF2-40B4-BE49-F238E27FC236}">
                <a16:creationId xmlns:a16="http://schemas.microsoft.com/office/drawing/2014/main" id="{C031F6DB-CC38-4A96-8FA0-27E76E435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76" y="2237528"/>
            <a:ext cx="9347776" cy="32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0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the Use of R</a:t>
            </a:r>
            <a:r>
              <a:rPr lang="en-US" baseline="30000" dirty="0"/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32EAC-8FB7-42B6-8498-00E98040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61" y="1825625"/>
            <a:ext cx="5817904" cy="351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C2159-4BFA-4BAF-92FA-A33CF8F4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09" y="5510718"/>
            <a:ext cx="513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5FC-9B9E-469D-A669-BF64B3E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5143-CA04-4316-B43C-8CE408C4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 is a linear regression model with a </a:t>
            </a:r>
            <a:r>
              <a:rPr lang="en-US" b="1" dirty="0"/>
              <a:t>single explanatory variable.</a:t>
            </a:r>
          </a:p>
          <a:p>
            <a:r>
              <a:rPr lang="en-US" dirty="0"/>
              <a:t>It concerns </a:t>
            </a:r>
            <a:r>
              <a:rPr lang="en-US" b="1" dirty="0"/>
              <a:t>two-dimensional sample points </a:t>
            </a:r>
            <a:r>
              <a:rPr lang="en-US" dirty="0"/>
              <a:t>with one independent variable and one dependent variable.</a:t>
            </a:r>
          </a:p>
          <a:p>
            <a:r>
              <a:rPr lang="en-US" dirty="0"/>
              <a:t>Finds a linear function (a non-vertical straight line) that, as accurately as possible, predicts the dependent variable values as a function of the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60773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122-B418-460E-B8FF-831D312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7C9-D4F6-4E1E-8CA4-20C9151E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acceptable value for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 </a:t>
            </a:r>
          </a:p>
          <a:p>
            <a:r>
              <a:rPr lang="en-US" dirty="0"/>
              <a:t>some scientific phenomena lend themselves to modeling with more precision than others.</a:t>
            </a:r>
          </a:p>
          <a:p>
            <a:r>
              <a:rPr lang="en-US" dirty="0"/>
              <a:t>Adding additional terms to the model (e.g., an additional regressor)</a:t>
            </a:r>
          </a:p>
          <a:p>
            <a:pPr lvl="1"/>
            <a:r>
              <a:rPr lang="en-US" dirty="0"/>
              <a:t> Decreases SSE and thus increases R</a:t>
            </a:r>
            <a:r>
              <a:rPr lang="en-US" baseline="30000" dirty="0"/>
              <a:t>2</a:t>
            </a:r>
            <a:r>
              <a:rPr lang="en-US" dirty="0"/>
              <a:t> (or at least does not decrease it). </a:t>
            </a:r>
          </a:p>
          <a:p>
            <a:pPr lvl="1"/>
            <a:r>
              <a:rPr lang="en-US" dirty="0"/>
              <a:t>This implies that R</a:t>
            </a:r>
            <a:r>
              <a:rPr lang="en-US" baseline="30000" dirty="0"/>
              <a:t>2 </a:t>
            </a:r>
            <a:r>
              <a:rPr lang="en-US" dirty="0"/>
              <a:t>can be made artificially high by an unwise practice of overfitting (i.e., the inclusion of too many model terms).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3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3DB-0D2A-41A0-86E4-D7DC5B7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to the mean(RTM)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0AB3-8A1F-4BDA-8287-590F28B5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purely a statistical phenomenon.</a:t>
            </a:r>
          </a:p>
          <a:p>
            <a:r>
              <a:rPr lang="en-US" dirty="0"/>
              <a:t>Also known as reversion to the mean or reversion to the mediocrity.</a:t>
            </a:r>
          </a:p>
          <a:p>
            <a:endParaRPr lang="en-US" dirty="0"/>
          </a:p>
          <a:p>
            <a:r>
              <a:rPr lang="en-US" dirty="0"/>
              <a:t>If a variable</a:t>
            </a:r>
          </a:p>
          <a:p>
            <a:pPr lvl="1"/>
            <a:r>
              <a:rPr lang="en-US" dirty="0"/>
              <a:t>Is extreme on its first measurement</a:t>
            </a:r>
          </a:p>
          <a:p>
            <a:pPr lvl="1"/>
            <a:r>
              <a:rPr lang="en-US" dirty="0"/>
              <a:t>It will tend to be closer to the average on a second measurement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1FC-A026-4B6B-A092-90E62F13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9451-00B5-4535-BCE8-1894AB1E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100-Item True False variables&#10;• Suppose that all choose randomly on all questions.&#10;• Then, each score would be a realizati...">
            <a:extLst>
              <a:ext uri="{FF2B5EF4-FFF2-40B4-BE49-F238E27FC236}">
                <a16:creationId xmlns:a16="http://schemas.microsoft.com/office/drawing/2014/main" id="{278872A3-83FA-47E9-8528-45F1AFF1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/>
          <a:stretch/>
        </p:blipFill>
        <p:spPr bwMode="auto">
          <a:xfrm>
            <a:off x="2103368" y="1343770"/>
            <a:ext cx="7222433" cy="51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42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BF3-86C4-4AC5-B799-B3A5CD29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Depend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D7B-B32C-4E99-9713-05986B06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absolute amount of regression to the mean depends on two factors:</a:t>
            </a:r>
          </a:p>
          <a:p>
            <a:endParaRPr lang="en-US" dirty="0"/>
          </a:p>
          <a:p>
            <a:pPr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dirty="0"/>
              <a:t>The degree of asymmetry (i.e., how far from the overall mean of the first measure the selected group's mean is)</a:t>
            </a:r>
          </a:p>
          <a:p>
            <a:pPr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dirty="0"/>
              <a:t>The correlation between the two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DEE0-C861-48EF-BDB5-EEABD1E9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0471-5C36-4FC8-89E4-41FA57E1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 of regression to the mean is: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P</a:t>
            </a:r>
            <a:r>
              <a:rPr lang="en-US" baseline="-25000" dirty="0" err="1"/>
              <a:t>rm</a:t>
            </a:r>
            <a:r>
              <a:rPr lang="en-US" dirty="0"/>
              <a:t> = 100(1 - r)</a:t>
            </a:r>
          </a:p>
          <a:p>
            <a:pPr marL="0" indent="0">
              <a:buNone/>
            </a:pPr>
            <a:r>
              <a:rPr lang="en-US" dirty="0"/>
              <a:t>Where r is the correlation between the two measures.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r = 1, there is no (i.e., 0%) regression to the mean.</a:t>
            </a:r>
          </a:p>
          <a:p>
            <a:r>
              <a:rPr lang="en-US" dirty="0"/>
              <a:t>If r = 0, there is 100% regression to the mean.</a:t>
            </a:r>
          </a:p>
          <a:p>
            <a:r>
              <a:rPr lang="en-US" dirty="0"/>
              <a:t>If r = 0.2, there is 80% regression to the mean.</a:t>
            </a:r>
          </a:p>
          <a:p>
            <a:r>
              <a:rPr lang="en-US" dirty="0"/>
              <a:t>If r = 0.5, there is 50% regression to the mean.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C52D998-E23D-4CB6-9EEF-D81849A49A65}"/>
              </a:ext>
            </a:extLst>
          </p:cNvPr>
          <p:cNvSpPr>
            <a:spLocks/>
          </p:cNvSpPr>
          <p:nvPr/>
        </p:nvSpPr>
        <p:spPr bwMode="auto">
          <a:xfrm>
            <a:off x="8119270" y="1814306"/>
            <a:ext cx="973138" cy="1211263"/>
          </a:xfrm>
          <a:custGeom>
            <a:avLst/>
            <a:gdLst>
              <a:gd name="T0" fmla="*/ 0 w 613"/>
              <a:gd name="T1" fmla="*/ 762 h 763"/>
              <a:gd name="T2" fmla="*/ 18 w 613"/>
              <a:gd name="T3" fmla="*/ 750 h 763"/>
              <a:gd name="T4" fmla="*/ 36 w 613"/>
              <a:gd name="T5" fmla="*/ 750 h 763"/>
              <a:gd name="T6" fmla="*/ 54 w 613"/>
              <a:gd name="T7" fmla="*/ 744 h 763"/>
              <a:gd name="T8" fmla="*/ 72 w 613"/>
              <a:gd name="T9" fmla="*/ 738 h 763"/>
              <a:gd name="T10" fmla="*/ 90 w 613"/>
              <a:gd name="T11" fmla="*/ 732 h 763"/>
              <a:gd name="T12" fmla="*/ 108 w 613"/>
              <a:gd name="T13" fmla="*/ 732 h 763"/>
              <a:gd name="T14" fmla="*/ 126 w 613"/>
              <a:gd name="T15" fmla="*/ 726 h 763"/>
              <a:gd name="T16" fmla="*/ 150 w 613"/>
              <a:gd name="T17" fmla="*/ 720 h 763"/>
              <a:gd name="T18" fmla="*/ 168 w 613"/>
              <a:gd name="T19" fmla="*/ 720 h 763"/>
              <a:gd name="T20" fmla="*/ 186 w 613"/>
              <a:gd name="T21" fmla="*/ 720 h 763"/>
              <a:gd name="T22" fmla="*/ 204 w 613"/>
              <a:gd name="T23" fmla="*/ 714 h 763"/>
              <a:gd name="T24" fmla="*/ 222 w 613"/>
              <a:gd name="T25" fmla="*/ 702 h 763"/>
              <a:gd name="T26" fmla="*/ 240 w 613"/>
              <a:gd name="T27" fmla="*/ 690 h 763"/>
              <a:gd name="T28" fmla="*/ 258 w 613"/>
              <a:gd name="T29" fmla="*/ 678 h 763"/>
              <a:gd name="T30" fmla="*/ 270 w 613"/>
              <a:gd name="T31" fmla="*/ 660 h 763"/>
              <a:gd name="T32" fmla="*/ 282 w 613"/>
              <a:gd name="T33" fmla="*/ 642 h 763"/>
              <a:gd name="T34" fmla="*/ 300 w 613"/>
              <a:gd name="T35" fmla="*/ 630 h 763"/>
              <a:gd name="T36" fmla="*/ 318 w 613"/>
              <a:gd name="T37" fmla="*/ 618 h 763"/>
              <a:gd name="T38" fmla="*/ 330 w 613"/>
              <a:gd name="T39" fmla="*/ 600 h 763"/>
              <a:gd name="T40" fmla="*/ 348 w 613"/>
              <a:gd name="T41" fmla="*/ 588 h 763"/>
              <a:gd name="T42" fmla="*/ 354 w 613"/>
              <a:gd name="T43" fmla="*/ 570 h 763"/>
              <a:gd name="T44" fmla="*/ 372 w 613"/>
              <a:gd name="T45" fmla="*/ 558 h 763"/>
              <a:gd name="T46" fmla="*/ 378 w 613"/>
              <a:gd name="T47" fmla="*/ 540 h 763"/>
              <a:gd name="T48" fmla="*/ 390 w 613"/>
              <a:gd name="T49" fmla="*/ 522 h 763"/>
              <a:gd name="T50" fmla="*/ 402 w 613"/>
              <a:gd name="T51" fmla="*/ 504 h 763"/>
              <a:gd name="T52" fmla="*/ 408 w 613"/>
              <a:gd name="T53" fmla="*/ 486 h 763"/>
              <a:gd name="T54" fmla="*/ 414 w 613"/>
              <a:gd name="T55" fmla="*/ 468 h 763"/>
              <a:gd name="T56" fmla="*/ 426 w 613"/>
              <a:gd name="T57" fmla="*/ 450 h 763"/>
              <a:gd name="T58" fmla="*/ 432 w 613"/>
              <a:gd name="T59" fmla="*/ 432 h 763"/>
              <a:gd name="T60" fmla="*/ 438 w 613"/>
              <a:gd name="T61" fmla="*/ 414 h 763"/>
              <a:gd name="T62" fmla="*/ 444 w 613"/>
              <a:gd name="T63" fmla="*/ 396 h 763"/>
              <a:gd name="T64" fmla="*/ 456 w 613"/>
              <a:gd name="T65" fmla="*/ 378 h 763"/>
              <a:gd name="T66" fmla="*/ 462 w 613"/>
              <a:gd name="T67" fmla="*/ 360 h 763"/>
              <a:gd name="T68" fmla="*/ 474 w 613"/>
              <a:gd name="T69" fmla="*/ 342 h 763"/>
              <a:gd name="T70" fmla="*/ 480 w 613"/>
              <a:gd name="T71" fmla="*/ 324 h 763"/>
              <a:gd name="T72" fmla="*/ 486 w 613"/>
              <a:gd name="T73" fmla="*/ 306 h 763"/>
              <a:gd name="T74" fmla="*/ 492 w 613"/>
              <a:gd name="T75" fmla="*/ 288 h 763"/>
              <a:gd name="T76" fmla="*/ 504 w 613"/>
              <a:gd name="T77" fmla="*/ 270 h 763"/>
              <a:gd name="T78" fmla="*/ 510 w 613"/>
              <a:gd name="T79" fmla="*/ 252 h 763"/>
              <a:gd name="T80" fmla="*/ 522 w 613"/>
              <a:gd name="T81" fmla="*/ 234 h 763"/>
              <a:gd name="T82" fmla="*/ 528 w 613"/>
              <a:gd name="T83" fmla="*/ 216 h 763"/>
              <a:gd name="T84" fmla="*/ 534 w 613"/>
              <a:gd name="T85" fmla="*/ 198 h 763"/>
              <a:gd name="T86" fmla="*/ 546 w 613"/>
              <a:gd name="T87" fmla="*/ 180 h 763"/>
              <a:gd name="T88" fmla="*/ 552 w 613"/>
              <a:gd name="T89" fmla="*/ 162 h 763"/>
              <a:gd name="T90" fmla="*/ 564 w 613"/>
              <a:gd name="T91" fmla="*/ 144 h 763"/>
              <a:gd name="T92" fmla="*/ 570 w 613"/>
              <a:gd name="T93" fmla="*/ 126 h 763"/>
              <a:gd name="T94" fmla="*/ 576 w 613"/>
              <a:gd name="T95" fmla="*/ 108 h 763"/>
              <a:gd name="T96" fmla="*/ 582 w 613"/>
              <a:gd name="T97" fmla="*/ 90 h 763"/>
              <a:gd name="T98" fmla="*/ 582 w 613"/>
              <a:gd name="T99" fmla="*/ 72 h 763"/>
              <a:gd name="T100" fmla="*/ 588 w 613"/>
              <a:gd name="T101" fmla="*/ 54 h 763"/>
              <a:gd name="T102" fmla="*/ 594 w 613"/>
              <a:gd name="T103" fmla="*/ 36 h 763"/>
              <a:gd name="T104" fmla="*/ 606 w 613"/>
              <a:gd name="T105" fmla="*/ 18 h 763"/>
              <a:gd name="T106" fmla="*/ 612 w 613"/>
              <a:gd name="T107" fmla="*/ 0 h 763"/>
              <a:gd name="T108" fmla="*/ 612 w 613"/>
              <a:gd name="T109" fmla="*/ 762 h 763"/>
              <a:gd name="T110" fmla="*/ 0 w 613"/>
              <a:gd name="T1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3" h="763">
                <a:moveTo>
                  <a:pt x="0" y="762"/>
                </a:moveTo>
                <a:lnTo>
                  <a:pt x="18" y="750"/>
                </a:lnTo>
                <a:lnTo>
                  <a:pt x="36" y="750"/>
                </a:lnTo>
                <a:lnTo>
                  <a:pt x="54" y="744"/>
                </a:lnTo>
                <a:lnTo>
                  <a:pt x="72" y="738"/>
                </a:lnTo>
                <a:lnTo>
                  <a:pt x="90" y="732"/>
                </a:lnTo>
                <a:lnTo>
                  <a:pt x="108" y="732"/>
                </a:lnTo>
                <a:lnTo>
                  <a:pt x="126" y="726"/>
                </a:lnTo>
                <a:lnTo>
                  <a:pt x="150" y="720"/>
                </a:lnTo>
                <a:lnTo>
                  <a:pt x="168" y="720"/>
                </a:lnTo>
                <a:lnTo>
                  <a:pt x="186" y="720"/>
                </a:lnTo>
                <a:lnTo>
                  <a:pt x="204" y="714"/>
                </a:lnTo>
                <a:lnTo>
                  <a:pt x="222" y="702"/>
                </a:lnTo>
                <a:lnTo>
                  <a:pt x="240" y="690"/>
                </a:lnTo>
                <a:lnTo>
                  <a:pt x="258" y="678"/>
                </a:lnTo>
                <a:lnTo>
                  <a:pt x="270" y="660"/>
                </a:lnTo>
                <a:lnTo>
                  <a:pt x="282" y="642"/>
                </a:lnTo>
                <a:lnTo>
                  <a:pt x="300" y="630"/>
                </a:lnTo>
                <a:lnTo>
                  <a:pt x="318" y="618"/>
                </a:lnTo>
                <a:lnTo>
                  <a:pt x="330" y="600"/>
                </a:lnTo>
                <a:lnTo>
                  <a:pt x="348" y="588"/>
                </a:lnTo>
                <a:lnTo>
                  <a:pt x="354" y="570"/>
                </a:lnTo>
                <a:lnTo>
                  <a:pt x="372" y="558"/>
                </a:lnTo>
                <a:lnTo>
                  <a:pt x="378" y="540"/>
                </a:lnTo>
                <a:lnTo>
                  <a:pt x="390" y="522"/>
                </a:lnTo>
                <a:lnTo>
                  <a:pt x="402" y="504"/>
                </a:lnTo>
                <a:lnTo>
                  <a:pt x="408" y="486"/>
                </a:lnTo>
                <a:lnTo>
                  <a:pt x="414" y="468"/>
                </a:lnTo>
                <a:lnTo>
                  <a:pt x="426" y="450"/>
                </a:lnTo>
                <a:lnTo>
                  <a:pt x="432" y="432"/>
                </a:lnTo>
                <a:lnTo>
                  <a:pt x="438" y="414"/>
                </a:lnTo>
                <a:lnTo>
                  <a:pt x="444" y="396"/>
                </a:lnTo>
                <a:lnTo>
                  <a:pt x="456" y="378"/>
                </a:lnTo>
                <a:lnTo>
                  <a:pt x="462" y="360"/>
                </a:lnTo>
                <a:lnTo>
                  <a:pt x="474" y="342"/>
                </a:lnTo>
                <a:lnTo>
                  <a:pt x="480" y="324"/>
                </a:lnTo>
                <a:lnTo>
                  <a:pt x="486" y="306"/>
                </a:lnTo>
                <a:lnTo>
                  <a:pt x="492" y="288"/>
                </a:lnTo>
                <a:lnTo>
                  <a:pt x="504" y="270"/>
                </a:lnTo>
                <a:lnTo>
                  <a:pt x="510" y="252"/>
                </a:lnTo>
                <a:lnTo>
                  <a:pt x="522" y="234"/>
                </a:lnTo>
                <a:lnTo>
                  <a:pt x="528" y="216"/>
                </a:lnTo>
                <a:lnTo>
                  <a:pt x="534" y="198"/>
                </a:lnTo>
                <a:lnTo>
                  <a:pt x="546" y="180"/>
                </a:lnTo>
                <a:lnTo>
                  <a:pt x="552" y="162"/>
                </a:lnTo>
                <a:lnTo>
                  <a:pt x="564" y="144"/>
                </a:lnTo>
                <a:lnTo>
                  <a:pt x="570" y="126"/>
                </a:lnTo>
                <a:lnTo>
                  <a:pt x="576" y="108"/>
                </a:lnTo>
                <a:lnTo>
                  <a:pt x="582" y="90"/>
                </a:lnTo>
                <a:lnTo>
                  <a:pt x="582" y="72"/>
                </a:lnTo>
                <a:lnTo>
                  <a:pt x="588" y="54"/>
                </a:lnTo>
                <a:lnTo>
                  <a:pt x="594" y="36"/>
                </a:lnTo>
                <a:lnTo>
                  <a:pt x="606" y="18"/>
                </a:lnTo>
                <a:lnTo>
                  <a:pt x="612" y="0"/>
                </a:lnTo>
                <a:lnTo>
                  <a:pt x="612" y="762"/>
                </a:lnTo>
                <a:lnTo>
                  <a:pt x="0" y="762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07D8B8-732F-4C5F-A0D2-C8E9C417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965213"/>
            <a:ext cx="52316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a standardized test with a mean of 50.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2FEEC34-0983-49C6-8767-4152B78A8539}"/>
              </a:ext>
            </a:extLst>
          </p:cNvPr>
          <p:cNvGrpSpPr>
            <a:grpSpLocks/>
          </p:cNvGrpSpPr>
          <p:nvPr/>
        </p:nvGrpSpPr>
        <p:grpSpPr bwMode="auto">
          <a:xfrm>
            <a:off x="7852570" y="852281"/>
            <a:ext cx="3221038" cy="2270125"/>
            <a:chOff x="3078" y="612"/>
            <a:chExt cx="2029" cy="1430"/>
          </a:xfrm>
        </p:grpSpPr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165BE45E-0962-412A-864D-EF114E909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612"/>
              <a:ext cx="2029" cy="1430"/>
              <a:chOff x="3078" y="612"/>
              <a:chExt cx="2029" cy="1430"/>
            </a:xfrm>
          </p:grpSpPr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5F23B6B5-66A5-4BA5-934C-7B5E0E4EE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4" y="2042"/>
                <a:ext cx="19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FFC81420-3AD5-4CB8-9EE1-50EDC0B2F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8" y="612"/>
                <a:ext cx="0" cy="1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2" name="Group 13">
                <a:extLst>
                  <a:ext uri="{FF2B5EF4-FFF2-40B4-BE49-F238E27FC236}">
                    <a16:creationId xmlns:a16="http://schemas.microsoft.com/office/drawing/2014/main" id="{5680A1C2-1BAC-4594-8C61-F1B6861A5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1" y="726"/>
                <a:ext cx="1768" cy="1252"/>
                <a:chOff x="3241" y="726"/>
                <a:chExt cx="1768" cy="1252"/>
              </a:xfrm>
            </p:grpSpPr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3CF22BBA-3CE9-4734-8F70-4D623130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1" y="1078"/>
                  <a:ext cx="657" cy="900"/>
                </a:xfrm>
                <a:custGeom>
                  <a:avLst/>
                  <a:gdLst>
                    <a:gd name="T0" fmla="*/ 71 w 657"/>
                    <a:gd name="T1" fmla="*/ 886 h 900"/>
                    <a:gd name="T2" fmla="*/ 214 w 657"/>
                    <a:gd name="T3" fmla="*/ 847 h 900"/>
                    <a:gd name="T4" fmla="*/ 247 w 657"/>
                    <a:gd name="T5" fmla="*/ 828 h 900"/>
                    <a:gd name="T6" fmla="*/ 279 w 657"/>
                    <a:gd name="T7" fmla="*/ 801 h 900"/>
                    <a:gd name="T8" fmla="*/ 292 w 657"/>
                    <a:gd name="T9" fmla="*/ 795 h 900"/>
                    <a:gd name="T10" fmla="*/ 305 w 657"/>
                    <a:gd name="T11" fmla="*/ 775 h 900"/>
                    <a:gd name="T12" fmla="*/ 318 w 657"/>
                    <a:gd name="T13" fmla="*/ 762 h 900"/>
                    <a:gd name="T14" fmla="*/ 331 w 657"/>
                    <a:gd name="T15" fmla="*/ 749 h 900"/>
                    <a:gd name="T16" fmla="*/ 344 w 657"/>
                    <a:gd name="T17" fmla="*/ 736 h 900"/>
                    <a:gd name="T18" fmla="*/ 357 w 657"/>
                    <a:gd name="T19" fmla="*/ 717 h 900"/>
                    <a:gd name="T20" fmla="*/ 383 w 657"/>
                    <a:gd name="T21" fmla="*/ 684 h 900"/>
                    <a:gd name="T22" fmla="*/ 403 w 657"/>
                    <a:gd name="T23" fmla="*/ 645 h 900"/>
                    <a:gd name="T24" fmla="*/ 409 w 657"/>
                    <a:gd name="T25" fmla="*/ 639 h 900"/>
                    <a:gd name="T26" fmla="*/ 415 w 657"/>
                    <a:gd name="T27" fmla="*/ 619 h 900"/>
                    <a:gd name="T28" fmla="*/ 435 w 657"/>
                    <a:gd name="T29" fmla="*/ 586 h 900"/>
                    <a:gd name="T30" fmla="*/ 442 w 657"/>
                    <a:gd name="T31" fmla="*/ 573 h 900"/>
                    <a:gd name="T32" fmla="*/ 448 w 657"/>
                    <a:gd name="T33" fmla="*/ 554 h 900"/>
                    <a:gd name="T34" fmla="*/ 454 w 657"/>
                    <a:gd name="T35" fmla="*/ 541 h 900"/>
                    <a:gd name="T36" fmla="*/ 467 w 657"/>
                    <a:gd name="T37" fmla="*/ 522 h 900"/>
                    <a:gd name="T38" fmla="*/ 474 w 657"/>
                    <a:gd name="T39" fmla="*/ 502 h 900"/>
                    <a:gd name="T40" fmla="*/ 481 w 657"/>
                    <a:gd name="T41" fmla="*/ 495 h 900"/>
                    <a:gd name="T42" fmla="*/ 481 w 657"/>
                    <a:gd name="T43" fmla="*/ 483 h 900"/>
                    <a:gd name="T44" fmla="*/ 487 w 657"/>
                    <a:gd name="T45" fmla="*/ 462 h 900"/>
                    <a:gd name="T46" fmla="*/ 493 w 657"/>
                    <a:gd name="T47" fmla="*/ 450 h 900"/>
                    <a:gd name="T48" fmla="*/ 500 w 657"/>
                    <a:gd name="T49" fmla="*/ 443 h 900"/>
                    <a:gd name="T50" fmla="*/ 506 w 657"/>
                    <a:gd name="T51" fmla="*/ 417 h 900"/>
                    <a:gd name="T52" fmla="*/ 513 w 657"/>
                    <a:gd name="T53" fmla="*/ 404 h 900"/>
                    <a:gd name="T54" fmla="*/ 520 w 657"/>
                    <a:gd name="T55" fmla="*/ 391 h 900"/>
                    <a:gd name="T56" fmla="*/ 526 w 657"/>
                    <a:gd name="T57" fmla="*/ 371 h 900"/>
                    <a:gd name="T58" fmla="*/ 532 w 657"/>
                    <a:gd name="T59" fmla="*/ 359 h 900"/>
                    <a:gd name="T60" fmla="*/ 539 w 657"/>
                    <a:gd name="T61" fmla="*/ 339 h 900"/>
                    <a:gd name="T62" fmla="*/ 545 w 657"/>
                    <a:gd name="T63" fmla="*/ 326 h 900"/>
                    <a:gd name="T64" fmla="*/ 545 w 657"/>
                    <a:gd name="T65" fmla="*/ 313 h 900"/>
                    <a:gd name="T66" fmla="*/ 552 w 657"/>
                    <a:gd name="T67" fmla="*/ 293 h 900"/>
                    <a:gd name="T68" fmla="*/ 559 w 657"/>
                    <a:gd name="T69" fmla="*/ 287 h 900"/>
                    <a:gd name="T70" fmla="*/ 565 w 657"/>
                    <a:gd name="T71" fmla="*/ 274 h 900"/>
                    <a:gd name="T72" fmla="*/ 571 w 657"/>
                    <a:gd name="T73" fmla="*/ 254 h 900"/>
                    <a:gd name="T74" fmla="*/ 571 w 657"/>
                    <a:gd name="T75" fmla="*/ 241 h 900"/>
                    <a:gd name="T76" fmla="*/ 578 w 657"/>
                    <a:gd name="T77" fmla="*/ 228 h 900"/>
                    <a:gd name="T78" fmla="*/ 584 w 657"/>
                    <a:gd name="T79" fmla="*/ 215 h 900"/>
                    <a:gd name="T80" fmla="*/ 584 w 657"/>
                    <a:gd name="T81" fmla="*/ 202 h 900"/>
                    <a:gd name="T82" fmla="*/ 591 w 657"/>
                    <a:gd name="T83" fmla="*/ 189 h 900"/>
                    <a:gd name="T84" fmla="*/ 598 w 657"/>
                    <a:gd name="T85" fmla="*/ 182 h 900"/>
                    <a:gd name="T86" fmla="*/ 598 w 657"/>
                    <a:gd name="T87" fmla="*/ 170 h 900"/>
                    <a:gd name="T88" fmla="*/ 604 w 657"/>
                    <a:gd name="T89" fmla="*/ 156 h 900"/>
                    <a:gd name="T90" fmla="*/ 604 w 657"/>
                    <a:gd name="T91" fmla="*/ 143 h 900"/>
                    <a:gd name="T92" fmla="*/ 610 w 657"/>
                    <a:gd name="T93" fmla="*/ 137 h 900"/>
                    <a:gd name="T94" fmla="*/ 610 w 657"/>
                    <a:gd name="T95" fmla="*/ 124 h 900"/>
                    <a:gd name="T96" fmla="*/ 617 w 657"/>
                    <a:gd name="T97" fmla="*/ 117 h 900"/>
                    <a:gd name="T98" fmla="*/ 623 w 657"/>
                    <a:gd name="T99" fmla="*/ 104 h 900"/>
                    <a:gd name="T100" fmla="*/ 630 w 657"/>
                    <a:gd name="T101" fmla="*/ 78 h 900"/>
                    <a:gd name="T102" fmla="*/ 637 w 657"/>
                    <a:gd name="T103" fmla="*/ 65 h 900"/>
                    <a:gd name="T104" fmla="*/ 643 w 657"/>
                    <a:gd name="T105" fmla="*/ 39 h 900"/>
                    <a:gd name="T106" fmla="*/ 649 w 657"/>
                    <a:gd name="T107" fmla="*/ 33 h 900"/>
                    <a:gd name="T108" fmla="*/ 649 w 657"/>
                    <a:gd name="T109" fmla="*/ 20 h 900"/>
                    <a:gd name="T110" fmla="*/ 656 w 657"/>
                    <a:gd name="T111" fmla="*/ 14 h 900"/>
                    <a:gd name="T112" fmla="*/ 656 w 657"/>
                    <a:gd name="T113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7" h="900">
                      <a:moveTo>
                        <a:pt x="0" y="899"/>
                      </a:moveTo>
                      <a:lnTo>
                        <a:pt x="71" y="886"/>
                      </a:lnTo>
                      <a:lnTo>
                        <a:pt x="188" y="860"/>
                      </a:lnTo>
                      <a:lnTo>
                        <a:pt x="214" y="847"/>
                      </a:lnTo>
                      <a:lnTo>
                        <a:pt x="233" y="834"/>
                      </a:lnTo>
                      <a:lnTo>
                        <a:pt x="247" y="828"/>
                      </a:lnTo>
                      <a:lnTo>
                        <a:pt x="253" y="821"/>
                      </a:lnTo>
                      <a:lnTo>
                        <a:pt x="279" y="801"/>
                      </a:lnTo>
                      <a:lnTo>
                        <a:pt x="286" y="795"/>
                      </a:lnTo>
                      <a:lnTo>
                        <a:pt x="292" y="795"/>
                      </a:lnTo>
                      <a:lnTo>
                        <a:pt x="292" y="789"/>
                      </a:lnTo>
                      <a:lnTo>
                        <a:pt x="305" y="775"/>
                      </a:lnTo>
                      <a:lnTo>
                        <a:pt x="311" y="775"/>
                      </a:lnTo>
                      <a:lnTo>
                        <a:pt x="318" y="762"/>
                      </a:lnTo>
                      <a:lnTo>
                        <a:pt x="325" y="756"/>
                      </a:lnTo>
                      <a:lnTo>
                        <a:pt x="331" y="749"/>
                      </a:lnTo>
                      <a:lnTo>
                        <a:pt x="337" y="743"/>
                      </a:lnTo>
                      <a:lnTo>
                        <a:pt x="344" y="736"/>
                      </a:lnTo>
                      <a:lnTo>
                        <a:pt x="350" y="729"/>
                      </a:lnTo>
                      <a:lnTo>
                        <a:pt x="357" y="717"/>
                      </a:lnTo>
                      <a:lnTo>
                        <a:pt x="364" y="710"/>
                      </a:lnTo>
                      <a:lnTo>
                        <a:pt x="383" y="684"/>
                      </a:lnTo>
                      <a:lnTo>
                        <a:pt x="389" y="671"/>
                      </a:lnTo>
                      <a:lnTo>
                        <a:pt x="403" y="645"/>
                      </a:lnTo>
                      <a:lnTo>
                        <a:pt x="403" y="639"/>
                      </a:lnTo>
                      <a:lnTo>
                        <a:pt x="409" y="639"/>
                      </a:lnTo>
                      <a:lnTo>
                        <a:pt x="409" y="632"/>
                      </a:lnTo>
                      <a:lnTo>
                        <a:pt x="415" y="619"/>
                      </a:lnTo>
                      <a:lnTo>
                        <a:pt x="435" y="593"/>
                      </a:lnTo>
                      <a:lnTo>
                        <a:pt x="435" y="586"/>
                      </a:lnTo>
                      <a:lnTo>
                        <a:pt x="435" y="580"/>
                      </a:lnTo>
                      <a:lnTo>
                        <a:pt x="442" y="573"/>
                      </a:lnTo>
                      <a:lnTo>
                        <a:pt x="448" y="561"/>
                      </a:lnTo>
                      <a:lnTo>
                        <a:pt x="448" y="554"/>
                      </a:lnTo>
                      <a:lnTo>
                        <a:pt x="454" y="547"/>
                      </a:lnTo>
                      <a:lnTo>
                        <a:pt x="454" y="541"/>
                      </a:lnTo>
                      <a:lnTo>
                        <a:pt x="461" y="534"/>
                      </a:lnTo>
                      <a:lnTo>
                        <a:pt x="467" y="522"/>
                      </a:lnTo>
                      <a:lnTo>
                        <a:pt x="467" y="508"/>
                      </a:lnTo>
                      <a:lnTo>
                        <a:pt x="474" y="502"/>
                      </a:lnTo>
                      <a:lnTo>
                        <a:pt x="474" y="495"/>
                      </a:lnTo>
                      <a:lnTo>
                        <a:pt x="481" y="495"/>
                      </a:lnTo>
                      <a:lnTo>
                        <a:pt x="481" y="489"/>
                      </a:lnTo>
                      <a:lnTo>
                        <a:pt x="481" y="483"/>
                      </a:lnTo>
                      <a:lnTo>
                        <a:pt x="487" y="469"/>
                      </a:lnTo>
                      <a:lnTo>
                        <a:pt x="487" y="462"/>
                      </a:lnTo>
                      <a:lnTo>
                        <a:pt x="493" y="456"/>
                      </a:lnTo>
                      <a:lnTo>
                        <a:pt x="493" y="450"/>
                      </a:lnTo>
                      <a:lnTo>
                        <a:pt x="500" y="450"/>
                      </a:lnTo>
                      <a:lnTo>
                        <a:pt x="500" y="443"/>
                      </a:lnTo>
                      <a:lnTo>
                        <a:pt x="500" y="437"/>
                      </a:lnTo>
                      <a:lnTo>
                        <a:pt x="506" y="417"/>
                      </a:lnTo>
                      <a:lnTo>
                        <a:pt x="513" y="410"/>
                      </a:lnTo>
                      <a:lnTo>
                        <a:pt x="513" y="404"/>
                      </a:lnTo>
                      <a:lnTo>
                        <a:pt x="513" y="398"/>
                      </a:lnTo>
                      <a:lnTo>
                        <a:pt x="520" y="391"/>
                      </a:lnTo>
                      <a:lnTo>
                        <a:pt x="526" y="378"/>
                      </a:lnTo>
                      <a:lnTo>
                        <a:pt x="526" y="371"/>
                      </a:lnTo>
                      <a:lnTo>
                        <a:pt x="526" y="365"/>
                      </a:lnTo>
                      <a:lnTo>
                        <a:pt x="532" y="359"/>
                      </a:lnTo>
                      <a:lnTo>
                        <a:pt x="532" y="352"/>
                      </a:lnTo>
                      <a:lnTo>
                        <a:pt x="539" y="339"/>
                      </a:lnTo>
                      <a:lnTo>
                        <a:pt x="539" y="332"/>
                      </a:lnTo>
                      <a:lnTo>
                        <a:pt x="545" y="326"/>
                      </a:lnTo>
                      <a:lnTo>
                        <a:pt x="545" y="320"/>
                      </a:lnTo>
                      <a:lnTo>
                        <a:pt x="545" y="313"/>
                      </a:lnTo>
                      <a:lnTo>
                        <a:pt x="552" y="299"/>
                      </a:lnTo>
                      <a:lnTo>
                        <a:pt x="552" y="293"/>
                      </a:lnTo>
                      <a:lnTo>
                        <a:pt x="559" y="293"/>
                      </a:lnTo>
                      <a:lnTo>
                        <a:pt x="559" y="287"/>
                      </a:lnTo>
                      <a:lnTo>
                        <a:pt x="559" y="280"/>
                      </a:lnTo>
                      <a:lnTo>
                        <a:pt x="565" y="274"/>
                      </a:lnTo>
                      <a:lnTo>
                        <a:pt x="565" y="267"/>
                      </a:lnTo>
                      <a:lnTo>
                        <a:pt x="571" y="254"/>
                      </a:lnTo>
                      <a:lnTo>
                        <a:pt x="571" y="248"/>
                      </a:lnTo>
                      <a:lnTo>
                        <a:pt x="571" y="241"/>
                      </a:lnTo>
                      <a:lnTo>
                        <a:pt x="578" y="235"/>
                      </a:lnTo>
                      <a:lnTo>
                        <a:pt x="578" y="228"/>
                      </a:lnTo>
                      <a:lnTo>
                        <a:pt x="578" y="221"/>
                      </a:lnTo>
                      <a:lnTo>
                        <a:pt x="584" y="215"/>
                      </a:lnTo>
                      <a:lnTo>
                        <a:pt x="584" y="209"/>
                      </a:lnTo>
                      <a:lnTo>
                        <a:pt x="584" y="202"/>
                      </a:lnTo>
                      <a:lnTo>
                        <a:pt x="591" y="196"/>
                      </a:lnTo>
                      <a:lnTo>
                        <a:pt x="591" y="189"/>
                      </a:lnTo>
                      <a:lnTo>
                        <a:pt x="591" y="182"/>
                      </a:lnTo>
                      <a:lnTo>
                        <a:pt x="598" y="182"/>
                      </a:lnTo>
                      <a:lnTo>
                        <a:pt x="598" y="176"/>
                      </a:lnTo>
                      <a:lnTo>
                        <a:pt x="598" y="170"/>
                      </a:lnTo>
                      <a:lnTo>
                        <a:pt x="604" y="163"/>
                      </a:lnTo>
                      <a:lnTo>
                        <a:pt x="604" y="156"/>
                      </a:lnTo>
                      <a:lnTo>
                        <a:pt x="604" y="150"/>
                      </a:lnTo>
                      <a:lnTo>
                        <a:pt x="604" y="143"/>
                      </a:lnTo>
                      <a:lnTo>
                        <a:pt x="610" y="143"/>
                      </a:lnTo>
                      <a:lnTo>
                        <a:pt x="610" y="137"/>
                      </a:lnTo>
                      <a:lnTo>
                        <a:pt x="610" y="131"/>
                      </a:lnTo>
                      <a:lnTo>
                        <a:pt x="610" y="124"/>
                      </a:lnTo>
                      <a:lnTo>
                        <a:pt x="617" y="124"/>
                      </a:lnTo>
                      <a:lnTo>
                        <a:pt x="617" y="117"/>
                      </a:lnTo>
                      <a:lnTo>
                        <a:pt x="617" y="111"/>
                      </a:lnTo>
                      <a:lnTo>
                        <a:pt x="623" y="104"/>
                      </a:lnTo>
                      <a:lnTo>
                        <a:pt x="623" y="98"/>
                      </a:lnTo>
                      <a:lnTo>
                        <a:pt x="630" y="78"/>
                      </a:lnTo>
                      <a:lnTo>
                        <a:pt x="630" y="72"/>
                      </a:lnTo>
                      <a:lnTo>
                        <a:pt x="637" y="65"/>
                      </a:lnTo>
                      <a:lnTo>
                        <a:pt x="637" y="59"/>
                      </a:lnTo>
                      <a:lnTo>
                        <a:pt x="643" y="39"/>
                      </a:lnTo>
                      <a:lnTo>
                        <a:pt x="643" y="33"/>
                      </a:lnTo>
                      <a:lnTo>
                        <a:pt x="649" y="33"/>
                      </a:lnTo>
                      <a:lnTo>
                        <a:pt x="649" y="26"/>
                      </a:lnTo>
                      <a:lnTo>
                        <a:pt x="649" y="20"/>
                      </a:lnTo>
                      <a:lnTo>
                        <a:pt x="649" y="14"/>
                      </a:lnTo>
                      <a:lnTo>
                        <a:pt x="656" y="14"/>
                      </a:lnTo>
                      <a:lnTo>
                        <a:pt x="656" y="7"/>
                      </a:lnTo>
                      <a:lnTo>
                        <a:pt x="656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Freeform 8">
                  <a:extLst>
                    <a:ext uri="{FF2B5EF4-FFF2-40B4-BE49-F238E27FC236}">
                      <a16:creationId xmlns:a16="http://schemas.microsoft.com/office/drawing/2014/main" id="{84F0140E-E9FE-493F-8ACF-E7AD66042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7" y="765"/>
                  <a:ext cx="150" cy="314"/>
                </a:xfrm>
                <a:custGeom>
                  <a:avLst/>
                  <a:gdLst>
                    <a:gd name="T0" fmla="*/ 0 w 150"/>
                    <a:gd name="T1" fmla="*/ 313 h 314"/>
                    <a:gd name="T2" fmla="*/ 0 w 150"/>
                    <a:gd name="T3" fmla="*/ 313 h 314"/>
                    <a:gd name="T4" fmla="*/ 0 w 150"/>
                    <a:gd name="T5" fmla="*/ 306 h 314"/>
                    <a:gd name="T6" fmla="*/ 6 w 150"/>
                    <a:gd name="T7" fmla="*/ 306 h 314"/>
                    <a:gd name="T8" fmla="*/ 6 w 150"/>
                    <a:gd name="T9" fmla="*/ 300 h 314"/>
                    <a:gd name="T10" fmla="*/ 6 w 150"/>
                    <a:gd name="T11" fmla="*/ 293 h 314"/>
                    <a:gd name="T12" fmla="*/ 13 w 150"/>
                    <a:gd name="T13" fmla="*/ 281 h 314"/>
                    <a:gd name="T14" fmla="*/ 13 w 150"/>
                    <a:gd name="T15" fmla="*/ 274 h 314"/>
                    <a:gd name="T16" fmla="*/ 19 w 150"/>
                    <a:gd name="T17" fmla="*/ 274 h 314"/>
                    <a:gd name="T18" fmla="*/ 19 w 150"/>
                    <a:gd name="T19" fmla="*/ 267 h 314"/>
                    <a:gd name="T20" fmla="*/ 19 w 150"/>
                    <a:gd name="T21" fmla="*/ 261 h 314"/>
                    <a:gd name="T22" fmla="*/ 19 w 150"/>
                    <a:gd name="T23" fmla="*/ 254 h 314"/>
                    <a:gd name="T24" fmla="*/ 25 w 150"/>
                    <a:gd name="T25" fmla="*/ 248 h 314"/>
                    <a:gd name="T26" fmla="*/ 25 w 150"/>
                    <a:gd name="T27" fmla="*/ 242 h 314"/>
                    <a:gd name="T28" fmla="*/ 32 w 150"/>
                    <a:gd name="T29" fmla="*/ 235 h 314"/>
                    <a:gd name="T30" fmla="*/ 32 w 150"/>
                    <a:gd name="T31" fmla="*/ 228 h 314"/>
                    <a:gd name="T32" fmla="*/ 32 w 150"/>
                    <a:gd name="T33" fmla="*/ 222 h 314"/>
                    <a:gd name="T34" fmla="*/ 38 w 150"/>
                    <a:gd name="T35" fmla="*/ 215 h 314"/>
                    <a:gd name="T36" fmla="*/ 38 w 150"/>
                    <a:gd name="T37" fmla="*/ 209 h 314"/>
                    <a:gd name="T38" fmla="*/ 45 w 150"/>
                    <a:gd name="T39" fmla="*/ 203 h 314"/>
                    <a:gd name="T40" fmla="*/ 45 w 150"/>
                    <a:gd name="T41" fmla="*/ 196 h 314"/>
                    <a:gd name="T42" fmla="*/ 45 w 150"/>
                    <a:gd name="T43" fmla="*/ 189 h 314"/>
                    <a:gd name="T44" fmla="*/ 52 w 150"/>
                    <a:gd name="T45" fmla="*/ 183 h 314"/>
                    <a:gd name="T46" fmla="*/ 52 w 150"/>
                    <a:gd name="T47" fmla="*/ 176 h 314"/>
                    <a:gd name="T48" fmla="*/ 52 w 150"/>
                    <a:gd name="T49" fmla="*/ 170 h 314"/>
                    <a:gd name="T50" fmla="*/ 58 w 150"/>
                    <a:gd name="T51" fmla="*/ 170 h 314"/>
                    <a:gd name="T52" fmla="*/ 58 w 150"/>
                    <a:gd name="T53" fmla="*/ 163 h 314"/>
                    <a:gd name="T54" fmla="*/ 58 w 150"/>
                    <a:gd name="T55" fmla="*/ 157 h 314"/>
                    <a:gd name="T56" fmla="*/ 64 w 150"/>
                    <a:gd name="T57" fmla="*/ 157 h 314"/>
                    <a:gd name="T58" fmla="*/ 64 w 150"/>
                    <a:gd name="T59" fmla="*/ 150 h 314"/>
                    <a:gd name="T60" fmla="*/ 64 w 150"/>
                    <a:gd name="T61" fmla="*/ 143 h 314"/>
                    <a:gd name="T62" fmla="*/ 71 w 150"/>
                    <a:gd name="T63" fmla="*/ 143 h 314"/>
                    <a:gd name="T64" fmla="*/ 71 w 150"/>
                    <a:gd name="T65" fmla="*/ 137 h 314"/>
                    <a:gd name="T66" fmla="*/ 71 w 150"/>
                    <a:gd name="T67" fmla="*/ 131 h 314"/>
                    <a:gd name="T68" fmla="*/ 77 w 150"/>
                    <a:gd name="T69" fmla="*/ 124 h 314"/>
                    <a:gd name="T70" fmla="*/ 77 w 150"/>
                    <a:gd name="T71" fmla="*/ 118 h 314"/>
                    <a:gd name="T72" fmla="*/ 77 w 150"/>
                    <a:gd name="T73" fmla="*/ 111 h 314"/>
                    <a:gd name="T74" fmla="*/ 84 w 150"/>
                    <a:gd name="T75" fmla="*/ 111 h 314"/>
                    <a:gd name="T76" fmla="*/ 84 w 150"/>
                    <a:gd name="T77" fmla="*/ 104 h 314"/>
                    <a:gd name="T78" fmla="*/ 84 w 150"/>
                    <a:gd name="T79" fmla="*/ 98 h 314"/>
                    <a:gd name="T80" fmla="*/ 91 w 150"/>
                    <a:gd name="T81" fmla="*/ 98 h 314"/>
                    <a:gd name="T82" fmla="*/ 91 w 150"/>
                    <a:gd name="T83" fmla="*/ 92 h 314"/>
                    <a:gd name="T84" fmla="*/ 91 w 150"/>
                    <a:gd name="T85" fmla="*/ 85 h 314"/>
                    <a:gd name="T86" fmla="*/ 97 w 150"/>
                    <a:gd name="T87" fmla="*/ 85 h 314"/>
                    <a:gd name="T88" fmla="*/ 97 w 150"/>
                    <a:gd name="T89" fmla="*/ 79 h 314"/>
                    <a:gd name="T90" fmla="*/ 97 w 150"/>
                    <a:gd name="T91" fmla="*/ 72 h 314"/>
                    <a:gd name="T92" fmla="*/ 103 w 150"/>
                    <a:gd name="T93" fmla="*/ 72 h 314"/>
                    <a:gd name="T94" fmla="*/ 103 w 150"/>
                    <a:gd name="T95" fmla="*/ 65 h 314"/>
                    <a:gd name="T96" fmla="*/ 110 w 150"/>
                    <a:gd name="T97" fmla="*/ 59 h 314"/>
                    <a:gd name="T98" fmla="*/ 110 w 150"/>
                    <a:gd name="T99" fmla="*/ 53 h 314"/>
                    <a:gd name="T100" fmla="*/ 116 w 150"/>
                    <a:gd name="T101" fmla="*/ 53 h 314"/>
                    <a:gd name="T102" fmla="*/ 116 w 150"/>
                    <a:gd name="T103" fmla="*/ 46 h 314"/>
                    <a:gd name="T104" fmla="*/ 116 w 150"/>
                    <a:gd name="T105" fmla="*/ 40 h 314"/>
                    <a:gd name="T106" fmla="*/ 123 w 150"/>
                    <a:gd name="T107" fmla="*/ 40 h 314"/>
                    <a:gd name="T108" fmla="*/ 123 w 150"/>
                    <a:gd name="T109" fmla="*/ 33 h 314"/>
                    <a:gd name="T110" fmla="*/ 130 w 150"/>
                    <a:gd name="T111" fmla="*/ 26 h 314"/>
                    <a:gd name="T112" fmla="*/ 130 w 150"/>
                    <a:gd name="T113" fmla="*/ 20 h 314"/>
                    <a:gd name="T114" fmla="*/ 136 w 150"/>
                    <a:gd name="T115" fmla="*/ 20 h 314"/>
                    <a:gd name="T116" fmla="*/ 136 w 150"/>
                    <a:gd name="T117" fmla="*/ 14 h 314"/>
                    <a:gd name="T118" fmla="*/ 142 w 150"/>
                    <a:gd name="T119" fmla="*/ 14 h 314"/>
                    <a:gd name="T120" fmla="*/ 142 w 150"/>
                    <a:gd name="T121" fmla="*/ 7 h 314"/>
                    <a:gd name="T122" fmla="*/ 149 w 150"/>
                    <a:gd name="T12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0" h="314">
                      <a:moveTo>
                        <a:pt x="0" y="313"/>
                      </a:moveTo>
                      <a:lnTo>
                        <a:pt x="0" y="313"/>
                      </a:lnTo>
                      <a:lnTo>
                        <a:pt x="0" y="306"/>
                      </a:lnTo>
                      <a:lnTo>
                        <a:pt x="6" y="306"/>
                      </a:lnTo>
                      <a:lnTo>
                        <a:pt x="6" y="300"/>
                      </a:lnTo>
                      <a:lnTo>
                        <a:pt x="6" y="293"/>
                      </a:lnTo>
                      <a:lnTo>
                        <a:pt x="13" y="281"/>
                      </a:lnTo>
                      <a:lnTo>
                        <a:pt x="13" y="274"/>
                      </a:lnTo>
                      <a:lnTo>
                        <a:pt x="19" y="274"/>
                      </a:lnTo>
                      <a:lnTo>
                        <a:pt x="19" y="267"/>
                      </a:lnTo>
                      <a:lnTo>
                        <a:pt x="19" y="261"/>
                      </a:lnTo>
                      <a:lnTo>
                        <a:pt x="19" y="254"/>
                      </a:lnTo>
                      <a:lnTo>
                        <a:pt x="25" y="248"/>
                      </a:lnTo>
                      <a:lnTo>
                        <a:pt x="25" y="242"/>
                      </a:lnTo>
                      <a:lnTo>
                        <a:pt x="32" y="235"/>
                      </a:lnTo>
                      <a:lnTo>
                        <a:pt x="32" y="228"/>
                      </a:lnTo>
                      <a:lnTo>
                        <a:pt x="32" y="222"/>
                      </a:lnTo>
                      <a:lnTo>
                        <a:pt x="38" y="215"/>
                      </a:lnTo>
                      <a:lnTo>
                        <a:pt x="38" y="209"/>
                      </a:lnTo>
                      <a:lnTo>
                        <a:pt x="45" y="203"/>
                      </a:lnTo>
                      <a:lnTo>
                        <a:pt x="45" y="196"/>
                      </a:lnTo>
                      <a:lnTo>
                        <a:pt x="45" y="189"/>
                      </a:lnTo>
                      <a:lnTo>
                        <a:pt x="52" y="183"/>
                      </a:lnTo>
                      <a:lnTo>
                        <a:pt x="52" y="176"/>
                      </a:lnTo>
                      <a:lnTo>
                        <a:pt x="52" y="170"/>
                      </a:lnTo>
                      <a:lnTo>
                        <a:pt x="58" y="170"/>
                      </a:lnTo>
                      <a:lnTo>
                        <a:pt x="58" y="163"/>
                      </a:lnTo>
                      <a:lnTo>
                        <a:pt x="58" y="157"/>
                      </a:lnTo>
                      <a:lnTo>
                        <a:pt x="64" y="157"/>
                      </a:lnTo>
                      <a:lnTo>
                        <a:pt x="64" y="150"/>
                      </a:lnTo>
                      <a:lnTo>
                        <a:pt x="64" y="143"/>
                      </a:lnTo>
                      <a:lnTo>
                        <a:pt x="71" y="143"/>
                      </a:lnTo>
                      <a:lnTo>
                        <a:pt x="71" y="137"/>
                      </a:lnTo>
                      <a:lnTo>
                        <a:pt x="71" y="131"/>
                      </a:lnTo>
                      <a:lnTo>
                        <a:pt x="77" y="124"/>
                      </a:lnTo>
                      <a:lnTo>
                        <a:pt x="77" y="118"/>
                      </a:lnTo>
                      <a:lnTo>
                        <a:pt x="77" y="111"/>
                      </a:lnTo>
                      <a:lnTo>
                        <a:pt x="84" y="111"/>
                      </a:lnTo>
                      <a:lnTo>
                        <a:pt x="84" y="104"/>
                      </a:lnTo>
                      <a:lnTo>
                        <a:pt x="84" y="98"/>
                      </a:lnTo>
                      <a:lnTo>
                        <a:pt x="91" y="98"/>
                      </a:lnTo>
                      <a:lnTo>
                        <a:pt x="91" y="92"/>
                      </a:lnTo>
                      <a:lnTo>
                        <a:pt x="91" y="85"/>
                      </a:lnTo>
                      <a:lnTo>
                        <a:pt x="97" y="85"/>
                      </a:lnTo>
                      <a:lnTo>
                        <a:pt x="97" y="79"/>
                      </a:lnTo>
                      <a:lnTo>
                        <a:pt x="97" y="72"/>
                      </a:lnTo>
                      <a:lnTo>
                        <a:pt x="103" y="72"/>
                      </a:lnTo>
                      <a:lnTo>
                        <a:pt x="103" y="65"/>
                      </a:lnTo>
                      <a:lnTo>
                        <a:pt x="110" y="59"/>
                      </a:lnTo>
                      <a:lnTo>
                        <a:pt x="110" y="53"/>
                      </a:lnTo>
                      <a:lnTo>
                        <a:pt x="116" y="53"/>
                      </a:lnTo>
                      <a:lnTo>
                        <a:pt x="116" y="46"/>
                      </a:lnTo>
                      <a:lnTo>
                        <a:pt x="116" y="40"/>
                      </a:lnTo>
                      <a:lnTo>
                        <a:pt x="123" y="40"/>
                      </a:lnTo>
                      <a:lnTo>
                        <a:pt x="123" y="33"/>
                      </a:lnTo>
                      <a:lnTo>
                        <a:pt x="130" y="26"/>
                      </a:lnTo>
                      <a:lnTo>
                        <a:pt x="130" y="20"/>
                      </a:lnTo>
                      <a:lnTo>
                        <a:pt x="136" y="20"/>
                      </a:lnTo>
                      <a:lnTo>
                        <a:pt x="136" y="14"/>
                      </a:lnTo>
                      <a:lnTo>
                        <a:pt x="142" y="14"/>
                      </a:lnTo>
                      <a:lnTo>
                        <a:pt x="142" y="7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BB5093D2-FBEC-4926-87B1-E0B3EFCF3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6" y="726"/>
                  <a:ext cx="111" cy="40"/>
                </a:xfrm>
                <a:custGeom>
                  <a:avLst/>
                  <a:gdLst>
                    <a:gd name="T0" fmla="*/ 0 w 111"/>
                    <a:gd name="T1" fmla="*/ 39 h 40"/>
                    <a:gd name="T2" fmla="*/ 0 w 111"/>
                    <a:gd name="T3" fmla="*/ 39 h 40"/>
                    <a:gd name="T4" fmla="*/ 0 w 111"/>
                    <a:gd name="T5" fmla="*/ 33 h 40"/>
                    <a:gd name="T6" fmla="*/ 6 w 111"/>
                    <a:gd name="T7" fmla="*/ 33 h 40"/>
                    <a:gd name="T8" fmla="*/ 6 w 111"/>
                    <a:gd name="T9" fmla="*/ 26 h 40"/>
                    <a:gd name="T10" fmla="*/ 13 w 111"/>
                    <a:gd name="T11" fmla="*/ 26 h 40"/>
                    <a:gd name="T12" fmla="*/ 13 w 111"/>
                    <a:gd name="T13" fmla="*/ 20 h 40"/>
                    <a:gd name="T14" fmla="*/ 19 w 111"/>
                    <a:gd name="T15" fmla="*/ 20 h 40"/>
                    <a:gd name="T16" fmla="*/ 25 w 111"/>
                    <a:gd name="T17" fmla="*/ 14 h 40"/>
                    <a:gd name="T18" fmla="*/ 32 w 111"/>
                    <a:gd name="T19" fmla="*/ 14 h 40"/>
                    <a:gd name="T20" fmla="*/ 32 w 111"/>
                    <a:gd name="T21" fmla="*/ 7 h 40"/>
                    <a:gd name="T22" fmla="*/ 39 w 111"/>
                    <a:gd name="T23" fmla="*/ 7 h 40"/>
                    <a:gd name="T24" fmla="*/ 45 w 111"/>
                    <a:gd name="T25" fmla="*/ 7 h 40"/>
                    <a:gd name="T26" fmla="*/ 45 w 111"/>
                    <a:gd name="T27" fmla="*/ 0 h 40"/>
                    <a:gd name="T28" fmla="*/ 52 w 111"/>
                    <a:gd name="T29" fmla="*/ 0 h 40"/>
                    <a:gd name="T30" fmla="*/ 58 w 111"/>
                    <a:gd name="T31" fmla="*/ 0 h 40"/>
                    <a:gd name="T32" fmla="*/ 64 w 111"/>
                    <a:gd name="T33" fmla="*/ 0 h 40"/>
                    <a:gd name="T34" fmla="*/ 71 w 111"/>
                    <a:gd name="T35" fmla="*/ 0 h 40"/>
                    <a:gd name="T36" fmla="*/ 78 w 111"/>
                    <a:gd name="T37" fmla="*/ 0 h 40"/>
                    <a:gd name="T38" fmla="*/ 84 w 111"/>
                    <a:gd name="T39" fmla="*/ 0 h 40"/>
                    <a:gd name="T40" fmla="*/ 84 w 111"/>
                    <a:gd name="T41" fmla="*/ 7 h 40"/>
                    <a:gd name="T42" fmla="*/ 91 w 111"/>
                    <a:gd name="T43" fmla="*/ 7 h 40"/>
                    <a:gd name="T44" fmla="*/ 97 w 111"/>
                    <a:gd name="T45" fmla="*/ 7 h 40"/>
                    <a:gd name="T46" fmla="*/ 97 w 111"/>
                    <a:gd name="T47" fmla="*/ 14 h 40"/>
                    <a:gd name="T48" fmla="*/ 103 w 111"/>
                    <a:gd name="T49" fmla="*/ 14 h 40"/>
                    <a:gd name="T50" fmla="*/ 103 w 111"/>
                    <a:gd name="T51" fmla="*/ 20 h 40"/>
                    <a:gd name="T52" fmla="*/ 110 w 111"/>
                    <a:gd name="T5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1" h="40">
                      <a:moveTo>
                        <a:pt x="0" y="39"/>
                      </a:moveTo>
                      <a:lnTo>
                        <a:pt x="0" y="39"/>
                      </a:lnTo>
                      <a:lnTo>
                        <a:pt x="0" y="33"/>
                      </a:lnTo>
                      <a:lnTo>
                        <a:pt x="6" y="33"/>
                      </a:lnTo>
                      <a:lnTo>
                        <a:pt x="6" y="26"/>
                      </a:lnTo>
                      <a:lnTo>
                        <a:pt x="13" y="26"/>
                      </a:lnTo>
                      <a:lnTo>
                        <a:pt x="13" y="20"/>
                      </a:lnTo>
                      <a:lnTo>
                        <a:pt x="19" y="20"/>
                      </a:lnTo>
                      <a:lnTo>
                        <a:pt x="25" y="14"/>
                      </a:lnTo>
                      <a:lnTo>
                        <a:pt x="32" y="14"/>
                      </a:lnTo>
                      <a:lnTo>
                        <a:pt x="32" y="7"/>
                      </a:lnTo>
                      <a:lnTo>
                        <a:pt x="39" y="7"/>
                      </a:lnTo>
                      <a:lnTo>
                        <a:pt x="45" y="7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71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84" y="7"/>
                      </a:lnTo>
                      <a:lnTo>
                        <a:pt x="91" y="7"/>
                      </a:lnTo>
                      <a:lnTo>
                        <a:pt x="97" y="7"/>
                      </a:lnTo>
                      <a:lnTo>
                        <a:pt x="97" y="14"/>
                      </a:lnTo>
                      <a:lnTo>
                        <a:pt x="103" y="14"/>
                      </a:lnTo>
                      <a:lnTo>
                        <a:pt x="103" y="20"/>
                      </a:lnTo>
                      <a:lnTo>
                        <a:pt x="110" y="2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B76EF2DE-6B37-45E1-9AF0-DE24D1D5E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6" y="746"/>
                  <a:ext cx="157" cy="301"/>
                </a:xfrm>
                <a:custGeom>
                  <a:avLst/>
                  <a:gdLst>
                    <a:gd name="T0" fmla="*/ 0 w 157"/>
                    <a:gd name="T1" fmla="*/ 0 h 301"/>
                    <a:gd name="T2" fmla="*/ 0 w 157"/>
                    <a:gd name="T3" fmla="*/ 0 h 301"/>
                    <a:gd name="T4" fmla="*/ 7 w 157"/>
                    <a:gd name="T5" fmla="*/ 0 h 301"/>
                    <a:gd name="T6" fmla="*/ 7 w 157"/>
                    <a:gd name="T7" fmla="*/ 7 h 301"/>
                    <a:gd name="T8" fmla="*/ 13 w 157"/>
                    <a:gd name="T9" fmla="*/ 7 h 301"/>
                    <a:gd name="T10" fmla="*/ 13 w 157"/>
                    <a:gd name="T11" fmla="*/ 14 h 301"/>
                    <a:gd name="T12" fmla="*/ 20 w 157"/>
                    <a:gd name="T13" fmla="*/ 14 h 301"/>
                    <a:gd name="T14" fmla="*/ 20 w 157"/>
                    <a:gd name="T15" fmla="*/ 20 h 301"/>
                    <a:gd name="T16" fmla="*/ 26 w 157"/>
                    <a:gd name="T17" fmla="*/ 20 h 301"/>
                    <a:gd name="T18" fmla="*/ 26 w 157"/>
                    <a:gd name="T19" fmla="*/ 26 h 301"/>
                    <a:gd name="T20" fmla="*/ 26 w 157"/>
                    <a:gd name="T21" fmla="*/ 33 h 301"/>
                    <a:gd name="T22" fmla="*/ 32 w 157"/>
                    <a:gd name="T23" fmla="*/ 33 h 301"/>
                    <a:gd name="T24" fmla="*/ 32 w 157"/>
                    <a:gd name="T25" fmla="*/ 40 h 301"/>
                    <a:gd name="T26" fmla="*/ 39 w 157"/>
                    <a:gd name="T27" fmla="*/ 40 h 301"/>
                    <a:gd name="T28" fmla="*/ 39 w 157"/>
                    <a:gd name="T29" fmla="*/ 46 h 301"/>
                    <a:gd name="T30" fmla="*/ 46 w 157"/>
                    <a:gd name="T31" fmla="*/ 53 h 301"/>
                    <a:gd name="T32" fmla="*/ 46 w 157"/>
                    <a:gd name="T33" fmla="*/ 59 h 301"/>
                    <a:gd name="T34" fmla="*/ 52 w 157"/>
                    <a:gd name="T35" fmla="*/ 59 h 301"/>
                    <a:gd name="T36" fmla="*/ 52 w 157"/>
                    <a:gd name="T37" fmla="*/ 65 h 301"/>
                    <a:gd name="T38" fmla="*/ 52 w 157"/>
                    <a:gd name="T39" fmla="*/ 72 h 301"/>
                    <a:gd name="T40" fmla="*/ 59 w 157"/>
                    <a:gd name="T41" fmla="*/ 72 h 301"/>
                    <a:gd name="T42" fmla="*/ 59 w 157"/>
                    <a:gd name="T43" fmla="*/ 79 h 301"/>
                    <a:gd name="T44" fmla="*/ 65 w 157"/>
                    <a:gd name="T45" fmla="*/ 79 h 301"/>
                    <a:gd name="T46" fmla="*/ 65 w 157"/>
                    <a:gd name="T47" fmla="*/ 85 h 301"/>
                    <a:gd name="T48" fmla="*/ 65 w 157"/>
                    <a:gd name="T49" fmla="*/ 92 h 301"/>
                    <a:gd name="T50" fmla="*/ 71 w 157"/>
                    <a:gd name="T51" fmla="*/ 92 h 301"/>
                    <a:gd name="T52" fmla="*/ 71 w 157"/>
                    <a:gd name="T53" fmla="*/ 98 h 301"/>
                    <a:gd name="T54" fmla="*/ 71 w 157"/>
                    <a:gd name="T55" fmla="*/ 104 h 301"/>
                    <a:gd name="T56" fmla="*/ 78 w 157"/>
                    <a:gd name="T57" fmla="*/ 104 h 301"/>
                    <a:gd name="T58" fmla="*/ 78 w 157"/>
                    <a:gd name="T59" fmla="*/ 111 h 301"/>
                    <a:gd name="T60" fmla="*/ 85 w 157"/>
                    <a:gd name="T61" fmla="*/ 118 h 301"/>
                    <a:gd name="T62" fmla="*/ 85 w 157"/>
                    <a:gd name="T63" fmla="*/ 124 h 301"/>
                    <a:gd name="T64" fmla="*/ 85 w 157"/>
                    <a:gd name="T65" fmla="*/ 131 h 301"/>
                    <a:gd name="T66" fmla="*/ 91 w 157"/>
                    <a:gd name="T67" fmla="*/ 137 h 301"/>
                    <a:gd name="T68" fmla="*/ 91 w 157"/>
                    <a:gd name="T69" fmla="*/ 143 h 301"/>
                    <a:gd name="T70" fmla="*/ 98 w 157"/>
                    <a:gd name="T71" fmla="*/ 150 h 301"/>
                    <a:gd name="T72" fmla="*/ 98 w 157"/>
                    <a:gd name="T73" fmla="*/ 157 h 301"/>
                    <a:gd name="T74" fmla="*/ 104 w 157"/>
                    <a:gd name="T75" fmla="*/ 163 h 301"/>
                    <a:gd name="T76" fmla="*/ 104 w 157"/>
                    <a:gd name="T77" fmla="*/ 170 h 301"/>
                    <a:gd name="T78" fmla="*/ 110 w 157"/>
                    <a:gd name="T79" fmla="*/ 176 h 301"/>
                    <a:gd name="T80" fmla="*/ 110 w 157"/>
                    <a:gd name="T81" fmla="*/ 182 h 301"/>
                    <a:gd name="T82" fmla="*/ 110 w 157"/>
                    <a:gd name="T83" fmla="*/ 189 h 301"/>
                    <a:gd name="T84" fmla="*/ 117 w 157"/>
                    <a:gd name="T85" fmla="*/ 196 h 301"/>
                    <a:gd name="T86" fmla="*/ 117 w 157"/>
                    <a:gd name="T87" fmla="*/ 203 h 301"/>
                    <a:gd name="T88" fmla="*/ 124 w 157"/>
                    <a:gd name="T89" fmla="*/ 209 h 301"/>
                    <a:gd name="T90" fmla="*/ 124 w 157"/>
                    <a:gd name="T91" fmla="*/ 215 h 301"/>
                    <a:gd name="T92" fmla="*/ 124 w 157"/>
                    <a:gd name="T93" fmla="*/ 222 h 301"/>
                    <a:gd name="T94" fmla="*/ 130 w 157"/>
                    <a:gd name="T95" fmla="*/ 228 h 301"/>
                    <a:gd name="T96" fmla="*/ 130 w 157"/>
                    <a:gd name="T97" fmla="*/ 235 h 301"/>
                    <a:gd name="T98" fmla="*/ 130 w 157"/>
                    <a:gd name="T99" fmla="*/ 242 h 301"/>
                    <a:gd name="T100" fmla="*/ 137 w 157"/>
                    <a:gd name="T101" fmla="*/ 242 h 301"/>
                    <a:gd name="T102" fmla="*/ 137 w 157"/>
                    <a:gd name="T103" fmla="*/ 248 h 301"/>
                    <a:gd name="T104" fmla="*/ 137 w 157"/>
                    <a:gd name="T105" fmla="*/ 254 h 301"/>
                    <a:gd name="T106" fmla="*/ 143 w 157"/>
                    <a:gd name="T107" fmla="*/ 261 h 301"/>
                    <a:gd name="T108" fmla="*/ 143 w 157"/>
                    <a:gd name="T109" fmla="*/ 267 h 301"/>
                    <a:gd name="T110" fmla="*/ 149 w 157"/>
                    <a:gd name="T111" fmla="*/ 274 h 301"/>
                    <a:gd name="T112" fmla="*/ 149 w 157"/>
                    <a:gd name="T113" fmla="*/ 281 h 301"/>
                    <a:gd name="T114" fmla="*/ 149 w 157"/>
                    <a:gd name="T115" fmla="*/ 287 h 301"/>
                    <a:gd name="T116" fmla="*/ 149 w 157"/>
                    <a:gd name="T117" fmla="*/ 293 h 301"/>
                    <a:gd name="T118" fmla="*/ 156 w 157"/>
                    <a:gd name="T119" fmla="*/ 293 h 301"/>
                    <a:gd name="T120" fmla="*/ 156 w 157"/>
                    <a:gd name="T121" fmla="*/ 30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" h="30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13" y="7"/>
                      </a:lnTo>
                      <a:lnTo>
                        <a:pt x="13" y="14"/>
                      </a:lnTo>
                      <a:lnTo>
                        <a:pt x="20" y="14"/>
                      </a:lnTo>
                      <a:lnTo>
                        <a:pt x="20" y="20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33"/>
                      </a:lnTo>
                      <a:lnTo>
                        <a:pt x="32" y="33"/>
                      </a:lnTo>
                      <a:lnTo>
                        <a:pt x="32" y="40"/>
                      </a:lnTo>
                      <a:lnTo>
                        <a:pt x="39" y="40"/>
                      </a:lnTo>
                      <a:lnTo>
                        <a:pt x="39" y="46"/>
                      </a:lnTo>
                      <a:lnTo>
                        <a:pt x="46" y="53"/>
                      </a:lnTo>
                      <a:lnTo>
                        <a:pt x="46" y="59"/>
                      </a:lnTo>
                      <a:lnTo>
                        <a:pt x="52" y="59"/>
                      </a:lnTo>
                      <a:lnTo>
                        <a:pt x="52" y="65"/>
                      </a:lnTo>
                      <a:lnTo>
                        <a:pt x="52" y="72"/>
                      </a:lnTo>
                      <a:lnTo>
                        <a:pt x="59" y="72"/>
                      </a:lnTo>
                      <a:lnTo>
                        <a:pt x="59" y="79"/>
                      </a:lnTo>
                      <a:lnTo>
                        <a:pt x="65" y="79"/>
                      </a:lnTo>
                      <a:lnTo>
                        <a:pt x="65" y="85"/>
                      </a:lnTo>
                      <a:lnTo>
                        <a:pt x="65" y="92"/>
                      </a:lnTo>
                      <a:lnTo>
                        <a:pt x="71" y="92"/>
                      </a:lnTo>
                      <a:lnTo>
                        <a:pt x="71" y="98"/>
                      </a:lnTo>
                      <a:lnTo>
                        <a:pt x="71" y="104"/>
                      </a:lnTo>
                      <a:lnTo>
                        <a:pt x="78" y="104"/>
                      </a:lnTo>
                      <a:lnTo>
                        <a:pt x="78" y="111"/>
                      </a:lnTo>
                      <a:lnTo>
                        <a:pt x="85" y="118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91" y="137"/>
                      </a:lnTo>
                      <a:lnTo>
                        <a:pt x="91" y="143"/>
                      </a:lnTo>
                      <a:lnTo>
                        <a:pt x="98" y="150"/>
                      </a:lnTo>
                      <a:lnTo>
                        <a:pt x="98" y="157"/>
                      </a:lnTo>
                      <a:lnTo>
                        <a:pt x="104" y="163"/>
                      </a:lnTo>
                      <a:lnTo>
                        <a:pt x="104" y="170"/>
                      </a:lnTo>
                      <a:lnTo>
                        <a:pt x="110" y="176"/>
                      </a:lnTo>
                      <a:lnTo>
                        <a:pt x="110" y="182"/>
                      </a:lnTo>
                      <a:lnTo>
                        <a:pt x="110" y="189"/>
                      </a:lnTo>
                      <a:lnTo>
                        <a:pt x="117" y="196"/>
                      </a:lnTo>
                      <a:lnTo>
                        <a:pt x="117" y="203"/>
                      </a:lnTo>
                      <a:lnTo>
                        <a:pt x="124" y="209"/>
                      </a:lnTo>
                      <a:lnTo>
                        <a:pt x="124" y="215"/>
                      </a:lnTo>
                      <a:lnTo>
                        <a:pt x="124" y="222"/>
                      </a:lnTo>
                      <a:lnTo>
                        <a:pt x="130" y="228"/>
                      </a:lnTo>
                      <a:lnTo>
                        <a:pt x="130" y="235"/>
                      </a:lnTo>
                      <a:lnTo>
                        <a:pt x="130" y="242"/>
                      </a:lnTo>
                      <a:lnTo>
                        <a:pt x="137" y="242"/>
                      </a:lnTo>
                      <a:lnTo>
                        <a:pt x="137" y="248"/>
                      </a:lnTo>
                      <a:lnTo>
                        <a:pt x="137" y="254"/>
                      </a:lnTo>
                      <a:lnTo>
                        <a:pt x="143" y="261"/>
                      </a:lnTo>
                      <a:lnTo>
                        <a:pt x="143" y="267"/>
                      </a:lnTo>
                      <a:lnTo>
                        <a:pt x="149" y="274"/>
                      </a:lnTo>
                      <a:lnTo>
                        <a:pt x="149" y="281"/>
                      </a:lnTo>
                      <a:lnTo>
                        <a:pt x="149" y="287"/>
                      </a:lnTo>
                      <a:lnTo>
                        <a:pt x="149" y="293"/>
                      </a:lnTo>
                      <a:lnTo>
                        <a:pt x="156" y="293"/>
                      </a:lnTo>
                      <a:lnTo>
                        <a:pt x="156" y="30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C30070C3-B997-4EA3-8526-5723191ED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046"/>
                  <a:ext cx="469" cy="886"/>
                </a:xfrm>
                <a:custGeom>
                  <a:avLst/>
                  <a:gdLst>
                    <a:gd name="T0" fmla="*/ 0 w 469"/>
                    <a:gd name="T1" fmla="*/ 0 h 886"/>
                    <a:gd name="T2" fmla="*/ 0 w 469"/>
                    <a:gd name="T3" fmla="*/ 13 h 886"/>
                    <a:gd name="T4" fmla="*/ 7 w 469"/>
                    <a:gd name="T5" fmla="*/ 20 h 886"/>
                    <a:gd name="T6" fmla="*/ 13 w 469"/>
                    <a:gd name="T7" fmla="*/ 39 h 886"/>
                    <a:gd name="T8" fmla="*/ 20 w 469"/>
                    <a:gd name="T9" fmla="*/ 52 h 886"/>
                    <a:gd name="T10" fmla="*/ 20 w 469"/>
                    <a:gd name="T11" fmla="*/ 65 h 886"/>
                    <a:gd name="T12" fmla="*/ 26 w 469"/>
                    <a:gd name="T13" fmla="*/ 71 h 886"/>
                    <a:gd name="T14" fmla="*/ 32 w 469"/>
                    <a:gd name="T15" fmla="*/ 85 h 886"/>
                    <a:gd name="T16" fmla="*/ 32 w 469"/>
                    <a:gd name="T17" fmla="*/ 98 h 886"/>
                    <a:gd name="T18" fmla="*/ 39 w 469"/>
                    <a:gd name="T19" fmla="*/ 110 h 886"/>
                    <a:gd name="T20" fmla="*/ 45 w 469"/>
                    <a:gd name="T21" fmla="*/ 130 h 886"/>
                    <a:gd name="T22" fmla="*/ 52 w 469"/>
                    <a:gd name="T23" fmla="*/ 137 h 886"/>
                    <a:gd name="T24" fmla="*/ 52 w 469"/>
                    <a:gd name="T25" fmla="*/ 149 h 886"/>
                    <a:gd name="T26" fmla="*/ 59 w 469"/>
                    <a:gd name="T27" fmla="*/ 163 h 886"/>
                    <a:gd name="T28" fmla="*/ 65 w 469"/>
                    <a:gd name="T29" fmla="*/ 176 h 886"/>
                    <a:gd name="T30" fmla="*/ 65 w 469"/>
                    <a:gd name="T31" fmla="*/ 188 h 886"/>
                    <a:gd name="T32" fmla="*/ 71 w 469"/>
                    <a:gd name="T33" fmla="*/ 209 h 886"/>
                    <a:gd name="T34" fmla="*/ 78 w 469"/>
                    <a:gd name="T35" fmla="*/ 234 h 886"/>
                    <a:gd name="T36" fmla="*/ 84 w 469"/>
                    <a:gd name="T37" fmla="*/ 248 h 886"/>
                    <a:gd name="T38" fmla="*/ 91 w 469"/>
                    <a:gd name="T39" fmla="*/ 260 h 886"/>
                    <a:gd name="T40" fmla="*/ 98 w 469"/>
                    <a:gd name="T41" fmla="*/ 273 h 886"/>
                    <a:gd name="T42" fmla="*/ 104 w 469"/>
                    <a:gd name="T43" fmla="*/ 299 h 886"/>
                    <a:gd name="T44" fmla="*/ 110 w 469"/>
                    <a:gd name="T45" fmla="*/ 312 h 886"/>
                    <a:gd name="T46" fmla="*/ 110 w 469"/>
                    <a:gd name="T47" fmla="*/ 326 h 886"/>
                    <a:gd name="T48" fmla="*/ 117 w 469"/>
                    <a:gd name="T49" fmla="*/ 332 h 886"/>
                    <a:gd name="T50" fmla="*/ 123 w 469"/>
                    <a:gd name="T51" fmla="*/ 345 h 886"/>
                    <a:gd name="T52" fmla="*/ 123 w 469"/>
                    <a:gd name="T53" fmla="*/ 358 h 886"/>
                    <a:gd name="T54" fmla="*/ 130 w 469"/>
                    <a:gd name="T55" fmla="*/ 371 h 886"/>
                    <a:gd name="T56" fmla="*/ 137 w 469"/>
                    <a:gd name="T57" fmla="*/ 391 h 886"/>
                    <a:gd name="T58" fmla="*/ 143 w 469"/>
                    <a:gd name="T59" fmla="*/ 404 h 886"/>
                    <a:gd name="T60" fmla="*/ 156 w 469"/>
                    <a:gd name="T61" fmla="*/ 436 h 886"/>
                    <a:gd name="T62" fmla="*/ 162 w 469"/>
                    <a:gd name="T63" fmla="*/ 455 h 886"/>
                    <a:gd name="T64" fmla="*/ 169 w 469"/>
                    <a:gd name="T65" fmla="*/ 462 h 886"/>
                    <a:gd name="T66" fmla="*/ 169 w 469"/>
                    <a:gd name="T67" fmla="*/ 475 h 886"/>
                    <a:gd name="T68" fmla="*/ 176 w 469"/>
                    <a:gd name="T69" fmla="*/ 488 h 886"/>
                    <a:gd name="T70" fmla="*/ 182 w 469"/>
                    <a:gd name="T71" fmla="*/ 508 h 886"/>
                    <a:gd name="T72" fmla="*/ 189 w 469"/>
                    <a:gd name="T73" fmla="*/ 527 h 886"/>
                    <a:gd name="T74" fmla="*/ 195 w 469"/>
                    <a:gd name="T75" fmla="*/ 540 h 886"/>
                    <a:gd name="T76" fmla="*/ 201 w 469"/>
                    <a:gd name="T77" fmla="*/ 554 h 886"/>
                    <a:gd name="T78" fmla="*/ 208 w 469"/>
                    <a:gd name="T79" fmla="*/ 573 h 886"/>
                    <a:gd name="T80" fmla="*/ 215 w 469"/>
                    <a:gd name="T81" fmla="*/ 579 h 886"/>
                    <a:gd name="T82" fmla="*/ 228 w 469"/>
                    <a:gd name="T83" fmla="*/ 605 h 886"/>
                    <a:gd name="T84" fmla="*/ 234 w 469"/>
                    <a:gd name="T85" fmla="*/ 618 h 886"/>
                    <a:gd name="T86" fmla="*/ 240 w 469"/>
                    <a:gd name="T87" fmla="*/ 632 h 886"/>
                    <a:gd name="T88" fmla="*/ 267 w 469"/>
                    <a:gd name="T89" fmla="*/ 671 h 886"/>
                    <a:gd name="T90" fmla="*/ 267 w 469"/>
                    <a:gd name="T91" fmla="*/ 683 h 886"/>
                    <a:gd name="T92" fmla="*/ 286 w 469"/>
                    <a:gd name="T93" fmla="*/ 710 h 886"/>
                    <a:gd name="T94" fmla="*/ 319 w 469"/>
                    <a:gd name="T95" fmla="*/ 761 h 886"/>
                    <a:gd name="T96" fmla="*/ 345 w 469"/>
                    <a:gd name="T97" fmla="*/ 788 h 886"/>
                    <a:gd name="T98" fmla="*/ 358 w 469"/>
                    <a:gd name="T99" fmla="*/ 807 h 886"/>
                    <a:gd name="T100" fmla="*/ 377 w 469"/>
                    <a:gd name="T101" fmla="*/ 827 h 886"/>
                    <a:gd name="T102" fmla="*/ 430 w 469"/>
                    <a:gd name="T103" fmla="*/ 860 h 886"/>
                    <a:gd name="T104" fmla="*/ 468 w 469"/>
                    <a:gd name="T105" fmla="*/ 885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69" h="8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7" y="13"/>
                      </a:lnTo>
                      <a:lnTo>
                        <a:pt x="7" y="20"/>
                      </a:lnTo>
                      <a:lnTo>
                        <a:pt x="13" y="32"/>
                      </a:lnTo>
                      <a:lnTo>
                        <a:pt x="13" y="39"/>
                      </a:lnTo>
                      <a:lnTo>
                        <a:pt x="13" y="46"/>
                      </a:lnTo>
                      <a:lnTo>
                        <a:pt x="20" y="52"/>
                      </a:lnTo>
                      <a:lnTo>
                        <a:pt x="20" y="59"/>
                      </a:lnTo>
                      <a:lnTo>
                        <a:pt x="20" y="65"/>
                      </a:lnTo>
                      <a:lnTo>
                        <a:pt x="26" y="65"/>
                      </a:lnTo>
                      <a:lnTo>
                        <a:pt x="26" y="71"/>
                      </a:lnTo>
                      <a:lnTo>
                        <a:pt x="26" y="78"/>
                      </a:lnTo>
                      <a:lnTo>
                        <a:pt x="32" y="85"/>
                      </a:lnTo>
                      <a:lnTo>
                        <a:pt x="32" y="91"/>
                      </a:lnTo>
                      <a:lnTo>
                        <a:pt x="32" y="98"/>
                      </a:lnTo>
                      <a:lnTo>
                        <a:pt x="39" y="104"/>
                      </a:lnTo>
                      <a:lnTo>
                        <a:pt x="39" y="110"/>
                      </a:lnTo>
                      <a:lnTo>
                        <a:pt x="45" y="124"/>
                      </a:lnTo>
                      <a:lnTo>
                        <a:pt x="45" y="130"/>
                      </a:lnTo>
                      <a:lnTo>
                        <a:pt x="45" y="137"/>
                      </a:lnTo>
                      <a:lnTo>
                        <a:pt x="52" y="137"/>
                      </a:lnTo>
                      <a:lnTo>
                        <a:pt x="52" y="143"/>
                      </a:lnTo>
                      <a:lnTo>
                        <a:pt x="52" y="149"/>
                      </a:lnTo>
                      <a:lnTo>
                        <a:pt x="52" y="156"/>
                      </a:lnTo>
                      <a:lnTo>
                        <a:pt x="59" y="163"/>
                      </a:lnTo>
                      <a:lnTo>
                        <a:pt x="59" y="169"/>
                      </a:lnTo>
                      <a:lnTo>
                        <a:pt x="65" y="176"/>
                      </a:lnTo>
                      <a:lnTo>
                        <a:pt x="65" y="182"/>
                      </a:lnTo>
                      <a:lnTo>
                        <a:pt x="65" y="188"/>
                      </a:lnTo>
                      <a:lnTo>
                        <a:pt x="71" y="202"/>
                      </a:lnTo>
                      <a:lnTo>
                        <a:pt x="71" y="209"/>
                      </a:lnTo>
                      <a:lnTo>
                        <a:pt x="78" y="221"/>
                      </a:lnTo>
                      <a:lnTo>
                        <a:pt x="78" y="234"/>
                      </a:lnTo>
                      <a:lnTo>
                        <a:pt x="84" y="241"/>
                      </a:lnTo>
                      <a:lnTo>
                        <a:pt x="84" y="248"/>
                      </a:lnTo>
                      <a:lnTo>
                        <a:pt x="91" y="254"/>
                      </a:lnTo>
                      <a:lnTo>
                        <a:pt x="91" y="260"/>
                      </a:lnTo>
                      <a:lnTo>
                        <a:pt x="91" y="267"/>
                      </a:lnTo>
                      <a:lnTo>
                        <a:pt x="98" y="273"/>
                      </a:lnTo>
                      <a:lnTo>
                        <a:pt x="98" y="280"/>
                      </a:lnTo>
                      <a:lnTo>
                        <a:pt x="104" y="299"/>
                      </a:lnTo>
                      <a:lnTo>
                        <a:pt x="104" y="306"/>
                      </a:lnTo>
                      <a:lnTo>
                        <a:pt x="110" y="312"/>
                      </a:lnTo>
                      <a:lnTo>
                        <a:pt x="110" y="319"/>
                      </a:lnTo>
                      <a:lnTo>
                        <a:pt x="110" y="326"/>
                      </a:lnTo>
                      <a:lnTo>
                        <a:pt x="117" y="326"/>
                      </a:lnTo>
                      <a:lnTo>
                        <a:pt x="117" y="332"/>
                      </a:lnTo>
                      <a:lnTo>
                        <a:pt x="117" y="338"/>
                      </a:lnTo>
                      <a:lnTo>
                        <a:pt x="123" y="345"/>
                      </a:lnTo>
                      <a:lnTo>
                        <a:pt x="123" y="352"/>
                      </a:lnTo>
                      <a:lnTo>
                        <a:pt x="123" y="358"/>
                      </a:lnTo>
                      <a:lnTo>
                        <a:pt x="130" y="365"/>
                      </a:lnTo>
                      <a:lnTo>
                        <a:pt x="130" y="371"/>
                      </a:lnTo>
                      <a:lnTo>
                        <a:pt x="130" y="377"/>
                      </a:lnTo>
                      <a:lnTo>
                        <a:pt x="137" y="391"/>
                      </a:lnTo>
                      <a:lnTo>
                        <a:pt x="143" y="397"/>
                      </a:lnTo>
                      <a:lnTo>
                        <a:pt x="143" y="404"/>
                      </a:lnTo>
                      <a:lnTo>
                        <a:pt x="149" y="423"/>
                      </a:lnTo>
                      <a:lnTo>
                        <a:pt x="156" y="436"/>
                      </a:lnTo>
                      <a:lnTo>
                        <a:pt x="162" y="449"/>
                      </a:lnTo>
                      <a:lnTo>
                        <a:pt x="162" y="455"/>
                      </a:lnTo>
                      <a:lnTo>
                        <a:pt x="162" y="462"/>
                      </a:lnTo>
                      <a:lnTo>
                        <a:pt x="169" y="462"/>
                      </a:lnTo>
                      <a:lnTo>
                        <a:pt x="169" y="469"/>
                      </a:lnTo>
                      <a:lnTo>
                        <a:pt x="169" y="475"/>
                      </a:lnTo>
                      <a:lnTo>
                        <a:pt x="176" y="482"/>
                      </a:lnTo>
                      <a:lnTo>
                        <a:pt x="176" y="488"/>
                      </a:lnTo>
                      <a:lnTo>
                        <a:pt x="176" y="494"/>
                      </a:lnTo>
                      <a:lnTo>
                        <a:pt x="182" y="508"/>
                      </a:lnTo>
                      <a:lnTo>
                        <a:pt x="189" y="515"/>
                      </a:lnTo>
                      <a:lnTo>
                        <a:pt x="189" y="527"/>
                      </a:lnTo>
                      <a:lnTo>
                        <a:pt x="195" y="527"/>
                      </a:lnTo>
                      <a:lnTo>
                        <a:pt x="195" y="540"/>
                      </a:lnTo>
                      <a:lnTo>
                        <a:pt x="201" y="547"/>
                      </a:lnTo>
                      <a:lnTo>
                        <a:pt x="201" y="554"/>
                      </a:lnTo>
                      <a:lnTo>
                        <a:pt x="208" y="566"/>
                      </a:lnTo>
                      <a:lnTo>
                        <a:pt x="208" y="573"/>
                      </a:lnTo>
                      <a:lnTo>
                        <a:pt x="215" y="573"/>
                      </a:lnTo>
                      <a:lnTo>
                        <a:pt x="215" y="579"/>
                      </a:lnTo>
                      <a:lnTo>
                        <a:pt x="228" y="599"/>
                      </a:lnTo>
                      <a:lnTo>
                        <a:pt x="228" y="605"/>
                      </a:lnTo>
                      <a:lnTo>
                        <a:pt x="234" y="612"/>
                      </a:lnTo>
                      <a:lnTo>
                        <a:pt x="234" y="618"/>
                      </a:lnTo>
                      <a:lnTo>
                        <a:pt x="240" y="625"/>
                      </a:lnTo>
                      <a:lnTo>
                        <a:pt x="240" y="632"/>
                      </a:lnTo>
                      <a:lnTo>
                        <a:pt x="254" y="651"/>
                      </a:lnTo>
                      <a:lnTo>
                        <a:pt x="267" y="671"/>
                      </a:lnTo>
                      <a:lnTo>
                        <a:pt x="267" y="677"/>
                      </a:lnTo>
                      <a:lnTo>
                        <a:pt x="267" y="683"/>
                      </a:lnTo>
                      <a:lnTo>
                        <a:pt x="279" y="703"/>
                      </a:lnTo>
                      <a:lnTo>
                        <a:pt x="286" y="710"/>
                      </a:lnTo>
                      <a:lnTo>
                        <a:pt x="319" y="755"/>
                      </a:lnTo>
                      <a:lnTo>
                        <a:pt x="319" y="761"/>
                      </a:lnTo>
                      <a:lnTo>
                        <a:pt x="332" y="775"/>
                      </a:lnTo>
                      <a:lnTo>
                        <a:pt x="345" y="788"/>
                      </a:lnTo>
                      <a:lnTo>
                        <a:pt x="352" y="800"/>
                      </a:lnTo>
                      <a:lnTo>
                        <a:pt x="358" y="807"/>
                      </a:lnTo>
                      <a:lnTo>
                        <a:pt x="364" y="814"/>
                      </a:lnTo>
                      <a:lnTo>
                        <a:pt x="377" y="827"/>
                      </a:lnTo>
                      <a:lnTo>
                        <a:pt x="391" y="840"/>
                      </a:lnTo>
                      <a:lnTo>
                        <a:pt x="430" y="860"/>
                      </a:lnTo>
                      <a:lnTo>
                        <a:pt x="436" y="866"/>
                      </a:lnTo>
                      <a:lnTo>
                        <a:pt x="468" y="885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396171AE-982A-4F20-8107-170D7E4D2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0" y="1931"/>
                  <a:ext cx="229" cy="47"/>
                </a:xfrm>
                <a:custGeom>
                  <a:avLst/>
                  <a:gdLst>
                    <a:gd name="T0" fmla="*/ 0 w 229"/>
                    <a:gd name="T1" fmla="*/ 0 h 47"/>
                    <a:gd name="T2" fmla="*/ 7 w 229"/>
                    <a:gd name="T3" fmla="*/ 0 h 47"/>
                    <a:gd name="T4" fmla="*/ 20 w 229"/>
                    <a:gd name="T5" fmla="*/ 7 h 47"/>
                    <a:gd name="T6" fmla="*/ 111 w 229"/>
                    <a:gd name="T7" fmla="*/ 33 h 47"/>
                    <a:gd name="T8" fmla="*/ 228 w 229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47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0" y="7"/>
                      </a:lnTo>
                      <a:lnTo>
                        <a:pt x="111" y="33"/>
                      </a:lnTo>
                      <a:lnTo>
                        <a:pt x="228" y="46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CC36B471-7053-4766-9F29-3F446C6D6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72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481CBDA8-2C7E-44F4-8506-9FE16CBC95CA}"/>
              </a:ext>
            </a:extLst>
          </p:cNvPr>
          <p:cNvGrpSpPr>
            <a:grpSpLocks/>
          </p:cNvGrpSpPr>
          <p:nvPr/>
        </p:nvGrpSpPr>
        <p:grpSpPr bwMode="auto">
          <a:xfrm>
            <a:off x="7830345" y="3741531"/>
            <a:ext cx="3221038" cy="2270125"/>
            <a:chOff x="3064" y="2432"/>
            <a:chExt cx="2029" cy="1430"/>
          </a:xfrm>
        </p:grpSpPr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B5631298-D65A-4587-A597-855F0B99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432"/>
              <a:ext cx="2029" cy="1430"/>
              <a:chOff x="3064" y="2432"/>
              <a:chExt cx="2029" cy="1430"/>
            </a:xfrm>
          </p:grpSpPr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BB39896B-F829-4E8E-9508-D71A8EEC4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3862"/>
                <a:ext cx="19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B8379F11-8A78-4F97-BAC5-ED6D6449C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4" y="2432"/>
                <a:ext cx="0" cy="1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4" name="Group 25">
                <a:extLst>
                  <a:ext uri="{FF2B5EF4-FFF2-40B4-BE49-F238E27FC236}">
                    <a16:creationId xmlns:a16="http://schemas.microsoft.com/office/drawing/2014/main" id="{D00F45C7-743C-4326-881B-B0EEF408C6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" y="2546"/>
                <a:ext cx="1768" cy="1252"/>
                <a:chOff x="3227" y="2546"/>
                <a:chExt cx="1768" cy="1252"/>
              </a:xfrm>
            </p:grpSpPr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EC561B8A-5941-4E31-9FF2-03112A5F0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7" y="2898"/>
                  <a:ext cx="657" cy="900"/>
                </a:xfrm>
                <a:custGeom>
                  <a:avLst/>
                  <a:gdLst>
                    <a:gd name="T0" fmla="*/ 71 w 657"/>
                    <a:gd name="T1" fmla="*/ 886 h 900"/>
                    <a:gd name="T2" fmla="*/ 214 w 657"/>
                    <a:gd name="T3" fmla="*/ 847 h 900"/>
                    <a:gd name="T4" fmla="*/ 247 w 657"/>
                    <a:gd name="T5" fmla="*/ 828 h 900"/>
                    <a:gd name="T6" fmla="*/ 279 w 657"/>
                    <a:gd name="T7" fmla="*/ 801 h 900"/>
                    <a:gd name="T8" fmla="*/ 292 w 657"/>
                    <a:gd name="T9" fmla="*/ 795 h 900"/>
                    <a:gd name="T10" fmla="*/ 305 w 657"/>
                    <a:gd name="T11" fmla="*/ 775 h 900"/>
                    <a:gd name="T12" fmla="*/ 318 w 657"/>
                    <a:gd name="T13" fmla="*/ 762 h 900"/>
                    <a:gd name="T14" fmla="*/ 331 w 657"/>
                    <a:gd name="T15" fmla="*/ 749 h 900"/>
                    <a:gd name="T16" fmla="*/ 344 w 657"/>
                    <a:gd name="T17" fmla="*/ 736 h 900"/>
                    <a:gd name="T18" fmla="*/ 357 w 657"/>
                    <a:gd name="T19" fmla="*/ 717 h 900"/>
                    <a:gd name="T20" fmla="*/ 383 w 657"/>
                    <a:gd name="T21" fmla="*/ 684 h 900"/>
                    <a:gd name="T22" fmla="*/ 403 w 657"/>
                    <a:gd name="T23" fmla="*/ 645 h 900"/>
                    <a:gd name="T24" fmla="*/ 409 w 657"/>
                    <a:gd name="T25" fmla="*/ 639 h 900"/>
                    <a:gd name="T26" fmla="*/ 415 w 657"/>
                    <a:gd name="T27" fmla="*/ 619 h 900"/>
                    <a:gd name="T28" fmla="*/ 435 w 657"/>
                    <a:gd name="T29" fmla="*/ 586 h 900"/>
                    <a:gd name="T30" fmla="*/ 442 w 657"/>
                    <a:gd name="T31" fmla="*/ 573 h 900"/>
                    <a:gd name="T32" fmla="*/ 448 w 657"/>
                    <a:gd name="T33" fmla="*/ 554 h 900"/>
                    <a:gd name="T34" fmla="*/ 454 w 657"/>
                    <a:gd name="T35" fmla="*/ 541 h 900"/>
                    <a:gd name="T36" fmla="*/ 467 w 657"/>
                    <a:gd name="T37" fmla="*/ 522 h 900"/>
                    <a:gd name="T38" fmla="*/ 474 w 657"/>
                    <a:gd name="T39" fmla="*/ 502 h 900"/>
                    <a:gd name="T40" fmla="*/ 481 w 657"/>
                    <a:gd name="T41" fmla="*/ 495 h 900"/>
                    <a:gd name="T42" fmla="*/ 481 w 657"/>
                    <a:gd name="T43" fmla="*/ 483 h 900"/>
                    <a:gd name="T44" fmla="*/ 487 w 657"/>
                    <a:gd name="T45" fmla="*/ 462 h 900"/>
                    <a:gd name="T46" fmla="*/ 493 w 657"/>
                    <a:gd name="T47" fmla="*/ 450 h 900"/>
                    <a:gd name="T48" fmla="*/ 500 w 657"/>
                    <a:gd name="T49" fmla="*/ 443 h 900"/>
                    <a:gd name="T50" fmla="*/ 506 w 657"/>
                    <a:gd name="T51" fmla="*/ 417 h 900"/>
                    <a:gd name="T52" fmla="*/ 513 w 657"/>
                    <a:gd name="T53" fmla="*/ 404 h 900"/>
                    <a:gd name="T54" fmla="*/ 520 w 657"/>
                    <a:gd name="T55" fmla="*/ 391 h 900"/>
                    <a:gd name="T56" fmla="*/ 526 w 657"/>
                    <a:gd name="T57" fmla="*/ 371 h 900"/>
                    <a:gd name="T58" fmla="*/ 532 w 657"/>
                    <a:gd name="T59" fmla="*/ 359 h 900"/>
                    <a:gd name="T60" fmla="*/ 539 w 657"/>
                    <a:gd name="T61" fmla="*/ 339 h 900"/>
                    <a:gd name="T62" fmla="*/ 545 w 657"/>
                    <a:gd name="T63" fmla="*/ 326 h 900"/>
                    <a:gd name="T64" fmla="*/ 545 w 657"/>
                    <a:gd name="T65" fmla="*/ 313 h 900"/>
                    <a:gd name="T66" fmla="*/ 552 w 657"/>
                    <a:gd name="T67" fmla="*/ 293 h 900"/>
                    <a:gd name="T68" fmla="*/ 559 w 657"/>
                    <a:gd name="T69" fmla="*/ 287 h 900"/>
                    <a:gd name="T70" fmla="*/ 565 w 657"/>
                    <a:gd name="T71" fmla="*/ 274 h 900"/>
                    <a:gd name="T72" fmla="*/ 571 w 657"/>
                    <a:gd name="T73" fmla="*/ 254 h 900"/>
                    <a:gd name="T74" fmla="*/ 571 w 657"/>
                    <a:gd name="T75" fmla="*/ 241 h 900"/>
                    <a:gd name="T76" fmla="*/ 578 w 657"/>
                    <a:gd name="T77" fmla="*/ 228 h 900"/>
                    <a:gd name="T78" fmla="*/ 584 w 657"/>
                    <a:gd name="T79" fmla="*/ 215 h 900"/>
                    <a:gd name="T80" fmla="*/ 584 w 657"/>
                    <a:gd name="T81" fmla="*/ 202 h 900"/>
                    <a:gd name="T82" fmla="*/ 591 w 657"/>
                    <a:gd name="T83" fmla="*/ 189 h 900"/>
                    <a:gd name="T84" fmla="*/ 598 w 657"/>
                    <a:gd name="T85" fmla="*/ 182 h 900"/>
                    <a:gd name="T86" fmla="*/ 598 w 657"/>
                    <a:gd name="T87" fmla="*/ 170 h 900"/>
                    <a:gd name="T88" fmla="*/ 604 w 657"/>
                    <a:gd name="T89" fmla="*/ 156 h 900"/>
                    <a:gd name="T90" fmla="*/ 604 w 657"/>
                    <a:gd name="T91" fmla="*/ 143 h 900"/>
                    <a:gd name="T92" fmla="*/ 610 w 657"/>
                    <a:gd name="T93" fmla="*/ 137 h 900"/>
                    <a:gd name="T94" fmla="*/ 610 w 657"/>
                    <a:gd name="T95" fmla="*/ 124 h 900"/>
                    <a:gd name="T96" fmla="*/ 617 w 657"/>
                    <a:gd name="T97" fmla="*/ 117 h 900"/>
                    <a:gd name="T98" fmla="*/ 623 w 657"/>
                    <a:gd name="T99" fmla="*/ 104 h 900"/>
                    <a:gd name="T100" fmla="*/ 630 w 657"/>
                    <a:gd name="T101" fmla="*/ 78 h 900"/>
                    <a:gd name="T102" fmla="*/ 637 w 657"/>
                    <a:gd name="T103" fmla="*/ 65 h 900"/>
                    <a:gd name="T104" fmla="*/ 643 w 657"/>
                    <a:gd name="T105" fmla="*/ 39 h 900"/>
                    <a:gd name="T106" fmla="*/ 649 w 657"/>
                    <a:gd name="T107" fmla="*/ 33 h 900"/>
                    <a:gd name="T108" fmla="*/ 649 w 657"/>
                    <a:gd name="T109" fmla="*/ 20 h 900"/>
                    <a:gd name="T110" fmla="*/ 656 w 657"/>
                    <a:gd name="T111" fmla="*/ 14 h 900"/>
                    <a:gd name="T112" fmla="*/ 656 w 657"/>
                    <a:gd name="T113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7" h="900">
                      <a:moveTo>
                        <a:pt x="0" y="899"/>
                      </a:moveTo>
                      <a:lnTo>
                        <a:pt x="71" y="886"/>
                      </a:lnTo>
                      <a:lnTo>
                        <a:pt x="188" y="860"/>
                      </a:lnTo>
                      <a:lnTo>
                        <a:pt x="214" y="847"/>
                      </a:lnTo>
                      <a:lnTo>
                        <a:pt x="233" y="834"/>
                      </a:lnTo>
                      <a:lnTo>
                        <a:pt x="247" y="828"/>
                      </a:lnTo>
                      <a:lnTo>
                        <a:pt x="253" y="821"/>
                      </a:lnTo>
                      <a:lnTo>
                        <a:pt x="279" y="801"/>
                      </a:lnTo>
                      <a:lnTo>
                        <a:pt x="286" y="795"/>
                      </a:lnTo>
                      <a:lnTo>
                        <a:pt x="292" y="795"/>
                      </a:lnTo>
                      <a:lnTo>
                        <a:pt x="292" y="789"/>
                      </a:lnTo>
                      <a:lnTo>
                        <a:pt x="305" y="775"/>
                      </a:lnTo>
                      <a:lnTo>
                        <a:pt x="311" y="775"/>
                      </a:lnTo>
                      <a:lnTo>
                        <a:pt x="318" y="762"/>
                      </a:lnTo>
                      <a:lnTo>
                        <a:pt x="325" y="756"/>
                      </a:lnTo>
                      <a:lnTo>
                        <a:pt x="331" y="749"/>
                      </a:lnTo>
                      <a:lnTo>
                        <a:pt x="337" y="743"/>
                      </a:lnTo>
                      <a:lnTo>
                        <a:pt x="344" y="736"/>
                      </a:lnTo>
                      <a:lnTo>
                        <a:pt x="350" y="729"/>
                      </a:lnTo>
                      <a:lnTo>
                        <a:pt x="357" y="717"/>
                      </a:lnTo>
                      <a:lnTo>
                        <a:pt x="364" y="710"/>
                      </a:lnTo>
                      <a:lnTo>
                        <a:pt x="383" y="684"/>
                      </a:lnTo>
                      <a:lnTo>
                        <a:pt x="389" y="671"/>
                      </a:lnTo>
                      <a:lnTo>
                        <a:pt x="403" y="645"/>
                      </a:lnTo>
                      <a:lnTo>
                        <a:pt x="403" y="639"/>
                      </a:lnTo>
                      <a:lnTo>
                        <a:pt x="409" y="639"/>
                      </a:lnTo>
                      <a:lnTo>
                        <a:pt x="409" y="632"/>
                      </a:lnTo>
                      <a:lnTo>
                        <a:pt x="415" y="619"/>
                      </a:lnTo>
                      <a:lnTo>
                        <a:pt x="435" y="593"/>
                      </a:lnTo>
                      <a:lnTo>
                        <a:pt x="435" y="586"/>
                      </a:lnTo>
                      <a:lnTo>
                        <a:pt x="435" y="580"/>
                      </a:lnTo>
                      <a:lnTo>
                        <a:pt x="442" y="573"/>
                      </a:lnTo>
                      <a:lnTo>
                        <a:pt x="448" y="561"/>
                      </a:lnTo>
                      <a:lnTo>
                        <a:pt x="448" y="554"/>
                      </a:lnTo>
                      <a:lnTo>
                        <a:pt x="454" y="547"/>
                      </a:lnTo>
                      <a:lnTo>
                        <a:pt x="454" y="541"/>
                      </a:lnTo>
                      <a:lnTo>
                        <a:pt x="461" y="534"/>
                      </a:lnTo>
                      <a:lnTo>
                        <a:pt x="467" y="522"/>
                      </a:lnTo>
                      <a:lnTo>
                        <a:pt x="467" y="508"/>
                      </a:lnTo>
                      <a:lnTo>
                        <a:pt x="474" y="502"/>
                      </a:lnTo>
                      <a:lnTo>
                        <a:pt x="474" y="495"/>
                      </a:lnTo>
                      <a:lnTo>
                        <a:pt x="481" y="495"/>
                      </a:lnTo>
                      <a:lnTo>
                        <a:pt x="481" y="489"/>
                      </a:lnTo>
                      <a:lnTo>
                        <a:pt x="481" y="483"/>
                      </a:lnTo>
                      <a:lnTo>
                        <a:pt x="487" y="469"/>
                      </a:lnTo>
                      <a:lnTo>
                        <a:pt x="487" y="462"/>
                      </a:lnTo>
                      <a:lnTo>
                        <a:pt x="493" y="456"/>
                      </a:lnTo>
                      <a:lnTo>
                        <a:pt x="493" y="450"/>
                      </a:lnTo>
                      <a:lnTo>
                        <a:pt x="500" y="450"/>
                      </a:lnTo>
                      <a:lnTo>
                        <a:pt x="500" y="443"/>
                      </a:lnTo>
                      <a:lnTo>
                        <a:pt x="500" y="437"/>
                      </a:lnTo>
                      <a:lnTo>
                        <a:pt x="506" y="417"/>
                      </a:lnTo>
                      <a:lnTo>
                        <a:pt x="513" y="410"/>
                      </a:lnTo>
                      <a:lnTo>
                        <a:pt x="513" y="404"/>
                      </a:lnTo>
                      <a:lnTo>
                        <a:pt x="513" y="398"/>
                      </a:lnTo>
                      <a:lnTo>
                        <a:pt x="520" y="391"/>
                      </a:lnTo>
                      <a:lnTo>
                        <a:pt x="526" y="378"/>
                      </a:lnTo>
                      <a:lnTo>
                        <a:pt x="526" y="371"/>
                      </a:lnTo>
                      <a:lnTo>
                        <a:pt x="526" y="365"/>
                      </a:lnTo>
                      <a:lnTo>
                        <a:pt x="532" y="359"/>
                      </a:lnTo>
                      <a:lnTo>
                        <a:pt x="532" y="352"/>
                      </a:lnTo>
                      <a:lnTo>
                        <a:pt x="539" y="339"/>
                      </a:lnTo>
                      <a:lnTo>
                        <a:pt x="539" y="332"/>
                      </a:lnTo>
                      <a:lnTo>
                        <a:pt x="545" y="326"/>
                      </a:lnTo>
                      <a:lnTo>
                        <a:pt x="545" y="320"/>
                      </a:lnTo>
                      <a:lnTo>
                        <a:pt x="545" y="313"/>
                      </a:lnTo>
                      <a:lnTo>
                        <a:pt x="552" y="299"/>
                      </a:lnTo>
                      <a:lnTo>
                        <a:pt x="552" y="293"/>
                      </a:lnTo>
                      <a:lnTo>
                        <a:pt x="559" y="293"/>
                      </a:lnTo>
                      <a:lnTo>
                        <a:pt x="559" y="287"/>
                      </a:lnTo>
                      <a:lnTo>
                        <a:pt x="559" y="280"/>
                      </a:lnTo>
                      <a:lnTo>
                        <a:pt x="565" y="274"/>
                      </a:lnTo>
                      <a:lnTo>
                        <a:pt x="565" y="267"/>
                      </a:lnTo>
                      <a:lnTo>
                        <a:pt x="571" y="254"/>
                      </a:lnTo>
                      <a:lnTo>
                        <a:pt x="571" y="248"/>
                      </a:lnTo>
                      <a:lnTo>
                        <a:pt x="571" y="241"/>
                      </a:lnTo>
                      <a:lnTo>
                        <a:pt x="578" y="235"/>
                      </a:lnTo>
                      <a:lnTo>
                        <a:pt x="578" y="228"/>
                      </a:lnTo>
                      <a:lnTo>
                        <a:pt x="578" y="221"/>
                      </a:lnTo>
                      <a:lnTo>
                        <a:pt x="584" y="215"/>
                      </a:lnTo>
                      <a:lnTo>
                        <a:pt x="584" y="209"/>
                      </a:lnTo>
                      <a:lnTo>
                        <a:pt x="584" y="202"/>
                      </a:lnTo>
                      <a:lnTo>
                        <a:pt x="591" y="196"/>
                      </a:lnTo>
                      <a:lnTo>
                        <a:pt x="591" y="189"/>
                      </a:lnTo>
                      <a:lnTo>
                        <a:pt x="591" y="182"/>
                      </a:lnTo>
                      <a:lnTo>
                        <a:pt x="598" y="182"/>
                      </a:lnTo>
                      <a:lnTo>
                        <a:pt x="598" y="176"/>
                      </a:lnTo>
                      <a:lnTo>
                        <a:pt x="598" y="170"/>
                      </a:lnTo>
                      <a:lnTo>
                        <a:pt x="604" y="163"/>
                      </a:lnTo>
                      <a:lnTo>
                        <a:pt x="604" y="156"/>
                      </a:lnTo>
                      <a:lnTo>
                        <a:pt x="604" y="150"/>
                      </a:lnTo>
                      <a:lnTo>
                        <a:pt x="604" y="143"/>
                      </a:lnTo>
                      <a:lnTo>
                        <a:pt x="610" y="143"/>
                      </a:lnTo>
                      <a:lnTo>
                        <a:pt x="610" y="137"/>
                      </a:lnTo>
                      <a:lnTo>
                        <a:pt x="610" y="131"/>
                      </a:lnTo>
                      <a:lnTo>
                        <a:pt x="610" y="124"/>
                      </a:lnTo>
                      <a:lnTo>
                        <a:pt x="617" y="124"/>
                      </a:lnTo>
                      <a:lnTo>
                        <a:pt x="617" y="117"/>
                      </a:lnTo>
                      <a:lnTo>
                        <a:pt x="617" y="111"/>
                      </a:lnTo>
                      <a:lnTo>
                        <a:pt x="623" y="104"/>
                      </a:lnTo>
                      <a:lnTo>
                        <a:pt x="623" y="98"/>
                      </a:lnTo>
                      <a:lnTo>
                        <a:pt x="630" y="78"/>
                      </a:lnTo>
                      <a:lnTo>
                        <a:pt x="630" y="72"/>
                      </a:lnTo>
                      <a:lnTo>
                        <a:pt x="637" y="65"/>
                      </a:lnTo>
                      <a:lnTo>
                        <a:pt x="637" y="59"/>
                      </a:lnTo>
                      <a:lnTo>
                        <a:pt x="643" y="39"/>
                      </a:lnTo>
                      <a:lnTo>
                        <a:pt x="643" y="33"/>
                      </a:lnTo>
                      <a:lnTo>
                        <a:pt x="649" y="33"/>
                      </a:lnTo>
                      <a:lnTo>
                        <a:pt x="649" y="26"/>
                      </a:lnTo>
                      <a:lnTo>
                        <a:pt x="649" y="20"/>
                      </a:lnTo>
                      <a:lnTo>
                        <a:pt x="649" y="14"/>
                      </a:lnTo>
                      <a:lnTo>
                        <a:pt x="656" y="14"/>
                      </a:lnTo>
                      <a:lnTo>
                        <a:pt x="656" y="7"/>
                      </a:lnTo>
                      <a:lnTo>
                        <a:pt x="656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Freeform 20">
                  <a:extLst>
                    <a:ext uri="{FF2B5EF4-FFF2-40B4-BE49-F238E27FC236}">
                      <a16:creationId xmlns:a16="http://schemas.microsoft.com/office/drawing/2014/main" id="{9640CDA9-21B9-4ABC-9515-D796CD452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3" y="2585"/>
                  <a:ext cx="150" cy="314"/>
                </a:xfrm>
                <a:custGeom>
                  <a:avLst/>
                  <a:gdLst>
                    <a:gd name="T0" fmla="*/ 0 w 150"/>
                    <a:gd name="T1" fmla="*/ 313 h 314"/>
                    <a:gd name="T2" fmla="*/ 0 w 150"/>
                    <a:gd name="T3" fmla="*/ 313 h 314"/>
                    <a:gd name="T4" fmla="*/ 0 w 150"/>
                    <a:gd name="T5" fmla="*/ 306 h 314"/>
                    <a:gd name="T6" fmla="*/ 6 w 150"/>
                    <a:gd name="T7" fmla="*/ 306 h 314"/>
                    <a:gd name="T8" fmla="*/ 6 w 150"/>
                    <a:gd name="T9" fmla="*/ 300 h 314"/>
                    <a:gd name="T10" fmla="*/ 6 w 150"/>
                    <a:gd name="T11" fmla="*/ 293 h 314"/>
                    <a:gd name="T12" fmla="*/ 13 w 150"/>
                    <a:gd name="T13" fmla="*/ 281 h 314"/>
                    <a:gd name="T14" fmla="*/ 13 w 150"/>
                    <a:gd name="T15" fmla="*/ 274 h 314"/>
                    <a:gd name="T16" fmla="*/ 19 w 150"/>
                    <a:gd name="T17" fmla="*/ 274 h 314"/>
                    <a:gd name="T18" fmla="*/ 19 w 150"/>
                    <a:gd name="T19" fmla="*/ 267 h 314"/>
                    <a:gd name="T20" fmla="*/ 19 w 150"/>
                    <a:gd name="T21" fmla="*/ 261 h 314"/>
                    <a:gd name="T22" fmla="*/ 19 w 150"/>
                    <a:gd name="T23" fmla="*/ 254 h 314"/>
                    <a:gd name="T24" fmla="*/ 25 w 150"/>
                    <a:gd name="T25" fmla="*/ 248 h 314"/>
                    <a:gd name="T26" fmla="*/ 25 w 150"/>
                    <a:gd name="T27" fmla="*/ 242 h 314"/>
                    <a:gd name="T28" fmla="*/ 32 w 150"/>
                    <a:gd name="T29" fmla="*/ 235 h 314"/>
                    <a:gd name="T30" fmla="*/ 32 w 150"/>
                    <a:gd name="T31" fmla="*/ 228 h 314"/>
                    <a:gd name="T32" fmla="*/ 32 w 150"/>
                    <a:gd name="T33" fmla="*/ 222 h 314"/>
                    <a:gd name="T34" fmla="*/ 38 w 150"/>
                    <a:gd name="T35" fmla="*/ 215 h 314"/>
                    <a:gd name="T36" fmla="*/ 38 w 150"/>
                    <a:gd name="T37" fmla="*/ 209 h 314"/>
                    <a:gd name="T38" fmla="*/ 45 w 150"/>
                    <a:gd name="T39" fmla="*/ 203 h 314"/>
                    <a:gd name="T40" fmla="*/ 45 w 150"/>
                    <a:gd name="T41" fmla="*/ 196 h 314"/>
                    <a:gd name="T42" fmla="*/ 45 w 150"/>
                    <a:gd name="T43" fmla="*/ 189 h 314"/>
                    <a:gd name="T44" fmla="*/ 52 w 150"/>
                    <a:gd name="T45" fmla="*/ 183 h 314"/>
                    <a:gd name="T46" fmla="*/ 52 w 150"/>
                    <a:gd name="T47" fmla="*/ 176 h 314"/>
                    <a:gd name="T48" fmla="*/ 52 w 150"/>
                    <a:gd name="T49" fmla="*/ 170 h 314"/>
                    <a:gd name="T50" fmla="*/ 58 w 150"/>
                    <a:gd name="T51" fmla="*/ 170 h 314"/>
                    <a:gd name="T52" fmla="*/ 58 w 150"/>
                    <a:gd name="T53" fmla="*/ 163 h 314"/>
                    <a:gd name="T54" fmla="*/ 58 w 150"/>
                    <a:gd name="T55" fmla="*/ 157 h 314"/>
                    <a:gd name="T56" fmla="*/ 64 w 150"/>
                    <a:gd name="T57" fmla="*/ 157 h 314"/>
                    <a:gd name="T58" fmla="*/ 64 w 150"/>
                    <a:gd name="T59" fmla="*/ 150 h 314"/>
                    <a:gd name="T60" fmla="*/ 64 w 150"/>
                    <a:gd name="T61" fmla="*/ 143 h 314"/>
                    <a:gd name="T62" fmla="*/ 71 w 150"/>
                    <a:gd name="T63" fmla="*/ 143 h 314"/>
                    <a:gd name="T64" fmla="*/ 71 w 150"/>
                    <a:gd name="T65" fmla="*/ 137 h 314"/>
                    <a:gd name="T66" fmla="*/ 71 w 150"/>
                    <a:gd name="T67" fmla="*/ 131 h 314"/>
                    <a:gd name="T68" fmla="*/ 77 w 150"/>
                    <a:gd name="T69" fmla="*/ 124 h 314"/>
                    <a:gd name="T70" fmla="*/ 77 w 150"/>
                    <a:gd name="T71" fmla="*/ 118 h 314"/>
                    <a:gd name="T72" fmla="*/ 77 w 150"/>
                    <a:gd name="T73" fmla="*/ 111 h 314"/>
                    <a:gd name="T74" fmla="*/ 84 w 150"/>
                    <a:gd name="T75" fmla="*/ 111 h 314"/>
                    <a:gd name="T76" fmla="*/ 84 w 150"/>
                    <a:gd name="T77" fmla="*/ 104 h 314"/>
                    <a:gd name="T78" fmla="*/ 84 w 150"/>
                    <a:gd name="T79" fmla="*/ 98 h 314"/>
                    <a:gd name="T80" fmla="*/ 91 w 150"/>
                    <a:gd name="T81" fmla="*/ 98 h 314"/>
                    <a:gd name="T82" fmla="*/ 91 w 150"/>
                    <a:gd name="T83" fmla="*/ 92 h 314"/>
                    <a:gd name="T84" fmla="*/ 91 w 150"/>
                    <a:gd name="T85" fmla="*/ 85 h 314"/>
                    <a:gd name="T86" fmla="*/ 97 w 150"/>
                    <a:gd name="T87" fmla="*/ 85 h 314"/>
                    <a:gd name="T88" fmla="*/ 97 w 150"/>
                    <a:gd name="T89" fmla="*/ 79 h 314"/>
                    <a:gd name="T90" fmla="*/ 97 w 150"/>
                    <a:gd name="T91" fmla="*/ 72 h 314"/>
                    <a:gd name="T92" fmla="*/ 103 w 150"/>
                    <a:gd name="T93" fmla="*/ 72 h 314"/>
                    <a:gd name="T94" fmla="*/ 103 w 150"/>
                    <a:gd name="T95" fmla="*/ 65 h 314"/>
                    <a:gd name="T96" fmla="*/ 110 w 150"/>
                    <a:gd name="T97" fmla="*/ 59 h 314"/>
                    <a:gd name="T98" fmla="*/ 110 w 150"/>
                    <a:gd name="T99" fmla="*/ 53 h 314"/>
                    <a:gd name="T100" fmla="*/ 116 w 150"/>
                    <a:gd name="T101" fmla="*/ 53 h 314"/>
                    <a:gd name="T102" fmla="*/ 116 w 150"/>
                    <a:gd name="T103" fmla="*/ 46 h 314"/>
                    <a:gd name="T104" fmla="*/ 116 w 150"/>
                    <a:gd name="T105" fmla="*/ 40 h 314"/>
                    <a:gd name="T106" fmla="*/ 123 w 150"/>
                    <a:gd name="T107" fmla="*/ 40 h 314"/>
                    <a:gd name="T108" fmla="*/ 123 w 150"/>
                    <a:gd name="T109" fmla="*/ 33 h 314"/>
                    <a:gd name="T110" fmla="*/ 130 w 150"/>
                    <a:gd name="T111" fmla="*/ 26 h 314"/>
                    <a:gd name="T112" fmla="*/ 130 w 150"/>
                    <a:gd name="T113" fmla="*/ 20 h 314"/>
                    <a:gd name="T114" fmla="*/ 136 w 150"/>
                    <a:gd name="T115" fmla="*/ 20 h 314"/>
                    <a:gd name="T116" fmla="*/ 136 w 150"/>
                    <a:gd name="T117" fmla="*/ 14 h 314"/>
                    <a:gd name="T118" fmla="*/ 142 w 150"/>
                    <a:gd name="T119" fmla="*/ 14 h 314"/>
                    <a:gd name="T120" fmla="*/ 142 w 150"/>
                    <a:gd name="T121" fmla="*/ 7 h 314"/>
                    <a:gd name="T122" fmla="*/ 149 w 150"/>
                    <a:gd name="T12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0" h="314">
                      <a:moveTo>
                        <a:pt x="0" y="313"/>
                      </a:moveTo>
                      <a:lnTo>
                        <a:pt x="0" y="313"/>
                      </a:lnTo>
                      <a:lnTo>
                        <a:pt x="0" y="306"/>
                      </a:lnTo>
                      <a:lnTo>
                        <a:pt x="6" y="306"/>
                      </a:lnTo>
                      <a:lnTo>
                        <a:pt x="6" y="300"/>
                      </a:lnTo>
                      <a:lnTo>
                        <a:pt x="6" y="293"/>
                      </a:lnTo>
                      <a:lnTo>
                        <a:pt x="13" y="281"/>
                      </a:lnTo>
                      <a:lnTo>
                        <a:pt x="13" y="274"/>
                      </a:lnTo>
                      <a:lnTo>
                        <a:pt x="19" y="274"/>
                      </a:lnTo>
                      <a:lnTo>
                        <a:pt x="19" y="267"/>
                      </a:lnTo>
                      <a:lnTo>
                        <a:pt x="19" y="261"/>
                      </a:lnTo>
                      <a:lnTo>
                        <a:pt x="19" y="254"/>
                      </a:lnTo>
                      <a:lnTo>
                        <a:pt x="25" y="248"/>
                      </a:lnTo>
                      <a:lnTo>
                        <a:pt x="25" y="242"/>
                      </a:lnTo>
                      <a:lnTo>
                        <a:pt x="32" y="235"/>
                      </a:lnTo>
                      <a:lnTo>
                        <a:pt x="32" y="228"/>
                      </a:lnTo>
                      <a:lnTo>
                        <a:pt x="32" y="222"/>
                      </a:lnTo>
                      <a:lnTo>
                        <a:pt x="38" y="215"/>
                      </a:lnTo>
                      <a:lnTo>
                        <a:pt x="38" y="209"/>
                      </a:lnTo>
                      <a:lnTo>
                        <a:pt x="45" y="203"/>
                      </a:lnTo>
                      <a:lnTo>
                        <a:pt x="45" y="196"/>
                      </a:lnTo>
                      <a:lnTo>
                        <a:pt x="45" y="189"/>
                      </a:lnTo>
                      <a:lnTo>
                        <a:pt x="52" y="183"/>
                      </a:lnTo>
                      <a:lnTo>
                        <a:pt x="52" y="176"/>
                      </a:lnTo>
                      <a:lnTo>
                        <a:pt x="52" y="170"/>
                      </a:lnTo>
                      <a:lnTo>
                        <a:pt x="58" y="170"/>
                      </a:lnTo>
                      <a:lnTo>
                        <a:pt x="58" y="163"/>
                      </a:lnTo>
                      <a:lnTo>
                        <a:pt x="58" y="157"/>
                      </a:lnTo>
                      <a:lnTo>
                        <a:pt x="64" y="157"/>
                      </a:lnTo>
                      <a:lnTo>
                        <a:pt x="64" y="150"/>
                      </a:lnTo>
                      <a:lnTo>
                        <a:pt x="64" y="143"/>
                      </a:lnTo>
                      <a:lnTo>
                        <a:pt x="71" y="143"/>
                      </a:lnTo>
                      <a:lnTo>
                        <a:pt x="71" y="137"/>
                      </a:lnTo>
                      <a:lnTo>
                        <a:pt x="71" y="131"/>
                      </a:lnTo>
                      <a:lnTo>
                        <a:pt x="77" y="124"/>
                      </a:lnTo>
                      <a:lnTo>
                        <a:pt x="77" y="118"/>
                      </a:lnTo>
                      <a:lnTo>
                        <a:pt x="77" y="111"/>
                      </a:lnTo>
                      <a:lnTo>
                        <a:pt x="84" y="111"/>
                      </a:lnTo>
                      <a:lnTo>
                        <a:pt x="84" y="104"/>
                      </a:lnTo>
                      <a:lnTo>
                        <a:pt x="84" y="98"/>
                      </a:lnTo>
                      <a:lnTo>
                        <a:pt x="91" y="98"/>
                      </a:lnTo>
                      <a:lnTo>
                        <a:pt x="91" y="92"/>
                      </a:lnTo>
                      <a:lnTo>
                        <a:pt x="91" y="85"/>
                      </a:lnTo>
                      <a:lnTo>
                        <a:pt x="97" y="85"/>
                      </a:lnTo>
                      <a:lnTo>
                        <a:pt x="97" y="79"/>
                      </a:lnTo>
                      <a:lnTo>
                        <a:pt x="97" y="72"/>
                      </a:lnTo>
                      <a:lnTo>
                        <a:pt x="103" y="72"/>
                      </a:lnTo>
                      <a:lnTo>
                        <a:pt x="103" y="65"/>
                      </a:lnTo>
                      <a:lnTo>
                        <a:pt x="110" y="59"/>
                      </a:lnTo>
                      <a:lnTo>
                        <a:pt x="110" y="53"/>
                      </a:lnTo>
                      <a:lnTo>
                        <a:pt x="116" y="53"/>
                      </a:lnTo>
                      <a:lnTo>
                        <a:pt x="116" y="46"/>
                      </a:lnTo>
                      <a:lnTo>
                        <a:pt x="116" y="40"/>
                      </a:lnTo>
                      <a:lnTo>
                        <a:pt x="123" y="40"/>
                      </a:lnTo>
                      <a:lnTo>
                        <a:pt x="123" y="33"/>
                      </a:lnTo>
                      <a:lnTo>
                        <a:pt x="130" y="26"/>
                      </a:lnTo>
                      <a:lnTo>
                        <a:pt x="130" y="20"/>
                      </a:lnTo>
                      <a:lnTo>
                        <a:pt x="136" y="20"/>
                      </a:lnTo>
                      <a:lnTo>
                        <a:pt x="136" y="14"/>
                      </a:lnTo>
                      <a:lnTo>
                        <a:pt x="142" y="14"/>
                      </a:lnTo>
                      <a:lnTo>
                        <a:pt x="142" y="7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1FEF14D6-ED82-4A4F-831A-C298815A3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2546"/>
                  <a:ext cx="111" cy="40"/>
                </a:xfrm>
                <a:custGeom>
                  <a:avLst/>
                  <a:gdLst>
                    <a:gd name="T0" fmla="*/ 0 w 111"/>
                    <a:gd name="T1" fmla="*/ 39 h 40"/>
                    <a:gd name="T2" fmla="*/ 0 w 111"/>
                    <a:gd name="T3" fmla="*/ 39 h 40"/>
                    <a:gd name="T4" fmla="*/ 0 w 111"/>
                    <a:gd name="T5" fmla="*/ 33 h 40"/>
                    <a:gd name="T6" fmla="*/ 6 w 111"/>
                    <a:gd name="T7" fmla="*/ 33 h 40"/>
                    <a:gd name="T8" fmla="*/ 6 w 111"/>
                    <a:gd name="T9" fmla="*/ 26 h 40"/>
                    <a:gd name="T10" fmla="*/ 13 w 111"/>
                    <a:gd name="T11" fmla="*/ 26 h 40"/>
                    <a:gd name="T12" fmla="*/ 13 w 111"/>
                    <a:gd name="T13" fmla="*/ 20 h 40"/>
                    <a:gd name="T14" fmla="*/ 19 w 111"/>
                    <a:gd name="T15" fmla="*/ 20 h 40"/>
                    <a:gd name="T16" fmla="*/ 25 w 111"/>
                    <a:gd name="T17" fmla="*/ 14 h 40"/>
                    <a:gd name="T18" fmla="*/ 32 w 111"/>
                    <a:gd name="T19" fmla="*/ 14 h 40"/>
                    <a:gd name="T20" fmla="*/ 32 w 111"/>
                    <a:gd name="T21" fmla="*/ 7 h 40"/>
                    <a:gd name="T22" fmla="*/ 39 w 111"/>
                    <a:gd name="T23" fmla="*/ 7 h 40"/>
                    <a:gd name="T24" fmla="*/ 45 w 111"/>
                    <a:gd name="T25" fmla="*/ 7 h 40"/>
                    <a:gd name="T26" fmla="*/ 45 w 111"/>
                    <a:gd name="T27" fmla="*/ 0 h 40"/>
                    <a:gd name="T28" fmla="*/ 52 w 111"/>
                    <a:gd name="T29" fmla="*/ 0 h 40"/>
                    <a:gd name="T30" fmla="*/ 58 w 111"/>
                    <a:gd name="T31" fmla="*/ 0 h 40"/>
                    <a:gd name="T32" fmla="*/ 64 w 111"/>
                    <a:gd name="T33" fmla="*/ 0 h 40"/>
                    <a:gd name="T34" fmla="*/ 71 w 111"/>
                    <a:gd name="T35" fmla="*/ 0 h 40"/>
                    <a:gd name="T36" fmla="*/ 78 w 111"/>
                    <a:gd name="T37" fmla="*/ 0 h 40"/>
                    <a:gd name="T38" fmla="*/ 84 w 111"/>
                    <a:gd name="T39" fmla="*/ 0 h 40"/>
                    <a:gd name="T40" fmla="*/ 84 w 111"/>
                    <a:gd name="T41" fmla="*/ 7 h 40"/>
                    <a:gd name="T42" fmla="*/ 91 w 111"/>
                    <a:gd name="T43" fmla="*/ 7 h 40"/>
                    <a:gd name="T44" fmla="*/ 97 w 111"/>
                    <a:gd name="T45" fmla="*/ 7 h 40"/>
                    <a:gd name="T46" fmla="*/ 97 w 111"/>
                    <a:gd name="T47" fmla="*/ 14 h 40"/>
                    <a:gd name="T48" fmla="*/ 103 w 111"/>
                    <a:gd name="T49" fmla="*/ 14 h 40"/>
                    <a:gd name="T50" fmla="*/ 103 w 111"/>
                    <a:gd name="T51" fmla="*/ 20 h 40"/>
                    <a:gd name="T52" fmla="*/ 110 w 111"/>
                    <a:gd name="T5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1" h="40">
                      <a:moveTo>
                        <a:pt x="0" y="39"/>
                      </a:moveTo>
                      <a:lnTo>
                        <a:pt x="0" y="39"/>
                      </a:lnTo>
                      <a:lnTo>
                        <a:pt x="0" y="33"/>
                      </a:lnTo>
                      <a:lnTo>
                        <a:pt x="6" y="33"/>
                      </a:lnTo>
                      <a:lnTo>
                        <a:pt x="6" y="26"/>
                      </a:lnTo>
                      <a:lnTo>
                        <a:pt x="13" y="26"/>
                      </a:lnTo>
                      <a:lnTo>
                        <a:pt x="13" y="20"/>
                      </a:lnTo>
                      <a:lnTo>
                        <a:pt x="19" y="20"/>
                      </a:lnTo>
                      <a:lnTo>
                        <a:pt x="25" y="14"/>
                      </a:lnTo>
                      <a:lnTo>
                        <a:pt x="32" y="14"/>
                      </a:lnTo>
                      <a:lnTo>
                        <a:pt x="32" y="7"/>
                      </a:lnTo>
                      <a:lnTo>
                        <a:pt x="39" y="7"/>
                      </a:lnTo>
                      <a:lnTo>
                        <a:pt x="45" y="7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71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84" y="7"/>
                      </a:lnTo>
                      <a:lnTo>
                        <a:pt x="91" y="7"/>
                      </a:lnTo>
                      <a:lnTo>
                        <a:pt x="97" y="7"/>
                      </a:lnTo>
                      <a:lnTo>
                        <a:pt x="97" y="14"/>
                      </a:lnTo>
                      <a:lnTo>
                        <a:pt x="103" y="14"/>
                      </a:lnTo>
                      <a:lnTo>
                        <a:pt x="103" y="20"/>
                      </a:lnTo>
                      <a:lnTo>
                        <a:pt x="110" y="2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AAF54FAC-B62D-4B68-9A57-DBED5759C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2" y="2566"/>
                  <a:ext cx="157" cy="301"/>
                </a:xfrm>
                <a:custGeom>
                  <a:avLst/>
                  <a:gdLst>
                    <a:gd name="T0" fmla="*/ 0 w 157"/>
                    <a:gd name="T1" fmla="*/ 0 h 301"/>
                    <a:gd name="T2" fmla="*/ 0 w 157"/>
                    <a:gd name="T3" fmla="*/ 0 h 301"/>
                    <a:gd name="T4" fmla="*/ 7 w 157"/>
                    <a:gd name="T5" fmla="*/ 0 h 301"/>
                    <a:gd name="T6" fmla="*/ 7 w 157"/>
                    <a:gd name="T7" fmla="*/ 7 h 301"/>
                    <a:gd name="T8" fmla="*/ 13 w 157"/>
                    <a:gd name="T9" fmla="*/ 7 h 301"/>
                    <a:gd name="T10" fmla="*/ 13 w 157"/>
                    <a:gd name="T11" fmla="*/ 14 h 301"/>
                    <a:gd name="T12" fmla="*/ 20 w 157"/>
                    <a:gd name="T13" fmla="*/ 14 h 301"/>
                    <a:gd name="T14" fmla="*/ 20 w 157"/>
                    <a:gd name="T15" fmla="*/ 20 h 301"/>
                    <a:gd name="T16" fmla="*/ 26 w 157"/>
                    <a:gd name="T17" fmla="*/ 20 h 301"/>
                    <a:gd name="T18" fmla="*/ 26 w 157"/>
                    <a:gd name="T19" fmla="*/ 26 h 301"/>
                    <a:gd name="T20" fmla="*/ 26 w 157"/>
                    <a:gd name="T21" fmla="*/ 33 h 301"/>
                    <a:gd name="T22" fmla="*/ 32 w 157"/>
                    <a:gd name="T23" fmla="*/ 33 h 301"/>
                    <a:gd name="T24" fmla="*/ 32 w 157"/>
                    <a:gd name="T25" fmla="*/ 40 h 301"/>
                    <a:gd name="T26" fmla="*/ 39 w 157"/>
                    <a:gd name="T27" fmla="*/ 40 h 301"/>
                    <a:gd name="T28" fmla="*/ 39 w 157"/>
                    <a:gd name="T29" fmla="*/ 46 h 301"/>
                    <a:gd name="T30" fmla="*/ 46 w 157"/>
                    <a:gd name="T31" fmla="*/ 53 h 301"/>
                    <a:gd name="T32" fmla="*/ 46 w 157"/>
                    <a:gd name="T33" fmla="*/ 59 h 301"/>
                    <a:gd name="T34" fmla="*/ 52 w 157"/>
                    <a:gd name="T35" fmla="*/ 59 h 301"/>
                    <a:gd name="T36" fmla="*/ 52 w 157"/>
                    <a:gd name="T37" fmla="*/ 65 h 301"/>
                    <a:gd name="T38" fmla="*/ 52 w 157"/>
                    <a:gd name="T39" fmla="*/ 72 h 301"/>
                    <a:gd name="T40" fmla="*/ 59 w 157"/>
                    <a:gd name="T41" fmla="*/ 72 h 301"/>
                    <a:gd name="T42" fmla="*/ 59 w 157"/>
                    <a:gd name="T43" fmla="*/ 79 h 301"/>
                    <a:gd name="T44" fmla="*/ 65 w 157"/>
                    <a:gd name="T45" fmla="*/ 79 h 301"/>
                    <a:gd name="T46" fmla="*/ 65 w 157"/>
                    <a:gd name="T47" fmla="*/ 85 h 301"/>
                    <a:gd name="T48" fmla="*/ 65 w 157"/>
                    <a:gd name="T49" fmla="*/ 92 h 301"/>
                    <a:gd name="T50" fmla="*/ 71 w 157"/>
                    <a:gd name="T51" fmla="*/ 92 h 301"/>
                    <a:gd name="T52" fmla="*/ 71 w 157"/>
                    <a:gd name="T53" fmla="*/ 98 h 301"/>
                    <a:gd name="T54" fmla="*/ 71 w 157"/>
                    <a:gd name="T55" fmla="*/ 104 h 301"/>
                    <a:gd name="T56" fmla="*/ 78 w 157"/>
                    <a:gd name="T57" fmla="*/ 104 h 301"/>
                    <a:gd name="T58" fmla="*/ 78 w 157"/>
                    <a:gd name="T59" fmla="*/ 111 h 301"/>
                    <a:gd name="T60" fmla="*/ 85 w 157"/>
                    <a:gd name="T61" fmla="*/ 118 h 301"/>
                    <a:gd name="T62" fmla="*/ 85 w 157"/>
                    <a:gd name="T63" fmla="*/ 124 h 301"/>
                    <a:gd name="T64" fmla="*/ 85 w 157"/>
                    <a:gd name="T65" fmla="*/ 131 h 301"/>
                    <a:gd name="T66" fmla="*/ 91 w 157"/>
                    <a:gd name="T67" fmla="*/ 137 h 301"/>
                    <a:gd name="T68" fmla="*/ 91 w 157"/>
                    <a:gd name="T69" fmla="*/ 143 h 301"/>
                    <a:gd name="T70" fmla="*/ 98 w 157"/>
                    <a:gd name="T71" fmla="*/ 150 h 301"/>
                    <a:gd name="T72" fmla="*/ 98 w 157"/>
                    <a:gd name="T73" fmla="*/ 157 h 301"/>
                    <a:gd name="T74" fmla="*/ 104 w 157"/>
                    <a:gd name="T75" fmla="*/ 163 h 301"/>
                    <a:gd name="T76" fmla="*/ 104 w 157"/>
                    <a:gd name="T77" fmla="*/ 170 h 301"/>
                    <a:gd name="T78" fmla="*/ 110 w 157"/>
                    <a:gd name="T79" fmla="*/ 176 h 301"/>
                    <a:gd name="T80" fmla="*/ 110 w 157"/>
                    <a:gd name="T81" fmla="*/ 182 h 301"/>
                    <a:gd name="T82" fmla="*/ 110 w 157"/>
                    <a:gd name="T83" fmla="*/ 189 h 301"/>
                    <a:gd name="T84" fmla="*/ 117 w 157"/>
                    <a:gd name="T85" fmla="*/ 196 h 301"/>
                    <a:gd name="T86" fmla="*/ 117 w 157"/>
                    <a:gd name="T87" fmla="*/ 203 h 301"/>
                    <a:gd name="T88" fmla="*/ 124 w 157"/>
                    <a:gd name="T89" fmla="*/ 209 h 301"/>
                    <a:gd name="T90" fmla="*/ 124 w 157"/>
                    <a:gd name="T91" fmla="*/ 215 h 301"/>
                    <a:gd name="T92" fmla="*/ 124 w 157"/>
                    <a:gd name="T93" fmla="*/ 222 h 301"/>
                    <a:gd name="T94" fmla="*/ 130 w 157"/>
                    <a:gd name="T95" fmla="*/ 228 h 301"/>
                    <a:gd name="T96" fmla="*/ 130 w 157"/>
                    <a:gd name="T97" fmla="*/ 235 h 301"/>
                    <a:gd name="T98" fmla="*/ 130 w 157"/>
                    <a:gd name="T99" fmla="*/ 242 h 301"/>
                    <a:gd name="T100" fmla="*/ 137 w 157"/>
                    <a:gd name="T101" fmla="*/ 242 h 301"/>
                    <a:gd name="T102" fmla="*/ 137 w 157"/>
                    <a:gd name="T103" fmla="*/ 248 h 301"/>
                    <a:gd name="T104" fmla="*/ 137 w 157"/>
                    <a:gd name="T105" fmla="*/ 254 h 301"/>
                    <a:gd name="T106" fmla="*/ 143 w 157"/>
                    <a:gd name="T107" fmla="*/ 261 h 301"/>
                    <a:gd name="T108" fmla="*/ 143 w 157"/>
                    <a:gd name="T109" fmla="*/ 267 h 301"/>
                    <a:gd name="T110" fmla="*/ 149 w 157"/>
                    <a:gd name="T111" fmla="*/ 274 h 301"/>
                    <a:gd name="T112" fmla="*/ 149 w 157"/>
                    <a:gd name="T113" fmla="*/ 281 h 301"/>
                    <a:gd name="T114" fmla="*/ 149 w 157"/>
                    <a:gd name="T115" fmla="*/ 287 h 301"/>
                    <a:gd name="T116" fmla="*/ 149 w 157"/>
                    <a:gd name="T117" fmla="*/ 293 h 301"/>
                    <a:gd name="T118" fmla="*/ 156 w 157"/>
                    <a:gd name="T119" fmla="*/ 293 h 301"/>
                    <a:gd name="T120" fmla="*/ 156 w 157"/>
                    <a:gd name="T121" fmla="*/ 30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" h="30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13" y="7"/>
                      </a:lnTo>
                      <a:lnTo>
                        <a:pt x="13" y="14"/>
                      </a:lnTo>
                      <a:lnTo>
                        <a:pt x="20" y="14"/>
                      </a:lnTo>
                      <a:lnTo>
                        <a:pt x="20" y="20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33"/>
                      </a:lnTo>
                      <a:lnTo>
                        <a:pt x="32" y="33"/>
                      </a:lnTo>
                      <a:lnTo>
                        <a:pt x="32" y="40"/>
                      </a:lnTo>
                      <a:lnTo>
                        <a:pt x="39" y="40"/>
                      </a:lnTo>
                      <a:lnTo>
                        <a:pt x="39" y="46"/>
                      </a:lnTo>
                      <a:lnTo>
                        <a:pt x="46" y="53"/>
                      </a:lnTo>
                      <a:lnTo>
                        <a:pt x="46" y="59"/>
                      </a:lnTo>
                      <a:lnTo>
                        <a:pt x="52" y="59"/>
                      </a:lnTo>
                      <a:lnTo>
                        <a:pt x="52" y="65"/>
                      </a:lnTo>
                      <a:lnTo>
                        <a:pt x="52" y="72"/>
                      </a:lnTo>
                      <a:lnTo>
                        <a:pt x="59" y="72"/>
                      </a:lnTo>
                      <a:lnTo>
                        <a:pt x="59" y="79"/>
                      </a:lnTo>
                      <a:lnTo>
                        <a:pt x="65" y="79"/>
                      </a:lnTo>
                      <a:lnTo>
                        <a:pt x="65" y="85"/>
                      </a:lnTo>
                      <a:lnTo>
                        <a:pt x="65" y="92"/>
                      </a:lnTo>
                      <a:lnTo>
                        <a:pt x="71" y="92"/>
                      </a:lnTo>
                      <a:lnTo>
                        <a:pt x="71" y="98"/>
                      </a:lnTo>
                      <a:lnTo>
                        <a:pt x="71" y="104"/>
                      </a:lnTo>
                      <a:lnTo>
                        <a:pt x="78" y="104"/>
                      </a:lnTo>
                      <a:lnTo>
                        <a:pt x="78" y="111"/>
                      </a:lnTo>
                      <a:lnTo>
                        <a:pt x="85" y="118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91" y="137"/>
                      </a:lnTo>
                      <a:lnTo>
                        <a:pt x="91" y="143"/>
                      </a:lnTo>
                      <a:lnTo>
                        <a:pt x="98" y="150"/>
                      </a:lnTo>
                      <a:lnTo>
                        <a:pt x="98" y="157"/>
                      </a:lnTo>
                      <a:lnTo>
                        <a:pt x="104" y="163"/>
                      </a:lnTo>
                      <a:lnTo>
                        <a:pt x="104" y="170"/>
                      </a:lnTo>
                      <a:lnTo>
                        <a:pt x="110" y="176"/>
                      </a:lnTo>
                      <a:lnTo>
                        <a:pt x="110" y="182"/>
                      </a:lnTo>
                      <a:lnTo>
                        <a:pt x="110" y="189"/>
                      </a:lnTo>
                      <a:lnTo>
                        <a:pt x="117" y="196"/>
                      </a:lnTo>
                      <a:lnTo>
                        <a:pt x="117" y="203"/>
                      </a:lnTo>
                      <a:lnTo>
                        <a:pt x="124" y="209"/>
                      </a:lnTo>
                      <a:lnTo>
                        <a:pt x="124" y="215"/>
                      </a:lnTo>
                      <a:lnTo>
                        <a:pt x="124" y="222"/>
                      </a:lnTo>
                      <a:lnTo>
                        <a:pt x="130" y="228"/>
                      </a:lnTo>
                      <a:lnTo>
                        <a:pt x="130" y="235"/>
                      </a:lnTo>
                      <a:lnTo>
                        <a:pt x="130" y="242"/>
                      </a:lnTo>
                      <a:lnTo>
                        <a:pt x="137" y="242"/>
                      </a:lnTo>
                      <a:lnTo>
                        <a:pt x="137" y="248"/>
                      </a:lnTo>
                      <a:lnTo>
                        <a:pt x="137" y="254"/>
                      </a:lnTo>
                      <a:lnTo>
                        <a:pt x="143" y="261"/>
                      </a:lnTo>
                      <a:lnTo>
                        <a:pt x="143" y="267"/>
                      </a:lnTo>
                      <a:lnTo>
                        <a:pt x="149" y="274"/>
                      </a:lnTo>
                      <a:lnTo>
                        <a:pt x="149" y="281"/>
                      </a:lnTo>
                      <a:lnTo>
                        <a:pt x="149" y="287"/>
                      </a:lnTo>
                      <a:lnTo>
                        <a:pt x="149" y="293"/>
                      </a:lnTo>
                      <a:lnTo>
                        <a:pt x="156" y="293"/>
                      </a:lnTo>
                      <a:lnTo>
                        <a:pt x="156" y="30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Freeform 23">
                  <a:extLst>
                    <a:ext uri="{FF2B5EF4-FFF2-40B4-BE49-F238E27FC236}">
                      <a16:creationId xmlns:a16="http://schemas.microsoft.com/office/drawing/2014/main" id="{DE3834EE-CDFD-40B5-90CA-DD262573C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2866"/>
                  <a:ext cx="469" cy="886"/>
                </a:xfrm>
                <a:custGeom>
                  <a:avLst/>
                  <a:gdLst>
                    <a:gd name="T0" fmla="*/ 0 w 469"/>
                    <a:gd name="T1" fmla="*/ 0 h 886"/>
                    <a:gd name="T2" fmla="*/ 0 w 469"/>
                    <a:gd name="T3" fmla="*/ 13 h 886"/>
                    <a:gd name="T4" fmla="*/ 7 w 469"/>
                    <a:gd name="T5" fmla="*/ 20 h 886"/>
                    <a:gd name="T6" fmla="*/ 13 w 469"/>
                    <a:gd name="T7" fmla="*/ 39 h 886"/>
                    <a:gd name="T8" fmla="*/ 20 w 469"/>
                    <a:gd name="T9" fmla="*/ 52 h 886"/>
                    <a:gd name="T10" fmla="*/ 20 w 469"/>
                    <a:gd name="T11" fmla="*/ 65 h 886"/>
                    <a:gd name="T12" fmla="*/ 26 w 469"/>
                    <a:gd name="T13" fmla="*/ 71 h 886"/>
                    <a:gd name="T14" fmla="*/ 32 w 469"/>
                    <a:gd name="T15" fmla="*/ 85 h 886"/>
                    <a:gd name="T16" fmla="*/ 32 w 469"/>
                    <a:gd name="T17" fmla="*/ 98 h 886"/>
                    <a:gd name="T18" fmla="*/ 39 w 469"/>
                    <a:gd name="T19" fmla="*/ 110 h 886"/>
                    <a:gd name="T20" fmla="*/ 45 w 469"/>
                    <a:gd name="T21" fmla="*/ 130 h 886"/>
                    <a:gd name="T22" fmla="*/ 52 w 469"/>
                    <a:gd name="T23" fmla="*/ 137 h 886"/>
                    <a:gd name="T24" fmla="*/ 52 w 469"/>
                    <a:gd name="T25" fmla="*/ 149 h 886"/>
                    <a:gd name="T26" fmla="*/ 59 w 469"/>
                    <a:gd name="T27" fmla="*/ 163 h 886"/>
                    <a:gd name="T28" fmla="*/ 65 w 469"/>
                    <a:gd name="T29" fmla="*/ 176 h 886"/>
                    <a:gd name="T30" fmla="*/ 65 w 469"/>
                    <a:gd name="T31" fmla="*/ 188 h 886"/>
                    <a:gd name="T32" fmla="*/ 71 w 469"/>
                    <a:gd name="T33" fmla="*/ 209 h 886"/>
                    <a:gd name="T34" fmla="*/ 78 w 469"/>
                    <a:gd name="T35" fmla="*/ 234 h 886"/>
                    <a:gd name="T36" fmla="*/ 84 w 469"/>
                    <a:gd name="T37" fmla="*/ 248 h 886"/>
                    <a:gd name="T38" fmla="*/ 91 w 469"/>
                    <a:gd name="T39" fmla="*/ 260 h 886"/>
                    <a:gd name="T40" fmla="*/ 98 w 469"/>
                    <a:gd name="T41" fmla="*/ 273 h 886"/>
                    <a:gd name="T42" fmla="*/ 104 w 469"/>
                    <a:gd name="T43" fmla="*/ 299 h 886"/>
                    <a:gd name="T44" fmla="*/ 110 w 469"/>
                    <a:gd name="T45" fmla="*/ 312 h 886"/>
                    <a:gd name="T46" fmla="*/ 110 w 469"/>
                    <a:gd name="T47" fmla="*/ 326 h 886"/>
                    <a:gd name="T48" fmla="*/ 117 w 469"/>
                    <a:gd name="T49" fmla="*/ 332 h 886"/>
                    <a:gd name="T50" fmla="*/ 123 w 469"/>
                    <a:gd name="T51" fmla="*/ 345 h 886"/>
                    <a:gd name="T52" fmla="*/ 123 w 469"/>
                    <a:gd name="T53" fmla="*/ 358 h 886"/>
                    <a:gd name="T54" fmla="*/ 130 w 469"/>
                    <a:gd name="T55" fmla="*/ 371 h 886"/>
                    <a:gd name="T56" fmla="*/ 137 w 469"/>
                    <a:gd name="T57" fmla="*/ 391 h 886"/>
                    <a:gd name="T58" fmla="*/ 143 w 469"/>
                    <a:gd name="T59" fmla="*/ 404 h 886"/>
                    <a:gd name="T60" fmla="*/ 156 w 469"/>
                    <a:gd name="T61" fmla="*/ 436 h 886"/>
                    <a:gd name="T62" fmla="*/ 162 w 469"/>
                    <a:gd name="T63" fmla="*/ 455 h 886"/>
                    <a:gd name="T64" fmla="*/ 169 w 469"/>
                    <a:gd name="T65" fmla="*/ 462 h 886"/>
                    <a:gd name="T66" fmla="*/ 169 w 469"/>
                    <a:gd name="T67" fmla="*/ 475 h 886"/>
                    <a:gd name="T68" fmla="*/ 176 w 469"/>
                    <a:gd name="T69" fmla="*/ 488 h 886"/>
                    <a:gd name="T70" fmla="*/ 182 w 469"/>
                    <a:gd name="T71" fmla="*/ 508 h 886"/>
                    <a:gd name="T72" fmla="*/ 189 w 469"/>
                    <a:gd name="T73" fmla="*/ 527 h 886"/>
                    <a:gd name="T74" fmla="*/ 195 w 469"/>
                    <a:gd name="T75" fmla="*/ 540 h 886"/>
                    <a:gd name="T76" fmla="*/ 201 w 469"/>
                    <a:gd name="T77" fmla="*/ 554 h 886"/>
                    <a:gd name="T78" fmla="*/ 208 w 469"/>
                    <a:gd name="T79" fmla="*/ 573 h 886"/>
                    <a:gd name="T80" fmla="*/ 215 w 469"/>
                    <a:gd name="T81" fmla="*/ 579 h 886"/>
                    <a:gd name="T82" fmla="*/ 228 w 469"/>
                    <a:gd name="T83" fmla="*/ 605 h 886"/>
                    <a:gd name="T84" fmla="*/ 234 w 469"/>
                    <a:gd name="T85" fmla="*/ 618 h 886"/>
                    <a:gd name="T86" fmla="*/ 240 w 469"/>
                    <a:gd name="T87" fmla="*/ 632 h 886"/>
                    <a:gd name="T88" fmla="*/ 267 w 469"/>
                    <a:gd name="T89" fmla="*/ 671 h 886"/>
                    <a:gd name="T90" fmla="*/ 267 w 469"/>
                    <a:gd name="T91" fmla="*/ 683 h 886"/>
                    <a:gd name="T92" fmla="*/ 286 w 469"/>
                    <a:gd name="T93" fmla="*/ 710 h 886"/>
                    <a:gd name="T94" fmla="*/ 319 w 469"/>
                    <a:gd name="T95" fmla="*/ 761 h 886"/>
                    <a:gd name="T96" fmla="*/ 345 w 469"/>
                    <a:gd name="T97" fmla="*/ 788 h 886"/>
                    <a:gd name="T98" fmla="*/ 358 w 469"/>
                    <a:gd name="T99" fmla="*/ 807 h 886"/>
                    <a:gd name="T100" fmla="*/ 377 w 469"/>
                    <a:gd name="T101" fmla="*/ 827 h 886"/>
                    <a:gd name="T102" fmla="*/ 430 w 469"/>
                    <a:gd name="T103" fmla="*/ 860 h 886"/>
                    <a:gd name="T104" fmla="*/ 468 w 469"/>
                    <a:gd name="T105" fmla="*/ 885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69" h="8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7" y="13"/>
                      </a:lnTo>
                      <a:lnTo>
                        <a:pt x="7" y="20"/>
                      </a:lnTo>
                      <a:lnTo>
                        <a:pt x="13" y="32"/>
                      </a:lnTo>
                      <a:lnTo>
                        <a:pt x="13" y="39"/>
                      </a:lnTo>
                      <a:lnTo>
                        <a:pt x="13" y="46"/>
                      </a:lnTo>
                      <a:lnTo>
                        <a:pt x="20" y="52"/>
                      </a:lnTo>
                      <a:lnTo>
                        <a:pt x="20" y="59"/>
                      </a:lnTo>
                      <a:lnTo>
                        <a:pt x="20" y="65"/>
                      </a:lnTo>
                      <a:lnTo>
                        <a:pt x="26" y="65"/>
                      </a:lnTo>
                      <a:lnTo>
                        <a:pt x="26" y="71"/>
                      </a:lnTo>
                      <a:lnTo>
                        <a:pt x="26" y="78"/>
                      </a:lnTo>
                      <a:lnTo>
                        <a:pt x="32" y="85"/>
                      </a:lnTo>
                      <a:lnTo>
                        <a:pt x="32" y="91"/>
                      </a:lnTo>
                      <a:lnTo>
                        <a:pt x="32" y="98"/>
                      </a:lnTo>
                      <a:lnTo>
                        <a:pt x="39" y="104"/>
                      </a:lnTo>
                      <a:lnTo>
                        <a:pt x="39" y="110"/>
                      </a:lnTo>
                      <a:lnTo>
                        <a:pt x="45" y="124"/>
                      </a:lnTo>
                      <a:lnTo>
                        <a:pt x="45" y="130"/>
                      </a:lnTo>
                      <a:lnTo>
                        <a:pt x="45" y="137"/>
                      </a:lnTo>
                      <a:lnTo>
                        <a:pt x="52" y="137"/>
                      </a:lnTo>
                      <a:lnTo>
                        <a:pt x="52" y="143"/>
                      </a:lnTo>
                      <a:lnTo>
                        <a:pt x="52" y="149"/>
                      </a:lnTo>
                      <a:lnTo>
                        <a:pt x="52" y="156"/>
                      </a:lnTo>
                      <a:lnTo>
                        <a:pt x="59" y="163"/>
                      </a:lnTo>
                      <a:lnTo>
                        <a:pt x="59" y="169"/>
                      </a:lnTo>
                      <a:lnTo>
                        <a:pt x="65" y="176"/>
                      </a:lnTo>
                      <a:lnTo>
                        <a:pt x="65" y="182"/>
                      </a:lnTo>
                      <a:lnTo>
                        <a:pt x="65" y="188"/>
                      </a:lnTo>
                      <a:lnTo>
                        <a:pt x="71" y="202"/>
                      </a:lnTo>
                      <a:lnTo>
                        <a:pt x="71" y="209"/>
                      </a:lnTo>
                      <a:lnTo>
                        <a:pt x="78" y="221"/>
                      </a:lnTo>
                      <a:lnTo>
                        <a:pt x="78" y="234"/>
                      </a:lnTo>
                      <a:lnTo>
                        <a:pt x="84" y="241"/>
                      </a:lnTo>
                      <a:lnTo>
                        <a:pt x="84" y="248"/>
                      </a:lnTo>
                      <a:lnTo>
                        <a:pt x="91" y="254"/>
                      </a:lnTo>
                      <a:lnTo>
                        <a:pt x="91" y="260"/>
                      </a:lnTo>
                      <a:lnTo>
                        <a:pt x="91" y="267"/>
                      </a:lnTo>
                      <a:lnTo>
                        <a:pt x="98" y="273"/>
                      </a:lnTo>
                      <a:lnTo>
                        <a:pt x="98" y="280"/>
                      </a:lnTo>
                      <a:lnTo>
                        <a:pt x="104" y="299"/>
                      </a:lnTo>
                      <a:lnTo>
                        <a:pt x="104" y="306"/>
                      </a:lnTo>
                      <a:lnTo>
                        <a:pt x="110" y="312"/>
                      </a:lnTo>
                      <a:lnTo>
                        <a:pt x="110" y="319"/>
                      </a:lnTo>
                      <a:lnTo>
                        <a:pt x="110" y="326"/>
                      </a:lnTo>
                      <a:lnTo>
                        <a:pt x="117" y="326"/>
                      </a:lnTo>
                      <a:lnTo>
                        <a:pt x="117" y="332"/>
                      </a:lnTo>
                      <a:lnTo>
                        <a:pt x="117" y="338"/>
                      </a:lnTo>
                      <a:lnTo>
                        <a:pt x="123" y="345"/>
                      </a:lnTo>
                      <a:lnTo>
                        <a:pt x="123" y="352"/>
                      </a:lnTo>
                      <a:lnTo>
                        <a:pt x="123" y="358"/>
                      </a:lnTo>
                      <a:lnTo>
                        <a:pt x="130" y="365"/>
                      </a:lnTo>
                      <a:lnTo>
                        <a:pt x="130" y="371"/>
                      </a:lnTo>
                      <a:lnTo>
                        <a:pt x="130" y="377"/>
                      </a:lnTo>
                      <a:lnTo>
                        <a:pt x="137" y="391"/>
                      </a:lnTo>
                      <a:lnTo>
                        <a:pt x="143" y="397"/>
                      </a:lnTo>
                      <a:lnTo>
                        <a:pt x="143" y="404"/>
                      </a:lnTo>
                      <a:lnTo>
                        <a:pt x="149" y="423"/>
                      </a:lnTo>
                      <a:lnTo>
                        <a:pt x="156" y="436"/>
                      </a:lnTo>
                      <a:lnTo>
                        <a:pt x="162" y="449"/>
                      </a:lnTo>
                      <a:lnTo>
                        <a:pt x="162" y="455"/>
                      </a:lnTo>
                      <a:lnTo>
                        <a:pt x="162" y="462"/>
                      </a:lnTo>
                      <a:lnTo>
                        <a:pt x="169" y="462"/>
                      </a:lnTo>
                      <a:lnTo>
                        <a:pt x="169" y="469"/>
                      </a:lnTo>
                      <a:lnTo>
                        <a:pt x="169" y="475"/>
                      </a:lnTo>
                      <a:lnTo>
                        <a:pt x="176" y="482"/>
                      </a:lnTo>
                      <a:lnTo>
                        <a:pt x="176" y="488"/>
                      </a:lnTo>
                      <a:lnTo>
                        <a:pt x="176" y="494"/>
                      </a:lnTo>
                      <a:lnTo>
                        <a:pt x="182" y="508"/>
                      </a:lnTo>
                      <a:lnTo>
                        <a:pt x="189" y="515"/>
                      </a:lnTo>
                      <a:lnTo>
                        <a:pt x="189" y="527"/>
                      </a:lnTo>
                      <a:lnTo>
                        <a:pt x="195" y="527"/>
                      </a:lnTo>
                      <a:lnTo>
                        <a:pt x="195" y="540"/>
                      </a:lnTo>
                      <a:lnTo>
                        <a:pt x="201" y="547"/>
                      </a:lnTo>
                      <a:lnTo>
                        <a:pt x="201" y="554"/>
                      </a:lnTo>
                      <a:lnTo>
                        <a:pt x="208" y="566"/>
                      </a:lnTo>
                      <a:lnTo>
                        <a:pt x="208" y="573"/>
                      </a:lnTo>
                      <a:lnTo>
                        <a:pt x="215" y="573"/>
                      </a:lnTo>
                      <a:lnTo>
                        <a:pt x="215" y="579"/>
                      </a:lnTo>
                      <a:lnTo>
                        <a:pt x="228" y="599"/>
                      </a:lnTo>
                      <a:lnTo>
                        <a:pt x="228" y="605"/>
                      </a:lnTo>
                      <a:lnTo>
                        <a:pt x="234" y="612"/>
                      </a:lnTo>
                      <a:lnTo>
                        <a:pt x="234" y="618"/>
                      </a:lnTo>
                      <a:lnTo>
                        <a:pt x="240" y="625"/>
                      </a:lnTo>
                      <a:lnTo>
                        <a:pt x="240" y="632"/>
                      </a:lnTo>
                      <a:lnTo>
                        <a:pt x="254" y="651"/>
                      </a:lnTo>
                      <a:lnTo>
                        <a:pt x="267" y="671"/>
                      </a:lnTo>
                      <a:lnTo>
                        <a:pt x="267" y="677"/>
                      </a:lnTo>
                      <a:lnTo>
                        <a:pt x="267" y="683"/>
                      </a:lnTo>
                      <a:lnTo>
                        <a:pt x="279" y="703"/>
                      </a:lnTo>
                      <a:lnTo>
                        <a:pt x="286" y="710"/>
                      </a:lnTo>
                      <a:lnTo>
                        <a:pt x="319" y="755"/>
                      </a:lnTo>
                      <a:lnTo>
                        <a:pt x="319" y="761"/>
                      </a:lnTo>
                      <a:lnTo>
                        <a:pt x="332" y="775"/>
                      </a:lnTo>
                      <a:lnTo>
                        <a:pt x="345" y="788"/>
                      </a:lnTo>
                      <a:lnTo>
                        <a:pt x="352" y="800"/>
                      </a:lnTo>
                      <a:lnTo>
                        <a:pt x="358" y="807"/>
                      </a:lnTo>
                      <a:lnTo>
                        <a:pt x="364" y="814"/>
                      </a:lnTo>
                      <a:lnTo>
                        <a:pt x="377" y="827"/>
                      </a:lnTo>
                      <a:lnTo>
                        <a:pt x="391" y="840"/>
                      </a:lnTo>
                      <a:lnTo>
                        <a:pt x="430" y="860"/>
                      </a:lnTo>
                      <a:lnTo>
                        <a:pt x="436" y="866"/>
                      </a:lnTo>
                      <a:lnTo>
                        <a:pt x="468" y="885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08EFE822-1FBC-4D42-86D6-9359F5DDE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3751"/>
                  <a:ext cx="229" cy="47"/>
                </a:xfrm>
                <a:custGeom>
                  <a:avLst/>
                  <a:gdLst>
                    <a:gd name="T0" fmla="*/ 0 w 229"/>
                    <a:gd name="T1" fmla="*/ 0 h 47"/>
                    <a:gd name="T2" fmla="*/ 7 w 229"/>
                    <a:gd name="T3" fmla="*/ 0 h 47"/>
                    <a:gd name="T4" fmla="*/ 20 w 229"/>
                    <a:gd name="T5" fmla="*/ 7 h 47"/>
                    <a:gd name="T6" fmla="*/ 111 w 229"/>
                    <a:gd name="T7" fmla="*/ 33 h 47"/>
                    <a:gd name="T8" fmla="*/ 228 w 229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47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0" y="7"/>
                      </a:lnTo>
                      <a:lnTo>
                        <a:pt x="111" y="33"/>
                      </a:lnTo>
                      <a:lnTo>
                        <a:pt x="228" y="46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08E2A0A6-738C-4EEE-BF42-9767669FC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792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Rectangle 29">
            <a:extLst>
              <a:ext uri="{FF2B5EF4-FFF2-40B4-BE49-F238E27FC236}">
                <a16:creationId xmlns:a16="http://schemas.microsoft.com/office/drawing/2014/main" id="{442ECA80-895A-4EA4-AD8C-1E142848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3448050"/>
            <a:ext cx="2976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formula is</a:t>
            </a: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6749BEE0-9566-4A5E-9133-D7199ACE4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5583" y="3013711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152AC00-CE6D-4399-9412-55919A70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908" y="1180894"/>
            <a:ext cx="15033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Pretest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84D6770B-3AF2-4C33-9034-C856C6FD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883" y="6135481"/>
            <a:ext cx="1520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Posttest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56345095-C53E-4B20-978D-3E05B2A6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" y="5314273"/>
            <a:ext cx="619273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Therefore the mean will regress up 50% (from 30 to 50), leaving a final mean of 40 and a 10 point pseudo-gain.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E9E5E805-77A1-4150-BEA2-84A3674DF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3845" y="5886244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1C792287-A057-4911-A5BF-5D039A5D0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5708" y="3143044"/>
            <a:ext cx="317500" cy="265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DB56F98D-71D5-4236-9C22-67D2951AD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9358" y="3160506"/>
            <a:ext cx="0" cy="26368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673E19DE-785C-4481-AE37-C4EC4E05D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8245" y="6167231"/>
            <a:ext cx="350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utoShape 38">
            <a:extLst>
              <a:ext uri="{FF2B5EF4-FFF2-40B4-BE49-F238E27FC236}">
                <a16:creationId xmlns:a16="http://schemas.microsoft.com/office/drawing/2014/main" id="{26598A2C-A69D-4B32-88F5-922A4FA7B6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06483" y="6243431"/>
            <a:ext cx="1752600" cy="39687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Pseudo-effect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1F21EB76-DEC4-48F4-9022-27A69705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896" y="2698544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8DF7696-C301-4509-8455-27D0C746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22" y="1770214"/>
            <a:ext cx="558526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give your program to the lowest scorers and their mean is 30.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F2CA76F4-D1E4-4FA9-91EC-7E27C039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033" y="2720769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F0947F5-F7BF-491E-A4A6-EB460835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2759075"/>
            <a:ext cx="53324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that the correlation of pre-post is 0.5.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A308121E-31C8-4557-B9B9-ED18DAE0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900488"/>
            <a:ext cx="2045433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</a:t>
            </a:r>
            <a:r>
              <a:rPr lang="en-US" alt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rm</a:t>
            </a: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	= 100(1 - r)</a:t>
            </a:r>
          </a:p>
          <a:p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	= 100(1-.5)</a:t>
            </a:r>
          </a:p>
          <a:p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	= 50%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CFDA4BD9-06D9-4EDE-8F1A-83581383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309" y="5443021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4EC67936-E8E8-40AF-A8B9-8E3ECEAEA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1470" y="5411581"/>
            <a:ext cx="27305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39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991-60B5-4135-8901-DEBE8740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Equations through Regression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F1D-8531-42C5-80F4-CF2B0DC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regression analysis there are two types of variables. </a:t>
            </a:r>
          </a:p>
          <a:p>
            <a:endParaRPr lang="en-US" dirty="0"/>
          </a:p>
          <a:p>
            <a:r>
              <a:rPr lang="en-US" dirty="0"/>
              <a:t>The variable whose value is to be predicted is called dependent variable and the variable which is used for prediction is called independent variable.</a:t>
            </a:r>
          </a:p>
          <a:p>
            <a:endParaRPr lang="en-US" dirty="0"/>
          </a:p>
          <a:p>
            <a:r>
              <a:rPr lang="en-US" dirty="0"/>
              <a:t>Regression helps us to estimate the value of one variable, provided the value of the other variable is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6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8A4-6227-41F6-93CA-0118D07B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6AEF-76C9-4B41-8102-3EE10D36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equation of X on Y is used to describe the variation in the values of X for given changes in Y </a:t>
            </a:r>
          </a:p>
          <a:p>
            <a:endParaRPr lang="en-US" dirty="0"/>
          </a:p>
          <a:p>
            <a:r>
              <a:rPr lang="en-US" dirty="0"/>
              <a:t>The regression equation of Y on X is used to describe the variation in the values of Y for given changes in 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1:  When the actual values are taken</a:t>
            </a:r>
            <a:endParaRPr lang="en-US" sz="4000" b="1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When we deal with actual values of X and Y variables </a:t>
            </a:r>
          </a:p>
        </p:txBody>
      </p:sp>
    </p:spTree>
    <p:extLst>
      <p:ext uri="{BB962C8B-B14F-4D97-AF65-F5344CB8AC3E}">
        <p14:creationId xmlns:p14="http://schemas.microsoft.com/office/powerpoint/2010/main" val="150282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506-E881-43C0-BB2C-8B0FE422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Regression Equation of </a:t>
            </a:r>
            <a:r>
              <a:rPr lang="en-US" sz="4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on </a:t>
            </a:r>
            <a:r>
              <a:rPr lang="en-US" sz="4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9569-7A30-4C5D-BF80-D8DA6289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Times New Roman, serif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Times New Roman, serif"/>
              </a:rPr>
              <a:t>b</a:t>
            </a:r>
            <a:r>
              <a:rPr lang="en-US" sz="2000" baseline="-25000" dirty="0" err="1">
                <a:solidFill>
                  <a:srgbClr val="333333"/>
                </a:solidFill>
                <a:latin typeface="Times New Roman, serif"/>
              </a:rPr>
              <a:t>xy</a:t>
            </a:r>
            <a:r>
              <a:rPr lang="en-US" sz="2000" dirty="0">
                <a:solidFill>
                  <a:srgbClr val="333333"/>
                </a:solidFill>
                <a:latin typeface="Times New Roman, serif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, serif"/>
              </a:rPr>
              <a:t>is known as the regression coefficient of X on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and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is the correlation coefficient between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X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0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and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0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are standard deviations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of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EE02B-177C-413C-87A6-964FE215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97" y="1690688"/>
            <a:ext cx="4976406" cy="31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28DB-A5C2-4379-AF79-F6BC900C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6350" algn="just">
              <a:spcBef>
                <a:spcPts val="0"/>
              </a:spcBef>
              <a:spcAft>
                <a:spcPts val="1200"/>
              </a:spcAft>
            </a:pPr>
            <a:r>
              <a:rPr lang="en-US" sz="4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Regression Equation of </a:t>
            </a:r>
            <a:r>
              <a:rPr lang="en-US" sz="4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4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on </a:t>
            </a:r>
            <a:r>
              <a:rPr lang="en-US" sz="4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endParaRPr lang="en-US" sz="8000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28BA-EA1E-48A8-BACC-F888EFB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</a:t>
            </a:r>
            <a:r>
              <a:rPr lang="en-US" sz="24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is known as the regression coefficient of X on  Y, and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is the correlation coefficient between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 Y,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400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400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are standard deviations of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E4960-C742-4DAA-8C89-4506C2DE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5" y="1838877"/>
            <a:ext cx="5214409" cy="29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B119-565D-43EC-B014-F123E60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Establish if there is a relationship between two variables.</a:t>
            </a:r>
          </a:p>
          <a:p>
            <a:pPr lvl="1"/>
            <a:r>
              <a:rPr lang="en-US" dirty="0"/>
              <a:t>Examples: Income and Spending</a:t>
            </a:r>
          </a:p>
          <a:p>
            <a:endParaRPr lang="en-US" dirty="0"/>
          </a:p>
          <a:p>
            <a:r>
              <a:rPr lang="en-US" b="1" dirty="0"/>
              <a:t>Forecast new observations</a:t>
            </a:r>
          </a:p>
          <a:p>
            <a:pPr lvl="1"/>
            <a:r>
              <a:rPr lang="en-US" dirty="0"/>
              <a:t>Can we use what we know about the relationship to forecast unobserved values?</a:t>
            </a:r>
          </a:p>
          <a:p>
            <a:pPr lvl="1"/>
            <a:r>
              <a:rPr lang="en-US" dirty="0"/>
              <a:t>Examples: What will be the sales over the next quarter?</a:t>
            </a:r>
          </a:p>
        </p:txBody>
      </p:sp>
    </p:spTree>
    <p:extLst>
      <p:ext uri="{BB962C8B-B14F-4D97-AF65-F5344CB8AC3E}">
        <p14:creationId xmlns:p14="http://schemas.microsoft.com/office/powerpoint/2010/main" val="175718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8B5-2C04-4D72-85C0-E23574A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C6D0-BAE7-4B2A-A8CE-B41E6FD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2  Deviations taken from Arithmetic means of X and Y</a:t>
            </a:r>
            <a:endParaRPr lang="en-US" sz="3600" b="1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1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) Regression Equation of X on Y:</a:t>
            </a:r>
          </a:p>
          <a:p>
            <a:endParaRPr lang="en-US" sz="3600" b="1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7A826-F512-40D5-A629-0D351F94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30" y="2794160"/>
            <a:ext cx="5997644" cy="37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6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7205-89DF-45C7-8C62-FD04AA1D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0272-B218-479B-A1C5-7F17C09C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</a:rPr>
              <a:t>(ii)  Regression Equation of </a:t>
            </a:r>
            <a:r>
              <a:rPr lang="en-US" sz="2400" b="1" i="1" dirty="0"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 on </a:t>
            </a:r>
            <a:r>
              <a:rPr lang="en-US" sz="2400" b="1" i="1" dirty="0">
                <a:effectLst/>
                <a:latin typeface="Times New Roman" panose="02020603050405020304" pitchFamily="18" charset="0"/>
              </a:rPr>
              <a:t>X</a:t>
            </a:r>
          </a:p>
          <a:p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A7468-D971-4B0B-945C-C88F1B55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58" y="2482711"/>
            <a:ext cx="6498235" cy="35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0C9D-03CC-4500-9F80-2B9F8218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95C8-582B-4D39-868F-5E911F89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3  Deviations taken from Assumed Mean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</a:rPr>
              <a:t>When actual means of X and Y variables are in fractions, the calculations can be simplified by taking the deviations from the assumed means</a:t>
            </a:r>
            <a:r>
              <a:rPr lang="en-US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where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–A,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–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are assumed means or arbitrar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values are taken from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respectively.</a:t>
            </a:r>
            <a:endParaRPr lang="en-US" dirty="0"/>
          </a:p>
          <a:p>
            <a:endParaRPr lang="en-US" dirty="0">
              <a:solidFill>
                <a:srgbClr val="333333"/>
              </a:solidFill>
              <a:effectLst/>
            </a:endParaRPr>
          </a:p>
          <a:p>
            <a:endParaRPr lang="en-US" dirty="0">
              <a:solidFill>
                <a:srgbClr val="333333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DBF5-BF0B-4329-B52F-05967F4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23" y="1825625"/>
            <a:ext cx="4412974" cy="46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F781-CA70-42D8-9845-66F3B696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7C5-1D2B-4E39-8FA0-B8BCD865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36"/>
            <a:ext cx="10515600" cy="4351338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Correlation Coefficient is the geometric mean between the regression coefficients  </a:t>
            </a:r>
          </a:p>
          <a:p>
            <a:endParaRPr lang="en-US" dirty="0"/>
          </a:p>
          <a:p>
            <a:r>
              <a:rPr lang="en-US" dirty="0"/>
              <a:t>(ii) If one of the regression coefficients is greater than unity, the other must be less than unity.</a:t>
            </a:r>
          </a:p>
          <a:p>
            <a:endParaRPr lang="en-US" dirty="0"/>
          </a:p>
          <a:p>
            <a:r>
              <a:rPr lang="en-US" dirty="0"/>
              <a:t>(iii) Both the regression coefficients are of same sign.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74B50F-11C7-4F2E-B7B5-112ABD4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40" y="2262672"/>
            <a:ext cx="2903920" cy="7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04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CE42-4235-4044-AC84-5DD1E1A0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DF6A-488A-422A-992A-C9787600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sz="2400" dirty="0"/>
              <a:t>Calculate the regression coefficient and obtain the lines of regression for the following data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61978D-8DFF-45C8-BBD6-061BB2B1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5" y="3637066"/>
            <a:ext cx="4867411" cy="7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ACA8753-8885-4F5A-9186-9C52984A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62" y="1514131"/>
            <a:ext cx="6129438" cy="49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3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4C12C3-322B-49DD-97E2-481DBA5B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2950"/>
            <a:ext cx="4268857" cy="456986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2D439-6C4A-42DE-88B7-401BE9CA7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0"/>
          <a:stretch/>
        </p:blipFill>
        <p:spPr>
          <a:xfrm>
            <a:off x="4979677" y="1636196"/>
            <a:ext cx="7212323" cy="34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6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8C30E4-0062-4531-9AEA-BBB3B7A7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5614"/>
            <a:ext cx="5041476" cy="44467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49D199-845A-4155-8601-591C6014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82" y="1205614"/>
            <a:ext cx="6392233" cy="44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9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9113-94A2-4822-83AA-A3933B23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98" y="584759"/>
            <a:ext cx="49927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Calculate the two regression equations of X on Y and Y on X from the data given below, taking deviations from a actual means of X and 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87B48A-193C-4C87-BEA1-EC1FB51B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47" y="584759"/>
            <a:ext cx="4638261" cy="10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35BA74-419E-4A07-AD55-967CBA1F5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478898" y="2219062"/>
            <a:ext cx="9234203" cy="40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8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17DFD-6DDF-4639-A47D-0C9E975F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61" y="1172431"/>
            <a:ext cx="4746339" cy="4513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DCC17-0EE3-4960-8A77-DDC38280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80" y="816578"/>
            <a:ext cx="6132968" cy="54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60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E757-5F2C-4E44-A0CA-F363E15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9296-72DE-48D1-AB9F-90F2518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 the means of X and Y variables and the coefficient of correlation between them from the following two regression equations: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C2327-7725-46BE-BB5D-8614C45B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31" y="365125"/>
            <a:ext cx="549255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C33F-235D-4D7F-A24A-FADB8D76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Variable:</a:t>
            </a:r>
          </a:p>
          <a:p>
            <a:r>
              <a:rPr lang="en-US" dirty="0"/>
              <a:t>This is the variable whose values we want to explain or forecast</a:t>
            </a:r>
          </a:p>
          <a:p>
            <a:r>
              <a:rPr lang="en-US" dirty="0"/>
              <a:t>We denote it as y</a:t>
            </a:r>
          </a:p>
          <a:p>
            <a:endParaRPr lang="en-US" dirty="0"/>
          </a:p>
          <a:p>
            <a:r>
              <a:rPr lang="en-US" b="1" dirty="0"/>
              <a:t>Independent variable:</a:t>
            </a:r>
          </a:p>
          <a:p>
            <a:r>
              <a:rPr lang="en-US" dirty="0"/>
              <a:t>This is the variable that explains the other one.</a:t>
            </a:r>
          </a:p>
          <a:p>
            <a:r>
              <a:rPr lang="en-US" dirty="0"/>
              <a:t>We denote it as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9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29F17-2E08-43B7-AFC0-FEA2A38C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48" y="0"/>
            <a:ext cx="7212782" cy="579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6C5ED-CBAD-4A48-B8FB-B8158C20B5FA}"/>
              </a:ext>
            </a:extLst>
          </p:cNvPr>
          <p:cNvSpPr txBox="1"/>
          <p:nvPr/>
        </p:nvSpPr>
        <p:spPr>
          <a:xfrm>
            <a:off x="742121" y="5791200"/>
            <a:ext cx="1107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C0504D"/>
                </a:solidFill>
                <a:effectLst/>
                <a:latin typeface="Times New Roman" panose="02020603050405020304" pitchFamily="18" charset="0"/>
              </a:rPr>
              <a:t>It may be noted that in the above problem one of the regression coefficient is greater than 1 and the other is less than 1. Therefore our assumption on given equations are correct.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972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0631-A90C-4BB4-A193-BA0975A4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1428060"/>
            <a:ext cx="512527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 the means of X and Y variables and the coefficient of correlation between them from the following two regression equations: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EDBA3-392D-4181-83E6-06EAD42A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81" y="512520"/>
            <a:ext cx="5923219" cy="58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7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543A1-EF0B-4CB5-B1FE-E0D38D19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41" y="145774"/>
            <a:ext cx="7686777" cy="67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7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575C-8ED3-4F9C-A040-7D83200A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5F728-7F02-4238-87CB-2241573C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7" y="1690688"/>
            <a:ext cx="11724542" cy="4034251"/>
          </a:xfrm>
        </p:spPr>
      </p:pic>
    </p:spTree>
    <p:extLst>
      <p:ext uri="{BB962C8B-B14F-4D97-AF65-F5344CB8AC3E}">
        <p14:creationId xmlns:p14="http://schemas.microsoft.com/office/powerpoint/2010/main" val="378073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AE41-E727-4A02-9007-363FC03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00F9-DFED-454A-AE17-F0CBC2C5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https://en.wikipedia.org/wiki/Simple_linear_regression</a:t>
            </a:r>
            <a:endParaRPr lang="en-US" dirty="0"/>
          </a:p>
          <a:p>
            <a:r>
              <a:rPr lang="en-US" dirty="0">
                <a:hlinkClick r:id="rId3"/>
              </a:rPr>
              <a:t>https://www.investopedia.com/terms/r/residual-standard-deviation.asp</a:t>
            </a:r>
            <a:endParaRPr lang="en-US" dirty="0"/>
          </a:p>
          <a:p>
            <a:r>
              <a:rPr lang="en-US" dirty="0">
                <a:hlinkClick r:id="rId4"/>
              </a:rPr>
              <a:t>https://www.brainkart.com/article/Regression-Analysis_37035/</a:t>
            </a:r>
            <a:endParaRPr lang="en-US" dirty="0"/>
          </a:p>
          <a:p>
            <a:r>
              <a:rPr lang="en-US" dirty="0">
                <a:hlinkClick r:id="rId5"/>
              </a:rPr>
              <a:t>https://www.brainkart.com/article/Solved-Example-Problems-for-Regression-Analysis_37036/</a:t>
            </a:r>
            <a:endParaRPr lang="en-US" dirty="0"/>
          </a:p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/>
              <a:t>PROBABILITY AND STATISTICAL INFERENCE by Robert V. Hogg, Elliot A. Tanis, Dale L. Zimmerman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5BBDC-F1A3-4683-A4C8-41EB3EF00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A reasonable form of a relationship between the response Y and the regressor x is the linear relationship.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intercept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slope</a:t>
                </a:r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5BBDC-F1A3-4683-A4C8-41EB3EF00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A8095D-23CE-4CCF-8A1E-9C49C78E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379" y="2925418"/>
            <a:ext cx="177165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D322C-9D0E-4437-BC64-9965CC23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41" y="3344739"/>
            <a:ext cx="4674194" cy="29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the world is not linear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often</a:t>
                </a:r>
              </a:p>
              <a:p>
                <a:pPr marL="0" indent="0">
                  <a:buNone/>
                </a:pPr>
                <a:r>
                  <a:rPr lang="en-US" dirty="0"/>
                  <a:t>called a </a:t>
                </a:r>
                <a:r>
                  <a:rPr lang="en-US" b="1" dirty="0"/>
                  <a:t>random error </a:t>
                </a: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random disturbance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34C0F27-B4BD-4B24-A3E8-02974AF2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10" y="2467472"/>
            <a:ext cx="4510844" cy="2969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E2C23-394C-4664-B719-EF1B262B3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45" y="2467472"/>
            <a:ext cx="2600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Fitted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4C33F-235D-4D7F-A24A-FADB8D76A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important aspect of regression analysis is, very simply, to estimate the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i.e., estimate the so-called </a:t>
                </a:r>
                <a:r>
                  <a:rPr lang="en-US" b="1" dirty="0"/>
                  <a:t>regression coefficients</a:t>
                </a:r>
              </a:p>
              <a:p>
                <a:r>
                  <a:rPr lang="en-US" dirty="0"/>
                  <a:t>Estimates </a:t>
                </a:r>
                <a:r>
                  <a:rPr lang="en-US" i="1" dirty="0"/>
                  <a:t>b</a:t>
                </a:r>
                <a:r>
                  <a:rPr lang="en-US" baseline="-25000" dirty="0"/>
                  <a:t>0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. Then the estimated or </a:t>
                </a:r>
                <a:r>
                  <a:rPr lang="en-US" b="1" dirty="0"/>
                  <a:t>fitted regression </a:t>
                </a:r>
                <a:r>
                  <a:rPr lang="en-US" dirty="0"/>
                  <a:t>line is given by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predicted or fitted value.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4C33F-235D-4D7F-A24A-FADB8D76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41EA07-A70F-4FD2-9794-CE8EE3F4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42" y="3896968"/>
            <a:ext cx="1590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CC0EB-D130-4CC9-897D-6EA9CC16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489" y="1801771"/>
            <a:ext cx="6568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Residual: Error in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won’t be perfect, regardless of the line we draw.</a:t>
                </a:r>
              </a:p>
              <a:p>
                <a:r>
                  <a:rPr lang="en-US" dirty="0"/>
                  <a:t>Some points will be above the line and some will be below.</a:t>
                </a:r>
              </a:p>
              <a:p>
                <a:r>
                  <a:rPr lang="en-US" dirty="0"/>
                  <a:t>The difference between the observed value and its associated predicted value is called residual.</a:t>
                </a:r>
              </a:p>
              <a:p>
                <a:endParaRPr lang="en-US" dirty="0"/>
              </a:p>
              <a:p>
                <a:r>
                  <a:rPr lang="en-US" dirty="0"/>
                  <a:t>Residual = observed – predicted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91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1490</Words>
  <Application>Microsoft Office PowerPoint</Application>
  <PresentationFormat>Widescreen</PresentationFormat>
  <Paragraphs>171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Times New Roman, serif</vt:lpstr>
      <vt:lpstr>Office Theme</vt:lpstr>
      <vt:lpstr>Regression</vt:lpstr>
      <vt:lpstr>PowerPoint Presentation</vt:lpstr>
      <vt:lpstr>Objectives</vt:lpstr>
      <vt:lpstr>Variables</vt:lpstr>
      <vt:lpstr>Regression Model</vt:lpstr>
      <vt:lpstr>PowerPoint Presentation</vt:lpstr>
      <vt:lpstr>The Fitted Regression Line</vt:lpstr>
      <vt:lpstr>PowerPoint Presentation</vt:lpstr>
      <vt:lpstr>Residual: Error in Fit</vt:lpstr>
      <vt:lpstr>Sum of Square Error</vt:lpstr>
      <vt:lpstr>PowerPoint Presentation</vt:lpstr>
      <vt:lpstr>PowerPoint Presentation</vt:lpstr>
      <vt:lpstr>PowerPoint Presentation</vt:lpstr>
      <vt:lpstr>A Measure of Quality of Fit: Coefficient of Determination</vt:lpstr>
      <vt:lpstr>PowerPoint Presentation</vt:lpstr>
      <vt:lpstr>PowerPoint Presentation</vt:lpstr>
      <vt:lpstr>Residual Standard Error (RSE)</vt:lpstr>
      <vt:lpstr>Overfit and Underfit</vt:lpstr>
      <vt:lpstr>Pitfalls in the Use of R2</vt:lpstr>
      <vt:lpstr>PowerPoint Presentation</vt:lpstr>
      <vt:lpstr>Regression to the mean(RTM)</vt:lpstr>
      <vt:lpstr>PowerPoint Presentation</vt:lpstr>
      <vt:lpstr>What Does It Depend On?</vt:lpstr>
      <vt:lpstr>PowerPoint Presentation</vt:lpstr>
      <vt:lpstr>PowerPoint Presentation</vt:lpstr>
      <vt:lpstr>Regression Equations through Regression coefficient</vt:lpstr>
      <vt:lpstr>PowerPoint Presentation</vt:lpstr>
      <vt:lpstr>Regression Equation of X on Y</vt:lpstr>
      <vt:lpstr>Regression Equation of Y on X</vt:lpstr>
      <vt:lpstr>PowerPoint Presentation</vt:lpstr>
      <vt:lpstr>PowerPoint Presentation</vt:lpstr>
      <vt:lpstr>PowerPoint Presentation</vt:lpstr>
      <vt:lpstr>Properties of Regression Coefficients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sunanda</dc:creator>
  <cp:lastModifiedBy>USER</cp:lastModifiedBy>
  <cp:revision>40</cp:revision>
  <dcterms:created xsi:type="dcterms:W3CDTF">2019-10-26T11:20:02Z</dcterms:created>
  <dcterms:modified xsi:type="dcterms:W3CDTF">2022-10-12T17:32:33Z</dcterms:modified>
</cp:coreProperties>
</file>