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  <p:sldId id="264" r:id="rId9"/>
    <p:sldId id="266" r:id="rId10"/>
    <p:sldId id="268" r:id="rId11"/>
    <p:sldId id="267" r:id="rId12"/>
    <p:sldId id="269" r:id="rId13"/>
    <p:sldId id="270" r:id="rId14"/>
    <p:sldId id="271" r:id="rId15"/>
    <p:sldId id="272" r:id="rId16"/>
    <p:sldId id="282" r:id="rId17"/>
    <p:sldId id="284" r:id="rId18"/>
    <p:sldId id="278" r:id="rId19"/>
    <p:sldId id="274" r:id="rId20"/>
    <p:sldId id="275" r:id="rId21"/>
    <p:sldId id="276" r:id="rId22"/>
    <p:sldId id="277" r:id="rId23"/>
    <p:sldId id="279" r:id="rId24"/>
    <p:sldId id="280" r:id="rId25"/>
    <p:sldId id="281" r:id="rId26"/>
    <p:sldId id="285" r:id="rId27"/>
    <p:sldId id="286" r:id="rId28"/>
    <p:sldId id="287" r:id="rId29"/>
    <p:sldId id="288" r:id="rId30"/>
    <p:sldId id="289" r:id="rId31"/>
    <p:sldId id="291" r:id="rId32"/>
    <p:sldId id="290" r:id="rId33"/>
    <p:sldId id="292" r:id="rId34"/>
    <p:sldId id="293" r:id="rId35"/>
    <p:sldId id="294" r:id="rId36"/>
    <p:sldId id="295" r:id="rId37"/>
    <p:sldId id="296" r:id="rId38"/>
    <p:sldId id="297" r:id="rId39"/>
    <p:sldId id="298" r:id="rId40"/>
    <p:sldId id="299" r:id="rId41"/>
    <p:sldId id="300" r:id="rId42"/>
    <p:sldId id="262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AD59E-561E-4306-924D-09C58F3312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6ADDE0-2B9F-47D0-A8F0-ED040C3D2A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FF7D26-0950-4357-8606-FE082AD6C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B20B5-7B2D-4306-906B-1072FBA08963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701B41-46E0-46CF-A67A-BE4F2EE04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412628-6BDB-496F-9B47-854111FB5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5A1CA-A306-4959-BEBC-AF8100796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267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EA59D-3FE8-43D6-8596-EF2AE0B91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063862-5A00-41A5-AED4-9F0E184006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A12997-C127-4135-B7D6-045B8E084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B20B5-7B2D-4306-906B-1072FBA08963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95048C-009F-4F22-B268-B4F898A1D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DAAC4E-CA54-490F-9B50-86CE582A9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5A1CA-A306-4959-BEBC-AF8100796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739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8CC6B8-9B4B-43F6-B0C1-CBACCF65A3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3B4D10-FD6E-4883-A174-36BBA10F99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55570C-BBAA-4984-BDEE-F5EBF6CE1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B20B5-7B2D-4306-906B-1072FBA08963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941D71-2CD6-48B2-99F1-86B46AA1B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E6C38E-51F6-4D13-AA29-AA07B2C0C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5A1CA-A306-4959-BEBC-AF8100796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992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70C0C-4B72-43A5-9953-6BFAF1493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2E20EF-F2B8-4E46-93DF-4DFAF62DA8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B90239-13B5-4D54-97F8-B99AB0569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B20B5-7B2D-4306-906B-1072FBA08963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2FBFBC-0ED9-4728-AB67-493D0BB03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FE4F49-436C-459E-816E-82340B649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5A1CA-A306-4959-BEBC-AF8100796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409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DBC8B-5914-4660-B14A-7464464B5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FA6640-6C68-4809-97FB-FE0085B527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D2A47D-96AD-462B-B009-E78CDAE40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B20B5-7B2D-4306-906B-1072FBA08963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F76FD-67C1-437F-AB9C-4935C8199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EE1032-6596-4F54-87E8-F9EAD2FB3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5A1CA-A306-4959-BEBC-AF8100796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9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78739-A272-4594-AA21-BDEB963DD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7E8DFA-D9EC-402D-9735-AE1C79A40D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201870-44CD-4FEE-8B68-745C2EAF86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A75001-65D6-4DED-B2B9-162E74FDC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B20B5-7B2D-4306-906B-1072FBA08963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51D98C-D326-4697-A33D-E24977D43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C1EC49-C665-4897-898E-B24EF727E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5A1CA-A306-4959-BEBC-AF8100796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164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0F87A-E3C8-4B29-A09F-AD81F951F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AFE54A-72A6-4CAE-BFDF-B82951518C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7D87FA-C609-49C2-9FD2-842D3DAE12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69BD8B-7261-45F7-A6D1-BA951D2572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365C82-97F4-430F-B85A-781A57FC01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4506C2-AB75-44FC-AFBE-2F0BB56D3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B20B5-7B2D-4306-906B-1072FBA08963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0DF731-7CAA-4F5A-8B8B-6B84B5DB2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A1FE07-94E9-4998-9515-CE43BCC0D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5A1CA-A306-4959-BEBC-AF8100796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484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25A93-14D7-4E1C-A194-57F59BDF5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CDE08C-DE17-45B9-9FE4-A5030027D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B20B5-7B2D-4306-906B-1072FBA08963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0013B4-4259-4622-AAFB-870593915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0C537E-A225-4EFE-A7F2-EE6BF0E47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5A1CA-A306-4959-BEBC-AF8100796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089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B21E78-2F8F-4EBB-B3F8-D930ECCDA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B20B5-7B2D-4306-906B-1072FBA08963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152516-7FCA-4AB3-A4AA-71851F33E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06953E-C323-47F8-B2A7-C8BD377DE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5A1CA-A306-4959-BEBC-AF8100796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308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316B9-16F3-406C-8A29-E4786B474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65E5F2-38E7-4CB9-B246-912A93E13C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D61B8D-5645-49E5-AAF1-1A9CD7E034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B10DB7-0C6E-4BD9-BF9E-BC66F4FC7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B20B5-7B2D-4306-906B-1072FBA08963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289F88-110F-42AD-9D26-1672096F7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DAE7AF-1755-4DE1-A8EE-94993BB00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5A1CA-A306-4959-BEBC-AF8100796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300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240E9-9BE8-4E6B-8584-1E4E4B57C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AA7911-01E7-496A-8BBC-D64EBF59BB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1B9885-D3A5-4462-A585-5886693471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025667-5097-4C71-8554-9BAF583E6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B20B5-7B2D-4306-906B-1072FBA08963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4AC781-92A2-4301-B69B-390666A52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8E20B5-3E27-468E-A3DC-F719E19F8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5A1CA-A306-4959-BEBC-AF8100796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950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3CCB07-68AA-42BC-81A9-A8E93B65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837A35-6B31-41BB-B610-2B619E2060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8DAA3D-368F-49E9-BAC6-535706C279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2B20B5-7B2D-4306-906B-1072FBA08963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778324-71E1-4149-AE8F-0B11753692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27E3E7-3811-4DF3-901A-59D511E3D9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D5A1CA-A306-4959-BEBC-AF8100796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222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thsisfun.com/data/confidence-interval.html" TargetMode="External"/><Relationship Id="rId2" Type="http://schemas.openxmlformats.org/officeDocument/2006/relationships/hyperlink" Target="https://en.wikipedia.org/wiki/Interval_estimation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tatisticsbyjim.com/glossary/prediction-intervals/" TargetMode="External"/><Relationship Id="rId4" Type="http://schemas.openxmlformats.org/officeDocument/2006/relationships/hyperlink" Target="https://en.wikipedia.org/wiki/Prediction_interval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C6D66-549C-4BAC-94BC-8169B1FC7E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Interval Estimation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ACE1FE-4C57-443B-8C93-F8C162073E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Mr. Sunanda Das</a:t>
            </a:r>
          </a:p>
          <a:p>
            <a:r>
              <a:rPr lang="en-US" dirty="0"/>
              <a:t>Assistant Professor, Dept. of CSE, KUET</a:t>
            </a:r>
          </a:p>
        </p:txBody>
      </p:sp>
    </p:spTree>
    <p:extLst>
      <p:ext uri="{BB962C8B-B14F-4D97-AF65-F5344CB8AC3E}">
        <p14:creationId xmlns:p14="http://schemas.microsoft.com/office/powerpoint/2010/main" val="42596658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62575-FCF2-4167-B866-724D49784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6770494-99B3-495D-9B67-877917233D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81844" y="1027905"/>
            <a:ext cx="7583791" cy="5454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5694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63999-7BAA-47E1-8F73-CA43FBFA7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223ED5E-0529-41FA-AD47-0A21B93950F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Randomness lies in the elements chosen for the sample, not the population mean.</a:t>
                </a:r>
              </a:p>
              <a:p>
                <a:endParaRPr lang="en-US" dirty="0"/>
              </a:p>
              <a:p>
                <a:r>
                  <a:rPr lang="en-US" dirty="0"/>
                  <a:t>All sample of size n will have the same margin of error.</a:t>
                </a:r>
              </a:p>
              <a:p>
                <a:endParaRPr lang="en-US" dirty="0"/>
              </a:p>
              <a:p>
                <a:r>
                  <a:rPr lang="en-US" dirty="0"/>
                  <a:t>95% confidence is, If we take 100 samples with size n with the confidence interval 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dirty="0">
                            <a:latin typeface="Cambria Math" panose="02040503050406030204" pitchFamily="18" charset="0"/>
                          </a:rPr>
                          <m:t>𝐗</m:t>
                        </m:r>
                      </m:e>
                    </m:acc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±</m:t>
                    </m:r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Z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dirty="0"/>
                  <a:t> , 95 of them will contain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223ED5E-0529-41FA-AD47-0A21B93950F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27737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B45FE-72B7-42FE-9DD6-197F190BE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Estimating the Mean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5D3AC1F-4581-41EF-846F-22973C3055B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sample mean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will be used as a point estimate for the population mean </a:t>
                </a:r>
                <a:r>
                  <a:rPr lang="en-US" i="1" dirty="0"/>
                  <a:t>μ</a:t>
                </a:r>
                <a:r>
                  <a:rPr lang="en-US" dirty="0"/>
                  <a:t>. 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5D3AC1F-4581-41EF-846F-22973C3055B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7266" y="4031168"/>
            <a:ext cx="4729770" cy="214579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2838" y="4143835"/>
            <a:ext cx="3724275" cy="7715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63762" y="4956242"/>
            <a:ext cx="1372174" cy="725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32180" y="5140385"/>
            <a:ext cx="876300" cy="4381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70043" y="5646003"/>
            <a:ext cx="3869867" cy="7256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AE6FBE2-BEA5-0290-C6EB-12EB282446A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25797" y="2953124"/>
            <a:ext cx="9145276" cy="943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035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4CF6A-642C-4C90-9A63-127641E9E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Multiplying each term in the inequality by </a:t>
                </a:r>
                <a:r>
                  <a:rPr lang="en-US" i="1" dirty="0"/>
                  <a:t>σ/√n </a:t>
                </a:r>
                <a:r>
                  <a:rPr lang="en-US" dirty="0"/>
                  <a:t>and then subtracting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dirty="0"/>
                  <a:t> from each term and multiplying by </a:t>
                </a:r>
                <a:r>
                  <a:rPr lang="en-US" i="1" dirty="0"/>
                  <a:t>-</a:t>
                </a:r>
                <a:r>
                  <a:rPr lang="en-US" dirty="0"/>
                  <a:t>1, we obtain 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A random sample of size </a:t>
                </a:r>
                <a:r>
                  <a:rPr lang="en-US" i="1" dirty="0"/>
                  <a:t>n </a:t>
                </a:r>
                <a:r>
                  <a:rPr lang="en-US" dirty="0"/>
                  <a:t>is selected from a population whose variance </a:t>
                </a:r>
                <a:r>
                  <a:rPr lang="en-US" i="1" dirty="0"/>
                  <a:t>σ</a:t>
                </a:r>
                <a:r>
                  <a:rPr lang="en-US" baseline="30000" dirty="0"/>
                  <a:t>2</a:t>
                </a:r>
                <a:r>
                  <a:rPr lang="en-US" dirty="0"/>
                  <a:t> is known, and the mean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dirty="0"/>
                  <a:t> is computed to give the 100(1 </a:t>
                </a:r>
                <a:r>
                  <a:rPr lang="en-US" i="1" dirty="0"/>
                  <a:t>- α</a:t>
                </a:r>
                <a:r>
                  <a:rPr lang="en-US" dirty="0"/>
                  <a:t>)% confidence interval below. </a:t>
                </a:r>
                <a:br>
                  <a:rPr lang="en-US" dirty="0"/>
                </a:br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0745" y="2932574"/>
            <a:ext cx="5943600" cy="94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4120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C3124-5750-47DB-A544-F6EA0F71C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62972" y="1633495"/>
            <a:ext cx="5725695" cy="426962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4692" y="5845925"/>
            <a:ext cx="5133975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0248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B45FE-72B7-42FE-9DD6-197F190BE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5D3AC1F-4581-41EF-846F-22973C3055B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dirty="0"/>
                  <a:t>Different samples will yield different values of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dirty="0"/>
                  <a:t> and therefore produce different interval estimates of the parameter μ.</a:t>
                </a:r>
              </a:p>
              <a:p>
                <a:endParaRPr lang="en-US" dirty="0"/>
              </a:p>
              <a:p>
                <a:r>
                  <a:rPr lang="en-US" dirty="0"/>
                  <a:t>The larger the value we choose for </a:t>
                </a:r>
                <a:r>
                  <a:rPr lang="en-US" i="1" dirty="0"/>
                  <a:t>z</a:t>
                </a:r>
                <a:r>
                  <a:rPr lang="en-US" i="1" baseline="-25000" dirty="0"/>
                  <a:t>α/</a:t>
                </a:r>
                <a:r>
                  <a:rPr lang="en-US" baseline="-25000" dirty="0"/>
                  <a:t>2</a:t>
                </a:r>
                <a:r>
                  <a:rPr lang="en-US" dirty="0"/>
                  <a:t>, the wider we make all the intervals and the more confident we can be that the particular sample selected will produce an interval that contains the unknown parameter </a:t>
                </a:r>
                <a:r>
                  <a:rPr lang="en-US" i="1" dirty="0"/>
                  <a:t>μ</a:t>
                </a:r>
                <a:r>
                  <a:rPr lang="en-US" dirty="0"/>
                  <a:t>.</a:t>
                </a:r>
              </a:p>
              <a:p>
                <a:endParaRPr lang="en-US" dirty="0"/>
              </a:p>
              <a:p>
                <a:r>
                  <a:rPr lang="en-US" dirty="0"/>
                  <a:t>  In general, for a selection of z</a:t>
                </a:r>
                <a:r>
                  <a:rPr lang="en-US" baseline="-25000" dirty="0"/>
                  <a:t>α/2</a:t>
                </a:r>
                <a:r>
                  <a:rPr lang="en-US" dirty="0"/>
                  <a:t>, 100(1 − α)% of the intervals will cover μ.</a:t>
                </a:r>
              </a:p>
              <a:p>
                <a:pPr marL="0" indent="0">
                  <a:buNone/>
                </a:pPr>
                <a:br>
                  <a:rPr lang="en-US" dirty="0"/>
                </a:b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5D3AC1F-4581-41EF-846F-22973C3055B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101" r="-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99034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C27F8-B48F-436E-9B30-D0C915BE1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34D2BA2-952F-40E6-9FF4-44434253D9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838200" y="1690688"/>
            <a:ext cx="10515600" cy="140017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989C586-94D6-4B6F-8FE9-51F32F41E7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274" y="3513690"/>
            <a:ext cx="10553700" cy="229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8705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FA6B259-A20D-4895-9A9B-CC32B1E33E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56281"/>
            <a:ext cx="10515600" cy="3047187"/>
          </a:xfrm>
        </p:spPr>
      </p:pic>
    </p:spTree>
    <p:extLst>
      <p:ext uri="{BB962C8B-B14F-4D97-AF65-F5344CB8AC3E}">
        <p14:creationId xmlns:p14="http://schemas.microsoft.com/office/powerpoint/2010/main" val="28814868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178340A-108E-4AD2-9834-0F4E5B27B5D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b="1" dirty="0"/>
                  <a:t>Confidence Intervals  (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𝝈</m:t>
                    </m:r>
                  </m:oMath>
                </a14:m>
                <a:r>
                  <a:rPr lang="en-US" b="1" dirty="0"/>
                  <a:t> unknown )</a:t>
                </a:r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178340A-108E-4AD2-9834-0F4E5B27B5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96F476-5C21-42F4-985A-6EC27206316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We do not know the population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𝝈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It need to be estimated from t-distribution</a:t>
                </a:r>
              </a:p>
              <a:p>
                <a:r>
                  <a:rPr lang="en-US" dirty="0"/>
                  <a:t>Area under the curve = 1</a:t>
                </a:r>
              </a:p>
              <a:p>
                <a:r>
                  <a:rPr lang="en-US" dirty="0"/>
                  <a:t>Probability under the curve = 1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If sample size = n then degrees of freedom </a:t>
                </a:r>
                <a:r>
                  <a:rPr lang="en-US" b="1" i="1" dirty="0"/>
                  <a:t>df</a:t>
                </a:r>
                <a:r>
                  <a:rPr lang="en-US" dirty="0"/>
                  <a:t> = (n-1)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96F476-5C21-42F4-985A-6EC27206316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91769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C3124-5750-47DB-A544-F6EA0F71C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T-distribution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5D0491B-AE9F-4B5E-9AD4-DBD8ED1694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7123" y="1438897"/>
            <a:ext cx="8657753" cy="4945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001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2979B-140B-4777-8EE5-98CB96F04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Interval Estimation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E605C7-23EC-4B40-9EC6-63BC8A2689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Interval estimation is the use of sample data to calculate an interval of possible values of an unknown population parameter.</a:t>
            </a:r>
          </a:p>
          <a:p>
            <a:r>
              <a:rPr lang="en-US" dirty="0"/>
              <a:t>This is in contrast to point estimation, which gives a single value.</a:t>
            </a:r>
          </a:p>
          <a:p>
            <a:endParaRPr lang="en-US" dirty="0"/>
          </a:p>
          <a:p>
            <a:r>
              <a:rPr lang="en-US" dirty="0"/>
              <a:t>The most prevalent forms of interval estimation are:</a:t>
            </a:r>
          </a:p>
          <a:p>
            <a:pPr lvl="1"/>
            <a:r>
              <a:rPr lang="en-US" dirty="0"/>
              <a:t>confidence intervals</a:t>
            </a:r>
          </a:p>
          <a:p>
            <a:pPr lvl="1"/>
            <a:r>
              <a:rPr lang="en-US" dirty="0"/>
              <a:t>credible intervals</a:t>
            </a:r>
          </a:p>
        </p:txBody>
      </p:sp>
    </p:spTree>
    <p:extLst>
      <p:ext uri="{BB962C8B-B14F-4D97-AF65-F5344CB8AC3E}">
        <p14:creationId xmlns:p14="http://schemas.microsoft.com/office/powerpoint/2010/main" val="20551930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B45FE-72B7-42FE-9DD6-197F190BE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5D3AC1F-4581-41EF-846F-22973C3055B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If n = 10, </a:t>
                </a:r>
                <a:r>
                  <a:rPr lang="en-US" b="1" i="1" dirty="0"/>
                  <a:t>df = </a:t>
                </a:r>
                <a:r>
                  <a:rPr lang="en-US" dirty="0"/>
                  <a:t>10-1 = 9 </a:t>
                </a:r>
              </a:p>
              <a:p>
                <a:r>
                  <a:rPr lang="en-US" i="1" dirty="0"/>
                  <a:t>t</a:t>
                </a:r>
                <a:r>
                  <a:rPr lang="en-US" dirty="0"/>
                  <a:t> = -2.262, </a:t>
                </a:r>
                <a:r>
                  <a:rPr lang="en-US" i="1" dirty="0"/>
                  <a:t>t</a:t>
                </a:r>
                <a:r>
                  <a:rPr lang="en-US" dirty="0"/>
                  <a:t> = +2.262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If sample size increases t-distribution equivalence to z-distribution.</a:t>
                </a:r>
              </a:p>
              <a:p>
                <a:r>
                  <a:rPr lang="en-US" dirty="0"/>
                  <a:t>Standard error of the mean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  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𝑠𝑡𝑎𝑛𝑑𝑎𝑟𝑑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𝑑𝑒𝑣𝑖𝑎𝑡𝑖𝑜𝑛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𝑠𝑎𝑚𝑝𝑙𝑖𝑛𝑔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𝑑𝑖𝑠𝑡𝑟𝑖𝑏𝑢𝑡𝑖𝑜𝑛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acc>
                            <m:accPr>
                              <m:chr m:val="̅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So, sample with the same size do not necessarily have the same standard error.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5D3AC1F-4581-41EF-846F-22973C3055B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90962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B5895F-5199-4250-927D-CE20967A42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dirty="0"/>
              <a:t>The contents of seven similar containers of sulfuric acid are 9.8, 10.2, 10.4, 9.8, 10.0, 10.2, and 9.6 liters. Find a 95% confidence interval for the mean contents of All such containers, assuming an approximately normal distribution.</a:t>
            </a:r>
          </a:p>
          <a:p>
            <a:pPr marL="0" indent="0" algn="just">
              <a:buNone/>
            </a:pPr>
            <a:endParaRPr lang="en-US" sz="2400" dirty="0"/>
          </a:p>
          <a:p>
            <a:pPr marL="0" indent="0" algn="just">
              <a:buNone/>
            </a:pPr>
            <a:endParaRPr lang="en-US" sz="2400" dirty="0"/>
          </a:p>
          <a:p>
            <a:pPr marL="0" indent="0" algn="just">
              <a:buNone/>
            </a:pPr>
            <a:endParaRPr lang="en-US" sz="2400" dirty="0"/>
          </a:p>
          <a:p>
            <a:pPr marL="0" indent="0" algn="just">
              <a:buNone/>
            </a:pPr>
            <a:endParaRPr lang="en-US" sz="2400" dirty="0"/>
          </a:p>
          <a:p>
            <a:pPr marL="0" indent="0" algn="just">
              <a:buNone/>
            </a:pPr>
            <a:endParaRPr lang="en-US" sz="2400" dirty="0"/>
          </a:p>
          <a:p>
            <a:pPr marL="0" indent="0" algn="just">
              <a:buNone/>
            </a:pPr>
            <a:endParaRPr lang="en-US" sz="2400" dirty="0"/>
          </a:p>
          <a:p>
            <a:pPr marL="0" indent="0" algn="just">
              <a:buNone/>
            </a:pPr>
            <a:endParaRPr lang="en-US" sz="2400" dirty="0"/>
          </a:p>
          <a:p>
            <a:pPr marL="0" indent="0" algn="just">
              <a:buNone/>
            </a:pPr>
            <a:endParaRPr lang="en-US" sz="2400" dirty="0"/>
          </a:p>
          <a:p>
            <a:pPr marL="0" indent="0" algn="just">
              <a:buNone/>
            </a:pPr>
            <a:endParaRPr lang="en-US" sz="24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013" y="3209665"/>
            <a:ext cx="3924300" cy="6381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750" y="3772694"/>
            <a:ext cx="5048250" cy="4572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7750" y="4345651"/>
            <a:ext cx="7391400" cy="13335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9783" y="5794908"/>
            <a:ext cx="1971675" cy="44767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04765" y="5805488"/>
            <a:ext cx="276225" cy="37147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04765" y="5054571"/>
            <a:ext cx="276225" cy="37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1762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C3124-5750-47DB-A544-F6EA0F71C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 Intervals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4C10CD-4811-47A6-B083-5EF02AE007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the observed data to predict a new observation.</a:t>
            </a:r>
          </a:p>
          <a:p>
            <a:r>
              <a:rPr lang="en-US" dirty="0"/>
              <a:t>A prediction interval is an </a:t>
            </a:r>
            <a:r>
              <a:rPr lang="en-US" b="1" dirty="0"/>
              <a:t>estimate of an interval </a:t>
            </a:r>
            <a:r>
              <a:rPr lang="en-US" dirty="0"/>
              <a:t>in which a future observation will fall, with a certain probability.</a:t>
            </a:r>
          </a:p>
          <a:p>
            <a:endParaRPr lang="en-US" dirty="0"/>
          </a:p>
          <a:p>
            <a:r>
              <a:rPr lang="en-US" dirty="0"/>
              <a:t>For example, for a 95% prediction interval of [5, 10], you can be 95% confident that the next new observation will fall within this range.</a:t>
            </a:r>
          </a:p>
        </p:txBody>
      </p:sp>
    </p:spTree>
    <p:extLst>
      <p:ext uri="{BB962C8B-B14F-4D97-AF65-F5344CB8AC3E}">
        <p14:creationId xmlns:p14="http://schemas.microsoft.com/office/powerpoint/2010/main" val="34468154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a normal distribution of measurements with unknown mean </a:t>
            </a:r>
            <a:r>
              <a:rPr lang="en-US" i="1" dirty="0"/>
              <a:t>μ </a:t>
            </a:r>
            <a:r>
              <a:rPr lang="en-US" dirty="0"/>
              <a:t>and </a:t>
            </a:r>
            <a:r>
              <a:rPr lang="en-US" b="1" dirty="0"/>
              <a:t>known variance </a:t>
            </a:r>
            <a:r>
              <a:rPr lang="en-US" b="1" i="1" dirty="0"/>
              <a:t>σ</a:t>
            </a:r>
            <a:r>
              <a:rPr lang="en-US" b="1" baseline="30000" dirty="0"/>
              <a:t>2</a:t>
            </a:r>
            <a:r>
              <a:rPr lang="en-US" dirty="0"/>
              <a:t>, a 100(1 </a:t>
            </a:r>
            <a:r>
              <a:rPr lang="en-US" i="1" dirty="0"/>
              <a:t>- α</a:t>
            </a:r>
            <a:r>
              <a:rPr lang="en-US" dirty="0"/>
              <a:t>)% </a:t>
            </a:r>
            <a:r>
              <a:rPr lang="en-US" b="1" dirty="0"/>
              <a:t>prediction interval </a:t>
            </a:r>
            <a:r>
              <a:rPr lang="en-US" dirty="0"/>
              <a:t>of a future observation </a:t>
            </a:r>
            <a:r>
              <a:rPr lang="en-US" i="1" dirty="0"/>
              <a:t>x</a:t>
            </a:r>
            <a:r>
              <a:rPr lang="en-US" baseline="-25000" dirty="0"/>
              <a:t>0</a:t>
            </a:r>
            <a:r>
              <a:rPr lang="en-US" dirty="0"/>
              <a:t> is </a:t>
            </a:r>
          </a:p>
          <a:p>
            <a:endParaRPr lang="en-US" dirty="0"/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Prediction Interval of a Future Observation, σ</a:t>
            </a:r>
            <a:r>
              <a:rPr lang="en-US" sz="3600" b="1" baseline="30000" dirty="0"/>
              <a:t>2</a:t>
            </a:r>
            <a:r>
              <a:rPr lang="en-US" sz="3600" b="1" dirty="0"/>
              <a:t> Known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1364" y="3592050"/>
            <a:ext cx="5524500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9187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Prediction Interval of a Future Observation, σ</a:t>
            </a:r>
            <a:r>
              <a:rPr lang="en-US" sz="3600" b="1" baseline="30000" dirty="0"/>
              <a:t>2</a:t>
            </a:r>
            <a:r>
              <a:rPr lang="en-US" sz="3600" b="1" dirty="0"/>
              <a:t> </a:t>
            </a:r>
            <a:r>
              <a:rPr lang="en-US" sz="3600" b="1" dirty="0" err="1"/>
              <a:t>unKnown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a normal distribution of measurements with unknown mean μ and unknown variance σ</a:t>
            </a:r>
            <a:r>
              <a:rPr lang="en-US" baseline="30000" dirty="0"/>
              <a:t>2</a:t>
            </a:r>
            <a:r>
              <a:rPr lang="en-US" dirty="0"/>
              <a:t>, a 100(1 − α)% prediction interval of a future observation x</a:t>
            </a:r>
            <a:r>
              <a:rPr lang="en-US" baseline="-25000" dirty="0"/>
              <a:t>0</a:t>
            </a:r>
            <a:r>
              <a:rPr lang="en-US" dirty="0"/>
              <a:t> is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8257" y="3766531"/>
            <a:ext cx="6419850" cy="70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0409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dirty="0"/>
              <a:t>Due to the decrease in interest rates, the First Citizens Bank received a lot of mortgage applications. A recent sample of 50 mortgage loans resulted in an average loan amount of $257,300. Assume a population standard deviation of $25,000. For the next customer who fills out a mortgage application, find a 95% prediction interval for the loan amount.</a:t>
            </a:r>
          </a:p>
          <a:p>
            <a:pPr marL="0" indent="0" algn="just">
              <a:buNone/>
            </a:pPr>
            <a:endParaRPr lang="en-US" sz="2400" dirty="0"/>
          </a:p>
          <a:p>
            <a:pPr marL="0" indent="0" algn="just">
              <a:buNone/>
            </a:pPr>
            <a:endParaRPr lang="en-US" sz="2400" dirty="0"/>
          </a:p>
          <a:p>
            <a:pPr marL="0" indent="0" algn="just">
              <a:buNone/>
            </a:pP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8008" y="4070724"/>
            <a:ext cx="9086850" cy="5619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1591" y="5043227"/>
            <a:ext cx="3076575" cy="381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5366" y="5033355"/>
            <a:ext cx="276225" cy="37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8234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97309-6078-72C5-C3C0-94D0366EA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Two Samples: Estimating the Difference</a:t>
            </a:r>
            <a:br>
              <a:rPr lang="en-GB" dirty="0"/>
            </a:br>
            <a:r>
              <a:rPr lang="en-GB" dirty="0"/>
              <a:t>between Two Means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1BBF619-7125-0F09-5361-E510A6C67B7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GB" sz="2400" b="0" i="0" dirty="0">
                    <a:solidFill>
                      <a:srgbClr val="000000"/>
                    </a:solidFill>
                    <a:effectLst/>
                    <a:latin typeface="CMR10"/>
                  </a:rPr>
                  <a:t>If we have two populations with means </a:t>
                </a:r>
                <a:r>
                  <a:rPr lang="en-GB" sz="2400" b="0" i="1" dirty="0">
                    <a:solidFill>
                      <a:srgbClr val="000000"/>
                    </a:solidFill>
                    <a:effectLst/>
                    <a:latin typeface="CMMI10"/>
                  </a:rPr>
                  <a:t>μ</a:t>
                </a:r>
                <a:r>
                  <a:rPr lang="en-GB" sz="2400" b="0" i="0" baseline="-25000" dirty="0">
                    <a:solidFill>
                      <a:srgbClr val="000000"/>
                    </a:solidFill>
                    <a:effectLst/>
                    <a:latin typeface="CMR7"/>
                  </a:rPr>
                  <a:t>1</a:t>
                </a:r>
                <a:r>
                  <a:rPr lang="en-GB" sz="2400" b="0" i="0" dirty="0">
                    <a:solidFill>
                      <a:srgbClr val="000000"/>
                    </a:solidFill>
                    <a:effectLst/>
                    <a:latin typeface="CMR7"/>
                  </a:rPr>
                  <a:t> </a:t>
                </a:r>
                <a:r>
                  <a:rPr lang="en-GB" sz="2400" b="0" i="0" dirty="0">
                    <a:solidFill>
                      <a:srgbClr val="000000"/>
                    </a:solidFill>
                    <a:effectLst/>
                    <a:latin typeface="CMR10"/>
                  </a:rPr>
                  <a:t>and </a:t>
                </a:r>
                <a:r>
                  <a:rPr lang="en-GB" sz="2400" b="0" i="1" dirty="0">
                    <a:solidFill>
                      <a:srgbClr val="000000"/>
                    </a:solidFill>
                    <a:effectLst/>
                    <a:latin typeface="CMMI10"/>
                  </a:rPr>
                  <a:t>μ</a:t>
                </a:r>
                <a:r>
                  <a:rPr lang="en-GB" sz="2400" b="0" i="0" baseline="-25000" dirty="0">
                    <a:solidFill>
                      <a:srgbClr val="000000"/>
                    </a:solidFill>
                    <a:effectLst/>
                    <a:latin typeface="CMR7"/>
                  </a:rPr>
                  <a:t>2</a:t>
                </a:r>
                <a:r>
                  <a:rPr lang="en-GB" sz="2400" b="0" i="0" dirty="0">
                    <a:solidFill>
                      <a:srgbClr val="000000"/>
                    </a:solidFill>
                    <a:effectLst/>
                    <a:latin typeface="CMR7"/>
                  </a:rPr>
                  <a:t> </a:t>
                </a:r>
                <a:r>
                  <a:rPr lang="en-GB" sz="2400" b="0" i="0" dirty="0">
                    <a:solidFill>
                      <a:srgbClr val="000000"/>
                    </a:solidFill>
                    <a:effectLst/>
                    <a:latin typeface="CMR10"/>
                  </a:rPr>
                  <a:t>and variances </a:t>
                </a:r>
                <a:r>
                  <a:rPr lang="en-GB" sz="2400" b="0" i="1" dirty="0">
                    <a:solidFill>
                      <a:srgbClr val="000000"/>
                    </a:solidFill>
                    <a:effectLst/>
                    <a:latin typeface="CMMI10"/>
                  </a:rPr>
                  <a:t>σ</a:t>
                </a:r>
                <a:r>
                  <a:rPr lang="en-GB" sz="2400" b="0" i="0" baseline="-25000" dirty="0">
                    <a:solidFill>
                      <a:srgbClr val="000000"/>
                    </a:solidFill>
                    <a:effectLst/>
                    <a:latin typeface="CMR7"/>
                  </a:rPr>
                  <a:t>1</a:t>
                </a:r>
                <a:r>
                  <a:rPr lang="en-GB" sz="2400" b="0" i="0" baseline="30000" dirty="0">
                    <a:solidFill>
                      <a:srgbClr val="000000"/>
                    </a:solidFill>
                    <a:effectLst/>
                    <a:latin typeface="CMR7"/>
                  </a:rPr>
                  <a:t>2</a:t>
                </a:r>
                <a:r>
                  <a:rPr lang="en-GB" sz="2400" b="0" i="0" dirty="0">
                    <a:solidFill>
                      <a:srgbClr val="000000"/>
                    </a:solidFill>
                    <a:effectLst/>
                    <a:latin typeface="CMR7"/>
                  </a:rPr>
                  <a:t> </a:t>
                </a:r>
                <a:r>
                  <a:rPr lang="en-GB" sz="2400" b="0" i="0" dirty="0">
                    <a:solidFill>
                      <a:srgbClr val="000000"/>
                    </a:solidFill>
                    <a:effectLst/>
                    <a:latin typeface="CMR10"/>
                  </a:rPr>
                  <a:t>and </a:t>
                </a:r>
                <a:r>
                  <a:rPr lang="en-GB" sz="2400" b="0" i="1" dirty="0">
                    <a:solidFill>
                      <a:srgbClr val="000000"/>
                    </a:solidFill>
                    <a:effectLst/>
                    <a:latin typeface="CMMI10"/>
                  </a:rPr>
                  <a:t>σ</a:t>
                </a:r>
                <a:r>
                  <a:rPr lang="en-GB" sz="2400" b="0" i="0" baseline="-25000" dirty="0">
                    <a:solidFill>
                      <a:srgbClr val="000000"/>
                    </a:solidFill>
                    <a:effectLst/>
                    <a:latin typeface="CMR7"/>
                  </a:rPr>
                  <a:t>2</a:t>
                </a:r>
                <a:r>
                  <a:rPr lang="en-GB" sz="2400" b="0" i="0" baseline="30000" dirty="0">
                    <a:solidFill>
                      <a:srgbClr val="000000"/>
                    </a:solidFill>
                    <a:effectLst/>
                    <a:latin typeface="CMR7"/>
                  </a:rPr>
                  <a:t>2</a:t>
                </a:r>
                <a:r>
                  <a:rPr lang="en-GB" sz="2400" b="0" i="0" dirty="0">
                    <a:solidFill>
                      <a:srgbClr val="000000"/>
                    </a:solidFill>
                    <a:effectLst/>
                    <a:latin typeface="CMR10"/>
                  </a:rPr>
                  <a:t>, respectively, a point estimator of the difference between </a:t>
                </a:r>
                <a:r>
                  <a:rPr lang="en-GB" sz="2400" b="0" i="1" dirty="0">
                    <a:solidFill>
                      <a:srgbClr val="000000"/>
                    </a:solidFill>
                    <a:effectLst/>
                    <a:latin typeface="CMMI10"/>
                  </a:rPr>
                  <a:t>μ</a:t>
                </a:r>
                <a:r>
                  <a:rPr lang="en-GB" sz="2400" b="0" i="0" baseline="-25000" dirty="0">
                    <a:solidFill>
                      <a:srgbClr val="000000"/>
                    </a:solidFill>
                    <a:effectLst/>
                    <a:latin typeface="CMR7"/>
                  </a:rPr>
                  <a:t>1</a:t>
                </a:r>
                <a:r>
                  <a:rPr lang="en-GB" sz="2400" b="0" i="0" dirty="0">
                    <a:solidFill>
                      <a:srgbClr val="000000"/>
                    </a:solidFill>
                    <a:effectLst/>
                    <a:latin typeface="CMR7"/>
                  </a:rPr>
                  <a:t> </a:t>
                </a:r>
                <a:r>
                  <a:rPr lang="en-GB" sz="2400" b="0" i="0" dirty="0">
                    <a:solidFill>
                      <a:srgbClr val="000000"/>
                    </a:solidFill>
                    <a:effectLst/>
                    <a:latin typeface="CMR10"/>
                  </a:rPr>
                  <a:t>and </a:t>
                </a:r>
                <a:r>
                  <a:rPr lang="en-GB" sz="2400" b="0" i="1" dirty="0">
                    <a:solidFill>
                      <a:srgbClr val="000000"/>
                    </a:solidFill>
                    <a:effectLst/>
                    <a:latin typeface="CMMI10"/>
                  </a:rPr>
                  <a:t>μ</a:t>
                </a:r>
                <a:r>
                  <a:rPr lang="en-GB" sz="2400" b="0" i="0" baseline="-25000" dirty="0">
                    <a:solidFill>
                      <a:srgbClr val="000000"/>
                    </a:solidFill>
                    <a:effectLst/>
                    <a:latin typeface="CMR7"/>
                  </a:rPr>
                  <a:t>2</a:t>
                </a:r>
                <a:r>
                  <a:rPr lang="en-GB" sz="2400" b="0" i="0" dirty="0">
                    <a:solidFill>
                      <a:srgbClr val="000000"/>
                    </a:solidFill>
                    <a:effectLst/>
                    <a:latin typeface="CMR7"/>
                  </a:rPr>
                  <a:t> </a:t>
                </a:r>
                <a:r>
                  <a:rPr lang="en-GB" sz="2400" b="0" i="0" dirty="0">
                    <a:solidFill>
                      <a:srgbClr val="000000"/>
                    </a:solidFill>
                    <a:effectLst/>
                    <a:latin typeface="CMR10"/>
                  </a:rPr>
                  <a:t>is given by the statistic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GB" sz="2400" b="0" i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sz="2400" b="0" i="0" baseline="-2500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acc>
                    <m:r>
                      <a:rPr lang="en-GB" sz="2400" b="0" i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,−</m:t>
                    </m:r>
                    <m:sSub>
                      <m:sSubPr>
                        <m:ctrlPr>
                          <a:rPr lang="en-GB" sz="2400" b="0" i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GB" sz="2400" b="0" i="1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</m:acc>
                      </m:e>
                      <m:sub>
                        <m:r>
                          <a:rPr lang="en-GB" sz="2400" b="0" i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sz="2400" b="0" i="0" dirty="0">
                    <a:solidFill>
                      <a:srgbClr val="000000"/>
                    </a:solidFill>
                    <a:effectLst/>
                    <a:latin typeface="CMR10"/>
                  </a:rPr>
                  <a:t>.</a:t>
                </a:r>
                <a:r>
                  <a:rPr lang="en-GB" sz="2400" dirty="0"/>
                  <a:t> </a:t>
                </a:r>
              </a:p>
              <a:p>
                <a:r>
                  <a:rPr lang="en-GB" sz="2400" b="0" i="0" dirty="0">
                    <a:solidFill>
                      <a:srgbClr val="000000"/>
                    </a:solidFill>
                    <a:effectLst/>
                    <a:latin typeface="CMR10"/>
                  </a:rPr>
                  <a:t>Therefore, to obtain a point estimate of </a:t>
                </a:r>
                <a:r>
                  <a:rPr lang="en-GB" sz="2400" b="0" i="1" dirty="0">
                    <a:solidFill>
                      <a:srgbClr val="000000"/>
                    </a:solidFill>
                    <a:effectLst/>
                    <a:latin typeface="CMMI10"/>
                  </a:rPr>
                  <a:t>μ</a:t>
                </a:r>
                <a:r>
                  <a:rPr lang="en-GB" sz="2400" b="0" i="0" baseline="-25000" dirty="0">
                    <a:solidFill>
                      <a:srgbClr val="000000"/>
                    </a:solidFill>
                    <a:effectLst/>
                    <a:latin typeface="CMR7"/>
                  </a:rPr>
                  <a:t>1</a:t>
                </a:r>
                <a:r>
                  <a:rPr lang="en-GB" sz="2400" b="0" i="0" dirty="0">
                    <a:solidFill>
                      <a:srgbClr val="000000"/>
                    </a:solidFill>
                    <a:effectLst/>
                    <a:latin typeface="CMR7"/>
                  </a:rPr>
                  <a:t> </a:t>
                </a:r>
                <a:r>
                  <a:rPr lang="en-GB" sz="2400" b="0" i="1" dirty="0">
                    <a:solidFill>
                      <a:srgbClr val="000000"/>
                    </a:solidFill>
                    <a:effectLst/>
                    <a:latin typeface="CMSY10"/>
                  </a:rPr>
                  <a:t>- </a:t>
                </a:r>
                <a:r>
                  <a:rPr lang="en-GB" sz="2400" b="0" i="1" dirty="0">
                    <a:solidFill>
                      <a:srgbClr val="000000"/>
                    </a:solidFill>
                    <a:effectLst/>
                    <a:latin typeface="CMMI10"/>
                  </a:rPr>
                  <a:t>μ</a:t>
                </a:r>
                <a:r>
                  <a:rPr lang="en-GB" sz="2400" b="0" i="0" baseline="-25000" dirty="0">
                    <a:solidFill>
                      <a:srgbClr val="000000"/>
                    </a:solidFill>
                    <a:effectLst/>
                    <a:latin typeface="CMR7"/>
                  </a:rPr>
                  <a:t>2</a:t>
                </a:r>
                <a:r>
                  <a:rPr lang="en-GB" sz="2400" b="0" i="0" dirty="0">
                    <a:solidFill>
                      <a:srgbClr val="000000"/>
                    </a:solidFill>
                    <a:effectLst/>
                    <a:latin typeface="CMR10"/>
                  </a:rPr>
                  <a:t>, we shall select two independent random samples, one from each population, of sizes </a:t>
                </a:r>
                <a:r>
                  <a:rPr lang="en-GB" sz="2400" b="0" i="1" dirty="0">
                    <a:solidFill>
                      <a:srgbClr val="000000"/>
                    </a:solidFill>
                    <a:effectLst/>
                    <a:latin typeface="CMMI10"/>
                  </a:rPr>
                  <a:t>n</a:t>
                </a:r>
                <a:r>
                  <a:rPr lang="en-GB" sz="2400" b="0" i="0" baseline="-25000" dirty="0">
                    <a:solidFill>
                      <a:srgbClr val="000000"/>
                    </a:solidFill>
                    <a:effectLst/>
                    <a:latin typeface="CMR7"/>
                  </a:rPr>
                  <a:t>1</a:t>
                </a:r>
                <a:r>
                  <a:rPr lang="en-GB" sz="2400" b="0" i="0" dirty="0">
                    <a:solidFill>
                      <a:srgbClr val="000000"/>
                    </a:solidFill>
                    <a:effectLst/>
                    <a:latin typeface="CMR7"/>
                  </a:rPr>
                  <a:t> </a:t>
                </a:r>
                <a:r>
                  <a:rPr lang="en-GB" sz="2400" b="0" i="0" dirty="0">
                    <a:solidFill>
                      <a:srgbClr val="000000"/>
                    </a:solidFill>
                    <a:effectLst/>
                    <a:latin typeface="CMR10"/>
                  </a:rPr>
                  <a:t>and </a:t>
                </a:r>
                <a:r>
                  <a:rPr lang="en-GB" sz="2400" b="0" i="1" dirty="0">
                    <a:solidFill>
                      <a:srgbClr val="000000"/>
                    </a:solidFill>
                    <a:effectLst/>
                    <a:latin typeface="CMMI10"/>
                  </a:rPr>
                  <a:t>n</a:t>
                </a:r>
                <a:r>
                  <a:rPr lang="en-GB" sz="2400" b="0" i="0" baseline="-25000" dirty="0">
                    <a:solidFill>
                      <a:srgbClr val="000000"/>
                    </a:solidFill>
                    <a:effectLst/>
                    <a:latin typeface="CMR7"/>
                  </a:rPr>
                  <a:t>2</a:t>
                </a:r>
                <a:r>
                  <a:rPr lang="en-GB" sz="2400" b="0" i="0" dirty="0">
                    <a:solidFill>
                      <a:srgbClr val="000000"/>
                    </a:solidFill>
                    <a:effectLst/>
                    <a:latin typeface="CMR10"/>
                  </a:rPr>
                  <a:t>, and compute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GB" sz="24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sz="2400" b="0" i="0" baseline="-2500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acc>
                    <m:r>
                      <a:rPr lang="en-GB" sz="2400" b="0" i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,−</m:t>
                    </m:r>
                    <m:sSub>
                      <m:sSubPr>
                        <m:ctrlPr>
                          <a:rPr lang="en-GB" sz="24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GB" sz="2400" b="0" i="1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</m:acc>
                      </m:e>
                      <m:sub>
                        <m:r>
                          <a:rPr lang="en-GB" sz="2400" b="0" i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400" b="0" i="0" dirty="0">
                  <a:solidFill>
                    <a:srgbClr val="000000"/>
                  </a:solidFill>
                  <a:effectLst/>
                  <a:latin typeface="CMR10"/>
                </a:endParaRPr>
              </a:p>
              <a:p>
                <a:r>
                  <a:rPr lang="en-GB" sz="2400" dirty="0">
                    <a:solidFill>
                      <a:srgbClr val="000000"/>
                    </a:solidFill>
                    <a:latin typeface="CMR10"/>
                  </a:rPr>
                  <a:t>W</a:t>
                </a:r>
                <a:r>
                  <a:rPr lang="en-GB" sz="2400" b="0" i="0" dirty="0">
                    <a:solidFill>
                      <a:srgbClr val="000000"/>
                    </a:solidFill>
                    <a:effectLst/>
                    <a:latin typeface="CMR10"/>
                  </a:rPr>
                  <a:t>e can expect the sampling distribution of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GB" sz="24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sz="2400" b="0" i="0" baseline="-2500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acc>
                    <m:r>
                      <a:rPr lang="en-GB" sz="2400" b="0" i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,−</m:t>
                    </m:r>
                    <m:sSub>
                      <m:sSubPr>
                        <m:ctrlPr>
                          <a:rPr lang="en-GB" sz="24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GB" sz="2400" b="0" i="1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</m:acc>
                      </m:e>
                      <m:sub>
                        <m:r>
                          <a:rPr lang="en-GB" sz="2400" b="0" i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sz="2400" dirty="0"/>
                  <a:t> to be approximately normally distributed with mean </a:t>
                </a:r>
              </a:p>
              <a:p>
                <a:pPr marL="0" indent="0">
                  <a:buNone/>
                </a:pPr>
                <a:br>
                  <a:rPr lang="en-GB" sz="2400" dirty="0"/>
                </a:br>
                <a:br>
                  <a:rPr lang="en-GB" sz="2400" dirty="0"/>
                </a:br>
                <a:br>
                  <a:rPr lang="en-GB" sz="2400" dirty="0"/>
                </a:br>
                <a:br>
                  <a:rPr lang="en-GB" sz="2400" dirty="0"/>
                </a:br>
                <a:endParaRPr lang="en-US" sz="24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1BBF619-7125-0F09-5361-E510A6C67B7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 r="-1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B739BE3B-18DA-04EB-34E5-16D98C42CA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3009" y="5836107"/>
            <a:ext cx="5439534" cy="40010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A1A0492-7FC9-52CF-D313-21FF5EDAF9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1951" y="5268506"/>
            <a:ext cx="2876951" cy="333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9585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98FED-14B5-C369-5E91-0AB363EFB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97B0DF-B766-3897-38BF-E77E7C19FB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 can assert with a probability of 1 − α that the standard normal variable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DA1196-0F1A-7FB8-C73F-3B18A3F3DB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3593" y="3009841"/>
            <a:ext cx="3534268" cy="83831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12A5182-AB91-A1EF-A0BF-35308EE4A4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7477" y="4025581"/>
            <a:ext cx="8487960" cy="2286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2141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63181-E8A6-E4D2-F0D4-A170A8FC2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Confidence Interval for μ</a:t>
            </a:r>
            <a:r>
              <a:rPr lang="en-GB" baseline="-25000" dirty="0"/>
              <a:t>1</a:t>
            </a:r>
            <a:r>
              <a:rPr lang="en-GB" dirty="0"/>
              <a:t> − μ</a:t>
            </a:r>
            <a:r>
              <a:rPr lang="en-GB" baseline="-25000" dirty="0"/>
              <a:t>2</a:t>
            </a:r>
            <a:r>
              <a:rPr lang="en-GB" dirty="0"/>
              <a:t>, σ</a:t>
            </a:r>
            <a:r>
              <a:rPr lang="en-GB" baseline="-25000" dirty="0"/>
              <a:t>1</a:t>
            </a:r>
            <a:r>
              <a:rPr lang="en-GB" baseline="30000" dirty="0"/>
              <a:t>2</a:t>
            </a:r>
            <a:r>
              <a:rPr lang="en-GB" dirty="0"/>
              <a:t> and σ</a:t>
            </a:r>
            <a:r>
              <a:rPr lang="en-GB" baseline="-25000" dirty="0"/>
              <a:t>2</a:t>
            </a:r>
            <a:r>
              <a:rPr lang="en-GB" baseline="30000" dirty="0"/>
              <a:t>2</a:t>
            </a:r>
            <a:r>
              <a:rPr lang="en-GB" dirty="0"/>
              <a:t> Known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C5B03A9-5DC2-71A7-8029-68B95F7D9E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988"/>
          <a:stretch/>
        </p:blipFill>
        <p:spPr>
          <a:xfrm>
            <a:off x="690372" y="2687541"/>
            <a:ext cx="10977912" cy="2450727"/>
          </a:xfrm>
        </p:spPr>
      </p:pic>
    </p:spTree>
    <p:extLst>
      <p:ext uri="{BB962C8B-B14F-4D97-AF65-F5344CB8AC3E}">
        <p14:creationId xmlns:p14="http://schemas.microsoft.com/office/powerpoint/2010/main" val="22892601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D3B5558-AFD3-610B-AA22-2860C26212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613" y="701508"/>
            <a:ext cx="10518773" cy="5454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911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8D4F2-697C-4002-8687-8CE390C3A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Confidence Intervals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B48C45F-4202-4B4D-8E55-B81362431FE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 Formula for the Confidence Interval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b="1" dirty="0"/>
                  <a:t>                              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dirty="0">
                            <a:latin typeface="Cambria Math" panose="02040503050406030204" pitchFamily="18" charset="0"/>
                          </a:rPr>
                          <m:t>𝐗</m:t>
                        </m:r>
                      </m:e>
                    </m:acc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±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Z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0" dirty="0" smtClean="0">
                            <a:latin typeface="Cambria Math" panose="02040503050406030204" pitchFamily="18" charset="0"/>
                          </a:rPr>
                          <m:t>𝐗</m:t>
                        </m:r>
                      </m:e>
                    </m:acc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US" dirty="0"/>
                  <a:t>is the mean</a:t>
                </a:r>
              </a:p>
              <a:p>
                <a:r>
                  <a:rPr lang="en-US" b="1" dirty="0"/>
                  <a:t>Z</a:t>
                </a:r>
                <a:r>
                  <a:rPr lang="en-US" dirty="0"/>
                  <a:t> is the chosen Z-value from the table</a:t>
                </a: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 is the standard deviation</a:t>
                </a:r>
              </a:p>
              <a:p>
                <a:r>
                  <a:rPr lang="en-US" b="1" dirty="0"/>
                  <a:t>n</a:t>
                </a:r>
                <a:r>
                  <a:rPr lang="en-US" dirty="0"/>
                  <a:t> is the number of observations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B48C45F-4202-4B4D-8E55-B81362431FE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b="-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D8834DF4-71B4-406C-8FC2-FD8B84326B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5754" y="1571183"/>
            <a:ext cx="2931588" cy="3972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0709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1719679-D6D6-B62A-EDEA-12F4CF52A8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5334" y="365125"/>
            <a:ext cx="9145279" cy="225085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B662899-A667-D2D9-6794-6B1D07D009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9597" y="2757952"/>
            <a:ext cx="9297698" cy="402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8523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10F84-08B8-F7D7-BB34-917C645E2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DD4F920-1C6F-4745-6CD3-3587B7B1D7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9957" y="2006316"/>
            <a:ext cx="9259592" cy="100026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54AA8F4-4C18-49F4-EE23-0647DF8930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1315" y="3322209"/>
            <a:ext cx="4143564" cy="782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0499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D9814-B020-1993-51D3-FDFBF2185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Variances Unknown but Equal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7400A56-4B48-F861-38CE-899CBCE03E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221441" y="1852473"/>
            <a:ext cx="9431066" cy="145336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0A31EEF-DE72-EFB1-C449-F5ABC925C6F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3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221441" y="3429000"/>
            <a:ext cx="9431066" cy="3143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97867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078C4-74F4-6025-BDEA-4E06A2901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D3539C2-3842-F271-2913-495F7DA39C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4756" y="1626990"/>
            <a:ext cx="9402487" cy="193384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3011666-1F7B-691A-F4CD-9154365044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4056" y="4753132"/>
            <a:ext cx="8402223" cy="1295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64513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30970-3DE6-09D1-6E9C-56A7DADFB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0C9E35-3E8A-0779-4648-15828651E3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1325" y="1746955"/>
            <a:ext cx="9554908" cy="2553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86720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E8E7C8A-1D09-9473-FAAB-856B244F71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776" y="1825159"/>
            <a:ext cx="11595344" cy="3033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6837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2B7C9-04F6-20B8-C2C6-5DD1FF852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Unknown and Unequal Variances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9BB1CEF-C997-EDFD-E2ED-846C8DED9D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1440" y="1856495"/>
            <a:ext cx="9269119" cy="430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34991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15270-4189-F013-809D-C1A2C5F4C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FCF9B05-7AC3-31A5-9BC6-32E0212238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39739"/>
            <a:ext cx="10515600" cy="3589156"/>
          </a:xfrm>
        </p:spPr>
      </p:pic>
    </p:spTree>
    <p:extLst>
      <p:ext uri="{BB962C8B-B14F-4D97-AF65-F5344CB8AC3E}">
        <p14:creationId xmlns:p14="http://schemas.microsoft.com/office/powerpoint/2010/main" val="385650965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D25A9-AC5E-4B9E-8547-AA8A385FC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Paired Observations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26F221-2D56-1795-B657-ECA9B2B9ED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 shall consider estimation procedures for the difference of two means when the samples </a:t>
            </a:r>
            <a:r>
              <a:rPr lang="en-GB" dirty="0">
                <a:cs typeface="Times New Roman" panose="02020603050405020304" pitchFamily="18" charset="0"/>
              </a:rPr>
              <a:t>are not independent</a:t>
            </a:r>
            <a:r>
              <a:rPr lang="en-GB" dirty="0"/>
              <a:t> and </a:t>
            </a:r>
          </a:p>
          <a:p>
            <a:r>
              <a:rPr lang="en-GB" dirty="0"/>
              <a:t>the variances of the two populations are not necessarily equal. 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C6FEE9-D22A-5008-5A5A-E1EECE8D71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2629" y="3961536"/>
            <a:ext cx="8862575" cy="1683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59415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27DBC-75F5-A9AC-A235-4B1716FA6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8874376-3693-B742-43F9-5156662314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715" y="2532009"/>
            <a:ext cx="11868569" cy="2644137"/>
          </a:xfrm>
        </p:spPr>
      </p:pic>
    </p:spTree>
    <p:extLst>
      <p:ext uri="{BB962C8B-B14F-4D97-AF65-F5344CB8AC3E}">
        <p14:creationId xmlns:p14="http://schemas.microsoft.com/office/powerpoint/2010/main" val="33229035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D42979B-140B-4777-8EE5-98CB96F04AD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b="1" dirty="0"/>
                  <a:t>Confidence Intervals  (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𝝈</m:t>
                    </m:r>
                  </m:oMath>
                </a14:m>
                <a:r>
                  <a:rPr lang="en-US" b="1" dirty="0"/>
                  <a:t> known 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D42979B-140B-4777-8EE5-98CB96F04A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E605C7-23EC-4B40-9EC6-63BC8A2689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Confidence Interval is a </a:t>
            </a:r>
            <a:r>
              <a:rPr lang="en-US" b="1" dirty="0"/>
              <a:t>range of values</a:t>
            </a:r>
            <a:r>
              <a:rPr lang="en-US" dirty="0"/>
              <a:t> we are fairly sure our </a:t>
            </a:r>
            <a:r>
              <a:rPr lang="en-US" b="1" dirty="0"/>
              <a:t>true value</a:t>
            </a:r>
            <a:r>
              <a:rPr lang="en-US" dirty="0"/>
              <a:t> lies in.</a:t>
            </a:r>
          </a:p>
          <a:p>
            <a:endParaRPr lang="en-US" dirty="0"/>
          </a:p>
          <a:p>
            <a:r>
              <a:rPr lang="en-US" dirty="0"/>
              <a:t>We measure the heights of 40 randomly chosen men, and get a mean height of 175cm, We also know the standard deviation of men's heights is 20cm.</a:t>
            </a:r>
          </a:p>
          <a:p>
            <a:endParaRPr lang="en-US" dirty="0"/>
          </a:p>
          <a:p>
            <a:r>
              <a:rPr lang="en-US" dirty="0"/>
              <a:t>The </a:t>
            </a:r>
            <a:r>
              <a:rPr lang="en-US" b="1" dirty="0"/>
              <a:t>95% Confidence Interval</a:t>
            </a:r>
            <a:r>
              <a:rPr lang="en-US" dirty="0"/>
              <a:t>  = </a:t>
            </a:r>
            <a:r>
              <a:rPr lang="en-US" b="1" dirty="0"/>
              <a:t>175cm ± 6.2cm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71043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B3BA985-2AAD-3027-EF2A-D14C8645F1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3427" y="386997"/>
            <a:ext cx="8991462" cy="190555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33BB16B-B492-96B6-C6B4-10B3AC6751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278" y="2373215"/>
            <a:ext cx="10774279" cy="4163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69603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F4EE2-662C-696E-6513-603EF8FBA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1670DD4-F9CC-80DF-5F94-218E64F631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261" y="1860605"/>
            <a:ext cx="10885075" cy="3879356"/>
          </a:xfrm>
        </p:spPr>
      </p:pic>
    </p:spTree>
    <p:extLst>
      <p:ext uri="{BB962C8B-B14F-4D97-AF65-F5344CB8AC3E}">
        <p14:creationId xmlns:p14="http://schemas.microsoft.com/office/powerpoint/2010/main" val="426598237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67F08-A2A4-4F39-BF01-672CD6F61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E0E209-01F0-4B8F-A536-7C8925A7E5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https://en.wikipedia.org/wiki/Interval_estimation</a:t>
            </a:r>
            <a:endParaRPr lang="en-US" dirty="0"/>
          </a:p>
          <a:p>
            <a:r>
              <a:rPr lang="en-US" dirty="0">
                <a:hlinkClick r:id="rId3"/>
              </a:rPr>
              <a:t>https://www.mathsisfun.com/data/confidence-interval.html</a:t>
            </a:r>
            <a:endParaRPr lang="en-US" dirty="0"/>
          </a:p>
          <a:p>
            <a:r>
              <a:rPr lang="en-US" dirty="0"/>
              <a:t>Probability &amp; Statistics for Engineers &amp; Scientists by Ronald E. Walpole, Raymond H. Myers, Sharon L. Myers, Keying Ye</a:t>
            </a:r>
          </a:p>
          <a:p>
            <a:r>
              <a:rPr lang="en-US" dirty="0">
                <a:hlinkClick r:id="rId4"/>
              </a:rPr>
              <a:t>https://en.wikipedia.org/wiki/Prediction_interval</a:t>
            </a:r>
            <a:endParaRPr lang="en-US" dirty="0"/>
          </a:p>
          <a:p>
            <a:r>
              <a:rPr lang="en-US" dirty="0">
                <a:hlinkClick r:id="rId5"/>
              </a:rPr>
              <a:t>https://statisticsbyjim.com/glossary/prediction-intervals/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105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67F08-A2A4-4F39-BF01-672CD6F61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A091F43-3667-4B91-9ED3-68594E2D9C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1776" y="1917224"/>
            <a:ext cx="3177885" cy="112017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9C0FD95-074D-4EBB-8F2E-3ABCD11707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3630" y="3037398"/>
            <a:ext cx="2822230" cy="66236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D99E025-FDC9-43F8-AA06-D317E6F1FAE3}"/>
              </a:ext>
            </a:extLst>
          </p:cNvPr>
          <p:cNvSpPr/>
          <p:nvPr/>
        </p:nvSpPr>
        <p:spPr>
          <a:xfrm>
            <a:off x="1541973" y="4095124"/>
            <a:ext cx="3239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from 168.8cm to 181.2cm</a:t>
            </a:r>
            <a:endParaRPr lang="en-US" dirty="0"/>
          </a:p>
        </p:txBody>
      </p:sp>
      <p:pic>
        <p:nvPicPr>
          <p:cNvPr id="7" name="Picture 2" descr="confidence interval 175 plus minus 6.2">
            <a:extLst>
              <a:ext uri="{FF2B5EF4-FFF2-40B4-BE49-F238E27FC236}">
                <a16:creationId xmlns:a16="http://schemas.microsoft.com/office/drawing/2014/main" id="{7FC84E53-B7FC-4DAA-9E84-BF96BE8E21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1104" y="2774942"/>
            <a:ext cx="2832400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54539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2979B-140B-4777-8EE5-98CB96F04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E605C7-23EC-4B40-9EC6-63BC8A2689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finding the standard error of the mean we need</a:t>
            </a:r>
          </a:p>
          <a:p>
            <a:pPr lvl="1"/>
            <a:r>
              <a:rPr lang="en-US" dirty="0"/>
              <a:t>The population standard deviation</a:t>
            </a:r>
          </a:p>
          <a:p>
            <a:pPr lvl="1"/>
            <a:r>
              <a:rPr lang="en-US" dirty="0"/>
              <a:t>The sample size</a:t>
            </a:r>
          </a:p>
          <a:p>
            <a:endParaRPr lang="en-US" dirty="0"/>
          </a:p>
          <a:p>
            <a:r>
              <a:rPr lang="en-US" dirty="0"/>
              <a:t>If we do not know the population standard deviation we have to estimate it.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7278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8D4F2-697C-4002-8687-8CE390C3A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48C45F-4202-4B4D-8E55-B81362431F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For standard normal curve</a:t>
            </a:r>
          </a:p>
          <a:p>
            <a:r>
              <a:rPr lang="en-US" dirty="0"/>
              <a:t>Area under the curve = 1</a:t>
            </a:r>
          </a:p>
          <a:p>
            <a:r>
              <a:rPr lang="en-US" dirty="0"/>
              <a:t>Probability under the curve = 1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distribution of many sample </a:t>
            </a:r>
          </a:p>
          <a:p>
            <a:pPr marL="0" indent="0">
              <a:buNone/>
            </a:pPr>
            <a:r>
              <a:rPr lang="en-US" dirty="0"/>
              <a:t>means in a given sample size.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6BCA2E-5245-44DF-BF4A-4F3BBA3E6E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9778" y="2091703"/>
            <a:ext cx="4917597" cy="3606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9381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471B4-7B8F-4994-9322-76C947CA0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03373BA-2E12-4CD6-8B1E-2BE0FC220F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If we know the standard population deviation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 we can treat the sampling distribution as we would a standard normal curve(z-curve)</a:t>
                </a:r>
              </a:p>
              <a:p>
                <a:endParaRPr lang="en-US" dirty="0"/>
              </a:p>
              <a:p>
                <a:r>
                  <a:rPr lang="en-US" dirty="0"/>
                  <a:t>So, we can assign z-scores to the upper and lower boundary of the 95% interval</a:t>
                </a:r>
              </a:p>
              <a:p>
                <a:endParaRPr lang="en-US" dirty="0"/>
              </a:p>
              <a:p>
                <a:r>
                  <a:rPr lang="en-US" dirty="0"/>
                  <a:t>If we do not know the standard population deviation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  and we need to estimate it then we will use t curve.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03373BA-2E12-4CD6-8B1E-2BE0FC220F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2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23275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EDA1C07-56D9-4217-8B95-68970FB44F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78676" y="1307546"/>
            <a:ext cx="7157259" cy="4403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3019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1383</TotalTime>
  <Words>1120</Words>
  <Application>Microsoft Office PowerPoint</Application>
  <PresentationFormat>Widescreen</PresentationFormat>
  <Paragraphs>122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2" baseType="lpstr">
      <vt:lpstr>Arial</vt:lpstr>
      <vt:lpstr>Calibri</vt:lpstr>
      <vt:lpstr>Calibri Light</vt:lpstr>
      <vt:lpstr>Cambria Math</vt:lpstr>
      <vt:lpstr>CMMI10</vt:lpstr>
      <vt:lpstr>CMR10</vt:lpstr>
      <vt:lpstr>CMR7</vt:lpstr>
      <vt:lpstr>CMSY10</vt:lpstr>
      <vt:lpstr>Verdana</vt:lpstr>
      <vt:lpstr>Office Theme</vt:lpstr>
      <vt:lpstr>Interval Estimation</vt:lpstr>
      <vt:lpstr>Interval Estimation</vt:lpstr>
      <vt:lpstr>Confidence Intervals</vt:lpstr>
      <vt:lpstr>Confidence Intervals  ( σ known 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Estimating the Mean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Confidence Intervals  ( σ unknown )</vt:lpstr>
      <vt:lpstr>T-distribution</vt:lpstr>
      <vt:lpstr>PowerPoint Presentation</vt:lpstr>
      <vt:lpstr>PowerPoint Presentation</vt:lpstr>
      <vt:lpstr>Prediction Intervals</vt:lpstr>
      <vt:lpstr>Prediction Interval of a Future Observation, σ2 Known</vt:lpstr>
      <vt:lpstr>Prediction Interval of a Future Observation, σ2 unKnown</vt:lpstr>
      <vt:lpstr>PowerPoint Presentation</vt:lpstr>
      <vt:lpstr>Two Samples: Estimating the Difference between Two Means</vt:lpstr>
      <vt:lpstr>PowerPoint Presentation</vt:lpstr>
      <vt:lpstr>Confidence Interval for μ1 − μ2, σ12 and σ22 Known</vt:lpstr>
      <vt:lpstr>PowerPoint Presentation</vt:lpstr>
      <vt:lpstr>PowerPoint Presentation</vt:lpstr>
      <vt:lpstr>PowerPoint Presentation</vt:lpstr>
      <vt:lpstr>Variances Unknown but Equal</vt:lpstr>
      <vt:lpstr>PowerPoint Presentation</vt:lpstr>
      <vt:lpstr>PowerPoint Presentation</vt:lpstr>
      <vt:lpstr>PowerPoint Presentation</vt:lpstr>
      <vt:lpstr>Unknown and Unequal Variances</vt:lpstr>
      <vt:lpstr>PowerPoint Presentation</vt:lpstr>
      <vt:lpstr>Paired Observations</vt:lpstr>
      <vt:lpstr>PowerPoint Presentation</vt:lpstr>
      <vt:lpstr>PowerPoint Presentation</vt:lpstr>
      <vt:lpstr>PowerPoint Presentation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Interval Estimation</dc:title>
  <dc:creator>sunanda</dc:creator>
  <cp:lastModifiedBy>USER</cp:lastModifiedBy>
  <cp:revision>58</cp:revision>
  <dcterms:created xsi:type="dcterms:W3CDTF">2019-11-17T17:48:28Z</dcterms:created>
  <dcterms:modified xsi:type="dcterms:W3CDTF">2022-11-01T16:14:05Z</dcterms:modified>
</cp:coreProperties>
</file>