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7" r:id="rId52"/>
    <p:sldId id="309" r:id="rId53"/>
    <p:sldId id="310" r:id="rId54"/>
    <p:sldId id="311" r:id="rId55"/>
    <p:sldId id="26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C1FD-1F40-452E-8CCD-06E598293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BDCD2-5E2B-449A-A6A0-AFB70F24B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AE38-A092-4324-B619-BC5E1363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730-20CA-42CC-BF7E-2B77610C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19A7-4197-4ACF-9E77-B1A90FCA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9092-A8A5-431A-A6AD-DC56F72F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1271C-9187-42C7-B7C5-8D1A99B94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E633-3CCE-498A-967F-1488AF7D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05FEA-4104-4CE4-BF43-469F0651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3374-5B16-4B1C-8ECA-CCDC1B52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5DE86-0A74-454F-909E-F6E1E5681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62D4-755B-4177-A157-24450DE0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5B59-6BFC-47CC-8F1B-5D926034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65F1-13A0-428A-8233-B02CF7D8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C9AF-7870-48DD-954D-7078024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E59A-C1B8-408C-8CCB-2CF60590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B790-E512-4AB6-B3CB-C019D196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FD97-813C-4E3E-B12A-3AD92340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BD25-1843-464A-8B73-E5EF5FB6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B964C-2441-4008-BCEC-B0E980B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113B-DBA0-43FC-8685-C2FB3CE7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66FE-0468-4125-948C-03266310B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5918-568C-4E0D-BD51-3C03C967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1A94-EDEF-416C-BC6B-38CC2A21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0A01-2AD0-419D-B408-FE7926DD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2510-E938-44A9-A201-6BB7FDEF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0C7A-488E-4782-AA87-F533A9686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ACD80-0871-4E06-B692-E2F8671BC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3C32-BC57-44B4-81E4-0DF9520E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3169-9A06-44EA-9FC7-B4B1A682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2C31-B87D-4FA7-82A5-E1FDAB01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E61B-6C5D-4C7B-8935-D304F3BF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A7D38-8F40-4DD1-B984-D3E6D569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93DDA-B8C2-4A35-9D4A-59C68FF98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32107-099C-4A24-B099-18215194E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3ABE8-A2BE-44B1-BEC1-C8A1A5926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4954F-6C21-482C-A3B7-D90FAF61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3586A-F946-491D-B374-89AA3E85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45EC2-305A-48C8-889C-3A2432AE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DE8C-90E8-479E-B87E-2966440D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1D9B9-17C5-4637-B960-B92A857F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4F694-B7B6-4AA9-9A50-845FD16D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CAB7E-6AA7-4D73-B096-130AF6F4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25EFC-D535-4DCD-A0D7-ADBC141D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6995F-5E29-40F3-8D24-211934D7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65ED6-932B-4999-955A-5DC68371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1989-3CC8-49CB-A80C-4B4BA23A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5D3A-E1EE-41CF-9828-3FF4E660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D7E88-44E7-479B-9184-F812EE43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16E90-446E-4A75-BF89-CC5381F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05382-95F1-4013-84E7-17DC506D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10887-4905-468A-BE4C-E3498A4F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7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C101-913C-43DF-9E18-0578F17C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0CA2F-6D84-4B7C-BEA3-E16ABCE45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1E4FC-0388-49D6-B519-9FF59EBFA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B42F2-23AE-41E9-8B9E-3A49D526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C521-217E-4CD6-96B3-980B9E00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ED98-3A2C-4ED7-89E0-3329A706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BCAEC-6E87-4B75-894A-6D264FDE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B1028-82CC-4C5D-8945-6D259080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B47B-AB36-4A96-890D-C704519A5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5A62-219D-497D-8C16-E2DDDFBC6D7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6395-EC14-46A0-8B90-C785E16A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69CBF-A27C-4CDA-AAB4-9BC2E556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probability-and-statistics/t-test/" TargetMode="External"/><Relationship Id="rId7" Type="http://schemas.openxmlformats.org/officeDocument/2006/relationships/hyperlink" Target="https://www.spss-tutorials.com/chi-square-independence-test/" TargetMode="External"/><Relationship Id="rId2" Type="http://schemas.openxmlformats.org/officeDocument/2006/relationships/hyperlink" Target="https://stattrek.com/hypothesis-test/hypothesis-testing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xsigmastudyguide.com/one-and-two-sample-t-tests/" TargetMode="External"/><Relationship Id="rId5" Type="http://schemas.openxmlformats.org/officeDocument/2006/relationships/hyperlink" Target="https://www.data-stats.com/two-sample-t-test-hypothesis-testing-2/" TargetMode="External"/><Relationship Id="rId4" Type="http://schemas.openxmlformats.org/officeDocument/2006/relationships/hyperlink" Target="https://www.itl.nist.gov/div898/handbook/eda/section3/eda353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B130-4873-46D8-A724-1433507F1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Hypothesis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954F1-D6BC-4D55-9AD8-E280F0B51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Sunanda Das</a:t>
            </a:r>
          </a:p>
          <a:p>
            <a:r>
              <a:rPr lang="en-US" dirty="0"/>
              <a:t>Assistant Professor, 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164028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634-E6EB-445C-8342-16E1F1B6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27EE-1852-4352-8FF4-25C379BF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i="1" dirty="0"/>
              <a:t>Type I Error</a:t>
            </a:r>
            <a:r>
              <a:rPr lang="en-US" sz="4400" i="1" dirty="0"/>
              <a:t> </a:t>
            </a:r>
          </a:p>
          <a:p>
            <a:r>
              <a:rPr lang="en-US" sz="4400" dirty="0"/>
              <a:t>Rejection of the null hypothesis when it is true is called a type I error.</a:t>
            </a:r>
          </a:p>
          <a:p>
            <a:endParaRPr lang="en-US" sz="4400" dirty="0"/>
          </a:p>
          <a:p>
            <a:r>
              <a:rPr lang="en-US" sz="4400" dirty="0"/>
              <a:t>Rejecting </a:t>
            </a:r>
            <a:r>
              <a:rPr lang="en-US" sz="4400" i="1" dirty="0"/>
              <a:t>H</a:t>
            </a:r>
            <a:r>
              <a:rPr lang="en-US" sz="4400" baseline="-25000" dirty="0"/>
              <a:t>0</a:t>
            </a:r>
            <a:r>
              <a:rPr lang="en-US" sz="4400" dirty="0"/>
              <a:t> in favor of </a:t>
            </a:r>
            <a:r>
              <a:rPr lang="en-US" sz="4400" i="1" dirty="0"/>
              <a:t>H</a:t>
            </a:r>
            <a:r>
              <a:rPr lang="en-US" sz="4400" baseline="-25000" dirty="0"/>
              <a:t>1</a:t>
            </a:r>
            <a:r>
              <a:rPr lang="en-US" sz="4400" dirty="0"/>
              <a:t> when, in fact, </a:t>
            </a:r>
            <a:r>
              <a:rPr lang="en-US" sz="4400" i="1" dirty="0"/>
              <a:t>H</a:t>
            </a:r>
            <a:r>
              <a:rPr lang="en-US" sz="4400" baseline="-25000" dirty="0"/>
              <a:t>0</a:t>
            </a:r>
            <a:r>
              <a:rPr lang="en-US" sz="4400" dirty="0"/>
              <a:t> is true. Such an error is</a:t>
            </a:r>
            <a:br>
              <a:rPr lang="en-US" sz="4400" dirty="0"/>
            </a:br>
            <a:r>
              <a:rPr lang="en-US" sz="4400" dirty="0"/>
              <a:t>called a </a:t>
            </a:r>
            <a:r>
              <a:rPr lang="en-US" sz="4400" b="1" dirty="0"/>
              <a:t>type I error</a:t>
            </a:r>
            <a:r>
              <a:rPr lang="en-US" sz="4400" dirty="0"/>
              <a:t>. </a:t>
            </a:r>
          </a:p>
          <a:p>
            <a:endParaRPr lang="en-US" sz="4400" dirty="0"/>
          </a:p>
          <a:p>
            <a:r>
              <a:rPr lang="en-US" sz="4400" dirty="0"/>
              <a:t>The probability of committing a Type I error is called the significance level.</a:t>
            </a:r>
          </a:p>
          <a:p>
            <a:r>
              <a:rPr lang="en-US" sz="4400" dirty="0"/>
              <a:t> This probability is also called alpha, and is often denoted by</a:t>
            </a:r>
            <a:r>
              <a:rPr lang="en-US" sz="4400" b="1" dirty="0"/>
              <a:t> α.</a:t>
            </a:r>
          </a:p>
          <a:p>
            <a:pPr marL="0" indent="0">
              <a:buNone/>
            </a:pPr>
            <a:endParaRPr lang="en-US" sz="4400" b="1" i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5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631-F540-46B5-A4EF-78434224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3B8F-5EA4-4AD9-8B5B-02389E96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Type II Error</a:t>
            </a:r>
          </a:p>
          <a:p>
            <a:r>
              <a:rPr lang="en-US" dirty="0"/>
              <a:t>Nonrejection of the null hypothesis when it is false is called a type II error.</a:t>
            </a:r>
          </a:p>
          <a:p>
            <a:r>
              <a:rPr lang="en-US" dirty="0"/>
              <a:t>We fail to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when in fact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is false. This is called a </a:t>
            </a:r>
            <a:r>
              <a:rPr lang="en-US" b="1" dirty="0"/>
              <a:t>type II error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 The probability of committing a Type II error is called </a:t>
            </a:r>
            <a:r>
              <a:rPr lang="en-US" b="1" dirty="0"/>
              <a:t>Beta</a:t>
            </a:r>
            <a:r>
              <a:rPr lang="en-US" dirty="0"/>
              <a:t>, and is often denoted by β. 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F251-F205-4057-982D-67A9D45A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72AF49-3887-4337-BB51-B4B7B5F5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31" y="2674682"/>
            <a:ext cx="10002575" cy="16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7CF7B-1233-4DB8-BF4A-B721B8E94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6709" y="458015"/>
            <a:ext cx="9257485" cy="57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4E43-FDD8-4DE3-8F5D-ED2E96F2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test for a single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AA2FA-93B7-4EC9-BA28-B0E39CC88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8"/>
                <a:endParaRPr lang="en-US" i="1" dirty="0">
                  <a:latin typeface="Cambria Math" panose="02040503050406030204" pitchFamily="18" charset="0"/>
                </a:endParaRPr>
              </a:p>
              <a:p>
                <a:pPr marL="3657600" lvl="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sample mean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hypothesized population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= sample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sample size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AA2FA-93B7-4EC9-BA28-B0E39CC88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3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C38F-A103-4674-A015-8AB1BECE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3C4AD-01BB-45A7-BB05-73693E75F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Old salary of employee = $69,873 what will be the current salary when s=$14,985 (based on a sample of 12 current salaries) and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$79,180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Establish a hypothesis</a:t>
                </a:r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:r>
                  <a:rPr lang="en-US" b="1" dirty="0"/>
                  <a:t>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: µ = µ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= $69873</a:t>
                </a:r>
              </a:p>
              <a:p>
                <a:pPr marL="0" indent="0">
                  <a:buNone/>
                </a:pPr>
                <a:r>
                  <a:rPr lang="en-US" b="1" dirty="0"/>
                  <a:t> 	H</a:t>
                </a:r>
                <a:r>
                  <a:rPr lang="en-US" b="1" baseline="-25000" dirty="0"/>
                  <a:t>a</a:t>
                </a:r>
                <a:r>
                  <a:rPr lang="en-US" b="1" dirty="0"/>
                  <a:t>: µ ≠ $69873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3C4AD-01BB-45A7-BB05-73693E75F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18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2469-118D-4764-8B7F-BAAD8164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9FF01-7111-4FF1-819E-40B9308E7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Determine appropriate test and sampling distribution: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Two tail test and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 </a:t>
                </a:r>
              </a:p>
              <a:p>
                <a:r>
                  <a:rPr lang="en-US" dirty="0"/>
                  <a:t>So, we will use t-distribution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Decide significance level:</a:t>
                </a:r>
              </a:p>
              <a:p>
                <a:pPr marL="0" indent="0">
                  <a:buNone/>
                </a:pPr>
                <a:r>
                  <a:rPr lang="en-US" dirty="0"/>
                  <a:t>α  = 0.05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9FF01-7111-4FF1-819E-40B9308E7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9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CB39-A89A-4318-80C0-7693D715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2964-4E92-4FDC-89FA-525D41DF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sample size n =12, df = 12-1 = 11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Hence, if t &gt;2.201 then reject H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dirty="0"/>
              <a:t>                if t &lt;-2.201 then reject H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830-839D-4678-AB81-2F89B233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1469F-31A1-457D-920D-02A730B68F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79180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69873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14985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= 2.15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2.15&lt;2.201</a:t>
                </a:r>
              </a:p>
              <a:p>
                <a:pPr marL="0" indent="0">
                  <a:buNone/>
                </a:pPr>
                <a:r>
                  <a:rPr lang="en-US" dirty="0"/>
                  <a:t>So, we fail to reject the null hypothesis H</a:t>
                </a:r>
                <a:r>
                  <a:rPr lang="en-US" baseline="-250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1469F-31A1-457D-920D-02A730B68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83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67B1-53EE-4825-9BFB-189D2D8B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BC539-65A6-4890-A598-0B4183651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the paired t-test if you have two measurements on the same item, person or thing.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BC539-65A6-4890-A598-0B4183651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aired samples t test example">
            <a:extLst>
              <a:ext uri="{FF2B5EF4-FFF2-40B4-BE49-F238E27FC236}">
                <a16:creationId xmlns:a16="http://schemas.microsoft.com/office/drawing/2014/main" id="{1C9ED307-B474-4CDC-B034-5B5078414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aired samples t test example">
            <a:extLst>
              <a:ext uri="{FF2B5EF4-FFF2-40B4-BE49-F238E27FC236}">
                <a16:creationId xmlns:a16="http://schemas.microsoft.com/office/drawing/2014/main" id="{ABE1BD74-695D-4B85-A13E-98E39AD0AF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paired samples t test example">
            <a:extLst>
              <a:ext uri="{FF2B5EF4-FFF2-40B4-BE49-F238E27FC236}">
                <a16:creationId xmlns:a16="http://schemas.microsoft.com/office/drawing/2014/main" id="{CDB0CA4B-3243-4194-B157-A3126815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3033713"/>
            <a:ext cx="2223667" cy="11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r t test formula">
            <a:extLst>
              <a:ext uri="{FF2B5EF4-FFF2-40B4-BE49-F238E27FC236}">
                <a16:creationId xmlns:a16="http://schemas.microsoft.com/office/drawing/2014/main" id="{B7D28509-8A60-4D65-ABB3-1B1D619A0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4589782"/>
            <a:ext cx="26193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4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910A-71B5-4583-B906-C030B867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Hypothesis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F9F0-4BCA-4070-B58D-50500220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hypothesis is an assumption about a population parameter. </a:t>
            </a:r>
          </a:p>
          <a:p>
            <a:endParaRPr lang="en-US" dirty="0"/>
          </a:p>
          <a:p>
            <a:r>
              <a:rPr lang="en-US" dirty="0"/>
              <a:t>This assumption may or may not be true.</a:t>
            </a:r>
          </a:p>
          <a:p>
            <a:endParaRPr lang="en-US" dirty="0"/>
          </a:p>
          <a:p>
            <a:r>
              <a:rPr lang="en-US" dirty="0"/>
              <a:t>Hypothesis testing refers to the formal procedures used by statisticians to accept or reject statistical hypotheses.</a:t>
            </a:r>
          </a:p>
        </p:txBody>
      </p:sp>
    </p:spTree>
    <p:extLst>
      <p:ext uri="{BB962C8B-B14F-4D97-AF65-F5344CB8AC3E}">
        <p14:creationId xmlns:p14="http://schemas.microsoft.com/office/powerpoint/2010/main" val="130628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25B429-1B62-4C46-8231-A94A3E443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74503"/>
              </p:ext>
            </p:extLst>
          </p:nvPr>
        </p:nvGraphicFramePr>
        <p:xfrm>
          <a:off x="3518045" y="1509449"/>
          <a:ext cx="4753503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501">
                  <a:extLst>
                    <a:ext uri="{9D8B030D-6E8A-4147-A177-3AD203B41FA5}">
                      <a16:colId xmlns:a16="http://schemas.microsoft.com/office/drawing/2014/main" val="468209070"/>
                    </a:ext>
                  </a:extLst>
                </a:gridCol>
                <a:gridCol w="1584501">
                  <a:extLst>
                    <a:ext uri="{9D8B030D-6E8A-4147-A177-3AD203B41FA5}">
                      <a16:colId xmlns:a16="http://schemas.microsoft.com/office/drawing/2014/main" val="2612021895"/>
                    </a:ext>
                  </a:extLst>
                </a:gridCol>
                <a:gridCol w="1584501">
                  <a:extLst>
                    <a:ext uri="{9D8B030D-6E8A-4147-A177-3AD203B41FA5}">
                      <a16:colId xmlns:a16="http://schemas.microsoft.com/office/drawing/2014/main" val="1328682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Score2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1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4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6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9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0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6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8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2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8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70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80F-8CA5-40BF-B906-A3BB046E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0EE43B-CE33-4268-8BE3-F45B26BA3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312260"/>
                  </p:ext>
                </p:extLst>
              </p:nvPr>
            </p:nvGraphicFramePr>
            <p:xfrm>
              <a:off x="1680856" y="1690688"/>
              <a:ext cx="8645990" cy="481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9198">
                      <a:extLst>
                        <a:ext uri="{9D8B030D-6E8A-4147-A177-3AD203B41FA5}">
                          <a16:colId xmlns:a16="http://schemas.microsoft.com/office/drawing/2014/main" val="468209070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2612021895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1328682176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4016132104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314357542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subject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Score1(X)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Score2(Y)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X-Y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(X-Y)</a:t>
                          </a:r>
                          <a:r>
                            <a:rPr lang="en-US" baseline="300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187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214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434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96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991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30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466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483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03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123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40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586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-73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1131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4439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0EE43B-CE33-4268-8BE3-F45B26BA3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312260"/>
                  </p:ext>
                </p:extLst>
              </p:nvPr>
            </p:nvGraphicFramePr>
            <p:xfrm>
              <a:off x="1680856" y="1690688"/>
              <a:ext cx="8645990" cy="481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9198">
                      <a:extLst>
                        <a:ext uri="{9D8B030D-6E8A-4147-A177-3AD203B41FA5}">
                          <a16:colId xmlns:a16="http://schemas.microsoft.com/office/drawing/2014/main" val="468209070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2612021895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1328682176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4016132104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31435754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subject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Score1(X)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Score2(Y)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X-Y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(X-Y)</a:t>
                          </a:r>
                          <a:r>
                            <a:rPr lang="en-US" baseline="300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187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214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434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96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991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30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466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483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03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123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40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586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52" t="-1204918" r="-100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52" t="-1204918" r="-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44395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507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1CB-987C-426D-9F70-5EA70682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7E8E-547A-4076-984F-75E450B4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1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Significance level =  (5%). For this sample problem, with df=10, </a:t>
            </a:r>
          </a:p>
          <a:p>
            <a:pPr marL="0" indent="0">
              <a:buNone/>
            </a:pPr>
            <a:r>
              <a:rPr lang="en-US" dirty="0"/>
              <a:t>The t-value is (2.228, -2.228)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reject the null hypothesis that there is no difference between means.</a:t>
            </a:r>
          </a:p>
        </p:txBody>
      </p:sp>
      <p:pic>
        <p:nvPicPr>
          <p:cNvPr id="4098" name="Picture 2" descr="paired t test example 7v3">
            <a:extLst>
              <a:ext uri="{FF2B5EF4-FFF2-40B4-BE49-F238E27FC236}">
                <a16:creationId xmlns:a16="http://schemas.microsoft.com/office/drawing/2014/main" id="{6DEA9896-4513-4A8B-9ED2-C86FCEFD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92" y="1825625"/>
            <a:ext cx="2281805" cy="422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62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6953-98EE-411C-AA41-50E4FAD2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90B6B-BF32-4E1E-8F9C-7FCB974A9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two-sample t-test is used to determine if two population means are equal.</a:t>
                </a:r>
              </a:p>
              <a:p>
                <a:endParaRPr lang="en-US" dirty="0"/>
              </a:p>
              <a:p>
                <a:r>
                  <a:rPr lang="en-US" dirty="0"/>
                  <a:t>Mean of one population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Mean of other population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populations are independent to each other.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90B6B-BF32-4E1E-8F9C-7FCB974A9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729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904A-3207-4C0A-B3CB-50D5EBE6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28F0-E168-46A6-8C0A-24421CF1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the two populations means is equal to some constant μ</a:t>
            </a:r>
            <a:r>
              <a:rPr lang="en-US" baseline="-25000" dirty="0"/>
              <a:t>1</a:t>
            </a:r>
            <a:r>
              <a:rPr lang="en-US" dirty="0"/>
              <a:t>−μ</a:t>
            </a:r>
            <a:r>
              <a:rPr lang="en-US" baseline="-25000" dirty="0"/>
              <a:t>2</a:t>
            </a:r>
            <a:r>
              <a:rPr lang="en-US" dirty="0"/>
              <a:t>=d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two-sample 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-test for the data is defined as</a:t>
            </a: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MathJax_Math-italic"/>
              </a:rPr>
              <a:t>As, </a:t>
            </a:r>
            <a:r>
              <a:rPr lang="el-GR" dirty="0">
                <a:latin typeface="MathJax_Math-italic"/>
              </a:rPr>
              <a:t>μ</a:t>
            </a:r>
            <a:r>
              <a:rPr lang="el-GR" baseline="-25000" dirty="0">
                <a:latin typeface="MathJax_Main"/>
              </a:rPr>
              <a:t>1</a:t>
            </a:r>
            <a:r>
              <a:rPr lang="el-GR" dirty="0">
                <a:latin typeface="MathJax_Main"/>
              </a:rPr>
              <a:t>=</a:t>
            </a:r>
            <a:r>
              <a:rPr lang="el-GR" dirty="0">
                <a:latin typeface="MathJax_Math-italic"/>
              </a:rPr>
              <a:t>μ</a:t>
            </a:r>
            <a:r>
              <a:rPr lang="el-GR" baseline="-25000" dirty="0">
                <a:latin typeface="MathJax_Main"/>
              </a:rPr>
              <a:t>2</a:t>
            </a:r>
            <a:r>
              <a:rPr lang="en-US" sz="3200" dirty="0">
                <a:latin typeface="MathJax_Main"/>
              </a:rPr>
              <a:t>  then </a:t>
            </a:r>
            <a:r>
              <a:rPr lang="el-GR" dirty="0">
                <a:latin typeface="MathJax_Math-italic"/>
              </a:rPr>
              <a:t>μ</a:t>
            </a:r>
            <a:r>
              <a:rPr lang="el-GR" baseline="-25000" dirty="0">
                <a:latin typeface="MathJax_Main"/>
              </a:rPr>
              <a:t>1</a:t>
            </a:r>
            <a:r>
              <a:rPr lang="en-US" dirty="0">
                <a:latin typeface="MathJax_Main"/>
              </a:rPr>
              <a:t>-</a:t>
            </a:r>
            <a:r>
              <a:rPr lang="el-GR" dirty="0">
                <a:latin typeface="MathJax_Math-italic"/>
              </a:rPr>
              <a:t>μ</a:t>
            </a:r>
            <a:r>
              <a:rPr lang="el-GR" baseline="-25000" dirty="0">
                <a:latin typeface="MathJax_Main"/>
              </a:rPr>
              <a:t>2</a:t>
            </a:r>
            <a:r>
              <a:rPr lang="en-US" baseline="-25000" dirty="0">
                <a:latin typeface="MathJax_Main"/>
              </a:rPr>
              <a:t> </a:t>
            </a:r>
            <a:r>
              <a:rPr lang="en-US" dirty="0">
                <a:latin typeface="MathJax_Main"/>
              </a:rPr>
              <a:t>= 0</a:t>
            </a:r>
            <a:r>
              <a:rPr lang="en-US" sz="3200" dirty="0">
                <a:latin typeface="MathJax_Main"/>
              </a:rPr>
              <a:t> </a:t>
            </a:r>
            <a:endParaRPr lang="el-GR" baseline="-25000" dirty="0"/>
          </a:p>
          <a:p>
            <a:pPr marL="0" indent="0">
              <a:buNone/>
            </a:pPr>
            <a:endParaRPr lang="el-GR" baseline="-25000" dirty="0"/>
          </a:p>
          <a:p>
            <a:endParaRPr lang="en-US" baseline="-2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56DD2-DBA6-49B2-9D90-E75ACEE34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1117"/>
              </p:ext>
            </p:extLst>
          </p:nvPr>
        </p:nvGraphicFramePr>
        <p:xfrm>
          <a:off x="1089870" y="3820220"/>
          <a:ext cx="4052582" cy="1122790"/>
        </p:xfrm>
        <a:graphic>
          <a:graphicData uri="http://schemas.openxmlformats.org/drawingml/2006/table">
            <a:tbl>
              <a:tblPr/>
              <a:tblGrid>
                <a:gridCol w="1664897">
                  <a:extLst>
                    <a:ext uri="{9D8B030D-6E8A-4147-A177-3AD203B41FA5}">
                      <a16:colId xmlns:a16="http://schemas.microsoft.com/office/drawing/2014/main" val="936987074"/>
                    </a:ext>
                  </a:extLst>
                </a:gridCol>
                <a:gridCol w="2387685">
                  <a:extLst>
                    <a:ext uri="{9D8B030D-6E8A-4147-A177-3AD203B41FA5}">
                      <a16:colId xmlns:a16="http://schemas.microsoft.com/office/drawing/2014/main" val="2229592004"/>
                    </a:ext>
                  </a:extLst>
                </a:gridCol>
              </a:tblGrid>
              <a:tr h="543670">
                <a:tc>
                  <a:txBody>
                    <a:bodyPr/>
                    <a:lstStyle/>
                    <a:p>
                      <a:r>
                        <a:rPr lang="en-US" sz="2800"/>
                        <a:t>H</a:t>
                      </a:r>
                      <a:r>
                        <a:rPr lang="en-US" sz="2800" baseline="-25000"/>
                        <a:t>0</a:t>
                      </a:r>
                      <a:r>
                        <a:rPr lang="en-US" sz="2800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800" b="0" i="0" u="none" strike="noStrike" dirty="0">
                          <a:effectLst/>
                          <a:latin typeface="MathJax_Math-italic"/>
                        </a:rPr>
                        <a:t>μ</a:t>
                      </a:r>
                      <a:r>
                        <a:rPr lang="el-GR" sz="2800" b="0" i="0" u="none" strike="noStrike" baseline="-25000" dirty="0">
                          <a:effectLst/>
                          <a:latin typeface="MathJax_Main"/>
                        </a:rPr>
                        <a:t>1</a:t>
                      </a:r>
                      <a:r>
                        <a:rPr lang="el-GR" sz="2800" b="0" i="0" u="none" strike="noStrike" dirty="0">
                          <a:effectLst/>
                          <a:latin typeface="MathJax_Main"/>
                        </a:rPr>
                        <a:t>=</a:t>
                      </a:r>
                      <a:r>
                        <a:rPr lang="el-GR" sz="2800" b="0" i="0" u="none" strike="noStrike" dirty="0">
                          <a:effectLst/>
                          <a:latin typeface="MathJax_Math-italic"/>
                        </a:rPr>
                        <a:t>μ</a:t>
                      </a:r>
                      <a:r>
                        <a:rPr lang="el-GR" sz="2800" b="0" i="0" u="none" strike="noStrike" baseline="-25000" dirty="0">
                          <a:effectLst/>
                          <a:latin typeface="MathJax_Main"/>
                        </a:rPr>
                        <a:t>2</a:t>
                      </a:r>
                      <a:r>
                        <a:rPr lang="en-US" sz="3200" b="0" i="0" u="none" strike="noStrike" baseline="0" dirty="0">
                          <a:effectLst/>
                          <a:latin typeface="MathJax_Main"/>
                        </a:rPr>
                        <a:t> </a:t>
                      </a:r>
                      <a:endParaRPr lang="el-GR" sz="2800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68098"/>
                  </a:ext>
                </a:extLst>
              </a:tr>
              <a:tr h="543670">
                <a:tc>
                  <a:txBody>
                    <a:bodyPr/>
                    <a:lstStyle/>
                    <a:p>
                      <a:r>
                        <a:rPr lang="en-US" sz="2800"/>
                        <a:t>H</a:t>
                      </a:r>
                      <a:r>
                        <a:rPr lang="en-US" sz="2800" baseline="-25000"/>
                        <a:t>a</a:t>
                      </a:r>
                      <a:r>
                        <a:rPr lang="en-US" sz="2800"/>
                        <a:t>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800" b="0" i="0" u="none" strike="noStrike" dirty="0">
                          <a:effectLst/>
                          <a:latin typeface="MathJax_Math-italic"/>
                        </a:rPr>
                        <a:t>μ</a:t>
                      </a:r>
                      <a:r>
                        <a:rPr lang="el-GR" sz="2800" b="0" i="0" u="none" strike="noStrike" baseline="-25000" dirty="0">
                          <a:effectLst/>
                          <a:latin typeface="MathJax_Main"/>
                        </a:rPr>
                        <a:t>1</a:t>
                      </a:r>
                      <a:r>
                        <a:rPr lang="el-GR" sz="2800" b="0" i="0" u="none" strike="noStrike" dirty="0">
                          <a:effectLst/>
                          <a:latin typeface="MathJax_Main"/>
                        </a:rPr>
                        <a:t>≠</a:t>
                      </a:r>
                      <a:r>
                        <a:rPr lang="el-GR" sz="2800" b="0" i="0" u="none" strike="noStrike" dirty="0">
                          <a:effectLst/>
                          <a:latin typeface="MathJax_Math-italic"/>
                        </a:rPr>
                        <a:t>μ</a:t>
                      </a:r>
                      <a:r>
                        <a:rPr lang="el-GR" sz="2800" b="0" i="0" u="none" strike="noStrike" baseline="-25000" dirty="0">
                          <a:effectLst/>
                          <a:latin typeface="MathJax_Main"/>
                        </a:rPr>
                        <a:t>2</a:t>
                      </a:r>
                      <a:endParaRPr lang="el-GR" sz="2800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1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E96A-8D77-4844-B159-A2790BE3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83743-AE61-4AD5-8B5B-537F98251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sample from 1</a:t>
                </a:r>
                <a:r>
                  <a:rPr lang="en-US" baseline="30000" dirty="0"/>
                  <a:t>st</a:t>
                </a:r>
                <a:r>
                  <a:rPr lang="en-US" dirty="0"/>
                  <a:t>  population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Random sample from 2</a:t>
                </a:r>
                <a:r>
                  <a:rPr lang="en-US" baseline="30000" dirty="0"/>
                  <a:t>nd</a:t>
                </a:r>
                <a:r>
                  <a:rPr lang="en-US" dirty="0"/>
                  <a:t>  population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Their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repeating this for many sample we can find the distribution of the difference </a:t>
                </a:r>
                <a:r>
                  <a:rPr lang="en-US" i="1" dirty="0"/>
                  <a:t>d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Hence,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83743-AE61-4AD5-8B5B-537F98251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61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B09C-8B63-4141-A058-B92EB214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 Test (Equal Variance)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399-CF5D-4B35-A908-7DA72C3C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n</a:t>
            </a:r>
            <a:r>
              <a:rPr lang="en-US" baseline="-25000" dirty="0"/>
              <a:t>1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 are sample sizes</a:t>
            </a:r>
          </a:p>
          <a:p>
            <a:r>
              <a:rPr lang="en-US" dirty="0"/>
              <a:t>x̅</a:t>
            </a:r>
            <a:r>
              <a:rPr lang="en-US" baseline="-25000" dirty="0"/>
              <a:t>1</a:t>
            </a:r>
            <a:r>
              <a:rPr lang="en-US" dirty="0"/>
              <a:t> and x̅</a:t>
            </a:r>
            <a:r>
              <a:rPr lang="en-US" baseline="-25000" dirty="0"/>
              <a:t>2</a:t>
            </a:r>
            <a:r>
              <a:rPr lang="en-US" dirty="0"/>
              <a:t> are means of sample sizes</a:t>
            </a:r>
          </a:p>
        </p:txBody>
      </p:sp>
      <p:pic>
        <p:nvPicPr>
          <p:cNvPr id="1028" name="Picture 4" descr="Two Sample T Hypothesis Tests">
            <a:extLst>
              <a:ext uri="{FF2B5EF4-FFF2-40B4-BE49-F238E27FC236}">
                <a16:creationId xmlns:a16="http://schemas.microsoft.com/office/drawing/2014/main" id="{4EC5686E-C2D7-420C-95E9-69AFF63B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23" y="3270128"/>
            <a:ext cx="3480776" cy="24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697B-51A4-431E-83F8-1F4E47DC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ato"/>
              </a:rPr>
              <a:t>Two Sample T Test (Unequal Variance)</a:t>
            </a:r>
            <a:br>
              <a:rPr lang="en-US" b="1" i="0" dirty="0">
                <a:solidFill>
                  <a:srgbClr val="444444"/>
                </a:solidFill>
                <a:effectLst/>
                <a:latin typeface="La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4421-4027-468A-BB1E-6F46008C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 and n</a:t>
            </a:r>
            <a:r>
              <a:rPr lang="en-US" sz="2400" baseline="-25000" dirty="0"/>
              <a:t>2</a:t>
            </a:r>
            <a:r>
              <a:rPr lang="en-US" sz="2400" dirty="0"/>
              <a:t> are sample sizes</a:t>
            </a:r>
          </a:p>
          <a:p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baseline="30000" dirty="0"/>
              <a:t>2</a:t>
            </a:r>
            <a:r>
              <a:rPr lang="en-US" sz="2400" dirty="0"/>
              <a:t> &amp; S</a:t>
            </a:r>
            <a:r>
              <a:rPr lang="en-US" sz="2400" baseline="-250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> are variances of sample 1 and sample 2</a:t>
            </a:r>
          </a:p>
          <a:p>
            <a:r>
              <a:rPr lang="en-US" sz="2400" dirty="0"/>
              <a:t>x̅</a:t>
            </a:r>
            <a:r>
              <a:rPr lang="en-US" sz="2400" baseline="-25000" dirty="0"/>
              <a:t>1</a:t>
            </a:r>
            <a:r>
              <a:rPr lang="en-US" sz="2400" dirty="0"/>
              <a:t> and x̅</a:t>
            </a:r>
            <a:r>
              <a:rPr lang="en-US" sz="2400" baseline="-25000" dirty="0"/>
              <a:t>2 </a:t>
            </a:r>
            <a:r>
              <a:rPr lang="en-US" sz="2400" dirty="0"/>
              <a:t>are means of sample sizes</a:t>
            </a:r>
          </a:p>
          <a:p>
            <a:endParaRPr lang="en-US" dirty="0"/>
          </a:p>
        </p:txBody>
      </p:sp>
      <p:pic>
        <p:nvPicPr>
          <p:cNvPr id="2050" name="Picture 2" descr="Two Sample T Hypothesis Tests">
            <a:extLst>
              <a:ext uri="{FF2B5EF4-FFF2-40B4-BE49-F238E27FC236}">
                <a16:creationId xmlns:a16="http://schemas.microsoft.com/office/drawing/2014/main" id="{BACE47A7-D995-46B5-8555-C23D508A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205651"/>
            <a:ext cx="2867880" cy="337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8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8593-3B20-48F9-AE02-FBB021CB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BF3B-013A-4E28-B3C2-4232B5AC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a factory, samples are extracted from the Machine A and Machine B Assuming the population variance is unequal, at 95% confidence level we have to figure it out whether Machine A and B are producing of equal mean or mean of both the machine have been changed?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9FABB9-683C-49AC-A289-343613D42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18723"/>
              </p:ext>
            </p:extLst>
          </p:nvPr>
        </p:nvGraphicFramePr>
        <p:xfrm>
          <a:off x="1805110" y="3748076"/>
          <a:ext cx="7143750" cy="2194560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2131281436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1683016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Machine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dirty="0">
                          <a:effectLst/>
                        </a:rPr>
                        <a:t>Machine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4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1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dirty="0">
                          <a:effectLst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3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52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dirty="0">
                          <a:effectLst/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1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467A-FEB9-46C6-9AB0-288AC6B7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94C2-7F7B-4597-8AFF-3B53ACEA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 Hypothesis </a:t>
            </a:r>
            <a:r>
              <a:rPr lang="en-US" dirty="0"/>
              <a:t>-&gt; Mean of Machine A =Mean of Machine B</a:t>
            </a:r>
          </a:p>
          <a:p>
            <a:r>
              <a:rPr lang="en-US" b="1" dirty="0"/>
              <a:t>Alternate Hypothesis: </a:t>
            </a:r>
            <a:r>
              <a:rPr lang="en-US" dirty="0"/>
              <a:t>Mean of Machine A not equal to Mean of Machine 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3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59A6-D238-4108-9C1E-16174ED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629F-DAE9-4CE4-9CB7-10FBC0D6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statistical hypotheses.</a:t>
            </a:r>
          </a:p>
          <a:p>
            <a:r>
              <a:rPr lang="en-US" u="sng" dirty="0"/>
              <a:t>Null Hypothesis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  <a:p>
            <a:pPr lvl="1"/>
            <a:r>
              <a:rPr lang="en-US" dirty="0"/>
              <a:t>State the assumed value of the parameter before sampling</a:t>
            </a:r>
          </a:p>
          <a:p>
            <a:pPr lvl="1"/>
            <a:r>
              <a:rPr lang="en-US" dirty="0"/>
              <a:t>It is a assumption that we wish to test</a:t>
            </a:r>
          </a:p>
          <a:p>
            <a:pPr lvl="1"/>
            <a:r>
              <a:rPr lang="en-US" dirty="0"/>
              <a:t>If a population mean is equal to hypothesized mean then the null hypothesis can be written as</a:t>
            </a:r>
          </a:p>
          <a:p>
            <a:pPr marL="457200" lvl="1" indent="0">
              <a:buNone/>
            </a:pPr>
            <a:r>
              <a:rPr lang="en-US" dirty="0"/>
              <a:t>                 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µ = µ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75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1E56-0DE6-613C-25E6-6E97A61B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Parametric and Nonparametric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DF40-4287-2680-34D0-6ABCD41E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term "non-parametric" refers to the fact that the chi‑square tests </a:t>
            </a:r>
            <a:r>
              <a:rPr lang="en-US" altLang="en-US" sz="2800" b="1" dirty="0"/>
              <a:t>do not </a:t>
            </a:r>
            <a:r>
              <a:rPr lang="en-US" altLang="en-US" sz="2800" dirty="0"/>
              <a:t>require assumptions about population parameters nor do they test hypotheses about population parameters.  </a:t>
            </a:r>
          </a:p>
          <a:p>
            <a:endParaRPr lang="en-US" altLang="en-US" sz="2800" dirty="0"/>
          </a:p>
          <a:p>
            <a:r>
              <a:rPr lang="en-US" altLang="en-US" sz="2800" dirty="0"/>
              <a:t>Previous examples of hypothesis tests, such as the t tests and analysis of variance, are </a:t>
            </a:r>
            <a:r>
              <a:rPr lang="en-US" altLang="en-US" sz="2800" b="1" dirty="0"/>
              <a:t>parametric tests</a:t>
            </a:r>
            <a:r>
              <a:rPr lang="en-US" altLang="en-US" sz="2800" dirty="0"/>
              <a:t> and they do include assumptions about parameters and hypotheses about parameters.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0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CD04-B4DC-2C3A-BE9A-0825ADD2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F3EF-C788-FE05-CF11-1988DBBE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most obvious difference between the chi‑square tests and the other hypothesis tests we have considered (t and ANOVA) is the nature of the data.  </a:t>
            </a:r>
          </a:p>
          <a:p>
            <a:r>
              <a:rPr lang="en-US" altLang="en-US" dirty="0"/>
              <a:t>For chi‑square, the data are frequencies rather than numerical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8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65BAF13-8A12-9FC6-6760-945EA333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Categorical Random Variable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2EEF-847F-39AF-FAD3-6357E268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949"/>
            <a:ext cx="4683007" cy="9584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3BB01C-DEDD-A5FC-552F-A5F1ADFA1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15" y="2381191"/>
            <a:ext cx="4289308" cy="10294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EECAE2-D8B2-0D8E-6225-BE7140043E55}"/>
              </a:ext>
            </a:extLst>
          </p:cNvPr>
          <p:cNvSpPr txBox="1"/>
          <p:nvPr/>
        </p:nvSpPr>
        <p:spPr>
          <a:xfrm>
            <a:off x="7434448" y="191952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Box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C1F159-BD3F-DA4E-38B9-A2D1EDE239C5}"/>
              </a:ext>
            </a:extLst>
          </p:cNvPr>
          <p:cNvSpPr txBox="1"/>
          <p:nvPr/>
        </p:nvSpPr>
        <p:spPr>
          <a:xfrm>
            <a:off x="838200" y="2895908"/>
            <a:ext cx="89613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random variable is not </a:t>
            </a:r>
            <a:r>
              <a:rPr lang="en-US" sz="2400" dirty="0">
                <a:solidFill>
                  <a:srgbClr val="4472C4"/>
                </a:solidFill>
              </a:rPr>
              <a:t>Numerical</a:t>
            </a:r>
          </a:p>
          <a:p>
            <a:r>
              <a:rPr lang="en-US" sz="2400" dirty="0"/>
              <a:t>The random variable is </a:t>
            </a:r>
            <a:r>
              <a:rPr lang="en-US" sz="2400" dirty="0">
                <a:solidFill>
                  <a:srgbClr val="800000"/>
                </a:solidFill>
              </a:rPr>
              <a:t>“Categorical”</a:t>
            </a:r>
          </a:p>
          <a:p>
            <a:endParaRPr lang="en-US" sz="2400" dirty="0">
              <a:solidFill>
                <a:srgbClr val="800000"/>
              </a:solidFill>
            </a:endParaRPr>
          </a:p>
          <a:p>
            <a:r>
              <a:rPr lang="en-US" sz="2400" dirty="0"/>
              <a:t>There are 6 </a:t>
            </a:r>
            <a:r>
              <a:rPr lang="en-US" sz="2400" dirty="0">
                <a:solidFill>
                  <a:schemeClr val="accent1"/>
                </a:solidFill>
              </a:rPr>
              <a:t>mutually exclusive </a:t>
            </a:r>
            <a:r>
              <a:rPr lang="en-US" sz="2400" dirty="0"/>
              <a:t>categories</a:t>
            </a:r>
          </a:p>
          <a:p>
            <a:r>
              <a:rPr lang="en-US" sz="2400" dirty="0"/>
              <a:t>Each observation falls in </a:t>
            </a:r>
            <a:r>
              <a:rPr lang="en-US" sz="2400" dirty="0">
                <a:solidFill>
                  <a:srgbClr val="4472C4"/>
                </a:solidFill>
              </a:rPr>
              <a:t>one and only one </a:t>
            </a:r>
            <a:r>
              <a:rPr lang="en-US" sz="2400" dirty="0"/>
              <a:t>category</a:t>
            </a:r>
          </a:p>
          <a:p>
            <a:endParaRPr lang="en-US" sz="2400" dirty="0">
              <a:solidFill>
                <a:srgbClr val="800000"/>
              </a:solidFill>
            </a:endParaRPr>
          </a:p>
          <a:p>
            <a:r>
              <a:rPr lang="en-US" sz="2400" dirty="0"/>
              <a:t>We don’t calculate the </a:t>
            </a:r>
            <a:r>
              <a:rPr lang="en-US" sz="2400" dirty="0">
                <a:solidFill>
                  <a:schemeClr val="accent1"/>
                </a:solidFill>
              </a:rPr>
              <a:t>average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number</a:t>
            </a:r>
            <a:r>
              <a:rPr lang="en-US" sz="2400" dirty="0"/>
              <a:t> of spots of the observations</a:t>
            </a:r>
          </a:p>
          <a:p>
            <a:r>
              <a:rPr lang="en-US" sz="2400" dirty="0"/>
              <a:t>We tabulate the </a:t>
            </a:r>
            <a:r>
              <a:rPr lang="en-US" sz="2400" dirty="0">
                <a:solidFill>
                  <a:srgbClr val="800000"/>
                </a:solidFill>
              </a:rPr>
              <a:t>frequency</a:t>
            </a:r>
            <a:r>
              <a:rPr lang="en-US" sz="2400" dirty="0"/>
              <a:t> with which </a:t>
            </a:r>
            <a:r>
              <a:rPr lang="en-US" sz="2400" dirty="0">
                <a:solidFill>
                  <a:srgbClr val="A50003"/>
                </a:solidFill>
              </a:rPr>
              <a:t>each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00000"/>
                </a:solidFill>
              </a:rPr>
              <a:t>category</a:t>
            </a:r>
            <a:r>
              <a:rPr lang="en-US" sz="2400" dirty="0"/>
              <a:t> occurs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902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12C00-4A35-A511-8D94-4929604D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Observed frequencies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10E43A-27EC-5D08-6161-F7BFD51E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3296624" cy="7810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Roll the die </a:t>
            </a:r>
            <a:r>
              <a:rPr lang="en-US" sz="2400" dirty="0">
                <a:solidFill>
                  <a:srgbClr val="4472C4"/>
                </a:solidFill>
              </a:rPr>
              <a:t>n = 60 </a:t>
            </a:r>
            <a:r>
              <a:rPr lang="en-US" sz="2400" dirty="0"/>
              <a:t>times.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679CA-BB0A-DB50-1F48-BD08A788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1" y="2606661"/>
            <a:ext cx="5479595" cy="208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323D0-BE67-BCAA-A919-B3DAF239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45" y="2694298"/>
            <a:ext cx="3270905" cy="3793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0A8A6-EFAD-190E-8F8D-CAFA4D8E2581}"/>
              </a:ext>
            </a:extLst>
          </p:cNvPr>
          <p:cNvSpPr txBox="1"/>
          <p:nvPr/>
        </p:nvSpPr>
        <p:spPr>
          <a:xfrm>
            <a:off x="6096000" y="1640727"/>
            <a:ext cx="582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sample average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A50003"/>
                </a:solidFill>
              </a:rPr>
              <a:t>3.75</a:t>
            </a:r>
            <a:r>
              <a:rPr lang="en-US" sz="2400" dirty="0"/>
              <a:t>; </a:t>
            </a:r>
          </a:p>
          <a:p>
            <a:r>
              <a:rPr lang="en-US" sz="2400" dirty="0"/>
              <a:t>but we are interested in the total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90991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4D0E-5022-4F16-B71A-EA6F79A7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(</a:t>
            </a:r>
            <a:r>
              <a:rPr lang="en-US" altLang="en-US" sz="4400" dirty="0"/>
              <a:t>Test for Independence </a:t>
            </a:r>
            <a:r>
              <a:rPr lang="en-US" dirty="0"/>
              <a:t>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7F2D-12AB-498B-BF53-3A123CA2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chi-square independence test is a procedure for testing if two categorical variables are related in some population.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r>
              <a:rPr lang="en-US" dirty="0"/>
              <a:t>a scientist wants to know if education level and marital status are related for all people in some country. </a:t>
            </a:r>
          </a:p>
          <a:p>
            <a:endParaRPr lang="en-US" dirty="0"/>
          </a:p>
          <a:p>
            <a:r>
              <a:rPr lang="en-US" dirty="0"/>
              <a:t>He collects data on a simple random sample of n = 300 people, part of which are shown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42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C3C2-CAA7-4972-A5EF-01802247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hi-Square Test - Raw Data View">
            <a:extLst>
              <a:ext uri="{FF2B5EF4-FFF2-40B4-BE49-F238E27FC236}">
                <a16:creationId xmlns:a16="http://schemas.microsoft.com/office/drawing/2014/main" id="{10EA6BCB-25F5-4377-A94E-D02FB9D882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88" y="2395563"/>
            <a:ext cx="8503710" cy="20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8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C5BC-A3A4-417F-9E83-5CAEF116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Frequencies</a:t>
            </a:r>
          </a:p>
        </p:txBody>
      </p:sp>
      <p:pic>
        <p:nvPicPr>
          <p:cNvPr id="2050" name="Picture 2" descr="Chi-Square Test - Contingency Table">
            <a:extLst>
              <a:ext uri="{FF2B5EF4-FFF2-40B4-BE49-F238E27FC236}">
                <a16:creationId xmlns:a16="http://schemas.microsoft.com/office/drawing/2014/main" id="{C471D51E-EEBD-419E-B8A9-B86982ADA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0" y="1690688"/>
            <a:ext cx="10364750" cy="310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6ED105-16EF-40C8-A06E-D62E6D36C485}"/>
              </a:ext>
            </a:extLst>
          </p:cNvPr>
          <p:cNvSpPr txBox="1"/>
          <p:nvPr/>
        </p:nvSpPr>
        <p:spPr>
          <a:xfrm>
            <a:off x="893078" y="5268286"/>
            <a:ext cx="104058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there's 4 marital status categories and 5 education levels;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89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C474-5F0C-4D76-8F72-815E9F8D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Percentages</a:t>
            </a:r>
          </a:p>
        </p:txBody>
      </p:sp>
      <p:pic>
        <p:nvPicPr>
          <p:cNvPr id="3074" name="Picture 2" descr="Chi-Square Test - Column Percentages">
            <a:extLst>
              <a:ext uri="{FF2B5EF4-FFF2-40B4-BE49-F238E27FC236}">
                <a16:creationId xmlns:a16="http://schemas.microsoft.com/office/drawing/2014/main" id="{2F620E3E-0C1B-4B61-975E-C01D637F9E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05" y="2211202"/>
            <a:ext cx="9611719" cy="28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84F97-0B32-4809-AE7A-E8EFB6A19FEF}"/>
              </a:ext>
            </a:extLst>
          </p:cNvPr>
          <p:cNvSpPr txBox="1"/>
          <p:nvPr/>
        </p:nvSpPr>
        <p:spPr>
          <a:xfrm>
            <a:off x="1166070" y="5394121"/>
            <a:ext cx="868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marital status related to education level 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9087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7156-C97A-4269-A34C-8D056D3A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</a:t>
            </a:r>
          </a:p>
        </p:txBody>
      </p:sp>
      <p:pic>
        <p:nvPicPr>
          <p:cNvPr id="4098" name="Picture 2" descr="Chi-Square Independence Test - Stacked Bar Chart Showing Dependence">
            <a:extLst>
              <a:ext uri="{FF2B5EF4-FFF2-40B4-BE49-F238E27FC236}">
                <a16:creationId xmlns:a16="http://schemas.microsoft.com/office/drawing/2014/main" id="{5FB07FAC-161B-4BBC-9DAB-955A8E72E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33" y="1540173"/>
            <a:ext cx="7875674" cy="39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557F4-8FE9-45DC-87F9-787DD5067F6E}"/>
              </a:ext>
            </a:extLst>
          </p:cNvPr>
          <p:cNvSpPr txBox="1"/>
          <p:nvPr/>
        </p:nvSpPr>
        <p:spPr>
          <a:xfrm>
            <a:off x="1727433" y="5872294"/>
            <a:ext cx="674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Marital status is clearly associated with education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1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1F82-7797-42E1-AB66-E3E2F1AB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09D9-DAA1-44D7-9E96-4A386585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hypothesis for a chi-square independence test is that</a:t>
            </a:r>
          </a:p>
          <a:p>
            <a:r>
              <a:rPr lang="en-US" dirty="0"/>
              <a:t>two categorical variables are independent in some population.</a:t>
            </a:r>
          </a:p>
          <a:p>
            <a:endParaRPr lang="en-US" dirty="0"/>
          </a:p>
          <a:p>
            <a:r>
              <a:rPr lang="en-US" i="1" dirty="0"/>
              <a:t>independence</a:t>
            </a:r>
            <a:r>
              <a:rPr lang="en-US" dirty="0"/>
              <a:t> means that one variable doesn’t “say anything” about another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64093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6E3E-839F-4970-BA3E-D266D392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F8A9-C984-4032-915B-43D0DA34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Alternate Hypothesis (H</a:t>
            </a:r>
            <a:r>
              <a:rPr lang="en-US" u="sng" baseline="-25000" dirty="0"/>
              <a:t>a</a:t>
            </a:r>
            <a:r>
              <a:rPr lang="en-US" u="sng" dirty="0"/>
              <a:t>)</a:t>
            </a:r>
          </a:p>
          <a:p>
            <a:r>
              <a:rPr lang="en-US" dirty="0"/>
              <a:t>All possible alternate other than null hypothesis</a:t>
            </a:r>
          </a:p>
          <a:p>
            <a:r>
              <a:rPr lang="en-US" dirty="0"/>
              <a:t>If null hypothesis is </a:t>
            </a:r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b="1" dirty="0"/>
              <a:t>: µ = µ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r>
              <a:rPr lang="en-US" dirty="0"/>
              <a:t>then the alternate hypothesis can be written as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µ ≠ µ</a:t>
            </a:r>
            <a:r>
              <a:rPr lang="en-US" b="1" baseline="-25000" dirty="0"/>
              <a:t>0</a:t>
            </a:r>
          </a:p>
          <a:p>
            <a:pPr marL="0" indent="0">
              <a:buNone/>
            </a:pPr>
            <a:r>
              <a:rPr lang="en-US" b="1" dirty="0"/>
              <a:t>		H</a:t>
            </a:r>
            <a:r>
              <a:rPr lang="en-US" b="1" baseline="-25000" dirty="0"/>
              <a:t>a</a:t>
            </a:r>
            <a:r>
              <a:rPr lang="en-US" b="1" dirty="0"/>
              <a:t>: µ &gt; µ</a:t>
            </a:r>
            <a:r>
              <a:rPr lang="en-US" b="1" baseline="-25000" dirty="0"/>
              <a:t>0</a:t>
            </a:r>
          </a:p>
          <a:p>
            <a:pPr marL="0" indent="0">
              <a:buNone/>
            </a:pPr>
            <a:r>
              <a:rPr lang="en-US" b="1" dirty="0"/>
              <a:t>		H</a:t>
            </a:r>
            <a:r>
              <a:rPr lang="en-US" b="1" baseline="-25000" dirty="0"/>
              <a:t>a</a:t>
            </a:r>
            <a:r>
              <a:rPr lang="en-US" b="1" dirty="0"/>
              <a:t>: µ &lt; µ</a:t>
            </a:r>
            <a:r>
              <a:rPr lang="en-US" b="1" baseline="-25000" dirty="0"/>
              <a:t>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26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F20C-A2A8-46A6-B59D-5451736F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EEF8-2880-4A75-893F-3E572E9F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Expected frequencies are the frequencies we expect in our sample</a:t>
            </a:r>
            <a:br>
              <a:rPr lang="en-US" dirty="0"/>
            </a:br>
            <a:r>
              <a:rPr lang="en-US" b="1" dirty="0"/>
              <a:t>if the null hypothesis holds.</a:t>
            </a:r>
          </a:p>
          <a:p>
            <a:r>
              <a:rPr lang="en-US" dirty="0"/>
              <a:t>These expected frequencies are calculated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 err="1"/>
              <a:t>eij</a:t>
            </a:r>
            <a:r>
              <a:rPr lang="en-US" dirty="0"/>
              <a:t> is an expected frequency;</a:t>
            </a:r>
          </a:p>
          <a:p>
            <a:r>
              <a:rPr lang="en-US" b="1" i="1" dirty="0"/>
              <a:t>oi</a:t>
            </a:r>
            <a:r>
              <a:rPr lang="en-US" dirty="0"/>
              <a:t> is a marginal column frequency;</a:t>
            </a:r>
          </a:p>
          <a:p>
            <a:r>
              <a:rPr lang="en-US" b="1" i="1" dirty="0" err="1"/>
              <a:t>oj</a:t>
            </a:r>
            <a:r>
              <a:rPr lang="en-US" dirty="0"/>
              <a:t> is a marginal row frequency;</a:t>
            </a:r>
          </a:p>
          <a:p>
            <a:r>
              <a:rPr lang="en-US" b="1" dirty="0"/>
              <a:t>N</a:t>
            </a:r>
            <a:r>
              <a:rPr lang="en-US" dirty="0"/>
              <a:t> is the total sample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D174-1EA3-4026-BFCC-5E8FF392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82" y="3302859"/>
            <a:ext cx="1927657" cy="8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29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D82B-B8E5-4489-B4D1-4CD7DDDC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B92F-14C7-4222-8790-F4712C09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for our first cell, that'll be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BE440-1783-41E9-92A0-BDFF6D7D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652" y="1758512"/>
            <a:ext cx="2690988" cy="816907"/>
          </a:xfrm>
          <a:prstGeom prst="rect">
            <a:avLst/>
          </a:prstGeom>
        </p:spPr>
      </p:pic>
      <p:pic>
        <p:nvPicPr>
          <p:cNvPr id="6146" name="Picture 2" descr="Chi-Square Test - Expected Frequencies">
            <a:extLst>
              <a:ext uri="{FF2B5EF4-FFF2-40B4-BE49-F238E27FC236}">
                <a16:creationId xmlns:a16="http://schemas.microsoft.com/office/drawing/2014/main" id="{D42F2129-FA4F-4002-B515-ED8E0920D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2" y="2970103"/>
            <a:ext cx="10150506" cy="300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45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4CEF-4388-4D0B-878B-CD70140E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BEBC-8A64-4826-88EF-EBB40B1A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chi-square test statistic is calculated 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1169B-9D61-4DAD-A01F-709C8762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7319" y="2369409"/>
            <a:ext cx="2616619" cy="910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27018-83B9-428C-A896-82E06329B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525" y="3823879"/>
            <a:ext cx="7230581" cy="11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4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ECE-7724-4860-8B0A-1F06A5DF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7AB-F5E7-4C6B-9046-7A5BE8A6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degrees of freedom</a:t>
            </a:r>
          </a:p>
          <a:p>
            <a:r>
              <a:rPr lang="en-US" b="1" i="1" dirty="0" err="1"/>
              <a:t>i</a:t>
            </a:r>
            <a:r>
              <a:rPr lang="en-US" dirty="0"/>
              <a:t> is the number of rows in our table and</a:t>
            </a:r>
          </a:p>
          <a:p>
            <a:r>
              <a:rPr lang="en-US" b="1" i="1" dirty="0"/>
              <a:t>j</a:t>
            </a:r>
            <a:r>
              <a:rPr lang="en-US" dirty="0"/>
              <a:t> is the number of columns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df=(5−1)⋅(4−1)=12.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0644C-B899-438F-B076-387A2CC4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882" y="1750124"/>
            <a:ext cx="2433947" cy="6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3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2E63-F264-47BD-BEAB-BEFF1707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A410-2F10-4DE5-94CA-719D8D90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with df = 12, the probability of finding χ</a:t>
            </a:r>
            <a:r>
              <a:rPr lang="en-US" baseline="30000" dirty="0"/>
              <a:t>2</a:t>
            </a:r>
            <a:r>
              <a:rPr lang="en-US" dirty="0"/>
              <a:t> ≥ 23.57 ≈ 0.023</a:t>
            </a:r>
          </a:p>
          <a:p>
            <a:r>
              <a:rPr lang="en-US" dirty="0"/>
              <a:t>It basically means, there's a 0.023 (or 2.3%) chance of finding this association</a:t>
            </a:r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marital status and education are related in our population.</a:t>
            </a:r>
          </a:p>
        </p:txBody>
      </p:sp>
    </p:spTree>
    <p:extLst>
      <p:ext uri="{BB962C8B-B14F-4D97-AF65-F5344CB8AC3E}">
        <p14:creationId xmlns:p14="http://schemas.microsoft.com/office/powerpoint/2010/main" val="2994598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31A7-1654-47BB-B53E-B313E141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Goodness-of-Fit 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A7BB-6B28-4B24-A76B-45B91539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test is based on </a:t>
            </a:r>
            <a:r>
              <a:rPr lang="en-US" b="1" dirty="0"/>
              <a:t>how good a fit </a:t>
            </a:r>
            <a:r>
              <a:rPr lang="en-US" dirty="0"/>
              <a:t>we have between the frequency of occurrence of observations in an observed sample and the expected frequencies </a:t>
            </a:r>
            <a:r>
              <a:rPr lang="en-US" b="1" dirty="0"/>
              <a:t>obtained</a:t>
            </a:r>
            <a:r>
              <a:rPr lang="en-US" dirty="0"/>
              <a:t> from the </a:t>
            </a:r>
            <a:r>
              <a:rPr lang="en-US" b="1" dirty="0"/>
              <a:t>hypothesized distribution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tossing of a die.</a:t>
            </a:r>
          </a:p>
          <a:p>
            <a:r>
              <a:rPr lang="en-US" dirty="0"/>
              <a:t>We hypothesize that the die is honest, which is equivalent to testing the hypothesis that the distribution of outcomes is the discrete </a:t>
            </a:r>
            <a:r>
              <a:rPr lang="en-US" b="1" dirty="0"/>
              <a:t>uniform distribution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7C95-B9F5-4000-B153-0A71FEBD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49" y="5704601"/>
            <a:ext cx="3524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0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D724-4B55-4B77-9082-2147203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159C-0B12-414E-BB72-999347C1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 die is tossed 120 times and each outcome is recorded. </a:t>
            </a:r>
          </a:p>
          <a:p>
            <a:r>
              <a:rPr lang="en-US" dirty="0"/>
              <a:t>Theoretically, if the die is balanced, we would expect each face to occur 20 times.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D2FD-A9B7-4229-A83C-BE075A0C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17" y="4315087"/>
            <a:ext cx="7980473" cy="19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6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3DF-3599-44A7-94CF-C435ED28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3A42-E01C-42CB-95C8-DFEEE735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The decision criterion described here should not be used unless each of the expected frequencies is at least equal to 5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the observed frequencies are close to the corresponding expected frequencies, the χ2-value will be small, indicating a good fit. </a:t>
            </a:r>
          </a:p>
          <a:p>
            <a:r>
              <a:rPr lang="en-US" dirty="0"/>
              <a:t>If the observed frequencies differ considerably from the expected frequencies, the χ2-value will be large and the fit is poor.</a:t>
            </a:r>
          </a:p>
          <a:p>
            <a:endParaRPr lang="en-US" dirty="0"/>
          </a:p>
          <a:p>
            <a:r>
              <a:rPr lang="en-US" dirty="0"/>
              <a:t>A good fit leads to the acceptance of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, whereas a poor fit leads to its rejection.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33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31A7-1654-47BB-B53E-B313E141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38518B-AD7F-468F-8E13-35619922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5776"/>
            <a:ext cx="2714625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F9379-86D4-4BA1-80E9-D46DAA48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7349"/>
            <a:ext cx="6438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36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D724-4B55-4B77-9082-2147203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159C-0B12-414E-BB72-999347C1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Degree of freedom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/>
              <a:t> = 6-1 = 5</a:t>
            </a:r>
          </a:p>
          <a:p>
            <a:r>
              <a:rPr lang="en-US" i="1" dirty="0"/>
              <a:t>χ</a:t>
            </a:r>
            <a:r>
              <a:rPr lang="en-US" dirty="0"/>
              <a:t>2</a:t>
            </a:r>
            <a:r>
              <a:rPr lang="en-US" baseline="-25000" dirty="0"/>
              <a:t>0</a:t>
            </a:r>
            <a:r>
              <a:rPr lang="en-US" i="1" baseline="-25000" dirty="0"/>
              <a:t>.</a:t>
            </a:r>
            <a:r>
              <a:rPr lang="en-US" baseline="-25000" dirty="0"/>
              <a:t>05</a:t>
            </a:r>
            <a:r>
              <a:rPr lang="en-US" dirty="0"/>
              <a:t> = 11</a:t>
            </a:r>
            <a:r>
              <a:rPr lang="en-US" i="1" dirty="0"/>
              <a:t>.</a:t>
            </a:r>
            <a:r>
              <a:rPr lang="en-US" dirty="0"/>
              <a:t>070 for </a:t>
            </a:r>
            <a:r>
              <a:rPr lang="en-US" i="1" dirty="0"/>
              <a:t>v </a:t>
            </a:r>
            <a:r>
              <a:rPr lang="en-US" dirty="0"/>
              <a:t>= 5 degrees of freedom. </a:t>
            </a:r>
          </a:p>
          <a:p>
            <a:pPr marL="0" indent="0">
              <a:buNone/>
            </a:pPr>
            <a:r>
              <a:rPr lang="en-US" dirty="0"/>
              <a:t>      (where significance level </a:t>
            </a:r>
            <a:r>
              <a:rPr lang="el-GR" dirty="0"/>
              <a:t>α</a:t>
            </a:r>
            <a:r>
              <a:rPr lang="en-US" dirty="0"/>
              <a:t> = 5%)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1.7 is less than the critical value, we fail to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conclude that there is insufficient evidence that the die is not balanced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5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910A-71B5-4583-B906-C030B867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F9F0-4BCA-4070-B58D-50500220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Statisticians follow a formal process to determine whether to reject a null hypothesis, based on sample data.</a:t>
            </a:r>
          </a:p>
          <a:p>
            <a:r>
              <a:rPr lang="en-US" dirty="0"/>
              <a:t>This process, called </a:t>
            </a:r>
            <a:r>
              <a:rPr lang="en-US" b="1" dirty="0"/>
              <a:t>hypothesis testing</a:t>
            </a:r>
            <a:r>
              <a:rPr lang="en-US" dirty="0"/>
              <a:t>, consists of four steps.</a:t>
            </a:r>
          </a:p>
          <a:p>
            <a:pPr marL="0" indent="0">
              <a:buNone/>
            </a:pPr>
            <a:r>
              <a:rPr lang="en-US" b="1" i="1" dirty="0"/>
              <a:t>1. State the hypotheses</a:t>
            </a:r>
          </a:p>
          <a:p>
            <a:r>
              <a:rPr lang="en-US" b="1" dirty="0"/>
              <a:t> </a:t>
            </a:r>
            <a:r>
              <a:rPr lang="en-US" dirty="0"/>
              <a:t>This involves stating the null and alternative hypotheses. The hypotheses are stated in such a way that they are mutually exclusive. That is, if one is true, the other must be false.</a:t>
            </a:r>
          </a:p>
          <a:p>
            <a:pPr marL="0" indent="0">
              <a:buNone/>
            </a:pPr>
            <a:r>
              <a:rPr lang="en-US" b="1" i="1" dirty="0"/>
              <a:t>2. Formulate an analysis plan</a:t>
            </a:r>
          </a:p>
          <a:p>
            <a:r>
              <a:rPr lang="en-US" dirty="0"/>
              <a:t> The analysis plan describes how to use sample data to evaluate the null hypothesis. The evaluation often focuses around a single test statistic.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3865-D1B7-494D-84C2-928AA205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0277-259B-445B-B2C7-5F16E987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frequency distribution of battery lives is approximated by a normal distribution with mean </a:t>
            </a:r>
            <a:r>
              <a:rPr lang="en-US" i="1" dirty="0"/>
              <a:t>μ </a:t>
            </a:r>
            <a:r>
              <a:rPr lang="en-US" dirty="0"/>
              <a:t>= 3</a:t>
            </a:r>
            <a:r>
              <a:rPr lang="en-US" i="1" dirty="0"/>
              <a:t>.</a:t>
            </a:r>
            <a:r>
              <a:rPr lang="en-US" dirty="0"/>
              <a:t>5 and standard deviation </a:t>
            </a:r>
            <a:r>
              <a:rPr lang="en-US" i="1" dirty="0"/>
              <a:t>σ </a:t>
            </a:r>
            <a:r>
              <a:rPr lang="en-US" dirty="0"/>
              <a:t>= 0</a:t>
            </a:r>
            <a:r>
              <a:rPr lang="en-US" i="1" dirty="0"/>
              <a:t>.</a:t>
            </a:r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The expected frequencies for the 7 classes (cells) are obtained by computing </a:t>
            </a:r>
            <a:r>
              <a:rPr lang="en-US" b="1" dirty="0"/>
              <a:t>the areas under the hypothesized normal curve </a:t>
            </a:r>
            <a:r>
              <a:rPr lang="en-US" dirty="0"/>
              <a:t>that fall between the various class boundaries.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9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3DF-3599-44A7-94CF-C435ED28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3F62EE-EEE1-4E9B-977E-DAFFCA00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12" y="2389777"/>
            <a:ext cx="8410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5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5C0A-B2DF-4134-AF90-F2EA41A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9C0-8683-40CC-AD0E-548D322A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z</a:t>
            </a:r>
            <a:r>
              <a:rPr lang="en-US" dirty="0"/>
              <a:t>-values corresponding to the boundaries of the fourth class</a:t>
            </a:r>
            <a:br>
              <a:rPr lang="en-US" dirty="0"/>
            </a:br>
            <a:r>
              <a:rPr lang="en-US" dirty="0"/>
              <a:t>are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Hence, the expected frequency for the fourth class is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9B927-7BA9-40FC-ACD0-BA8EE634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9" y="2735553"/>
            <a:ext cx="6743700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92B9E-A7F5-4869-AF7A-D1E6EF67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26" y="3602328"/>
            <a:ext cx="73533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4B05A-95EA-4FD6-9115-AD653BBFE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054" y="5379031"/>
            <a:ext cx="2981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26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105F-C20D-4341-B0A7-6A29AEEA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3A1C-9F41-415F-BE0F-88A6B27B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of freedom v = 4 -1 = 3</a:t>
            </a:r>
          </a:p>
          <a:p>
            <a:pPr marL="0" indent="0">
              <a:buNone/>
            </a:pPr>
            <a:r>
              <a:rPr lang="en-US" dirty="0"/>
              <a:t>(The total number of intervals is reduced from 7 to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54546-C3A9-4528-B067-861BD878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77" y="3544094"/>
            <a:ext cx="8029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1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E2B6-4BCE-4E76-AAEE-AC21C318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4625-6048-4DB5-8A9F-8A38F669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computed </a:t>
            </a:r>
            <a:r>
              <a:rPr lang="en-US" i="1" dirty="0"/>
              <a:t>χ</a:t>
            </a:r>
            <a:r>
              <a:rPr lang="en-US" dirty="0"/>
              <a:t>2-value is less than </a:t>
            </a:r>
            <a:r>
              <a:rPr lang="en-US" i="1" dirty="0"/>
              <a:t>χ</a:t>
            </a:r>
            <a:r>
              <a:rPr lang="en-US" dirty="0"/>
              <a:t>2 </a:t>
            </a:r>
            <a:r>
              <a:rPr lang="en-US" baseline="-25000" dirty="0"/>
              <a:t>0</a:t>
            </a:r>
            <a:r>
              <a:rPr lang="en-US" i="1" baseline="-25000" dirty="0"/>
              <a:t>.</a:t>
            </a:r>
            <a:r>
              <a:rPr lang="en-US" baseline="-25000" dirty="0"/>
              <a:t>05</a:t>
            </a:r>
            <a:r>
              <a:rPr lang="en-US" dirty="0"/>
              <a:t> = 7</a:t>
            </a:r>
            <a:r>
              <a:rPr lang="en-US" i="1" dirty="0"/>
              <a:t>.</a:t>
            </a:r>
            <a:r>
              <a:rPr lang="en-US" dirty="0"/>
              <a:t>815 for 3 degrees of freedom.</a:t>
            </a:r>
          </a:p>
          <a:p>
            <a:endParaRPr lang="en-US" dirty="0"/>
          </a:p>
          <a:p>
            <a:r>
              <a:rPr lang="en-US" dirty="0"/>
              <a:t>We have no reason to reject the null hypothesis.</a:t>
            </a:r>
          </a:p>
          <a:p>
            <a:endParaRPr lang="en-US" dirty="0"/>
          </a:p>
          <a:p>
            <a:r>
              <a:rPr lang="en-US" dirty="0"/>
              <a:t>Hence, the normal distribution with </a:t>
            </a:r>
            <a:r>
              <a:rPr lang="en-US" i="1" dirty="0"/>
              <a:t>μ </a:t>
            </a:r>
            <a:r>
              <a:rPr lang="en-US" dirty="0"/>
              <a:t>= 3</a:t>
            </a:r>
            <a:r>
              <a:rPr lang="en-US" i="1" dirty="0"/>
              <a:t>.</a:t>
            </a:r>
            <a:r>
              <a:rPr lang="en-US" dirty="0"/>
              <a:t>5 and </a:t>
            </a:r>
            <a:r>
              <a:rPr lang="en-US" i="1" dirty="0"/>
              <a:t>σ </a:t>
            </a:r>
            <a:r>
              <a:rPr lang="en-US" dirty="0"/>
              <a:t>= 0</a:t>
            </a:r>
            <a:r>
              <a:rPr lang="en-US" i="1" dirty="0"/>
              <a:t>.</a:t>
            </a:r>
            <a:r>
              <a:rPr lang="en-US" dirty="0"/>
              <a:t>7 provides a good fit for the distribution of battery lives.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89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6E3E-839F-4970-BA3E-D266D392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F8A9-C984-4032-915B-43D0DA34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https://stattrek.com/hypothesis-test/hypothesis-testing.aspx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https://www.statisticshowto.datasciencecentral.com/probability-and-statistics/t-test/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https://www.itl.nist.gov/div898/handbook/eda/section3/eda353.htm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https://www.data-stats.com/two-sample-t-test-hypothesis-testing-2/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https://sixsigmastudyguide.com/one-and-two-sample-t-tests/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https://www.spss-tutorials.com/chi-square-independence-test/</a:t>
            </a:r>
            <a:endParaRPr lang="en-US" sz="2400" dirty="0"/>
          </a:p>
          <a:p>
            <a:r>
              <a:rPr lang="en-US" sz="2400" b="1" dirty="0"/>
              <a:t>Probability &amp; Statistics for Engineers &amp; Scientists by Ronald E. Walpole, Raymond H. Myers, Sharon L. Myers, Keying Ye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59A6-D238-4108-9C1E-16174ED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629F-DAE9-4CE4-9CB7-10FBC0D6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3. Analyze sample data</a:t>
            </a:r>
          </a:p>
          <a:p>
            <a:r>
              <a:rPr lang="en-US" dirty="0"/>
              <a:t> Find the value of the test statistic (mean score, proportion, t statistic, z-score, etc.) described in the analysis plan.</a:t>
            </a:r>
          </a:p>
          <a:p>
            <a:pPr marL="0" indent="0">
              <a:buNone/>
            </a:pPr>
            <a:r>
              <a:rPr lang="en-US" b="1" i="1" dirty="0"/>
              <a:t>4. Interpret results</a:t>
            </a:r>
          </a:p>
          <a:p>
            <a:r>
              <a:rPr lang="en-US" dirty="0"/>
              <a:t> Apply the decision rule described in the analysis plan. If the value of the test statistic is unlikely, based on the null hypothesis, reject the null hypothesis.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6E3E-839F-4970-BA3E-D266D392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tailed test at 5% Significance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EF8740-179F-4E94-87A1-321A0C68E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896269"/>
            <a:ext cx="9639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910A-71B5-4583-B906-C030B867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tailed test at 5% Significance level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D25960-103B-46D8-9FF3-68082825A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867694"/>
            <a:ext cx="9391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59A6-D238-4108-9C1E-16174ED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tailed test at 5% Significance level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296F0-A765-4AD0-8D70-3E6B3C05B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93" y="1848425"/>
            <a:ext cx="96393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2122</Words>
  <Application>Microsoft Office PowerPoint</Application>
  <PresentationFormat>Widescreen</PresentationFormat>
  <Paragraphs>353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Lato</vt:lpstr>
      <vt:lpstr>MathJax_Main</vt:lpstr>
      <vt:lpstr>MathJax_Math-italic</vt:lpstr>
      <vt:lpstr>Times New Roman</vt:lpstr>
      <vt:lpstr>Office Theme</vt:lpstr>
      <vt:lpstr>Hypothesis Testing</vt:lpstr>
      <vt:lpstr>What is Hypothesis Testing?</vt:lpstr>
      <vt:lpstr>Statistical Hypotheses</vt:lpstr>
      <vt:lpstr>PowerPoint Presentation</vt:lpstr>
      <vt:lpstr>Hypothesis Tests</vt:lpstr>
      <vt:lpstr>PowerPoint Presentation</vt:lpstr>
      <vt:lpstr>Two tailed test at 5% Significance level</vt:lpstr>
      <vt:lpstr>Left tailed test at 5% Significance level  </vt:lpstr>
      <vt:lpstr>Right tailed test at 5% Significance level  </vt:lpstr>
      <vt:lpstr>Decision Errors</vt:lpstr>
      <vt:lpstr>PowerPoint Presentation</vt:lpstr>
      <vt:lpstr>PowerPoint Presentation</vt:lpstr>
      <vt:lpstr>PowerPoint Presentation</vt:lpstr>
      <vt:lpstr>T test for a single mean</vt:lpstr>
      <vt:lpstr>PowerPoint Presentation</vt:lpstr>
      <vt:lpstr>PowerPoint Presentation</vt:lpstr>
      <vt:lpstr>PowerPoint Presentation</vt:lpstr>
      <vt:lpstr>PowerPoint Presentation</vt:lpstr>
      <vt:lpstr>Paired T Test</vt:lpstr>
      <vt:lpstr>PowerPoint Presentation</vt:lpstr>
      <vt:lpstr>PowerPoint Presentation</vt:lpstr>
      <vt:lpstr>PowerPoint Presentation</vt:lpstr>
      <vt:lpstr>Two-Sample t-Test</vt:lpstr>
      <vt:lpstr>PowerPoint Presentation</vt:lpstr>
      <vt:lpstr>PowerPoint Presentation</vt:lpstr>
      <vt:lpstr>Two Sample T Test (Equal Variance)</vt:lpstr>
      <vt:lpstr>Two Sample T Test (Unequal Variance) </vt:lpstr>
      <vt:lpstr>PowerPoint Presentation</vt:lpstr>
      <vt:lpstr>PowerPoint Presentation</vt:lpstr>
      <vt:lpstr>Parametric and Nonparametric Tests</vt:lpstr>
      <vt:lpstr>PowerPoint Presentation</vt:lpstr>
      <vt:lpstr>Categorical Random Variable</vt:lpstr>
      <vt:lpstr>Observed frequencies</vt:lpstr>
      <vt:lpstr>Chi-Square Test (Test for Independence ) </vt:lpstr>
      <vt:lpstr>PowerPoint Presentation</vt:lpstr>
      <vt:lpstr>Observed Frequencies</vt:lpstr>
      <vt:lpstr>Column Percentages</vt:lpstr>
      <vt:lpstr>Stacked Bar Chart</vt:lpstr>
      <vt:lpstr> Null Hypothesis</vt:lpstr>
      <vt:lpstr>Expected Frequencies</vt:lpstr>
      <vt:lpstr>Expected Frequency</vt:lpstr>
      <vt:lpstr>Test Statistic</vt:lpstr>
      <vt:lpstr>PowerPoint Presentation</vt:lpstr>
      <vt:lpstr>PowerPoint Presentation</vt:lpstr>
      <vt:lpstr>Goodness-of-Fit Test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Sunanda Das</dc:creator>
  <cp:lastModifiedBy>USER</cp:lastModifiedBy>
  <cp:revision>69</cp:revision>
  <dcterms:created xsi:type="dcterms:W3CDTF">2019-12-07T12:46:56Z</dcterms:created>
  <dcterms:modified xsi:type="dcterms:W3CDTF">2022-12-20T17:38:25Z</dcterms:modified>
</cp:coreProperties>
</file>