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463" r:id="rId6"/>
    <p:sldId id="464" r:id="rId7"/>
    <p:sldId id="465" r:id="rId8"/>
    <p:sldId id="262" r:id="rId9"/>
    <p:sldId id="339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9C33-A2BA-43D8-BF0E-260703CC0D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8C3C-4B3F-4E12-84A5-A26947DB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7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A42E-E688-4ADD-AC74-46014590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EE501-90D4-4762-AF6C-FCA1B454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C63F-2D93-4ECC-AA52-FD9372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E749-5685-4D9A-8776-E57CE8F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E6EF-795F-4692-82B0-5049162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92C6-3ED9-400E-ABF8-9E0E507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8F16-D6E4-4A5B-8D11-08CA400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E41-1925-4D70-9F2A-48C40AE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B6ED-91EC-4CB8-8BBF-16BC79D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1F9-580E-41C8-9A62-7E6EC8D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D5D1F-02FD-4200-A5ED-5EED0AA0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4D49-60F2-450D-B394-B98C1044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AC11-9A8A-46FA-9D9A-2C3BB8EE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E918-78D1-47E1-9BFD-6C1C90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370E-5367-4E7B-B30F-12FA363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DC36-85F2-496E-AFB4-E0BFE19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8BE-6850-4492-9BC6-24103D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EA0C-8C76-45E7-B19E-1905B6D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E5C1-57FB-4621-9E61-1001E4F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18BB-87E8-45EC-AB80-D8D87ED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236-1DAD-4F6A-8EBD-EB74EA1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07545-EC0B-4C64-AB0B-B9CA1585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794F-73B9-4F7D-897E-B96CADD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3ED4-B442-42A5-AC9F-80962DC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5E87-D54C-4198-92CD-8C33137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B1E2-01BC-422A-A738-A0DD8D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FADF-642E-4E05-8FEF-00F593C7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3566-62B3-4270-A4A1-3377D7F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E154-C9ED-4CD0-84C4-B87EF49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6A5B-9254-4DA7-8BA4-CCDEE11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5F69-F5A4-47C3-A579-5CA926F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1F46-A4AD-4599-B667-C8256D3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32B-4990-49AD-AFED-2EE491B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D6A0-0A11-43B3-9509-6230AF67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75D3-4868-40FA-A822-885C8397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5FD88-AFB3-4EF0-BE87-21558093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5F868-26FC-4DBB-AFC1-9137B15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A9C4-E7CA-48DB-BDB6-F77EBFE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659BD-3B62-4BF3-9FFC-9859839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CA5B-3399-482D-B2A3-44882554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53C4-89F4-47C4-B467-715979F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DD10-BFA5-461B-9E23-CD9CB5D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5BA-756F-4899-A013-986CEC1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EE9C-07CA-4C25-9DE2-63DFBD82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348B-6DFD-478E-BD1C-E799C149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4C4D-F798-49A1-9D1B-4933595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A4B-E7A0-414E-9877-C66C945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E497-33C0-4803-9BEB-47B4AC4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BA9F-111C-4160-9FA6-5ECD788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1E4E-DABA-47FA-A6A6-C69E534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C4356-462F-403B-B52B-8A8A974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5061-3FA6-4D37-8922-9B2F751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5DD-81E9-45CE-9949-8DEE07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BC4E-E088-4DE7-9DC9-7A7413D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3A42-6DE8-4AC4-953D-0F372D8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E5CF-0421-45C0-B692-D1ECF1A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D53F-EEBA-446F-A18E-D0E5F0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7AED-D549-465C-9D90-84CCC585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DACE8-7AC8-4C06-9A07-3478F7A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14D7-B797-4835-854C-F59210D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D906-7EF3-4723-978A-17AF446C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8F8-53E8-4F79-B2CB-0499115D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928-2B87-4F69-AD5B-C7A8745C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09997" y="8059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2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61066" y="2589687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Topic: Smoothing Using Bilateral Filter</a:t>
            </a:r>
            <a:endParaRPr b="1" dirty="0"/>
          </a:p>
        </p:txBody>
      </p:sp>
      <p:sp>
        <p:nvSpPr>
          <p:cNvPr id="7" name="Dr. Sk. Md. Masudul Ahsan Professor,…">
            <a:extLst>
              <a:ext uri="{FF2B5EF4-FFF2-40B4-BE49-F238E27FC236}">
                <a16:creationId xmlns:a16="http://schemas.microsoft.com/office/drawing/2014/main" id="{A4B3882F-A4BD-4AC0-B396-1A3D48BBB17B}"/>
              </a:ext>
            </a:extLst>
          </p:cNvPr>
          <p:cNvSpPr txBox="1"/>
          <p:nvPr/>
        </p:nvSpPr>
        <p:spPr>
          <a:xfrm>
            <a:off x="4173027" y="3425769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/>
              <a:t>Dr. Sk. Md. </a:t>
            </a:r>
            <a:r>
              <a:rPr sz="1547" dirty="0" err="1"/>
              <a:t>Masudul</a:t>
            </a:r>
            <a:r>
              <a:rPr sz="1547" dirty="0"/>
              <a:t> Ahsan</a:t>
            </a:r>
          </a:p>
          <a:p>
            <a:pPr algn="ctr">
              <a:defRPr sz="2200" b="0"/>
            </a:pPr>
            <a:r>
              <a:rPr sz="1547" dirty="0"/>
              <a:t>Professor, 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  <p:sp>
        <p:nvSpPr>
          <p:cNvPr id="8" name="Dipannita Biswas…">
            <a:extLst>
              <a:ext uri="{FF2B5EF4-FFF2-40B4-BE49-F238E27FC236}">
                <a16:creationId xmlns:a16="http://schemas.microsoft.com/office/drawing/2014/main" id="{71DADD35-123C-4D54-A6EC-34A28CEE03FB}"/>
              </a:ext>
            </a:extLst>
          </p:cNvPr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Dipannita</a:t>
            </a:r>
            <a:r>
              <a:rPr sz="1547" dirty="0"/>
              <a:t> Biswas</a:t>
            </a:r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 </a:t>
            </a:r>
          </a:p>
          <a:p>
            <a:pPr algn="ctr">
              <a:defRPr sz="2200" b="0"/>
            </a:pPr>
            <a:r>
              <a:rPr sz="1547" dirty="0"/>
              <a:t>KUET</a:t>
            </a:r>
          </a:p>
        </p:txBody>
      </p:sp>
      <p:sp>
        <p:nvSpPr>
          <p:cNvPr id="9" name="Kaniz Fatema Isha…">
            <a:extLst>
              <a:ext uri="{FF2B5EF4-FFF2-40B4-BE49-F238E27FC236}">
                <a16:creationId xmlns:a16="http://schemas.microsoft.com/office/drawing/2014/main" id="{3C961F34-32C6-413A-B1DC-C91B75C999AE}"/>
              </a:ext>
            </a:extLst>
          </p:cNvPr>
          <p:cNvSpPr txBox="1"/>
          <p:nvPr/>
        </p:nvSpPr>
        <p:spPr>
          <a:xfrm>
            <a:off x="6235785" y="4858204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Kaniz</a:t>
            </a:r>
            <a:r>
              <a:rPr sz="1547" dirty="0"/>
              <a:t> </a:t>
            </a:r>
            <a:r>
              <a:rPr sz="1547" dirty="0" err="1"/>
              <a:t>Fatema</a:t>
            </a:r>
            <a:r>
              <a:rPr sz="1547" dirty="0"/>
              <a:t> </a:t>
            </a:r>
            <a:r>
              <a:rPr sz="1547" dirty="0" err="1"/>
              <a:t>Isha</a:t>
            </a:r>
            <a:endParaRPr sz="1547" dirty="0"/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2. Calculate the final output size</a:t>
            </a:r>
          </a:p>
          <a:p>
            <a:pPr marL="0" indent="0">
              <a:buNone/>
            </a:pPr>
            <a:r>
              <a:rPr lang="en-US" dirty="0"/>
              <a:t>If the Input is </a:t>
            </a:r>
            <a:r>
              <a:rPr lang="en-US" b="1" dirty="0"/>
              <a:t>m1 x n1</a:t>
            </a:r>
            <a:r>
              <a:rPr lang="en-US" dirty="0"/>
              <a:t> and Filter is </a:t>
            </a:r>
            <a:r>
              <a:rPr lang="en-US" b="1" dirty="0"/>
              <a:t>m2 x n2 </a:t>
            </a:r>
            <a:r>
              <a:rPr lang="en-US" dirty="0"/>
              <a:t>the size of the output will be: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( m1 + m2 - 1)  x ( n1 + n2 - 1)</a:t>
            </a:r>
          </a:p>
          <a:p>
            <a:pPr marL="0" indent="0">
              <a:buNone/>
            </a:pPr>
            <a:r>
              <a:rPr lang="en-US" dirty="0"/>
              <a:t>For our example it’s : (2 + 2 - 1) x (3 + 2 - 1)</a:t>
            </a:r>
          </a:p>
          <a:p>
            <a:pPr marL="0" indent="0">
              <a:buNone/>
            </a:pPr>
            <a:r>
              <a:rPr lang="en-US" dirty="0"/>
              <a:t>                                = 3 x 4</a:t>
            </a:r>
          </a:p>
        </p:txBody>
      </p:sp>
    </p:spTree>
    <p:extLst>
      <p:ext uri="{BB962C8B-B14F-4D97-AF65-F5344CB8AC3E}">
        <p14:creationId xmlns:p14="http://schemas.microsoft.com/office/powerpoint/2010/main" val="37595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3- Zero Pad the filter matrix</a:t>
            </a:r>
          </a:p>
          <a:p>
            <a:pPr marL="0" indent="0">
              <a:buNone/>
            </a:pPr>
            <a:r>
              <a:rPr lang="en-US" dirty="0"/>
              <a:t>Zero pad the filter to make it the same size as the output.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Zero padded F = 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953000" y="3310339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94634" y="33103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4634" y="39961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608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6466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3324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994634" y="46819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3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7204" y="1508354"/>
            <a:ext cx="10726932" cy="5638800"/>
          </a:xfrm>
        </p:spPr>
        <p:txBody>
          <a:bodyPr/>
          <a:lstStyle/>
          <a:p>
            <a:r>
              <a:rPr lang="en-US" b="1" dirty="0"/>
              <a:t>4- Create </a:t>
            </a:r>
            <a:r>
              <a:rPr lang="en-US" b="1" dirty="0" err="1"/>
              <a:t>Toeplitz</a:t>
            </a:r>
            <a:r>
              <a:rPr lang="en-US" b="1" dirty="0"/>
              <a:t> matrix for each row of the zero-padded filter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2917" y="21930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Zero padded F =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0514" y="2140443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62951" y="2140443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062951" y="2826243"/>
            <a:ext cx="685800" cy="6858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0292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7150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4008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062951" y="352147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2582917" y="4374692"/>
            <a:ext cx="1912883" cy="1949909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5181601" y="4374692"/>
            <a:ext cx="1912883" cy="1949909"/>
            <a:chOff x="1584" y="1248"/>
            <a:chExt cx="1584" cy="2112"/>
          </a:xfrm>
          <a:solidFill>
            <a:srgbClr val="FF99CC"/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7748752" y="4374692"/>
            <a:ext cx="1912883" cy="1949909"/>
            <a:chOff x="1584" y="1248"/>
            <a:chExt cx="1584" cy="2112"/>
          </a:xfrm>
          <a:solidFill>
            <a:srgbClr val="FFFF99"/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3828CC-FF9B-48B3-ABB2-516EE60636B5}"/>
              </a:ext>
            </a:extLst>
          </p:cNvPr>
          <p:cNvSpPr txBox="1"/>
          <p:nvPr/>
        </p:nvSpPr>
        <p:spPr>
          <a:xfrm>
            <a:off x="322054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33924-B0FA-4E34-8A2C-20F041D6C802}"/>
              </a:ext>
            </a:extLst>
          </p:cNvPr>
          <p:cNvSpPr txBox="1"/>
          <p:nvPr/>
        </p:nvSpPr>
        <p:spPr>
          <a:xfrm>
            <a:off x="5892258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CB17A3-DDE1-4630-B6D3-10007622CFB4}"/>
              </a:ext>
            </a:extLst>
          </p:cNvPr>
          <p:cNvSpPr txBox="1"/>
          <p:nvPr/>
        </p:nvSpPr>
        <p:spPr>
          <a:xfrm>
            <a:off x="857945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13294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5- Create a doubly blocked </a:t>
            </a:r>
            <a:r>
              <a:rPr lang="en-US" b="1" dirty="0" err="1"/>
              <a:t>Toeplitz</a:t>
            </a:r>
            <a:r>
              <a:rPr lang="en-US" b="1" dirty="0"/>
              <a:t> matrix</a:t>
            </a:r>
          </a:p>
          <a:p>
            <a:pPr marL="0" indent="0">
              <a:buNone/>
            </a:pPr>
            <a:r>
              <a:rPr lang="en-US" dirty="0"/>
              <a:t>Now all these small </a:t>
            </a:r>
            <a:r>
              <a:rPr lang="en-US" dirty="0" err="1"/>
              <a:t>Toeplitz</a:t>
            </a:r>
            <a:r>
              <a:rPr lang="en-US" dirty="0"/>
              <a:t> matrices should be arranged in a big doubly blocked </a:t>
            </a:r>
            <a:r>
              <a:rPr lang="en-US" dirty="0" err="1"/>
              <a:t>Toeplitz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8" y="3471429"/>
            <a:ext cx="4629455" cy="18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289"/>
            <a:ext cx="10515600" cy="1325563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76986" y="1828801"/>
            <a:ext cx="1594069" cy="1462432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771055" y="3291233"/>
            <a:ext cx="1620347" cy="1585566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4176986" y="3276601"/>
            <a:ext cx="1594069" cy="1585569"/>
            <a:chOff x="1584" y="1248"/>
            <a:chExt cx="1584" cy="2112"/>
          </a:xfrm>
          <a:solidFill>
            <a:srgbClr val="FF99CC"/>
          </a:solidFill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5771054" y="4847030"/>
            <a:ext cx="1620347" cy="1706170"/>
            <a:chOff x="1584" y="1248"/>
            <a:chExt cx="1584" cy="2112"/>
          </a:xfrm>
          <a:solidFill>
            <a:srgbClr val="FF99CC"/>
          </a:solidFill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5771054" y="1843052"/>
            <a:ext cx="1620346" cy="1447800"/>
            <a:chOff x="1584" y="1248"/>
            <a:chExt cx="1584" cy="2112"/>
          </a:xfrm>
          <a:solidFill>
            <a:schemeClr val="bg1"/>
          </a:solidFill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4176986" y="4876800"/>
            <a:ext cx="1594069" cy="1676402"/>
            <a:chOff x="1584" y="1248"/>
            <a:chExt cx="1584" cy="2112"/>
          </a:xfrm>
          <a:solidFill>
            <a:srgbClr val="FFFF99"/>
          </a:solidFill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52601" y="350073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Blocked =</a:t>
            </a: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6- Convert the input matrix to a column vector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67000" y="3048000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472411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1794" y="3171735"/>
            <a:ext cx="1929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Vectored</a:t>
            </a:r>
          </a:p>
          <a:p>
            <a:r>
              <a:rPr lang="en-US" sz="3600" b="1" dirty="0"/>
              <a:t>       I =</a:t>
            </a:r>
          </a:p>
        </p:txBody>
      </p:sp>
    </p:spTree>
    <p:extLst>
      <p:ext uri="{BB962C8B-B14F-4D97-AF65-F5344CB8AC3E}">
        <p14:creationId xmlns:p14="http://schemas.microsoft.com/office/powerpoint/2010/main" val="357433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7- Multiply doubly blocked </a:t>
            </a:r>
            <a:r>
              <a:rPr lang="en-US" b="1" dirty="0" err="1"/>
              <a:t>Toeplitz</a:t>
            </a:r>
            <a:r>
              <a:rPr lang="en-US" b="1" dirty="0"/>
              <a:t> matrix with </a:t>
            </a:r>
            <a:r>
              <a:rPr lang="en-US" b="1" dirty="0" err="1"/>
              <a:t>vectorized</a:t>
            </a:r>
            <a:r>
              <a:rPr lang="en-US" b="1" dirty="0"/>
              <a:t> input signal</a:t>
            </a:r>
          </a:p>
          <a:p>
            <a:pPr marL="0" indent="0">
              <a:buNone/>
            </a:pPr>
            <a:r>
              <a:rPr lang="en-US" dirty="0"/>
              <a:t>This multiplication gives the convolution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6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228600"/>
            <a:ext cx="8942246" cy="519112"/>
          </a:xfrm>
        </p:spPr>
        <p:txBody>
          <a:bodyPr/>
          <a:lstStyle/>
          <a:p>
            <a:r>
              <a:rPr lang="en-US" b="1" dirty="0"/>
              <a:t>8- Last step: reshape the result to a matrix form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959806" y="14478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59806" y="19050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59806" y="23622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959806" y="28575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959806" y="33147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9806" y="37719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59806" y="57531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9806" y="47815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9806" y="52387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4617" y="4010680"/>
            <a:ext cx="22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Vector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7568" y="3480129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959806" y="9525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959806" y="42672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59806" y="62484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794429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0411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37420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551438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80410" y="2327318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037418" y="2327896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794429" y="2315043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551438" y="233187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37419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794428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551437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280410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 Gaussian Function</a:t>
            </a:r>
            <a:endParaRPr b="1" dirty="0"/>
          </a:p>
        </p:txBody>
      </p:sp>
      <p:sp>
        <p:nvSpPr>
          <p:cNvPr id="94" name="Google Shape;94;p2" descr="{\displaystyle G(x,y)={\frac {1}{2\pi \sigma ^{2}}}e^{-{\frac {x^{2}+y^{2}}{2\sigma ^{2}}}}}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Properties of Gaussian Blur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smoothing: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Spatial distance matters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Bilateral Filter </a:t>
            </a:r>
            <a:endParaRPr b="1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</a:t>
            </a:r>
            <a:endParaRPr dirty="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t="10818" r="79"/>
          <a:stretch/>
        </p:blipFill>
        <p:spPr>
          <a:xfrm>
            <a:off x="2657425" y="3297300"/>
            <a:ext cx="6690761" cy="287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F38-A26C-497F-B2D4-5A105CCB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distribution for spatial domain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08FB1-A997-4CF7-A77D-309C36A1937B}"/>
              </a:ext>
            </a:extLst>
          </p:cNvPr>
          <p:cNvSpPr txBox="1"/>
          <p:nvPr/>
        </p:nvSpPr>
        <p:spPr>
          <a:xfrm>
            <a:off x="961008" y="187405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Epanechnikov Kernel is a kernel function that is of quadratic form.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/>
              <p:nvPr/>
            </p:nvSpPr>
            <p:spPr>
              <a:xfrm>
                <a:off x="1793290" y="2830560"/>
                <a:ext cx="2278188" cy="668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/>
                      <m:t>K</m:t>
                    </m:r>
                    <m:r>
                      <m:rPr>
                        <m:nor/>
                      </m:rPr>
                      <a:rPr lang="en-US" sz="2800" dirty="0" smtClean="0"/>
                      <m:t>(</m:t>
                    </m:r>
                    <m:r>
                      <m:rPr>
                        <m:nor/>
                      </m:rPr>
                      <a:rPr lang="en-US" sz="2800" dirty="0" smtClean="0"/>
                      <m:t>r</m:t>
                    </m:r>
                    <m:r>
                      <m:rPr>
                        <m:nor/>
                      </m:rPr>
                      <a:rPr lang="en-US" sz="2800" dirty="0" smtClean="0"/>
                      <m:t>)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90" y="2830560"/>
                <a:ext cx="2278188" cy="668837"/>
              </a:xfrm>
              <a:prstGeom prst="rect">
                <a:avLst/>
              </a:prstGeom>
              <a:blipFill>
                <a:blip r:embed="rId2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9FD07A-A128-4382-B729-24DA330CD92B}"/>
              </a:ext>
            </a:extLst>
          </p:cNvPr>
          <p:cNvSpPr txBox="1"/>
          <p:nvPr/>
        </p:nvSpPr>
        <p:spPr>
          <a:xfrm>
            <a:off x="1473693" y="4083728"/>
            <a:ext cx="548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  <a:r>
              <a:rPr lang="en-US" b="1"/>
              <a:t>r </a:t>
            </a:r>
            <a:r>
              <a:rPr lang="en-US"/>
              <a:t>=distance </a:t>
            </a:r>
            <a:r>
              <a:rPr lang="en-US" dirty="0"/>
              <a:t>of pixel q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 from center p of kernel S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kernel size / 2 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320DE6C-4318-4F6D-8327-9A03E526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4325"/>
              </p:ext>
            </p:extLst>
          </p:nvPr>
        </p:nvGraphicFramePr>
        <p:xfrm>
          <a:off x="8244766" y="2028546"/>
          <a:ext cx="2937770" cy="280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54">
                  <a:extLst>
                    <a:ext uri="{9D8B030D-6E8A-4147-A177-3AD203B41FA5}">
                      <a16:colId xmlns:a16="http://schemas.microsoft.com/office/drawing/2014/main" val="259931977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763818555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875960729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990509500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3675167888"/>
                    </a:ext>
                  </a:extLst>
                </a:gridCol>
              </a:tblGrid>
              <a:tr h="56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94339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4707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6319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256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09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AE112CE-96A4-49C5-AEB7-6218B16E5560}"/>
              </a:ext>
            </a:extLst>
          </p:cNvPr>
          <p:cNvSpPr txBox="1"/>
          <p:nvPr/>
        </p:nvSpPr>
        <p:spPr>
          <a:xfrm>
            <a:off x="9286044" y="3275111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p(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 err="1">
                <a:solidFill>
                  <a:srgbClr val="FF0000"/>
                </a:solidFill>
              </a:rPr>
              <a:t>,y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0C625-1620-4634-B196-4F3C27074819}"/>
              </a:ext>
            </a:extLst>
          </p:cNvPr>
          <p:cNvSpPr txBox="1"/>
          <p:nvPr/>
        </p:nvSpPr>
        <p:spPr>
          <a:xfrm>
            <a:off x="10654684" y="2197223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q(</a:t>
            </a:r>
            <a:r>
              <a:rPr lang="en-US" sz="1400" b="1" dirty="0" err="1">
                <a:solidFill>
                  <a:srgbClr val="0070C0"/>
                </a:solidFill>
              </a:rPr>
              <a:t>x</a:t>
            </a:r>
            <a:r>
              <a:rPr lang="en-US" sz="1400" b="1" baseline="-25000" dirty="0" err="1">
                <a:solidFill>
                  <a:srgbClr val="0070C0"/>
                </a:solidFill>
              </a:rPr>
              <a:t>q</a:t>
            </a:r>
            <a:r>
              <a:rPr lang="en-US" sz="1400" b="1" dirty="0" err="1">
                <a:solidFill>
                  <a:srgbClr val="0070C0"/>
                </a:solidFill>
              </a:rPr>
              <a:t>,y</a:t>
            </a:r>
            <a:r>
              <a:rPr lang="en-US" sz="1400" b="1" baseline="-25000" dirty="0" err="1">
                <a:solidFill>
                  <a:srgbClr val="0070C0"/>
                </a:solidFill>
              </a:rPr>
              <a:t>q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C353C-A4ED-4922-91DA-1F0CA3DDD48E}"/>
              </a:ext>
            </a:extLst>
          </p:cNvPr>
          <p:cNvCxnSpPr>
            <a:cxnSpLocks/>
          </p:cNvCxnSpPr>
          <p:nvPr/>
        </p:nvCxnSpPr>
        <p:spPr>
          <a:xfrm flipV="1">
            <a:off x="9651137" y="2432483"/>
            <a:ext cx="1241764" cy="99651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DEBFF-C5F5-4BCE-8DF9-2437584560DE}"/>
              </a:ext>
            </a:extLst>
          </p:cNvPr>
          <p:cNvSpPr txBox="1"/>
          <p:nvPr/>
        </p:nvSpPr>
        <p:spPr>
          <a:xfrm>
            <a:off x="9995981" y="26537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78518CA-9328-4F14-B76D-7CA2F1A3C6E7}"/>
              </a:ext>
            </a:extLst>
          </p:cNvPr>
          <p:cNvSpPr/>
          <p:nvPr/>
        </p:nvSpPr>
        <p:spPr>
          <a:xfrm rot="5400000">
            <a:off x="10454279" y="3241908"/>
            <a:ext cx="307777" cy="1148735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C2340-4D54-4323-BFEA-1981B8F9B89B}"/>
              </a:ext>
            </a:extLst>
          </p:cNvPr>
          <p:cNvSpPr txBox="1"/>
          <p:nvPr/>
        </p:nvSpPr>
        <p:spPr>
          <a:xfrm>
            <a:off x="10148381" y="375604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ACDC5-FECC-458E-9340-4122D2ECB528}"/>
              </a:ext>
            </a:extLst>
          </p:cNvPr>
          <p:cNvSpPr txBox="1"/>
          <p:nvPr/>
        </p:nvSpPr>
        <p:spPr>
          <a:xfrm>
            <a:off x="9560404" y="4967254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69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4828-A7B5-4970-9352-788E8876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Curve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0ECBE-D014-44B4-99E6-1FDFA3CD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50" y="1825625"/>
            <a:ext cx="544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5DB2-1C91-4EF8-A4EE-3D756274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6365289"/>
            <a:ext cx="9747681" cy="4100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cv2.bilateralFilter (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dst</a:t>
            </a:r>
            <a:r>
              <a:rPr lang="en-US" sz="2400" dirty="0"/>
              <a:t>, kernel, </a:t>
            </a:r>
            <a:r>
              <a:rPr lang="en-US" sz="2400" dirty="0" err="1"/>
              <a:t>sigmaColor</a:t>
            </a:r>
            <a:r>
              <a:rPr lang="en-US" sz="2400" dirty="0"/>
              <a:t> , </a:t>
            </a:r>
            <a:r>
              <a:rPr lang="en-US" sz="2400" dirty="0" err="1"/>
              <a:t>sigmaSpace</a:t>
            </a:r>
            <a:r>
              <a:rPr lang="en-US" sz="2400" dirty="0"/>
              <a:t> , </a:t>
            </a:r>
            <a:r>
              <a:rPr lang="en-US" sz="2400" dirty="0" err="1"/>
              <a:t>borderType</a:t>
            </a:r>
            <a:r>
              <a:rPr lang="en-US" sz="2400" dirty="0"/>
              <a:t> = BORDER_DEFAULT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3E65B-8EC0-474B-BAC1-91E2E2DE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42" y="852380"/>
            <a:ext cx="3781107" cy="330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9D24E-D44D-4ABB-875E-A740C3D3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9" y="823127"/>
            <a:ext cx="3847952" cy="336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962F47-3C9D-45FA-AB08-A712CC9B041A}"/>
              </a:ext>
            </a:extLst>
          </p:cNvPr>
          <p:cNvSpPr txBox="1"/>
          <p:nvPr/>
        </p:nvSpPr>
        <p:spPr>
          <a:xfrm>
            <a:off x="7848036" y="4389205"/>
            <a:ext cx="4002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distribution </a:t>
            </a:r>
          </a:p>
          <a:p>
            <a:pPr algn="ctr"/>
            <a:r>
              <a:rPr lang="en-US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for coordinate space 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E6B7B-67FB-459E-83A3-00D71200517B}"/>
              </a:ext>
            </a:extLst>
          </p:cNvPr>
          <p:cNvSpPr txBox="1"/>
          <p:nvPr/>
        </p:nvSpPr>
        <p:spPr>
          <a:xfrm>
            <a:off x="3791939" y="4389205"/>
            <a:ext cx="390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OpenCv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Bilateral function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  <a:p>
            <a:pPr algn="ctr"/>
            <a:r>
              <a:rPr lang="en-US" dirty="0"/>
              <a:t>Sigma = 20 for coordinate space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3588-2FA2-4F82-A4EF-E7CB0DB8A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1" y="830437"/>
            <a:ext cx="3775332" cy="3309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32080-9E86-4407-9CA7-AC63013217BC}"/>
              </a:ext>
            </a:extLst>
          </p:cNvPr>
          <p:cNvSpPr txBox="1"/>
          <p:nvPr/>
        </p:nvSpPr>
        <p:spPr>
          <a:xfrm>
            <a:off x="1597981" y="4554245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9527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245375" y="1052828"/>
            <a:ext cx="3698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dirty="0">
                <a:effectLst/>
              </a:rPr>
              <a:t> 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9FDE-BBFE-4154-9063-F59011E224E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 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CB4AD-D000-4365-8E72-81983BC550B4}"/>
              </a:ext>
            </a:extLst>
          </p:cNvPr>
          <p:cNvSpPr txBox="1">
            <a:spLocks/>
          </p:cNvSpPr>
          <p:nvPr/>
        </p:nvSpPr>
        <p:spPr>
          <a:xfrm>
            <a:off x="1908622" y="2506662"/>
            <a:ext cx="9123362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029733" y="824313"/>
            <a:ext cx="9123362" cy="922338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1. Define Input and Filter</a:t>
            </a:r>
          </a:p>
          <a:p>
            <a:endParaRPr lang="en-US" b="1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05744" y="2975049"/>
            <a:ext cx="1371600" cy="1371600"/>
            <a:chOff x="2976" y="1776"/>
            <a:chExt cx="1056" cy="1056"/>
          </a:xfrm>
          <a:solidFill>
            <a:srgbClr val="FFFFFF"/>
          </a:solidFill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64027" y="4679937"/>
            <a:ext cx="1927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image</a:t>
            </a:r>
          </a:p>
          <a:p>
            <a:endParaRPr lang="en-US" sz="2800" dirty="0"/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76744" y="2883016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0483" y="4679937"/>
            <a:ext cx="962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702</Words>
  <Application>Microsoft Office PowerPoint</Application>
  <PresentationFormat>Widescreen</PresentationFormat>
  <Paragraphs>281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CSE 4128 Lab 2 </vt:lpstr>
      <vt:lpstr> Gaussian Function</vt:lpstr>
      <vt:lpstr>Properties of Gaussian Blur</vt:lpstr>
      <vt:lpstr>Bilateral Filter </vt:lpstr>
      <vt:lpstr>Epanechnikov distribution for spatial domain</vt:lpstr>
      <vt:lpstr>Epanechnikov Curve</vt:lpstr>
      <vt:lpstr>PowerPoint Presentation</vt:lpstr>
      <vt:lpstr>Assignment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2</dc:title>
  <dc:creator>D B</dc:creator>
  <cp:lastModifiedBy>NLP Lab</cp:lastModifiedBy>
  <cp:revision>23</cp:revision>
  <dcterms:created xsi:type="dcterms:W3CDTF">2023-03-19T08:25:45Z</dcterms:created>
  <dcterms:modified xsi:type="dcterms:W3CDTF">2023-06-13T05:07:42Z</dcterms:modified>
</cp:coreProperties>
</file>