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uzzy Inference Example"/>
          <p:cNvSpPr txBox="1"/>
          <p:nvPr>
            <p:ph type="ctrTitle"/>
          </p:nvPr>
        </p:nvSpPr>
        <p:spPr>
          <a:xfrm>
            <a:off x="1508782" y="2572350"/>
            <a:ext cx="10338344" cy="1433900"/>
          </a:xfrm>
          <a:prstGeom prst="rect">
            <a:avLst/>
          </a:prstGeom>
        </p:spPr>
        <p:txBody>
          <a:bodyPr/>
          <a:lstStyle>
            <a:lvl1pPr defTabSz="578358">
              <a:defRPr sz="6930"/>
            </a:lvl1pPr>
          </a:lstStyle>
          <a:p>
            <a:pPr/>
            <a:r>
              <a:t>Fuzzy Inference Example</a:t>
            </a:r>
          </a:p>
        </p:txBody>
      </p:sp>
      <p:sp>
        <p:nvSpPr>
          <p:cNvPr id="120" name="CSE 4110 : Artificial Intelligence Laboratory"/>
          <p:cNvSpPr txBox="1"/>
          <p:nvPr>
            <p:ph type="subTitle" sz="quarter" idx="1"/>
          </p:nvPr>
        </p:nvSpPr>
        <p:spPr>
          <a:xfrm>
            <a:off x="1619457" y="4193218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CSE 4110 : Artificial Intelligence Laboratory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56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754" y="3559040"/>
            <a:ext cx="6411537" cy="3147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1306" y="3376440"/>
            <a:ext cx="6490444" cy="349485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From Rule2 we get :…"/>
          <p:cNvSpPr txBox="1"/>
          <p:nvPr/>
        </p:nvSpPr>
        <p:spPr>
          <a:xfrm>
            <a:off x="1890440" y="7001650"/>
            <a:ext cx="7560565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From Rule2 we get : </a:t>
            </a:r>
          </a:p>
          <a:p>
            <a:pPr>
              <a:defRPr b="0"/>
            </a:pPr>
            <a:r>
              <a:t>min( Project_Funding[Marginal],Project_Staffing[Large])</a:t>
            </a:r>
          </a:p>
          <a:p>
            <a:pPr algn="l">
              <a:defRPr b="0"/>
            </a:pPr>
            <a:r>
              <a:t>=min (0.2,0.7)</a:t>
            </a:r>
          </a:p>
          <a:p>
            <a:pPr algn="l">
              <a:defRPr b="0"/>
            </a:pPr>
            <a:r>
              <a:t>=0.2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61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9593" y="3421627"/>
            <a:ext cx="6040735" cy="348056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rom Rule2 we get :…"/>
          <p:cNvSpPr txBox="1"/>
          <p:nvPr/>
        </p:nvSpPr>
        <p:spPr>
          <a:xfrm>
            <a:off x="2102610" y="7413510"/>
            <a:ext cx="7560565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From Rule2 we get : </a:t>
            </a:r>
          </a:p>
          <a:p>
            <a:pPr>
              <a:defRPr b="0"/>
            </a:pPr>
            <a:r>
              <a:t>min( Project_Funding[Marginal],Project_Staffing[Large])</a:t>
            </a:r>
          </a:p>
          <a:p>
            <a:pPr algn="l">
              <a:defRPr b="0"/>
            </a:pPr>
            <a:r>
              <a:t>=min (0.2,0.7)</a:t>
            </a:r>
          </a:p>
          <a:p>
            <a:pPr algn="l">
              <a:defRPr b="0"/>
            </a:pPr>
            <a:r>
              <a:t>=0.2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65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54" y="3570647"/>
            <a:ext cx="6387889" cy="31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3626" y="3528974"/>
            <a:ext cx="6207166" cy="334232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From Rule3 we get :…"/>
          <p:cNvSpPr txBox="1"/>
          <p:nvPr/>
        </p:nvSpPr>
        <p:spPr>
          <a:xfrm>
            <a:off x="3505568" y="7323086"/>
            <a:ext cx="4105657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From Rule3 we get : </a:t>
            </a:r>
          </a:p>
          <a:p>
            <a:pPr>
              <a:defRPr b="0"/>
            </a:pPr>
            <a:r>
              <a:t> Project_Funding[Inadequate]</a:t>
            </a:r>
          </a:p>
          <a:p>
            <a:pPr algn="l">
              <a:defRPr b="0"/>
            </a:pPr>
            <a:r>
              <a:t>=0.5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70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342" y="3079878"/>
            <a:ext cx="6705069" cy="386334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From Rule3 we get :…"/>
          <p:cNvSpPr txBox="1"/>
          <p:nvPr/>
        </p:nvSpPr>
        <p:spPr>
          <a:xfrm>
            <a:off x="3505568" y="7323087"/>
            <a:ext cx="4105657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From Rule3 we get : </a:t>
            </a:r>
          </a:p>
          <a:p>
            <a:pPr>
              <a:defRPr b="0"/>
            </a:pPr>
            <a:r>
              <a:t> Project_Funding[Inadequate]</a:t>
            </a:r>
          </a:p>
          <a:p>
            <a:pPr algn="l">
              <a:defRPr b="0"/>
            </a:pPr>
            <a:r>
              <a:t>=0.5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ep3:…"/>
          <p:cNvSpPr txBox="1"/>
          <p:nvPr>
            <p:ph type="body" sz="quarter" idx="1"/>
          </p:nvPr>
        </p:nvSpPr>
        <p:spPr>
          <a:xfrm>
            <a:off x="830331" y="2055330"/>
            <a:ext cx="11344138" cy="1197660"/>
          </a:xfrm>
          <a:prstGeom prst="rect">
            <a:avLst/>
          </a:prstGeom>
        </p:spPr>
        <p:txBody>
          <a:bodyPr/>
          <a:lstStyle/>
          <a:p>
            <a:pPr marL="0" indent="0" defTabSz="461518">
              <a:spcBef>
                <a:spcPts val="3300"/>
              </a:spcBef>
              <a:buSzTx/>
              <a:buNone/>
              <a:defRPr sz="2133"/>
            </a:pPr>
            <a:r>
              <a:t>Step3: </a:t>
            </a:r>
          </a:p>
          <a:p>
            <a:pPr marL="0" indent="0" defTabSz="461518">
              <a:spcBef>
                <a:spcPts val="3300"/>
              </a:spcBef>
              <a:buSzTx/>
              <a:buNone/>
              <a:defRPr sz="2133"/>
            </a:pPr>
            <a:r>
              <a:t>Aggregation of output all rules: </a:t>
            </a:r>
          </a:p>
        </p:txBody>
      </p:sp>
      <p:sp>
        <p:nvSpPr>
          <p:cNvPr id="174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75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000" y="3591503"/>
            <a:ext cx="9688481" cy="5582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tep4:…"/>
          <p:cNvSpPr txBox="1"/>
          <p:nvPr>
            <p:ph type="body" sz="quarter" idx="1"/>
          </p:nvPr>
        </p:nvSpPr>
        <p:spPr>
          <a:xfrm>
            <a:off x="830331" y="2055330"/>
            <a:ext cx="11659778" cy="1828399"/>
          </a:xfrm>
          <a:prstGeom prst="rect">
            <a:avLst/>
          </a:prstGeom>
        </p:spPr>
        <p:txBody>
          <a:bodyPr/>
          <a:lstStyle/>
          <a:p>
            <a:pPr marL="0" indent="0" defTabSz="496570">
              <a:spcBef>
                <a:spcPts val="3500"/>
              </a:spcBef>
              <a:buSzTx/>
              <a:buNone/>
              <a:defRPr sz="2295"/>
            </a:pPr>
            <a:r>
              <a:t>Step4: </a:t>
            </a:r>
          </a:p>
          <a:p>
            <a:pPr marL="0" indent="0" defTabSz="496570">
              <a:lnSpc>
                <a:spcPct val="120000"/>
              </a:lnSpc>
              <a:spcBef>
                <a:spcPts val="3500"/>
              </a:spcBef>
              <a:buSzTx/>
              <a:buNone/>
              <a:defRPr sz="2295"/>
            </a:pPr>
            <a:r>
              <a:t>There are several defuzzification methods, here we have used centroid technique. It finds the point where a vertical line would slice the aggregate set into two equal masses.</a:t>
            </a:r>
          </a:p>
        </p:txBody>
      </p:sp>
      <p:sp>
        <p:nvSpPr>
          <p:cNvPr id="178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79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2266" y="4410435"/>
            <a:ext cx="6240268" cy="318278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a centroid defuzzification method finds a point representing the centre of gravity of the fuzzy set, A, on the interval, ab."/>
          <p:cNvSpPr txBox="1"/>
          <p:nvPr/>
        </p:nvSpPr>
        <p:spPr>
          <a:xfrm>
            <a:off x="1006065" y="8318476"/>
            <a:ext cx="1188519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a centroid defuzzification method finds a point representing the centre of gravity of the fuzzy set, A, on the interval, ab.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8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914" y="3814399"/>
            <a:ext cx="6572366" cy="335217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A centroid defuzzification method finds a point representing the centre of gravity of the fuzzy set, A, on the interval, ab is given by the equation:"/>
          <p:cNvSpPr txBox="1"/>
          <p:nvPr/>
        </p:nvSpPr>
        <p:spPr>
          <a:xfrm>
            <a:off x="5336838" y="2408784"/>
            <a:ext cx="7189807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A centroid defuzzification method finds a point representing the centre of gravity of the fuzzy set, A, on the interval, ab is given by the equation:</a:t>
            </a:r>
          </a:p>
        </p:txBody>
      </p:sp>
      <p:pic>
        <p:nvPicPr>
          <p:cNvPr id="185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3803" y="4946705"/>
            <a:ext cx="4317084" cy="263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88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7216" y="2195599"/>
            <a:ext cx="7496084" cy="3935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612843" y="6416319"/>
            <a:ext cx="10370899" cy="128620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hus, the result of defuzzification, crisp output  is 67.4. It means, for instance, that the risk involved in our ‘fuzzy’ project is 67.4%"/>
          <p:cNvSpPr txBox="1"/>
          <p:nvPr/>
        </p:nvSpPr>
        <p:spPr>
          <a:xfrm>
            <a:off x="438182" y="8230810"/>
            <a:ext cx="12320734" cy="905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600"/>
            </a:lvl1pPr>
          </a:lstStyle>
          <a:p>
            <a:pPr/>
            <a:r>
              <a:t>Thus, the result of defuzzification, crisp output  is 67.4. It means, for instance, that the risk involved in our ‘fuzzy’ project is 67.4%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uzzy inference can be defined as a process of mapping from a given input to an output, using the theory of fuzzy sets.…"/>
          <p:cNvSpPr txBox="1"/>
          <p:nvPr>
            <p:ph type="body" idx="1"/>
          </p:nvPr>
        </p:nvSpPr>
        <p:spPr>
          <a:xfrm>
            <a:off x="752698" y="1692443"/>
            <a:ext cx="11299602" cy="67911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Fuzzy inference can be defined as a process of mapping from a given input to an output, using the theory of fuzzy sets.</a:t>
            </a:r>
          </a:p>
          <a:p>
            <a:pPr marL="0" indent="0">
              <a:buSzTx/>
              <a:buNone/>
              <a:defRPr sz="2700"/>
            </a:pPr>
            <a:r>
              <a:t>The Mamdani-style fuzzy inference process is performed in four steps:</a:t>
            </a:r>
          </a:p>
          <a:p>
            <a:pPr marL="375046" indent="-375046">
              <a:defRPr sz="2700"/>
            </a:pPr>
            <a:r>
              <a:t>Fuzzification of the input variables</a:t>
            </a:r>
          </a:p>
          <a:p>
            <a:pPr marL="375046" indent="-375046">
              <a:defRPr sz="2700"/>
            </a:pPr>
            <a:r>
              <a:t> Rule evaluation</a:t>
            </a:r>
          </a:p>
          <a:p>
            <a:pPr marL="375046" indent="-375046">
              <a:defRPr sz="2700"/>
            </a:pPr>
            <a:r>
              <a:t> Aggregation of the rule outputs</a:t>
            </a:r>
          </a:p>
          <a:p>
            <a:pPr marL="375046" indent="-375046">
              <a:defRPr sz="2700"/>
            </a:pPr>
            <a:r>
              <a:t>Defuzzification.</a:t>
            </a:r>
          </a:p>
        </p:txBody>
      </p:sp>
      <p:sp>
        <p:nvSpPr>
          <p:cNvPr id="123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s an example, we examine a problem where the business risk is calculated based  a project_staffing and project_funding. It includes 3 rules:…"/>
          <p:cNvSpPr txBox="1"/>
          <p:nvPr>
            <p:ph type="body" idx="1"/>
          </p:nvPr>
        </p:nvSpPr>
        <p:spPr>
          <a:xfrm>
            <a:off x="752698" y="1692443"/>
            <a:ext cx="11299602" cy="67911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As an example, we examine a problem where the business risk is calculated based  a project_staffing and project_funding. It includes 3 rules:</a:t>
            </a:r>
          </a:p>
          <a:p>
            <a:pPr marL="535781" indent="-535781">
              <a:buSzPct val="100000"/>
              <a:buAutoNum type="arabicPeriod" startAt="1"/>
              <a:defRPr sz="2700"/>
            </a:pPr>
            <a:r>
              <a:t>If project_funding is adequate or project_staffing is small, then the risk is low. </a:t>
            </a:r>
          </a:p>
          <a:p>
            <a:pPr marL="535781" indent="-535781">
              <a:buSzPct val="100000"/>
              <a:buAutoNum type="arabicPeriod" startAt="1"/>
              <a:defRPr sz="2700"/>
            </a:pPr>
            <a:r>
              <a:t>If project_funding is marginal and project_staffing is large, then the risk is normal.</a:t>
            </a:r>
          </a:p>
          <a:p>
            <a:pPr marL="535781" indent="-535781">
              <a:buSzPct val="100000"/>
              <a:buAutoNum type="arabicPeriod" startAt="1"/>
              <a:defRPr sz="2700"/>
            </a:pPr>
            <a:r>
              <a:t>If project_funding is inadequate, then the risk is high. </a:t>
            </a:r>
          </a:p>
          <a:p>
            <a:pPr marL="0" indent="0">
              <a:buSzTx/>
              <a:buNone/>
              <a:defRPr sz="2700"/>
            </a:pPr>
            <a:r>
              <a:t>Our Input is :  project_funding= 35% and project_staffing=60%</a:t>
            </a:r>
          </a:p>
        </p:txBody>
      </p:sp>
      <p:sp>
        <p:nvSpPr>
          <p:cNvPr id="126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tep1:…"/>
          <p:cNvSpPr txBox="1"/>
          <p:nvPr>
            <p:ph type="body" sz="quarter" idx="1"/>
          </p:nvPr>
        </p:nvSpPr>
        <p:spPr>
          <a:xfrm>
            <a:off x="627892" y="2030369"/>
            <a:ext cx="10106419" cy="17300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Step1: </a:t>
            </a:r>
          </a:p>
          <a:p>
            <a:pPr marL="0" indent="0">
              <a:buSzTx/>
              <a:buNone/>
              <a:defRPr sz="2700"/>
            </a:pPr>
            <a:r>
              <a:t>Fuzzificatiion of the given crisp input into fuzzy input set:</a:t>
            </a:r>
          </a:p>
        </p:txBody>
      </p:sp>
      <p:sp>
        <p:nvSpPr>
          <p:cNvPr id="129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30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028132" y="4339460"/>
            <a:ext cx="7906448" cy="388094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Inadequate(35%)=0.5…"/>
          <p:cNvSpPr txBox="1"/>
          <p:nvPr/>
        </p:nvSpPr>
        <p:spPr>
          <a:xfrm>
            <a:off x="7797413" y="7747581"/>
            <a:ext cx="317601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Inadequate(35%)=0.5</a:t>
            </a:r>
          </a:p>
          <a:p>
            <a:pPr/>
            <a:r>
              <a:t>Marginal(35%)=0.2</a:t>
            </a:r>
          </a:p>
          <a:p>
            <a:pPr/>
            <a:r>
              <a:t>Adequate(35%)=0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tep1:…"/>
          <p:cNvSpPr txBox="1"/>
          <p:nvPr>
            <p:ph type="body" sz="quarter" idx="1"/>
          </p:nvPr>
        </p:nvSpPr>
        <p:spPr>
          <a:xfrm>
            <a:off x="627892" y="2030369"/>
            <a:ext cx="11344138" cy="1197659"/>
          </a:xfrm>
          <a:prstGeom prst="rect">
            <a:avLst/>
          </a:prstGeom>
        </p:spPr>
        <p:txBody>
          <a:bodyPr/>
          <a:lstStyle/>
          <a:p>
            <a:pPr marL="0" indent="0" defTabSz="461518">
              <a:spcBef>
                <a:spcPts val="3300"/>
              </a:spcBef>
              <a:buSzTx/>
              <a:buNone/>
              <a:defRPr sz="2133"/>
            </a:pPr>
            <a:r>
              <a:t>Step1: </a:t>
            </a:r>
          </a:p>
          <a:p>
            <a:pPr marL="0" indent="0" defTabSz="461518">
              <a:spcBef>
                <a:spcPts val="3300"/>
              </a:spcBef>
              <a:buSzTx/>
              <a:buNone/>
              <a:defRPr sz="2133"/>
            </a:pPr>
            <a:r>
              <a:t>Fuzzificatiion of the given crisp input into fuzzy input set:</a:t>
            </a:r>
          </a:p>
        </p:txBody>
      </p:sp>
      <p:sp>
        <p:nvSpPr>
          <p:cNvPr id="134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35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916" y="4177982"/>
            <a:ext cx="8985427" cy="4838308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mall(60%)=0.1…"/>
          <p:cNvSpPr txBox="1"/>
          <p:nvPr/>
        </p:nvSpPr>
        <p:spPr>
          <a:xfrm>
            <a:off x="9747041" y="4527582"/>
            <a:ext cx="2371954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Small(60%)=0.1</a:t>
            </a:r>
          </a:p>
          <a:p>
            <a:pPr/>
            <a:r>
              <a:t>Large(60%)=0.7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tep1:…"/>
          <p:cNvSpPr txBox="1"/>
          <p:nvPr>
            <p:ph type="body" sz="quarter" idx="1"/>
          </p:nvPr>
        </p:nvSpPr>
        <p:spPr>
          <a:xfrm>
            <a:off x="830331" y="2055330"/>
            <a:ext cx="11344138" cy="1197659"/>
          </a:xfrm>
          <a:prstGeom prst="rect">
            <a:avLst/>
          </a:prstGeom>
        </p:spPr>
        <p:txBody>
          <a:bodyPr/>
          <a:lstStyle/>
          <a:p>
            <a:pPr marL="0" indent="0" defTabSz="461518">
              <a:spcBef>
                <a:spcPts val="3300"/>
              </a:spcBef>
              <a:buSzTx/>
              <a:buNone/>
              <a:defRPr sz="2133"/>
            </a:pPr>
            <a:r>
              <a:t>Step1: </a:t>
            </a:r>
          </a:p>
          <a:p>
            <a:pPr marL="0" indent="0" defTabSz="461518">
              <a:spcBef>
                <a:spcPts val="3300"/>
              </a:spcBef>
              <a:buSzTx/>
              <a:buNone/>
              <a:defRPr sz="2133"/>
            </a:pPr>
            <a:r>
              <a:t>Fuzzificatiion of the given crisp input into fuzzy input set:</a:t>
            </a:r>
          </a:p>
        </p:txBody>
      </p:sp>
      <p:sp>
        <p:nvSpPr>
          <p:cNvPr id="139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40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4443" y="3794847"/>
            <a:ext cx="8275914" cy="4623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ep2:…"/>
          <p:cNvSpPr txBox="1"/>
          <p:nvPr>
            <p:ph type="body" sz="half" idx="1"/>
          </p:nvPr>
        </p:nvSpPr>
        <p:spPr>
          <a:xfrm>
            <a:off x="602930" y="1967966"/>
            <a:ext cx="11599924" cy="2341168"/>
          </a:xfrm>
          <a:prstGeom prst="rect">
            <a:avLst/>
          </a:prstGeom>
        </p:spPr>
        <p:txBody>
          <a:bodyPr/>
          <a:lstStyle/>
          <a:p>
            <a:pPr marL="0" indent="0" defTabSz="560831">
              <a:spcBef>
                <a:spcPts val="4000"/>
              </a:spcBef>
              <a:buSzTx/>
              <a:buNone/>
              <a:defRPr sz="2592"/>
            </a:pPr>
            <a:r>
              <a:t>Step2: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2592"/>
            </a:pPr>
            <a:r>
              <a:t>Now that we have the fuzzy values we can use the fuzzy rules to arrive at the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2592"/>
            </a:pPr>
            <a:r>
              <a:t>final fuzzy value. The rules are as follows:</a:t>
            </a:r>
          </a:p>
        </p:txBody>
      </p:sp>
      <p:sp>
        <p:nvSpPr>
          <p:cNvPr id="143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sp>
        <p:nvSpPr>
          <p:cNvPr id="144" name="If project_funding is adequate or project_staffing is small, then the risk is low.…"/>
          <p:cNvSpPr txBox="1"/>
          <p:nvPr/>
        </p:nvSpPr>
        <p:spPr>
          <a:xfrm>
            <a:off x="421235" y="4522673"/>
            <a:ext cx="11843622" cy="32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5781" indent="-535781" algn="l">
              <a:spcBef>
                <a:spcPts val="4200"/>
              </a:spcBef>
              <a:buSzPct val="100000"/>
              <a:buAutoNum type="arabicPeriod" startAt="1"/>
              <a:defRPr b="0" sz="2700"/>
            </a:pPr>
            <a:r>
              <a:t>If project_funding is adequate or project_staffing is small, then the risk is low. </a:t>
            </a:r>
          </a:p>
          <a:p>
            <a:pPr marL="535781" indent="-535781" algn="l">
              <a:spcBef>
                <a:spcPts val="4200"/>
              </a:spcBef>
              <a:buSzPct val="100000"/>
              <a:buAutoNum type="arabicPeriod" startAt="1"/>
              <a:defRPr b="0" sz="2700"/>
            </a:pPr>
            <a:r>
              <a:t>If project_funding is marginal and project_staffing is large, then the risk is normal.</a:t>
            </a:r>
          </a:p>
          <a:p>
            <a:pPr marL="535781" indent="-535781" algn="l">
              <a:spcBef>
                <a:spcPts val="4200"/>
              </a:spcBef>
              <a:buSzPct val="100000"/>
              <a:buAutoNum type="arabicPeriod" startAt="1"/>
              <a:defRPr b="0" sz="2700"/>
            </a:pPr>
            <a:r>
              <a:t>If project_funding is inadequate, then the risk is high.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pic>
        <p:nvPicPr>
          <p:cNvPr id="147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754" y="3559040"/>
            <a:ext cx="6411537" cy="3147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5666" y="3421627"/>
            <a:ext cx="6406523" cy="344966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From Rule1 we get :…"/>
          <p:cNvSpPr txBox="1"/>
          <p:nvPr/>
        </p:nvSpPr>
        <p:spPr>
          <a:xfrm>
            <a:off x="1777359" y="7001650"/>
            <a:ext cx="7786727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From Rule1 we get : </a:t>
            </a:r>
          </a:p>
          <a:p>
            <a:pPr>
              <a:defRPr b="0"/>
            </a:pPr>
            <a:r>
              <a:t>max( Project_Funding[Adequate],Project_Staffing[Small])</a:t>
            </a:r>
          </a:p>
          <a:p>
            <a:pPr algn="l">
              <a:defRPr b="0"/>
            </a:pPr>
            <a:r>
              <a:t>=max (0,0.1)</a:t>
            </a:r>
          </a:p>
          <a:p>
            <a:pPr algn="l">
              <a:defRPr b="0"/>
            </a:pPr>
            <a:r>
              <a:t>=0.1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mdani-style Fuzzy Inference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Mamdani-style Fuzzy Inference</a:t>
            </a:r>
          </a:p>
        </p:txBody>
      </p:sp>
      <p:sp>
        <p:nvSpPr>
          <p:cNvPr id="152" name="From Rule1 we get :…"/>
          <p:cNvSpPr txBox="1"/>
          <p:nvPr/>
        </p:nvSpPr>
        <p:spPr>
          <a:xfrm>
            <a:off x="1939607" y="7425990"/>
            <a:ext cx="7786727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From Rule1 we get : </a:t>
            </a:r>
          </a:p>
          <a:p>
            <a:pPr>
              <a:defRPr b="0"/>
            </a:pPr>
            <a:r>
              <a:t>max( Project_Funding[Adequate],Project_Staffing[Small])</a:t>
            </a:r>
          </a:p>
          <a:p>
            <a:pPr algn="l">
              <a:defRPr b="0"/>
            </a:pPr>
            <a:r>
              <a:t>=max (0,0.1)</a:t>
            </a:r>
          </a:p>
          <a:p>
            <a:pPr algn="l">
              <a:defRPr b="0"/>
            </a:pPr>
            <a:r>
              <a:t>=0.1</a:t>
            </a:r>
          </a:p>
        </p:txBody>
      </p:sp>
      <p:pic>
        <p:nvPicPr>
          <p:cNvPr id="15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0802" y="3078379"/>
            <a:ext cx="6636463" cy="3823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