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308" r:id="rId4"/>
    <p:sldId id="259" r:id="rId5"/>
    <p:sldId id="304" r:id="rId6"/>
    <p:sldId id="282" r:id="rId7"/>
    <p:sldId id="283" r:id="rId8"/>
    <p:sldId id="306" r:id="rId9"/>
    <p:sldId id="307" r:id="rId10"/>
    <p:sldId id="309" r:id="rId11"/>
    <p:sldId id="302" r:id="rId12"/>
    <p:sldId id="273" r:id="rId13"/>
    <p:sldId id="30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103A-5975-4837-8B7F-F792CE18112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9C8B-B782-429A-B539-1A62063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7A66C-843D-4861-A530-655AD67046D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0F189-85C2-455E-8C00-7A8ADCFC48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0F189-85C2-455E-8C00-7A8ADCFC48F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82FA88A-BB0D-4438-B833-64BCEDA6C83E}" type="datetime1">
              <a:rPr lang="en-US" smtClean="0"/>
              <a:t>7/5/2023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EB27-F340-4F33-A05C-B61E01210E3D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F3FE-7673-41AC-9C4F-E38072DA7BAE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F47-BDE7-470B-B834-B73DB2213DB5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4FEE-14FA-46CF-87FC-25BFA1506D09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BA42-CB1B-4C8A-8DD6-F29D87D644AB}" type="datetime1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E65-84A7-4DF4-A050-85A580B14ECE}" type="datetime1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5AB-DC56-4B60-AF9F-B863473D6285}" type="datetime1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7DE7-8102-4430-BDFA-2558DA681C36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960-3CD1-4223-ACF5-E3D2FB677DE6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4E450F0-ABCD-49CF-8172-8EF562A87F70}" type="datetime1">
              <a:rPr lang="en-US" smtClean="0"/>
              <a:t>7/5/2023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916" y="2972035"/>
            <a:ext cx="10784848" cy="1604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endParaRPr lang="en-US" sz="4400" b="1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2345" y="1209822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37812" y="28401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70C0"/>
                </a:solidFill>
              </a:rPr>
              <a:t>Khulna University of Engineering &amp; Technology</a:t>
            </a:r>
          </a:p>
          <a:p>
            <a:pPr algn="ctr"/>
            <a:r>
              <a:rPr lang="en-US" sz="3200" b="1">
                <a:solidFill>
                  <a:srgbClr val="00B050"/>
                </a:solidFill>
              </a:rPr>
              <a:t>Department Of Computer Science And Engineering</a:t>
            </a:r>
          </a:p>
          <a:p>
            <a:pPr algn="ctr"/>
            <a:endParaRPr lang="en-US" sz="3200" b="0" i="0" u="none" strike="noStrike" baseline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489" y="39159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5867" y="3624741"/>
            <a:ext cx="11244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ANS-based compression and encryption with 128-bit security</a:t>
            </a:r>
            <a:endParaRPr lang="en-US" sz="3000" b="1" i="0" dirty="0">
              <a:effectLst/>
              <a:latin typeface="Helvetica Neue"/>
            </a:endParaRPr>
          </a:p>
        </p:txBody>
      </p:sp>
      <p:pic>
        <p:nvPicPr>
          <p:cNvPr id="1026" name="Picture 2" descr="KUET | Khulna University of Engineering &amp; Technolog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72" y="1370349"/>
            <a:ext cx="1694824" cy="18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27916" y="4291275"/>
            <a:ext cx="3583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Partho Choudhury Shoumya</a:t>
            </a:r>
          </a:p>
          <a:p>
            <a:r>
              <a:rPr lang="en-US" sz="2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 1807021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868" y="4276998"/>
            <a:ext cx="3583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Authored</a:t>
            </a:r>
            <a:r>
              <a:rPr lang="en-US" sz="2200" b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 By: 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Seyit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Camtepe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Jarek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Mahboubi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Pawel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Morawiecki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Surya Nepal, Marcin Pawlowski, Josef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Pieprzyk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26475" y="6245225"/>
            <a:ext cx="2844800" cy="476250"/>
          </a:xfrm>
        </p:spPr>
        <p:txBody>
          <a:bodyPr/>
          <a:lstStyle/>
          <a:p>
            <a:fld id="{118CB5AB-DC56-4B60-AF9F-B863473D6285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80325-9321-26B3-21B1-12337E92F5D7}"/>
              </a:ext>
            </a:extLst>
          </p:cNvPr>
          <p:cNvSpPr txBox="1"/>
          <p:nvPr/>
        </p:nvSpPr>
        <p:spPr>
          <a:xfrm>
            <a:off x="3694946" y="3214974"/>
            <a:ext cx="6179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CSE 4120</a:t>
            </a:r>
            <a:r>
              <a:rPr lang="en-US" sz="2000" b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: Technical Writing and Seminar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9313B-CA26-BBD9-DAFF-470FB8C60787}"/>
              </a:ext>
            </a:extLst>
          </p:cNvPr>
          <p:cNvSpPr txBox="1"/>
          <p:nvPr/>
        </p:nvSpPr>
        <p:spPr>
          <a:xfrm>
            <a:off x="4378778" y="4258013"/>
            <a:ext cx="27679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 IJIS</a:t>
            </a:r>
          </a:p>
          <a:p>
            <a:r>
              <a:rPr lang="pt-BR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DOI: https://doi.org/10.1007/s10207-022-00597-4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279"/>
    </mc:Choice>
    <mc:Fallback xmlns="">
      <p:transition advTm="212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63FB-11AC-E481-7436-4A1EE730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4634"/>
            <a:ext cx="10972800" cy="5826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0AA887-4BB1-40EC-CE6F-508A6F109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32" y="2488162"/>
            <a:ext cx="8061960" cy="27584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545EA-50D5-1287-8288-C1332132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9BA6A-0E9D-16C0-54F3-3E387508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648613-2B14-FFB1-3CAC-836F00F643ED}"/>
              </a:ext>
            </a:extLst>
          </p:cNvPr>
          <p:cNvSpPr txBox="1">
            <a:spLocks/>
          </p:cNvSpPr>
          <p:nvPr/>
        </p:nvSpPr>
        <p:spPr>
          <a:xfrm>
            <a:off x="626225" y="1611398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9144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with other techniques indicating efficiency is shown in below table: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8C608A-BCC6-1C4D-15AE-6B2499880D0A}"/>
              </a:ext>
            </a:extLst>
          </p:cNvPr>
          <p:cNvSpPr txBox="1">
            <a:spLocks/>
          </p:cNvSpPr>
          <p:nvPr/>
        </p:nvSpPr>
        <p:spPr>
          <a:xfrm>
            <a:off x="4303221" y="5354378"/>
            <a:ext cx="3560619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9144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Comparison of algorithms </a:t>
            </a:r>
          </a:p>
        </p:txBody>
      </p:sp>
    </p:spTree>
    <p:extLst>
      <p:ext uri="{BB962C8B-B14F-4D97-AF65-F5344CB8AC3E}">
        <p14:creationId xmlns:p14="http://schemas.microsoft.com/office/powerpoint/2010/main" val="91683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4FEE-14FA-46CF-87FC-25BFA1506D0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1066800" y="263527"/>
            <a:ext cx="10058400" cy="145075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&amp; 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0" y="1468120"/>
            <a:ext cx="10351135" cy="4777740"/>
          </a:xfrm>
        </p:spPr>
        <p:txBody>
          <a:bodyPr/>
          <a:lstStyle/>
          <a:p>
            <a:pPr marL="0" indent="0" algn="just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Prominent features: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ANS usage provides protection against statistical attack.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bit security provides protection against brute-force attack.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enough to scale the security and speed levels.</a:t>
            </a:r>
          </a:p>
          <a:p>
            <a:pPr marL="40005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Caveats: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rate is slow which could lead to bigger problems for large systems.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loss is shown to be 0.5% which can lead to significant penalty if the algorithm is applied to large system.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Font typeface="Wingdings" panose="05000000000000000000" pitchFamily="2" charset="2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 advTm="878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1066800" y="263527"/>
            <a:ext cx="10058400" cy="145075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6800" y="1468120"/>
            <a:ext cx="10368280" cy="477647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J.: Asymmetric Numeral Systems as Close to Capacity Low State Entropy Coders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Tahboub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Gadgil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N.J.,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E.J.: The use of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numeral systems as an accurate replacement for Huffman coding. In: Picture Coding Symposium (PCS), Cairns, QLD,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Australia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2015, pp. 65–69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Jarek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Marcin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Niemiec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Lightweight compression with encryption based on asymmetric numeral systems.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arXiv:1612.04662, 2016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1"/>
    </mc:Choice>
    <mc:Fallback xmlns="">
      <p:transition advTm="129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6800" y="1468120"/>
            <a:ext cx="10515600" cy="4659630"/>
          </a:xfrm>
        </p:spPr>
        <p:txBody>
          <a:bodyPr/>
          <a:lstStyle/>
          <a:p>
            <a:pPr marL="0" indent="0">
              <a:buClrTx/>
              <a:buFont typeface="Wingdings" panose="05000000000000000000" pitchFamily="2" charset="2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ClrTx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/>
          </a:p>
        </p:txBody>
      </p:sp>
    </p:spTree>
  </p:cSld>
  <p:clrMapOvr>
    <a:masterClrMapping/>
  </p:clrMapOvr>
  <p:transition advTm="55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04109"/>
            <a:ext cx="9878695" cy="46501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&amp; Conclusion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6225" y="6245225"/>
            <a:ext cx="2844800" cy="476250"/>
          </a:xfrm>
        </p:spPr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006"/>
    </mc:Choice>
    <mc:Fallback xmlns="">
      <p:transition advTm="21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66FD-A68C-45A6-9937-37ECC092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9882"/>
            <a:ext cx="10972800" cy="5826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6185-F4AC-4313-9CD0-3E6D38B3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0350"/>
            <a:ext cx="10972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 of internet interaction requires data to squeeze out redundant bits and then get encrypted to reduce communication bandwidth and provide security.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2 independent algorithms.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algorithm that does compression and encryption (called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compcrypt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should provide benefits in terms of efficiency and security.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949A-0F7B-4F3B-9975-15F974CA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6B21A-68AB-4305-8941-4F352740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227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945"/>
            <a:ext cx="10485120" cy="408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compcrypt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using the ANS entropy coding so that:</a:t>
            </a:r>
          </a:p>
          <a:p>
            <a:pPr marL="0" indent="0" algn="just">
              <a:spcBef>
                <a:spcPts val="200"/>
              </a:spcBef>
              <a:buClrTx/>
              <a:buFont typeface="Wingdings" panose="05000000000000000000" pitchFamily="2" charset="2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compcrypt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cost(compression) + cost(encryption)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compcrypt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security(encryption)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omp_rate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compcrypt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≈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comp_rate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(compression)</a:t>
            </a: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buClrTx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066800" y="263527"/>
            <a:ext cx="10058400" cy="145075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2880"/>
    </mc:Choice>
    <mc:Fallback xmlns="">
      <p:transition advTm="40288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7635-070A-4294-A8BB-1D185A85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257"/>
            <a:ext cx="10972800" cy="5826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9EB6-A53C-4E53-835F-579DD8FD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0350"/>
            <a:ext cx="10972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noisy and unreliable communication channel, there remains a problem of data transmission.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correcting codes were developed to deal with the errors precisely.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problem still persists: redundancy of data.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57B0-11E9-40D8-8C44-F10EB228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3C4C1-F79B-456F-80B5-C7211F01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5804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71735" cy="4371975"/>
          </a:xfrm>
        </p:spPr>
        <p:txBody>
          <a:bodyPr>
            <a:noAutofit/>
          </a:bodyPr>
          <a:lstStyle/>
          <a:p>
            <a:pPr algn="just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encoding mainly focuses on how to remove redundancy  from transmitted data which is extremely important for ever growing internet applications. </a:t>
            </a:r>
          </a:p>
          <a:p>
            <a:pPr marL="0" indent="0" algn="just">
              <a:spcBef>
                <a:spcPts val="200"/>
              </a:spcBef>
              <a:buClrTx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Numeral Systems (ANS) are a new and promising invention that provides both efficient and close to optimal entropy encoding.</a:t>
            </a:r>
          </a:p>
          <a:p>
            <a:pPr marL="1257300" lvl="3" indent="0" algn="just">
              <a:spcBef>
                <a:spcPts val="2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ensure Confidentiality, Integrity and Authenticity</a:t>
            </a:r>
          </a:p>
          <a:p>
            <a:pPr algn="just">
              <a:spcBef>
                <a:spcPts val="20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buClrTx/>
              <a:buFont typeface="Wingdings" panose="05000000000000000000" pitchFamily="2" charset="2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buClrTx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200"/>
              </a:spcBef>
              <a:buClrTx/>
              <a:buFont typeface="Wingdings" panose="05000000000000000000" pitchFamily="2" charset="2"/>
              <a:buNone/>
            </a:pPr>
            <a:endParaRPr lang="en-US" sz="2400" dirty="0"/>
          </a:p>
          <a:p>
            <a:pPr marL="0" indent="0" algn="just">
              <a:spcBef>
                <a:spcPts val="200"/>
              </a:spcBef>
              <a:buClrTx/>
              <a:buFont typeface="Wingdings" panose="05000000000000000000" pitchFamily="2" charset="2"/>
              <a:buNone/>
            </a:pPr>
            <a:endParaRPr lang="en-US" sz="2400" dirty="0"/>
          </a:p>
          <a:p>
            <a:pPr marL="0" indent="0" algn="just">
              <a:spcBef>
                <a:spcPts val="200"/>
              </a:spcBef>
              <a:buClrTx/>
              <a:buFont typeface="Wingdings" panose="05000000000000000000" pitchFamily="2" charset="2"/>
              <a:buNone/>
            </a:pPr>
            <a:endParaRPr lang="en-US" sz="2400" dirty="0"/>
          </a:p>
          <a:p>
            <a:pPr marL="0" indent="0" algn="just">
              <a:spcBef>
                <a:spcPts val="200"/>
              </a:spcBef>
              <a:buClrTx/>
              <a:buFont typeface="Wingdings" panose="05000000000000000000" pitchFamily="2" charset="2"/>
              <a:buNone/>
            </a:pPr>
            <a:r>
              <a:rPr lang="en-US" sz="2400" dirty="0"/>
              <a:t>   </a:t>
            </a:r>
          </a:p>
          <a:p>
            <a:pPr marL="0" indent="0" algn="just">
              <a:spcBef>
                <a:spcPts val="200"/>
              </a:spcBef>
              <a:buClrTx/>
              <a:buFont typeface="Wingdings" panose="05000000000000000000" pitchFamily="2" charset="2"/>
              <a:buNone/>
            </a:pPr>
            <a:endParaRPr lang="en-US" sz="2400" dirty="0"/>
          </a:p>
          <a:p>
            <a:pPr marL="0" indent="0" algn="just">
              <a:spcBef>
                <a:spcPts val="200"/>
              </a:spcBef>
              <a:buClrTx/>
              <a:buFont typeface="Wingdings" panose="05000000000000000000" pitchFamily="2" charset="2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066800" y="263527"/>
            <a:ext cx="10058400" cy="145075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Inroduction   (Cont...)</a:t>
            </a:r>
          </a:p>
        </p:txBody>
      </p:sp>
    </p:spTree>
  </p:cSld>
  <p:clrMapOvr>
    <a:masterClrMapping/>
  </p:clrMapOvr>
  <p:transition advTm="2115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066800" y="263527"/>
            <a:ext cx="10058400" cy="145075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E7D164-30C5-C1D5-5661-A46B52E60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14180"/>
              </p:ext>
            </p:extLst>
          </p:nvPr>
        </p:nvGraphicFramePr>
        <p:xfrm>
          <a:off x="1171852" y="1714284"/>
          <a:ext cx="8093601" cy="2839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867">
                  <a:extLst>
                    <a:ext uri="{9D8B030D-6E8A-4147-A177-3AD203B41FA5}">
                      <a16:colId xmlns:a16="http://schemas.microsoft.com/office/drawing/2014/main" val="545989486"/>
                    </a:ext>
                  </a:extLst>
                </a:gridCol>
                <a:gridCol w="2697867">
                  <a:extLst>
                    <a:ext uri="{9D8B030D-6E8A-4147-A177-3AD203B41FA5}">
                      <a16:colId xmlns:a16="http://schemas.microsoft.com/office/drawing/2014/main" val="1440473102"/>
                    </a:ext>
                  </a:extLst>
                </a:gridCol>
                <a:gridCol w="2697867">
                  <a:extLst>
                    <a:ext uri="{9D8B030D-6E8A-4147-A177-3AD203B41FA5}">
                      <a16:colId xmlns:a16="http://schemas.microsoft.com/office/drawing/2014/main" val="1055743225"/>
                    </a:ext>
                  </a:extLst>
                </a:gridCol>
              </a:tblGrid>
              <a:tr h="576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41189"/>
                  </a:ext>
                </a:extLst>
              </a:tr>
              <a:tr h="53588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Duda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j.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Applying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Haffman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56632"/>
                  </a:ext>
                </a:extLst>
              </a:tr>
              <a:tr h="86379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Duda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J. et all.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Range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heavy computation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666729"/>
                  </a:ext>
                </a:extLst>
              </a:tr>
              <a:tr h="86379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Duda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Niemiec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Plain 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Completely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defenceless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against integrity 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23459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A28D7ADA-47D5-D816-9437-9AC63E382B94}"/>
              </a:ext>
            </a:extLst>
          </p:cNvPr>
          <p:cNvSpPr txBox="1">
            <a:spLocks/>
          </p:cNvSpPr>
          <p:nvPr/>
        </p:nvSpPr>
        <p:spPr>
          <a:xfrm>
            <a:off x="3172690" y="4816958"/>
            <a:ext cx="4458394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9144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Comparison of related works </a:t>
            </a:r>
          </a:p>
        </p:txBody>
      </p:sp>
    </p:spTree>
  </p:cSld>
  <p:clrMapOvr>
    <a:masterClrMapping/>
  </p:clrMapOvr>
  <p:transition advTm="4953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4473-597D-4EBB-B6DC-1E0C74EA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28" y="683024"/>
            <a:ext cx="10972800" cy="5826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AEAD-E3B1-474A-8612-9B98F562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	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Fig1: 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Compcrypt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ANS and sponge, where r =  512 bits, c = 1088 bits and size of 		sponge state is b = 1600bits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BB336-EA25-49F5-8411-64D26F0C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2B500-BF68-451E-A322-851F2F39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14AFB8-609F-EB5E-30E5-21D9BB20E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03" y="1735513"/>
            <a:ext cx="6047393" cy="33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879F-6B84-414A-B40E-5862F906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25" y="489751"/>
            <a:ext cx="10972800" cy="5826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Methodology(cont.)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EC09-D52A-4B75-B558-30ACDFA7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A781-65E7-43FD-8EBB-F14CBD79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845D2E-4992-31BA-8FE4-3AE7E1C3B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45" y="1208405"/>
            <a:ext cx="4869180" cy="503682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AEEFEF-F3FF-C960-3F62-64037F064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25" y="1351180"/>
            <a:ext cx="4675563" cy="1175890"/>
          </a:xfrm>
        </p:spPr>
        <p:txBody>
          <a:bodyPr>
            <a:noAutofit/>
          </a:bodyPr>
          <a:lstStyle/>
          <a:p>
            <a:pPr algn="just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depicting compression and encryption in a single process.</a:t>
            </a:r>
            <a:endParaRPr lang="en-US" sz="2400" dirty="0"/>
          </a:p>
          <a:p>
            <a:pPr marL="0" indent="0" algn="just">
              <a:spcBef>
                <a:spcPts val="200"/>
              </a:spcBef>
              <a:buClrTx/>
              <a:buFont typeface="Wingdings" panose="05000000000000000000" pitchFamily="2" charset="2"/>
              <a:buNone/>
            </a:pPr>
            <a:r>
              <a:rPr lang="en-US" sz="2400" dirty="0"/>
              <a:t>   </a:t>
            </a:r>
          </a:p>
          <a:p>
            <a:pPr marL="0" indent="0" algn="just">
              <a:spcBef>
                <a:spcPts val="200"/>
              </a:spcBef>
              <a:buClrTx/>
              <a:buFont typeface="Wingdings" panose="05000000000000000000" pitchFamily="2" charset="2"/>
              <a:buNone/>
            </a:pPr>
            <a:endParaRPr lang="en-US" sz="2400" dirty="0"/>
          </a:p>
          <a:p>
            <a:pPr marL="0" indent="0" algn="just">
              <a:spcBef>
                <a:spcPts val="200"/>
              </a:spcBef>
              <a:buClrTx/>
              <a:buFont typeface="Wingdings" panose="05000000000000000000" pitchFamily="2" charset="2"/>
              <a:buNone/>
            </a:pP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E37705-F073-C9DF-AC2B-8110DEF7BAEF}"/>
              </a:ext>
            </a:extLst>
          </p:cNvPr>
          <p:cNvSpPr txBox="1">
            <a:spLocks/>
          </p:cNvSpPr>
          <p:nvPr/>
        </p:nvSpPr>
        <p:spPr>
          <a:xfrm>
            <a:off x="5701606" y="6076942"/>
            <a:ext cx="4458394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9144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Compcrypt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</a:p>
        </p:txBody>
      </p:sp>
    </p:spTree>
    <p:extLst>
      <p:ext uri="{BB962C8B-B14F-4D97-AF65-F5344CB8AC3E}">
        <p14:creationId xmlns:p14="http://schemas.microsoft.com/office/powerpoint/2010/main" val="3532735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91|1.98|1.565|2.028|1.889|2.72|1.059"/>
</p:tagLst>
</file>

<file path=ppt/theme/theme1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1296</TotalTime>
  <Words>625</Words>
  <Application>Microsoft Office PowerPoint</Application>
  <PresentationFormat>Widescreen</PresentationFormat>
  <Paragraphs>154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 Neue</vt:lpstr>
      <vt:lpstr>Times New Roman</vt:lpstr>
      <vt:lpstr>Wingdings</vt:lpstr>
      <vt:lpstr>1_Blue Waves</vt:lpstr>
      <vt:lpstr>PowerPoint Presentation</vt:lpstr>
      <vt:lpstr>Outline</vt:lpstr>
      <vt:lpstr>Problem Statement</vt:lpstr>
      <vt:lpstr>PowerPoint Presentation</vt:lpstr>
      <vt:lpstr>Introduction</vt:lpstr>
      <vt:lpstr>PowerPoint Presentation</vt:lpstr>
      <vt:lpstr>PowerPoint Presentation</vt:lpstr>
      <vt:lpstr>Proposed Methodology</vt:lpstr>
      <vt:lpstr>Methodology(cont.)</vt:lpstr>
      <vt:lpstr>Result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Samrat Alam</dc:creator>
  <cp:lastModifiedBy>Shoumya Choudhury</cp:lastModifiedBy>
  <cp:revision>534</cp:revision>
  <dcterms:created xsi:type="dcterms:W3CDTF">2020-12-05T12:31:00Z</dcterms:created>
  <dcterms:modified xsi:type="dcterms:W3CDTF">2023-07-04T23:56:15Z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42641C618E7243EFBAE130B47F77973F</vt:lpwstr>
  </property>
  <property fmtid="{D5CDD505-2E9C-101B-9397-08002B2CF9AE}" pid="3" name="KSOProductBuildVer">
    <vt:lpwstr>1033-11.2.0.11042</vt:lpwstr>
  </property>
</Properties>
</file>