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316" r:id="rId2"/>
    <p:sldId id="257" r:id="rId3"/>
    <p:sldId id="334" r:id="rId4"/>
    <p:sldId id="333" r:id="rId5"/>
    <p:sldId id="337" r:id="rId6"/>
    <p:sldId id="340" r:id="rId7"/>
    <p:sldId id="321" r:id="rId8"/>
    <p:sldId id="341" r:id="rId9"/>
    <p:sldId id="343" r:id="rId10"/>
    <p:sldId id="342" r:id="rId11"/>
    <p:sldId id="344" r:id="rId12"/>
    <p:sldId id="285" r:id="rId13"/>
    <p:sldId id="313" r:id="rId14"/>
    <p:sldId id="3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AFE7-442C-4EA8-899C-7DA2FC69B62D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F1C-33A5-4A40-AFCF-433035D58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5231373B-97C6-49BB-8806-B4BFF672414F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9DC0-EE1F-4784-AEF0-74673CE58241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5997-BD0F-4676-A83D-E20008C0BCC6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C6FC-CB4E-4CA9-91DD-797B328CEB51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07F6742-F6DB-4508-A0B6-E240D0F1794F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CA-CABB-442A-BC87-C9496C0E0C43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A690-2149-400D-B6E6-9E4428DDDE2F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A061-5BB2-483C-B640-6480173EBD94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8A17-7550-4D44-91FD-E3EEDDE5CD45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6F94-ABE0-4DD3-9E5A-A45D7ACB3A48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5F9-A16B-46BF-9D86-EF993FCD14FF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D159F3-F4A6-4779-A235-FF6B89F3EE9F}" type="datetime1">
              <a:rPr lang="en-US" smtClean="0"/>
              <a:pPr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2C3387-AD34-4010-A378-6A560F3B7E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916355"/>
            <a:ext cx="10436021" cy="1083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Game: A Micro Moving Target IPv6 Defense for the Internet of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1708" y="4380223"/>
            <a:ext cx="8303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68580" algn="ct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Sakil Ahmed Fahim</a:t>
            </a:r>
          </a:p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 1807041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2438" y="2479952"/>
            <a:ext cx="912752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marL="68580" algn="ct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Kimberly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Zeitz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Cantrell, Randy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Marchany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Joseph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µMT6D into an IoT application introduces manageable overhead.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increases are observed in total, CPU, and TX aspects for the calculation of address rotations.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µMT6D mote incurs additional overhead when computing a new address that leads to higher power consumption compared to the control.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some challenges for certain IoT applications, the security benefits of µMT6D make it a valuable choice for critical applications..</a:t>
            </a:r>
          </a:p>
        </p:txBody>
      </p:sp>
    </p:spTree>
    <p:extLst>
      <p:ext uri="{BB962C8B-B14F-4D97-AF65-F5344CB8AC3E}">
        <p14:creationId xmlns:p14="http://schemas.microsoft.com/office/powerpoint/2010/main" val="300483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a lightweight encryption scheme for packet encryption.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power consumption overhead, the time interval for address changes can be adjusted to be more or less frequent.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a hash library of lightweight hash algorithms in µMT6D aims to further decrease power consumption.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introduced preliminary findings on the power consumption of µMT6D</a:t>
            </a:r>
          </a:p>
          <a:p>
            <a:pPr lvl="0">
              <a:lnSpc>
                <a:spcPct val="2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µMT6D proves to be a promising security solution for future applications.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Jajodia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K. Ghosh, V. Swarup, C. Wang, and X. S. Wang, Moving target</a:t>
            </a:r>
          </a:p>
          <a:p>
            <a:pPr marL="114300" indent="0">
              <a:buNone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defense: creating asymmetric uncertainty for cyber threats. Springer Science</a:t>
            </a:r>
          </a:p>
          <a:p>
            <a:pPr marL="114300" indent="0">
              <a:buNone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Business Media, 2011, vol. 54</a:t>
            </a:r>
          </a:p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Green, D. C. MacFarland, D. R.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Smestad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A. Shue, “Characterizing</a:t>
            </a:r>
          </a:p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network-based moving target defenses,” in Proceedings of the Second ACM</a:t>
            </a:r>
          </a:p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on Moving Target Defense. ACM, 2015, pp. 31–35</a:t>
            </a:r>
          </a:p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Dunlop, S. Groat, R.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Marchany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good, the bad,</a:t>
            </a:r>
          </a:p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ipv6,” in Communication Networks and Services Research Conference</a:t>
            </a:r>
          </a:p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(CNSR), 2011 Ninth Annual. IEEE, 2011, pp. 77–84.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K. A. McKay, L.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Bassham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S. Turan, and N.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Mouha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“Report on</a:t>
            </a:r>
          </a:p>
          <a:p>
            <a:pPr marL="11430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cryptography,” NISTIR, vol. 8114, 2017.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F97BA2-04A6-FCF0-68AA-B8168310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416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916355"/>
            <a:ext cx="10436021" cy="1083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530" y="2875002"/>
            <a:ext cx="912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686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1430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Target IPv6 Defense (MT6D) is a security approach that dynamically rotates IPv6 addresses.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reconnaissance time window for potential attackers.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Moving Target IPv6 Defense (µMT6D) is specifically designed for low-power and resource-constrained devices commonly used in IoT applications.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mitigates targeted attacks on IoT devices and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4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and applications require privacy and information security measures.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security techniques may not be suitable for low-power and resource-constrained devices.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IoT applications and protocols introduce new vulnerabilities.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Address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AutoConfiguration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(SLAAC) allows to include identifiable MAC address in the host portion of IPv6 address.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exploit SLAAC to target and track devices.</a:t>
            </a:r>
          </a:p>
        </p:txBody>
      </p:sp>
    </p:spTree>
    <p:extLst>
      <p:ext uri="{BB962C8B-B14F-4D97-AF65-F5344CB8AC3E}">
        <p14:creationId xmlns:p14="http://schemas.microsoft.com/office/powerpoint/2010/main" val="360567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security mechanism suitable for IoT devices.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the static nature of device addresses.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limit the information available to attackers that can be gained from reconnaissance.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targeted attacks on IoT devices.</a:t>
            </a:r>
          </a:p>
        </p:txBody>
      </p:sp>
    </p:spTree>
    <p:extLst>
      <p:ext uri="{BB962C8B-B14F-4D97-AF65-F5344CB8AC3E}">
        <p14:creationId xmlns:p14="http://schemas.microsoft.com/office/powerpoint/2010/main" val="372992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3DBD-0A37-EE9D-37CB-BC29D86F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171C-B4A6-FB93-48F5-2FE4305F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2F6B-7F29-CB9E-62B4-962346F21A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Change Algorithm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the initial Interface Identifier (IID), shared session key, and timestamp.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the concatenated values using SHA256.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first 64 bits of the resulting hash.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the 64-bit network address of the host with the 64-bit hash result to create a 128-bit address.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process for the destination host.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 window of previous and next addresses to accommodate any inaccuracies in the network time used for the timestamp.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4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3DBD-0A37-EE9D-37CB-BC29D86F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171C-B4A6-FB93-48F5-2FE4305F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2F6B-7F29-CB9E-62B4-962346F21A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64635"/>
            <a:ext cx="10787662" cy="5146447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2011680" lvl="8" indent="0">
              <a:buNone/>
            </a:pPr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</a:t>
            </a:r>
          </a:p>
          <a:p>
            <a:pPr marL="2011680" lvl="8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0" lvl="8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0" lvl="8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0" lvl="8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      Fig 1: Address Change Algorithm</a:t>
            </a:r>
            <a:r>
              <a:rPr lang="en-US" dirty="0"/>
              <a:t>									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99D46A96-51BA-1C9F-EF74-7B8B4E5E487E}"/>
              </a:ext>
            </a:extLst>
          </p:cNvPr>
          <p:cNvSpPr/>
          <p:nvPr/>
        </p:nvSpPr>
        <p:spPr>
          <a:xfrm rot="5400000">
            <a:off x="5602896" y="1635394"/>
            <a:ext cx="242592" cy="1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291C6-DBE3-76C3-8089-9271330CCD18}"/>
              </a:ext>
            </a:extLst>
          </p:cNvPr>
          <p:cNvSpPr/>
          <p:nvPr/>
        </p:nvSpPr>
        <p:spPr>
          <a:xfrm>
            <a:off x="3722431" y="1840745"/>
            <a:ext cx="4604944" cy="252731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IID, 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696466EA-D9B3-6B09-55E5-EC416422EFE9}"/>
              </a:ext>
            </a:extLst>
          </p:cNvPr>
          <p:cNvSpPr/>
          <p:nvPr/>
        </p:nvSpPr>
        <p:spPr>
          <a:xfrm rot="5400000">
            <a:off x="5604709" y="2162198"/>
            <a:ext cx="262195" cy="14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4CCA-4AF8-387D-2C4F-4F03C0D73407}"/>
              </a:ext>
            </a:extLst>
          </p:cNvPr>
          <p:cNvSpPr/>
          <p:nvPr/>
        </p:nvSpPr>
        <p:spPr>
          <a:xfrm>
            <a:off x="3722431" y="2367924"/>
            <a:ext cx="4604944" cy="260326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using SHA256</a:t>
            </a: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C4F7EA9-E2B8-BA53-9908-4C1B6162F0EC}"/>
              </a:ext>
            </a:extLst>
          </p:cNvPr>
          <p:cNvSpPr/>
          <p:nvPr/>
        </p:nvSpPr>
        <p:spPr>
          <a:xfrm rot="5400000">
            <a:off x="5577085" y="2702615"/>
            <a:ext cx="309208" cy="140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F01CA-525B-C9C0-987E-8E9440128B3D}"/>
              </a:ext>
            </a:extLst>
          </p:cNvPr>
          <p:cNvSpPr/>
          <p:nvPr/>
        </p:nvSpPr>
        <p:spPr>
          <a:xfrm>
            <a:off x="3722431" y="2931797"/>
            <a:ext cx="4604944" cy="248197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first 64 bits of hash</a:t>
            </a: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3C6ADCDF-8A27-A58B-402E-95C78E228C6B}"/>
              </a:ext>
            </a:extLst>
          </p:cNvPr>
          <p:cNvSpPr/>
          <p:nvPr/>
        </p:nvSpPr>
        <p:spPr>
          <a:xfrm rot="5400000">
            <a:off x="5601541" y="3237758"/>
            <a:ext cx="260293" cy="140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251B63-1F1D-1DE0-9C86-C52D05ECBE2D}"/>
              </a:ext>
            </a:extLst>
          </p:cNvPr>
          <p:cNvSpPr/>
          <p:nvPr/>
        </p:nvSpPr>
        <p:spPr>
          <a:xfrm>
            <a:off x="3722431" y="3454872"/>
            <a:ext cx="4604944" cy="275166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with network address</a:t>
            </a:r>
          </a:p>
        </p:txBody>
      </p:sp>
      <p:sp>
        <p:nvSpPr>
          <p:cNvPr id="23" name="Right Arrow 11">
            <a:extLst>
              <a:ext uri="{FF2B5EF4-FFF2-40B4-BE49-F238E27FC236}">
                <a16:creationId xmlns:a16="http://schemas.microsoft.com/office/drawing/2014/main" id="{A0F7C80F-A8FE-0001-403D-EA3333B190C5}"/>
              </a:ext>
            </a:extLst>
          </p:cNvPr>
          <p:cNvSpPr/>
          <p:nvPr/>
        </p:nvSpPr>
        <p:spPr>
          <a:xfrm rot="5400000">
            <a:off x="5599411" y="3808901"/>
            <a:ext cx="264554" cy="140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5C8FC-6583-3AC8-CD6F-24A1D4968EA6}"/>
              </a:ext>
            </a:extLst>
          </p:cNvPr>
          <p:cNvSpPr/>
          <p:nvPr/>
        </p:nvSpPr>
        <p:spPr>
          <a:xfrm>
            <a:off x="3722431" y="4028146"/>
            <a:ext cx="4604944" cy="248197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128-bit address</a:t>
            </a:r>
          </a:p>
        </p:txBody>
      </p:sp>
      <p:sp>
        <p:nvSpPr>
          <p:cNvPr id="25" name="Right Arrow 11">
            <a:extLst>
              <a:ext uri="{FF2B5EF4-FFF2-40B4-BE49-F238E27FC236}">
                <a16:creationId xmlns:a16="http://schemas.microsoft.com/office/drawing/2014/main" id="{CD1F753A-C71B-2BF6-7AE6-90D0745D1019}"/>
              </a:ext>
            </a:extLst>
          </p:cNvPr>
          <p:cNvSpPr/>
          <p:nvPr/>
        </p:nvSpPr>
        <p:spPr>
          <a:xfrm rot="5400000">
            <a:off x="5590956" y="4331727"/>
            <a:ext cx="281462" cy="157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4D3A64-2CF2-9FE3-444A-947B5CF0EE14}"/>
              </a:ext>
            </a:extLst>
          </p:cNvPr>
          <p:cNvSpPr/>
          <p:nvPr/>
        </p:nvSpPr>
        <p:spPr>
          <a:xfrm>
            <a:off x="3722431" y="4553414"/>
            <a:ext cx="4604944" cy="292323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window of previous and next addresses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E32725-60D8-C936-FBFC-DE3035EC23A9}"/>
              </a:ext>
            </a:extLst>
          </p:cNvPr>
          <p:cNvSpPr/>
          <p:nvPr/>
        </p:nvSpPr>
        <p:spPr>
          <a:xfrm>
            <a:off x="5244648" y="1271997"/>
            <a:ext cx="959088" cy="318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22383B-86E1-3F49-FFEC-84C1EA5408B8}"/>
              </a:ext>
            </a:extLst>
          </p:cNvPr>
          <p:cNvSpPr/>
          <p:nvPr/>
        </p:nvSpPr>
        <p:spPr>
          <a:xfrm>
            <a:off x="5231751" y="5127068"/>
            <a:ext cx="984882" cy="310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33" name="Right Arrow 11">
            <a:extLst>
              <a:ext uri="{FF2B5EF4-FFF2-40B4-BE49-F238E27FC236}">
                <a16:creationId xmlns:a16="http://schemas.microsoft.com/office/drawing/2014/main" id="{23084FFE-C301-B5FD-C85A-CE6D374F0960}"/>
              </a:ext>
            </a:extLst>
          </p:cNvPr>
          <p:cNvSpPr/>
          <p:nvPr/>
        </p:nvSpPr>
        <p:spPr>
          <a:xfrm rot="5400000">
            <a:off x="5589817" y="4902381"/>
            <a:ext cx="276985" cy="163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application versions: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security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µMT6D implemented on each WSN device.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gateway device serves as the router, connecting the WSN mote through it.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Ubuntu Virtual Machine on an external IPv6 network is provided with a Serial Line Internet Protocol (SLIP) bridge and an IPv6 router.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WSN motes periodically send UDP packets as part of their execution process.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lightweight system for the experiment is an open-source IoT operating system that supports the IPv6 network.</a:t>
            </a:r>
          </a:p>
        </p:txBody>
      </p:sp>
    </p:spTree>
    <p:extLst>
      <p:ext uri="{BB962C8B-B14F-4D97-AF65-F5344CB8AC3E}">
        <p14:creationId xmlns:p14="http://schemas.microsoft.com/office/powerpoint/2010/main" val="727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3DBD-0A37-EE9D-37CB-BC29D86F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171C-B4A6-FB93-48F5-2FE4305F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2F6B-7F29-CB9E-62B4-962346F21A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						 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 Average Power Consumption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0AF5EC-520D-7690-7427-B09319B4F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37150"/>
              </p:ext>
            </p:extLst>
          </p:nvPr>
        </p:nvGraphicFramePr>
        <p:xfrm>
          <a:off x="2776151" y="2482473"/>
          <a:ext cx="6993925" cy="269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485">
                  <a:extLst>
                    <a:ext uri="{9D8B030D-6E8A-4147-A177-3AD203B41FA5}">
                      <a16:colId xmlns:a16="http://schemas.microsoft.com/office/drawing/2014/main" val="3910819832"/>
                    </a:ext>
                  </a:extLst>
                </a:gridCol>
                <a:gridCol w="2156234">
                  <a:extLst>
                    <a:ext uri="{9D8B030D-6E8A-4147-A177-3AD203B41FA5}">
                      <a16:colId xmlns:a16="http://schemas.microsoft.com/office/drawing/2014/main" val="3549122238"/>
                    </a:ext>
                  </a:extLst>
                </a:gridCol>
                <a:gridCol w="2388206">
                  <a:extLst>
                    <a:ext uri="{9D8B030D-6E8A-4147-A177-3AD203B41FA5}">
                      <a16:colId xmlns:a16="http://schemas.microsoft.com/office/drawing/2014/main" val="3438278491"/>
                    </a:ext>
                  </a:extLst>
                </a:gridCol>
              </a:tblGrid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in </a:t>
                      </a:r>
                      <a:r>
                        <a:rPr lang="en-US" dirty="0" err="1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µMT6D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53360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60.199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84208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92788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3141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64044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0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2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1078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Gill Sans MT</vt:lpstr>
      <vt:lpstr>Times New Roman</vt:lpstr>
      <vt:lpstr>Wingdings</vt:lpstr>
      <vt:lpstr>Wingdings 2</vt:lpstr>
      <vt:lpstr>Wingdings 3</vt:lpstr>
      <vt:lpstr>Origin</vt:lpstr>
      <vt:lpstr>PowerPoint Presentation</vt:lpstr>
      <vt:lpstr>Outlines</vt:lpstr>
      <vt:lpstr>Introduction</vt:lpstr>
      <vt:lpstr>Motivation</vt:lpstr>
      <vt:lpstr>Objectives</vt:lpstr>
      <vt:lpstr>Methodology</vt:lpstr>
      <vt:lpstr>Flowchart</vt:lpstr>
      <vt:lpstr>Implementation</vt:lpstr>
      <vt:lpstr>Result and Discussion</vt:lpstr>
      <vt:lpstr>Result and Discussion (Cont.)</vt:lpstr>
      <vt:lpstr>Future Work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Sakil Ahmed Fahim</cp:lastModifiedBy>
  <cp:revision>117</cp:revision>
  <dcterms:created xsi:type="dcterms:W3CDTF">2018-12-07T16:44:42Z</dcterms:created>
  <dcterms:modified xsi:type="dcterms:W3CDTF">2023-07-05T02:08:32Z</dcterms:modified>
</cp:coreProperties>
</file>