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4"/>
  </p:notesMasterIdLst>
  <p:sldIdLst>
    <p:sldId id="256" r:id="rId5"/>
    <p:sldId id="271" r:id="rId6"/>
    <p:sldId id="272" r:id="rId7"/>
    <p:sldId id="288" r:id="rId8"/>
    <p:sldId id="273" r:id="rId9"/>
    <p:sldId id="289" r:id="rId10"/>
    <p:sldId id="290" r:id="rId11"/>
    <p:sldId id="292" r:id="rId12"/>
    <p:sldId id="293" r:id="rId13"/>
    <p:sldId id="291" r:id="rId14"/>
    <p:sldId id="294" r:id="rId15"/>
    <p:sldId id="295" r:id="rId16"/>
    <p:sldId id="296" r:id="rId17"/>
    <p:sldId id="297" r:id="rId18"/>
    <p:sldId id="298" r:id="rId19"/>
    <p:sldId id="274" r:id="rId20"/>
    <p:sldId id="286" r:id="rId21"/>
    <p:sldId id="264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D8D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62" autoAdjust="0"/>
    <p:restoredTop sz="94598" autoAdjust="0"/>
  </p:normalViewPr>
  <p:slideViewPr>
    <p:cSldViewPr snapToGrid="0" showGuides="1">
      <p:cViewPr varScale="1">
        <p:scale>
          <a:sx n="75" d="100"/>
          <a:sy n="75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E62C-ED87-4434-8619-C6DAC562C417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A043-3172-424B-B27C-0C6FD034B4F9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F088-165C-4258-9BBA-D41421420DB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68C8-704C-43E5-A86F-C258DA1F7A0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B6BBA63-BCE4-4790-B752-DFAD07D1E6D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95F2-8701-471E-B510-A74EC6194B2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F30-2566-45BA-86A8-9ED3531732C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B1B3-89C3-48B4-AD70-FA51A288823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5735-EF00-43C2-8B64-C8C57D8D4ED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E955-541C-426A-A6A5-BE7E1942DDF3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75F3-372A-4BF7-B035-AA1BA44989F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20B-9FD9-400A-950A-F08DC8CBD4B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20F0-E814-4758-BAAB-BBD3D4149B4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498749-FA68-46DE-8306-830207D5A36C}" type="datetime1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8206E-B43C-BAEF-7AAE-A62320E5D836}"/>
              </a:ext>
            </a:extLst>
          </p:cNvPr>
          <p:cNvSpPr/>
          <p:nvPr/>
        </p:nvSpPr>
        <p:spPr>
          <a:xfrm>
            <a:off x="581191" y="2641600"/>
            <a:ext cx="10993546" cy="3797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88;p13">
            <a:extLst>
              <a:ext uri="{FF2B5EF4-FFF2-40B4-BE49-F238E27FC236}">
                <a16:creationId xmlns:a16="http://schemas.microsoft.com/office/drawing/2014/main" id="{3E79A73D-ED1E-5A8E-C74C-48784BF25A38}"/>
              </a:ext>
            </a:extLst>
          </p:cNvPr>
          <p:cNvSpPr txBox="1"/>
          <p:nvPr/>
        </p:nvSpPr>
        <p:spPr>
          <a:xfrm>
            <a:off x="1165979" y="3670826"/>
            <a:ext cx="21716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u="sng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Presented By</a:t>
            </a:r>
            <a:endParaRPr sz="2000" u="sng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FA6247F-BA27-69BA-0832-C47B85ABDB1F}"/>
              </a:ext>
            </a:extLst>
          </p:cNvPr>
          <p:cNvSpPr txBox="1">
            <a:spLocks/>
          </p:cNvSpPr>
          <p:nvPr/>
        </p:nvSpPr>
        <p:spPr>
          <a:xfrm>
            <a:off x="601142" y="4084974"/>
            <a:ext cx="3337409" cy="7593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000" dirty="0">
                <a:solidFill>
                  <a:schemeClr val="bg1"/>
                </a:solidFill>
                <a:cs typeface="Times New Roman" panose="02020603050405020304" pitchFamily="18" charset="0"/>
              </a:rPr>
              <a:t>Farhan Shariar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Roll:1807094</a:t>
            </a:r>
          </a:p>
          <a:p>
            <a:pPr algn="ctr">
              <a:spcBef>
                <a:spcPts val="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3F079-31E5-8CAA-0763-9C418F57E539}"/>
              </a:ext>
            </a:extLst>
          </p:cNvPr>
          <p:cNvSpPr txBox="1"/>
          <p:nvPr/>
        </p:nvSpPr>
        <p:spPr>
          <a:xfrm>
            <a:off x="3978624" y="5297185"/>
            <a:ext cx="42347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1600" dirty="0">
                <a:solidFill>
                  <a:schemeClr val="bg1"/>
                </a:solidFill>
                <a:cs typeface="Times New Roman" panose="02020603050405020304" pitchFamily="18" charset="0"/>
              </a:rPr>
              <a:t>Khulna University of Engineering &amp; Technology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1600" dirty="0">
                <a:solidFill>
                  <a:schemeClr val="bg1"/>
                </a:solidFill>
                <a:cs typeface="Times New Roman" panose="02020603050405020304" pitchFamily="18" charset="0"/>
              </a:rPr>
              <a:t>Khulna -9203, Bangladesh</a:t>
            </a:r>
          </a:p>
          <a:p>
            <a:pPr algn="ctr"/>
            <a:endParaRPr lang="en-US" sz="1600" dirty="0"/>
          </a:p>
        </p:txBody>
      </p:sp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227782D1-325A-FCB1-24F4-47B7E13F9716}"/>
              </a:ext>
            </a:extLst>
          </p:cNvPr>
          <p:cNvSpPr txBox="1"/>
          <p:nvPr/>
        </p:nvSpPr>
        <p:spPr>
          <a:xfrm>
            <a:off x="8253449" y="3670826"/>
            <a:ext cx="21716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u="sng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Supervised By</a:t>
            </a:r>
            <a:endParaRPr sz="2000" u="sng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B14BB568-9598-065F-2203-A0497808324C}"/>
              </a:ext>
            </a:extLst>
          </p:cNvPr>
          <p:cNvSpPr txBox="1">
            <a:spLocks/>
          </p:cNvSpPr>
          <p:nvPr/>
        </p:nvSpPr>
        <p:spPr>
          <a:xfrm>
            <a:off x="7493000" y="4084974"/>
            <a:ext cx="3533021" cy="7593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Dr.</a:t>
            </a:r>
            <a:r>
              <a:rPr lang="en-GB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Kazi Md. </a:t>
            </a:r>
            <a:r>
              <a:rPr lang="en-GB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Rokibul</a:t>
            </a:r>
            <a:r>
              <a:rPr lang="en-GB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Alam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000" dirty="0">
                <a:solidFill>
                  <a:schemeClr val="bg1"/>
                </a:solidFill>
                <a:cs typeface="Times New Roman" panose="02020603050405020304" pitchFamily="18" charset="0"/>
              </a:rPr>
              <a:t>Professor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D9328-E2B9-39F9-D0FB-933B5577D6FF}"/>
              </a:ext>
            </a:extLst>
          </p:cNvPr>
          <p:cNvSpPr txBox="1"/>
          <p:nvPr/>
        </p:nvSpPr>
        <p:spPr>
          <a:xfrm>
            <a:off x="581191" y="850583"/>
            <a:ext cx="10993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Network Intrusion Detection Using Adversarial Machine Learning Technique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417935"/>
            <a:ext cx="5349708" cy="4005979"/>
          </a:xfrm>
        </p:spPr>
        <p:txBody>
          <a:bodyPr>
            <a:noAutofit/>
          </a:bodyPr>
          <a:lstStyle/>
          <a:p>
            <a:r>
              <a:rPr lang="en-US" sz="2200" dirty="0"/>
              <a:t>The NSL-KDD dataset</a:t>
            </a:r>
          </a:p>
          <a:p>
            <a:r>
              <a:rPr lang="en-US" sz="2200" dirty="0"/>
              <a:t>Four main categories of attacks: DoS (Denial of Service), R2L (Remote-to-Local), U2R (User-to-Root), and probing attacks.</a:t>
            </a:r>
          </a:p>
          <a:p>
            <a:r>
              <a:rPr lang="en-US" sz="2200" dirty="0"/>
              <a:t>Total features: 41 (Mutable: 21)</a:t>
            </a:r>
          </a:p>
          <a:p>
            <a:r>
              <a:rPr lang="en-US" sz="2200" dirty="0"/>
              <a:t>Preprocessing:</a:t>
            </a:r>
          </a:p>
          <a:p>
            <a:pPr marL="0" indent="0">
              <a:buNone/>
            </a:pPr>
            <a:r>
              <a:rPr lang="en-US" sz="2200" dirty="0"/>
              <a:t>	1. One hot Encoding(121 features)</a:t>
            </a:r>
          </a:p>
          <a:p>
            <a:pPr marL="0" indent="0">
              <a:buNone/>
            </a:pPr>
            <a:r>
              <a:rPr lang="en-US" sz="2200" dirty="0"/>
              <a:t>	2. Min-max scaling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583F34-9D18-73BD-DFE2-F6AC2AAFFB42}"/>
              </a:ext>
            </a:extLst>
          </p:cNvPr>
          <p:cNvSpPr txBox="1">
            <a:spLocks/>
          </p:cNvSpPr>
          <p:nvPr/>
        </p:nvSpPr>
        <p:spPr>
          <a:xfrm>
            <a:off x="581192" y="1889580"/>
            <a:ext cx="11029616" cy="416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1. Dataset Observation and Preprocessing: 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C54568-1A8A-896A-DEF2-1EDFD28D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900" y="2265640"/>
            <a:ext cx="5679908" cy="3521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DB357-6ED3-AD8D-0432-ECD8702B6DD8}"/>
              </a:ext>
            </a:extLst>
          </p:cNvPr>
          <p:cNvSpPr txBox="1"/>
          <p:nvPr/>
        </p:nvSpPr>
        <p:spPr>
          <a:xfrm>
            <a:off x="6864272" y="5842201"/>
            <a:ext cx="43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65359"/>
                </a:solidFill>
              </a:rPr>
              <a:t>Figure 2: Distribution of Attacks (NSL-KDD)</a:t>
            </a:r>
          </a:p>
        </p:txBody>
      </p:sp>
    </p:spTree>
    <p:extLst>
      <p:ext uri="{BB962C8B-B14F-4D97-AF65-F5344CB8AC3E}">
        <p14:creationId xmlns:p14="http://schemas.microsoft.com/office/powerpoint/2010/main" val="5318164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METHODOLOGY Contd.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417935"/>
            <a:ext cx="11029616" cy="1506365"/>
          </a:xfrm>
        </p:spPr>
        <p:txBody>
          <a:bodyPr>
            <a:noAutofit/>
          </a:bodyPr>
          <a:lstStyle/>
          <a:p>
            <a:r>
              <a:rPr lang="en-US" sz="2200" dirty="0"/>
              <a:t>Two approaches:</a:t>
            </a:r>
          </a:p>
          <a:p>
            <a:pPr marL="0" indent="0">
              <a:buNone/>
            </a:pPr>
            <a:r>
              <a:rPr lang="en-US" sz="2200" dirty="0"/>
              <a:t>	1. Genetic Algorithm(Mutation and crossover on mutable features)</a:t>
            </a:r>
          </a:p>
          <a:p>
            <a:pPr marL="0" indent="0">
              <a:buNone/>
            </a:pPr>
            <a:r>
              <a:rPr lang="en-US" sz="2200" dirty="0"/>
              <a:t>	2. Generative Adversarial Network (GAN)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583F34-9D18-73BD-DFE2-F6AC2AAFFB42}"/>
              </a:ext>
            </a:extLst>
          </p:cNvPr>
          <p:cNvSpPr txBox="1">
            <a:spLocks/>
          </p:cNvSpPr>
          <p:nvPr/>
        </p:nvSpPr>
        <p:spPr>
          <a:xfrm>
            <a:off x="581192" y="1889580"/>
            <a:ext cx="11029616" cy="416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2. Adversarial Instance Generation: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BDB31E-C7D3-9CEB-5EB7-084A945CAAA3}"/>
              </a:ext>
            </a:extLst>
          </p:cNvPr>
          <p:cNvSpPr txBox="1">
            <a:spLocks/>
          </p:cNvSpPr>
          <p:nvPr/>
        </p:nvSpPr>
        <p:spPr>
          <a:xfrm>
            <a:off x="581192" y="4546196"/>
            <a:ext cx="11029616" cy="1367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Developing a specialized Bidirectional Long Short-Term Memory (LSTM) Deep Learning model is crafted to capture temporal patterns within network data effectively.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AF72C67-C24B-AEA2-84B8-2A92FB493FAB}"/>
              </a:ext>
            </a:extLst>
          </p:cNvPr>
          <p:cNvSpPr txBox="1">
            <a:spLocks/>
          </p:cNvSpPr>
          <p:nvPr/>
        </p:nvSpPr>
        <p:spPr>
          <a:xfrm>
            <a:off x="581192" y="4017841"/>
            <a:ext cx="11029616" cy="416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3. Specialized Bidirectional LSTM model: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35614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METHODOLOGY Contd.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Content Placeholder 7" descr="A diagram of a model&#10;&#10;Description automatically generated">
            <a:extLst>
              <a:ext uri="{FF2B5EF4-FFF2-40B4-BE49-F238E27FC236}">
                <a16:creationId xmlns:a16="http://schemas.microsoft.com/office/drawing/2014/main" id="{1F6109A4-0676-519B-D64A-97C8DBDD4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5950" y="1984977"/>
            <a:ext cx="7589458" cy="417195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7295435-9C97-6643-93C6-A3E2B6DBD7CF}"/>
              </a:ext>
            </a:extLst>
          </p:cNvPr>
          <p:cNvSpPr txBox="1">
            <a:spLocks/>
          </p:cNvSpPr>
          <p:nvPr/>
        </p:nvSpPr>
        <p:spPr>
          <a:xfrm>
            <a:off x="585793" y="2008536"/>
            <a:ext cx="3440157" cy="3928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Testing with two types of dataset: </a:t>
            </a:r>
          </a:p>
          <a:p>
            <a:pPr marL="0" indent="0">
              <a:buNone/>
            </a:pPr>
            <a:r>
              <a:rPr lang="en-US" sz="2200" dirty="0"/>
              <a:t>	1. Original test data</a:t>
            </a:r>
          </a:p>
          <a:p>
            <a:pPr marL="0" indent="0">
              <a:buNone/>
            </a:pPr>
            <a:r>
              <a:rPr lang="en-US" sz="2200" dirty="0"/>
              <a:t>	2.  Adversarial data</a:t>
            </a:r>
          </a:p>
          <a:p>
            <a:r>
              <a:rPr lang="en-US" sz="2200" dirty="0"/>
              <a:t>Tuning model parameters to get the best output.</a:t>
            </a:r>
          </a:p>
          <a:p>
            <a:r>
              <a:rPr lang="en-US" sz="2200" dirty="0"/>
              <a:t>Selecting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FC6F9-AF5F-35B3-719C-499DDF98B6BB}"/>
              </a:ext>
            </a:extLst>
          </p:cNvPr>
          <p:cNvSpPr txBox="1"/>
          <p:nvPr/>
        </p:nvSpPr>
        <p:spPr>
          <a:xfrm>
            <a:off x="5067811" y="6154354"/>
            <a:ext cx="550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65359"/>
                </a:solidFill>
              </a:rPr>
              <a:t>Figure 3: Overview of 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4077465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METHODOLOGY Contd.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417935"/>
            <a:ext cx="11029616" cy="1011065"/>
          </a:xfrm>
        </p:spPr>
        <p:txBody>
          <a:bodyPr>
            <a:noAutofit/>
          </a:bodyPr>
          <a:lstStyle/>
          <a:p>
            <a:r>
              <a:rPr lang="en-US" sz="2200" dirty="0"/>
              <a:t>Test conventional NIDS models and specialized LSTM model against adversarial instances.</a:t>
            </a:r>
          </a:p>
          <a:p>
            <a:r>
              <a:rPr lang="en-US" sz="2200" dirty="0"/>
              <a:t>Measure accuracy, precision, and detection capabilities under adversarial conditions.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583F34-9D18-73BD-DFE2-F6AC2AAFFB42}"/>
              </a:ext>
            </a:extLst>
          </p:cNvPr>
          <p:cNvSpPr txBox="1">
            <a:spLocks/>
          </p:cNvSpPr>
          <p:nvPr/>
        </p:nvSpPr>
        <p:spPr>
          <a:xfrm>
            <a:off x="581192" y="1889580"/>
            <a:ext cx="11029616" cy="416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4. Comparison and Insights:</a:t>
            </a:r>
          </a:p>
          <a:p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8BB9B-A59A-4F4A-E9D5-7DC49386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172"/>
              </p:ext>
            </p:extLst>
          </p:nvPr>
        </p:nvGraphicFramePr>
        <p:xfrm>
          <a:off x="581192" y="3675245"/>
          <a:ext cx="11029617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208">
                  <a:extLst>
                    <a:ext uri="{9D8B030D-6E8A-4147-A177-3AD203B41FA5}">
                      <a16:colId xmlns:a16="http://schemas.microsoft.com/office/drawing/2014/main" val="275954969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66263636"/>
                    </a:ext>
                  </a:extLst>
                </a:gridCol>
                <a:gridCol w="2758909">
                  <a:extLst>
                    <a:ext uri="{9D8B030D-6E8A-4147-A177-3AD203B41FA5}">
                      <a16:colId xmlns:a16="http://schemas.microsoft.com/office/drawing/2014/main" val="100411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Accuracy(</a:t>
                      </a:r>
                      <a:r>
                        <a:rPr lang="en-US" sz="2000" b="0" dirty="0" err="1"/>
                        <a:t>KDDTest</a:t>
                      </a:r>
                      <a:r>
                        <a:rPr lang="en-US" sz="2000" b="0" dirty="0"/>
                        <a:t>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Accuracy(KDDTest-21)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80.67%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63.26%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Conventional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79.87%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BiDLSTM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94.26%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87.46%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53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CD64C6-7863-6A3D-F469-DAE12B898953}"/>
              </a:ext>
            </a:extLst>
          </p:cNvPr>
          <p:cNvSpPr txBox="1"/>
          <p:nvPr/>
        </p:nvSpPr>
        <p:spPr>
          <a:xfrm>
            <a:off x="2159000" y="5625127"/>
            <a:ext cx="787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65359"/>
                </a:solidFill>
              </a:rPr>
              <a:t>Table 1: Comparison with other machine learning models by </a:t>
            </a:r>
            <a:r>
              <a:rPr lang="en-US" sz="1800" dirty="0">
                <a:solidFill>
                  <a:srgbClr val="465359"/>
                </a:solidFill>
              </a:rPr>
              <a:t>Y. Imrana et al[2]</a:t>
            </a:r>
            <a:r>
              <a:rPr lang="en-US" dirty="0">
                <a:solidFill>
                  <a:srgbClr val="4653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990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49E6A19-66D5-9CD3-CFC7-1EC2085FAFDA}"/>
              </a:ext>
            </a:extLst>
          </p:cNvPr>
          <p:cNvSpPr txBox="1">
            <a:spLocks/>
          </p:cNvSpPr>
          <p:nvPr/>
        </p:nvSpPr>
        <p:spPr>
          <a:xfrm>
            <a:off x="6197600" y="2381251"/>
            <a:ext cx="5413207" cy="304165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Prepare adversarial input generation methods.</a:t>
            </a:r>
          </a:p>
          <a:p>
            <a:r>
              <a:rPr lang="en-US" sz="2000" dirty="0"/>
              <a:t>Implementation a detection model</a:t>
            </a:r>
          </a:p>
          <a:p>
            <a:r>
              <a:rPr lang="en-US" sz="2000" dirty="0"/>
              <a:t>Finalizing the Research Focus.</a:t>
            </a:r>
          </a:p>
          <a:p>
            <a:r>
              <a:rPr lang="en-US" sz="2000" dirty="0"/>
              <a:t>Implementation a detection model</a:t>
            </a:r>
          </a:p>
          <a:p>
            <a:r>
              <a:rPr lang="en-US" sz="2000" dirty="0"/>
              <a:t>Evaluate the Model's Performance and Make Necessary Changes for Improvement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PROGRESS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795A9-8114-6947-F737-1CF554C81262}"/>
              </a:ext>
            </a:extLst>
          </p:cNvPr>
          <p:cNvSpPr/>
          <p:nvPr/>
        </p:nvSpPr>
        <p:spPr>
          <a:xfrm>
            <a:off x="6197600" y="2108200"/>
            <a:ext cx="5413209" cy="457200"/>
          </a:xfrm>
          <a:prstGeom prst="rect">
            <a:avLst/>
          </a:prstGeom>
          <a:ln>
            <a:solidFill>
              <a:srgbClr val="4653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969A63A-6794-204B-17D8-67743DBE69A1}"/>
              </a:ext>
            </a:extLst>
          </p:cNvPr>
          <p:cNvSpPr txBox="1">
            <a:spLocks/>
          </p:cNvSpPr>
          <p:nvPr/>
        </p:nvSpPr>
        <p:spPr>
          <a:xfrm>
            <a:off x="581191" y="2381251"/>
            <a:ext cx="5413207" cy="304165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Idea Selection.</a:t>
            </a:r>
          </a:p>
          <a:p>
            <a:r>
              <a:rPr lang="en-US" sz="2000" dirty="0"/>
              <a:t>Comprehensive Literature Study.</a:t>
            </a:r>
          </a:p>
          <a:p>
            <a:r>
              <a:rPr lang="en-US" sz="2000" dirty="0"/>
              <a:t>Finalizing the Research Focus.</a:t>
            </a:r>
          </a:p>
          <a:p>
            <a:r>
              <a:rPr lang="en-US" sz="2000" dirty="0"/>
              <a:t>Methodology Study.</a:t>
            </a:r>
          </a:p>
          <a:p>
            <a:r>
              <a:rPr lang="en-US" sz="2000" dirty="0"/>
              <a:t>Dataset Acquisition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A97C3-AC3A-52F5-7B8C-A1C7FB777090}"/>
              </a:ext>
            </a:extLst>
          </p:cNvPr>
          <p:cNvSpPr/>
          <p:nvPr/>
        </p:nvSpPr>
        <p:spPr>
          <a:xfrm>
            <a:off x="581189" y="2108200"/>
            <a:ext cx="5413209" cy="457200"/>
          </a:xfrm>
          <a:prstGeom prst="rect">
            <a:avLst/>
          </a:prstGeom>
          <a:ln>
            <a:solidFill>
              <a:srgbClr val="4653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1354252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PROGRESS CONTD.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CE1F4-29DF-8585-DC9D-F1A0445098B2}"/>
              </a:ext>
            </a:extLst>
          </p:cNvPr>
          <p:cNvSpPr txBox="1"/>
          <p:nvPr/>
        </p:nvSpPr>
        <p:spPr>
          <a:xfrm>
            <a:off x="4187681" y="6014042"/>
            <a:ext cx="38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65359"/>
                </a:solidFill>
              </a:rPr>
              <a:t>Figure 4: Gantt Chart</a:t>
            </a:r>
          </a:p>
        </p:txBody>
      </p:sp>
      <p:pic>
        <p:nvPicPr>
          <p:cNvPr id="4" name="Picture 3" descr="A graph with a green and red graph&#10;&#10;Description automatically generated with medium confidence">
            <a:extLst>
              <a:ext uri="{FF2B5EF4-FFF2-40B4-BE49-F238E27FC236}">
                <a16:creationId xmlns:a16="http://schemas.microsoft.com/office/drawing/2014/main" id="{2960B777-66A2-FA8A-2FA2-1E3209A4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19" y="1717990"/>
            <a:ext cx="9869559" cy="42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42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DA267E-FC91-499C-A7A4-9532B27CD08C}" type="datetime1">
              <a:rPr lang="en-US" smtClean="0"/>
              <a:pPr>
                <a:spcAft>
                  <a:spcPts val="600"/>
                </a:spcAft>
              </a:pPr>
              <a:t>8/23/2023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C2A0E81-D3A9-38CB-4604-4B5696274F13}"/>
              </a:ext>
            </a:extLst>
          </p:cNvPr>
          <p:cNvSpPr txBox="1">
            <a:spLocks/>
          </p:cNvSpPr>
          <p:nvPr/>
        </p:nvSpPr>
        <p:spPr>
          <a:xfrm>
            <a:off x="581192" y="1927280"/>
            <a:ext cx="11029616" cy="2934651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Exposing vulnerabilities: Adversarial attacks highlight weaknesses in NIDS models.</a:t>
            </a:r>
          </a:p>
          <a:p>
            <a:r>
              <a:rPr lang="en-US" sz="2200" dirty="0"/>
              <a:t>Specialized model's potential: Bidirectional LSTM model identifies adversarial noise amidst genuine patterns</a:t>
            </a:r>
          </a:p>
          <a:p>
            <a:r>
              <a:rPr lang="en-US" sz="22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Societal implications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: Strengthening NIDS is essential for safeguarding digital realms.</a:t>
            </a:r>
          </a:p>
          <a:p>
            <a:r>
              <a:rPr lang="en-US" sz="2200" dirty="0"/>
              <a:t>Fortifying defenses: Addressing adversarial vulnerabilities is pivotal for network security.</a:t>
            </a:r>
          </a:p>
        </p:txBody>
      </p:sp>
    </p:spTree>
    <p:extLst>
      <p:ext uri="{BB962C8B-B14F-4D97-AF65-F5344CB8AC3E}">
        <p14:creationId xmlns:p14="http://schemas.microsoft.com/office/powerpoint/2010/main" val="36446037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references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5D6F85A-4889-9CCD-430C-A95A8A094FAA}"/>
              </a:ext>
            </a:extLst>
          </p:cNvPr>
          <p:cNvSpPr txBox="1">
            <a:spLocks/>
          </p:cNvSpPr>
          <p:nvPr/>
        </p:nvSpPr>
        <p:spPr>
          <a:xfrm>
            <a:off x="581192" y="2093228"/>
            <a:ext cx="11029615" cy="3526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[1] E. </a:t>
            </a:r>
            <a:r>
              <a:rPr lang="en-US" sz="2000" dirty="0" err="1"/>
              <a:t>Alhajjar</a:t>
            </a:r>
            <a:r>
              <a:rPr lang="en-US" sz="2000" dirty="0"/>
              <a:t>, P. Maxwell, and N. Bastian, “Adversarial machine learning in Network Intrusion Detection Systems,” Expert Systems with Applications, vol. 186, p. 115782, Dec. 2021, </a:t>
            </a:r>
            <a:r>
              <a:rPr lang="en-US" sz="2000" dirty="0" err="1"/>
              <a:t>doi</a:t>
            </a:r>
            <a:r>
              <a:rPr lang="en-US" sz="2000" dirty="0"/>
              <a:t>: https://doi.org/10.1016/j.eswa.2021.115782. </a:t>
            </a:r>
          </a:p>
          <a:p>
            <a:r>
              <a:rPr lang="en-US" sz="2000" dirty="0"/>
              <a:t>‌[2] Y. Imrana, Y. Xiang, L. Ali, and Z. Abdul-Rauf, “A bidirectional LSTM deep learning approach for intrusion detection,” Expert Systems with Applications, vol. 185, p. 115524, Dec. 2021, </a:t>
            </a:r>
            <a:r>
              <a:rPr lang="en-US" sz="2000" dirty="0" err="1"/>
              <a:t>doi</a:t>
            </a:r>
            <a:r>
              <a:rPr lang="en-US" sz="2000" dirty="0"/>
              <a:t>: https://doi.org/10.1016/j.eswa.2021.115524.</a:t>
            </a:r>
          </a:p>
          <a:p>
            <a:r>
              <a:rPr lang="en-US" sz="2000" dirty="0"/>
              <a:t>‌[3] S.-J. </a:t>
            </a:r>
            <a:r>
              <a:rPr lang="en-US" sz="2000" dirty="0" err="1"/>
              <a:t>Horng</a:t>
            </a:r>
            <a:r>
              <a:rPr lang="en-US" sz="2000" dirty="0"/>
              <a:t> et al., “A novel intrusion detection system based on hierarchical clustering and support vector machines,” Expert Systems with Applications, vol. 38, no. 1, pp. 306– 313, Jan. 2011, </a:t>
            </a:r>
            <a:r>
              <a:rPr lang="en-US" sz="2000" dirty="0" err="1"/>
              <a:t>doi</a:t>
            </a:r>
            <a:r>
              <a:rPr lang="en-US" sz="2000" dirty="0"/>
              <a:t>: https://doi.org/10.1016/j.eswa.2010.06.066</a:t>
            </a:r>
          </a:p>
        </p:txBody>
      </p:sp>
    </p:spTree>
    <p:extLst>
      <p:ext uri="{BB962C8B-B14F-4D97-AF65-F5344CB8AC3E}">
        <p14:creationId xmlns:p14="http://schemas.microsoft.com/office/powerpoint/2010/main" val="39721536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29658"/>
            <a:ext cx="11039309" cy="5239342"/>
          </a:xfr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</a:t>
            </a:r>
            <a:r>
              <a:rPr lang="en-US" sz="7200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7AC8-C1FF-4125-99AB-29C9CC0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66562C4-80DB-4D49-995E-AA14FAA5A7F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29658"/>
            <a:ext cx="11039309" cy="5239342"/>
          </a:xfr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sz="72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7AC8-C1FF-4125-99AB-29C9CC0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66562C4-80DB-4D49-995E-AA14FAA5A7F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737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1974200"/>
            <a:ext cx="3200400" cy="4449714"/>
          </a:xfrm>
        </p:spPr>
        <p:txBody>
          <a:bodyPr>
            <a:noAutofit/>
          </a:bodyPr>
          <a:lstStyle/>
          <a:p>
            <a:pPr lvl="0"/>
            <a:r>
              <a:rPr lang="en-US" sz="2200" dirty="0"/>
              <a:t>Motivation</a:t>
            </a:r>
          </a:p>
          <a:p>
            <a:pPr lvl="0"/>
            <a:r>
              <a:rPr lang="en-US" sz="2200" dirty="0"/>
              <a:t>Introduction</a:t>
            </a:r>
          </a:p>
          <a:p>
            <a:pPr lvl="0"/>
            <a:r>
              <a:rPr lang="en-US" sz="2200" dirty="0"/>
              <a:t>Related works</a:t>
            </a:r>
          </a:p>
          <a:p>
            <a:pPr lvl="0"/>
            <a:r>
              <a:rPr lang="en-US" sz="2200" dirty="0"/>
              <a:t>Objectives</a:t>
            </a:r>
          </a:p>
          <a:p>
            <a:pPr lvl="0"/>
            <a:r>
              <a:rPr lang="en-US" sz="2200" dirty="0"/>
              <a:t>Methodology</a:t>
            </a:r>
          </a:p>
          <a:p>
            <a:pPr lvl="0"/>
            <a:r>
              <a:rPr lang="en-US" sz="2200" dirty="0"/>
              <a:t>Progress</a:t>
            </a:r>
          </a:p>
          <a:p>
            <a:pPr lvl="0"/>
            <a:r>
              <a:rPr lang="en-US" sz="2200" dirty="0"/>
              <a:t>Conclusion</a:t>
            </a:r>
          </a:p>
          <a:p>
            <a:pPr lvl="0"/>
            <a:r>
              <a:rPr lang="en-US" sz="2200" dirty="0"/>
              <a:t>References</a:t>
            </a:r>
          </a:p>
          <a:p>
            <a:pPr lvl="0"/>
            <a:endParaRPr lang="en-US" sz="2200" dirty="0"/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93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6" cy="3913644"/>
          </a:xfrm>
        </p:spPr>
        <p:txBody>
          <a:bodyPr>
            <a:noAutofit/>
          </a:bodyPr>
          <a:lstStyle/>
          <a:p>
            <a:r>
              <a:rPr lang="en-US" sz="2200" dirty="0"/>
              <a:t>Cybersecurity threats are growing rapidly in modern days.</a:t>
            </a:r>
          </a:p>
          <a:p>
            <a:r>
              <a:rPr lang="en-US" sz="2200" dirty="0"/>
              <a:t>The conventional Intrusion Detection Systems are struggling to keep up with evolving attack methods.</a:t>
            </a:r>
          </a:p>
          <a:p>
            <a:r>
              <a:rPr lang="en-US" sz="2200" dirty="0"/>
              <a:t>To overcome with the current situation we need advanced techniques to predict the attack methods as well as we have to train the system to successfully  detect the attacks.</a:t>
            </a:r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890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5" cy="1759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200" b="1" u="sng" dirty="0"/>
              <a:t>What is an Intrusion Attack?</a:t>
            </a:r>
          </a:p>
          <a:p>
            <a:r>
              <a:rPr lang="en-US" sz="2200" dirty="0"/>
              <a:t> A security event, or a combination of multiple security events, that constitutes a security incident in which an intruder gains, or attempts to gain, access to a system or system resource without having authorization to do so</a:t>
            </a:r>
          </a:p>
          <a:p>
            <a:pPr lvl="0"/>
            <a:endParaRPr lang="en-US" sz="2200" dirty="0"/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5CA92F7-4173-0A21-F06C-CD9EA0388C6A}"/>
              </a:ext>
            </a:extLst>
          </p:cNvPr>
          <p:cNvSpPr txBox="1">
            <a:spLocks/>
          </p:cNvSpPr>
          <p:nvPr/>
        </p:nvSpPr>
        <p:spPr>
          <a:xfrm>
            <a:off x="581192" y="3710162"/>
            <a:ext cx="6668694" cy="2418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Network Intrusion Detection System(NIDS):</a:t>
            </a:r>
          </a:p>
          <a:p>
            <a:r>
              <a:rPr lang="en-US" sz="2200" dirty="0"/>
              <a:t>A network security technology originally built for detecting vulnerability exploits against a target application or computer</a:t>
            </a:r>
          </a:p>
          <a:p>
            <a:r>
              <a:rPr lang="en-US" sz="2200" dirty="0"/>
              <a:t> A listen-only device. The NIDS monitors traffic and reports results to the administrator.</a:t>
            </a:r>
          </a:p>
          <a:p>
            <a:endParaRPr lang="en-US" sz="2200" dirty="0"/>
          </a:p>
        </p:txBody>
      </p:sp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3952CF4F-C933-FD72-0100-49412D91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83" y="3710162"/>
            <a:ext cx="3633324" cy="2063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0A37E-5134-1E34-13FD-C0B8AB9C2407}"/>
              </a:ext>
            </a:extLst>
          </p:cNvPr>
          <p:cNvSpPr txBox="1"/>
          <p:nvPr/>
        </p:nvSpPr>
        <p:spPr>
          <a:xfrm>
            <a:off x="7794171" y="5924396"/>
            <a:ext cx="38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65359"/>
                </a:solidFill>
              </a:rPr>
              <a:t>Figure 1: NIDS</a:t>
            </a:r>
          </a:p>
        </p:txBody>
      </p:sp>
    </p:spTree>
    <p:extLst>
      <p:ext uri="{BB962C8B-B14F-4D97-AF65-F5344CB8AC3E}">
        <p14:creationId xmlns:p14="http://schemas.microsoft.com/office/powerpoint/2010/main" val="20292634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199"/>
            <a:ext cx="11029616" cy="13602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200" b="1" u="sng" dirty="0"/>
              <a:t>Limitations of Conventional  Machine Learning Based NIDS: </a:t>
            </a:r>
          </a:p>
          <a:p>
            <a:r>
              <a:rPr lang="en-US" sz="2200" dirty="0"/>
              <a:t>Can hardly detect modified malicious traffic.</a:t>
            </a:r>
          </a:p>
          <a:p>
            <a:pPr lvl="0"/>
            <a:endParaRPr lang="en-US" sz="2200" dirty="0"/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5CA92F7-4173-0A21-F06C-CD9EA0388C6A}"/>
              </a:ext>
            </a:extLst>
          </p:cNvPr>
          <p:cNvSpPr txBox="1">
            <a:spLocks/>
          </p:cNvSpPr>
          <p:nvPr/>
        </p:nvSpPr>
        <p:spPr>
          <a:xfrm>
            <a:off x="581192" y="3523571"/>
            <a:ext cx="11029615" cy="2299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 u="sng" dirty="0"/>
              <a:t>Role of Adversarial Machine Leaning in NIDS</a:t>
            </a:r>
          </a:p>
          <a:p>
            <a:r>
              <a:rPr lang="en-US" sz="2200" dirty="0"/>
              <a:t> Adversarial machine learning involves training models to be robust against adversarial attacks, where malicious actors intentionally manipulate input data to deceive the model.</a:t>
            </a:r>
          </a:p>
        </p:txBody>
      </p:sp>
    </p:spTree>
    <p:extLst>
      <p:ext uri="{BB962C8B-B14F-4D97-AF65-F5344CB8AC3E}">
        <p14:creationId xmlns:p14="http://schemas.microsoft.com/office/powerpoint/2010/main" val="22396803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6" cy="4154142"/>
          </a:xfrm>
        </p:spPr>
        <p:txBody>
          <a:bodyPr>
            <a:noAutofit/>
          </a:bodyPr>
          <a:lstStyle/>
          <a:p>
            <a:r>
              <a:rPr lang="en-US" sz="2200" dirty="0" err="1"/>
              <a:t>Alhajjar</a:t>
            </a:r>
            <a:r>
              <a:rPr lang="en-US" sz="2200" dirty="0"/>
              <a:t>, al.[1] proposed three adversarial techniques to record performances of conventional machine learning models.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b="1" dirty="0"/>
              <a:t>Best Features: </a:t>
            </a:r>
          </a:p>
          <a:p>
            <a:pPr marL="0" indent="0">
              <a:buNone/>
            </a:pPr>
            <a:r>
              <a:rPr lang="en-US" sz="2200" dirty="0"/>
              <a:t>		1.  Three novel approaches for generating adversarial attacks.</a:t>
            </a:r>
          </a:p>
          <a:p>
            <a:pPr marL="0" indent="0">
              <a:buNone/>
            </a:pPr>
            <a:r>
              <a:rPr lang="en-US" sz="2200" dirty="0"/>
              <a:t>		2.  Simple approach with extensive False-Position rate.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b="1" dirty="0"/>
              <a:t>Limitations: </a:t>
            </a:r>
          </a:p>
          <a:p>
            <a:pPr marL="0" indent="0">
              <a:buNone/>
            </a:pPr>
            <a:r>
              <a:rPr lang="en-US" sz="2200" dirty="0"/>
              <a:t>		1.  Adversarial Attack is not discussed on Advanced machine learning models.</a:t>
            </a:r>
          </a:p>
          <a:p>
            <a:pPr marL="0" indent="0">
              <a:buNone/>
            </a:pPr>
            <a:r>
              <a:rPr lang="en-US" sz="2200" dirty="0"/>
              <a:t>		2. Did not mentioned the reason about different false-position rates on different 			models.</a:t>
            </a:r>
          </a:p>
          <a:p>
            <a:pPr marL="0" indent="0">
              <a:buNone/>
            </a:pPr>
            <a:endParaRPr lang="en-US" sz="2200" dirty="0"/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672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6" cy="3628314"/>
          </a:xfrm>
        </p:spPr>
        <p:txBody>
          <a:bodyPr>
            <a:noAutofit/>
          </a:bodyPr>
          <a:lstStyle/>
          <a:p>
            <a:r>
              <a:rPr lang="en-US" sz="2200" dirty="0"/>
              <a:t>Imrana, al.[2] proposed a Bidirectional LSTM Deep Learning approach for intrusion detection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b="1" dirty="0"/>
              <a:t>Best Features: </a:t>
            </a:r>
          </a:p>
          <a:p>
            <a:pPr marL="0" indent="0">
              <a:buNone/>
            </a:pPr>
            <a:r>
              <a:rPr lang="en-US" sz="2200" dirty="0"/>
              <a:t>		1.  Higher accuracy for U2R and R2L attack.</a:t>
            </a:r>
          </a:p>
          <a:p>
            <a:pPr marL="0" indent="0">
              <a:buNone/>
            </a:pPr>
            <a:r>
              <a:rPr lang="en-US" sz="2200" dirty="0"/>
              <a:t>		2.  Works better than conventional LSTM model.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b="1" dirty="0"/>
              <a:t>Limitations: </a:t>
            </a:r>
          </a:p>
          <a:p>
            <a:pPr marL="0" indent="0">
              <a:buNone/>
            </a:pPr>
            <a:r>
              <a:rPr lang="en-US" sz="2200" dirty="0"/>
              <a:t>		1.  No discussion or analysis on adversarial attack-based inputs and corresponding 			performance of the model.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lvl="0"/>
            <a:endParaRPr lang="en-US" sz="2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082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6" cy="3628314"/>
          </a:xfrm>
        </p:spPr>
        <p:txBody>
          <a:bodyPr>
            <a:noAutofit/>
          </a:bodyPr>
          <a:lstStyle/>
          <a:p>
            <a:r>
              <a:rPr lang="en-US" sz="2200" dirty="0"/>
              <a:t>Adversarial examples manipulate machine learning models to induce misclassifications in NIDS.</a:t>
            </a:r>
          </a:p>
          <a:p>
            <a:r>
              <a:rPr lang="en-US" sz="2200" dirty="0"/>
              <a:t>Conventional NIDS struggle to effectively counter the subtleties of adversarial manipulation.</a:t>
            </a:r>
          </a:p>
          <a:p>
            <a:r>
              <a:rPr lang="en-US" sz="2200" dirty="0"/>
              <a:t>The problem centers on fortifying NIDS against adversarial attacks to prevent breaches and disruptions.</a:t>
            </a:r>
          </a:p>
          <a:p>
            <a:r>
              <a:rPr lang="en-US" sz="2200" dirty="0"/>
              <a:t>An interdisciplinary approach is essential to comprehensively address this vulnerability.		</a:t>
            </a:r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2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solidFill>
            <a:schemeClr val="accent4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1974200"/>
            <a:ext cx="11029616" cy="3880500"/>
          </a:xfrm>
        </p:spPr>
        <p:txBody>
          <a:bodyPr>
            <a:noAutofit/>
          </a:bodyPr>
          <a:lstStyle/>
          <a:p>
            <a:r>
              <a:rPr lang="en-US" sz="2200" b="1" dirty="0"/>
              <a:t>Assess NIDS susceptibility: </a:t>
            </a:r>
            <a:r>
              <a:rPr lang="en-US" sz="2200" dirty="0"/>
              <a:t>Explore the extent of vulnerability to adversarial inputs.</a:t>
            </a:r>
          </a:p>
          <a:p>
            <a:r>
              <a:rPr lang="en-US" sz="2200" b="1" dirty="0"/>
              <a:t>Evaluate specialized Bidirectional LSTM model: </a:t>
            </a:r>
            <a:r>
              <a:rPr lang="en-US" sz="2200" dirty="0"/>
              <a:t>Measure the effectiveness of a customized model in detecting adversarial attacks.		</a:t>
            </a:r>
          </a:p>
          <a:p>
            <a:r>
              <a:rPr lang="en-US" sz="2200" b="1" dirty="0"/>
              <a:t>Generate adversarial instances: </a:t>
            </a:r>
            <a:r>
              <a:rPr lang="en-US" sz="2200" dirty="0"/>
              <a:t>Utilize GAs and GANs to create potent adversarial inputs.</a:t>
            </a:r>
          </a:p>
          <a:p>
            <a:r>
              <a:rPr lang="en-US" sz="2200" b="1" dirty="0"/>
              <a:t>Enhance NIDS robustness: </a:t>
            </a:r>
            <a:r>
              <a:rPr lang="en-US" sz="2200" dirty="0"/>
              <a:t>Propose an innovative methodology to strengthen NIDS against adversarial attacks.</a:t>
            </a:r>
          </a:p>
          <a:p>
            <a:r>
              <a:rPr lang="en-US" sz="2200" b="1" dirty="0"/>
              <a:t>Provide practical insights: </a:t>
            </a:r>
            <a:r>
              <a:rPr lang="en-US" sz="2200" dirty="0"/>
              <a:t>Offer actionable insights into adversarial impact on NIDS for informed security strategies.</a:t>
            </a:r>
          </a:p>
          <a:p>
            <a:pPr lvl="0"/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CEDA267E-FC91-499C-A7A4-9532B27CD08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064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Custom 5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36054"/>
      </a:accent1>
      <a:accent2>
        <a:srgbClr val="E6C46D"/>
      </a:accent2>
      <a:accent3>
        <a:srgbClr val="465359"/>
      </a:accent3>
      <a:accent4>
        <a:srgbClr val="465359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1249</TotalTime>
  <Words>1132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DividendVTI</vt:lpstr>
      <vt:lpstr>PowerPoint Presentation</vt:lpstr>
      <vt:lpstr>OUTLINE</vt:lpstr>
      <vt:lpstr>MOTIVATION</vt:lpstr>
      <vt:lpstr>Introduction</vt:lpstr>
      <vt:lpstr>Introduction</vt:lpstr>
      <vt:lpstr>Related works</vt:lpstr>
      <vt:lpstr>Related works</vt:lpstr>
      <vt:lpstr>Problem Statement</vt:lpstr>
      <vt:lpstr>OBJECTIVES</vt:lpstr>
      <vt:lpstr>METHODOLOGY</vt:lpstr>
      <vt:lpstr>METHODOLOGY Contd.</vt:lpstr>
      <vt:lpstr>METHODOLOGY Contd.</vt:lpstr>
      <vt:lpstr>METHODOLOGY Contd.</vt:lpstr>
      <vt:lpstr>PROGRESS</vt:lpstr>
      <vt:lpstr>PROGRESS CONTD.</vt:lpstr>
      <vt:lpstr>CONCLUSION</vt:lpstr>
      <vt:lpstr>references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End-User Roles in Information Security: Exploring the Setting, Situation, and Identity </dc:title>
  <dc:creator>FNU LNU</dc:creator>
  <cp:lastModifiedBy>FNU LNU</cp:lastModifiedBy>
  <cp:revision>36</cp:revision>
  <dcterms:created xsi:type="dcterms:W3CDTF">2023-07-01T06:16:35Z</dcterms:created>
  <dcterms:modified xsi:type="dcterms:W3CDTF">2023-08-23T15:24:59Z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2023-07-01T06:35:40Z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cd4a40de-6575-432f-8924-4b6ead58011e</vt:lpwstr>
  </property>
  <property fmtid="{D5CDD505-2E9C-101B-9397-08002B2CF9AE}" pid="8" name="MSIP_Label_defa4170-0d19-0005-0004-bc88714345d2_ActionId">
    <vt:lpwstr>8b0c1d7c-e71b-416b-b87d-26d7993ae164</vt:lpwstr>
  </property>
  <property fmtid="{D5CDD505-2E9C-101B-9397-08002B2CF9AE}" pid="9" name="MSIP_Label_defa4170-0d19-0005-0004-bc88714345d2_ContentBits">
    <vt:lpwstr>0</vt:lpwstr>
  </property>
</Properties>
</file>