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10" r:id="rId4"/>
    <p:sldId id="311" r:id="rId5"/>
    <p:sldId id="312" r:id="rId6"/>
    <p:sldId id="313" r:id="rId7"/>
    <p:sldId id="283" r:id="rId8"/>
    <p:sldId id="314" r:id="rId9"/>
    <p:sldId id="317" r:id="rId10"/>
    <p:sldId id="318" r:id="rId11"/>
    <p:sldId id="319" r:id="rId12"/>
    <p:sldId id="320" r:id="rId13"/>
    <p:sldId id="315" r:id="rId14"/>
    <p:sldId id="302" r:id="rId15"/>
    <p:sldId id="273" r:id="rId16"/>
    <p:sldId id="303" r:id="rId17"/>
    <p:sldId id="31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103A-5975-4837-8B7F-F792CE18112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9C8B-B782-429A-B539-1A62063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A66C-843D-4861-A530-655AD67046D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0F189-85C2-455E-8C00-7A8ADCFC48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0F189-85C2-455E-8C00-7A8ADCFC48F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82FA88A-BB0D-4438-B833-64BCEDA6C83E}" type="datetime1">
              <a:rPr lang="en-US" smtClean="0"/>
              <a:t>8/24/2023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EB27-F340-4F33-A05C-B61E01210E3D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F3FE-7673-41AC-9C4F-E38072DA7BA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F47-BDE7-470B-B834-B73DB2213DB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E-14FA-46CF-87FC-25BFA1506D09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BA42-CB1B-4C8A-8DD6-F29D87D644AB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E65-84A7-4DF4-A050-85A580B14ECE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5AB-DC56-4B60-AF9F-B863473D6285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7DE7-8102-4430-BDFA-2558DA681C3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960-3CD1-4223-ACF5-E3D2FB677DE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4E450F0-ABCD-49CF-8172-8EF562A87F70}" type="datetime1">
              <a:rPr lang="en-US" smtClean="0"/>
              <a:t>8/24/2023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916" y="2972035"/>
            <a:ext cx="10784848" cy="1604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endParaRPr lang="en-US" sz="4400" b="1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2345" y="1209822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881489" y="39159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0235" y="635119"/>
            <a:ext cx="9511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cap="small" dirty="0">
                <a:effectLst/>
                <a:latin typeface="Helvetica Neue"/>
              </a:rPr>
              <a:t>A </a:t>
            </a:r>
            <a:r>
              <a:rPr lang="en-US" sz="3000" b="1" cap="small" dirty="0">
                <a:latin typeface="Helvetica Neue"/>
              </a:rPr>
              <a:t>New Lightweight Chaos Based Cryptosystem For IoT Devices</a:t>
            </a:r>
            <a:endParaRPr lang="en-US" sz="3000" b="1" i="0" cap="small" dirty="0">
              <a:effectLst/>
              <a:latin typeface="Helvetica Neue"/>
            </a:endParaRPr>
          </a:p>
        </p:txBody>
      </p:sp>
      <p:pic>
        <p:nvPicPr>
          <p:cNvPr id="1026" name="Picture 2" descr="KUET | Khulna University of Engineering &amp; Technolo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22" y="2129234"/>
            <a:ext cx="1336913" cy="14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4620" y="3774216"/>
            <a:ext cx="3583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Partho Choudhury Shoumya</a:t>
            </a:r>
          </a:p>
          <a:p>
            <a:pPr algn="ctr"/>
            <a:r>
              <a:rPr lang="en-US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1807021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26475" y="6245225"/>
            <a:ext cx="2844800" cy="476250"/>
          </a:xfrm>
        </p:spPr>
        <p:txBody>
          <a:bodyPr/>
          <a:lstStyle/>
          <a:p>
            <a:fld id="{118CB5AB-DC56-4B60-AF9F-B863473D6285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4F69C-CFA7-DCA6-3A38-6D2ADE692246}"/>
              </a:ext>
            </a:extLst>
          </p:cNvPr>
          <p:cNvSpPr txBox="1"/>
          <p:nvPr/>
        </p:nvSpPr>
        <p:spPr>
          <a:xfrm>
            <a:off x="7138352" y="3774216"/>
            <a:ext cx="3583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Kazi Md.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Rokibul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E9017-8594-02D4-D3F5-34CAFDC29BDC}"/>
              </a:ext>
            </a:extLst>
          </p:cNvPr>
          <p:cNvSpPr txBox="1"/>
          <p:nvPr/>
        </p:nvSpPr>
        <p:spPr>
          <a:xfrm>
            <a:off x="3822604" y="5147316"/>
            <a:ext cx="4214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-9203, Bangladesh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279"/>
    </mc:Choice>
    <mc:Fallback xmlns="">
      <p:transition advTm="212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04109"/>
                <a:ext cx="10434918" cy="464290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random generator Lorenz System has been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equations are as below:</a:t>
                </a:r>
              </a:p>
              <a:p>
                <a:pPr marL="1371600" lvl="3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𝑥𝑧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𝑏𝑧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 algn="just">
                  <a:lnSpc>
                    <a:spcPct val="150000"/>
                  </a:lnSpc>
                  <a:buNone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a, b, c are system parameters and x, y, z are initial conditions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 could be used to solve this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04109"/>
                <a:ext cx="10434918" cy="4642903"/>
              </a:xfrm>
              <a:blipFill>
                <a:blip r:embed="rId3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B13FB5A-892C-C40B-995F-4C6CE98A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6332A92-9402-5179-358C-88EA72B8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1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06"/>
    </mc:Choice>
    <mc:Fallback>
      <p:transition advTm="210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10434918" cy="464290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the below algorithm is designed to perform encryption process: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B13FB5A-892C-C40B-995F-4C6CE98A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6332A92-9402-5179-358C-88EA72B8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20D17-F696-411B-7A27-B248B9DB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58" y="2610074"/>
            <a:ext cx="5566336" cy="3548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506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06"/>
    </mc:Choice>
    <mc:Fallback>
      <p:transition advTm="2100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10434918" cy="464290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the below algorithm is designed to perform decryption process: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B13FB5A-892C-C40B-995F-4C6CE98A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6332A92-9402-5179-358C-88EA72B8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C139C-B3DE-1730-FDFA-2C919528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04" y="2381025"/>
            <a:ext cx="5601447" cy="3768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27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06"/>
    </mc:Choice>
    <mc:Fallback>
      <p:transition advTm="2100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8560A2-4D10-4AF3-FF81-54ADD8DF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63557"/>
            <a:ext cx="9556865" cy="40323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B5143-3248-655C-AE73-1AEE732BD22F}"/>
              </a:ext>
            </a:extLst>
          </p:cNvPr>
          <p:cNvSpPr txBox="1"/>
          <p:nvPr/>
        </p:nvSpPr>
        <p:spPr>
          <a:xfrm>
            <a:off x="1066800" y="1680611"/>
            <a:ext cx="317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Gantt chart depicting thesis progress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2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006"/>
    </mc:Choice>
    <mc:Fallback>
      <p:transition advTm="210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E-14FA-46CF-87FC-25BFA1506D0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468120"/>
            <a:ext cx="10351135" cy="4777740"/>
          </a:xfrm>
        </p:spPr>
        <p:txBody>
          <a:bodyPr/>
          <a:lstStyle/>
          <a:p>
            <a:pPr marL="0" indent="0" algn="just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3 essential components: Lorenz based random generator, Chaotic permutation XOR operation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enough powerful protection against brute-force attack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to use in resource constrained IoT nodes</a:t>
            </a:r>
          </a:p>
          <a:p>
            <a:pPr marL="40005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key sharing mechanism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security protocol that involves authentication of deployed IoT devices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advTm="87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6800" y="1468120"/>
            <a:ext cx="10368280" cy="4776470"/>
          </a:xfrm>
        </p:spPr>
        <p:txBody>
          <a:bodyPr/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Nguyen, N., Pham-Nguyen, L., Nguyen, M.B.,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Kaddoum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G.: A low power circuit design for chaos-key based data encryption. IEEE Access 8, 104432–104444 (2020)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Banerjee, I.: A lightweight security protocol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Merkle hash tree and chaotic cryptography. In: Advanced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Systems for Security, pp. 3–16. Springer (2020). https://doi.org/10.1007/978-981-13-8969-6_1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Akgül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Aricıo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˘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Pehlivan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I.: Text encryption by using one-dimensional chaos generators and nonlinear equations. In: 2013 8th International Conference on Electrical and Electronics Engineering (ELECO), pp. 320–323. IEEE (2013). https://doi.org/10.1109/ELECO.2013.6713853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1"/>
    </mc:Choice>
    <mc:Fallback xmlns="">
      <p:transition advTm="12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6800" y="1468120"/>
            <a:ext cx="10515600" cy="4659630"/>
          </a:xfrm>
        </p:spPr>
        <p:txBody>
          <a:bodyPr/>
          <a:lstStyle/>
          <a:p>
            <a:pPr marL="0" indent="0">
              <a:buClrTx/>
              <a:buFont typeface="Wingdings" panose="05000000000000000000" pitchFamily="2" charset="2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ClrTx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/>
          </a:p>
        </p:txBody>
      </p:sp>
    </p:spTree>
  </p:cSld>
  <p:clrMapOvr>
    <a:masterClrMapping/>
  </p:clrMapOvr>
  <p:transition advTm="55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8259" y="992990"/>
            <a:ext cx="10515600" cy="4659630"/>
          </a:xfrm>
        </p:spPr>
        <p:txBody>
          <a:bodyPr/>
          <a:lstStyle/>
          <a:p>
            <a:pPr marL="0" indent="0">
              <a:buClrTx/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ClrTx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84939"/>
      </p:ext>
    </p:extLst>
  </p:cSld>
  <p:clrMapOvr>
    <a:masterClrMapping/>
  </p:clrMapOvr>
  <p:transition advTm="55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9878695" cy="46501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Conclusion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006"/>
    </mc:Choice>
    <mc:Fallback xmlns="">
      <p:transition advTm="21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9878695" cy="46501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between IoT devices are increasing rapidly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are required to keep transmitted data safe from outsiders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existing algorithms are no longer reliable and some of the other requires more amount of resources than IoT devices may offer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these issues, a dedicated cryptosystem is required to ensure efficient and secure IoT communication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14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006"/>
    </mc:Choice>
    <mc:Fallback>
      <p:transition advTm="21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6514407" cy="46501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IoT?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growing amount of population, number of cities are also increasing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face problems such as pollution, traffic congestion and waste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Experts suggest to connect these systems to internet to 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intain them easily and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the concept of Internet of Things (IoT)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D788D-9994-42E5-3A45-A73AE0B2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44" y="1857720"/>
            <a:ext cx="3351340" cy="2633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A718EC-05AE-9C9B-21D5-34C4ACABB8B1}"/>
              </a:ext>
            </a:extLst>
          </p:cNvPr>
          <p:cNvSpPr txBox="1"/>
          <p:nvPr/>
        </p:nvSpPr>
        <p:spPr>
          <a:xfrm>
            <a:off x="8193741" y="4500369"/>
            <a:ext cx="2931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IoT network in a city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69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006"/>
    </mc:Choice>
    <mc:Fallback>
      <p:transition advTm="21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9656618" cy="46501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Existing Algorithms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well known cryptographic techniques such AES, DES, RSA etc. are being used to secure IoT communications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suited for constrained devices with limited resources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Cryptosystems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emphasis is being put into developing lightweight cryptosystems adapted to these constrained devices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35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006"/>
    </mc:Choice>
    <mc:Fallback>
      <p:transition advTm="21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9789622" cy="46501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Chaos Based Cryptosystem</a:t>
            </a: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Chaotic systems have good cryptographic features such as unpredictability, aperiodicity, nonlinearity and high sensitivity to control parameters.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requires fewer resources than conventional approaches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making it lightweight and attractive for providing strong and efficient cryptography for resource constrained nodes.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79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006"/>
    </mc:Choice>
    <mc:Fallback>
      <p:transition advTm="21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E7D164-30C5-C1D5-5661-A46B52E6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98347"/>
              </p:ext>
            </p:extLst>
          </p:nvPr>
        </p:nvGraphicFramePr>
        <p:xfrm>
          <a:off x="1216425" y="2185377"/>
          <a:ext cx="9268932" cy="283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29">
                  <a:extLst>
                    <a:ext uri="{9D8B030D-6E8A-4147-A177-3AD203B41FA5}">
                      <a16:colId xmlns:a16="http://schemas.microsoft.com/office/drawing/2014/main" val="545989486"/>
                    </a:ext>
                  </a:extLst>
                </a:gridCol>
                <a:gridCol w="3757353">
                  <a:extLst>
                    <a:ext uri="{9D8B030D-6E8A-4147-A177-3AD203B41FA5}">
                      <a16:colId xmlns:a16="http://schemas.microsoft.com/office/drawing/2014/main" val="1440473102"/>
                    </a:ext>
                  </a:extLst>
                </a:gridCol>
                <a:gridCol w="2771150">
                  <a:extLst>
                    <a:ext uri="{9D8B030D-6E8A-4147-A177-3AD203B41FA5}">
                      <a16:colId xmlns:a16="http://schemas.microsoft.com/office/drawing/2014/main" val="1055743225"/>
                    </a:ext>
                  </a:extLst>
                </a:gridCol>
              </a:tblGrid>
              <a:tr h="576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41189"/>
                  </a:ext>
                </a:extLst>
              </a:tr>
              <a:tr h="5358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et al.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power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56632"/>
                  </a:ext>
                </a:extLst>
              </a:tr>
              <a:tr h="86379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Banerjee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Chaos based encryption algorithm built upon a quadratic sinusoidal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decryption process.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implementation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66729"/>
                  </a:ext>
                </a:extLst>
              </a:tr>
              <a:tr h="86379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Akgul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three different chaos generators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text data can be encrypted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2345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28D7ADA-47D5-D816-9437-9AC63E382B94}"/>
              </a:ext>
            </a:extLst>
          </p:cNvPr>
          <p:cNvSpPr txBox="1">
            <a:spLocks/>
          </p:cNvSpPr>
          <p:nvPr/>
        </p:nvSpPr>
        <p:spPr>
          <a:xfrm>
            <a:off x="1033550" y="1602764"/>
            <a:ext cx="4458394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44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Comparison of related works </a:t>
            </a:r>
          </a:p>
        </p:txBody>
      </p:sp>
    </p:spTree>
  </p:cSld>
  <p:clrMapOvr>
    <a:masterClrMapping/>
  </p:clrMapOvr>
  <p:transition advTm="495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9789622" cy="46501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cryptographic algorithm: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 technique that can be used by nodes having limited memory, CPU capability, power resource etc.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security: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lightweight technique must ensure security in communication between the nodes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all types of data: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 must work for all types of data such as text, image, voice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56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1006"/>
    </mc:Choice>
    <mc:Fallback>
      <p:transition advTm="21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10"/>
            <a:ext cx="7745506" cy="7163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proposed methodology is as follows: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8/24/2023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D79898-0336-B61D-2E2B-4F2C49165E10}"/>
              </a:ext>
            </a:extLst>
          </p:cNvPr>
          <p:cNvSpPr/>
          <p:nvPr/>
        </p:nvSpPr>
        <p:spPr bwMode="auto">
          <a:xfrm>
            <a:off x="1255058" y="2560732"/>
            <a:ext cx="1389529" cy="100404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Original Data,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08F6FF-B797-0967-F8A6-3D8377CBC8CD}"/>
              </a:ext>
            </a:extLst>
          </p:cNvPr>
          <p:cNvSpPr/>
          <p:nvPr/>
        </p:nvSpPr>
        <p:spPr bwMode="auto">
          <a:xfrm>
            <a:off x="3406589" y="2572872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Permutations 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 = permute(M,D)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53B621-AD2B-FFB3-F847-A88528730A80}"/>
              </a:ext>
            </a:extLst>
          </p:cNvPr>
          <p:cNvSpPr/>
          <p:nvPr/>
        </p:nvSpPr>
        <p:spPr bwMode="auto">
          <a:xfrm>
            <a:off x="5620868" y="2581833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Diffusion 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 =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key,P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26C42F-404C-C7BF-99CA-F5101D046AB1}"/>
              </a:ext>
            </a:extLst>
          </p:cNvPr>
          <p:cNvSpPr/>
          <p:nvPr/>
        </p:nvSpPr>
        <p:spPr bwMode="auto">
          <a:xfrm>
            <a:off x="7700680" y="2581834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Encrypted Data, 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9F2B10-62C2-9BE6-9486-8DDEBEF292B8}"/>
              </a:ext>
            </a:extLst>
          </p:cNvPr>
          <p:cNvSpPr/>
          <p:nvPr/>
        </p:nvSpPr>
        <p:spPr bwMode="auto">
          <a:xfrm>
            <a:off x="3406588" y="3861055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Random Generator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a1, b1, c1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X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01,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01 ,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78F9DF-0D9C-5077-699F-A7533E35EB58}"/>
              </a:ext>
            </a:extLst>
          </p:cNvPr>
          <p:cNvSpPr/>
          <p:nvPr/>
        </p:nvSpPr>
        <p:spPr bwMode="auto">
          <a:xfrm>
            <a:off x="1255058" y="5082992"/>
            <a:ext cx="1389529" cy="100404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Original Data,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85CBD66-71CD-D8AE-B2F6-4329E8DA2EC8}"/>
              </a:ext>
            </a:extLst>
          </p:cNvPr>
          <p:cNvSpPr/>
          <p:nvPr/>
        </p:nvSpPr>
        <p:spPr bwMode="auto">
          <a:xfrm>
            <a:off x="5611903" y="3830825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Random Generator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a2, b2, c2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X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02,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02 ,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38A147-80DB-0445-EABF-EAB2726C60F6}"/>
              </a:ext>
            </a:extLst>
          </p:cNvPr>
          <p:cNvSpPr/>
          <p:nvPr/>
        </p:nvSpPr>
        <p:spPr bwMode="auto">
          <a:xfrm>
            <a:off x="3406589" y="5127814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Inverse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Permutations 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permute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(M,P)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F34EA4-8CFA-2814-9DBF-86A0F66A8E4D}"/>
              </a:ext>
            </a:extLst>
          </p:cNvPr>
          <p:cNvSpPr/>
          <p:nvPr/>
        </p:nvSpPr>
        <p:spPr bwMode="auto">
          <a:xfrm>
            <a:off x="5647764" y="5127813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Inverse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Diffusion 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 =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key,C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9226E8-2EE0-FEC2-B4BA-790AF6D378D7}"/>
              </a:ext>
            </a:extLst>
          </p:cNvPr>
          <p:cNvSpPr/>
          <p:nvPr/>
        </p:nvSpPr>
        <p:spPr bwMode="auto">
          <a:xfrm>
            <a:off x="7885206" y="5129170"/>
            <a:ext cx="1389529" cy="10040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Encrypted Data, C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1C517F7D-A088-CAB3-E411-EF1763D423F9}"/>
              </a:ext>
            </a:extLst>
          </p:cNvPr>
          <p:cNvSpPr/>
          <p:nvPr/>
        </p:nvSpPr>
        <p:spPr bwMode="auto">
          <a:xfrm>
            <a:off x="8032378" y="4061011"/>
            <a:ext cx="911410" cy="490025"/>
          </a:xfrm>
          <a:prstGeom prst="cloud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B312F7-B36A-27C8-8AF0-3D08C94F2BD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644587" y="3062756"/>
            <a:ext cx="762002" cy="121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C7148F-6680-62DD-75B8-8E37DD10C332}"/>
              </a:ext>
            </a:extLst>
          </p:cNvPr>
          <p:cNvCxnSpPr>
            <a:stCxn id="11" idx="0"/>
            <a:endCxn id="8" idx="2"/>
          </p:cNvCxnSpPr>
          <p:nvPr/>
        </p:nvCxnSpPr>
        <p:spPr bwMode="auto">
          <a:xfrm flipV="1">
            <a:off x="4101353" y="3576919"/>
            <a:ext cx="1" cy="28413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00968B-E911-9CC9-6295-AD0C7AA5AF18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4796118" y="3074896"/>
            <a:ext cx="824750" cy="896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D7C56C-1B17-BA2E-AC08-9A9EC9B3D102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7010397" y="3083857"/>
            <a:ext cx="690283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C0E092-D622-2A1E-43BC-79F3E21E38BA}"/>
              </a:ext>
            </a:extLst>
          </p:cNvPr>
          <p:cNvCxnSpPr>
            <a:stCxn id="10" idx="2"/>
            <a:endCxn id="21" idx="3"/>
          </p:cNvCxnSpPr>
          <p:nvPr/>
        </p:nvCxnSpPr>
        <p:spPr bwMode="auto">
          <a:xfrm>
            <a:off x="8395445" y="3585881"/>
            <a:ext cx="92638" cy="50314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42EDD3-D389-0AB0-9A02-87F533C5F571}"/>
              </a:ext>
            </a:extLst>
          </p:cNvPr>
          <p:cNvCxnSpPr/>
          <p:nvPr/>
        </p:nvCxnSpPr>
        <p:spPr bwMode="auto">
          <a:xfrm>
            <a:off x="8487333" y="4576668"/>
            <a:ext cx="92638" cy="50314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CEDCD8-C73B-65DC-5C3E-805713249B20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 bwMode="auto">
          <a:xfrm flipH="1" flipV="1">
            <a:off x="7037293" y="5629837"/>
            <a:ext cx="847913" cy="135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16A8EB-B0C9-9DC2-054E-0BC5CCAA85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78188" y="5579357"/>
            <a:ext cx="847913" cy="135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6E4791-D93F-274B-7222-2E2396D7B0E3}"/>
              </a:ext>
            </a:extLst>
          </p:cNvPr>
          <p:cNvCxnSpPr>
            <a:cxnSpLocks/>
            <a:stCxn id="18" idx="1"/>
          </p:cNvCxnSpPr>
          <p:nvPr/>
        </p:nvCxnSpPr>
        <p:spPr bwMode="auto">
          <a:xfrm flipH="1" flipV="1">
            <a:off x="2623112" y="5578000"/>
            <a:ext cx="783477" cy="5183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FBCB92-5DBF-DDE8-CBE0-853DE9696354}"/>
              </a:ext>
            </a:extLst>
          </p:cNvPr>
          <p:cNvCxnSpPr>
            <a:stCxn id="11" idx="2"/>
            <a:endCxn id="18" idx="0"/>
          </p:cNvCxnSpPr>
          <p:nvPr/>
        </p:nvCxnSpPr>
        <p:spPr bwMode="auto">
          <a:xfrm>
            <a:off x="4101353" y="4865102"/>
            <a:ext cx="1" cy="26271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531125-27EC-DEB5-E2C9-490EA809C4A2}"/>
              </a:ext>
            </a:extLst>
          </p:cNvPr>
          <p:cNvCxnSpPr>
            <a:stCxn id="17" idx="2"/>
            <a:endCxn id="19" idx="0"/>
          </p:cNvCxnSpPr>
          <p:nvPr/>
        </p:nvCxnSpPr>
        <p:spPr bwMode="auto">
          <a:xfrm>
            <a:off x="6306668" y="4834872"/>
            <a:ext cx="35861" cy="29294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9E0A95-91D1-1BF6-52FD-16D90B30027A}"/>
              </a:ext>
            </a:extLst>
          </p:cNvPr>
          <p:cNvCxnSpPr>
            <a:stCxn id="17" idx="0"/>
            <a:endCxn id="9" idx="2"/>
          </p:cNvCxnSpPr>
          <p:nvPr/>
        </p:nvCxnSpPr>
        <p:spPr bwMode="auto">
          <a:xfrm flipV="1">
            <a:off x="6306668" y="3585880"/>
            <a:ext cx="8965" cy="2449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34524FD-FA8A-9CD1-52B3-9DE55277645A}"/>
              </a:ext>
            </a:extLst>
          </p:cNvPr>
          <p:cNvSpPr txBox="1"/>
          <p:nvPr/>
        </p:nvSpPr>
        <p:spPr>
          <a:xfrm>
            <a:off x="3702425" y="6268535"/>
            <a:ext cx="318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Overview of the proposed methodology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76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06"/>
    </mc:Choice>
    <mc:Fallback>
      <p:transition advTm="2100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1620</TotalTime>
  <Words>873</Words>
  <Application>Microsoft Office PowerPoint</Application>
  <PresentationFormat>Widescreen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Helvetica Neue</vt:lpstr>
      <vt:lpstr>Times New Roman</vt:lpstr>
      <vt:lpstr>Wingdings</vt:lpstr>
      <vt:lpstr>Wingdings 2</vt:lpstr>
      <vt:lpstr>1_Blue Waves</vt:lpstr>
      <vt:lpstr>PowerPoint Presentation</vt:lpstr>
      <vt:lpstr>Outline</vt:lpstr>
      <vt:lpstr>Motivation</vt:lpstr>
      <vt:lpstr>Introduction</vt:lpstr>
      <vt:lpstr>Introduction (Contd.)</vt:lpstr>
      <vt:lpstr>Introduction (Contd.)</vt:lpstr>
      <vt:lpstr>PowerPoint Presentation</vt:lpstr>
      <vt:lpstr>Objectives</vt:lpstr>
      <vt:lpstr>Methodology</vt:lpstr>
      <vt:lpstr>Methodology (Contd.)</vt:lpstr>
      <vt:lpstr>Methodology (Contd.)</vt:lpstr>
      <vt:lpstr>Methodology (Contd.)</vt:lpstr>
      <vt:lpstr>Progress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Alam</dc:creator>
  <cp:lastModifiedBy>Shoumya Choudhury</cp:lastModifiedBy>
  <cp:revision>552</cp:revision>
  <dcterms:created xsi:type="dcterms:W3CDTF">2020-12-05T12:31:00Z</dcterms:created>
  <dcterms:modified xsi:type="dcterms:W3CDTF">2023-08-24T02:35:52Z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42641C618E7243EFBAE130B47F77973F</vt:lpwstr>
  </property>
  <property fmtid="{D5CDD505-2E9C-101B-9397-08002B2CF9AE}" pid="3" name="KSOProductBuildVer">
    <vt:lpwstr>1033-11.2.0.11042</vt:lpwstr>
  </property>
</Properties>
</file>