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46" r:id="rId3"/>
    <p:sldId id="334" r:id="rId4"/>
    <p:sldId id="333" r:id="rId5"/>
    <p:sldId id="340" r:id="rId6"/>
    <p:sldId id="321" r:id="rId7"/>
    <p:sldId id="343" r:id="rId8"/>
    <p:sldId id="344" r:id="rId9"/>
    <p:sldId id="345" r:id="rId10"/>
    <p:sldId id="3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8EA8-DB2B-ED7B-8EBE-09A464CA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E8FA0-9890-19A6-1471-A762345DB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5382-FD61-A43B-F4CD-E85AB8FD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08E0-1C7F-BEE7-0698-D6FF5BF0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4651-D626-4E38-0F98-5B79768D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429B-12D2-1425-387A-C1E24F14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6BF09-E730-3FF6-A820-E0AD9303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D5A2-DE43-CF72-C0DB-0651A1EF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326-6740-A3D5-C006-9B5A60F7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E2B1-39F9-6F51-0BA4-F1A97D68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F6EDD-467E-0002-B856-26C5322EF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3B282-BADC-CF02-ED2E-E5AD4E14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97E8-DA3C-34B5-1969-0BA0D89B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8CC9-D380-6C20-D8EA-27DE0FDD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6C30-7227-0BF1-E0F4-832F4BA0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DD13-5827-757B-D616-C3A3E3D1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3062-CEE3-D7F0-FF42-1BC0E370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F84F-953F-98A2-51B5-A0A5809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9EC5-12E3-D1AE-CCE7-D1324256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65B6-F933-5A7D-FA56-0CED6081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768B-662C-E2D8-2453-974A0E94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1D460-2C0B-929E-1C39-ADA0FDD2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EEDD-F09D-1C2F-C9B5-A288735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4706-1CAA-19CA-489D-64F0DA6E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67601-4EE2-4CDF-95C7-EAD30A69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E8E1-54DE-7B31-D348-E48953F5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AAF4-6AC0-E393-750F-5654FC92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C3F3C-E454-B4B6-90A1-C83224C5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564B2-ABDC-B25E-A28B-8D18BC29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CF65-A4D5-A21D-0355-6309345E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46B15-0DE5-0CA1-DE48-BD58532F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26F5-85AD-BD4F-C4EA-8652F676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C213-DEBA-3079-0AC2-0E20FEA8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F3BD-1E00-66C6-DEC0-C5EF87BFC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0C319-8C17-1146-2464-649521D06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49A72-A2E5-1B9F-769C-F8E605234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60615-B1E7-3073-341E-86EB215C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F739B-3BAF-2933-A622-9087F378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6B6D8-047F-DCA3-CD2D-F2F52C82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9C96-5258-7F53-1FFC-1EC4CFEB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0158-8131-162B-0F28-6B738B41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11C7-2739-C038-2247-4BF7BD35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BA788-6501-A8A9-F9DF-49EFF5A8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0C6D5-F86E-6219-9CAE-F87A7C8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A488A-6498-7486-332A-81306CE3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F1815-1743-92D8-EFBF-622B2AC3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5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F26-BA47-EDC5-75F3-1F34F213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E4BF-F9D5-2B66-6542-0233D3C4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E176-08E8-CA97-DAC7-7715BD29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FEAB-B426-9C48-4A24-393B15B6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0E165-741F-FFC3-8CAD-0D697C16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94A12-572F-F88D-1AA3-131144ED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2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C947-417B-EE8F-BF8F-E035F706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03C2F-09F7-06AD-E393-C7BE4998E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2499-0F14-2CC8-D0BD-1EEB6C50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8702-3D05-A662-3DA8-8083A550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23A3C-931E-C847-C42C-709A1B9A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CAC4-4E4E-D837-E49B-B7173C5E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6C3F-96E3-F18B-B71D-A2E8F096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ED70C-D1E8-FC4C-9C79-7B633CC5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3E1A-0463-A419-76D4-136CF145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A6B4D-5FC7-4014-922C-3DF7F78AF6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2355-BB53-C4F7-ABED-D10B4F292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141E-03DB-233C-C672-8B22A142E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A72A-BD60-4AB7-819B-9889562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6864" y="916355"/>
            <a:ext cx="10436021" cy="1083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Game: A Micro Moving Target IPv6 Defense for the Internet of Things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0612" y="4380223"/>
            <a:ext cx="9213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 10.1109/LWC.2018.2797916</a:t>
            </a:r>
          </a:p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Wireless Communications Letters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2438" y="2479952"/>
            <a:ext cx="912752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marL="68580" algn="ctr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Kimberly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Zeitz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Cantrell, Randy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Marchany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Joseph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6864" y="916355"/>
            <a:ext cx="10436021" cy="1083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530" y="2875002"/>
            <a:ext cx="912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686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72F003-2B86-08B8-38B5-79F88F94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6" y="1554163"/>
            <a:ext cx="9744919" cy="4802187"/>
          </a:xfrm>
        </p:spPr>
      </p:pic>
    </p:spTree>
    <p:extLst>
      <p:ext uri="{BB962C8B-B14F-4D97-AF65-F5344CB8AC3E}">
        <p14:creationId xmlns:p14="http://schemas.microsoft.com/office/powerpoint/2010/main" val="314415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Target IPv6 Defense (MT6D) is a security approach that dynamically rotates IPv6 addresses.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reconnaissance time window for potential attackers.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Moving Target IPv6 Defense (µMT6D) is specifically designed for low-power and resource-constrained devices commonly used in IoT applications.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mitigates targeted attacks on IoT devices and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4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 and applications require privacy and information security measures.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security techniques may not be suitable for low-power and resource-constrained devices.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IoT applications and protocols introduce new vulnerabilities.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 Address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AutoConfiguration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(SLAAC) allows to include identifiable MAC address in the host portion of IPv6 address.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exploit SLAAC to target and track devices.</a:t>
            </a:r>
          </a:p>
        </p:txBody>
      </p:sp>
    </p:spTree>
    <p:extLst>
      <p:ext uri="{BB962C8B-B14F-4D97-AF65-F5344CB8AC3E}">
        <p14:creationId xmlns:p14="http://schemas.microsoft.com/office/powerpoint/2010/main" val="360567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3DBD-0A37-EE9D-37CB-BC29D86F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171C-B4A6-FB93-48F5-2FE4305F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32F6B-7F29-CB9E-62B4-962346F21A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Change Algorithm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 the initial Interface Identifier (IID), shared session key, and timestamp.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the concatenated values using SHA256.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first 64 bits of the resulting hash.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the 64-bit network address of the host with the 64-bit hash result to create a 128-bit address.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process for the destination host.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 window of previous and next addresses to accommodate any inaccuracies in the network time used for the timestamp.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4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3DBD-0A37-EE9D-37CB-BC29D86F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171C-B4A6-FB93-48F5-2FE4305F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32F6B-7F29-CB9E-62B4-962346F21A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64635"/>
            <a:ext cx="10787662" cy="5146447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2011680" lvl="8" indent="0">
              <a:buNone/>
            </a:pPr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</a:t>
            </a:r>
          </a:p>
          <a:p>
            <a:pPr marL="2011680" lvl="8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0" lvl="8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0" lvl="8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0" lvl="8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      Fig 1: Address Change Algorithm</a:t>
            </a:r>
            <a:r>
              <a:rPr lang="en-US" dirty="0"/>
              <a:t>									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99D46A96-51BA-1C9F-EF74-7B8B4E5E487E}"/>
              </a:ext>
            </a:extLst>
          </p:cNvPr>
          <p:cNvSpPr/>
          <p:nvPr/>
        </p:nvSpPr>
        <p:spPr>
          <a:xfrm rot="5400000">
            <a:off x="5602896" y="1635394"/>
            <a:ext cx="242592" cy="1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291C6-DBE3-76C3-8089-9271330CCD18}"/>
              </a:ext>
            </a:extLst>
          </p:cNvPr>
          <p:cNvSpPr/>
          <p:nvPr/>
        </p:nvSpPr>
        <p:spPr>
          <a:xfrm>
            <a:off x="3722431" y="1840745"/>
            <a:ext cx="4604944" cy="252731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IID, 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696466EA-D9B3-6B09-55E5-EC416422EFE9}"/>
              </a:ext>
            </a:extLst>
          </p:cNvPr>
          <p:cNvSpPr/>
          <p:nvPr/>
        </p:nvSpPr>
        <p:spPr>
          <a:xfrm rot="5400000">
            <a:off x="5604709" y="2162198"/>
            <a:ext cx="262195" cy="14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4CCA-4AF8-387D-2C4F-4F03C0D73407}"/>
              </a:ext>
            </a:extLst>
          </p:cNvPr>
          <p:cNvSpPr/>
          <p:nvPr/>
        </p:nvSpPr>
        <p:spPr>
          <a:xfrm>
            <a:off x="3722431" y="2367924"/>
            <a:ext cx="4604944" cy="260326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using SHA256</a:t>
            </a: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C4F7EA9-E2B8-BA53-9908-4C1B6162F0EC}"/>
              </a:ext>
            </a:extLst>
          </p:cNvPr>
          <p:cNvSpPr/>
          <p:nvPr/>
        </p:nvSpPr>
        <p:spPr>
          <a:xfrm rot="5400000">
            <a:off x="5577085" y="2702615"/>
            <a:ext cx="309208" cy="140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F01CA-525B-C9C0-987E-8E9440128B3D}"/>
              </a:ext>
            </a:extLst>
          </p:cNvPr>
          <p:cNvSpPr/>
          <p:nvPr/>
        </p:nvSpPr>
        <p:spPr>
          <a:xfrm>
            <a:off x="3722431" y="2931797"/>
            <a:ext cx="4604944" cy="248197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first 64 bits of hash</a:t>
            </a: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3C6ADCDF-8A27-A58B-402E-95C78E228C6B}"/>
              </a:ext>
            </a:extLst>
          </p:cNvPr>
          <p:cNvSpPr/>
          <p:nvPr/>
        </p:nvSpPr>
        <p:spPr>
          <a:xfrm rot="5400000">
            <a:off x="5601541" y="3237758"/>
            <a:ext cx="260293" cy="140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251B63-1F1D-1DE0-9C86-C52D05ECBE2D}"/>
              </a:ext>
            </a:extLst>
          </p:cNvPr>
          <p:cNvSpPr/>
          <p:nvPr/>
        </p:nvSpPr>
        <p:spPr>
          <a:xfrm>
            <a:off x="3722431" y="3454872"/>
            <a:ext cx="4604944" cy="275166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with network address</a:t>
            </a:r>
          </a:p>
        </p:txBody>
      </p:sp>
      <p:sp>
        <p:nvSpPr>
          <p:cNvPr id="23" name="Right Arrow 11">
            <a:extLst>
              <a:ext uri="{FF2B5EF4-FFF2-40B4-BE49-F238E27FC236}">
                <a16:creationId xmlns:a16="http://schemas.microsoft.com/office/drawing/2014/main" id="{A0F7C80F-A8FE-0001-403D-EA3333B190C5}"/>
              </a:ext>
            </a:extLst>
          </p:cNvPr>
          <p:cNvSpPr/>
          <p:nvPr/>
        </p:nvSpPr>
        <p:spPr>
          <a:xfrm rot="5400000">
            <a:off x="5599411" y="3808901"/>
            <a:ext cx="264554" cy="140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75C8FC-6583-3AC8-CD6F-24A1D4968EA6}"/>
              </a:ext>
            </a:extLst>
          </p:cNvPr>
          <p:cNvSpPr/>
          <p:nvPr/>
        </p:nvSpPr>
        <p:spPr>
          <a:xfrm>
            <a:off x="3722431" y="4028146"/>
            <a:ext cx="4604944" cy="248197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128-bit address</a:t>
            </a:r>
          </a:p>
        </p:txBody>
      </p:sp>
      <p:sp>
        <p:nvSpPr>
          <p:cNvPr id="25" name="Right Arrow 11">
            <a:extLst>
              <a:ext uri="{FF2B5EF4-FFF2-40B4-BE49-F238E27FC236}">
                <a16:creationId xmlns:a16="http://schemas.microsoft.com/office/drawing/2014/main" id="{CD1F753A-C71B-2BF6-7AE6-90D0745D1019}"/>
              </a:ext>
            </a:extLst>
          </p:cNvPr>
          <p:cNvSpPr/>
          <p:nvPr/>
        </p:nvSpPr>
        <p:spPr>
          <a:xfrm rot="5400000">
            <a:off x="5590956" y="4331727"/>
            <a:ext cx="281462" cy="157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4D3A64-2CF2-9FE3-444A-947B5CF0EE14}"/>
              </a:ext>
            </a:extLst>
          </p:cNvPr>
          <p:cNvSpPr/>
          <p:nvPr/>
        </p:nvSpPr>
        <p:spPr>
          <a:xfrm>
            <a:off x="3722431" y="4553414"/>
            <a:ext cx="4604944" cy="292323"/>
          </a:xfrm>
          <a:prstGeom prst="rect">
            <a:avLst/>
          </a:prstGeom>
          <a:ln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window of previous and next addresses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E32725-60D8-C936-FBFC-DE3035EC23A9}"/>
              </a:ext>
            </a:extLst>
          </p:cNvPr>
          <p:cNvSpPr/>
          <p:nvPr/>
        </p:nvSpPr>
        <p:spPr>
          <a:xfrm>
            <a:off x="5244648" y="1271997"/>
            <a:ext cx="959088" cy="318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22383B-86E1-3F49-FFEC-84C1EA5408B8}"/>
              </a:ext>
            </a:extLst>
          </p:cNvPr>
          <p:cNvSpPr/>
          <p:nvPr/>
        </p:nvSpPr>
        <p:spPr>
          <a:xfrm>
            <a:off x="5231751" y="5127068"/>
            <a:ext cx="984882" cy="310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33" name="Right Arrow 11">
            <a:extLst>
              <a:ext uri="{FF2B5EF4-FFF2-40B4-BE49-F238E27FC236}">
                <a16:creationId xmlns:a16="http://schemas.microsoft.com/office/drawing/2014/main" id="{23084FFE-C301-B5FD-C85A-CE6D374F0960}"/>
              </a:ext>
            </a:extLst>
          </p:cNvPr>
          <p:cNvSpPr/>
          <p:nvPr/>
        </p:nvSpPr>
        <p:spPr>
          <a:xfrm rot="5400000">
            <a:off x="5589817" y="4902381"/>
            <a:ext cx="276985" cy="163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3DBD-0A37-EE9D-37CB-BC29D86F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171C-B4A6-FB93-48F5-2FE4305F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32F6B-7F29-CB9E-62B4-962346F21A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2155" y="1413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								 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 Average Power Consumption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0AF5EC-520D-7690-7427-B09319B4F30D}"/>
              </a:ext>
            </a:extLst>
          </p:cNvPr>
          <p:cNvGraphicFramePr>
            <a:graphicFrameLocks noGrp="1"/>
          </p:cNvGraphicFramePr>
          <p:nvPr/>
        </p:nvGraphicFramePr>
        <p:xfrm>
          <a:off x="2776151" y="2482473"/>
          <a:ext cx="6993925" cy="269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485">
                  <a:extLst>
                    <a:ext uri="{9D8B030D-6E8A-4147-A177-3AD203B41FA5}">
                      <a16:colId xmlns:a16="http://schemas.microsoft.com/office/drawing/2014/main" val="3910819832"/>
                    </a:ext>
                  </a:extLst>
                </a:gridCol>
                <a:gridCol w="2156234">
                  <a:extLst>
                    <a:ext uri="{9D8B030D-6E8A-4147-A177-3AD203B41FA5}">
                      <a16:colId xmlns:a16="http://schemas.microsoft.com/office/drawing/2014/main" val="3549122238"/>
                    </a:ext>
                  </a:extLst>
                </a:gridCol>
                <a:gridCol w="2388206">
                  <a:extLst>
                    <a:ext uri="{9D8B030D-6E8A-4147-A177-3AD203B41FA5}">
                      <a16:colId xmlns:a16="http://schemas.microsoft.com/office/drawing/2014/main" val="3438278491"/>
                    </a:ext>
                  </a:extLst>
                </a:gridCol>
              </a:tblGrid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in </a:t>
                      </a:r>
                      <a:r>
                        <a:rPr lang="en-US" dirty="0" err="1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µMT6D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53360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60.182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60.199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84208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92788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3141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64044"/>
                  </a:ext>
                </a:extLst>
              </a:tr>
              <a:tr h="448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0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0795"/>
            <a:ext cx="109728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a lightweight encryption scheme for packet encryption.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power consumption overhead, the time interval for address changes can be adjusted to be more or less frequent.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a hash library of lightweight hash algorithms in µMT6D aims to further decrease power consumption.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3387-AD34-4010-A378-6A560F3B7E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15632"/>
            <a:ext cx="10972800" cy="25407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‘hash using SHA256’ portion of the methodology with ‘lightweight chaos based hash function’.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power consumption measurements.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0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Introduction</vt:lpstr>
      <vt:lpstr>Motivation</vt:lpstr>
      <vt:lpstr>Methodology</vt:lpstr>
      <vt:lpstr>Flowchart</vt:lpstr>
      <vt:lpstr>Result and Discussion</vt:lpstr>
      <vt:lpstr>Future Work</vt:lpstr>
      <vt:lpstr>Proposed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Shoumya Choudhury</dc:creator>
  <cp:lastModifiedBy>Shoumya Choudhury</cp:lastModifiedBy>
  <cp:revision>6</cp:revision>
  <dcterms:created xsi:type="dcterms:W3CDTF">2023-10-03T20:28:39Z</dcterms:created>
  <dcterms:modified xsi:type="dcterms:W3CDTF">2023-10-04T08:54:00Z</dcterms:modified>
</cp:coreProperties>
</file>