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12" roundtripDataSignature="AMtx7mi1PDLQVx/eX2Ru+ymo46M0FoiFE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8275618-606E-42B7-B3C6-C497A127DAAA}">
  <a:tblStyle styleId="{58275618-606E-42B7-B3C6-C497A127DAAA}"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11" Type="http://schemas.openxmlformats.org/officeDocument/2006/relationships/slide" Target="slides/slide5.xml"/><Relationship Id="rId10" Type="http://schemas.openxmlformats.org/officeDocument/2006/relationships/slide" Target="slides/slide4.xml"/><Relationship Id="rId12" Type="http://customschemas.google.com/relationships/presentationmetadata" Target="metadata"/><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f778c49cce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g2f778c49cc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4"/>
          <p:cNvSpPr/>
          <p:nvPr>
            <p:ph idx="2" type="pic"/>
          </p:nvPr>
        </p:nvSpPr>
        <p:spPr>
          <a:xfrm>
            <a:off x="5183188" y="987425"/>
            <a:ext cx="6172200" cy="4873625"/>
          </a:xfrm>
          <a:prstGeom prst="rect">
            <a:avLst/>
          </a:prstGeom>
          <a:noFill/>
          <a:ln>
            <a:noFill/>
          </a:ln>
        </p:spPr>
      </p:sp>
      <p:sp>
        <p:nvSpPr>
          <p:cNvPr id="68" name="Google Shape;68;p1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1600200"/>
            <a:ext cx="9144000" cy="2077948"/>
          </a:xfrm>
          <a:prstGeom prst="rect">
            <a:avLst/>
          </a:prstGeom>
          <a:noFill/>
          <a:ln>
            <a:noFill/>
          </a:ln>
        </p:spPr>
        <p:txBody>
          <a:bodyPr anchorCtr="0" anchor="b" bIns="45700" lIns="91425" spcFirstLastPara="1" rIns="91425" wrap="square" tIns="45700">
            <a:noAutofit/>
          </a:bodyPr>
          <a:lstStyle/>
          <a:p>
            <a:pPr indent="0" lvl="0" marL="0" rtl="0" algn="ctr">
              <a:lnSpc>
                <a:spcPct val="150000"/>
              </a:lnSpc>
              <a:spcBef>
                <a:spcPts val="0"/>
              </a:spcBef>
              <a:spcAft>
                <a:spcPts val="0"/>
              </a:spcAft>
              <a:buClr>
                <a:schemeClr val="dk1"/>
              </a:buClr>
              <a:buSzPts val="2800"/>
              <a:buFont typeface="Times New Roman"/>
              <a:buNone/>
            </a:pPr>
            <a:br>
              <a:rPr lang="en-US" sz="2800">
                <a:latin typeface="Times New Roman"/>
                <a:ea typeface="Times New Roman"/>
                <a:cs typeface="Times New Roman"/>
                <a:sym typeface="Times New Roman"/>
              </a:rPr>
            </a:br>
            <a:r>
              <a:rPr lang="en-US" sz="1800">
                <a:latin typeface="Times New Roman"/>
                <a:ea typeface="Times New Roman"/>
                <a:cs typeface="Times New Roman"/>
                <a:sym typeface="Times New Roman"/>
              </a:rPr>
              <a:t>ZEROTH REVIEW</a:t>
            </a:r>
            <a:br>
              <a:rPr lang="en-US" sz="2800">
                <a:latin typeface="Times New Roman"/>
                <a:ea typeface="Times New Roman"/>
                <a:cs typeface="Times New Roman"/>
                <a:sym typeface="Times New Roman"/>
              </a:rPr>
            </a:br>
            <a:r>
              <a:rPr lang="en-US" sz="2800">
                <a:latin typeface="Times New Roman"/>
                <a:ea typeface="Times New Roman"/>
                <a:cs typeface="Times New Roman"/>
                <a:sym typeface="Times New Roman"/>
              </a:rPr>
              <a:t>AI-Driven Dynamic Fuzz Testing for IoT Security</a:t>
            </a:r>
            <a:br>
              <a:rPr lang="en-US" sz="3600">
                <a:latin typeface="Times New Roman"/>
                <a:ea typeface="Times New Roman"/>
                <a:cs typeface="Times New Roman"/>
                <a:sym typeface="Times New Roman"/>
              </a:rPr>
            </a:br>
            <a:r>
              <a:rPr lang="en-US" sz="1800">
                <a:latin typeface="Times New Roman"/>
                <a:ea typeface="Times New Roman"/>
                <a:cs typeface="Times New Roman"/>
                <a:sym typeface="Times New Roman"/>
              </a:rPr>
              <a:t>Project Category : RESEARCH</a:t>
            </a:r>
            <a:endParaRPr sz="3600">
              <a:latin typeface="Times New Roman"/>
              <a:ea typeface="Times New Roman"/>
              <a:cs typeface="Times New Roman"/>
              <a:sym typeface="Times New Roman"/>
            </a:endParaRPr>
          </a:p>
        </p:txBody>
      </p:sp>
      <p:pic>
        <p:nvPicPr>
          <p:cNvPr descr="SRM Institute of Science and Technology - Wikipedia" id="89" name="Google Shape;89;p1"/>
          <p:cNvPicPr preferRelativeResize="0"/>
          <p:nvPr/>
        </p:nvPicPr>
        <p:blipFill rotWithShape="1">
          <a:blip r:embed="rId3">
            <a:alphaModFix/>
          </a:blip>
          <a:srcRect b="0" l="0" r="0" t="0"/>
          <a:stretch/>
        </p:blipFill>
        <p:spPr>
          <a:xfrm>
            <a:off x="10450286" y="71919"/>
            <a:ext cx="1661019" cy="1655763"/>
          </a:xfrm>
          <a:prstGeom prst="rect">
            <a:avLst/>
          </a:prstGeom>
          <a:noFill/>
          <a:ln>
            <a:noFill/>
          </a:ln>
        </p:spPr>
      </p:pic>
      <p:graphicFrame>
        <p:nvGraphicFramePr>
          <p:cNvPr id="90" name="Google Shape;90;p1"/>
          <p:cNvGraphicFramePr/>
          <p:nvPr/>
        </p:nvGraphicFramePr>
        <p:xfrm>
          <a:off x="503916" y="4383054"/>
          <a:ext cx="3000000" cy="3000000"/>
        </p:xfrm>
        <a:graphic>
          <a:graphicData uri="http://schemas.openxmlformats.org/drawingml/2006/table">
            <a:tbl>
              <a:tblPr bandRow="1" firstRow="1">
                <a:noFill/>
                <a:tableStyleId>{58275618-606E-42B7-B3C6-C497A127DAAA}</a:tableStyleId>
              </a:tblPr>
              <a:tblGrid>
                <a:gridCol w="5306725"/>
                <a:gridCol w="5709275"/>
              </a:tblGrid>
              <a:tr h="1383125">
                <a:tc>
                  <a:txBody>
                    <a:bodyPr/>
                    <a:lstStyle/>
                    <a:p>
                      <a:pPr indent="0" lvl="0" marL="0" marR="0" rtl="0" algn="l">
                        <a:spcBef>
                          <a:spcPts val="0"/>
                        </a:spcBef>
                        <a:spcAft>
                          <a:spcPts val="0"/>
                        </a:spcAft>
                        <a:buNone/>
                      </a:pPr>
                      <a:r>
                        <a:rPr b="0" lang="en-US" sz="2400" u="none" cap="none" strike="noStrike">
                          <a:solidFill>
                            <a:srgbClr val="000000"/>
                          </a:solidFill>
                          <a:latin typeface="Times New Roman"/>
                          <a:ea typeface="Times New Roman"/>
                          <a:cs typeface="Times New Roman"/>
                          <a:sym typeface="Times New Roman"/>
                        </a:rPr>
                        <a:t>Supervisor Name</a:t>
                      </a:r>
                      <a:endParaRPr/>
                    </a:p>
                    <a:p>
                      <a:pPr indent="0" lvl="0" marL="0" marR="0" rtl="0" algn="l">
                        <a:spcBef>
                          <a:spcPts val="0"/>
                        </a:spcBef>
                        <a:spcAft>
                          <a:spcPts val="0"/>
                        </a:spcAft>
                        <a:buNone/>
                      </a:pPr>
                      <a:r>
                        <a:rPr b="0" lang="en-US" sz="2400">
                          <a:solidFill>
                            <a:srgbClr val="000000"/>
                          </a:solidFill>
                          <a:latin typeface="Times New Roman"/>
                          <a:ea typeface="Times New Roman"/>
                          <a:cs typeface="Times New Roman"/>
                          <a:sym typeface="Times New Roman"/>
                        </a:rPr>
                        <a:t>Dr</a:t>
                      </a:r>
                      <a:r>
                        <a:rPr b="0" i="0" lang="en-US" sz="2400">
                          <a:solidFill>
                            <a:srgbClr val="000000"/>
                          </a:solidFill>
                          <a:highlight>
                            <a:srgbClr val="FFFFFF"/>
                          </a:highlight>
                          <a:latin typeface="Times New Roman"/>
                          <a:ea typeface="Times New Roman"/>
                          <a:cs typeface="Times New Roman"/>
                          <a:sym typeface="Times New Roman"/>
                        </a:rPr>
                        <a:t>. Balaji Srikaanth P, AP/NWC</a:t>
                      </a:r>
                      <a:endParaRPr b="0" sz="24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rPr b="0" i="0" lang="en-US" sz="2400">
                          <a:solidFill>
                            <a:srgbClr val="000000"/>
                          </a:solidFill>
                          <a:highlight>
                            <a:srgbClr val="FFFFFF"/>
                          </a:highlight>
                          <a:latin typeface="Times New Roman"/>
                          <a:ea typeface="Times New Roman"/>
                          <a:cs typeface="Times New Roman"/>
                          <a:sym typeface="Times New Roman"/>
                        </a:rPr>
                        <a:t>Dr. S. Nagendra Prabhu, AP/CINTEL</a:t>
                      </a:r>
                      <a:endParaRPr b="0" sz="24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0" sz="2400">
                        <a:solidFill>
                          <a:srgbClr val="000000"/>
                        </a:solidFill>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r">
                        <a:spcBef>
                          <a:spcPts val="0"/>
                        </a:spcBef>
                        <a:spcAft>
                          <a:spcPts val="0"/>
                        </a:spcAft>
                        <a:buNone/>
                      </a:pPr>
                      <a:r>
                        <a:rPr b="0" lang="en-US" sz="2400">
                          <a:solidFill>
                            <a:srgbClr val="000000"/>
                          </a:solidFill>
                          <a:latin typeface="Times New Roman"/>
                          <a:ea typeface="Times New Roman"/>
                          <a:cs typeface="Times New Roman"/>
                          <a:sym typeface="Times New Roman"/>
                        </a:rPr>
                        <a:t>Batch No. NW004</a:t>
                      </a:r>
                      <a:endParaRPr/>
                    </a:p>
                    <a:p>
                      <a:pPr indent="0" lvl="0" marL="0" marR="0" rtl="0" algn="r">
                        <a:spcBef>
                          <a:spcPts val="0"/>
                        </a:spcBef>
                        <a:spcAft>
                          <a:spcPts val="0"/>
                        </a:spcAft>
                        <a:buNone/>
                      </a:pPr>
                      <a:r>
                        <a:rPr b="0" lang="en-US" sz="2400">
                          <a:solidFill>
                            <a:srgbClr val="000000"/>
                          </a:solidFill>
                          <a:latin typeface="Times New Roman"/>
                          <a:ea typeface="Times New Roman"/>
                          <a:cs typeface="Times New Roman"/>
                          <a:sym typeface="Times New Roman"/>
                        </a:rPr>
                        <a:t>Shaurya Singh Srinet – RA2111032010006</a:t>
                      </a:r>
                      <a:endParaRPr/>
                    </a:p>
                    <a:p>
                      <a:pPr indent="0" lvl="0" marL="0" marR="0" rtl="0" algn="r">
                        <a:spcBef>
                          <a:spcPts val="0"/>
                        </a:spcBef>
                        <a:spcAft>
                          <a:spcPts val="0"/>
                        </a:spcAft>
                        <a:buNone/>
                      </a:pPr>
                      <a:r>
                        <a:rPr b="0" lang="en-US" sz="2400">
                          <a:solidFill>
                            <a:srgbClr val="000000"/>
                          </a:solidFill>
                          <a:latin typeface="Times New Roman"/>
                          <a:ea typeface="Times New Roman"/>
                          <a:cs typeface="Times New Roman"/>
                          <a:sym typeface="Times New Roman"/>
                        </a:rPr>
                        <a:t>Shounak Chandra – RA2111032010026</a:t>
                      </a:r>
                      <a:endParaRPr/>
                    </a:p>
                    <a:p>
                      <a:pPr indent="0" lvl="0" marL="0" marR="0" rtl="0" algn="r">
                        <a:spcBef>
                          <a:spcPts val="0"/>
                        </a:spcBef>
                        <a:spcAft>
                          <a:spcPts val="0"/>
                        </a:spcAft>
                        <a:buNone/>
                      </a:pPr>
                      <a:r>
                        <a:rPr b="0" lang="en-US" sz="2400">
                          <a:solidFill>
                            <a:srgbClr val="000000"/>
                          </a:solidFill>
                          <a:latin typeface="Times New Roman"/>
                          <a:ea typeface="Times New Roman"/>
                          <a:cs typeface="Times New Roman"/>
                          <a:sym typeface="Times New Roman"/>
                        </a:rPr>
                        <a:t>Charvi Jain – RA2111047010113</a:t>
                      </a:r>
                      <a:endParaRPr/>
                    </a:p>
                    <a:p>
                      <a:pPr indent="0" lvl="0" marL="0" marR="0" rtl="0" algn="l">
                        <a:spcBef>
                          <a:spcPts val="0"/>
                        </a:spcBef>
                        <a:spcAft>
                          <a:spcPts val="0"/>
                        </a:spcAft>
                        <a:buNone/>
                      </a:pPr>
                      <a:r>
                        <a:t/>
                      </a:r>
                      <a:endParaRPr b="0" sz="24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0" sz="2400">
                        <a:solidFill>
                          <a:srgbClr val="000000"/>
                        </a:solidFill>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title"/>
          </p:nvPr>
        </p:nvSpPr>
        <p:spPr>
          <a:xfrm>
            <a:off x="4018001" y="498367"/>
            <a:ext cx="4015596" cy="601034"/>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US"/>
              <a:t>Abstract</a:t>
            </a:r>
            <a:endParaRPr/>
          </a:p>
        </p:txBody>
      </p:sp>
      <p:sp>
        <p:nvSpPr>
          <p:cNvPr id="96" name="Google Shape;96;p2"/>
          <p:cNvSpPr txBox="1"/>
          <p:nvPr>
            <p:ph idx="1" type="body"/>
          </p:nvPr>
        </p:nvSpPr>
        <p:spPr>
          <a:xfrm>
            <a:off x="152400" y="1735030"/>
            <a:ext cx="11887200" cy="3940500"/>
          </a:xfrm>
          <a:prstGeom prst="rect">
            <a:avLst/>
          </a:prstGeom>
          <a:noFill/>
          <a:ln>
            <a:noFill/>
          </a:ln>
        </p:spPr>
        <p:txBody>
          <a:bodyPr anchorCtr="0" anchor="ctr" bIns="45700" lIns="91425" spcFirstLastPara="1" rIns="91425" wrap="square" tIns="45700">
            <a:spAutoFit/>
          </a:bodyPr>
          <a:lstStyle/>
          <a:p>
            <a:pPr indent="-241300" lvl="0" marL="228600" rtl="0" algn="just">
              <a:lnSpc>
                <a:spcPct val="115000"/>
              </a:lnSpc>
              <a:spcBef>
                <a:spcPts val="0"/>
              </a:spcBef>
              <a:spcAft>
                <a:spcPts val="0"/>
              </a:spcAft>
              <a:buSzPts val="2000"/>
              <a:buChar char="•"/>
            </a:pPr>
            <a:r>
              <a:rPr lang="en-US" sz="2000">
                <a:latin typeface="Arial"/>
                <a:ea typeface="Arial"/>
                <a:cs typeface="Arial"/>
                <a:sym typeface="Arial"/>
              </a:rPr>
              <a:t>Distributed denial of service (DDoS) attack is one of the security threats brought by the rapid growth of Internet things based on number analysis. Such attacks are capable of severely impacting IoT network capabilities and expose this infrastructure to numerous security problems. </a:t>
            </a:r>
            <a:endParaRPr sz="2000">
              <a:latin typeface="Arial"/>
              <a:ea typeface="Arial"/>
              <a:cs typeface="Arial"/>
              <a:sym typeface="Arial"/>
            </a:endParaRPr>
          </a:p>
          <a:p>
            <a:pPr indent="-241300" lvl="0" marL="228600" rtl="0" algn="just">
              <a:lnSpc>
                <a:spcPct val="115000"/>
              </a:lnSpc>
              <a:spcBef>
                <a:spcPts val="0"/>
              </a:spcBef>
              <a:spcAft>
                <a:spcPts val="0"/>
              </a:spcAft>
              <a:buSzPts val="2000"/>
              <a:buChar char="•"/>
            </a:pPr>
            <a:r>
              <a:rPr lang="en-US" sz="2000">
                <a:latin typeface="Arial"/>
                <a:ea typeface="Arial"/>
                <a:cs typeface="Arial"/>
                <a:sym typeface="Arial"/>
              </a:rPr>
              <a:t>Typical security measures seldom stand a chance to detect and suppress such advanced threats in real-time. In this work, we present an AI based security framework called Dynamic Fuzz Test integrated with Graph Neural Networks (GNNs) for detection and mitigation of DDoS attacks in the network. </a:t>
            </a:r>
            <a:endParaRPr sz="2000">
              <a:latin typeface="Arial"/>
              <a:ea typeface="Arial"/>
              <a:cs typeface="Arial"/>
              <a:sym typeface="Arial"/>
            </a:endParaRPr>
          </a:p>
          <a:p>
            <a:pPr indent="-241300" lvl="0" marL="228600" rtl="0" algn="just">
              <a:lnSpc>
                <a:spcPct val="115000"/>
              </a:lnSpc>
              <a:spcBef>
                <a:spcPts val="0"/>
              </a:spcBef>
              <a:spcAft>
                <a:spcPts val="0"/>
              </a:spcAft>
              <a:buSzPts val="2000"/>
              <a:buChar char="•"/>
            </a:pPr>
            <a:r>
              <a:rPr lang="en-US" sz="2000">
                <a:latin typeface="Arial"/>
                <a:ea typeface="Arial"/>
                <a:cs typeface="Arial"/>
                <a:sym typeface="Arial"/>
              </a:rPr>
              <a:t>This framework uses NS-3 simulations to create realistic network traffic traces, the GNN model is then trained using these data. The trained model is loaded to detect malicious traffic, guaranteeing IoT services of regular operation. Experimental results show that the proposed framework attains effective DDoS attack mitigation without affecting network performance</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3"/>
          <p:cNvSpPr txBox="1"/>
          <p:nvPr>
            <p:ph type="title"/>
          </p:nvPr>
        </p:nvSpPr>
        <p:spPr>
          <a:xfrm>
            <a:off x="3844528" y="407195"/>
            <a:ext cx="4502944" cy="7112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Introduction</a:t>
            </a:r>
            <a:endParaRPr/>
          </a:p>
        </p:txBody>
      </p:sp>
      <p:sp>
        <p:nvSpPr>
          <p:cNvPr id="102" name="Google Shape;102;p3"/>
          <p:cNvSpPr txBox="1"/>
          <p:nvPr>
            <p:ph idx="1" type="body"/>
          </p:nvPr>
        </p:nvSpPr>
        <p:spPr>
          <a:xfrm>
            <a:off x="155275" y="1341184"/>
            <a:ext cx="11684700" cy="5002500"/>
          </a:xfrm>
          <a:prstGeom prst="rect">
            <a:avLst/>
          </a:prstGeom>
          <a:noFill/>
          <a:ln>
            <a:noFill/>
          </a:ln>
        </p:spPr>
        <p:txBody>
          <a:bodyPr anchorCtr="0" anchor="ctr" bIns="45700" lIns="91425" spcFirstLastPara="1" rIns="91425" wrap="square" tIns="45700">
            <a:spAutoFit/>
          </a:bodyPr>
          <a:lstStyle/>
          <a:p>
            <a:pPr indent="-241300" lvl="0" marL="228600" rtl="0" algn="just">
              <a:lnSpc>
                <a:spcPct val="115000"/>
              </a:lnSpc>
              <a:spcBef>
                <a:spcPts val="0"/>
              </a:spcBef>
              <a:spcAft>
                <a:spcPts val="0"/>
              </a:spcAft>
              <a:buSzPts val="2000"/>
              <a:buChar char="•"/>
            </a:pPr>
            <a:r>
              <a:rPr lang="en-US" sz="2000">
                <a:solidFill>
                  <a:srgbClr val="172B4D"/>
                </a:solidFill>
                <a:highlight>
                  <a:srgbClr val="FFFFFF"/>
                </a:highlight>
                <a:latin typeface="Arial"/>
                <a:ea typeface="Arial"/>
                <a:cs typeface="Arial"/>
                <a:sym typeface="Arial"/>
              </a:rPr>
              <a:t>Distributed denial of service (DDoS) attack is one of the security threats brought by the rapid growth of Internet things based on number analysis. Such attacks are capable of severely impacting IoT network capabilities and expose this infrastructure to numerous security problems. </a:t>
            </a:r>
            <a:endParaRPr sz="2000">
              <a:solidFill>
                <a:srgbClr val="172B4D"/>
              </a:solidFill>
              <a:highlight>
                <a:srgbClr val="FFFFFF"/>
              </a:highlight>
              <a:latin typeface="Arial"/>
              <a:ea typeface="Arial"/>
              <a:cs typeface="Arial"/>
              <a:sym typeface="Arial"/>
            </a:endParaRPr>
          </a:p>
          <a:p>
            <a:pPr indent="-241300" lvl="0" marL="228600" rtl="0" algn="just">
              <a:lnSpc>
                <a:spcPct val="115000"/>
              </a:lnSpc>
              <a:spcBef>
                <a:spcPts val="0"/>
              </a:spcBef>
              <a:spcAft>
                <a:spcPts val="0"/>
              </a:spcAft>
              <a:buSzPts val="2000"/>
              <a:buChar char="•"/>
            </a:pPr>
            <a:r>
              <a:rPr lang="en-US" sz="2000">
                <a:solidFill>
                  <a:srgbClr val="172B4D"/>
                </a:solidFill>
                <a:highlight>
                  <a:srgbClr val="FFFFFF"/>
                </a:highlight>
                <a:latin typeface="Arial"/>
                <a:ea typeface="Arial"/>
                <a:cs typeface="Arial"/>
                <a:sym typeface="Arial"/>
              </a:rPr>
              <a:t>Typical security measures seldom stand a chance to detect and suppress such advanced threats in real-time. In this work, we present an AI based security framework called Dynamic Fuzz Test integrated with Graph Neural Networks (GNNs) for detection and mitigation of DDoS attacks in the network. </a:t>
            </a:r>
            <a:endParaRPr sz="2000">
              <a:solidFill>
                <a:srgbClr val="172B4D"/>
              </a:solidFill>
              <a:highlight>
                <a:srgbClr val="FFFFFF"/>
              </a:highlight>
              <a:latin typeface="Arial"/>
              <a:ea typeface="Arial"/>
              <a:cs typeface="Arial"/>
              <a:sym typeface="Arial"/>
            </a:endParaRPr>
          </a:p>
          <a:p>
            <a:pPr indent="-241300" lvl="0" marL="228600" rtl="0" algn="just">
              <a:lnSpc>
                <a:spcPct val="115000"/>
              </a:lnSpc>
              <a:spcBef>
                <a:spcPts val="0"/>
              </a:spcBef>
              <a:spcAft>
                <a:spcPts val="0"/>
              </a:spcAft>
              <a:buSzPts val="2000"/>
              <a:buChar char="•"/>
            </a:pPr>
            <a:r>
              <a:rPr lang="en-US" sz="2000">
                <a:solidFill>
                  <a:srgbClr val="172B4D"/>
                </a:solidFill>
                <a:highlight>
                  <a:srgbClr val="FFFFFF"/>
                </a:highlight>
                <a:latin typeface="Arial"/>
                <a:ea typeface="Arial"/>
                <a:cs typeface="Arial"/>
                <a:sym typeface="Arial"/>
              </a:rPr>
              <a:t>This framework uses NS-3 simulations to create realistic network traffic traces, the GNN model is then trained using these data. The trained model is loaded to detect malicious traffic, guaranteeing IoT services of regular operation. Experimental results show that the proposed framework attains effective DDoS attack mitigation without affecting network performance.</a:t>
            </a:r>
            <a:endParaRPr sz="2000">
              <a:latin typeface="Arial"/>
              <a:ea typeface="Arial"/>
              <a:cs typeface="Arial"/>
              <a:sym typeface="Arial"/>
            </a:endParaRPr>
          </a:p>
          <a:p>
            <a:pPr indent="-241300" lvl="0" marL="228600" rtl="0" algn="just">
              <a:lnSpc>
                <a:spcPct val="115000"/>
              </a:lnSpc>
              <a:spcBef>
                <a:spcPts val="0"/>
              </a:spcBef>
              <a:spcAft>
                <a:spcPts val="0"/>
              </a:spcAft>
              <a:buSzPts val="2000"/>
              <a:buFont typeface="Times New Roman"/>
              <a:buChar char="•"/>
            </a:pPr>
            <a:r>
              <a:rPr lang="en-US" sz="2000">
                <a:latin typeface="Arial"/>
                <a:ea typeface="Arial"/>
                <a:cs typeface="Arial"/>
                <a:sym typeface="Arial"/>
              </a:rPr>
              <a:t>The key insight of this work is to utilise NS-3 simulations for creating authentic network traffic data, which subsequently trains a GNN model-based framework. </a:t>
            </a:r>
            <a:endParaRPr sz="2000">
              <a:latin typeface="Arial"/>
              <a:ea typeface="Arial"/>
              <a:cs typeface="Arial"/>
              <a:sym typeface="Arial"/>
            </a:endParaRPr>
          </a:p>
          <a:p>
            <a:pPr indent="0" lvl="0" marL="228600" rtl="0" algn="just">
              <a:lnSpc>
                <a:spcPct val="115000"/>
              </a:lnSpc>
              <a:spcBef>
                <a:spcPts val="0"/>
              </a:spcBef>
              <a:spcAft>
                <a:spcPts val="0"/>
              </a:spcAft>
              <a:buNone/>
            </a:pPr>
            <a:r>
              <a:t/>
            </a:r>
            <a:endParaRPr b="1" sz="20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2f778c49cce_0_0"/>
          <p:cNvSpPr txBox="1"/>
          <p:nvPr>
            <p:ph type="title"/>
          </p:nvPr>
        </p:nvSpPr>
        <p:spPr>
          <a:xfrm>
            <a:off x="3844528" y="407195"/>
            <a:ext cx="4503000" cy="7113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Introduction</a:t>
            </a:r>
            <a:endParaRPr/>
          </a:p>
        </p:txBody>
      </p:sp>
      <p:sp>
        <p:nvSpPr>
          <p:cNvPr id="108" name="Google Shape;108;g2f778c49cce_0_0"/>
          <p:cNvSpPr txBox="1"/>
          <p:nvPr>
            <p:ph idx="1" type="body"/>
          </p:nvPr>
        </p:nvSpPr>
        <p:spPr>
          <a:xfrm>
            <a:off x="697650" y="1313275"/>
            <a:ext cx="10796700" cy="4648500"/>
          </a:xfrm>
          <a:prstGeom prst="rect">
            <a:avLst/>
          </a:prstGeom>
          <a:noFill/>
          <a:ln>
            <a:noFill/>
          </a:ln>
        </p:spPr>
        <p:txBody>
          <a:bodyPr anchorCtr="0" anchor="ctr" bIns="45700" lIns="91425" spcFirstLastPara="1" rIns="91425" wrap="square" tIns="45700">
            <a:spAutoFit/>
          </a:bodyPr>
          <a:lstStyle/>
          <a:p>
            <a:pPr indent="0" lvl="0" marL="0" rtl="0" algn="just">
              <a:lnSpc>
                <a:spcPct val="115000"/>
              </a:lnSpc>
              <a:spcBef>
                <a:spcPts val="0"/>
              </a:spcBef>
              <a:spcAft>
                <a:spcPts val="0"/>
              </a:spcAft>
              <a:buNone/>
            </a:pPr>
            <a:r>
              <a:t/>
            </a:r>
            <a:endParaRPr sz="2000">
              <a:latin typeface="Arial"/>
              <a:ea typeface="Arial"/>
              <a:cs typeface="Arial"/>
              <a:sym typeface="Arial"/>
            </a:endParaRPr>
          </a:p>
          <a:p>
            <a:pPr indent="-241300" lvl="0" marL="228600" rtl="0" algn="just">
              <a:lnSpc>
                <a:spcPct val="115000"/>
              </a:lnSpc>
              <a:spcBef>
                <a:spcPts val="0"/>
              </a:spcBef>
              <a:spcAft>
                <a:spcPts val="0"/>
              </a:spcAft>
              <a:buSzPts val="2000"/>
              <a:buFont typeface="Times New Roman"/>
              <a:buChar char="•"/>
            </a:pPr>
            <a:r>
              <a:rPr lang="en-US" sz="2000">
                <a:latin typeface="Arial"/>
                <a:ea typeface="Arial"/>
                <a:cs typeface="Arial"/>
                <a:sym typeface="Arial"/>
              </a:rPr>
              <a:t>The key insight of this work is to utilise NS-3 simulations for creating authentic network traffic data, which subsequently trains a GNN model-based framework. </a:t>
            </a:r>
            <a:endParaRPr sz="2000">
              <a:latin typeface="Arial"/>
              <a:ea typeface="Arial"/>
              <a:cs typeface="Arial"/>
              <a:sym typeface="Arial"/>
            </a:endParaRPr>
          </a:p>
          <a:p>
            <a:pPr indent="-241300" lvl="0" marL="228600" rtl="0" algn="just">
              <a:lnSpc>
                <a:spcPct val="115000"/>
              </a:lnSpc>
              <a:spcBef>
                <a:spcPts val="0"/>
              </a:spcBef>
              <a:spcAft>
                <a:spcPts val="0"/>
              </a:spcAft>
              <a:buSzPts val="2000"/>
              <a:buFont typeface="Times New Roman"/>
              <a:buChar char="•"/>
            </a:pPr>
            <a:r>
              <a:rPr lang="en-US" sz="2000">
                <a:latin typeface="Arial"/>
                <a:ea typeface="Arial"/>
                <a:cs typeface="Arial"/>
                <a:sym typeface="Arial"/>
              </a:rPr>
              <a:t>Dynamic fuzz testing the network, therefore, results in training a model on various attack patterns for real-time identification and mitigation of malicious activities. But even more importantly, this means that the security system can handle detection of IoT events without interrupting legitimate IoT traffic.</a:t>
            </a:r>
            <a:endParaRPr sz="2000">
              <a:latin typeface="Arial"/>
              <a:ea typeface="Arial"/>
              <a:cs typeface="Arial"/>
              <a:sym typeface="Arial"/>
            </a:endParaRPr>
          </a:p>
          <a:p>
            <a:pPr indent="-241300" lvl="0" marL="228600" rtl="0" algn="just">
              <a:lnSpc>
                <a:spcPct val="115000"/>
              </a:lnSpc>
              <a:spcBef>
                <a:spcPts val="0"/>
              </a:spcBef>
              <a:spcAft>
                <a:spcPts val="0"/>
              </a:spcAft>
              <a:buSzPts val="2000"/>
              <a:buFont typeface="Times New Roman"/>
              <a:buChar char="•"/>
            </a:pPr>
            <a:r>
              <a:rPr lang="en-US" sz="2000">
                <a:latin typeface="Arial"/>
                <a:ea typeface="Arial"/>
                <a:cs typeface="Arial"/>
                <a:sym typeface="Arial"/>
              </a:rPr>
              <a:t>The rest contents of this paper are organized as follows: in Section II gives the related works on IoT security and DDoS mitigation approaches. Section III explains the design, and implementation of our proposed framework. </a:t>
            </a:r>
            <a:endParaRPr sz="2000">
              <a:latin typeface="Arial"/>
              <a:ea typeface="Arial"/>
              <a:cs typeface="Arial"/>
              <a:sym typeface="Arial"/>
            </a:endParaRPr>
          </a:p>
          <a:p>
            <a:pPr indent="-241300" lvl="0" marL="228600" rtl="0" algn="just">
              <a:lnSpc>
                <a:spcPct val="115000"/>
              </a:lnSpc>
              <a:spcBef>
                <a:spcPts val="0"/>
              </a:spcBef>
              <a:spcAft>
                <a:spcPts val="0"/>
              </a:spcAft>
              <a:buSzPts val="2000"/>
              <a:buFont typeface="Times New Roman"/>
              <a:buChar char="•"/>
            </a:pPr>
            <a:r>
              <a:rPr lang="en-US" sz="2000">
                <a:latin typeface="Arial"/>
                <a:ea typeface="Arial"/>
                <a:cs typeface="Arial"/>
                <a:sym typeface="Arial"/>
              </a:rPr>
              <a:t>In Section IV, we provide experimental setup and results depicting the efficacy of our approach on practical applications. Section V wraps up the paper with ideas for future work.</a:t>
            </a:r>
            <a:endParaRPr sz="2000">
              <a:latin typeface="Arial"/>
              <a:ea typeface="Arial"/>
              <a:cs typeface="Arial"/>
              <a:sym typeface="Arial"/>
            </a:endParaRPr>
          </a:p>
          <a:p>
            <a:pPr indent="0" lvl="0" marL="228600" rtl="0" algn="just">
              <a:lnSpc>
                <a:spcPct val="115000"/>
              </a:lnSpc>
              <a:spcBef>
                <a:spcPts val="0"/>
              </a:spcBef>
              <a:spcAft>
                <a:spcPts val="0"/>
              </a:spcAft>
              <a:buNone/>
            </a:pPr>
            <a:r>
              <a:t/>
            </a:r>
            <a:endParaRPr b="1" sz="20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4"/>
          <p:cNvSpPr txBox="1"/>
          <p:nvPr>
            <p:ph type="ctrTitle"/>
          </p:nvPr>
        </p:nvSpPr>
        <p:spPr>
          <a:xfrm>
            <a:off x="3548332" y="207963"/>
            <a:ext cx="4796287" cy="683433"/>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Calibri"/>
              <a:buNone/>
            </a:pPr>
            <a:r>
              <a:rPr lang="en-US" sz="4000"/>
              <a:t>Proposed Method</a:t>
            </a:r>
            <a:endParaRPr/>
          </a:p>
        </p:txBody>
      </p:sp>
      <p:sp>
        <p:nvSpPr>
          <p:cNvPr id="114" name="Google Shape;114;p4"/>
          <p:cNvSpPr txBox="1"/>
          <p:nvPr>
            <p:ph idx="1" type="subTitle"/>
          </p:nvPr>
        </p:nvSpPr>
        <p:spPr>
          <a:xfrm>
            <a:off x="777450" y="1453500"/>
            <a:ext cx="10637100" cy="4157400"/>
          </a:xfrm>
          <a:prstGeom prst="rect">
            <a:avLst/>
          </a:prstGeom>
          <a:noFill/>
          <a:ln>
            <a:noFill/>
          </a:ln>
        </p:spPr>
        <p:txBody>
          <a:bodyPr anchorCtr="0" anchor="t" bIns="45700" lIns="91425" spcFirstLastPara="1" rIns="91425" wrap="square" tIns="45700">
            <a:noAutofit/>
          </a:bodyPr>
          <a:lstStyle/>
          <a:p>
            <a:pPr indent="0" lvl="0" marL="457200" rtl="0" algn="just">
              <a:lnSpc>
                <a:spcPct val="115000"/>
              </a:lnSpc>
              <a:spcBef>
                <a:spcPts val="0"/>
              </a:spcBef>
              <a:spcAft>
                <a:spcPts val="0"/>
              </a:spcAft>
              <a:buNone/>
            </a:pPr>
            <a:r>
              <a:rPr lang="en-US" sz="1600">
                <a:latin typeface="Arial"/>
                <a:ea typeface="Arial"/>
                <a:cs typeface="Arial"/>
                <a:sym typeface="Arial"/>
              </a:rPr>
              <a:t>1. Simulation of an IoT Network: </a:t>
            </a:r>
            <a:endParaRPr sz="1600">
              <a:latin typeface="Arial"/>
              <a:ea typeface="Arial"/>
              <a:cs typeface="Arial"/>
              <a:sym typeface="Arial"/>
            </a:endParaRPr>
          </a:p>
          <a:p>
            <a:pPr indent="457200" lvl="0" marL="457200" rtl="0" algn="just">
              <a:lnSpc>
                <a:spcPct val="115000"/>
              </a:lnSpc>
              <a:spcBef>
                <a:spcPts val="0"/>
              </a:spcBef>
              <a:spcAft>
                <a:spcPts val="0"/>
              </a:spcAft>
              <a:buNone/>
            </a:pPr>
            <a:r>
              <a:rPr lang="en-US" sz="1600">
                <a:latin typeface="Arial"/>
                <a:ea typeface="Arial"/>
                <a:cs typeface="Arial"/>
                <a:sym typeface="Arial"/>
              </a:rPr>
              <a:t>This will be done using NS-3, simulating a real-world IoT network that comprises legitimate devices and DDoS attack bots.</a:t>
            </a:r>
            <a:endParaRPr sz="1600">
              <a:latin typeface="Arial"/>
              <a:ea typeface="Arial"/>
              <a:cs typeface="Arial"/>
              <a:sym typeface="Arial"/>
            </a:endParaRPr>
          </a:p>
          <a:p>
            <a:pPr indent="0" lvl="0" marL="457200" rtl="0" algn="just">
              <a:lnSpc>
                <a:spcPct val="115000"/>
              </a:lnSpc>
              <a:spcBef>
                <a:spcPts val="0"/>
              </a:spcBef>
              <a:spcAft>
                <a:spcPts val="0"/>
              </a:spcAft>
              <a:buNone/>
            </a:pPr>
            <a:r>
              <a:rPr lang="en-US" sz="1600">
                <a:latin typeface="Arial"/>
                <a:ea typeface="Arial"/>
                <a:cs typeface="Arial"/>
                <a:sym typeface="Arial"/>
              </a:rPr>
              <a:t>2. Data Collection: </a:t>
            </a:r>
            <a:endParaRPr sz="1600">
              <a:latin typeface="Arial"/>
              <a:ea typeface="Arial"/>
              <a:cs typeface="Arial"/>
              <a:sym typeface="Arial"/>
            </a:endParaRPr>
          </a:p>
          <a:p>
            <a:pPr indent="457200" lvl="0" marL="457200" rtl="0" algn="just">
              <a:lnSpc>
                <a:spcPct val="115000"/>
              </a:lnSpc>
              <a:spcBef>
                <a:spcPts val="0"/>
              </a:spcBef>
              <a:spcAft>
                <a:spcPts val="0"/>
              </a:spcAft>
              <a:buNone/>
            </a:pPr>
            <a:r>
              <a:rPr lang="en-US" sz="1600">
                <a:latin typeface="Arial"/>
                <a:ea typeface="Arial"/>
                <a:cs typeface="Arial"/>
                <a:sym typeface="Arial"/>
              </a:rPr>
              <a:t>After the benign scenario is generated and network traffic data are collected by Dynamic Fuzz Testing, the number of input data sets that correspond to labeled vs. anomalous data will be assigned accordingly.</a:t>
            </a:r>
            <a:endParaRPr sz="1600">
              <a:latin typeface="Arial"/>
              <a:ea typeface="Arial"/>
              <a:cs typeface="Arial"/>
              <a:sym typeface="Arial"/>
            </a:endParaRPr>
          </a:p>
          <a:p>
            <a:pPr indent="0" lvl="0" marL="457200" rtl="0" algn="just">
              <a:lnSpc>
                <a:spcPct val="115000"/>
              </a:lnSpc>
              <a:spcBef>
                <a:spcPts val="0"/>
              </a:spcBef>
              <a:spcAft>
                <a:spcPts val="0"/>
              </a:spcAft>
              <a:buNone/>
            </a:pPr>
            <a:r>
              <a:rPr lang="en-US" sz="1600">
                <a:latin typeface="Arial"/>
                <a:ea typeface="Arial"/>
                <a:cs typeface="Arial"/>
                <a:sym typeface="Arial"/>
              </a:rPr>
              <a:t>3. Data Preprocessing: </a:t>
            </a:r>
            <a:endParaRPr sz="1600">
              <a:latin typeface="Arial"/>
              <a:ea typeface="Arial"/>
              <a:cs typeface="Arial"/>
              <a:sym typeface="Arial"/>
            </a:endParaRPr>
          </a:p>
          <a:p>
            <a:pPr indent="0" lvl="0" marL="914400" rtl="0" algn="just">
              <a:lnSpc>
                <a:spcPct val="115000"/>
              </a:lnSpc>
              <a:spcBef>
                <a:spcPts val="0"/>
              </a:spcBef>
              <a:spcAft>
                <a:spcPts val="0"/>
              </a:spcAft>
              <a:buNone/>
            </a:pPr>
            <a:r>
              <a:rPr lang="en-US" sz="1600">
                <a:latin typeface="Arial"/>
                <a:ea typeface="Arial"/>
                <a:cs typeface="Arial"/>
                <a:sym typeface="Arial"/>
              </a:rPr>
              <a:t>Converting and preprocessing the collected improved data into a format suitable for training the model.</a:t>
            </a:r>
            <a:endParaRPr sz="1600">
              <a:latin typeface="Arial"/>
              <a:ea typeface="Arial"/>
              <a:cs typeface="Arial"/>
              <a:sym typeface="Arial"/>
            </a:endParaRPr>
          </a:p>
          <a:p>
            <a:pPr indent="0" lvl="0" marL="457200" rtl="0" algn="just">
              <a:lnSpc>
                <a:spcPct val="115000"/>
              </a:lnSpc>
              <a:spcBef>
                <a:spcPts val="0"/>
              </a:spcBef>
              <a:spcAft>
                <a:spcPts val="0"/>
              </a:spcAft>
              <a:buNone/>
            </a:pPr>
            <a:r>
              <a:rPr lang="en-US" sz="1600">
                <a:latin typeface="Arial"/>
                <a:ea typeface="Arial"/>
                <a:cs typeface="Arial"/>
                <a:sym typeface="Arial"/>
              </a:rPr>
              <a:t>4. Model Training: </a:t>
            </a:r>
            <a:endParaRPr sz="1600">
              <a:latin typeface="Arial"/>
              <a:ea typeface="Arial"/>
              <a:cs typeface="Arial"/>
              <a:sym typeface="Arial"/>
            </a:endParaRPr>
          </a:p>
          <a:p>
            <a:pPr indent="0" lvl="0" marL="914400" rtl="0" algn="just">
              <a:lnSpc>
                <a:spcPct val="115000"/>
              </a:lnSpc>
              <a:spcBef>
                <a:spcPts val="0"/>
              </a:spcBef>
              <a:spcAft>
                <a:spcPts val="0"/>
              </a:spcAft>
              <a:buNone/>
            </a:pPr>
            <a:r>
              <a:rPr lang="en-US" sz="1600">
                <a:latin typeface="Arial"/>
                <a:ea typeface="Arial"/>
                <a:cs typeface="Arial"/>
                <a:sym typeface="Arial"/>
              </a:rPr>
              <a:t>Actually training the GNN model on the pre-processed dataset will be able to learn DDoS patterns.</a:t>
            </a:r>
            <a:endParaRPr sz="1600">
              <a:latin typeface="Arial"/>
              <a:ea typeface="Arial"/>
              <a:cs typeface="Arial"/>
              <a:sym typeface="Arial"/>
            </a:endParaRPr>
          </a:p>
          <a:p>
            <a:pPr indent="0" lvl="0" marL="457200" rtl="0" algn="just">
              <a:lnSpc>
                <a:spcPct val="115000"/>
              </a:lnSpc>
              <a:spcBef>
                <a:spcPts val="0"/>
              </a:spcBef>
              <a:spcAft>
                <a:spcPts val="0"/>
              </a:spcAft>
              <a:buNone/>
            </a:pPr>
            <a:r>
              <a:rPr lang="en-US" sz="1600">
                <a:latin typeface="Arial"/>
                <a:ea typeface="Arial"/>
                <a:cs typeface="Arial"/>
                <a:sym typeface="Arial"/>
              </a:rPr>
              <a:t>5. Mitigating Attacks: </a:t>
            </a:r>
            <a:endParaRPr sz="1600">
              <a:latin typeface="Arial"/>
              <a:ea typeface="Arial"/>
              <a:cs typeface="Arial"/>
              <a:sym typeface="Arial"/>
            </a:endParaRPr>
          </a:p>
          <a:p>
            <a:pPr indent="457200" lvl="0" marL="457200" rtl="0" algn="just">
              <a:lnSpc>
                <a:spcPct val="115000"/>
              </a:lnSpc>
              <a:spcBef>
                <a:spcPts val="0"/>
              </a:spcBef>
              <a:spcAft>
                <a:spcPts val="0"/>
              </a:spcAft>
              <a:buNone/>
            </a:pPr>
            <a:r>
              <a:rPr lang="en-US" sz="1600">
                <a:latin typeface="Arial"/>
                <a:ea typeface="Arial"/>
                <a:cs typeface="Arial"/>
                <a:sym typeface="Arial"/>
              </a:rPr>
              <a:t>Formulating an attack mitigation strategy for NS-3 to block the identified malicious traffic while permitting legitimate traffic.</a:t>
            </a:r>
            <a:endParaRPr b="1" sz="18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2024-07-15T07:58:00Z</dcterms:created>
  <dc:creator>CHARVI JAIN</dc:creator>
</cp:coreProperties>
</file>