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MKnN9IsJDBHx2rSgCYr3tQy9X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0DA31F-E6FA-4C11-9B17-A0402D95149E}">
  <a:tblStyle styleId="{A00DA31F-E6FA-4C11-9B17-A0402D95149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AFDAE4E-29DA-4CCC-A0DF-667FA0AAD007}"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2"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78886529a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f78886529a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78886529a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f78886529a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78886529a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f78886529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f78886529a_1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2f78886529a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f78886529a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f78886529a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78886529a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f78886529a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78886529a_2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2f78886529a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78886529a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f78886529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78886529a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2f78886529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7d784c464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f7d784c464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78886529a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f78886529a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7d784c464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f7d784c464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78886529a_2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f78886529a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952725"/>
            <a:ext cx="9144000" cy="17253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2800"/>
              <a:buFont typeface="Times New Roman"/>
              <a:buNone/>
            </a:pPr>
            <a:br>
              <a:rPr lang="en-US" sz="2800">
                <a:latin typeface="Times New Roman"/>
                <a:ea typeface="Times New Roman"/>
                <a:cs typeface="Times New Roman"/>
                <a:sym typeface="Times New Roman"/>
              </a:rPr>
            </a:br>
            <a:r>
              <a:rPr lang="en-US" sz="1800">
                <a:latin typeface="Times New Roman"/>
                <a:ea typeface="Times New Roman"/>
                <a:cs typeface="Times New Roman"/>
                <a:sym typeface="Times New Roman"/>
              </a:rPr>
              <a:t>FIRST REVIEW</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AI-Driven Dynamic Fuzz Testing for IoT Security</a:t>
            </a:r>
            <a:br>
              <a:rPr lang="en-US" sz="3600">
                <a:latin typeface="Times New Roman"/>
                <a:ea typeface="Times New Roman"/>
                <a:cs typeface="Times New Roman"/>
                <a:sym typeface="Times New Roman"/>
              </a:rPr>
            </a:br>
            <a:r>
              <a:rPr lang="en-US" sz="1800">
                <a:latin typeface="Times New Roman"/>
                <a:ea typeface="Times New Roman"/>
                <a:cs typeface="Times New Roman"/>
                <a:sym typeface="Times New Roman"/>
              </a:rPr>
              <a:t>Project Category : RESEARCH</a:t>
            </a:r>
            <a:endParaRPr sz="3600">
              <a:latin typeface="Times New Roman"/>
              <a:ea typeface="Times New Roman"/>
              <a:cs typeface="Times New Roman"/>
              <a:sym typeface="Times New Roman"/>
            </a:endParaRPr>
          </a:p>
        </p:txBody>
      </p:sp>
      <p:pic>
        <p:nvPicPr>
          <p:cNvPr id="89" name="Google Shape;89;p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90" name="Google Shape;90;p1"/>
          <p:cNvGraphicFramePr/>
          <p:nvPr>
            <p:extLst>
              <p:ext uri="{D42A27DB-BD31-4B8C-83A1-F6EECF244321}">
                <p14:modId xmlns:p14="http://schemas.microsoft.com/office/powerpoint/2010/main" val="868003847"/>
              </p:ext>
            </p:extLst>
          </p:nvPr>
        </p:nvGraphicFramePr>
        <p:xfrm>
          <a:off x="456116" y="5032910"/>
          <a:ext cx="11279775" cy="2286010"/>
        </p:xfrm>
        <a:graphic>
          <a:graphicData uri="http://schemas.openxmlformats.org/drawingml/2006/table">
            <a:tbl>
              <a:tblPr firstRow="1" bandRow="1">
                <a:noFill/>
                <a:tableStyleId>{A00DA31F-E6FA-4C11-9B17-A0402D95149E}</a:tableStyleId>
              </a:tblPr>
              <a:tblGrid>
                <a:gridCol w="5203850">
                  <a:extLst>
                    <a:ext uri="{9D8B030D-6E8A-4147-A177-3AD203B41FA5}">
                      <a16:colId xmlns:a16="http://schemas.microsoft.com/office/drawing/2014/main" val="20000"/>
                    </a:ext>
                  </a:extLst>
                </a:gridCol>
                <a:gridCol w="6075925">
                  <a:extLst>
                    <a:ext uri="{9D8B030D-6E8A-4147-A177-3AD203B41FA5}">
                      <a16:colId xmlns:a16="http://schemas.microsoft.com/office/drawing/2014/main" val="20001"/>
                    </a:ext>
                  </a:extLst>
                </a:gridCol>
              </a:tblGrid>
              <a:tr h="1825100">
                <a:tc>
                  <a:txBody>
                    <a:bodyPr/>
                    <a:lstStyle/>
                    <a:p>
                      <a:pPr marL="0" marR="0" lvl="0" indent="0" algn="l" rtl="0">
                        <a:lnSpc>
                          <a:spcPct val="100000"/>
                        </a:lnSpc>
                        <a:spcBef>
                          <a:spcPts val="0"/>
                        </a:spcBef>
                        <a:spcAft>
                          <a:spcPts val="0"/>
                        </a:spcAft>
                        <a:buClr>
                          <a:srgbClr val="000000"/>
                        </a:buClr>
                        <a:buSzPts val="2400"/>
                        <a:buFont typeface="Arial"/>
                        <a:buNone/>
                      </a:pPr>
                      <a:r>
                        <a:rPr lang="en-US" sz="2400" b="0">
                          <a:solidFill>
                            <a:srgbClr val="000000"/>
                          </a:solidFill>
                          <a:latin typeface="Times New Roman"/>
                          <a:ea typeface="Times New Roman"/>
                          <a:cs typeface="Times New Roman"/>
                          <a:sym typeface="Times New Roman"/>
                        </a:rPr>
                        <a:t>Panel No. 06</a:t>
                      </a:r>
                      <a:endParaRPr sz="2400" b="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Supervisor Name</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Dr</a:t>
                      </a:r>
                      <a:r>
                        <a:rPr lang="en-US" sz="2400" b="0" i="0" u="none" strike="noStrike" cap="none">
                          <a:solidFill>
                            <a:srgbClr val="000000"/>
                          </a:solidFill>
                          <a:highlight>
                            <a:srgbClr val="FFFFFF"/>
                          </a:highlight>
                          <a:latin typeface="Times New Roman"/>
                          <a:ea typeface="Times New Roman"/>
                          <a:cs typeface="Times New Roman"/>
                          <a:sym typeface="Times New Roman"/>
                        </a:rPr>
                        <a:t>. Balaji Srikaanth P, AP/NWC</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highlight>
                            <a:srgbClr val="FFFFFF"/>
                          </a:highlight>
                          <a:latin typeface="Times New Roman"/>
                          <a:ea typeface="Times New Roman"/>
                          <a:cs typeface="Times New Roman"/>
                          <a:sym typeface="Times New Roman"/>
                        </a:rPr>
                        <a:t>Dr. S. Nagendra Prabhu, AP/CINTEL</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a:solidFill>
                            <a:srgbClr val="000000"/>
                          </a:solidFill>
                          <a:latin typeface="Times New Roman"/>
                          <a:ea typeface="Times New Roman"/>
                          <a:cs typeface="Times New Roman"/>
                          <a:sym typeface="Times New Roman"/>
                        </a:rPr>
                        <a:t>Batch No. </a:t>
                      </a:r>
                      <a:r>
                        <a:rPr lang="en-US" sz="2400" b="0" u="none" strike="noStrike" cap="none">
                          <a:solidFill>
                            <a:srgbClr val="000000"/>
                          </a:solidFill>
                          <a:latin typeface="Times New Roman"/>
                          <a:ea typeface="Times New Roman"/>
                          <a:cs typeface="Times New Roman"/>
                          <a:sym typeface="Times New Roman"/>
                        </a:rPr>
                        <a:t>NW000156</a:t>
                      </a:r>
                      <a:endParaRPr sz="1400" u="none" strike="noStrike" cap="none" dirty="0"/>
                    </a:p>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a:solidFill>
                            <a:srgbClr val="000000"/>
                          </a:solidFill>
                          <a:latin typeface="Times New Roman"/>
                          <a:ea typeface="Times New Roman"/>
                          <a:cs typeface="Times New Roman"/>
                          <a:sym typeface="Times New Roman"/>
                        </a:rPr>
                        <a:t>Shaurya Singh Srinet – RA2111032010006</a:t>
                      </a:r>
                      <a:endParaRPr sz="1400" u="none" strike="noStrike" cap="none" dirty="0"/>
                    </a:p>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err="1">
                          <a:solidFill>
                            <a:srgbClr val="000000"/>
                          </a:solidFill>
                          <a:latin typeface="Times New Roman"/>
                          <a:ea typeface="Times New Roman"/>
                          <a:cs typeface="Times New Roman"/>
                          <a:sym typeface="Times New Roman"/>
                        </a:rPr>
                        <a:t>Shounak</a:t>
                      </a:r>
                      <a:r>
                        <a:rPr lang="en-US" sz="2400" b="0" u="none" strike="noStrike" cap="none" dirty="0">
                          <a:solidFill>
                            <a:srgbClr val="000000"/>
                          </a:solidFill>
                          <a:latin typeface="Times New Roman"/>
                          <a:ea typeface="Times New Roman"/>
                          <a:cs typeface="Times New Roman"/>
                          <a:sym typeface="Times New Roman"/>
                        </a:rPr>
                        <a:t> Chandra – RA2111032010026</a:t>
                      </a:r>
                      <a:endParaRPr sz="1400" u="none" strike="noStrike" cap="none" dirty="0"/>
                    </a:p>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a:solidFill>
                            <a:srgbClr val="000000"/>
                          </a:solidFill>
                          <a:latin typeface="Times New Roman"/>
                          <a:ea typeface="Times New Roman"/>
                          <a:cs typeface="Times New Roman"/>
                          <a:sym typeface="Times New Roman"/>
                        </a:rPr>
                        <a:t>Charvi Jain – RA2111047010113</a:t>
                      </a:r>
                      <a:endParaRPr sz="1400" u="none" strike="noStrike" cap="none" dirty="0"/>
                    </a:p>
                    <a:p>
                      <a:pPr marL="0" marR="0" lvl="0" indent="0" algn="l" rtl="0">
                        <a:lnSpc>
                          <a:spcPct val="100000"/>
                        </a:lnSpc>
                        <a:spcBef>
                          <a:spcPts val="0"/>
                        </a:spcBef>
                        <a:spcAft>
                          <a:spcPts val="0"/>
                        </a:spcAft>
                        <a:buClr>
                          <a:srgbClr val="000000"/>
                        </a:buClr>
                        <a:buSzPts val="2400"/>
                        <a:buFont typeface="Arial"/>
                        <a:buNone/>
                      </a:pPr>
                      <a:endParaRPr sz="2400" b="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4"/>
          <p:cNvGraphicFramePr/>
          <p:nvPr/>
        </p:nvGraphicFramePr>
        <p:xfrm>
          <a:off x="196974" y="187556"/>
          <a:ext cx="11798075" cy="6435305"/>
        </p:xfrm>
        <a:graphic>
          <a:graphicData uri="http://schemas.openxmlformats.org/drawingml/2006/table">
            <a:tbl>
              <a:tblPr firstRow="1" bandRow="1">
                <a:noFill/>
                <a:tableStyleId>{1AFDAE4E-29DA-4CCC-A0DF-667FA0AAD007}</a:tableStyleId>
              </a:tblPr>
              <a:tblGrid>
                <a:gridCol w="986375">
                  <a:extLst>
                    <a:ext uri="{9D8B030D-6E8A-4147-A177-3AD203B41FA5}">
                      <a16:colId xmlns:a16="http://schemas.microsoft.com/office/drawing/2014/main" val="20000"/>
                    </a:ext>
                  </a:extLst>
                </a:gridCol>
                <a:gridCol w="2577375">
                  <a:extLst>
                    <a:ext uri="{9D8B030D-6E8A-4147-A177-3AD203B41FA5}">
                      <a16:colId xmlns:a16="http://schemas.microsoft.com/office/drawing/2014/main" val="20001"/>
                    </a:ext>
                  </a:extLst>
                </a:gridCol>
                <a:gridCol w="1129500">
                  <a:extLst>
                    <a:ext uri="{9D8B030D-6E8A-4147-A177-3AD203B41FA5}">
                      <a16:colId xmlns:a16="http://schemas.microsoft.com/office/drawing/2014/main" val="20002"/>
                    </a:ext>
                  </a:extLst>
                </a:gridCol>
                <a:gridCol w="2526175">
                  <a:extLst>
                    <a:ext uri="{9D8B030D-6E8A-4147-A177-3AD203B41FA5}">
                      <a16:colId xmlns:a16="http://schemas.microsoft.com/office/drawing/2014/main" val="20003"/>
                    </a:ext>
                  </a:extLst>
                </a:gridCol>
                <a:gridCol w="4578650">
                  <a:extLst>
                    <a:ext uri="{9D8B030D-6E8A-4147-A177-3AD203B41FA5}">
                      <a16:colId xmlns:a16="http://schemas.microsoft.com/office/drawing/2014/main" val="20004"/>
                    </a:ext>
                  </a:extLst>
                </a:gridCol>
              </a:tblGrid>
              <a:tr h="497200">
                <a:tc>
                  <a:txBody>
                    <a:bodyPr/>
                    <a:lstStyle/>
                    <a:p>
                      <a:pPr marL="0" marR="0" lvl="0" indent="0" algn="ctr" rtl="0">
                        <a:lnSpc>
                          <a:spcPct val="100000"/>
                        </a:lnSpc>
                        <a:spcBef>
                          <a:spcPts val="0"/>
                        </a:spcBef>
                        <a:spcAft>
                          <a:spcPts val="0"/>
                        </a:spcAft>
                        <a:buNone/>
                      </a:pPr>
                      <a:r>
                        <a:rPr lang="en-US" sz="1400" b="1" u="none" strike="noStrike" cap="none"/>
                        <a:t>Sr. No. </a:t>
                      </a:r>
                      <a:endParaRPr b="1"/>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Paper Name</a:t>
                      </a:r>
                      <a:endParaRPr b="1"/>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Year Published</a:t>
                      </a:r>
                      <a:endParaRPr sz="14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Journal Name</a:t>
                      </a:r>
                      <a:endParaRPr b="1"/>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Methodology</a:t>
                      </a:r>
                      <a:endParaRPr b="1"/>
                    </a:p>
                  </a:txBody>
                  <a:tcPr marL="91450" marR="91450" marT="45725" marB="45725" anchor="ctr"/>
                </a:tc>
                <a:extLst>
                  <a:ext uri="{0D108BD9-81ED-4DB2-BD59-A6C34878D82A}">
                    <a16:rowId xmlns:a16="http://schemas.microsoft.com/office/drawing/2014/main" val="10000"/>
                  </a:ext>
                </a:extLst>
              </a:tr>
              <a:tr h="11328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SzPts val="1100"/>
                        <a:buNone/>
                      </a:pPr>
                      <a:r>
                        <a:rPr lang="en-US">
                          <a:latin typeface="Times New Roman"/>
                          <a:ea typeface="Times New Roman"/>
                          <a:cs typeface="Times New Roman"/>
                          <a:sym typeface="Times New Roman"/>
                        </a:rPr>
                        <a:t>Anomaly Detection for DDoS Attacks in IoT Networks Using Machine Learning</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2022</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IEEE Transactions on Network and Service Management </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SzPts val="1100"/>
                        <a:buNone/>
                      </a:pPr>
                      <a:r>
                        <a:rPr lang="en-US">
                          <a:latin typeface="Times New Roman"/>
                          <a:ea typeface="Times New Roman"/>
                          <a:cs typeface="Times New Roman"/>
                          <a:sym typeface="Times New Roman"/>
                        </a:rPr>
                        <a:t>The authors used network traffic data from IoT environments to train machine learning models, specifically SVM and Random Forest, for real-time DDoS attack detection. The models were evaluated based on accuracy and precision.</a:t>
                      </a:r>
                      <a:endParaRPr sz="120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100477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2. </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 Deep Learning Approach to IoT Security Using GNNs</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IEEE Transactions on Dependable and Secure Computing</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The authors developed a deep learning framework utilizing Graph Neural Networks (GNNs) to enhance IoT security by detecting and mitigating malicious activities within IoT networks, demonstrating improved detection accuracy.</a:t>
                      </a:r>
                      <a:endParaRPr>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79142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Securing IoT Networks with Advanced Fuzz Testing</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2022</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ACM Transactions on Privacy and Security</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This study applies advanced fuzz testing techniques to identify vulnerabilities in IoT networks, focusing on uncovering security flaws and reinforcing the network's defense against various cyber threats.</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66587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AI-Driven Approaches for DDoS Mitigation in IoT Networks</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Access</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The paper presents AI-driven strategies for mitigating DDoS attacks in IoT networks, integrating machine learning models to dynamically detect and respond to attack patterns, ensuring network reliability.</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8597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Advanced Fuzz Testing Techniques for Network Security</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Transactions on Network and Service Management</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The authors explore the application of advanced fuzz testing techniques to enhance network security, particularly focusing on detecting and mitigating vulnerabilities in complex network environments.</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8597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50" marR="91450" marT="45725" marB="45725" anchor="ctr">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Real-Time DDoS Detection in IoT Networks Using Machine Learning</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Transactions on Information Forensics and Security</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This study proposes a real-time DDoS detection system for IoT networks using machine learning algorithms, improving the timeliness and accuracy of identifying malicious traffic patterns.</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f78886529a_1_21"/>
          <p:cNvSpPr txBox="1">
            <a:spLocks noGrp="1"/>
          </p:cNvSpPr>
          <p:nvPr>
            <p:ph type="title"/>
          </p:nvPr>
        </p:nvSpPr>
        <p:spPr>
          <a:xfrm>
            <a:off x="549150" y="265925"/>
            <a:ext cx="11236800" cy="711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a:latin typeface="Times"/>
                <a:ea typeface="Times"/>
                <a:cs typeface="Times"/>
                <a:sym typeface="Times"/>
              </a:rPr>
              <a:t>CHALLENGES AND LIMITATIONS IN EXISTING SYSTEMS</a:t>
            </a:r>
            <a:endParaRPr sz="3200">
              <a:latin typeface="Times"/>
              <a:ea typeface="Times"/>
              <a:cs typeface="Times"/>
              <a:sym typeface="Times"/>
            </a:endParaRPr>
          </a:p>
        </p:txBody>
      </p:sp>
      <p:sp>
        <p:nvSpPr>
          <p:cNvPr id="149" name="Google Shape;149;g2f78886529a_1_21"/>
          <p:cNvSpPr txBox="1">
            <a:spLocks noGrp="1"/>
          </p:cNvSpPr>
          <p:nvPr>
            <p:ph type="body" idx="1"/>
          </p:nvPr>
        </p:nvSpPr>
        <p:spPr>
          <a:xfrm>
            <a:off x="238950" y="1478300"/>
            <a:ext cx="11547000" cy="4648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Data Dependence:</a:t>
            </a:r>
            <a:r>
              <a:rPr lang="en-US" sz="2000">
                <a:latin typeface="Times New Roman"/>
                <a:ea typeface="Times New Roman"/>
                <a:cs typeface="Times New Roman"/>
                <a:sym typeface="Times New Roman"/>
              </a:rPr>
              <a:t> Machine learning models rely heavily on the quality of training data and may struggle with detecting novel attack patterns, leading to missed threats.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Scalability Issues:</a:t>
            </a:r>
            <a:r>
              <a:rPr lang="en-US" sz="2000">
                <a:latin typeface="Times New Roman"/>
                <a:ea typeface="Times New Roman"/>
                <a:cs typeface="Times New Roman"/>
                <a:sym typeface="Times New Roman"/>
              </a:rPr>
              <a:t> As IoT networks expand, ensuring the scalability and performance of AI-based security solutions becomes challenging due to high computational demands.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Explainability:</a:t>
            </a:r>
            <a:r>
              <a:rPr lang="en-US" sz="2000">
                <a:latin typeface="Times New Roman"/>
                <a:ea typeface="Times New Roman"/>
                <a:cs typeface="Times New Roman"/>
                <a:sym typeface="Times New Roman"/>
              </a:rPr>
              <a:t> Advanced models like GNNs often lack transparency, making it difficult to understand or improve decision-making processes.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False Alarms:</a:t>
            </a:r>
            <a:r>
              <a:rPr lang="en-US" sz="2000">
                <a:latin typeface="Times New Roman"/>
                <a:ea typeface="Times New Roman"/>
                <a:cs typeface="Times New Roman"/>
                <a:sym typeface="Times New Roman"/>
              </a:rPr>
              <a:t> Security solutions may generate false positives and negatives, complicating threat management,leading to either unnecessary interventions or missed threats.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Real-Time Integration:</a:t>
            </a:r>
            <a:r>
              <a:rPr lang="en-US" sz="2000">
                <a:latin typeface="Times New Roman"/>
                <a:ea typeface="Times New Roman"/>
                <a:cs typeface="Times New Roman"/>
                <a:sym typeface="Times New Roman"/>
              </a:rPr>
              <a:t> Implementing AI-driven security in real-time IoT environments can introduce latency and performance issues under heavy network loads.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Evolving Threats:</a:t>
            </a:r>
            <a:r>
              <a:rPr lang="en-US" sz="2000">
                <a:latin typeface="Times New Roman"/>
                <a:ea typeface="Times New Roman"/>
                <a:cs typeface="Times New Roman"/>
                <a:sym typeface="Times New Roman"/>
              </a:rPr>
              <a:t> Without continuous updates, security models and techniques may become outdated and less effective against new attack methods.</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0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f78886529a_1_26"/>
          <p:cNvSpPr txBox="1">
            <a:spLocks noGrp="1"/>
          </p:cNvSpPr>
          <p:nvPr>
            <p:ph type="title"/>
          </p:nvPr>
        </p:nvSpPr>
        <p:spPr>
          <a:xfrm>
            <a:off x="4330050" y="449600"/>
            <a:ext cx="35319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OBJECTIVES</a:t>
            </a:r>
            <a:endParaRPr sz="3800">
              <a:latin typeface="Times"/>
              <a:ea typeface="Times"/>
              <a:cs typeface="Times"/>
              <a:sym typeface="Times"/>
            </a:endParaRPr>
          </a:p>
        </p:txBody>
      </p:sp>
      <p:sp>
        <p:nvSpPr>
          <p:cNvPr id="155" name="Google Shape;155;g2f78886529a_1_26"/>
          <p:cNvSpPr txBox="1">
            <a:spLocks noGrp="1"/>
          </p:cNvSpPr>
          <p:nvPr>
            <p:ph type="body" idx="1"/>
          </p:nvPr>
        </p:nvSpPr>
        <p:spPr>
          <a:xfrm>
            <a:off x="531750" y="1708050"/>
            <a:ext cx="11128500" cy="3940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Enhance IoT Security</a:t>
            </a:r>
            <a:r>
              <a:rPr lang="en-US" sz="2000">
                <a:latin typeface="Times"/>
                <a:ea typeface="Times"/>
                <a:cs typeface="Times"/>
                <a:sym typeface="Times"/>
              </a:rPr>
              <a:t>: Develop and implement advanced security measures to protect IoT networks from DDoS and other cyber-attacks.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Leverage AI and ML</a:t>
            </a:r>
            <a:r>
              <a:rPr lang="en-US" sz="2000">
                <a:latin typeface="Times"/>
                <a:ea typeface="Times"/>
                <a:cs typeface="Times"/>
                <a:sym typeface="Times"/>
              </a:rPr>
              <a:t>: Utilize AI and machine learning techniques, particularly GNNs and dynamic fuzz testing, for accurate attack detection and mitigation.</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Real-Time Threat Mitigation</a:t>
            </a:r>
            <a:r>
              <a:rPr lang="en-US" sz="2000">
                <a:latin typeface="Times"/>
                <a:ea typeface="Times"/>
                <a:cs typeface="Times"/>
                <a:sym typeface="Times"/>
              </a:rPr>
              <a:t>: Enable real-time identification and response to security threats in IoT environments.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Improve Network Resilience</a:t>
            </a:r>
            <a:r>
              <a:rPr lang="en-US" sz="2000">
                <a:latin typeface="Times"/>
                <a:ea typeface="Times"/>
                <a:cs typeface="Times"/>
                <a:sym typeface="Times"/>
              </a:rPr>
              <a:t>: Increase the robustness and reliability of IoT networks against evolving cyber threats.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Scalable Implementation</a:t>
            </a:r>
            <a:r>
              <a:rPr lang="en-US" sz="2000">
                <a:latin typeface="Times"/>
                <a:ea typeface="Times"/>
                <a:cs typeface="Times"/>
                <a:sym typeface="Times"/>
              </a:rPr>
              <a:t>: Create a scalable solution that can be applied to diverse IoT environments and large-scale deployments.</a:t>
            </a:r>
            <a:endParaRPr sz="2000">
              <a:latin typeface="Times"/>
              <a:ea typeface="Times"/>
              <a:cs typeface="Times"/>
              <a:sym typeface="Times"/>
            </a:endParaRPr>
          </a:p>
          <a:p>
            <a:pPr marL="457200" lvl="0" indent="0" algn="just" rtl="0">
              <a:lnSpc>
                <a:spcPct val="115000"/>
              </a:lnSpc>
              <a:spcBef>
                <a:spcPts val="0"/>
              </a:spcBef>
              <a:spcAft>
                <a:spcPts val="0"/>
              </a:spcAft>
              <a:buSzPts val="1800"/>
              <a:buNone/>
            </a:pPr>
            <a:endParaRPr sz="20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f78886529a_3_0"/>
          <p:cNvSpPr txBox="1">
            <a:spLocks noGrp="1"/>
          </p:cNvSpPr>
          <p:nvPr>
            <p:ph type="body" idx="1"/>
          </p:nvPr>
        </p:nvSpPr>
        <p:spPr>
          <a:xfrm>
            <a:off x="434125" y="1679800"/>
            <a:ext cx="11128500" cy="4648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Simulation of an IoT Network:</a:t>
            </a:r>
            <a:r>
              <a:rPr lang="en-US" sz="2000">
                <a:latin typeface="Times"/>
                <a:ea typeface="Times"/>
                <a:cs typeface="Times"/>
                <a:sym typeface="Times"/>
              </a:rPr>
              <a:t> This will be done using NS-3, simulating a real-world IoT network that comprises legitimate devices and DDoS attack bots.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Data Collection:</a:t>
            </a:r>
            <a:r>
              <a:rPr lang="en-US" sz="2000">
                <a:latin typeface="Times"/>
                <a:ea typeface="Times"/>
                <a:cs typeface="Times"/>
                <a:sym typeface="Times"/>
              </a:rPr>
              <a:t> After the benign scenario is generated and network traffic data are collected by Dynamic Fuzz Testing, the number of input data sets that correspond to labeled vs. anomalous data will be assigned accordingly.</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Data Preprocessing:</a:t>
            </a:r>
            <a:r>
              <a:rPr lang="en-US" sz="2000">
                <a:latin typeface="Times"/>
                <a:ea typeface="Times"/>
                <a:cs typeface="Times"/>
                <a:sym typeface="Times"/>
              </a:rPr>
              <a:t> Converting and preprocessing the collected improved data into a format suitable for training the model.</a:t>
            </a:r>
            <a:endParaRPr sz="2000" b="1">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Model Training:</a:t>
            </a:r>
            <a:r>
              <a:rPr lang="en-US" sz="2000">
                <a:latin typeface="Times"/>
                <a:ea typeface="Times"/>
                <a:cs typeface="Times"/>
                <a:sym typeface="Times"/>
              </a:rPr>
              <a:t> Actually training the GNN model on the pre-processed dataset will be able to learn DDoS patterns.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Mitigating Attacks:</a:t>
            </a:r>
            <a:r>
              <a:rPr lang="en-US" sz="2000">
                <a:latin typeface="Times"/>
                <a:ea typeface="Times"/>
                <a:cs typeface="Times"/>
                <a:sym typeface="Times"/>
              </a:rPr>
              <a:t> Formulating an attack mitigation strategy for NS-3 to block the identified malicious traffic while permitting legitimate traffic.</a:t>
            </a:r>
            <a:endParaRPr sz="2000" b="1">
              <a:latin typeface="Times"/>
              <a:ea typeface="Times"/>
              <a:cs typeface="Times"/>
              <a:sym typeface="Times"/>
            </a:endParaRPr>
          </a:p>
          <a:p>
            <a:pPr marL="0" lvl="0" indent="0" algn="just" rtl="0">
              <a:lnSpc>
                <a:spcPct val="115000"/>
              </a:lnSpc>
              <a:spcBef>
                <a:spcPts val="0"/>
              </a:spcBef>
              <a:spcAft>
                <a:spcPts val="0"/>
              </a:spcAft>
              <a:buSzPts val="1800"/>
              <a:buNone/>
            </a:pPr>
            <a:endParaRPr sz="2000">
              <a:latin typeface="Times"/>
              <a:ea typeface="Times"/>
              <a:cs typeface="Times"/>
              <a:sym typeface="Times"/>
            </a:endParaRPr>
          </a:p>
          <a:p>
            <a:pPr marL="457200" lvl="0" indent="0" algn="just" rtl="0">
              <a:lnSpc>
                <a:spcPct val="115000"/>
              </a:lnSpc>
              <a:spcBef>
                <a:spcPts val="0"/>
              </a:spcBef>
              <a:spcAft>
                <a:spcPts val="0"/>
              </a:spcAft>
              <a:buSzPts val="1800"/>
              <a:buNone/>
            </a:pPr>
            <a:endParaRPr sz="2000">
              <a:latin typeface="Times"/>
              <a:ea typeface="Times"/>
              <a:cs typeface="Times"/>
              <a:sym typeface="Times"/>
            </a:endParaRPr>
          </a:p>
        </p:txBody>
      </p:sp>
      <p:sp>
        <p:nvSpPr>
          <p:cNvPr id="161" name="Google Shape;161;g2f78886529a_3_0"/>
          <p:cNvSpPr txBox="1">
            <a:spLocks noGrp="1"/>
          </p:cNvSpPr>
          <p:nvPr>
            <p:ph type="ctrTitle" idx="4294967295"/>
          </p:nvPr>
        </p:nvSpPr>
        <p:spPr>
          <a:xfrm>
            <a:off x="3180551" y="405750"/>
            <a:ext cx="5475300" cy="683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3800" b="0" i="0" u="none" strike="noStrike" cap="none">
                <a:solidFill>
                  <a:schemeClr val="dk1"/>
                </a:solidFill>
                <a:latin typeface="Times New Roman"/>
                <a:ea typeface="Times New Roman"/>
                <a:cs typeface="Times New Roman"/>
                <a:sym typeface="Times New Roman"/>
              </a:rPr>
              <a:t>PROPOSED METHOD</a:t>
            </a:r>
            <a:endParaRPr sz="3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f78886529a_1_31"/>
          <p:cNvSpPr txBox="1">
            <a:spLocks noGrp="1"/>
          </p:cNvSpPr>
          <p:nvPr>
            <p:ph type="ctrTitle"/>
          </p:nvPr>
        </p:nvSpPr>
        <p:spPr>
          <a:xfrm>
            <a:off x="2062651" y="408075"/>
            <a:ext cx="80667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3800">
                <a:latin typeface="Times"/>
                <a:ea typeface="Times"/>
                <a:cs typeface="Times"/>
                <a:sym typeface="Times"/>
              </a:rPr>
              <a:t>ARCHITECTURE DIAGRAM</a:t>
            </a:r>
            <a:endParaRPr sz="3800">
              <a:latin typeface="Times"/>
              <a:ea typeface="Times"/>
              <a:cs typeface="Times"/>
              <a:sym typeface="Times"/>
            </a:endParaRPr>
          </a:p>
        </p:txBody>
      </p:sp>
      <p:pic>
        <p:nvPicPr>
          <p:cNvPr id="167" name="Google Shape;167;g2f78886529a_1_31"/>
          <p:cNvPicPr preferRelativeResize="0"/>
          <p:nvPr/>
        </p:nvPicPr>
        <p:blipFill rotWithShape="1">
          <a:blip r:embed="rId3">
            <a:alphaModFix/>
          </a:blip>
          <a:srcRect/>
          <a:stretch/>
        </p:blipFill>
        <p:spPr>
          <a:xfrm>
            <a:off x="0" y="1667639"/>
            <a:ext cx="12192000" cy="4718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f78886529a_1_36"/>
          <p:cNvSpPr txBox="1">
            <a:spLocks noGrp="1"/>
          </p:cNvSpPr>
          <p:nvPr>
            <p:ph type="ctrTitle"/>
          </p:nvPr>
        </p:nvSpPr>
        <p:spPr>
          <a:xfrm>
            <a:off x="3558132" y="199963"/>
            <a:ext cx="47964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3" name="Google Shape;173;g2f78886529a_1_36"/>
          <p:cNvSpPr txBox="1">
            <a:spLocks noGrp="1"/>
          </p:cNvSpPr>
          <p:nvPr>
            <p:ph type="subTitle" idx="1"/>
          </p:nvPr>
        </p:nvSpPr>
        <p:spPr>
          <a:xfrm>
            <a:off x="213575" y="1038775"/>
            <a:ext cx="11485500" cy="567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400"/>
              </a:spcBef>
              <a:spcAft>
                <a:spcPts val="0"/>
              </a:spcAft>
              <a:buClr>
                <a:schemeClr val="dk1"/>
              </a:buClr>
              <a:buSzPts val="1100"/>
              <a:buFont typeface="Arial"/>
              <a:buNone/>
            </a:pPr>
            <a:r>
              <a:rPr lang="en-US" sz="1400">
                <a:latin typeface="Times New Roman"/>
                <a:ea typeface="Times New Roman"/>
                <a:cs typeface="Times New Roman"/>
                <a:sym typeface="Times New Roman"/>
              </a:rPr>
              <a:t>[1] 	M. Althobaiti and R. Alshammari, "IoT Security: Challenges and Potential Solutions," Journal of Cyber Security and Information Systems, vol. 1, pp. 45-60,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 	T. Nguyen and W. Li, "Man-in-the-Middle Attacks in IoT Networks: Vulnerabilities and Countermeasures," IEEE Internet of Things Journal, vol. 10, no. 1, pp. 88-98,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[3] 	M. A. Khan and K. Salah, "IoT Device Security: Firmware Management and Patch Distribution," International Journal of Network Security, vol. 25, no. 2, pp. 101-115,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[4] 	M. Aslan and R. Samet, "A Comprehensive Survey on DDoS Attacks and Countermeasures in IoT Networks," IEEE Communications Surveys &amp; Tutorials, vol. 25, no. 3, pp. 1-30,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[5] 	Y. Mirsky, I. D. Luchin, T. Avgerinos, and G. Oikonomou, "Anomaly Detection for DDoS Attacks in IoT Networks Using Machine Learning," IEEE Transactions on Network and Service Management, vol. 19, no. 1, pp. 112-125,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[6] 	E. Alomari, M. Qatawneh, and A. Otoom, "DDoS-Resistant Protocols for IoT Networks: A Survey," IEEE Access, vol. 11, pp. 660-675,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[7] 	W. Ali and F. Hussain, "Machine Learning-Based Security Frameworks for IoT Networks," IEEE Internet of Things Magazine, vol. 5, no. 4, pp. 100-110,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[8] 	T. N. Kipf and M. Welling, "Graph Neural Networks for Network Security Applications," Journal of Network and Computer Applications, vol. 100, pp. 59-72,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2400"/>
              <a:buNone/>
            </a:pPr>
            <a:r>
              <a:rPr lang="en-US" sz="1400">
                <a:latin typeface="Times New Roman"/>
                <a:ea typeface="Times New Roman"/>
                <a:cs typeface="Times New Roman"/>
                <a:sym typeface="Times New Roman"/>
              </a:rPr>
              <a:t>[9] 	X. Zhang, Y. Liu, Z. Li, and H. Wang, "GNN-based Anomaly Detection for Securing IoT Networks," IEEE Transactions on Information Forensics and Security, vol. 18, pp. 499-512, 2023.</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f78886529a_2_14"/>
          <p:cNvSpPr txBox="1">
            <a:spLocks noGrp="1"/>
          </p:cNvSpPr>
          <p:nvPr>
            <p:ph type="ctrTitle"/>
          </p:nvPr>
        </p:nvSpPr>
        <p:spPr>
          <a:xfrm>
            <a:off x="3558132" y="266763"/>
            <a:ext cx="47964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9" name="Google Shape;179;g2f78886529a_2_14"/>
          <p:cNvSpPr txBox="1">
            <a:spLocks noGrp="1"/>
          </p:cNvSpPr>
          <p:nvPr>
            <p:ph type="subTitle" idx="1"/>
          </p:nvPr>
        </p:nvSpPr>
        <p:spPr>
          <a:xfrm>
            <a:off x="354275" y="1293075"/>
            <a:ext cx="11204100" cy="5194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[10]   M. Böhme, V. J. M. Arruda, and A. Zeller, "Dynamic Fuzz Testing for IoT Security," ACM Transactions on Privacy and Security, vol. 25, no. 2, pp. 88-105,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[11]   K. Lee, S. Lee, J. Kim, and C. Kim, "Integrating Fuzz Testing with AI for Enhanced IoT Security," IEEE Transactions on Dependable and Secure Computing, vol. 20, no. 4, pp. 1510-1520,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[12]   S. Wang, Y. Zhang, and L. Tan, "AI-Driven Dynamic Fuzz Testing in IoT Security: A Comprehensive Review," IEEE Transactions on Industrial Informatics, vol. 19, no. 5, pp. 660-675,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[13]   Ns3-dev Team, "NS3: A Simulation Tool for IoT Security Research," NS3 Documentation, 2023. [Online]. Available: https://www.nsnam.org/docs/. [Accessed: 26-Aug-2023].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[14]   Y. Zhu, L. Ma, and H. Xiao, "Simulating IoT Security Solutions Using NS3," Journal of Internet Services and Applications, vol. 14, no. 2, pp. 200-210,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[15]   S. Sharma and R. Gupta, "AI-Based Solutions for Securing IoT Networks: A Survey," Future Generation Computer Systems, vol. 152, pp. 88-102,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[16]   K. Patel, R. Roy, and S. K. Sharma, "Mitigating DDoS Attacks in IoT Using AI Techniques," IEEE Internet of Things Magazine, vol. 6, no. 2, pp. 110-121,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2400"/>
              <a:buNone/>
            </a:pPr>
            <a:r>
              <a:rPr lang="en-US" sz="1400">
                <a:latin typeface="Times New Roman"/>
                <a:ea typeface="Times New Roman"/>
                <a:cs typeface="Times New Roman"/>
                <a:sym typeface="Times New Roman"/>
              </a:rPr>
              <a:t>[17]   J. Thompson and A. Miller, "Graph Neural Networks for Cybersecurity: A Review," Journal of Cyber Security Technology, vol. 7, no. 3, pp. 225-240, 2022.</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f78886529a_2_19"/>
          <p:cNvSpPr txBox="1">
            <a:spLocks noGrp="1"/>
          </p:cNvSpPr>
          <p:nvPr>
            <p:ph type="ctrTitle"/>
          </p:nvPr>
        </p:nvSpPr>
        <p:spPr>
          <a:xfrm>
            <a:off x="3558132" y="266763"/>
            <a:ext cx="47964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85" name="Google Shape;185;g2f78886529a_2_19"/>
          <p:cNvSpPr txBox="1">
            <a:spLocks noGrp="1"/>
          </p:cNvSpPr>
          <p:nvPr>
            <p:ph type="subTitle" idx="1"/>
          </p:nvPr>
        </p:nvSpPr>
        <p:spPr>
          <a:xfrm>
            <a:off x="311825" y="1278975"/>
            <a:ext cx="11289000" cy="523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[18]   Y. Zhang, X. Wang, and T. Chen, "Advanced Fuzz Testing Techniques for Network Security," IEEE Transactions on Network and Service Management, vol. 20, no. 1, pp. 88-98,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[19]   P. Williams, T. Yang, and X. Hu, "Real-Time DDoS Detection in IoT Networks Using Machine Learning," IEEE Transactions on Information Forensics and Security, vol. 18, no. 1, pp. 123-134,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[20]   H. Liu, X. Chen, and Q. Zhang, "Enhancing IoT Security with AI-Based Approaches," IEEE Internet of Things Journal, vol. 9, no. 4, pp. 287-298,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[21]   C. Ozturk and M. Gunes, "A Comprehensive Survey on Network Security Simulation Tools," IEEE Communications Surveys &amp; Tutorials, vol. 25, no. 2, pp. 60-90,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[22]   A. El-Sayed, M. Elhoseny, and M. Abdel-Badeeh, "A Deep Learning Approach to IoT Security Using GNNs," IEEE Transactions on Dependable and Secure Computing, vol. 19, no. 2, pp. 88-100,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[23]   R. Anderson, G. Brown, and L. Zhang, "Securing IoT Networks with Advanced Fuzz Testing," ACM Transactions on Privacy and Security, vol. 25, no. 3, pp. 112-130,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[24]   M. Jones, S. Singh, and H. Li, "Evaluating IoT Security Solutions with Network Simulations," Journal of Network and Systems Management, vol. 31, no. 2, pp. 250-270,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[25]   L. Tan, J. Qian, and M. Zhou, "AI-Driven Approaches for DDoS Mitigation in IoT Networks," IEEE Access, vol. 11, pp. 660-675,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2400"/>
              <a:buNone/>
            </a:pP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088201" y="526617"/>
            <a:ext cx="4015500" cy="60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ABSTRACT</a:t>
            </a:r>
            <a:endParaRPr sz="3800">
              <a:latin typeface="Times"/>
              <a:ea typeface="Times"/>
              <a:cs typeface="Times"/>
              <a:sym typeface="Times"/>
            </a:endParaRPr>
          </a:p>
        </p:txBody>
      </p:sp>
      <p:sp>
        <p:nvSpPr>
          <p:cNvPr id="96" name="Google Shape;96;p2"/>
          <p:cNvSpPr txBox="1">
            <a:spLocks noGrp="1"/>
          </p:cNvSpPr>
          <p:nvPr>
            <p:ph type="body" idx="1"/>
          </p:nvPr>
        </p:nvSpPr>
        <p:spPr>
          <a:xfrm>
            <a:off x="520350" y="2243960"/>
            <a:ext cx="11151300" cy="3182400"/>
          </a:xfrm>
          <a:prstGeom prst="rect">
            <a:avLst/>
          </a:prstGeom>
          <a:noFill/>
          <a:ln>
            <a:noFill/>
          </a:ln>
        </p:spPr>
        <p:txBody>
          <a:bodyPr spcFirstLastPara="1" wrap="square" lIns="91425" tIns="45700" rIns="91425" bIns="45700" anchor="ctr" anchorCtr="0">
            <a:spAutoFit/>
          </a:bodyPr>
          <a:lstStyle/>
          <a:p>
            <a:pPr marL="228600" lvl="0" indent="-228600" algn="just" rtl="0">
              <a:lnSpc>
                <a:spcPct val="150000"/>
              </a:lnSpc>
              <a:spcBef>
                <a:spcPts val="0"/>
              </a:spcBef>
              <a:spcAft>
                <a:spcPts val="0"/>
              </a:spcAft>
              <a:buSzPts val="2000"/>
              <a:buFont typeface="Times"/>
              <a:buChar char="•"/>
            </a:pPr>
            <a:r>
              <a:rPr lang="en-US" sz="2000">
                <a:latin typeface="Times"/>
                <a:ea typeface="Times"/>
                <a:cs typeface="Times"/>
                <a:sym typeface="Times"/>
              </a:rPr>
              <a:t>Distributed denial of service (DDoS) attack severely impacts IoT network capabilities and expose the infrastructure to numerous security problems. </a:t>
            </a:r>
            <a:endParaRPr sz="2000">
              <a:latin typeface="Times"/>
              <a:ea typeface="Times"/>
              <a:cs typeface="Times"/>
              <a:sym typeface="Times"/>
            </a:endParaRPr>
          </a:p>
          <a:p>
            <a:pPr marL="457200" lvl="0" indent="0" algn="just" rtl="0">
              <a:lnSpc>
                <a:spcPct val="115000"/>
              </a:lnSpc>
              <a:spcBef>
                <a:spcPts val="0"/>
              </a:spcBef>
              <a:spcAft>
                <a:spcPts val="0"/>
              </a:spcAft>
              <a:buNone/>
            </a:pPr>
            <a:endParaRPr sz="12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DDoS attacks disrupt IoT networks, creating security vulnerabilities.</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Dynamic Fuzz Test + GNN framework for real-time DDoS detection and mitigation.</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NS-3 simulations generate realistic traffic for training the GNN model.</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Achieves effective DDoS mitigation with minimal impact on network performance.</a:t>
            </a:r>
            <a:endParaRPr sz="20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746153" y="407195"/>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INTRODUCTION</a:t>
            </a:r>
            <a:endParaRPr sz="3800">
              <a:latin typeface="Times"/>
              <a:ea typeface="Times"/>
              <a:cs typeface="Times"/>
              <a:sym typeface="Times"/>
            </a:endParaRPr>
          </a:p>
        </p:txBody>
      </p:sp>
      <p:sp>
        <p:nvSpPr>
          <p:cNvPr id="102" name="Google Shape;102;p3"/>
          <p:cNvSpPr txBox="1">
            <a:spLocks noGrp="1"/>
          </p:cNvSpPr>
          <p:nvPr>
            <p:ph type="body" idx="1"/>
          </p:nvPr>
        </p:nvSpPr>
        <p:spPr>
          <a:xfrm>
            <a:off x="288800" y="1504925"/>
            <a:ext cx="11417700" cy="45561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IoT Security Challenges:</a:t>
            </a:r>
            <a:r>
              <a:rPr lang="en-US" sz="2000">
                <a:latin typeface="Times New Roman"/>
                <a:ea typeface="Times New Roman"/>
                <a:cs typeface="Times New Roman"/>
                <a:sym typeface="Times New Roman"/>
              </a:rPr>
              <a:t> The surge in IoT devices introduces significant vulnerabilities, demanding robust security measures.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Sophisticated Threats:</a:t>
            </a:r>
            <a:r>
              <a:rPr lang="en-US" sz="2000">
                <a:latin typeface="Times New Roman"/>
                <a:ea typeface="Times New Roman"/>
                <a:cs typeface="Times New Roman"/>
                <a:sym typeface="Times New Roman"/>
              </a:rPr>
              <a:t> DDoS and MITM attacks increasingly exploit IoT's interconnected nature, making traditional defenses inadequate.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Necessity for Innovation:</a:t>
            </a:r>
            <a:r>
              <a:rPr lang="en-US" sz="2000">
                <a:latin typeface="Times New Roman"/>
                <a:ea typeface="Times New Roman"/>
                <a:cs typeface="Times New Roman"/>
                <a:sym typeface="Times New Roman"/>
              </a:rPr>
              <a:t> Evolving cyber threats call for advanced security strategies, beyond the reach of conventional methods.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AI-Driven Solutions:</a:t>
            </a:r>
            <a:r>
              <a:rPr lang="en-US" sz="2000">
                <a:latin typeface="Times New Roman"/>
                <a:ea typeface="Times New Roman"/>
                <a:cs typeface="Times New Roman"/>
                <a:sym typeface="Times New Roman"/>
              </a:rPr>
              <a:t> Leveraging AI and ML, particularly Graph Neural Networks and dynamic fuzz testing, to enhance IoT threat detection and response.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Project Aim:</a:t>
            </a:r>
            <a:r>
              <a:rPr lang="en-US" sz="2000">
                <a:latin typeface="Times New Roman"/>
                <a:ea typeface="Times New Roman"/>
                <a:cs typeface="Times New Roman"/>
                <a:sym typeface="Times New Roman"/>
              </a:rPr>
              <a:t> Integrating AI-driven dynamic fuzz testing with GNN-based detection to provide real-time, effective security for IoT networks.</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f78886529a_1_6"/>
          <p:cNvSpPr txBox="1">
            <a:spLocks noGrp="1"/>
          </p:cNvSpPr>
          <p:nvPr>
            <p:ph type="title"/>
          </p:nvPr>
        </p:nvSpPr>
        <p:spPr>
          <a:xfrm>
            <a:off x="3844503" y="302970"/>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MOTIVATION</a:t>
            </a:r>
            <a:endParaRPr sz="3800">
              <a:latin typeface="Times"/>
              <a:ea typeface="Times"/>
              <a:cs typeface="Times"/>
              <a:sym typeface="Times"/>
            </a:endParaRPr>
          </a:p>
        </p:txBody>
      </p:sp>
      <p:sp>
        <p:nvSpPr>
          <p:cNvPr id="108" name="Google Shape;108;g2f78886529a_1_6"/>
          <p:cNvSpPr txBox="1">
            <a:spLocks noGrp="1"/>
          </p:cNvSpPr>
          <p:nvPr>
            <p:ph type="body" idx="1"/>
          </p:nvPr>
        </p:nvSpPr>
        <p:spPr>
          <a:xfrm>
            <a:off x="493000" y="1233975"/>
            <a:ext cx="11382300" cy="54798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Widespread IoT Adoption</a:t>
            </a:r>
            <a:r>
              <a:rPr lang="en-US" sz="2000">
                <a:latin typeface="Times New Roman"/>
                <a:ea typeface="Times New Roman"/>
                <a:cs typeface="Times New Roman"/>
                <a:sym typeface="Times New Roman"/>
              </a:rPr>
              <a:t>: IoT is now adapted by all domains, creating a complex network ecosystem.</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Increasing Threats</a:t>
            </a:r>
            <a:r>
              <a:rPr lang="en-US" sz="2000">
                <a:latin typeface="Times New Roman"/>
                <a:ea typeface="Times New Roman"/>
                <a:cs typeface="Times New Roman"/>
                <a:sym typeface="Times New Roman"/>
              </a:rPr>
              <a:t>: IoT networks are prime targets for cyberattacks, particularly DDoS and MITM attacks.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Device Weaknesses</a:t>
            </a:r>
            <a:r>
              <a:rPr lang="en-US" sz="2000">
                <a:latin typeface="Times New Roman"/>
                <a:ea typeface="Times New Roman"/>
                <a:cs typeface="Times New Roman"/>
                <a:sym typeface="Times New Roman"/>
              </a:rPr>
              <a:t>: Many IoT devices lack strong security, making them vulnerable to exploitation.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Need for Advanced Security</a:t>
            </a:r>
            <a:r>
              <a:rPr lang="en-US" sz="2000">
                <a:latin typeface="Times New Roman"/>
                <a:ea typeface="Times New Roman"/>
                <a:cs typeface="Times New Roman"/>
                <a:sym typeface="Times New Roman"/>
              </a:rPr>
              <a:t>: Conventional security measures fall short against the evolving and sophisticated nature of IoT threats.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AI/ML Solutions</a:t>
            </a:r>
            <a:r>
              <a:rPr lang="en-US" sz="2000">
                <a:latin typeface="Times New Roman"/>
                <a:ea typeface="Times New Roman"/>
                <a:cs typeface="Times New Roman"/>
                <a:sym typeface="Times New Roman"/>
              </a:rPr>
              <a:t>: AI and ML, such as GNNs and dynamic fuzz testing, provide proactive threat detection and mitigation.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Research Shortfall</a:t>
            </a:r>
            <a:r>
              <a:rPr lang="en-US" sz="2000">
                <a:latin typeface="Times New Roman"/>
                <a:ea typeface="Times New Roman"/>
                <a:cs typeface="Times New Roman"/>
                <a:sym typeface="Times New Roman"/>
              </a:rPr>
              <a:t>: Literature often lacks comprehensive approaches that integrate simulation, AI-driven detection, and dynamic fuzz testing.</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Significant Impact</a:t>
            </a:r>
            <a:r>
              <a:rPr lang="en-US" sz="2000">
                <a:latin typeface="Times New Roman"/>
                <a:ea typeface="Times New Roman"/>
                <a:cs typeface="Times New Roman"/>
                <a:sym typeface="Times New Roman"/>
              </a:rPr>
              <a:t>: Ensuring IoT network security is crucial for the safety and reliability of smart homes, healthcare, and industrial applications.</a:t>
            </a:r>
            <a:endParaRPr sz="20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f78886529a_1_11"/>
          <p:cNvSpPr txBox="1">
            <a:spLocks noGrp="1"/>
          </p:cNvSpPr>
          <p:nvPr>
            <p:ph type="title"/>
          </p:nvPr>
        </p:nvSpPr>
        <p:spPr>
          <a:xfrm>
            <a:off x="2235325" y="5218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SCOPE AND APPLICATION</a:t>
            </a:r>
            <a:endParaRPr sz="3800">
              <a:latin typeface="Times"/>
              <a:ea typeface="Times"/>
              <a:cs typeface="Times"/>
              <a:sym typeface="Times"/>
            </a:endParaRPr>
          </a:p>
        </p:txBody>
      </p:sp>
      <p:sp>
        <p:nvSpPr>
          <p:cNvPr id="114" name="Google Shape;114;g2f78886529a_1_11"/>
          <p:cNvSpPr txBox="1">
            <a:spLocks noGrp="1"/>
          </p:cNvSpPr>
          <p:nvPr>
            <p:ph type="body" idx="1"/>
          </p:nvPr>
        </p:nvSpPr>
        <p:spPr>
          <a:xfrm>
            <a:off x="510175" y="1867025"/>
            <a:ext cx="11187900" cy="40944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Diverse IoT Environments</a:t>
            </a:r>
            <a:r>
              <a:rPr lang="en-US" sz="2000">
                <a:latin typeface="Times New Roman"/>
                <a:ea typeface="Times New Roman"/>
                <a:cs typeface="Times New Roman"/>
                <a:sym typeface="Times New Roman"/>
              </a:rPr>
              <a:t>: Applicable across smart homes, healthcare, industrial IoT, and beyond.</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Advanced Security</a:t>
            </a:r>
            <a:r>
              <a:rPr lang="en-US" sz="2000">
                <a:latin typeface="Times New Roman"/>
                <a:ea typeface="Times New Roman"/>
                <a:cs typeface="Times New Roman"/>
                <a:sym typeface="Times New Roman"/>
              </a:rPr>
              <a:t>: Improves the detection and mitigation of DDoS and network-based attacks within these varied IoT environments.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Scalable Solutions</a:t>
            </a:r>
            <a:r>
              <a:rPr lang="en-US" sz="2000">
                <a:latin typeface="Times New Roman"/>
                <a:ea typeface="Times New Roman"/>
                <a:cs typeface="Times New Roman"/>
                <a:sym typeface="Times New Roman"/>
              </a:rPr>
              <a:t>: Offers adaptable security measures suitable for large-scale IoT deployments, ensuring comprehensive protection.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Real-Time Response</a:t>
            </a:r>
            <a:r>
              <a:rPr lang="en-US" sz="2000">
                <a:latin typeface="Times New Roman"/>
                <a:ea typeface="Times New Roman"/>
                <a:cs typeface="Times New Roman"/>
                <a:sym typeface="Times New Roman"/>
              </a:rPr>
              <a:t>: Enables real-time detection and response, enhancing resilience across extensive IoT networks.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Research and Development</a:t>
            </a:r>
            <a:r>
              <a:rPr lang="en-US" sz="2000">
                <a:latin typeface="Times New Roman"/>
                <a:ea typeface="Times New Roman"/>
                <a:cs typeface="Times New Roman"/>
                <a:sym typeface="Times New Roman"/>
              </a:rPr>
              <a:t>: Provides a foundation for further exploration in IoT security, integrating AI-driven techniques and dynamic fuzz testing.</a:t>
            </a:r>
            <a:endParaRPr sz="20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f7d784c464_2_6"/>
          <p:cNvSpPr txBox="1">
            <a:spLocks noGrp="1"/>
          </p:cNvSpPr>
          <p:nvPr>
            <p:ph type="title"/>
          </p:nvPr>
        </p:nvSpPr>
        <p:spPr>
          <a:xfrm>
            <a:off x="3189199" y="317100"/>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0" name="Google Shape;120;g2f7d784c464_2_6"/>
          <p:cNvSpPr txBox="1">
            <a:spLocks noGrp="1"/>
          </p:cNvSpPr>
          <p:nvPr>
            <p:ph type="body" idx="1"/>
          </p:nvPr>
        </p:nvSpPr>
        <p:spPr>
          <a:xfrm>
            <a:off x="473000" y="1291850"/>
            <a:ext cx="11287500" cy="51102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A Comprehensive Survey on DDoS Attacks and Countermeasures in IoT Networks</a:t>
            </a:r>
            <a:br>
              <a:rPr lang="en-US" sz="2000" b="1">
                <a:latin typeface="Times New Roman"/>
                <a:ea typeface="Times New Roman"/>
                <a:cs typeface="Times New Roman"/>
                <a:sym typeface="Times New Roman"/>
              </a:rPr>
            </a:br>
            <a:r>
              <a:rPr lang="en-US" sz="2000" b="1">
                <a:latin typeface="Times New Roman"/>
                <a:ea typeface="Times New Roman"/>
                <a:cs typeface="Times New Roman"/>
                <a:sym typeface="Times New Roman"/>
              </a:rPr>
              <a:t>Authors:</a:t>
            </a:r>
            <a:r>
              <a:rPr lang="en-US" sz="2000">
                <a:latin typeface="Times New Roman"/>
                <a:ea typeface="Times New Roman"/>
                <a:cs typeface="Times New Roman"/>
                <a:sym typeface="Times New Roman"/>
              </a:rPr>
              <a:t> M. Aslan &amp; R. Samet</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Journal:</a:t>
            </a:r>
            <a:r>
              <a:rPr lang="en-US" sz="2000">
                <a:latin typeface="Times New Roman"/>
                <a:ea typeface="Times New Roman"/>
                <a:cs typeface="Times New Roman"/>
                <a:sym typeface="Times New Roman"/>
              </a:rPr>
              <a:t> IEEE Transanctions</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Year:</a:t>
            </a:r>
            <a:r>
              <a:rPr lang="en-US" sz="2000">
                <a:latin typeface="Times New Roman"/>
                <a:ea typeface="Times New Roman"/>
                <a:cs typeface="Times New Roman"/>
                <a:sym typeface="Times New Roman"/>
              </a:rPr>
              <a:t> 2022</a:t>
            </a:r>
            <a:endParaRPr sz="2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Summary:</a:t>
            </a:r>
            <a:br>
              <a:rPr lang="en-US" sz="2000" b="1">
                <a:latin typeface="Times New Roman"/>
                <a:ea typeface="Times New Roman"/>
                <a:cs typeface="Times New Roman"/>
                <a:sym typeface="Times New Roman"/>
              </a:rPr>
            </a:br>
            <a:r>
              <a:rPr lang="en-US" sz="2000">
                <a:latin typeface="Times New Roman"/>
                <a:ea typeface="Times New Roman"/>
                <a:cs typeface="Times New Roman"/>
                <a:sym typeface="Times New Roman"/>
              </a:rPr>
              <a:t>This survey provides an in-depth review of DDoS attacks targeting IoT networks and discusses various countermeasures. It covers techniques such as rate-limiting and anomaly detection systems, and stresses the importance of real-time monitoring and response systems for effective mitigation. The paper offers a broad overview of existing solutions and their effectiveness in different scenarios.</a:t>
            </a:r>
            <a:endParaRPr sz="2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Gaps:</a:t>
            </a:r>
            <a:endParaRPr sz="2000" b="1">
              <a:latin typeface="Times New Roman"/>
              <a:ea typeface="Times New Roman"/>
              <a:cs typeface="Times New Roman"/>
              <a:sym typeface="Times New Roman"/>
            </a:endParaRPr>
          </a:p>
          <a:p>
            <a:pPr marL="457200" lvl="0" indent="-355600" algn="l" rtl="0">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Does not delve into the specifics of emerging DDoS attack techniques and their countermeasures.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Lacks detailed analysis of how countermeasures perform in diverse and large-scale IoT environments.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Limited coverage of the latest advancements in real-time monitoring and response systems.</a:t>
            </a:r>
            <a:endParaRPr sz="20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f78886529a_1_16"/>
          <p:cNvSpPr txBox="1">
            <a:spLocks noGrp="1"/>
          </p:cNvSpPr>
          <p:nvPr>
            <p:ph type="title"/>
          </p:nvPr>
        </p:nvSpPr>
        <p:spPr>
          <a:xfrm>
            <a:off x="3189199" y="317100"/>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6" name="Google Shape;126;g2f78886529a_1_16"/>
          <p:cNvSpPr txBox="1">
            <a:spLocks noGrp="1"/>
          </p:cNvSpPr>
          <p:nvPr>
            <p:ph type="body" idx="1"/>
          </p:nvPr>
        </p:nvSpPr>
        <p:spPr>
          <a:xfrm>
            <a:off x="343950" y="1117301"/>
            <a:ext cx="11504100" cy="5663048"/>
          </a:xfrm>
          <a:prstGeom prst="rect">
            <a:avLst/>
          </a:prstGeom>
          <a:noFill/>
          <a:ln>
            <a:noFill/>
          </a:ln>
        </p:spPr>
        <p:txBody>
          <a:bodyPr spcFirstLastPara="1" wrap="square" lIns="91425" tIns="45700" rIns="91425" bIns="45700" anchor="ctr" anchorCtr="0">
            <a:spAutoFit/>
          </a:bodyPr>
          <a:lstStyle/>
          <a:p>
            <a:pPr marL="0" lvl="0" indent="0" rtl="0">
              <a:lnSpc>
                <a:spcPct val="115000"/>
              </a:lnSpc>
              <a:spcBef>
                <a:spcPts val="12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IoT Security: Challenges and Potential Solutions</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Authors:</a:t>
            </a:r>
            <a:r>
              <a:rPr lang="en-US" sz="2000" dirty="0">
                <a:latin typeface="Times New Roman"/>
                <a:ea typeface="Times New Roman"/>
                <a:cs typeface="Times New Roman"/>
                <a:sym typeface="Times New Roman"/>
              </a:rPr>
              <a:t> M. </a:t>
            </a:r>
            <a:r>
              <a:rPr lang="en-US" sz="2000" dirty="0" err="1">
                <a:latin typeface="Times New Roman"/>
                <a:ea typeface="Times New Roman"/>
                <a:cs typeface="Times New Roman"/>
                <a:sym typeface="Times New Roman"/>
              </a:rPr>
              <a:t>Althobaiti</a:t>
            </a:r>
            <a:r>
              <a:rPr lang="en-US" sz="2000" dirty="0">
                <a:latin typeface="Times New Roman"/>
                <a:ea typeface="Times New Roman"/>
                <a:cs typeface="Times New Roman"/>
                <a:sym typeface="Times New Roman"/>
              </a:rPr>
              <a:t> &amp; R. </a:t>
            </a:r>
            <a:r>
              <a:rPr lang="en-US" sz="2000" dirty="0" err="1">
                <a:latin typeface="Times New Roman"/>
                <a:ea typeface="Times New Roman"/>
                <a:cs typeface="Times New Roman"/>
                <a:sym typeface="Times New Roman"/>
              </a:rPr>
              <a:t>Alshammari</a:t>
            </a:r>
            <a:br>
              <a:rPr lang="en-US" sz="2000"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Journal:</a:t>
            </a:r>
            <a:r>
              <a:rPr lang="en-US" sz="2000" dirty="0">
                <a:latin typeface="Times New Roman"/>
                <a:ea typeface="Times New Roman"/>
                <a:cs typeface="Times New Roman"/>
                <a:sym typeface="Times New Roman"/>
              </a:rPr>
              <a:t> IEEE Access</a:t>
            </a:r>
            <a:br>
              <a:rPr lang="en-US" sz="2000"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Year:</a:t>
            </a:r>
            <a:r>
              <a:rPr lang="en-US" sz="2000" dirty="0">
                <a:latin typeface="Times New Roman"/>
                <a:ea typeface="Times New Roman"/>
                <a:cs typeface="Times New Roman"/>
                <a:sym typeface="Times New Roman"/>
              </a:rPr>
              <a:t> 2023</a:t>
            </a:r>
            <a:endParaRPr sz="20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Summary:</a:t>
            </a:r>
            <a:br>
              <a:rPr lang="en-US" sz="2000" b="1"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This paper explores the growing security challenges in IoT networks driven by the proliferation of connected devices. The authors focus on leveraging AI and machine learning to enhance security measures. They propose adaptive security frameworks designed to address and mitigate various types of attacks, including DDoS and MITM attacks. The paper highlights the need for these frameworks to be flexible and capable of evolving with emerging threats.</a:t>
            </a:r>
            <a:endParaRPr sz="20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Gaps:</a:t>
            </a:r>
            <a:endParaRPr sz="2000" b="1" dirty="0">
              <a:latin typeface="Times New Roman"/>
              <a:ea typeface="Times New Roman"/>
              <a:cs typeface="Times New Roman"/>
              <a:sym typeface="Times New Roman"/>
            </a:endParaRPr>
          </a:p>
          <a:p>
            <a:pPr marL="457200" lvl="0" indent="-355600" rtl="0">
              <a:lnSpc>
                <a:spcPct val="115000"/>
              </a:lnSpc>
              <a:spcBef>
                <a:spcPts val="1200"/>
              </a:spcBef>
              <a:spcAft>
                <a:spcPts val="0"/>
              </a:spcAft>
              <a:buSzPts val="2000"/>
              <a:buFont typeface="Times New Roman"/>
              <a:buChar char="●"/>
            </a:pPr>
            <a:r>
              <a:rPr lang="en-US" sz="2000" dirty="0">
                <a:latin typeface="Times New Roman"/>
                <a:ea typeface="Times New Roman"/>
                <a:cs typeface="Times New Roman"/>
                <a:sym typeface="Times New Roman"/>
              </a:rPr>
              <a:t>Limited focus on specific AI/ML techniques and their practical implementation.</a:t>
            </a:r>
            <a:endParaRPr sz="2000" dirty="0">
              <a:latin typeface="Times New Roman"/>
              <a:ea typeface="Times New Roman"/>
              <a:cs typeface="Times New Roman"/>
              <a:sym typeface="Times New Roman"/>
            </a:endParaRPr>
          </a:p>
          <a:p>
            <a:pPr marL="457200" lvl="0" indent="-355600"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Insufficient discussion on the integration of these frameworks with existing IoT infrastructure.</a:t>
            </a:r>
            <a:endParaRPr sz="2000" dirty="0">
              <a:latin typeface="Times New Roman"/>
              <a:ea typeface="Times New Roman"/>
              <a:cs typeface="Times New Roman"/>
              <a:sym typeface="Times New Roman"/>
            </a:endParaRPr>
          </a:p>
          <a:p>
            <a:pPr marL="457200" lvl="0" indent="-355600"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Lack of empirical validation and performance metrics for the proposed solutions.</a:t>
            </a:r>
            <a:endParaRPr sz="2000" b="1"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f7d784c464_2_14"/>
          <p:cNvSpPr txBox="1">
            <a:spLocks noGrp="1"/>
          </p:cNvSpPr>
          <p:nvPr>
            <p:ph type="title"/>
          </p:nvPr>
        </p:nvSpPr>
        <p:spPr>
          <a:xfrm>
            <a:off x="3189199" y="421325"/>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32" name="Google Shape;132;g2f7d784c464_2_14"/>
          <p:cNvSpPr txBox="1">
            <a:spLocks noGrp="1"/>
          </p:cNvSpPr>
          <p:nvPr>
            <p:ph type="body" idx="1"/>
          </p:nvPr>
        </p:nvSpPr>
        <p:spPr>
          <a:xfrm>
            <a:off x="658350" y="1358504"/>
            <a:ext cx="10875300" cy="5079042"/>
          </a:xfrm>
          <a:prstGeom prst="rect">
            <a:avLst/>
          </a:prstGeom>
          <a:noFill/>
          <a:ln>
            <a:noFill/>
          </a:ln>
        </p:spPr>
        <p:txBody>
          <a:bodyPr spcFirstLastPara="1" wrap="square" lIns="91425" tIns="45700" rIns="91425" bIns="45700" anchor="ctr" anchorCtr="0">
            <a:spAutoFit/>
          </a:bodyPr>
          <a:lstStyle/>
          <a:p>
            <a:pPr marL="0" lvl="0" indent="0" rtl="0">
              <a:lnSpc>
                <a:spcPct val="115000"/>
              </a:lnSpc>
              <a:spcBef>
                <a:spcPts val="120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GNN-based Anomaly Detection for Securing IoT Networks</a:t>
            </a:r>
            <a:br>
              <a:rPr lang="en-US" sz="1900" b="1" dirty="0">
                <a:latin typeface="Times New Roman"/>
                <a:ea typeface="Times New Roman"/>
                <a:cs typeface="Times New Roman"/>
                <a:sym typeface="Times New Roman"/>
              </a:rPr>
            </a:br>
            <a:r>
              <a:rPr lang="en-US" sz="1900" b="1" dirty="0">
                <a:latin typeface="Times New Roman"/>
                <a:ea typeface="Times New Roman"/>
                <a:cs typeface="Times New Roman"/>
                <a:sym typeface="Times New Roman"/>
              </a:rPr>
              <a:t>Authors:</a:t>
            </a:r>
            <a:r>
              <a:rPr lang="en-US" sz="1900" dirty="0">
                <a:latin typeface="Times New Roman"/>
                <a:ea typeface="Times New Roman"/>
                <a:cs typeface="Times New Roman"/>
                <a:sym typeface="Times New Roman"/>
              </a:rPr>
              <a:t> X. Zhang, et al.</a:t>
            </a:r>
            <a:br>
              <a:rPr lang="en-US" sz="1900" dirty="0">
                <a:latin typeface="Times New Roman"/>
                <a:ea typeface="Times New Roman"/>
                <a:cs typeface="Times New Roman"/>
                <a:sym typeface="Times New Roman"/>
              </a:rPr>
            </a:br>
            <a:r>
              <a:rPr lang="en-US" sz="1900" b="1" dirty="0">
                <a:latin typeface="Times New Roman"/>
                <a:ea typeface="Times New Roman"/>
                <a:cs typeface="Times New Roman"/>
                <a:sym typeface="Times New Roman"/>
              </a:rPr>
              <a:t>Journal:</a:t>
            </a:r>
            <a:r>
              <a:rPr lang="en-US" sz="1900" dirty="0">
                <a:latin typeface="Times New Roman"/>
                <a:ea typeface="Times New Roman"/>
                <a:cs typeface="Times New Roman"/>
                <a:sym typeface="Times New Roman"/>
              </a:rPr>
              <a:t> IEEE Transactions on Network and Service Management</a:t>
            </a:r>
            <a:br>
              <a:rPr lang="en-US" sz="1900" dirty="0">
                <a:latin typeface="Times New Roman"/>
                <a:ea typeface="Times New Roman"/>
                <a:cs typeface="Times New Roman"/>
                <a:sym typeface="Times New Roman"/>
              </a:rPr>
            </a:br>
            <a:r>
              <a:rPr lang="en-US" sz="1900" b="1" dirty="0">
                <a:latin typeface="Times New Roman"/>
                <a:ea typeface="Times New Roman"/>
                <a:cs typeface="Times New Roman"/>
                <a:sym typeface="Times New Roman"/>
              </a:rPr>
              <a:t>Year:</a:t>
            </a:r>
            <a:r>
              <a:rPr lang="en-US" sz="1900" dirty="0">
                <a:latin typeface="Times New Roman"/>
                <a:ea typeface="Times New Roman"/>
                <a:cs typeface="Times New Roman"/>
                <a:sym typeface="Times New Roman"/>
              </a:rPr>
              <a:t> 2023</a:t>
            </a:r>
            <a:endParaRPr sz="19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Summary:</a:t>
            </a:r>
            <a:br>
              <a:rPr lang="en-US" sz="1900" b="1" dirty="0">
                <a:latin typeface="Times New Roman"/>
                <a:ea typeface="Times New Roman"/>
                <a:cs typeface="Times New Roman"/>
                <a:sym typeface="Times New Roman"/>
              </a:rPr>
            </a:br>
            <a:r>
              <a:rPr lang="en-US" sz="1900" dirty="0">
                <a:latin typeface="Times New Roman"/>
                <a:ea typeface="Times New Roman"/>
                <a:cs typeface="Times New Roman"/>
                <a:sym typeface="Times New Roman"/>
              </a:rPr>
              <a:t>This paper explores the use of Graph Neural Networks (GNNs) for detecting anomalies in IoT networks, with a focus on DDoS attacks. The study illustrates how GNNs analyze the network's structure and traffic patterns to identify and mitigate malicious activities. It demonstrates the effectiveness of GNNs in enhancing network security by providing a robust anomaly detection mechanism.</a:t>
            </a:r>
            <a:endParaRPr sz="19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Gaps:</a:t>
            </a:r>
            <a:endParaRPr sz="1900" b="1" dirty="0">
              <a:latin typeface="Times New Roman"/>
              <a:ea typeface="Times New Roman"/>
              <a:cs typeface="Times New Roman"/>
              <a:sym typeface="Times New Roman"/>
            </a:endParaRPr>
          </a:p>
          <a:p>
            <a:pPr marL="457200" lvl="0" indent="-349250" rtl="0">
              <a:lnSpc>
                <a:spcPct val="115000"/>
              </a:lnSpc>
              <a:spcBef>
                <a:spcPts val="1200"/>
              </a:spcBef>
              <a:spcAft>
                <a:spcPts val="0"/>
              </a:spcAft>
              <a:buSzPts val="1900"/>
              <a:buFont typeface="Times New Roman"/>
              <a:buChar char="●"/>
            </a:pPr>
            <a:r>
              <a:rPr lang="en-US" sz="1900" dirty="0">
                <a:latin typeface="Times New Roman"/>
                <a:ea typeface="Times New Roman"/>
                <a:cs typeface="Times New Roman"/>
                <a:sym typeface="Times New Roman"/>
              </a:rPr>
              <a:t>Limited examination of the GNN model's performance in real-world, large-scale IoT environments.</a:t>
            </a:r>
            <a:endParaRPr sz="1900" dirty="0">
              <a:latin typeface="Times New Roman"/>
              <a:ea typeface="Times New Roman"/>
              <a:cs typeface="Times New Roman"/>
              <a:sym typeface="Times New Roman"/>
            </a:endParaRPr>
          </a:p>
          <a:p>
            <a:pPr marL="457200" lvl="0" indent="-349250" rtl="0">
              <a:lnSpc>
                <a:spcPct val="115000"/>
              </a:lnSpc>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Insufficient discussion on the adaptability of GNNs to evolving attack vectors.</a:t>
            </a:r>
            <a:endParaRPr sz="1900" dirty="0">
              <a:latin typeface="Times New Roman"/>
              <a:ea typeface="Times New Roman"/>
              <a:cs typeface="Times New Roman"/>
              <a:sym typeface="Times New Roman"/>
            </a:endParaRPr>
          </a:p>
          <a:p>
            <a:pPr marL="457200" lvl="0" indent="-349250" rtl="0">
              <a:lnSpc>
                <a:spcPct val="115000"/>
              </a:lnSpc>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Lack of comprehensive comparison with other anomaly detection methods in IoT networks.</a:t>
            </a:r>
            <a:endParaRPr sz="1900"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f78886529a_2_26"/>
          <p:cNvSpPr txBox="1">
            <a:spLocks noGrp="1"/>
          </p:cNvSpPr>
          <p:nvPr>
            <p:ph type="title"/>
          </p:nvPr>
        </p:nvSpPr>
        <p:spPr>
          <a:xfrm>
            <a:off x="3189199" y="421325"/>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38" name="Google Shape;138;g2f78886529a_2_26"/>
          <p:cNvSpPr txBox="1">
            <a:spLocks noGrp="1"/>
          </p:cNvSpPr>
          <p:nvPr>
            <p:ph type="body" idx="1"/>
          </p:nvPr>
        </p:nvSpPr>
        <p:spPr>
          <a:xfrm>
            <a:off x="697650" y="1570590"/>
            <a:ext cx="10796700" cy="53727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Dynamic Fuzz Testing for IoT Security</a:t>
            </a:r>
            <a:br>
              <a:rPr lang="en-US" sz="1900" b="1">
                <a:latin typeface="Times New Roman"/>
                <a:ea typeface="Times New Roman"/>
                <a:cs typeface="Times New Roman"/>
                <a:sym typeface="Times New Roman"/>
              </a:rPr>
            </a:br>
            <a:r>
              <a:rPr lang="en-US" sz="1900" b="1">
                <a:latin typeface="Times New Roman"/>
                <a:ea typeface="Times New Roman"/>
                <a:cs typeface="Times New Roman"/>
                <a:sym typeface="Times New Roman"/>
              </a:rPr>
              <a:t>Authors:</a:t>
            </a:r>
            <a:r>
              <a:rPr lang="en-US" sz="1900">
                <a:latin typeface="Times New Roman"/>
                <a:ea typeface="Times New Roman"/>
                <a:cs typeface="Times New Roman"/>
                <a:sym typeface="Times New Roman"/>
              </a:rPr>
              <a:t> M. Böhme, et al.</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Journal:</a:t>
            </a:r>
            <a:r>
              <a:rPr lang="en-US" sz="1900">
                <a:latin typeface="Times New Roman"/>
                <a:ea typeface="Times New Roman"/>
                <a:cs typeface="Times New Roman"/>
                <a:sym typeface="Times New Roman"/>
              </a:rPr>
              <a:t> ACM Transactions on Privacy and Security</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Year:</a:t>
            </a:r>
            <a:r>
              <a:rPr lang="en-US" sz="1900">
                <a:latin typeface="Times New Roman"/>
                <a:ea typeface="Times New Roman"/>
                <a:cs typeface="Times New Roman"/>
                <a:sym typeface="Times New Roman"/>
              </a:rPr>
              <a:t> 2024</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Summary:</a:t>
            </a:r>
            <a:br>
              <a:rPr lang="en-US" sz="1900" b="1">
                <a:latin typeface="Times New Roman"/>
                <a:ea typeface="Times New Roman"/>
                <a:cs typeface="Times New Roman"/>
                <a:sym typeface="Times New Roman"/>
              </a:rPr>
            </a:br>
            <a:r>
              <a:rPr lang="en-US" sz="1900">
                <a:latin typeface="Times New Roman"/>
                <a:ea typeface="Times New Roman"/>
                <a:cs typeface="Times New Roman"/>
                <a:sym typeface="Times New Roman"/>
              </a:rPr>
              <a:t>The paper introduces a dynamic fuzz testing approach specifically designed for IoT devices. This method simulates various attack scenarios to identify security vulnerabilities, offering a comprehensive testing environment for evaluating IoT security solutions. The approach aims to uncover potential weaknesses in IoT systems by mimicking real-world attack conditions.</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Gaps:</a:t>
            </a:r>
            <a:endParaRPr sz="1900" b="1">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Limited discussion on integrating dynamic fuzz testing with existing IoT security frameworks.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Insufficient empirical validation of the method's effectiveness across diverse IoT devices.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Lack of consideration for performance impact and scalability of the testing approach.</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endParaRPr sz="19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2814</Words>
  <Application>Microsoft Office PowerPoint</Application>
  <PresentationFormat>Widescreen</PresentationFormat>
  <Paragraphs>147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vt:lpstr>
      <vt:lpstr>Times New Roman</vt:lpstr>
      <vt:lpstr>Office Theme</vt:lpstr>
      <vt:lpstr> FIRST REVIEW AI-Driven Dynamic Fuzz Testing for IoT Security Project Category : RESEARCH</vt:lpstr>
      <vt:lpstr>ABSTRACT</vt:lpstr>
      <vt:lpstr>INTRODUCTION</vt:lpstr>
      <vt:lpstr>MOTIVATION</vt:lpstr>
      <vt:lpstr>SCOPE AND APPLICATION</vt:lpstr>
      <vt:lpstr>LITERATURE SURVEY</vt:lpstr>
      <vt:lpstr>LITERATURE SURVEY</vt:lpstr>
      <vt:lpstr>LITERATURE SURVEY</vt:lpstr>
      <vt:lpstr>LITERATURE SURVEY</vt:lpstr>
      <vt:lpstr>PowerPoint Presentation</vt:lpstr>
      <vt:lpstr>CHALLENGES AND LIMITATIONS IN EXISTING SYSTEMS</vt:lpstr>
      <vt:lpstr>OBJECTIVES</vt:lpstr>
      <vt:lpstr>PROPOSED METHOD</vt:lpstr>
      <vt:lpstr>ARCHITECTURE DIAGRAM</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CHARVI JAIN</dc:creator>
  <cp:lastModifiedBy>Shaurya Srinet</cp:lastModifiedBy>
  <cp:revision>2</cp:revision>
  <dcterms:created xsi:type="dcterms:W3CDTF">2024-07-15T07:58:00Z</dcterms:created>
  <dcterms:modified xsi:type="dcterms:W3CDTF">2024-09-27T14:40:27Z</dcterms:modified>
</cp:coreProperties>
</file>