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xmCMMdu739t23tDrOLVJWKo/X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F2A47A-21B4-4F43-9DC5-2EA2B75BBB5C}">
  <a:tblStyle styleId="{BCF2A47A-21B4-4F43-9DC5-2EA2B75BBB5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D1136ADB-F167-47A8-B4BE-6C469931AD8A}" styleName="Table_1">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81" d="100"/>
          <a:sy n="81" d="100"/>
        </p:scale>
        <p:origin x="423" y="30"/>
      </p:cViewPr>
      <p:guideLst>
        <p:guide orient="horz" pos="2160"/>
        <p:guide pos="3840"/>
      </p:guideLst>
    </p:cSldViewPr>
  </p:slideViewPr>
  <p:outlineViewPr>
    <p:cViewPr>
      <p:scale>
        <a:sx n="33" d="100"/>
        <a:sy n="33" d="100"/>
      </p:scale>
      <p:origin x="0" y="-3048"/>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2832" y="6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f78886529a_1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2f78886529a_1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fe2ee29f0f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g2fe2ee29f0f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fe2ee29f0f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2fe2ee29f0f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fe2ee29f0f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2fe2ee29f0f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fe2ee29f0f_1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2fe2ee29f0f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fe2ee29f0f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85" name="Google Shape;185;g2fe2ee29f0f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78886529a_1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g2f78886529a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78886529a_2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3" name="Google Shape;123;g2f78886529a_2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f7d784c464_2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2f7d784c464_2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f78886529a_1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g2f78886529a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f78886529a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g2f78886529a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a:spLocks noGrp="1"/>
          </p:cNvSpPr>
          <p:nvPr>
            <p:ph type="pic" idx="2"/>
          </p:nvPr>
        </p:nvSpPr>
        <p:spPr>
          <a:xfrm>
            <a:off x="5183188" y="987425"/>
            <a:ext cx="6172200" cy="4873625"/>
          </a:xfrm>
          <a:prstGeom prst="rect">
            <a:avLst/>
          </a:prstGeom>
          <a:noFill/>
          <a:ln>
            <a:noFill/>
          </a:ln>
        </p:spPr>
      </p:sp>
      <p:sp>
        <p:nvSpPr>
          <p:cNvPr id="68" name="Google Shape;6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3999" y="2100209"/>
            <a:ext cx="9144000" cy="1725300"/>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0"/>
              </a:spcAft>
              <a:buClr>
                <a:schemeClr val="dk1"/>
              </a:buClr>
              <a:buSzPts val="2800"/>
              <a:buFont typeface="Times New Roman"/>
              <a:buNone/>
            </a:pPr>
            <a:br>
              <a:rPr lang="en-US" sz="2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SECOND REVIEW</a:t>
            </a:r>
            <a:br>
              <a:rPr lang="en-US" sz="2800" dirty="0">
                <a:latin typeface="Times New Roman"/>
                <a:ea typeface="Times New Roman"/>
                <a:cs typeface="Times New Roman"/>
                <a:sym typeface="Times New Roman"/>
              </a:rPr>
            </a:br>
            <a:r>
              <a:rPr lang="en-US" sz="2800" dirty="0">
                <a:latin typeface="Times New Roman"/>
                <a:ea typeface="Times New Roman"/>
                <a:cs typeface="Times New Roman"/>
                <a:sym typeface="Times New Roman"/>
              </a:rPr>
              <a:t>AI-Driven Dynamic Fuzz Testing for IoT Security</a:t>
            </a:r>
            <a:br>
              <a:rPr lang="en-US" sz="36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Project Category : RESEARCH</a:t>
            </a:r>
            <a:endParaRPr sz="3600" dirty="0">
              <a:latin typeface="Times New Roman"/>
              <a:ea typeface="Times New Roman"/>
              <a:cs typeface="Times New Roman"/>
              <a:sym typeface="Times New Roman"/>
            </a:endParaRPr>
          </a:p>
        </p:txBody>
      </p:sp>
      <p:pic>
        <p:nvPicPr>
          <p:cNvPr id="89" name="Google Shape;89;p1"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graphicFrame>
        <p:nvGraphicFramePr>
          <p:cNvPr id="90" name="Google Shape;90;p1"/>
          <p:cNvGraphicFramePr/>
          <p:nvPr>
            <p:extLst>
              <p:ext uri="{D42A27DB-BD31-4B8C-83A1-F6EECF244321}">
                <p14:modId xmlns:p14="http://schemas.microsoft.com/office/powerpoint/2010/main" val="238651460"/>
              </p:ext>
            </p:extLst>
          </p:nvPr>
        </p:nvGraphicFramePr>
        <p:xfrm>
          <a:off x="456112" y="4956218"/>
          <a:ext cx="11279775" cy="2286010"/>
        </p:xfrm>
        <a:graphic>
          <a:graphicData uri="http://schemas.openxmlformats.org/drawingml/2006/table">
            <a:tbl>
              <a:tblPr firstRow="1" bandRow="1">
                <a:noFill/>
                <a:tableStyleId>{BCF2A47A-21B4-4F43-9DC5-2EA2B75BBB5C}</a:tableStyleId>
              </a:tblPr>
              <a:tblGrid>
                <a:gridCol w="5203850">
                  <a:extLst>
                    <a:ext uri="{9D8B030D-6E8A-4147-A177-3AD203B41FA5}">
                      <a16:colId xmlns:a16="http://schemas.microsoft.com/office/drawing/2014/main" val="20000"/>
                    </a:ext>
                  </a:extLst>
                </a:gridCol>
                <a:gridCol w="6075925">
                  <a:extLst>
                    <a:ext uri="{9D8B030D-6E8A-4147-A177-3AD203B41FA5}">
                      <a16:colId xmlns:a16="http://schemas.microsoft.com/office/drawing/2014/main" val="20001"/>
                    </a:ext>
                  </a:extLst>
                </a:gridCol>
              </a:tblGrid>
              <a:tr h="1825100">
                <a:tc>
                  <a:txBody>
                    <a:bodyPr/>
                    <a:lstStyle/>
                    <a:p>
                      <a:pPr marL="0" marR="0" lvl="0" indent="0" algn="l" rtl="0">
                        <a:lnSpc>
                          <a:spcPct val="100000"/>
                        </a:lnSpc>
                        <a:spcBef>
                          <a:spcPts val="0"/>
                        </a:spcBef>
                        <a:spcAft>
                          <a:spcPts val="0"/>
                        </a:spcAft>
                        <a:buClr>
                          <a:srgbClr val="000000"/>
                        </a:buClr>
                        <a:buSzPts val="2400"/>
                        <a:buFont typeface="Arial"/>
                        <a:buNone/>
                      </a:pPr>
                      <a:r>
                        <a:rPr lang="en-US" sz="2400" b="0">
                          <a:solidFill>
                            <a:srgbClr val="000000"/>
                          </a:solidFill>
                          <a:latin typeface="Times New Roman"/>
                          <a:ea typeface="Times New Roman"/>
                          <a:cs typeface="Times New Roman"/>
                          <a:sym typeface="Times New Roman"/>
                        </a:rPr>
                        <a:t>Panel No. 06</a:t>
                      </a:r>
                      <a:endParaRPr sz="2400" b="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Supervisor Name</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Dr</a:t>
                      </a:r>
                      <a:r>
                        <a:rPr lang="en-US" sz="2400" b="0" i="0" u="none" strike="noStrike" cap="none">
                          <a:solidFill>
                            <a:srgbClr val="000000"/>
                          </a:solidFill>
                          <a:highlight>
                            <a:srgbClr val="FFFFFF"/>
                          </a:highlight>
                          <a:latin typeface="Times New Roman"/>
                          <a:ea typeface="Times New Roman"/>
                          <a:cs typeface="Times New Roman"/>
                          <a:sym typeface="Times New Roman"/>
                        </a:rPr>
                        <a:t>. Balaji Srikaanth P, AP/NWC</a:t>
                      </a:r>
                      <a:endParaRPr sz="2400" b="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highlight>
                            <a:srgbClr val="FFFFFF"/>
                          </a:highlight>
                          <a:latin typeface="Times New Roman"/>
                          <a:ea typeface="Times New Roman"/>
                          <a:cs typeface="Times New Roman"/>
                          <a:sym typeface="Times New Roman"/>
                        </a:rPr>
                        <a:t>Dr. S. Nagendra Prabhu, AP/CINTEL</a:t>
                      </a:r>
                      <a:endParaRPr sz="2400" b="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r" rtl="0">
                        <a:lnSpc>
                          <a:spcPct val="100000"/>
                        </a:lnSpc>
                        <a:spcBef>
                          <a:spcPts val="0"/>
                        </a:spcBef>
                        <a:spcAft>
                          <a:spcPts val="0"/>
                        </a:spcAft>
                        <a:buClr>
                          <a:srgbClr val="000000"/>
                        </a:buClr>
                        <a:buSzPts val="2400"/>
                        <a:buFont typeface="Arial"/>
                        <a:buNone/>
                      </a:pPr>
                      <a:r>
                        <a:rPr lang="en-US" sz="2400" b="0" u="none" strike="noStrike" cap="none" dirty="0">
                          <a:solidFill>
                            <a:srgbClr val="000000"/>
                          </a:solidFill>
                          <a:latin typeface="Times New Roman"/>
                          <a:ea typeface="Times New Roman"/>
                          <a:cs typeface="Times New Roman"/>
                          <a:sym typeface="Times New Roman"/>
                        </a:rPr>
                        <a:t>Batch No. NW000156</a:t>
                      </a:r>
                      <a:endParaRPr sz="1400" u="none" strike="noStrike" cap="none" dirty="0"/>
                    </a:p>
                    <a:p>
                      <a:pPr marL="0" marR="0" lvl="0" indent="0" algn="r" rtl="0">
                        <a:lnSpc>
                          <a:spcPct val="100000"/>
                        </a:lnSpc>
                        <a:spcBef>
                          <a:spcPts val="0"/>
                        </a:spcBef>
                        <a:spcAft>
                          <a:spcPts val="0"/>
                        </a:spcAft>
                        <a:buClr>
                          <a:srgbClr val="000000"/>
                        </a:buClr>
                        <a:buSzPts val="2400"/>
                        <a:buFont typeface="Arial"/>
                        <a:buNone/>
                      </a:pPr>
                      <a:r>
                        <a:rPr lang="en-US" sz="2400" b="0" u="none" strike="noStrike" cap="none" dirty="0" err="1">
                          <a:solidFill>
                            <a:srgbClr val="000000"/>
                          </a:solidFill>
                          <a:latin typeface="Times New Roman"/>
                          <a:ea typeface="Times New Roman"/>
                          <a:cs typeface="Times New Roman"/>
                          <a:sym typeface="Times New Roman"/>
                        </a:rPr>
                        <a:t>Shaurya</a:t>
                      </a:r>
                      <a:r>
                        <a:rPr lang="en-US" sz="2400" b="0" u="none" strike="noStrike" cap="none" dirty="0">
                          <a:solidFill>
                            <a:srgbClr val="000000"/>
                          </a:solidFill>
                          <a:latin typeface="Times New Roman"/>
                          <a:ea typeface="Times New Roman"/>
                          <a:cs typeface="Times New Roman"/>
                          <a:sym typeface="Times New Roman"/>
                        </a:rPr>
                        <a:t> Singh </a:t>
                      </a:r>
                      <a:r>
                        <a:rPr lang="en-US" sz="2400" b="0" u="none" strike="noStrike" cap="none" dirty="0" err="1">
                          <a:solidFill>
                            <a:srgbClr val="000000"/>
                          </a:solidFill>
                          <a:latin typeface="Times New Roman"/>
                          <a:ea typeface="Times New Roman"/>
                          <a:cs typeface="Times New Roman"/>
                          <a:sym typeface="Times New Roman"/>
                        </a:rPr>
                        <a:t>Srinet</a:t>
                      </a:r>
                      <a:r>
                        <a:rPr lang="en-US" sz="2400" b="0" u="none" strike="noStrike" cap="none" dirty="0">
                          <a:solidFill>
                            <a:srgbClr val="000000"/>
                          </a:solidFill>
                          <a:latin typeface="Times New Roman"/>
                          <a:ea typeface="Times New Roman"/>
                          <a:cs typeface="Times New Roman"/>
                          <a:sym typeface="Times New Roman"/>
                        </a:rPr>
                        <a:t> – RA2111032010006</a:t>
                      </a:r>
                      <a:endParaRPr sz="1400" u="none" strike="noStrike" cap="none" dirty="0"/>
                    </a:p>
                    <a:p>
                      <a:pPr marL="0" marR="0" lvl="0" indent="0" algn="r" rtl="0">
                        <a:lnSpc>
                          <a:spcPct val="100000"/>
                        </a:lnSpc>
                        <a:spcBef>
                          <a:spcPts val="0"/>
                        </a:spcBef>
                        <a:spcAft>
                          <a:spcPts val="0"/>
                        </a:spcAft>
                        <a:buClr>
                          <a:srgbClr val="000000"/>
                        </a:buClr>
                        <a:buSzPts val="2400"/>
                        <a:buFont typeface="Arial"/>
                        <a:buNone/>
                      </a:pPr>
                      <a:r>
                        <a:rPr lang="en-US" sz="2400" b="0" u="none" strike="noStrike" cap="none" dirty="0" err="1">
                          <a:solidFill>
                            <a:srgbClr val="000000"/>
                          </a:solidFill>
                          <a:latin typeface="Times New Roman"/>
                          <a:ea typeface="Times New Roman"/>
                          <a:cs typeface="Times New Roman"/>
                          <a:sym typeface="Times New Roman"/>
                        </a:rPr>
                        <a:t>Shounak</a:t>
                      </a:r>
                      <a:r>
                        <a:rPr lang="en-US" sz="2400" b="0" u="none" strike="noStrike" cap="none" dirty="0">
                          <a:solidFill>
                            <a:srgbClr val="000000"/>
                          </a:solidFill>
                          <a:latin typeface="Times New Roman"/>
                          <a:ea typeface="Times New Roman"/>
                          <a:cs typeface="Times New Roman"/>
                          <a:sym typeface="Times New Roman"/>
                        </a:rPr>
                        <a:t> Chandra – RA2111032010026</a:t>
                      </a:r>
                      <a:endParaRPr sz="1400" u="none" strike="noStrike" cap="none" dirty="0"/>
                    </a:p>
                    <a:p>
                      <a:pPr marL="0" marR="0" lvl="0" indent="0" algn="r" rtl="0">
                        <a:lnSpc>
                          <a:spcPct val="100000"/>
                        </a:lnSpc>
                        <a:spcBef>
                          <a:spcPts val="0"/>
                        </a:spcBef>
                        <a:spcAft>
                          <a:spcPts val="0"/>
                        </a:spcAft>
                        <a:buClr>
                          <a:srgbClr val="000000"/>
                        </a:buClr>
                        <a:buSzPts val="2400"/>
                        <a:buFont typeface="Arial"/>
                        <a:buNone/>
                      </a:pPr>
                      <a:r>
                        <a:rPr lang="en-US" sz="2400" b="0" u="none" strike="noStrike" cap="none" dirty="0">
                          <a:solidFill>
                            <a:srgbClr val="000000"/>
                          </a:solidFill>
                          <a:latin typeface="Times New Roman"/>
                          <a:ea typeface="Times New Roman"/>
                          <a:cs typeface="Times New Roman"/>
                          <a:sym typeface="Times New Roman"/>
                        </a:rPr>
                        <a:t>Charvi Jain – RA2111047010113</a:t>
                      </a:r>
                      <a:endParaRPr sz="1400" u="none" strike="noStrike" cap="none" dirty="0"/>
                    </a:p>
                    <a:p>
                      <a:pPr marL="0" marR="0" lvl="0" indent="0" algn="l" rtl="0">
                        <a:lnSpc>
                          <a:spcPct val="100000"/>
                        </a:lnSpc>
                        <a:spcBef>
                          <a:spcPts val="0"/>
                        </a:spcBef>
                        <a:spcAft>
                          <a:spcPts val="0"/>
                        </a:spcAft>
                        <a:buClr>
                          <a:srgbClr val="000000"/>
                        </a:buClr>
                        <a:buSzPts val="2400"/>
                        <a:buFont typeface="Arial"/>
                        <a:buNone/>
                      </a:pPr>
                      <a:endParaRPr sz="2400" b="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u="none" strike="noStrike" cap="none" dirty="0">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f78886529a_1_31"/>
          <p:cNvSpPr txBox="1">
            <a:spLocks noGrp="1"/>
          </p:cNvSpPr>
          <p:nvPr>
            <p:ph type="ctrTitle"/>
          </p:nvPr>
        </p:nvSpPr>
        <p:spPr>
          <a:xfrm>
            <a:off x="2062651" y="408075"/>
            <a:ext cx="8066700" cy="683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Calibri"/>
              <a:buNone/>
            </a:pPr>
            <a:r>
              <a:rPr lang="en-US" sz="3800">
                <a:latin typeface="Times"/>
                <a:ea typeface="Times"/>
                <a:cs typeface="Times"/>
                <a:sym typeface="Times"/>
              </a:rPr>
              <a:t>ARCHITECTURE DIAGRAM</a:t>
            </a:r>
            <a:endParaRPr sz="3800">
              <a:latin typeface="Times"/>
              <a:ea typeface="Times"/>
              <a:cs typeface="Times"/>
              <a:sym typeface="Times"/>
            </a:endParaRPr>
          </a:p>
        </p:txBody>
      </p:sp>
      <p:pic>
        <p:nvPicPr>
          <p:cNvPr id="149" name="Google Shape;149;g2f78886529a_1_31"/>
          <p:cNvPicPr preferRelativeResize="0"/>
          <p:nvPr/>
        </p:nvPicPr>
        <p:blipFill rotWithShape="1">
          <a:blip r:embed="rId3">
            <a:alphaModFix/>
          </a:blip>
          <a:srcRect/>
          <a:stretch/>
        </p:blipFill>
        <p:spPr>
          <a:xfrm>
            <a:off x="0" y="1667639"/>
            <a:ext cx="12192000" cy="47189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fe2ee29f0f_0_6"/>
          <p:cNvSpPr txBox="1">
            <a:spLocks noGrp="1"/>
          </p:cNvSpPr>
          <p:nvPr>
            <p:ph type="title"/>
          </p:nvPr>
        </p:nvSpPr>
        <p:spPr>
          <a:xfrm>
            <a:off x="2227200" y="336650"/>
            <a:ext cx="77376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NS3 Data Generation</a:t>
            </a:r>
            <a:endParaRPr sz="3800">
              <a:latin typeface="Times"/>
              <a:ea typeface="Times"/>
              <a:cs typeface="Times"/>
              <a:sym typeface="Times"/>
            </a:endParaRPr>
          </a:p>
        </p:txBody>
      </p:sp>
      <p:sp>
        <p:nvSpPr>
          <p:cNvPr id="155" name="Google Shape;155;g2fe2ee29f0f_0_6"/>
          <p:cNvSpPr txBox="1">
            <a:spLocks noGrp="1"/>
          </p:cNvSpPr>
          <p:nvPr>
            <p:ph type="body" idx="1"/>
          </p:nvPr>
        </p:nvSpPr>
        <p:spPr>
          <a:xfrm>
            <a:off x="237475" y="1179125"/>
            <a:ext cx="6522600" cy="54798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0"/>
              </a:spcBef>
              <a:spcAft>
                <a:spcPts val="0"/>
              </a:spcAft>
              <a:buSzPts val="2000"/>
              <a:buFont typeface="Times New Roman"/>
              <a:buChar char="•"/>
            </a:pPr>
            <a:r>
              <a:rPr lang="en-US" sz="2000" b="1" dirty="0">
                <a:latin typeface="Times New Roman"/>
                <a:ea typeface="Times New Roman"/>
                <a:cs typeface="Times New Roman"/>
                <a:sym typeface="Times New Roman"/>
              </a:rPr>
              <a:t>Traffic Data Collection</a:t>
            </a:r>
            <a:r>
              <a:rPr lang="en-US" sz="2000" dirty="0">
                <a:latin typeface="Times New Roman"/>
                <a:ea typeface="Times New Roman"/>
                <a:cs typeface="Times New Roman"/>
                <a:sym typeface="Times New Roman"/>
              </a:rPr>
              <a:t>: Simulation logs all network traffic via router in XML format, capturing both benign (IoT) and malicious (bot nodes) traffic.</a:t>
            </a:r>
            <a:endParaRPr sz="2000" dirty="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dirty="0">
                <a:latin typeface="Times New Roman"/>
                <a:ea typeface="Times New Roman"/>
                <a:cs typeface="Times New Roman"/>
                <a:sym typeface="Times New Roman"/>
              </a:rPr>
              <a:t>XML to CSV Conversion</a:t>
            </a:r>
            <a:r>
              <a:rPr lang="en-US" sz="2000" dirty="0">
                <a:latin typeface="Times New Roman"/>
                <a:ea typeface="Times New Roman"/>
                <a:cs typeface="Times New Roman"/>
                <a:sym typeface="Times New Roman"/>
              </a:rPr>
              <a:t>:</a:t>
            </a:r>
            <a:endParaRPr sz="2000" dirty="0">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In-house scripts convert XML logs to CSV for easier machine learning usage.</a:t>
            </a:r>
            <a:endParaRPr sz="2000" dirty="0">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Extracted features: timestamp, source/destination IP, packet size, etc.</a:t>
            </a:r>
            <a:endParaRPr sz="2000" dirty="0">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Labelled packets as "Benign" or "DDoS" based on source.</a:t>
            </a:r>
            <a:endParaRPr sz="2000" dirty="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dirty="0">
                <a:latin typeface="Times New Roman"/>
                <a:ea typeface="Times New Roman"/>
                <a:cs typeface="Times New Roman"/>
                <a:sym typeface="Times New Roman"/>
              </a:rPr>
              <a:t>Data Balancing</a:t>
            </a:r>
            <a:r>
              <a:rPr lang="en-US" sz="2000" dirty="0">
                <a:latin typeface="Times New Roman"/>
                <a:ea typeface="Times New Roman"/>
                <a:cs typeface="Times New Roman"/>
                <a:sym typeface="Times New Roman"/>
              </a:rPr>
              <a:t>: Balanced benign and DDoS packets to prevent model bias.</a:t>
            </a:r>
            <a:endParaRPr sz="2000" b="1" dirty="0">
              <a:latin typeface="Times New Roman"/>
              <a:ea typeface="Times New Roman"/>
              <a:cs typeface="Times New Roman"/>
              <a:sym typeface="Times New Roman"/>
            </a:endParaRPr>
          </a:p>
        </p:txBody>
      </p:sp>
      <p:pic>
        <p:nvPicPr>
          <p:cNvPr id="156" name="Google Shape;156;g2fe2ee29f0f_0_6"/>
          <p:cNvPicPr preferRelativeResize="0"/>
          <p:nvPr/>
        </p:nvPicPr>
        <p:blipFill>
          <a:blip r:embed="rId3">
            <a:alphaModFix/>
          </a:blip>
          <a:stretch>
            <a:fillRect/>
          </a:stretch>
        </p:blipFill>
        <p:spPr>
          <a:xfrm>
            <a:off x="7196675" y="1932845"/>
            <a:ext cx="4763550" cy="3537700"/>
          </a:xfrm>
          <a:prstGeom prst="rect">
            <a:avLst/>
          </a:prstGeom>
          <a:noFill/>
          <a:ln>
            <a:noFill/>
          </a:ln>
        </p:spPr>
      </p:pic>
      <p:sp>
        <p:nvSpPr>
          <p:cNvPr id="157" name="Google Shape;157;g2fe2ee29f0f_0_6"/>
          <p:cNvSpPr txBox="1"/>
          <p:nvPr/>
        </p:nvSpPr>
        <p:spPr>
          <a:xfrm>
            <a:off x="8202075" y="552980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Data Class Distribution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fe2ee29f0f_0_11"/>
          <p:cNvSpPr txBox="1">
            <a:spLocks noGrp="1"/>
          </p:cNvSpPr>
          <p:nvPr>
            <p:ph type="title"/>
          </p:nvPr>
        </p:nvSpPr>
        <p:spPr>
          <a:xfrm>
            <a:off x="2227200" y="338970"/>
            <a:ext cx="77376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GNN Model Overview</a:t>
            </a:r>
            <a:endParaRPr sz="3800">
              <a:latin typeface="Times"/>
              <a:ea typeface="Times"/>
              <a:cs typeface="Times"/>
              <a:sym typeface="Times"/>
            </a:endParaRPr>
          </a:p>
        </p:txBody>
      </p:sp>
      <p:sp>
        <p:nvSpPr>
          <p:cNvPr id="163" name="Google Shape;163;g2fe2ee29f0f_0_11"/>
          <p:cNvSpPr txBox="1">
            <a:spLocks noGrp="1"/>
          </p:cNvSpPr>
          <p:nvPr>
            <p:ph type="body" idx="1"/>
          </p:nvPr>
        </p:nvSpPr>
        <p:spPr>
          <a:xfrm>
            <a:off x="510175" y="1282755"/>
            <a:ext cx="6686400" cy="5262939"/>
          </a:xfrm>
          <a:prstGeom prst="rect">
            <a:avLst/>
          </a:prstGeom>
          <a:noFill/>
          <a:ln>
            <a:noFill/>
          </a:ln>
        </p:spPr>
        <p:txBody>
          <a:bodyPr spcFirstLastPara="1" wrap="square" lIns="91425" tIns="45700" rIns="91425" bIns="45700" anchor="ctr" anchorCtr="0">
            <a:spAutoFit/>
          </a:bodyPr>
          <a:lstStyle/>
          <a:p>
            <a:pPr marL="342900" algn="just">
              <a:lnSpc>
                <a:spcPct val="100000"/>
              </a:lnSpc>
              <a:spcBef>
                <a:spcPts val="0"/>
              </a:spcBef>
              <a:buSzPts val="2000"/>
            </a:pPr>
            <a:r>
              <a:rPr lang="en-US" sz="2400" b="1" dirty="0">
                <a:latin typeface="Times New Roman"/>
                <a:ea typeface="Times New Roman"/>
                <a:cs typeface="Times New Roman"/>
                <a:sym typeface="Times New Roman"/>
              </a:rPr>
              <a:t>Model Input</a:t>
            </a:r>
          </a:p>
          <a:p>
            <a:pPr marL="800100" lvl="2" algn="just">
              <a:lnSpc>
                <a:spcPct val="100000"/>
              </a:lnSpc>
              <a:spcBef>
                <a:spcPts val="0"/>
              </a:spcBef>
              <a:buSzPts val="2000"/>
            </a:pPr>
            <a:r>
              <a:rPr lang="en-US" sz="2400" dirty="0">
                <a:latin typeface="Times New Roman"/>
                <a:ea typeface="Times New Roman"/>
                <a:cs typeface="Times New Roman"/>
                <a:sym typeface="Times New Roman"/>
              </a:rPr>
              <a:t>Features: Packet count, source/target IPs (from CSV files)</a:t>
            </a:r>
          </a:p>
          <a:p>
            <a:pPr marL="800100" lvl="2" algn="just">
              <a:lnSpc>
                <a:spcPct val="100000"/>
              </a:lnSpc>
              <a:spcBef>
                <a:spcPts val="0"/>
              </a:spcBef>
              <a:buSzPts val="2000"/>
            </a:pPr>
            <a:r>
              <a:rPr lang="en-US" sz="2400" dirty="0">
                <a:latin typeface="Times New Roman"/>
                <a:ea typeface="Times New Roman"/>
                <a:cs typeface="Times New Roman"/>
                <a:sym typeface="Times New Roman"/>
              </a:rPr>
              <a:t>First layer processes raw features from traffic data</a:t>
            </a:r>
          </a:p>
          <a:p>
            <a:pPr marL="342900" lvl="1" algn="just">
              <a:lnSpc>
                <a:spcPct val="100000"/>
              </a:lnSpc>
              <a:spcBef>
                <a:spcPts val="0"/>
              </a:spcBef>
              <a:buSzPts val="2000"/>
            </a:pPr>
            <a:endParaRPr lang="en-US" dirty="0">
              <a:latin typeface="Times New Roman"/>
              <a:ea typeface="Times New Roman"/>
              <a:cs typeface="Times New Roman"/>
              <a:sym typeface="Times New Roman"/>
            </a:endParaRPr>
          </a:p>
          <a:p>
            <a:pPr marL="342900" algn="just">
              <a:lnSpc>
                <a:spcPct val="100000"/>
              </a:lnSpc>
              <a:spcBef>
                <a:spcPts val="0"/>
              </a:spcBef>
              <a:buSzPts val="2000"/>
            </a:pPr>
            <a:r>
              <a:rPr lang="en-US" sz="2400" b="1" dirty="0">
                <a:latin typeface="Times New Roman"/>
                <a:ea typeface="Times New Roman"/>
                <a:cs typeface="Times New Roman"/>
                <a:sym typeface="Times New Roman"/>
              </a:rPr>
              <a:t>Hidden Layers</a:t>
            </a:r>
          </a:p>
          <a:p>
            <a:pPr marL="800100" lvl="2" algn="just">
              <a:lnSpc>
                <a:spcPct val="100000"/>
              </a:lnSpc>
              <a:spcBef>
                <a:spcPts val="0"/>
              </a:spcBef>
              <a:buSzPts val="2000"/>
            </a:pPr>
            <a:r>
              <a:rPr lang="en-US" sz="2400" dirty="0">
                <a:latin typeface="Times New Roman"/>
                <a:ea typeface="Times New Roman"/>
                <a:cs typeface="Times New Roman"/>
                <a:sym typeface="Times New Roman"/>
              </a:rPr>
              <a:t>Capture complex relationships and subtle patterns</a:t>
            </a:r>
          </a:p>
          <a:p>
            <a:pPr marL="800100" lvl="2" algn="just">
              <a:lnSpc>
                <a:spcPct val="100000"/>
              </a:lnSpc>
              <a:spcBef>
                <a:spcPts val="0"/>
              </a:spcBef>
              <a:buSzPts val="2000"/>
            </a:pPr>
            <a:r>
              <a:rPr lang="en-US" sz="2400" dirty="0">
                <a:latin typeface="Times New Roman"/>
                <a:ea typeface="Times New Roman"/>
                <a:cs typeface="Times New Roman"/>
                <a:sym typeface="Times New Roman"/>
              </a:rPr>
              <a:t>Distinguish between normal traffic and DDoS attacks</a:t>
            </a:r>
          </a:p>
          <a:p>
            <a:pPr marL="342900" lvl="1" algn="just">
              <a:lnSpc>
                <a:spcPct val="100000"/>
              </a:lnSpc>
              <a:spcBef>
                <a:spcPts val="0"/>
              </a:spcBef>
              <a:buSzPts val="2000"/>
            </a:pPr>
            <a:endParaRPr lang="en-US" dirty="0">
              <a:latin typeface="Times New Roman"/>
              <a:ea typeface="Times New Roman"/>
              <a:cs typeface="Times New Roman"/>
              <a:sym typeface="Times New Roman"/>
            </a:endParaRPr>
          </a:p>
          <a:p>
            <a:pPr marL="342900" algn="just">
              <a:lnSpc>
                <a:spcPct val="100000"/>
              </a:lnSpc>
              <a:spcBef>
                <a:spcPts val="0"/>
              </a:spcBef>
              <a:buSzPts val="2000"/>
            </a:pPr>
            <a:r>
              <a:rPr lang="en-US" sz="2400" b="1" dirty="0">
                <a:latin typeface="Times New Roman"/>
                <a:ea typeface="Times New Roman"/>
                <a:cs typeface="Times New Roman"/>
                <a:sym typeface="Times New Roman"/>
              </a:rPr>
              <a:t>Output Layer</a:t>
            </a:r>
          </a:p>
          <a:p>
            <a:pPr marL="800100" lvl="2" algn="just">
              <a:lnSpc>
                <a:spcPct val="100000"/>
              </a:lnSpc>
              <a:spcBef>
                <a:spcPts val="0"/>
              </a:spcBef>
              <a:buSzPts val="2000"/>
            </a:pPr>
            <a:r>
              <a:rPr lang="en-US" sz="2400" dirty="0">
                <a:latin typeface="Times New Roman"/>
                <a:ea typeface="Times New Roman"/>
                <a:cs typeface="Times New Roman"/>
                <a:sym typeface="Times New Roman"/>
              </a:rPr>
              <a:t>Binary classification: "Benign" or "DDoS"</a:t>
            </a:r>
            <a:endParaRPr lang="en-US" sz="24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5552072-5468-0B8D-BE70-DD55C5810F68}"/>
              </a:ext>
            </a:extLst>
          </p:cNvPr>
          <p:cNvPicPr>
            <a:picLocks noChangeAspect="1"/>
          </p:cNvPicPr>
          <p:nvPr/>
        </p:nvPicPr>
        <p:blipFill>
          <a:blip r:embed="rId3"/>
          <a:stretch>
            <a:fillRect/>
          </a:stretch>
        </p:blipFill>
        <p:spPr>
          <a:xfrm>
            <a:off x="7343329" y="1282755"/>
            <a:ext cx="4736291" cy="5088548"/>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fe2ee29f0f_1_7"/>
          <p:cNvSpPr txBox="1">
            <a:spLocks noGrp="1"/>
          </p:cNvSpPr>
          <p:nvPr>
            <p:ph type="title"/>
          </p:nvPr>
        </p:nvSpPr>
        <p:spPr>
          <a:xfrm>
            <a:off x="2227200" y="171169"/>
            <a:ext cx="77376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dirty="0">
                <a:latin typeface="Times"/>
                <a:ea typeface="Times"/>
                <a:cs typeface="Times"/>
                <a:sym typeface="Times"/>
              </a:rPr>
              <a:t>GNN Model Training</a:t>
            </a:r>
            <a:endParaRPr sz="3800" dirty="0">
              <a:latin typeface="Times"/>
              <a:ea typeface="Times"/>
              <a:cs typeface="Times"/>
              <a:sym typeface="Times"/>
            </a:endParaRPr>
          </a:p>
        </p:txBody>
      </p:sp>
      <p:sp>
        <p:nvSpPr>
          <p:cNvPr id="170" name="Google Shape;170;g2fe2ee29f0f_1_7"/>
          <p:cNvSpPr txBox="1">
            <a:spLocks noGrp="1"/>
          </p:cNvSpPr>
          <p:nvPr>
            <p:ph type="body" idx="1"/>
          </p:nvPr>
        </p:nvSpPr>
        <p:spPr>
          <a:xfrm>
            <a:off x="-153384" y="935394"/>
            <a:ext cx="7043830" cy="5751437"/>
          </a:xfrm>
          <a:prstGeom prst="rect">
            <a:avLst/>
          </a:prstGeom>
          <a:noFill/>
          <a:ln>
            <a:noFill/>
          </a:ln>
        </p:spPr>
        <p:txBody>
          <a:bodyPr spcFirstLastPara="1" wrap="square" lIns="91425" tIns="45700" rIns="91425" bIns="45700" anchor="ctr" anchorCtr="0">
            <a:spAutoFit/>
          </a:bodyPr>
          <a:lstStyle/>
          <a:p>
            <a:pPr marL="800100" algn="just">
              <a:lnSpc>
                <a:spcPct val="100000"/>
              </a:lnSpc>
              <a:spcBef>
                <a:spcPts val="0"/>
              </a:spcBef>
              <a:buSzPts val="2000"/>
            </a:pPr>
            <a:r>
              <a:rPr lang="en-US" sz="2400" b="1" dirty="0">
                <a:latin typeface="Times New Roman"/>
                <a:ea typeface="Times New Roman"/>
                <a:cs typeface="Times New Roman"/>
                <a:sym typeface="Times New Roman"/>
              </a:rPr>
              <a:t>Training Process</a:t>
            </a:r>
            <a:endParaRPr sz="2400" b="1" dirty="0">
              <a:latin typeface="Times New Roman"/>
              <a:ea typeface="Times New Roman"/>
              <a:cs typeface="Times New Roman"/>
              <a:sym typeface="Times New Roman"/>
            </a:endParaRPr>
          </a:p>
          <a:p>
            <a:pPr marL="1257300" lvl="1" algn="just">
              <a:lnSpc>
                <a:spcPct val="100000"/>
              </a:lnSpc>
              <a:spcBef>
                <a:spcPts val="0"/>
              </a:spcBef>
              <a:buSzPts val="2000"/>
            </a:pPr>
            <a:r>
              <a:rPr lang="en-US" dirty="0">
                <a:latin typeface="Times New Roman"/>
                <a:ea typeface="Times New Roman"/>
                <a:cs typeface="Times New Roman"/>
                <a:sym typeface="Times New Roman"/>
              </a:rPr>
              <a:t>Labelled dataset used to train the model</a:t>
            </a:r>
            <a:endParaRPr dirty="0">
              <a:latin typeface="Times New Roman"/>
              <a:ea typeface="Times New Roman"/>
              <a:cs typeface="Times New Roman"/>
              <a:sym typeface="Times New Roman"/>
            </a:endParaRPr>
          </a:p>
          <a:p>
            <a:pPr marL="1257300" lvl="1" algn="just">
              <a:lnSpc>
                <a:spcPct val="100000"/>
              </a:lnSpc>
              <a:spcBef>
                <a:spcPts val="0"/>
              </a:spcBef>
              <a:buSzPts val="2000"/>
            </a:pPr>
            <a:r>
              <a:rPr lang="en-US" dirty="0">
                <a:latin typeface="Times New Roman"/>
                <a:ea typeface="Times New Roman"/>
                <a:cs typeface="Times New Roman"/>
                <a:sym typeface="Times New Roman"/>
              </a:rPr>
              <a:t>Loss function applied to reduce errors in each epoch</a:t>
            </a:r>
          </a:p>
          <a:p>
            <a:pPr marL="1257300" lvl="1" algn="just">
              <a:lnSpc>
                <a:spcPct val="100000"/>
              </a:lnSpc>
              <a:spcBef>
                <a:spcPts val="0"/>
              </a:spcBef>
              <a:buSzPts val="2000"/>
            </a:pPr>
            <a:endParaRPr dirty="0">
              <a:latin typeface="Times New Roman"/>
              <a:ea typeface="Times New Roman"/>
              <a:cs typeface="Times New Roman"/>
              <a:sym typeface="Times New Roman"/>
            </a:endParaRPr>
          </a:p>
          <a:p>
            <a:pPr marL="800100" algn="just">
              <a:lnSpc>
                <a:spcPct val="100000"/>
              </a:lnSpc>
              <a:spcBef>
                <a:spcPts val="0"/>
              </a:spcBef>
              <a:buSzPts val="2000"/>
            </a:pPr>
            <a:r>
              <a:rPr lang="en-US" sz="2400" b="1" dirty="0">
                <a:latin typeface="Times New Roman"/>
                <a:ea typeface="Times New Roman"/>
                <a:cs typeface="Times New Roman"/>
                <a:sym typeface="Times New Roman"/>
              </a:rPr>
              <a:t>Hyperparameter Tuning</a:t>
            </a:r>
            <a:endParaRPr sz="2400" b="1" dirty="0">
              <a:latin typeface="Times New Roman"/>
              <a:ea typeface="Times New Roman"/>
              <a:cs typeface="Times New Roman"/>
              <a:sym typeface="Times New Roman"/>
            </a:endParaRPr>
          </a:p>
          <a:p>
            <a:pPr marL="1257300" lvl="1" algn="just">
              <a:lnSpc>
                <a:spcPct val="100000"/>
              </a:lnSpc>
              <a:spcBef>
                <a:spcPts val="0"/>
              </a:spcBef>
              <a:buSzPts val="2000"/>
            </a:pPr>
            <a:r>
              <a:rPr lang="en-US" dirty="0">
                <a:latin typeface="Times New Roman"/>
                <a:ea typeface="Times New Roman"/>
                <a:cs typeface="Times New Roman"/>
                <a:sym typeface="Times New Roman"/>
              </a:rPr>
              <a:t>Optimized layers, learning rate, batch size, etc.</a:t>
            </a:r>
            <a:endParaRPr dirty="0">
              <a:latin typeface="Times New Roman"/>
              <a:ea typeface="Times New Roman"/>
              <a:cs typeface="Times New Roman"/>
              <a:sym typeface="Times New Roman"/>
            </a:endParaRPr>
          </a:p>
          <a:p>
            <a:pPr marL="1257300" lvl="1" algn="just">
              <a:lnSpc>
                <a:spcPct val="100000"/>
              </a:lnSpc>
              <a:spcBef>
                <a:spcPts val="0"/>
              </a:spcBef>
              <a:buSzPts val="2000"/>
            </a:pPr>
            <a:r>
              <a:rPr lang="en-US" dirty="0">
                <a:latin typeface="Times New Roman"/>
                <a:ea typeface="Times New Roman"/>
                <a:cs typeface="Times New Roman"/>
                <a:sym typeface="Times New Roman"/>
              </a:rPr>
              <a:t>Multiple sessions used to find the best settings</a:t>
            </a:r>
          </a:p>
          <a:p>
            <a:pPr marL="1257300" lvl="1" algn="just">
              <a:lnSpc>
                <a:spcPct val="100000"/>
              </a:lnSpc>
              <a:spcBef>
                <a:spcPts val="0"/>
              </a:spcBef>
              <a:buSzPts val="2000"/>
            </a:pPr>
            <a:endParaRPr dirty="0">
              <a:latin typeface="Times New Roman"/>
              <a:ea typeface="Times New Roman"/>
              <a:cs typeface="Times New Roman"/>
              <a:sym typeface="Times New Roman"/>
            </a:endParaRPr>
          </a:p>
          <a:p>
            <a:pPr marL="800100" algn="just">
              <a:lnSpc>
                <a:spcPct val="100000"/>
              </a:lnSpc>
              <a:spcBef>
                <a:spcPts val="0"/>
              </a:spcBef>
              <a:buSzPts val="2000"/>
            </a:pPr>
            <a:r>
              <a:rPr lang="en-US" sz="2400" b="1" dirty="0">
                <a:latin typeface="Times New Roman"/>
                <a:ea typeface="Times New Roman"/>
                <a:cs typeface="Times New Roman"/>
                <a:sym typeface="Times New Roman"/>
              </a:rPr>
              <a:t>Validation</a:t>
            </a:r>
            <a:endParaRPr sz="2400" b="1" dirty="0">
              <a:latin typeface="Times New Roman"/>
              <a:ea typeface="Times New Roman"/>
              <a:cs typeface="Times New Roman"/>
              <a:sym typeface="Times New Roman"/>
            </a:endParaRPr>
          </a:p>
          <a:p>
            <a:pPr marL="1257300" lvl="1" algn="just">
              <a:lnSpc>
                <a:spcPct val="100000"/>
              </a:lnSpc>
              <a:spcBef>
                <a:spcPts val="0"/>
              </a:spcBef>
              <a:buSzPts val="2000"/>
            </a:pPr>
            <a:r>
              <a:rPr lang="en-US" dirty="0">
                <a:latin typeface="Times New Roman"/>
                <a:ea typeface="Times New Roman"/>
                <a:cs typeface="Times New Roman"/>
                <a:sym typeface="Times New Roman"/>
              </a:rPr>
              <a:t>Validation set used after each epoch to prevent overfitting</a:t>
            </a:r>
            <a:endParaRPr dirty="0">
              <a:latin typeface="Times New Roman"/>
              <a:ea typeface="Times New Roman"/>
              <a:cs typeface="Times New Roman"/>
              <a:sym typeface="Times New Roman"/>
            </a:endParaRPr>
          </a:p>
          <a:p>
            <a:pPr marL="1257300" lvl="1" algn="just">
              <a:lnSpc>
                <a:spcPct val="100000"/>
              </a:lnSpc>
              <a:spcBef>
                <a:spcPts val="0"/>
              </a:spcBef>
              <a:buSzPts val="2000"/>
            </a:pPr>
            <a:r>
              <a:rPr lang="en-US" dirty="0">
                <a:latin typeface="Times New Roman"/>
                <a:ea typeface="Times New Roman"/>
                <a:cs typeface="Times New Roman"/>
                <a:sym typeface="Times New Roman"/>
              </a:rPr>
              <a:t>Adjustments made based on validation results</a:t>
            </a:r>
            <a:endParaRPr b="1" dirty="0">
              <a:latin typeface="Times New Roman"/>
              <a:ea typeface="Times New Roman"/>
              <a:cs typeface="Times New Roman"/>
              <a:sym typeface="Times New Roman"/>
            </a:endParaRPr>
          </a:p>
        </p:txBody>
      </p:sp>
      <p:pic>
        <p:nvPicPr>
          <p:cNvPr id="171" name="Google Shape;171;g2fe2ee29f0f_1_7"/>
          <p:cNvPicPr preferRelativeResize="0"/>
          <p:nvPr/>
        </p:nvPicPr>
        <p:blipFill>
          <a:blip r:embed="rId3">
            <a:alphaModFix/>
          </a:blip>
          <a:stretch>
            <a:fillRect/>
          </a:stretch>
        </p:blipFill>
        <p:spPr>
          <a:xfrm>
            <a:off x="7387502" y="2017750"/>
            <a:ext cx="4491675" cy="3617875"/>
          </a:xfrm>
          <a:prstGeom prst="rect">
            <a:avLst/>
          </a:prstGeom>
          <a:noFill/>
          <a:ln>
            <a:solidFill>
              <a:schemeClr val="bg1"/>
            </a:solidFill>
          </a:ln>
        </p:spPr>
      </p:pic>
      <p:sp>
        <p:nvSpPr>
          <p:cNvPr id="172" name="Google Shape;172;g2fe2ee29f0f_1_7"/>
          <p:cNvSpPr txBox="1"/>
          <p:nvPr/>
        </p:nvSpPr>
        <p:spPr>
          <a:xfrm>
            <a:off x="8426975" y="568855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Model training loss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fe2ee29f0f_1_15"/>
          <p:cNvSpPr txBox="1">
            <a:spLocks noGrp="1"/>
          </p:cNvSpPr>
          <p:nvPr>
            <p:ph type="title"/>
          </p:nvPr>
        </p:nvSpPr>
        <p:spPr>
          <a:xfrm>
            <a:off x="2227200" y="432653"/>
            <a:ext cx="77376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GNN Model Performance</a:t>
            </a:r>
            <a:endParaRPr sz="3800">
              <a:latin typeface="Times"/>
              <a:ea typeface="Times"/>
              <a:cs typeface="Times"/>
              <a:sym typeface="Times"/>
            </a:endParaRPr>
          </a:p>
        </p:txBody>
      </p:sp>
      <p:sp>
        <p:nvSpPr>
          <p:cNvPr id="178" name="Google Shape;178;g2fe2ee29f0f_1_15"/>
          <p:cNvSpPr txBox="1">
            <a:spLocks noGrp="1"/>
          </p:cNvSpPr>
          <p:nvPr>
            <p:ph type="body" idx="1"/>
          </p:nvPr>
        </p:nvSpPr>
        <p:spPr>
          <a:xfrm>
            <a:off x="572842" y="1454295"/>
            <a:ext cx="11187900" cy="646290"/>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0"/>
              </a:spcBef>
              <a:spcAft>
                <a:spcPts val="0"/>
              </a:spcAft>
              <a:buSzPts val="2000"/>
              <a:buFont typeface="Times New Roman"/>
              <a:buChar char="•"/>
            </a:pPr>
            <a:r>
              <a:rPr lang="en-US" sz="2400" b="1" dirty="0">
                <a:latin typeface="Times New Roman"/>
                <a:ea typeface="Times New Roman"/>
                <a:cs typeface="Times New Roman"/>
                <a:sym typeface="Times New Roman"/>
              </a:rPr>
              <a:t>Accuracy </a:t>
            </a:r>
            <a:r>
              <a:rPr lang="en-US" sz="2400" dirty="0">
                <a:latin typeface="Times New Roman"/>
                <a:ea typeface="Times New Roman"/>
                <a:cs typeface="Times New Roman"/>
                <a:sym typeface="Times New Roman"/>
              </a:rPr>
              <a:t>for GNN Model is </a:t>
            </a:r>
            <a:r>
              <a:rPr lang="en-US" sz="2400" b="1" dirty="0">
                <a:latin typeface="Times New Roman"/>
                <a:ea typeface="Times New Roman"/>
                <a:cs typeface="Times New Roman"/>
                <a:sym typeface="Times New Roman"/>
              </a:rPr>
              <a:t>74%</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p:txBody>
      </p:sp>
      <p:pic>
        <p:nvPicPr>
          <p:cNvPr id="179" name="Google Shape;179;g2fe2ee29f0f_1_15"/>
          <p:cNvPicPr preferRelativeResize="0"/>
          <p:nvPr/>
        </p:nvPicPr>
        <p:blipFill>
          <a:blip r:embed="rId3">
            <a:alphaModFix/>
          </a:blip>
          <a:stretch>
            <a:fillRect/>
          </a:stretch>
        </p:blipFill>
        <p:spPr>
          <a:xfrm>
            <a:off x="7197372" y="2466623"/>
            <a:ext cx="4253176" cy="3247424"/>
          </a:xfrm>
          <a:prstGeom prst="rect">
            <a:avLst/>
          </a:prstGeom>
          <a:noFill/>
          <a:ln>
            <a:noFill/>
          </a:ln>
        </p:spPr>
      </p:pic>
      <p:pic>
        <p:nvPicPr>
          <p:cNvPr id="180" name="Google Shape;180;g2fe2ee29f0f_1_15"/>
          <p:cNvPicPr preferRelativeResize="0"/>
          <p:nvPr/>
        </p:nvPicPr>
        <p:blipFill>
          <a:blip r:embed="rId4">
            <a:alphaModFix/>
          </a:blip>
          <a:stretch>
            <a:fillRect/>
          </a:stretch>
        </p:blipFill>
        <p:spPr>
          <a:xfrm>
            <a:off x="717322" y="2466623"/>
            <a:ext cx="4045250" cy="3410154"/>
          </a:xfrm>
          <a:prstGeom prst="rect">
            <a:avLst/>
          </a:prstGeom>
          <a:noFill/>
          <a:ln>
            <a:noFill/>
          </a:ln>
        </p:spPr>
      </p:pic>
      <p:sp>
        <p:nvSpPr>
          <p:cNvPr id="181" name="Google Shape;181;g2fe2ee29f0f_1_15"/>
          <p:cNvSpPr txBox="1"/>
          <p:nvPr/>
        </p:nvSpPr>
        <p:spPr>
          <a:xfrm>
            <a:off x="1063375" y="5962563"/>
            <a:ext cx="3386700" cy="71682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chemeClr val="dk1"/>
                </a:solidFill>
                <a:latin typeface="Times New Roman"/>
                <a:ea typeface="Times New Roman"/>
                <a:cs typeface="Times New Roman"/>
                <a:sym typeface="Times New Roman"/>
              </a:rPr>
              <a:t>Model training accuracy</a:t>
            </a:r>
            <a:endParaRPr sz="2000" dirty="0">
              <a:solidFill>
                <a:schemeClr val="dk1"/>
              </a:solidFill>
              <a:latin typeface="Times New Roman"/>
              <a:ea typeface="Times New Roman"/>
              <a:cs typeface="Times New Roman"/>
              <a:sym typeface="Times New Roman"/>
            </a:endParaRPr>
          </a:p>
        </p:txBody>
      </p:sp>
      <p:sp>
        <p:nvSpPr>
          <p:cNvPr id="182" name="Google Shape;182;g2fe2ee29f0f_1_15"/>
          <p:cNvSpPr txBox="1"/>
          <p:nvPr/>
        </p:nvSpPr>
        <p:spPr>
          <a:xfrm>
            <a:off x="7737750" y="5869938"/>
            <a:ext cx="3386700" cy="71682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chemeClr val="dk1"/>
                </a:solidFill>
                <a:latin typeface="Times New Roman"/>
                <a:ea typeface="Times New Roman"/>
                <a:cs typeface="Times New Roman"/>
                <a:sym typeface="Times New Roman"/>
              </a:rPr>
              <a:t>Confusion Matrix</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fe2ee29f0f_0_16"/>
          <p:cNvSpPr txBox="1">
            <a:spLocks noGrp="1"/>
          </p:cNvSpPr>
          <p:nvPr>
            <p:ph type="title"/>
          </p:nvPr>
        </p:nvSpPr>
        <p:spPr>
          <a:xfrm>
            <a:off x="1458900" y="270408"/>
            <a:ext cx="92742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dirty="0">
                <a:latin typeface="Times"/>
                <a:ea typeface="Times"/>
                <a:cs typeface="Times"/>
                <a:sym typeface="Times"/>
              </a:rPr>
              <a:t>Mitigation Strategy: Dynamic Packet Filtering</a:t>
            </a:r>
            <a:endParaRPr sz="3800" dirty="0">
              <a:latin typeface="Times"/>
              <a:ea typeface="Times"/>
              <a:cs typeface="Times"/>
              <a:sym typeface="Times"/>
            </a:endParaRPr>
          </a:p>
        </p:txBody>
      </p:sp>
      <p:sp>
        <p:nvSpPr>
          <p:cNvPr id="188" name="Google Shape;188;g2fe2ee29f0f_0_16"/>
          <p:cNvSpPr txBox="1">
            <a:spLocks noGrp="1"/>
          </p:cNvSpPr>
          <p:nvPr>
            <p:ph type="body" idx="1"/>
          </p:nvPr>
        </p:nvSpPr>
        <p:spPr>
          <a:xfrm>
            <a:off x="0" y="1086656"/>
            <a:ext cx="12192000" cy="5663048"/>
          </a:xfrm>
          <a:prstGeom prst="rect">
            <a:avLst/>
          </a:prstGeom>
          <a:noFill/>
          <a:ln>
            <a:noFill/>
          </a:ln>
        </p:spPr>
        <p:txBody>
          <a:bodyPr spcFirstLastPara="1" wrap="square" lIns="91425" tIns="45700" rIns="91425" bIns="45700" anchor="ctr" anchorCtr="0">
            <a:spAutoFit/>
          </a:bodyPr>
          <a:lstStyle/>
          <a:p>
            <a:pPr marL="387350" indent="-285750">
              <a:lnSpc>
                <a:spcPct val="150000"/>
              </a:lnSpc>
              <a:spcBef>
                <a:spcPts val="1200"/>
              </a:spcBef>
              <a:buSzPts val="2000"/>
            </a:pPr>
            <a:r>
              <a:rPr lang="en-US" sz="2600" b="1" dirty="0">
                <a:latin typeface="Times New Roman"/>
                <a:ea typeface="Times New Roman"/>
                <a:cs typeface="Times New Roman"/>
                <a:sym typeface="Times New Roman"/>
              </a:rPr>
              <a:t>Dynamic Packet Filtering:  </a:t>
            </a:r>
            <a:r>
              <a:rPr lang="en-US" sz="2600" dirty="0">
                <a:latin typeface="Times New Roman"/>
                <a:ea typeface="Times New Roman"/>
                <a:cs typeface="Times New Roman"/>
                <a:sym typeface="Times New Roman"/>
              </a:rPr>
              <a:t>Selected for its ability to provide real-time, automated responses.</a:t>
            </a:r>
          </a:p>
          <a:p>
            <a:pPr marL="387350" indent="-285750">
              <a:lnSpc>
                <a:spcPct val="150000"/>
              </a:lnSpc>
              <a:spcBef>
                <a:spcPts val="1200"/>
              </a:spcBef>
              <a:buSzPts val="2000"/>
            </a:pPr>
            <a:r>
              <a:rPr lang="en-US" sz="2600" b="1" dirty="0">
                <a:latin typeface="Times New Roman"/>
                <a:ea typeface="Times New Roman"/>
                <a:cs typeface="Times New Roman"/>
                <a:sym typeface="Times New Roman"/>
              </a:rPr>
              <a:t>Real-Time Detection:  </a:t>
            </a:r>
            <a:r>
              <a:rPr lang="en-US" sz="2600" dirty="0">
                <a:latin typeface="Times New Roman"/>
                <a:ea typeface="Times New Roman"/>
                <a:cs typeface="Times New Roman"/>
                <a:sym typeface="Times New Roman"/>
              </a:rPr>
              <a:t>The GNN model quickly identifies and addresses DDoS packets.</a:t>
            </a:r>
          </a:p>
          <a:p>
            <a:pPr marL="457200" lvl="0" indent="-355600" algn="l" rtl="0">
              <a:lnSpc>
                <a:spcPct val="150000"/>
              </a:lnSpc>
              <a:spcBef>
                <a:spcPts val="1200"/>
              </a:spcBef>
              <a:spcAft>
                <a:spcPts val="0"/>
              </a:spcAft>
              <a:buSzPts val="2000"/>
              <a:buFont typeface="Times New Roman"/>
              <a:buChar char="•"/>
            </a:pPr>
            <a:r>
              <a:rPr lang="en-US" sz="2600" b="1" dirty="0">
                <a:latin typeface="Times New Roman"/>
                <a:ea typeface="Times New Roman"/>
                <a:cs typeface="Times New Roman"/>
                <a:sym typeface="Times New Roman"/>
              </a:rPr>
              <a:t>Dynamic Blocklist:  </a:t>
            </a:r>
            <a:r>
              <a:rPr lang="en-US" sz="2600" dirty="0">
                <a:latin typeface="Times New Roman"/>
                <a:ea typeface="Times New Roman"/>
                <a:cs typeface="Times New Roman"/>
                <a:sym typeface="Times New Roman"/>
              </a:rPr>
              <a:t>Automatically updates with newly detected malicious IPs.</a:t>
            </a:r>
          </a:p>
          <a:p>
            <a:pPr marL="457200" lvl="0" indent="-355600" algn="l" rtl="0">
              <a:lnSpc>
                <a:spcPct val="150000"/>
              </a:lnSpc>
              <a:spcBef>
                <a:spcPts val="1200"/>
              </a:spcBef>
              <a:spcAft>
                <a:spcPts val="0"/>
              </a:spcAft>
              <a:buSzPts val="2000"/>
              <a:buFont typeface="Times New Roman"/>
              <a:buChar char="•"/>
            </a:pPr>
            <a:r>
              <a:rPr lang="en-US" sz="2600" b="1" dirty="0">
                <a:latin typeface="Times New Roman"/>
                <a:ea typeface="Times New Roman"/>
                <a:cs typeface="Times New Roman"/>
                <a:sym typeface="Times New Roman"/>
              </a:rPr>
              <a:t>Router-Level Filtering:  </a:t>
            </a:r>
            <a:r>
              <a:rPr lang="en-US" sz="2600" dirty="0">
                <a:latin typeface="Times New Roman"/>
                <a:ea typeface="Times New Roman"/>
                <a:cs typeface="Times New Roman"/>
                <a:sym typeface="Times New Roman"/>
              </a:rPr>
              <a:t>Filters out packets from blocklisted IPs at the router level, preventing server overload.</a:t>
            </a:r>
          </a:p>
          <a:p>
            <a:pPr marL="387350" indent="-285750">
              <a:lnSpc>
                <a:spcPct val="150000"/>
              </a:lnSpc>
              <a:spcBef>
                <a:spcPts val="1200"/>
              </a:spcBef>
              <a:buSzPts val="2000"/>
            </a:pPr>
            <a:r>
              <a:rPr lang="en-US" sz="2600" b="1" dirty="0">
                <a:latin typeface="Times New Roman"/>
                <a:ea typeface="Times New Roman"/>
                <a:cs typeface="Times New Roman"/>
                <a:sym typeface="Times New Roman"/>
              </a:rPr>
              <a:t>Network Stability:  </a:t>
            </a:r>
            <a:r>
              <a:rPr lang="en-US" sz="2600" dirty="0">
                <a:latin typeface="Times New Roman"/>
                <a:ea typeface="Times New Roman"/>
                <a:cs typeface="Times New Roman"/>
                <a:sym typeface="Times New Roman"/>
              </a:rPr>
              <a:t>Reduces harmful traffic to ensure consistent network performance.</a:t>
            </a:r>
            <a:endParaRPr sz="2600"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B7CD27-4631-5C66-C042-D69B49B4411C}"/>
              </a:ext>
            </a:extLst>
          </p:cNvPr>
          <p:cNvSpPr txBox="1"/>
          <p:nvPr/>
        </p:nvSpPr>
        <p:spPr>
          <a:xfrm>
            <a:off x="2848405" y="2767280"/>
            <a:ext cx="6495190" cy="1323439"/>
          </a:xfrm>
          <a:prstGeom prst="rect">
            <a:avLst/>
          </a:prstGeom>
          <a:noFill/>
        </p:spPr>
        <p:txBody>
          <a:bodyPr wrap="square" rtlCol="0">
            <a:spAutoFit/>
          </a:bodyPr>
          <a:lstStyle/>
          <a:p>
            <a:pPr algn="ctr"/>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22490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088201" y="526617"/>
            <a:ext cx="4015500" cy="600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800" dirty="0">
                <a:latin typeface="Times"/>
                <a:ea typeface="Times"/>
                <a:cs typeface="Times"/>
                <a:sym typeface="Times"/>
              </a:rPr>
              <a:t>ABSTRACT</a:t>
            </a:r>
            <a:endParaRPr sz="4800" dirty="0">
              <a:latin typeface="Times"/>
              <a:ea typeface="Times"/>
              <a:cs typeface="Times"/>
              <a:sym typeface="Times"/>
            </a:endParaRPr>
          </a:p>
        </p:txBody>
      </p:sp>
      <p:sp>
        <p:nvSpPr>
          <p:cNvPr id="96" name="Google Shape;96;p2"/>
          <p:cNvSpPr txBox="1">
            <a:spLocks noGrp="1"/>
          </p:cNvSpPr>
          <p:nvPr>
            <p:ph type="body" idx="1"/>
          </p:nvPr>
        </p:nvSpPr>
        <p:spPr>
          <a:xfrm>
            <a:off x="520350" y="1619191"/>
            <a:ext cx="11151300" cy="4431942"/>
          </a:xfrm>
          <a:prstGeom prst="rect">
            <a:avLst/>
          </a:prstGeom>
          <a:noFill/>
          <a:ln>
            <a:noFill/>
          </a:ln>
        </p:spPr>
        <p:txBody>
          <a:bodyPr spcFirstLastPara="1" wrap="square" lIns="91425" tIns="45700" rIns="91425" bIns="45700" anchor="ctr" anchorCtr="0">
            <a:spAutoFit/>
          </a:bodyPr>
          <a:lstStyle/>
          <a:p>
            <a:pPr marL="228600" lvl="0" indent="-228600" rtl="0">
              <a:lnSpc>
                <a:spcPct val="100000"/>
              </a:lnSpc>
              <a:spcBef>
                <a:spcPts val="0"/>
              </a:spcBef>
              <a:spcAft>
                <a:spcPts val="0"/>
              </a:spcAft>
              <a:buSzPts val="2000"/>
              <a:buFont typeface="Times"/>
              <a:buChar char="•"/>
            </a:pPr>
            <a:r>
              <a:rPr lang="en-US" dirty="0">
                <a:latin typeface="Times"/>
                <a:ea typeface="Times"/>
                <a:cs typeface="Times"/>
                <a:sym typeface="Times"/>
              </a:rPr>
              <a:t>Distributed denial of service (DDoS) attack severely impacts IoT network capabilities and expose the infrastructure to numerous security problems. </a:t>
            </a:r>
            <a:endParaRPr dirty="0">
              <a:latin typeface="Times"/>
              <a:ea typeface="Times"/>
              <a:cs typeface="Times"/>
              <a:sym typeface="Times"/>
            </a:endParaRPr>
          </a:p>
          <a:p>
            <a:pPr marL="457200" lvl="0" indent="0" rtl="0">
              <a:lnSpc>
                <a:spcPct val="100000"/>
              </a:lnSpc>
              <a:spcBef>
                <a:spcPts val="0"/>
              </a:spcBef>
              <a:spcAft>
                <a:spcPts val="0"/>
              </a:spcAft>
              <a:buNone/>
            </a:pPr>
            <a:endParaRPr sz="1600" dirty="0">
              <a:latin typeface="Times"/>
              <a:ea typeface="Times"/>
              <a:cs typeface="Times"/>
              <a:sym typeface="Times"/>
            </a:endParaRPr>
          </a:p>
          <a:p>
            <a:pPr marL="228600" lvl="0" indent="-228600" rtl="0">
              <a:lnSpc>
                <a:spcPct val="100000"/>
              </a:lnSpc>
              <a:spcBef>
                <a:spcPts val="0"/>
              </a:spcBef>
              <a:spcAft>
                <a:spcPts val="0"/>
              </a:spcAft>
              <a:buSzPts val="2000"/>
              <a:buFont typeface="Times"/>
              <a:buChar char="•"/>
            </a:pPr>
            <a:r>
              <a:rPr lang="en-US" dirty="0">
                <a:latin typeface="Times"/>
                <a:ea typeface="Times"/>
                <a:cs typeface="Times"/>
                <a:sym typeface="Times"/>
              </a:rPr>
              <a:t>DDoS attacks disrupt IoT networks; creating security vulnerabilities.</a:t>
            </a:r>
            <a:br>
              <a:rPr lang="en-US" dirty="0">
                <a:latin typeface="Times"/>
                <a:ea typeface="Times"/>
                <a:cs typeface="Times"/>
                <a:sym typeface="Times"/>
              </a:rPr>
            </a:br>
            <a:endParaRPr sz="1400" dirty="0">
              <a:latin typeface="Times"/>
              <a:ea typeface="Times"/>
              <a:cs typeface="Times"/>
              <a:sym typeface="Times"/>
            </a:endParaRPr>
          </a:p>
          <a:p>
            <a:pPr marL="228600" lvl="0" indent="-228600" rtl="0">
              <a:lnSpc>
                <a:spcPct val="100000"/>
              </a:lnSpc>
              <a:spcBef>
                <a:spcPts val="0"/>
              </a:spcBef>
              <a:spcAft>
                <a:spcPts val="0"/>
              </a:spcAft>
              <a:buSzPts val="2000"/>
              <a:buFont typeface="Times"/>
              <a:buChar char="•"/>
            </a:pPr>
            <a:r>
              <a:rPr lang="en-US" dirty="0">
                <a:latin typeface="Times"/>
                <a:ea typeface="Times"/>
                <a:cs typeface="Times"/>
                <a:sym typeface="Times"/>
              </a:rPr>
              <a:t>Dynamic Fuzz Test + GNN framework for real-time DDoS detection and mitigation.</a:t>
            </a:r>
            <a:br>
              <a:rPr lang="en-US" dirty="0">
                <a:latin typeface="Times"/>
                <a:ea typeface="Times"/>
                <a:cs typeface="Times"/>
                <a:sym typeface="Times"/>
              </a:rPr>
            </a:br>
            <a:endParaRPr sz="1400" dirty="0">
              <a:latin typeface="Times"/>
              <a:ea typeface="Times"/>
              <a:cs typeface="Times"/>
              <a:sym typeface="Times"/>
            </a:endParaRPr>
          </a:p>
          <a:p>
            <a:pPr marL="228600" lvl="0" indent="-228600" rtl="0">
              <a:lnSpc>
                <a:spcPct val="100000"/>
              </a:lnSpc>
              <a:spcBef>
                <a:spcPts val="0"/>
              </a:spcBef>
              <a:spcAft>
                <a:spcPts val="0"/>
              </a:spcAft>
              <a:buSzPts val="2000"/>
              <a:buFont typeface="Times"/>
              <a:buChar char="•"/>
            </a:pPr>
            <a:r>
              <a:rPr lang="en-US" dirty="0">
                <a:latin typeface="Times"/>
                <a:ea typeface="Times"/>
                <a:cs typeface="Times"/>
                <a:sym typeface="Times"/>
              </a:rPr>
              <a:t>NS-3 simulations generate realistic traffic for training the GNN model.</a:t>
            </a:r>
            <a:br>
              <a:rPr lang="en-US" dirty="0">
                <a:latin typeface="Times"/>
                <a:ea typeface="Times"/>
                <a:cs typeface="Times"/>
                <a:sym typeface="Times"/>
              </a:rPr>
            </a:br>
            <a:endParaRPr sz="1400" dirty="0">
              <a:latin typeface="Times"/>
              <a:ea typeface="Times"/>
              <a:cs typeface="Times"/>
              <a:sym typeface="Times"/>
            </a:endParaRPr>
          </a:p>
          <a:p>
            <a:pPr marL="228600" lvl="0" indent="-228600" rtl="0">
              <a:lnSpc>
                <a:spcPct val="100000"/>
              </a:lnSpc>
              <a:spcBef>
                <a:spcPts val="0"/>
              </a:spcBef>
              <a:spcAft>
                <a:spcPts val="0"/>
              </a:spcAft>
              <a:buSzPts val="2000"/>
              <a:buFont typeface="Times"/>
              <a:buChar char="•"/>
            </a:pPr>
            <a:r>
              <a:rPr lang="en-US" dirty="0">
                <a:latin typeface="Times"/>
                <a:ea typeface="Times"/>
                <a:cs typeface="Times"/>
                <a:sym typeface="Times"/>
              </a:rPr>
              <a:t>Achieves effective DDoS mitigation with minimal impact on network performance.</a:t>
            </a:r>
            <a:endParaRPr dirty="0">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3746150" y="165321"/>
            <a:ext cx="45030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000" dirty="0">
                <a:latin typeface="Times"/>
                <a:ea typeface="Times"/>
                <a:cs typeface="Times"/>
                <a:sym typeface="Times"/>
              </a:rPr>
              <a:t>INTRODUCTION</a:t>
            </a:r>
            <a:endParaRPr sz="4000" dirty="0">
              <a:latin typeface="Times"/>
              <a:ea typeface="Times"/>
              <a:cs typeface="Times"/>
              <a:sym typeface="Times"/>
            </a:endParaRPr>
          </a:p>
        </p:txBody>
      </p:sp>
      <p:sp>
        <p:nvSpPr>
          <p:cNvPr id="102" name="Google Shape;102;p3"/>
          <p:cNvSpPr txBox="1">
            <a:spLocks noGrp="1"/>
          </p:cNvSpPr>
          <p:nvPr>
            <p:ph type="body" idx="1"/>
          </p:nvPr>
        </p:nvSpPr>
        <p:spPr>
          <a:xfrm>
            <a:off x="288800" y="966840"/>
            <a:ext cx="11417700" cy="5632271"/>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0"/>
              </a:spcBef>
              <a:spcAft>
                <a:spcPts val="0"/>
              </a:spcAft>
              <a:buSzPts val="2000"/>
              <a:buFont typeface="Times New Roman"/>
              <a:buChar char="•"/>
            </a:pPr>
            <a:r>
              <a:rPr lang="en-US" sz="2400" b="1" dirty="0">
                <a:latin typeface="Times New Roman"/>
                <a:ea typeface="Times New Roman"/>
                <a:cs typeface="Times New Roman"/>
                <a:sym typeface="Times New Roman"/>
              </a:rPr>
              <a:t>IoT Security Challenges:</a:t>
            </a:r>
            <a:r>
              <a:rPr lang="en-US" sz="2400" dirty="0">
                <a:latin typeface="Times New Roman"/>
                <a:ea typeface="Times New Roman"/>
                <a:cs typeface="Times New Roman"/>
                <a:sym typeface="Times New Roman"/>
              </a:rPr>
              <a:t> The surge in IoT devices introduces significant vulnerabilities, demanding robust security measures.</a:t>
            </a:r>
            <a:endParaRPr sz="2400" dirty="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400" b="1" dirty="0">
                <a:latin typeface="Times New Roman"/>
                <a:ea typeface="Times New Roman"/>
                <a:cs typeface="Times New Roman"/>
                <a:sym typeface="Times New Roman"/>
              </a:rPr>
              <a:t>Sophisticated Threats:</a:t>
            </a:r>
            <a:r>
              <a:rPr lang="en-US" sz="2400" dirty="0">
                <a:latin typeface="Times New Roman"/>
                <a:ea typeface="Times New Roman"/>
                <a:cs typeface="Times New Roman"/>
                <a:sym typeface="Times New Roman"/>
              </a:rPr>
              <a:t> DDoS and MITM attacks increasingly exploit IoT's interconnected nature, making traditional defenses inadequate.</a:t>
            </a:r>
            <a:endParaRPr sz="2400" dirty="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400" b="1" dirty="0">
                <a:latin typeface="Times New Roman"/>
                <a:ea typeface="Times New Roman"/>
                <a:cs typeface="Times New Roman"/>
                <a:sym typeface="Times New Roman"/>
              </a:rPr>
              <a:t>Necessity for Innovation:</a:t>
            </a:r>
            <a:r>
              <a:rPr lang="en-US" sz="2400" dirty="0">
                <a:latin typeface="Times New Roman"/>
                <a:ea typeface="Times New Roman"/>
                <a:cs typeface="Times New Roman"/>
                <a:sym typeface="Times New Roman"/>
              </a:rPr>
              <a:t> Evolving cyber threats call for advanced security strategies, beyond the reach of conventional methods.</a:t>
            </a:r>
            <a:endParaRPr sz="2400" dirty="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400" b="1" dirty="0">
                <a:latin typeface="Times New Roman"/>
                <a:ea typeface="Times New Roman"/>
                <a:cs typeface="Times New Roman"/>
                <a:sym typeface="Times New Roman"/>
              </a:rPr>
              <a:t>AI-Driven Solutions:</a:t>
            </a:r>
            <a:r>
              <a:rPr lang="en-US" sz="2400" dirty="0">
                <a:latin typeface="Times New Roman"/>
                <a:ea typeface="Times New Roman"/>
                <a:cs typeface="Times New Roman"/>
                <a:sym typeface="Times New Roman"/>
              </a:rPr>
              <a:t> Leveraging AI and ML, particularly Graph Neural Networks and dynamic fuzz testing, to enhance IoT threat detection and response.</a:t>
            </a:r>
            <a:endParaRPr sz="2400" dirty="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400" b="1" dirty="0">
                <a:latin typeface="Times New Roman"/>
                <a:ea typeface="Times New Roman"/>
                <a:cs typeface="Times New Roman"/>
                <a:sym typeface="Times New Roman"/>
              </a:rPr>
              <a:t>Project Aim:</a:t>
            </a:r>
            <a:r>
              <a:rPr lang="en-US" sz="2400" dirty="0">
                <a:latin typeface="Times New Roman"/>
                <a:ea typeface="Times New Roman"/>
                <a:cs typeface="Times New Roman"/>
                <a:sym typeface="Times New Roman"/>
              </a:rPr>
              <a:t> Integrating AI-driven dynamic fuzz testing with GNN-based detection to provide real-time, effective security for IoT networks.</a:t>
            </a:r>
            <a:endParaRPr sz="24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f78886529a_1_11"/>
          <p:cNvSpPr txBox="1">
            <a:spLocks noGrp="1"/>
          </p:cNvSpPr>
          <p:nvPr>
            <p:ph type="title"/>
          </p:nvPr>
        </p:nvSpPr>
        <p:spPr>
          <a:xfrm>
            <a:off x="2227200" y="274077"/>
            <a:ext cx="77376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000" dirty="0">
                <a:latin typeface="Times"/>
                <a:ea typeface="Times"/>
                <a:cs typeface="Times"/>
                <a:sym typeface="Times"/>
              </a:rPr>
              <a:t>SCOPE AND APPLICATION</a:t>
            </a:r>
            <a:endParaRPr sz="4000" dirty="0">
              <a:latin typeface="Times"/>
              <a:ea typeface="Times"/>
              <a:cs typeface="Times"/>
              <a:sym typeface="Times"/>
            </a:endParaRPr>
          </a:p>
        </p:txBody>
      </p:sp>
      <p:sp>
        <p:nvSpPr>
          <p:cNvPr id="108" name="Google Shape;108;g2f78886529a_1_11"/>
          <p:cNvSpPr txBox="1">
            <a:spLocks noGrp="1"/>
          </p:cNvSpPr>
          <p:nvPr>
            <p:ph type="body" idx="1"/>
          </p:nvPr>
        </p:nvSpPr>
        <p:spPr>
          <a:xfrm>
            <a:off x="510175" y="1098090"/>
            <a:ext cx="11187900" cy="5632271"/>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0"/>
              </a:spcBef>
              <a:spcAft>
                <a:spcPts val="0"/>
              </a:spcAft>
              <a:buSzPts val="2000"/>
              <a:buFont typeface="Times New Roman"/>
              <a:buChar char="•"/>
            </a:pPr>
            <a:r>
              <a:rPr lang="en-US" sz="2400" b="1" dirty="0">
                <a:latin typeface="Times New Roman"/>
                <a:ea typeface="Times New Roman"/>
                <a:cs typeface="Times New Roman"/>
                <a:sym typeface="Times New Roman"/>
              </a:rPr>
              <a:t>Diverse IoT Environments</a:t>
            </a:r>
            <a:r>
              <a:rPr lang="en-US" sz="2400" dirty="0">
                <a:latin typeface="Times New Roman"/>
                <a:ea typeface="Times New Roman"/>
                <a:cs typeface="Times New Roman"/>
                <a:sym typeface="Times New Roman"/>
              </a:rPr>
              <a:t>: Applicable across smart homes, healthcare, industrial IoT, and beyond.</a:t>
            </a:r>
            <a:endParaRPr sz="2400" dirty="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400" b="1" dirty="0">
                <a:latin typeface="Times New Roman"/>
                <a:ea typeface="Times New Roman"/>
                <a:cs typeface="Times New Roman"/>
                <a:sym typeface="Times New Roman"/>
              </a:rPr>
              <a:t>Advanced Security</a:t>
            </a:r>
            <a:r>
              <a:rPr lang="en-US" sz="2400" dirty="0">
                <a:latin typeface="Times New Roman"/>
                <a:ea typeface="Times New Roman"/>
                <a:cs typeface="Times New Roman"/>
                <a:sym typeface="Times New Roman"/>
              </a:rPr>
              <a:t>: Improves the detection and mitigation of DDoS and network-based attacks within these varied IoT environments.</a:t>
            </a:r>
            <a:endParaRPr sz="2400" dirty="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400" b="1" dirty="0">
                <a:latin typeface="Times New Roman"/>
                <a:ea typeface="Times New Roman"/>
                <a:cs typeface="Times New Roman"/>
                <a:sym typeface="Times New Roman"/>
              </a:rPr>
              <a:t>Scalable Solutions</a:t>
            </a:r>
            <a:r>
              <a:rPr lang="en-US" sz="2400" dirty="0">
                <a:latin typeface="Times New Roman"/>
                <a:ea typeface="Times New Roman"/>
                <a:cs typeface="Times New Roman"/>
                <a:sym typeface="Times New Roman"/>
              </a:rPr>
              <a:t>: Offers adaptable security measures suitable for large-scale IoT deployments, ensuring comprehensive protection.</a:t>
            </a:r>
            <a:endParaRPr sz="2400" dirty="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400" b="1" dirty="0">
                <a:latin typeface="Times New Roman"/>
                <a:ea typeface="Times New Roman"/>
                <a:cs typeface="Times New Roman"/>
                <a:sym typeface="Times New Roman"/>
              </a:rPr>
              <a:t>Real-Time Response</a:t>
            </a:r>
            <a:r>
              <a:rPr lang="en-US" sz="2400" dirty="0">
                <a:latin typeface="Times New Roman"/>
                <a:ea typeface="Times New Roman"/>
                <a:cs typeface="Times New Roman"/>
                <a:sym typeface="Times New Roman"/>
              </a:rPr>
              <a:t>: Enables real-time detection and response, enhancing resilience across extensive IoT networks.</a:t>
            </a:r>
            <a:endParaRPr sz="2400" dirty="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400" b="1" dirty="0">
                <a:latin typeface="Times New Roman"/>
                <a:ea typeface="Times New Roman"/>
                <a:cs typeface="Times New Roman"/>
                <a:sym typeface="Times New Roman"/>
              </a:rPr>
              <a:t>Research and Development</a:t>
            </a:r>
            <a:r>
              <a:rPr lang="en-US" sz="2400" dirty="0">
                <a:latin typeface="Times New Roman"/>
                <a:ea typeface="Times New Roman"/>
                <a:cs typeface="Times New Roman"/>
                <a:sym typeface="Times New Roman"/>
              </a:rPr>
              <a:t>: Provides a foundation for further exploration in IoT security, integrating AI-driven techniques and dynamic fuzz testing.</a:t>
            </a:r>
            <a:endParaRPr sz="2400" b="1"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g2f78886529a_2_26"/>
          <p:cNvSpPr txBox="1">
            <a:spLocks noGrp="1"/>
          </p:cNvSpPr>
          <p:nvPr>
            <p:ph type="body" idx="1"/>
          </p:nvPr>
        </p:nvSpPr>
        <p:spPr>
          <a:xfrm>
            <a:off x="418854" y="1013667"/>
            <a:ext cx="11633528" cy="6077008"/>
          </a:xfrm>
          <a:prstGeom prst="rect">
            <a:avLst/>
          </a:prstGeom>
          <a:noFill/>
          <a:ln>
            <a:noFill/>
          </a:ln>
        </p:spPr>
        <p:txBody>
          <a:bodyPr spcFirstLastPara="1" wrap="square" lIns="91425" tIns="45700" rIns="91425" bIns="45700" anchor="ctr" anchorCtr="0">
            <a:spAutoFit/>
          </a:bodyPr>
          <a:lstStyle/>
          <a:p>
            <a:pPr marL="0" indent="0">
              <a:lnSpc>
                <a:spcPct val="115000"/>
              </a:lnSpc>
              <a:spcBef>
                <a:spcPts val="1200"/>
              </a:spcBef>
              <a:buSzPct val="100000"/>
              <a:buNone/>
            </a:pPr>
            <a:r>
              <a:rPr lang="en-US" sz="2200" b="1" dirty="0">
                <a:latin typeface="Times New Roman"/>
                <a:ea typeface="Times New Roman"/>
                <a:cs typeface="Times New Roman"/>
                <a:sym typeface="Times New Roman"/>
              </a:rPr>
              <a:t>Fuzz Testing for IoT Security</a:t>
            </a:r>
            <a:br>
              <a:rPr lang="en-US" sz="2200" b="1" dirty="0">
                <a:latin typeface="Times New Roman"/>
                <a:ea typeface="Times New Roman"/>
                <a:cs typeface="Times New Roman"/>
                <a:sym typeface="Times New Roman"/>
              </a:rPr>
            </a:br>
            <a:r>
              <a:rPr lang="en-US" sz="2200" b="1" dirty="0">
                <a:latin typeface="Times New Roman"/>
                <a:ea typeface="Times New Roman"/>
                <a:cs typeface="Times New Roman"/>
                <a:sym typeface="Times New Roman"/>
              </a:rPr>
              <a:t>Authors:</a:t>
            </a:r>
            <a:r>
              <a:rPr lang="en-US" sz="2200" dirty="0">
                <a:latin typeface="Times New Roman"/>
                <a:ea typeface="Times New Roman"/>
                <a:cs typeface="Times New Roman"/>
                <a:sym typeface="Times New Roman"/>
              </a:rPr>
              <a:t> M. </a:t>
            </a:r>
            <a:r>
              <a:rPr lang="en-US" sz="2200" dirty="0" err="1">
                <a:latin typeface="Times New Roman"/>
                <a:ea typeface="Times New Roman"/>
                <a:cs typeface="Times New Roman"/>
                <a:sym typeface="Times New Roman"/>
              </a:rPr>
              <a:t>Böhme</a:t>
            </a:r>
            <a:r>
              <a:rPr lang="en-US" sz="2200" dirty="0">
                <a:latin typeface="Times New Roman"/>
                <a:ea typeface="Times New Roman"/>
                <a:cs typeface="Times New Roman"/>
                <a:sym typeface="Times New Roman"/>
              </a:rPr>
              <a:t>, et al.</a:t>
            </a:r>
            <a:br>
              <a:rPr lang="en-US" sz="2200" dirty="0">
                <a:latin typeface="Times New Roman"/>
                <a:ea typeface="Times New Roman"/>
                <a:cs typeface="Times New Roman"/>
                <a:sym typeface="Times New Roman"/>
              </a:rPr>
            </a:br>
            <a:r>
              <a:rPr lang="en-US" sz="2200" b="1" dirty="0">
                <a:latin typeface="Times New Roman"/>
                <a:ea typeface="Times New Roman"/>
                <a:cs typeface="Times New Roman"/>
                <a:sym typeface="Times New Roman"/>
              </a:rPr>
              <a:t>Journal:</a:t>
            </a:r>
            <a:r>
              <a:rPr lang="en-US" sz="2200" dirty="0">
                <a:latin typeface="Times New Roman"/>
                <a:ea typeface="Times New Roman"/>
                <a:cs typeface="Times New Roman"/>
                <a:sym typeface="Times New Roman"/>
              </a:rPr>
              <a:t> ACM Transactions on Privacy and Security</a:t>
            </a:r>
            <a:br>
              <a:rPr lang="en-US" sz="2200" dirty="0">
                <a:latin typeface="Times New Roman"/>
                <a:ea typeface="Times New Roman"/>
                <a:cs typeface="Times New Roman"/>
                <a:sym typeface="Times New Roman"/>
              </a:rPr>
            </a:br>
            <a:r>
              <a:rPr lang="en-US" sz="2200" b="1" dirty="0">
                <a:latin typeface="Times New Roman"/>
                <a:ea typeface="Times New Roman"/>
                <a:cs typeface="Times New Roman"/>
                <a:sym typeface="Times New Roman"/>
              </a:rPr>
              <a:t>Year:</a:t>
            </a:r>
            <a:r>
              <a:rPr lang="en-US" sz="2200" dirty="0">
                <a:latin typeface="Times New Roman"/>
                <a:ea typeface="Times New Roman"/>
                <a:cs typeface="Times New Roman"/>
                <a:sym typeface="Times New Roman"/>
              </a:rPr>
              <a:t> 2024</a:t>
            </a:r>
            <a:endParaRPr sz="2200" dirty="0">
              <a:latin typeface="Times New Roman"/>
              <a:ea typeface="Times New Roman"/>
              <a:cs typeface="Times New Roman"/>
              <a:sym typeface="Times New Roman"/>
            </a:endParaRPr>
          </a:p>
          <a:p>
            <a:pPr marL="342900">
              <a:lnSpc>
                <a:spcPct val="115000"/>
              </a:lnSpc>
              <a:spcBef>
                <a:spcPts val="1200"/>
              </a:spcBef>
              <a:buSzPct val="100000"/>
              <a:buFont typeface="Arial" panose="020B0604020202020204" pitchFamily="34" charset="0"/>
              <a:buChar char="•"/>
            </a:pPr>
            <a:r>
              <a:rPr lang="en-US" sz="2200" b="1" dirty="0">
                <a:latin typeface="Times New Roman"/>
                <a:ea typeface="Times New Roman"/>
                <a:cs typeface="Times New Roman"/>
                <a:sym typeface="Times New Roman"/>
              </a:rPr>
              <a:t>Method: </a:t>
            </a:r>
            <a:r>
              <a:rPr lang="en-US" sz="2200" dirty="0">
                <a:latin typeface="Times New Roman"/>
                <a:ea typeface="Times New Roman"/>
                <a:cs typeface="Times New Roman"/>
                <a:sym typeface="Times New Roman"/>
              </a:rPr>
              <a:t>Simulates real-world attack scenarios to comprehensively evaluate IoT security solutions.</a:t>
            </a:r>
          </a:p>
          <a:p>
            <a:pPr marL="342900">
              <a:lnSpc>
                <a:spcPct val="115000"/>
              </a:lnSpc>
              <a:spcBef>
                <a:spcPts val="1200"/>
              </a:spcBef>
              <a:buSzPct val="100000"/>
              <a:buFont typeface="Arial" panose="020B0604020202020204" pitchFamily="34" charset="0"/>
              <a:buChar char="•"/>
            </a:pPr>
            <a:r>
              <a:rPr lang="en-US" sz="2200" b="1" dirty="0">
                <a:latin typeface="Times New Roman"/>
                <a:ea typeface="Times New Roman"/>
                <a:cs typeface="Times New Roman"/>
                <a:sym typeface="Times New Roman"/>
              </a:rPr>
              <a:t>Results: </a:t>
            </a:r>
            <a:r>
              <a:rPr lang="en-US" sz="2200" dirty="0">
                <a:latin typeface="Times New Roman"/>
                <a:ea typeface="Times New Roman"/>
                <a:cs typeface="Times New Roman"/>
                <a:sym typeface="Times New Roman"/>
              </a:rPr>
              <a:t>The fuzz testing method uncovered potential weaknesses in IoT systems by mimicking attack conditions.</a:t>
            </a:r>
          </a:p>
          <a:p>
            <a:pPr marL="342900">
              <a:lnSpc>
                <a:spcPct val="115000"/>
              </a:lnSpc>
              <a:spcBef>
                <a:spcPts val="1200"/>
              </a:spcBef>
              <a:buSzPct val="100000"/>
              <a:buFont typeface="Arial" panose="020B0604020202020204" pitchFamily="34" charset="0"/>
              <a:buChar char="•"/>
            </a:pPr>
            <a:r>
              <a:rPr lang="en-US" sz="2200" b="1" dirty="0">
                <a:latin typeface="Times New Roman"/>
                <a:ea typeface="Times New Roman"/>
                <a:cs typeface="Times New Roman"/>
                <a:sym typeface="Times New Roman"/>
              </a:rPr>
              <a:t>Strengths: </a:t>
            </a:r>
            <a:r>
              <a:rPr lang="en-US" sz="2200" dirty="0">
                <a:latin typeface="Times New Roman"/>
                <a:ea typeface="Times New Roman"/>
                <a:cs typeface="Times New Roman"/>
                <a:sym typeface="Times New Roman"/>
              </a:rPr>
              <a:t>Provides a robust testing environment, improving the detection of vulnerabilities in IoT devices.</a:t>
            </a:r>
          </a:p>
          <a:p>
            <a:pPr marL="342900">
              <a:lnSpc>
                <a:spcPct val="115000"/>
              </a:lnSpc>
              <a:spcBef>
                <a:spcPts val="1200"/>
              </a:spcBef>
              <a:buSzPct val="100000"/>
              <a:buFont typeface="Arial" panose="020B0604020202020204" pitchFamily="34" charset="0"/>
              <a:buChar char="•"/>
            </a:pPr>
            <a:r>
              <a:rPr lang="en-US" sz="2200" b="1" dirty="0">
                <a:latin typeface="Times New Roman"/>
                <a:ea typeface="Times New Roman"/>
                <a:cs typeface="Times New Roman"/>
                <a:sym typeface="Times New Roman"/>
              </a:rPr>
              <a:t>Conclusion: </a:t>
            </a:r>
            <a:r>
              <a:rPr lang="en-US" sz="2200" dirty="0">
                <a:latin typeface="Times New Roman"/>
                <a:ea typeface="Times New Roman"/>
                <a:cs typeface="Times New Roman"/>
                <a:sym typeface="Times New Roman"/>
              </a:rPr>
              <a:t>Fuzz testing enhances IoT security by exposing vulnerabilities, offering a practical tool for strengthening device resilience.</a:t>
            </a:r>
            <a:endParaRPr sz="2200" dirty="0">
              <a:latin typeface="Times New Roman"/>
              <a:ea typeface="Times New Roman"/>
              <a:cs typeface="Times New Roman"/>
              <a:sym typeface="Times New Roman"/>
            </a:endParaRPr>
          </a:p>
          <a:p>
            <a:pPr marL="800100" lvl="0" algn="l" rtl="0">
              <a:lnSpc>
                <a:spcPct val="115000"/>
              </a:lnSpc>
              <a:spcBef>
                <a:spcPts val="1200"/>
              </a:spcBef>
              <a:spcAft>
                <a:spcPts val="0"/>
              </a:spcAft>
              <a:buSzPct val="100000"/>
              <a:buFont typeface="Arial" panose="020B0604020202020204" pitchFamily="34" charset="0"/>
              <a:buChar char="•"/>
            </a:pPr>
            <a:endParaRPr sz="2200" b="1" dirty="0">
              <a:latin typeface="Times New Roman"/>
              <a:ea typeface="Times New Roman"/>
              <a:cs typeface="Times New Roman"/>
              <a:sym typeface="Times New Roman"/>
            </a:endParaRPr>
          </a:p>
        </p:txBody>
      </p:sp>
      <p:sp>
        <p:nvSpPr>
          <p:cNvPr id="7" name="Google Shape;119;g2f7d784c464_2_14">
            <a:extLst>
              <a:ext uri="{FF2B5EF4-FFF2-40B4-BE49-F238E27FC236}">
                <a16:creationId xmlns:a16="http://schemas.microsoft.com/office/drawing/2014/main" id="{D062DEED-5DA4-0D0B-9B25-8A1D383B1C3E}"/>
              </a:ext>
            </a:extLst>
          </p:cNvPr>
          <p:cNvSpPr txBox="1">
            <a:spLocks noGrp="1"/>
          </p:cNvSpPr>
          <p:nvPr>
            <p:ph type="title"/>
          </p:nvPr>
        </p:nvSpPr>
        <p:spPr>
          <a:xfrm>
            <a:off x="2970927" y="326941"/>
            <a:ext cx="61887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dirty="0">
                <a:latin typeface="Times"/>
                <a:ea typeface="Times"/>
                <a:cs typeface="Times"/>
                <a:sym typeface="Times"/>
              </a:rPr>
              <a:t>LITERATURE SURVEY</a:t>
            </a:r>
            <a:endParaRPr sz="3800" dirty="0">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f7d784c464_2_14"/>
          <p:cNvSpPr txBox="1">
            <a:spLocks noGrp="1"/>
          </p:cNvSpPr>
          <p:nvPr>
            <p:ph type="title"/>
          </p:nvPr>
        </p:nvSpPr>
        <p:spPr>
          <a:xfrm>
            <a:off x="2970927" y="326941"/>
            <a:ext cx="61887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dirty="0">
                <a:latin typeface="Times"/>
                <a:ea typeface="Times"/>
                <a:cs typeface="Times"/>
                <a:sym typeface="Times"/>
              </a:rPr>
              <a:t>LITERATURE SURVEY</a:t>
            </a:r>
            <a:endParaRPr sz="3800" dirty="0">
              <a:latin typeface="Times"/>
              <a:ea typeface="Times"/>
              <a:cs typeface="Times"/>
              <a:sym typeface="Times"/>
            </a:endParaRPr>
          </a:p>
        </p:txBody>
      </p:sp>
      <p:sp>
        <p:nvSpPr>
          <p:cNvPr id="120" name="Google Shape;120;g2f7d784c464_2_14"/>
          <p:cNvSpPr txBox="1">
            <a:spLocks noGrp="1"/>
          </p:cNvSpPr>
          <p:nvPr>
            <p:ph type="body" idx="1"/>
          </p:nvPr>
        </p:nvSpPr>
        <p:spPr>
          <a:xfrm>
            <a:off x="399521" y="1026397"/>
            <a:ext cx="10955513" cy="5533782"/>
          </a:xfrm>
          <a:prstGeom prst="rect">
            <a:avLst/>
          </a:prstGeom>
          <a:noFill/>
          <a:ln>
            <a:noFill/>
          </a:ln>
        </p:spPr>
        <p:txBody>
          <a:bodyPr spcFirstLastPara="1" wrap="square" lIns="91425" tIns="45700" rIns="91425" bIns="45700" anchor="ctr" anchorCtr="0">
            <a:spAutoFit/>
          </a:bodyPr>
          <a:lstStyle/>
          <a:p>
            <a:pPr marL="0" indent="0">
              <a:lnSpc>
                <a:spcPct val="115000"/>
              </a:lnSpc>
              <a:spcBef>
                <a:spcPts val="1200"/>
              </a:spcBef>
              <a:buSzPct val="100000"/>
              <a:buNone/>
            </a:pPr>
            <a:r>
              <a:rPr lang="en-US" sz="2200" b="1" dirty="0">
                <a:latin typeface="Times New Roman"/>
                <a:ea typeface="Times New Roman"/>
                <a:cs typeface="Times New Roman"/>
                <a:sym typeface="Times New Roman"/>
              </a:rPr>
              <a:t>GNN-based Anomaly Detection for Securing IoT Networks</a:t>
            </a:r>
            <a:br>
              <a:rPr lang="en-US" sz="2200" b="1" dirty="0">
                <a:latin typeface="Times New Roman"/>
                <a:ea typeface="Times New Roman"/>
                <a:cs typeface="Times New Roman"/>
                <a:sym typeface="Times New Roman"/>
              </a:rPr>
            </a:br>
            <a:r>
              <a:rPr lang="en-US" sz="2200" b="1" dirty="0">
                <a:latin typeface="Times New Roman"/>
                <a:ea typeface="Times New Roman"/>
                <a:cs typeface="Times New Roman"/>
                <a:sym typeface="Times New Roman"/>
              </a:rPr>
              <a:t>Authors:</a:t>
            </a:r>
            <a:r>
              <a:rPr lang="en-US" sz="2200" dirty="0">
                <a:latin typeface="Times New Roman"/>
                <a:ea typeface="Times New Roman"/>
                <a:cs typeface="Times New Roman"/>
                <a:sym typeface="Times New Roman"/>
              </a:rPr>
              <a:t> X. Zhang, et al.</a:t>
            </a:r>
            <a:br>
              <a:rPr lang="en-US" sz="2200" dirty="0">
                <a:latin typeface="Times New Roman"/>
                <a:ea typeface="Times New Roman"/>
                <a:cs typeface="Times New Roman"/>
                <a:sym typeface="Times New Roman"/>
              </a:rPr>
            </a:br>
            <a:r>
              <a:rPr lang="en-US" sz="2200" b="1" dirty="0">
                <a:latin typeface="Times New Roman"/>
                <a:ea typeface="Times New Roman"/>
                <a:cs typeface="Times New Roman"/>
                <a:sym typeface="Times New Roman"/>
              </a:rPr>
              <a:t>Journal:</a:t>
            </a:r>
            <a:r>
              <a:rPr lang="en-US" sz="2200" dirty="0">
                <a:latin typeface="Times New Roman"/>
                <a:ea typeface="Times New Roman"/>
                <a:cs typeface="Times New Roman"/>
                <a:sym typeface="Times New Roman"/>
              </a:rPr>
              <a:t> IEEE Transactions on Network and Service Management</a:t>
            </a:r>
            <a:br>
              <a:rPr lang="en-US" sz="2200" dirty="0">
                <a:latin typeface="Times New Roman"/>
                <a:ea typeface="Times New Roman"/>
                <a:cs typeface="Times New Roman"/>
                <a:sym typeface="Times New Roman"/>
              </a:rPr>
            </a:br>
            <a:r>
              <a:rPr lang="en-US" sz="2200" b="1" dirty="0">
                <a:latin typeface="Times New Roman"/>
                <a:ea typeface="Times New Roman"/>
                <a:cs typeface="Times New Roman"/>
                <a:sym typeface="Times New Roman"/>
              </a:rPr>
              <a:t>Year:</a:t>
            </a:r>
            <a:r>
              <a:rPr lang="en-US" sz="2200" dirty="0">
                <a:latin typeface="Times New Roman"/>
                <a:ea typeface="Times New Roman"/>
                <a:cs typeface="Times New Roman"/>
                <a:sym typeface="Times New Roman"/>
              </a:rPr>
              <a:t> 2023</a:t>
            </a:r>
          </a:p>
          <a:p>
            <a:pPr marL="342900">
              <a:lnSpc>
                <a:spcPct val="115000"/>
              </a:lnSpc>
              <a:spcBef>
                <a:spcPts val="1200"/>
              </a:spcBef>
              <a:buSzPct val="100000"/>
            </a:pPr>
            <a:r>
              <a:rPr lang="en-US" sz="2200" b="1" dirty="0">
                <a:latin typeface="Times New Roman"/>
                <a:ea typeface="Times New Roman"/>
                <a:cs typeface="Times New Roman"/>
                <a:sym typeface="Times New Roman"/>
              </a:rPr>
              <a:t>Method: </a:t>
            </a:r>
            <a:r>
              <a:rPr lang="en-US" sz="2200" dirty="0">
                <a:latin typeface="Times New Roman"/>
                <a:ea typeface="Times New Roman"/>
                <a:cs typeface="Times New Roman"/>
                <a:sym typeface="Times New Roman"/>
              </a:rPr>
              <a:t>GNNs model network structures, where nodes represent devices and edges signify data flow, to detect abnormal traffic patterns.</a:t>
            </a:r>
          </a:p>
          <a:p>
            <a:pPr marL="342900">
              <a:lnSpc>
                <a:spcPct val="115000"/>
              </a:lnSpc>
              <a:spcBef>
                <a:spcPts val="1200"/>
              </a:spcBef>
              <a:buSzPct val="100000"/>
            </a:pPr>
            <a:r>
              <a:rPr lang="en-US" sz="2200" b="1" dirty="0">
                <a:latin typeface="Times New Roman"/>
                <a:ea typeface="Times New Roman"/>
                <a:cs typeface="Times New Roman"/>
                <a:sym typeface="Times New Roman"/>
              </a:rPr>
              <a:t>Results: </a:t>
            </a:r>
            <a:r>
              <a:rPr lang="en-US" sz="2200" dirty="0">
                <a:latin typeface="Times New Roman"/>
                <a:ea typeface="Times New Roman"/>
                <a:cs typeface="Times New Roman"/>
                <a:sym typeface="Times New Roman"/>
              </a:rPr>
              <a:t>GNNs demonstrated high accuracy in identifying distributed attacks by capturing both local and global network relationships.</a:t>
            </a:r>
          </a:p>
          <a:p>
            <a:pPr marL="342900">
              <a:lnSpc>
                <a:spcPct val="115000"/>
              </a:lnSpc>
              <a:spcBef>
                <a:spcPts val="1200"/>
              </a:spcBef>
              <a:buSzPct val="100000"/>
            </a:pPr>
            <a:r>
              <a:rPr lang="en-US" sz="2200" b="1" dirty="0">
                <a:latin typeface="Times New Roman"/>
                <a:ea typeface="Times New Roman"/>
                <a:cs typeface="Times New Roman"/>
                <a:sym typeface="Times New Roman"/>
              </a:rPr>
              <a:t>Strengths: </a:t>
            </a:r>
            <a:r>
              <a:rPr lang="en-US" sz="2200" dirty="0">
                <a:latin typeface="Times New Roman"/>
                <a:ea typeface="Times New Roman"/>
                <a:cs typeface="Times New Roman"/>
                <a:sym typeface="Times New Roman"/>
              </a:rPr>
              <a:t>GNNs are adaptable to dynamic IoT environments and can detect complex patterns that traditional methods miss.</a:t>
            </a:r>
          </a:p>
          <a:p>
            <a:pPr marL="342900">
              <a:lnSpc>
                <a:spcPct val="115000"/>
              </a:lnSpc>
              <a:spcBef>
                <a:spcPts val="1200"/>
              </a:spcBef>
              <a:buSzPct val="100000"/>
            </a:pPr>
            <a:r>
              <a:rPr lang="en-US" sz="2200" b="1" dirty="0">
                <a:latin typeface="Times New Roman"/>
                <a:ea typeface="Times New Roman"/>
                <a:cs typeface="Times New Roman"/>
                <a:sym typeface="Times New Roman"/>
              </a:rPr>
              <a:t>Conclusion: </a:t>
            </a:r>
            <a:r>
              <a:rPr lang="en-US" sz="2200" dirty="0">
                <a:latin typeface="Times New Roman"/>
                <a:ea typeface="Times New Roman"/>
                <a:cs typeface="Times New Roman"/>
                <a:sym typeface="Times New Roman"/>
              </a:rPr>
              <a:t>GNN-based anomaly detection offers a scalable and effective solution for securing IoT networks against evolving threats.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D02D5C0-5B38-645D-9296-8797EC7A1B3F}"/>
              </a:ext>
            </a:extLst>
          </p:cNvPr>
          <p:cNvGraphicFramePr>
            <a:graphicFrameLocks noGrp="1"/>
          </p:cNvGraphicFramePr>
          <p:nvPr>
            <p:extLst>
              <p:ext uri="{D42A27DB-BD31-4B8C-83A1-F6EECF244321}">
                <p14:modId xmlns:p14="http://schemas.microsoft.com/office/powerpoint/2010/main" val="2679213274"/>
              </p:ext>
            </p:extLst>
          </p:nvPr>
        </p:nvGraphicFramePr>
        <p:xfrm>
          <a:off x="265472" y="123886"/>
          <a:ext cx="11698422" cy="6565985"/>
        </p:xfrm>
        <a:graphic>
          <a:graphicData uri="http://schemas.openxmlformats.org/drawingml/2006/table">
            <a:tbl>
              <a:tblPr firstRow="1" bandRow="1">
                <a:tableStyleId>{D1136ADB-F167-47A8-B4BE-6C469931AD8A}</a:tableStyleId>
              </a:tblPr>
              <a:tblGrid>
                <a:gridCol w="660727">
                  <a:extLst>
                    <a:ext uri="{9D8B030D-6E8A-4147-A177-3AD203B41FA5}">
                      <a16:colId xmlns:a16="http://schemas.microsoft.com/office/drawing/2014/main" val="4028795536"/>
                    </a:ext>
                  </a:extLst>
                </a:gridCol>
                <a:gridCol w="2400597">
                  <a:extLst>
                    <a:ext uri="{9D8B030D-6E8A-4147-A177-3AD203B41FA5}">
                      <a16:colId xmlns:a16="http://schemas.microsoft.com/office/drawing/2014/main" val="1733396902"/>
                    </a:ext>
                  </a:extLst>
                </a:gridCol>
                <a:gridCol w="1551468">
                  <a:extLst>
                    <a:ext uri="{9D8B030D-6E8A-4147-A177-3AD203B41FA5}">
                      <a16:colId xmlns:a16="http://schemas.microsoft.com/office/drawing/2014/main" val="752323367"/>
                    </a:ext>
                  </a:extLst>
                </a:gridCol>
                <a:gridCol w="2383672">
                  <a:extLst>
                    <a:ext uri="{9D8B030D-6E8A-4147-A177-3AD203B41FA5}">
                      <a16:colId xmlns:a16="http://schemas.microsoft.com/office/drawing/2014/main" val="3413997885"/>
                    </a:ext>
                  </a:extLst>
                </a:gridCol>
                <a:gridCol w="4701958">
                  <a:extLst>
                    <a:ext uri="{9D8B030D-6E8A-4147-A177-3AD203B41FA5}">
                      <a16:colId xmlns:a16="http://schemas.microsoft.com/office/drawing/2014/main" val="2687304122"/>
                    </a:ext>
                  </a:extLst>
                </a:gridCol>
              </a:tblGrid>
              <a:tr h="502794">
                <a:tc>
                  <a:txBody>
                    <a:bodyPr/>
                    <a:lstStyle/>
                    <a:p>
                      <a:pPr algn="ctr" rtl="0" fontAlgn="ctr">
                        <a:spcBef>
                          <a:spcPts val="0"/>
                        </a:spcBef>
                        <a:spcAft>
                          <a:spcPts val="0"/>
                        </a:spcAft>
                      </a:pPr>
                      <a:r>
                        <a:rPr lang="en-IN" sz="1400" b="1" i="0" u="none" strike="noStrike">
                          <a:solidFill>
                            <a:srgbClr val="000000"/>
                          </a:solidFill>
                          <a:effectLst/>
                          <a:latin typeface="Arial" panose="020B0604020202020204" pitchFamily="34" charset="0"/>
                        </a:rPr>
                        <a:t>Sr. No. </a:t>
                      </a:r>
                      <a:endParaRPr lang="en-IN">
                        <a:effectLst/>
                      </a:endParaRPr>
                    </a:p>
                  </a:txBody>
                  <a:tcPr marL="47625" marR="47625" marT="23813" marB="23813" anchor="ctr"/>
                </a:tc>
                <a:tc>
                  <a:txBody>
                    <a:bodyPr/>
                    <a:lstStyle/>
                    <a:p>
                      <a:pPr algn="ctr" rtl="0" fontAlgn="ctr">
                        <a:spcBef>
                          <a:spcPts val="0"/>
                        </a:spcBef>
                        <a:spcAft>
                          <a:spcPts val="0"/>
                        </a:spcAft>
                      </a:pPr>
                      <a:r>
                        <a:rPr lang="en-IN" sz="1400" b="1" i="0" u="none" strike="noStrike" dirty="0">
                          <a:solidFill>
                            <a:srgbClr val="000000"/>
                          </a:solidFill>
                          <a:effectLst/>
                          <a:latin typeface="Arial" panose="020B0604020202020204" pitchFamily="34" charset="0"/>
                        </a:rPr>
                        <a:t>Paper Name</a:t>
                      </a:r>
                      <a:endParaRPr lang="en-IN" dirty="0">
                        <a:effectLst/>
                      </a:endParaRPr>
                    </a:p>
                  </a:txBody>
                  <a:tcPr marL="47625" marR="47625" marT="23813" marB="23813" anchor="ctr"/>
                </a:tc>
                <a:tc>
                  <a:txBody>
                    <a:bodyPr/>
                    <a:lstStyle/>
                    <a:p>
                      <a:pPr algn="ctr" rtl="0" fontAlgn="ctr">
                        <a:spcBef>
                          <a:spcPts val="0"/>
                        </a:spcBef>
                        <a:spcAft>
                          <a:spcPts val="0"/>
                        </a:spcAft>
                      </a:pPr>
                      <a:r>
                        <a:rPr lang="en-IN" sz="1400" b="1" i="0" u="none" strike="noStrike">
                          <a:solidFill>
                            <a:srgbClr val="000000"/>
                          </a:solidFill>
                          <a:effectLst/>
                          <a:latin typeface="Arial" panose="020B0604020202020204" pitchFamily="34" charset="0"/>
                        </a:rPr>
                        <a:t>Year Published</a:t>
                      </a:r>
                      <a:endParaRPr lang="en-IN">
                        <a:effectLst/>
                      </a:endParaRPr>
                    </a:p>
                  </a:txBody>
                  <a:tcPr marL="47625" marR="47625" marT="23813" marB="23813" anchor="ctr"/>
                </a:tc>
                <a:tc>
                  <a:txBody>
                    <a:bodyPr/>
                    <a:lstStyle/>
                    <a:p>
                      <a:pPr algn="ctr" rtl="0" fontAlgn="ctr">
                        <a:spcBef>
                          <a:spcPts val="0"/>
                        </a:spcBef>
                        <a:spcAft>
                          <a:spcPts val="0"/>
                        </a:spcAft>
                      </a:pPr>
                      <a:r>
                        <a:rPr lang="en-IN" sz="1400" b="1" i="0" u="none" strike="noStrike">
                          <a:solidFill>
                            <a:srgbClr val="000000"/>
                          </a:solidFill>
                          <a:effectLst/>
                          <a:latin typeface="Arial" panose="020B0604020202020204" pitchFamily="34" charset="0"/>
                        </a:rPr>
                        <a:t>Journal Name</a:t>
                      </a:r>
                      <a:endParaRPr lang="en-IN">
                        <a:effectLst/>
                      </a:endParaRPr>
                    </a:p>
                  </a:txBody>
                  <a:tcPr marL="47625" marR="47625" marT="23813" marB="23813" anchor="ctr"/>
                </a:tc>
                <a:tc>
                  <a:txBody>
                    <a:bodyPr/>
                    <a:lstStyle/>
                    <a:p>
                      <a:pPr algn="ctr" rtl="0" fontAlgn="ctr">
                        <a:spcBef>
                          <a:spcPts val="0"/>
                        </a:spcBef>
                        <a:spcAft>
                          <a:spcPts val="0"/>
                        </a:spcAft>
                      </a:pPr>
                      <a:r>
                        <a:rPr lang="en-IN" sz="1400" b="1" i="0" u="none" strike="noStrike">
                          <a:solidFill>
                            <a:srgbClr val="000000"/>
                          </a:solidFill>
                          <a:effectLst/>
                          <a:latin typeface="Arial" panose="020B0604020202020204" pitchFamily="34" charset="0"/>
                        </a:rPr>
                        <a:t>Methodology</a:t>
                      </a:r>
                      <a:endParaRPr lang="en-IN">
                        <a:effectLst/>
                      </a:endParaRPr>
                    </a:p>
                  </a:txBody>
                  <a:tcPr marL="47625" marR="47625" marT="23813" marB="23813" anchor="ctr"/>
                </a:tc>
                <a:extLst>
                  <a:ext uri="{0D108BD9-81ED-4DB2-BD59-A6C34878D82A}">
                    <a16:rowId xmlns:a16="http://schemas.microsoft.com/office/drawing/2014/main" val="4171451727"/>
                  </a:ext>
                </a:extLst>
              </a:tr>
              <a:tr h="1181261">
                <a:tc>
                  <a:txBody>
                    <a:bodyPr/>
                    <a:lstStyle/>
                    <a:p>
                      <a:pPr algn="ctr" rtl="0" fontAlgn="ctr">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a:effectLst/>
                      </a:endParaRPr>
                    </a:p>
                  </a:txBody>
                  <a:tcPr marL="47625" marR="47625" marT="23813" marB="23813" anchor="ctr"/>
                </a:tc>
                <a:tc>
                  <a:txBody>
                    <a:bodyPr/>
                    <a:lstStyle/>
                    <a:p>
                      <a:pPr rtl="0" fontAlgn="ctr">
                        <a:spcBef>
                          <a:spcPts val="0"/>
                        </a:spcBef>
                        <a:spcAft>
                          <a:spcPts val="0"/>
                        </a:spcAft>
                      </a:pPr>
                      <a:r>
                        <a:rPr lang="en-US" sz="1400" b="0" i="0" u="none" strike="noStrike" dirty="0">
                          <a:solidFill>
                            <a:srgbClr val="000000"/>
                          </a:solidFill>
                          <a:effectLst/>
                          <a:latin typeface="Times New Roman" panose="02020603050405020304" pitchFamily="18" charset="0"/>
                        </a:rPr>
                        <a:t>Fuzz Testing for IoT Security</a:t>
                      </a:r>
                      <a:endParaRPr lang="en-US" dirty="0">
                        <a:effectLst/>
                      </a:endParaRPr>
                    </a:p>
                  </a:txBody>
                  <a:tcPr marL="47625" marR="47625" marT="23813" marB="23813" anchor="ctr"/>
                </a:tc>
                <a:tc>
                  <a:txBody>
                    <a:bodyPr/>
                    <a:lstStyle/>
                    <a:p>
                      <a:pPr rtl="0" fontAlgn="ctr">
                        <a:spcBef>
                          <a:spcPts val="0"/>
                        </a:spcBef>
                        <a:spcAft>
                          <a:spcPts val="0"/>
                        </a:spcAft>
                      </a:pPr>
                      <a:r>
                        <a:rPr lang="en-IN" sz="1400" b="0" i="0" u="none" strike="noStrike" dirty="0">
                          <a:solidFill>
                            <a:srgbClr val="000000"/>
                          </a:solidFill>
                          <a:effectLst/>
                          <a:latin typeface="Times New Roman" panose="02020603050405020304" pitchFamily="18" charset="0"/>
                        </a:rPr>
                        <a:t>2024</a:t>
                      </a:r>
                      <a:endParaRPr lang="en-IN" dirty="0">
                        <a:effectLst/>
                      </a:endParaRPr>
                    </a:p>
                  </a:txBody>
                  <a:tcPr marL="47625" marR="47625" marT="23813" marB="23813" anchor="ctr"/>
                </a:tc>
                <a:tc>
                  <a:txBody>
                    <a:bodyPr/>
                    <a:lstStyle/>
                    <a:p>
                      <a:pPr rtl="0" fontAlgn="ctr">
                        <a:spcBef>
                          <a:spcPts val="1200"/>
                        </a:spcBef>
                        <a:spcAft>
                          <a:spcPts val="1200"/>
                        </a:spcAft>
                      </a:pPr>
                      <a:r>
                        <a:rPr lang="en-US" sz="1400" b="0" i="0" u="none" strike="noStrike" dirty="0">
                          <a:solidFill>
                            <a:srgbClr val="000000"/>
                          </a:solidFill>
                          <a:effectLst/>
                          <a:latin typeface="Times New Roman" panose="02020603050405020304" pitchFamily="18" charset="0"/>
                        </a:rPr>
                        <a:t>ACM Transactions on Privacy and Security</a:t>
                      </a:r>
                      <a:endParaRPr lang="en-US" dirty="0">
                        <a:effectLst/>
                      </a:endParaRPr>
                    </a:p>
                  </a:txBody>
                  <a:tcPr marL="47625" marR="47625" marT="23813" marB="23813" anchor="ctr"/>
                </a:tc>
                <a:tc>
                  <a:txBody>
                    <a:bodyPr/>
                    <a:lstStyle/>
                    <a:p>
                      <a:pPr rtl="0" fontAlgn="ctr">
                        <a:spcBef>
                          <a:spcPts val="1200"/>
                        </a:spcBef>
                        <a:spcAft>
                          <a:spcPts val="1200"/>
                        </a:spcAft>
                      </a:pPr>
                      <a:r>
                        <a:rPr lang="en-US" sz="1400" b="0" i="0" u="none" strike="noStrike">
                          <a:solidFill>
                            <a:srgbClr val="000000"/>
                          </a:solidFill>
                          <a:effectLst/>
                          <a:latin typeface="Times New Roman" panose="02020603050405020304" pitchFamily="18" charset="0"/>
                        </a:rPr>
                        <a:t>The paper presents a fuzz testing approach tailored for IoT devices, simulating diverse attack scenarios to identify security vulnerabilities. It provides a comprehensive testing environment for evaluating IoT security, aiming to uncover weaknesses by mimicking real-world attack conditions.</a:t>
                      </a:r>
                      <a:endParaRPr lang="en-US">
                        <a:effectLst/>
                      </a:endParaRPr>
                    </a:p>
                  </a:txBody>
                  <a:tcPr marL="47625" marR="47625" marT="23813" marB="23813" anchor="ctr"/>
                </a:tc>
                <a:extLst>
                  <a:ext uri="{0D108BD9-81ED-4DB2-BD59-A6C34878D82A}">
                    <a16:rowId xmlns:a16="http://schemas.microsoft.com/office/drawing/2014/main" val="2750787800"/>
                  </a:ext>
                </a:extLst>
              </a:tr>
              <a:tr h="976386">
                <a:tc>
                  <a:txBody>
                    <a:bodyPr/>
                    <a:lstStyle/>
                    <a:p>
                      <a:pPr algn="ctr" rtl="0" fontAlgn="ctr">
                        <a:spcBef>
                          <a:spcPts val="0"/>
                        </a:spcBef>
                        <a:spcAft>
                          <a:spcPts val="0"/>
                        </a:spcAft>
                      </a:pPr>
                      <a:r>
                        <a:rPr lang="en-IN" sz="1400" b="0" i="0" u="none" strike="noStrike">
                          <a:solidFill>
                            <a:srgbClr val="000000"/>
                          </a:solidFill>
                          <a:effectLst/>
                          <a:latin typeface="Times New Roman" panose="02020603050405020304" pitchFamily="18" charset="0"/>
                        </a:rPr>
                        <a:t>2.</a:t>
                      </a:r>
                      <a:endParaRPr lang="en-IN">
                        <a:effectLst/>
                      </a:endParaRPr>
                    </a:p>
                  </a:txBody>
                  <a:tcPr marL="47625" marR="47625" marT="23813" marB="23813" anchor="ctr"/>
                </a:tc>
                <a:tc>
                  <a:txBody>
                    <a:bodyPr/>
                    <a:lstStyle/>
                    <a:p>
                      <a:pPr rtl="0" fontAlgn="ctr">
                        <a:spcBef>
                          <a:spcPts val="0"/>
                        </a:spcBef>
                        <a:spcAft>
                          <a:spcPts val="0"/>
                        </a:spcAft>
                      </a:pPr>
                      <a:r>
                        <a:rPr lang="en-US" sz="1400" b="0" i="0" u="none" strike="noStrike">
                          <a:solidFill>
                            <a:srgbClr val="000000"/>
                          </a:solidFill>
                          <a:effectLst/>
                          <a:latin typeface="Times New Roman" panose="02020603050405020304" pitchFamily="18" charset="0"/>
                        </a:rPr>
                        <a:t>AI-Driven Approaches for DDoS Mitigation in IoT Networks</a:t>
                      </a:r>
                      <a:endParaRPr lang="en-US">
                        <a:effectLst/>
                      </a:endParaRPr>
                    </a:p>
                  </a:txBody>
                  <a:tcPr marL="47625" marR="47625" marT="23813" marB="23813" anchor="ctr"/>
                </a:tc>
                <a:tc>
                  <a:txBody>
                    <a:bodyPr/>
                    <a:lstStyle/>
                    <a:p>
                      <a:pPr rtl="0" fontAlgn="ctr">
                        <a:spcBef>
                          <a:spcPts val="0"/>
                        </a:spcBef>
                        <a:spcAft>
                          <a:spcPts val="0"/>
                        </a:spcAft>
                      </a:pPr>
                      <a:r>
                        <a:rPr lang="en-IN" sz="1400" b="0" i="0" u="none" strike="noStrike" dirty="0">
                          <a:solidFill>
                            <a:srgbClr val="000000"/>
                          </a:solidFill>
                          <a:effectLst/>
                          <a:latin typeface="Times New Roman" panose="02020603050405020304" pitchFamily="18" charset="0"/>
                        </a:rPr>
                        <a:t>2023</a:t>
                      </a:r>
                      <a:endParaRPr lang="en-IN" dirty="0">
                        <a:effectLst/>
                      </a:endParaRPr>
                    </a:p>
                  </a:txBody>
                  <a:tcPr marL="47625" marR="47625" marT="23813" marB="23813" anchor="ctr"/>
                </a:tc>
                <a:tc>
                  <a:txBody>
                    <a:bodyPr/>
                    <a:lstStyle/>
                    <a:p>
                      <a:pPr rtl="0" fontAlgn="ctr">
                        <a:spcBef>
                          <a:spcPts val="0"/>
                        </a:spcBef>
                        <a:spcAft>
                          <a:spcPts val="0"/>
                        </a:spcAft>
                      </a:pPr>
                      <a:r>
                        <a:rPr lang="en-IN" sz="1400" b="0" i="0" u="none" strike="noStrike" dirty="0">
                          <a:solidFill>
                            <a:srgbClr val="000000"/>
                          </a:solidFill>
                          <a:effectLst/>
                          <a:latin typeface="Times New Roman" panose="02020603050405020304" pitchFamily="18" charset="0"/>
                        </a:rPr>
                        <a:t>IEEE Access</a:t>
                      </a:r>
                      <a:endParaRPr lang="en-IN" dirty="0">
                        <a:effectLst/>
                      </a:endParaRPr>
                    </a:p>
                  </a:txBody>
                  <a:tcPr marL="47625" marR="47625" marT="23813" marB="23813" anchor="ctr"/>
                </a:tc>
                <a:tc>
                  <a:txBody>
                    <a:bodyPr/>
                    <a:lstStyle/>
                    <a:p>
                      <a:pPr rtl="0" fontAlgn="ctr">
                        <a:spcBef>
                          <a:spcPts val="0"/>
                        </a:spcBef>
                        <a:spcAft>
                          <a:spcPts val="0"/>
                        </a:spcAft>
                      </a:pPr>
                      <a:r>
                        <a:rPr lang="en-US" sz="1400" b="0" i="0" u="none" strike="noStrike" dirty="0">
                          <a:solidFill>
                            <a:srgbClr val="000000"/>
                          </a:solidFill>
                          <a:effectLst/>
                          <a:latin typeface="Times New Roman" panose="02020603050405020304" pitchFamily="18" charset="0"/>
                        </a:rPr>
                        <a:t>The paper presents AI-driven strategies for mitigating DDoS attacks in IoT networks, integrating machine learning models to dynamically detect and respond to attack patterns, ensuring network reliability.</a:t>
                      </a:r>
                      <a:endParaRPr lang="en-US" dirty="0">
                        <a:effectLst/>
                      </a:endParaRPr>
                    </a:p>
                  </a:txBody>
                  <a:tcPr marL="47625" marR="47625" marT="23813" marB="23813" anchor="ctr"/>
                </a:tc>
                <a:extLst>
                  <a:ext uri="{0D108BD9-81ED-4DB2-BD59-A6C34878D82A}">
                    <a16:rowId xmlns:a16="http://schemas.microsoft.com/office/drawing/2014/main" val="2950822308"/>
                  </a:ext>
                </a:extLst>
              </a:tr>
              <a:tr h="976386">
                <a:tc>
                  <a:txBody>
                    <a:bodyPr/>
                    <a:lstStyle/>
                    <a:p>
                      <a:pPr algn="ctr" rtl="0" fontAlgn="ctr">
                        <a:spcBef>
                          <a:spcPts val="0"/>
                        </a:spcBef>
                        <a:spcAft>
                          <a:spcPts val="0"/>
                        </a:spcAft>
                      </a:pPr>
                      <a:r>
                        <a:rPr lang="en-IN" sz="1400" b="0" i="0" u="none" strike="noStrike">
                          <a:solidFill>
                            <a:srgbClr val="000000"/>
                          </a:solidFill>
                          <a:effectLst/>
                          <a:latin typeface="Times New Roman" panose="02020603050405020304" pitchFamily="18" charset="0"/>
                        </a:rPr>
                        <a:t>3.</a:t>
                      </a:r>
                      <a:endParaRPr lang="en-IN">
                        <a:effectLst/>
                      </a:endParaRPr>
                    </a:p>
                  </a:txBody>
                  <a:tcPr marL="47625" marR="47625" marT="23813" marB="23813" anchor="ctr"/>
                </a:tc>
                <a:tc>
                  <a:txBody>
                    <a:bodyPr/>
                    <a:lstStyle/>
                    <a:p>
                      <a:pPr rtl="0" fontAlgn="ctr">
                        <a:spcBef>
                          <a:spcPts val="0"/>
                        </a:spcBef>
                        <a:spcAft>
                          <a:spcPts val="0"/>
                        </a:spcAft>
                      </a:pPr>
                      <a:r>
                        <a:rPr lang="en-US" sz="1400" b="0" i="0" u="none" strike="noStrike">
                          <a:solidFill>
                            <a:srgbClr val="000000"/>
                          </a:solidFill>
                          <a:effectLst/>
                          <a:latin typeface="Times New Roman" panose="02020603050405020304" pitchFamily="18" charset="0"/>
                        </a:rPr>
                        <a:t>A Deep Learning Approach to IoT Security Using GNNs</a:t>
                      </a:r>
                      <a:endParaRPr lang="en-US">
                        <a:effectLst/>
                      </a:endParaRPr>
                    </a:p>
                  </a:txBody>
                  <a:tcPr marL="47625" marR="47625" marT="23813" marB="23813" anchor="ctr"/>
                </a:tc>
                <a:tc>
                  <a:txBody>
                    <a:bodyPr/>
                    <a:lstStyle/>
                    <a:p>
                      <a:pPr rtl="0" fontAlgn="ctr">
                        <a:spcBef>
                          <a:spcPts val="1200"/>
                        </a:spcBef>
                        <a:spcAft>
                          <a:spcPts val="0"/>
                        </a:spcAft>
                      </a:pPr>
                      <a:r>
                        <a:rPr lang="en-IN" sz="1400" b="0" i="0" u="none" strike="noStrike" dirty="0">
                          <a:solidFill>
                            <a:srgbClr val="000000"/>
                          </a:solidFill>
                          <a:effectLst/>
                          <a:latin typeface="Times New Roman" panose="02020603050405020304" pitchFamily="18" charset="0"/>
                        </a:rPr>
                        <a:t>2023</a:t>
                      </a:r>
                      <a:endParaRPr lang="en-IN" dirty="0">
                        <a:effectLst/>
                      </a:endParaRPr>
                    </a:p>
                  </a:txBody>
                  <a:tcPr marL="47625" marR="47625" marT="23813" marB="23813" anchor="ctr"/>
                </a:tc>
                <a:tc>
                  <a:txBody>
                    <a:bodyPr/>
                    <a:lstStyle/>
                    <a:p>
                      <a:pPr rtl="0" fontAlgn="ctr">
                        <a:spcBef>
                          <a:spcPts val="0"/>
                        </a:spcBef>
                        <a:spcAft>
                          <a:spcPts val="0"/>
                        </a:spcAft>
                      </a:pPr>
                      <a:r>
                        <a:rPr lang="en-US" sz="1400" b="0" i="0" u="none" strike="noStrike">
                          <a:solidFill>
                            <a:srgbClr val="000000"/>
                          </a:solidFill>
                          <a:effectLst/>
                          <a:latin typeface="Times New Roman" panose="02020603050405020304" pitchFamily="18" charset="0"/>
                        </a:rPr>
                        <a:t>IEEE Transactions on Dependable and Secure Computing</a:t>
                      </a:r>
                      <a:endParaRPr lang="en-US">
                        <a:effectLst/>
                      </a:endParaRPr>
                    </a:p>
                  </a:txBody>
                  <a:tcPr marL="47625" marR="47625" marT="23813" marB="23813" anchor="ctr"/>
                </a:tc>
                <a:tc>
                  <a:txBody>
                    <a:bodyPr/>
                    <a:lstStyle/>
                    <a:p>
                      <a:pPr rtl="0" fontAlgn="ctr">
                        <a:spcBef>
                          <a:spcPts val="0"/>
                        </a:spcBef>
                        <a:spcAft>
                          <a:spcPts val="0"/>
                        </a:spcAft>
                      </a:pPr>
                      <a:r>
                        <a:rPr lang="en-US" sz="1400" b="0" i="0" u="none" strike="noStrike">
                          <a:solidFill>
                            <a:srgbClr val="000000"/>
                          </a:solidFill>
                          <a:effectLst/>
                          <a:latin typeface="Times New Roman" panose="02020603050405020304" pitchFamily="18" charset="0"/>
                        </a:rPr>
                        <a:t>The authors developed a deep learning framework utilizing Graph Neural Networks (GNNs) to enhance IoT security by detecting and mitigating malicious activities within IoT networks, demonstrating improved detection accuracy.</a:t>
                      </a:r>
                      <a:endParaRPr lang="en-US">
                        <a:effectLst/>
                      </a:endParaRPr>
                    </a:p>
                  </a:txBody>
                  <a:tcPr marL="47625" marR="47625" marT="23813" marB="23813" anchor="ctr"/>
                </a:tc>
                <a:extLst>
                  <a:ext uri="{0D108BD9-81ED-4DB2-BD59-A6C34878D82A}">
                    <a16:rowId xmlns:a16="http://schemas.microsoft.com/office/drawing/2014/main" val="1572858680"/>
                  </a:ext>
                </a:extLst>
              </a:tr>
              <a:tr h="976386">
                <a:tc>
                  <a:txBody>
                    <a:bodyPr/>
                    <a:lstStyle/>
                    <a:p>
                      <a:pPr algn="ctr" rtl="0" fontAlgn="ctr">
                        <a:spcBef>
                          <a:spcPts val="0"/>
                        </a:spcBef>
                        <a:spcAft>
                          <a:spcPts val="0"/>
                        </a:spcAft>
                      </a:pPr>
                      <a:r>
                        <a:rPr lang="en-IN" sz="1400" b="0" i="0" u="none" strike="noStrike">
                          <a:solidFill>
                            <a:srgbClr val="000000"/>
                          </a:solidFill>
                          <a:effectLst/>
                          <a:latin typeface="Times New Roman" panose="02020603050405020304" pitchFamily="18" charset="0"/>
                        </a:rPr>
                        <a:t>4.</a:t>
                      </a:r>
                      <a:endParaRPr lang="en-IN">
                        <a:effectLst/>
                      </a:endParaRPr>
                    </a:p>
                  </a:txBody>
                  <a:tcPr marL="47625" marR="47625" marT="23813" marB="23813" anchor="ctr"/>
                </a:tc>
                <a:tc>
                  <a:txBody>
                    <a:bodyPr/>
                    <a:lstStyle/>
                    <a:p>
                      <a:pPr rtl="0" fontAlgn="ctr">
                        <a:spcBef>
                          <a:spcPts val="0"/>
                        </a:spcBef>
                        <a:spcAft>
                          <a:spcPts val="0"/>
                        </a:spcAft>
                      </a:pPr>
                      <a:r>
                        <a:rPr lang="en-US" sz="1400" b="0" i="0" u="none" strike="noStrike">
                          <a:solidFill>
                            <a:srgbClr val="000000"/>
                          </a:solidFill>
                          <a:effectLst/>
                          <a:latin typeface="Times New Roman" panose="02020603050405020304" pitchFamily="18" charset="0"/>
                        </a:rPr>
                        <a:t>Advanced Fuzz Testing Techniques for Network Security</a:t>
                      </a:r>
                      <a:endParaRPr lang="en-US">
                        <a:effectLst/>
                      </a:endParaRPr>
                    </a:p>
                  </a:txBody>
                  <a:tcPr marL="47625" marR="47625" marT="23813" marB="23813" anchor="ctr"/>
                </a:tc>
                <a:tc>
                  <a:txBody>
                    <a:bodyPr/>
                    <a:lstStyle/>
                    <a:p>
                      <a:pPr rtl="0" fontAlgn="ctr">
                        <a:spcBef>
                          <a:spcPts val="0"/>
                        </a:spcBef>
                        <a:spcAft>
                          <a:spcPts val="0"/>
                        </a:spcAft>
                      </a:pPr>
                      <a:r>
                        <a:rPr lang="en-IN" sz="1400" b="0" i="0" u="none" strike="noStrike" dirty="0">
                          <a:solidFill>
                            <a:srgbClr val="000000"/>
                          </a:solidFill>
                          <a:effectLst/>
                          <a:latin typeface="Times New Roman" panose="02020603050405020304" pitchFamily="18" charset="0"/>
                        </a:rPr>
                        <a:t>2023</a:t>
                      </a:r>
                      <a:endParaRPr lang="en-IN" dirty="0">
                        <a:effectLst/>
                      </a:endParaRPr>
                    </a:p>
                  </a:txBody>
                  <a:tcPr marL="47625" marR="47625" marT="23813" marB="23813" anchor="ctr"/>
                </a:tc>
                <a:tc>
                  <a:txBody>
                    <a:bodyPr/>
                    <a:lstStyle/>
                    <a:p>
                      <a:pPr rtl="0" fontAlgn="ctr">
                        <a:spcBef>
                          <a:spcPts val="0"/>
                        </a:spcBef>
                        <a:spcAft>
                          <a:spcPts val="0"/>
                        </a:spcAft>
                      </a:pPr>
                      <a:r>
                        <a:rPr lang="en-US" sz="1400" b="0" i="0" u="none" strike="noStrike">
                          <a:solidFill>
                            <a:srgbClr val="000000"/>
                          </a:solidFill>
                          <a:effectLst/>
                          <a:latin typeface="Times New Roman" panose="02020603050405020304" pitchFamily="18" charset="0"/>
                        </a:rPr>
                        <a:t>IEEE Transactions on Network and Service Management</a:t>
                      </a:r>
                      <a:endParaRPr lang="en-US">
                        <a:effectLst/>
                      </a:endParaRPr>
                    </a:p>
                  </a:txBody>
                  <a:tcPr marL="47625" marR="47625" marT="23813" marB="23813" anchor="ctr"/>
                </a:tc>
                <a:tc>
                  <a:txBody>
                    <a:bodyPr/>
                    <a:lstStyle/>
                    <a:p>
                      <a:pPr rtl="0" fontAlgn="ctr">
                        <a:spcBef>
                          <a:spcPts val="0"/>
                        </a:spcBef>
                        <a:spcAft>
                          <a:spcPts val="0"/>
                        </a:spcAft>
                      </a:pPr>
                      <a:r>
                        <a:rPr lang="en-US" sz="1400" b="0" i="0" u="none" strike="noStrike">
                          <a:solidFill>
                            <a:srgbClr val="000000"/>
                          </a:solidFill>
                          <a:effectLst/>
                          <a:latin typeface="Times New Roman" panose="02020603050405020304" pitchFamily="18" charset="0"/>
                        </a:rPr>
                        <a:t>The authors explore the application of advanced fuzz testing techniques to enhance network security, particularly focusing on detecting and mitigating vulnerabilities in complex network environments.</a:t>
                      </a:r>
                      <a:endParaRPr lang="en-US">
                        <a:effectLst/>
                      </a:endParaRPr>
                    </a:p>
                  </a:txBody>
                  <a:tcPr marL="47625" marR="47625" marT="23813" marB="23813" anchor="ctr"/>
                </a:tc>
                <a:extLst>
                  <a:ext uri="{0D108BD9-81ED-4DB2-BD59-A6C34878D82A}">
                    <a16:rowId xmlns:a16="http://schemas.microsoft.com/office/drawing/2014/main" val="636314972"/>
                  </a:ext>
                </a:extLst>
              </a:tr>
              <a:tr h="976386">
                <a:tc>
                  <a:txBody>
                    <a:bodyPr/>
                    <a:lstStyle/>
                    <a:p>
                      <a:pPr algn="ctr" rtl="0" fontAlgn="ctr">
                        <a:spcBef>
                          <a:spcPts val="0"/>
                        </a:spcBef>
                        <a:spcAft>
                          <a:spcPts val="0"/>
                        </a:spcAft>
                      </a:pPr>
                      <a:r>
                        <a:rPr lang="en-IN" sz="1400" b="0" i="0" u="none" strike="noStrike">
                          <a:solidFill>
                            <a:srgbClr val="000000"/>
                          </a:solidFill>
                          <a:effectLst/>
                          <a:latin typeface="Times New Roman" panose="02020603050405020304" pitchFamily="18" charset="0"/>
                        </a:rPr>
                        <a:t>5.</a:t>
                      </a:r>
                      <a:endParaRPr lang="en-IN">
                        <a:effectLst/>
                      </a:endParaRPr>
                    </a:p>
                  </a:txBody>
                  <a:tcPr marL="47625" marR="47625" marT="23813" marB="23813" anchor="ctr"/>
                </a:tc>
                <a:tc>
                  <a:txBody>
                    <a:bodyPr/>
                    <a:lstStyle/>
                    <a:p>
                      <a:pPr rtl="0" fontAlgn="ctr">
                        <a:spcBef>
                          <a:spcPts val="0"/>
                        </a:spcBef>
                        <a:spcAft>
                          <a:spcPts val="0"/>
                        </a:spcAft>
                      </a:pPr>
                      <a:r>
                        <a:rPr lang="en-US" sz="1400" b="0" i="0" u="none" strike="noStrike">
                          <a:solidFill>
                            <a:srgbClr val="000000"/>
                          </a:solidFill>
                          <a:effectLst/>
                          <a:latin typeface="Times New Roman" panose="02020603050405020304" pitchFamily="18" charset="0"/>
                        </a:rPr>
                        <a:t>Real-Time DDoS Detection in IoT Networks Using Machine Learning</a:t>
                      </a:r>
                      <a:endParaRPr lang="en-US">
                        <a:effectLst/>
                      </a:endParaRPr>
                    </a:p>
                  </a:txBody>
                  <a:tcPr marL="47625" marR="47625" marT="23813" marB="23813" anchor="ctr"/>
                </a:tc>
                <a:tc>
                  <a:txBody>
                    <a:bodyPr/>
                    <a:lstStyle/>
                    <a:p>
                      <a:pPr rtl="0" fontAlgn="ctr">
                        <a:spcBef>
                          <a:spcPts val="0"/>
                        </a:spcBef>
                        <a:spcAft>
                          <a:spcPts val="0"/>
                        </a:spcAft>
                      </a:pPr>
                      <a:r>
                        <a:rPr lang="en-IN" sz="1400" b="0" i="0" u="none" strike="noStrike" dirty="0">
                          <a:solidFill>
                            <a:srgbClr val="000000"/>
                          </a:solidFill>
                          <a:effectLst/>
                          <a:latin typeface="Times New Roman" panose="02020603050405020304" pitchFamily="18" charset="0"/>
                        </a:rPr>
                        <a:t>2023</a:t>
                      </a:r>
                      <a:endParaRPr lang="en-IN" dirty="0">
                        <a:effectLst/>
                      </a:endParaRPr>
                    </a:p>
                  </a:txBody>
                  <a:tcPr marL="47625" marR="47625" marT="23813" marB="23813" anchor="ctr"/>
                </a:tc>
                <a:tc>
                  <a:txBody>
                    <a:bodyPr/>
                    <a:lstStyle/>
                    <a:p>
                      <a:pPr rtl="0" fontAlgn="ctr">
                        <a:spcBef>
                          <a:spcPts val="0"/>
                        </a:spcBef>
                        <a:spcAft>
                          <a:spcPts val="0"/>
                        </a:spcAft>
                      </a:pPr>
                      <a:r>
                        <a:rPr lang="en-US" sz="1400" b="0" i="0" u="none" strike="noStrike">
                          <a:solidFill>
                            <a:srgbClr val="000000"/>
                          </a:solidFill>
                          <a:effectLst/>
                          <a:latin typeface="Times New Roman" panose="02020603050405020304" pitchFamily="18" charset="0"/>
                        </a:rPr>
                        <a:t>IEEE Transactions on Information Forensics and Security</a:t>
                      </a:r>
                      <a:endParaRPr lang="en-US">
                        <a:effectLst/>
                      </a:endParaRPr>
                    </a:p>
                  </a:txBody>
                  <a:tcPr marL="47625" marR="47625" marT="23813" marB="23813" anchor="ctr"/>
                </a:tc>
                <a:tc>
                  <a:txBody>
                    <a:bodyPr/>
                    <a:lstStyle/>
                    <a:p>
                      <a:pPr rtl="0" fontAlgn="ctr">
                        <a:spcBef>
                          <a:spcPts val="0"/>
                        </a:spcBef>
                        <a:spcAft>
                          <a:spcPts val="0"/>
                        </a:spcAft>
                      </a:pPr>
                      <a:r>
                        <a:rPr lang="en-US" sz="1400" b="0" i="0" u="none" strike="noStrike">
                          <a:solidFill>
                            <a:srgbClr val="000000"/>
                          </a:solidFill>
                          <a:effectLst/>
                          <a:latin typeface="Times New Roman" panose="02020603050405020304" pitchFamily="18" charset="0"/>
                        </a:rPr>
                        <a:t>This study proposes a real-time DDoS detection system for IoT networks using machine learning algorithms, improving the timeliness and accuracy of identifying malicious traffic patterns.</a:t>
                      </a:r>
                      <a:endParaRPr lang="en-US">
                        <a:effectLst/>
                      </a:endParaRPr>
                    </a:p>
                  </a:txBody>
                  <a:tcPr marL="47625" marR="47625" marT="23813" marB="23813" anchor="ctr"/>
                </a:tc>
                <a:extLst>
                  <a:ext uri="{0D108BD9-81ED-4DB2-BD59-A6C34878D82A}">
                    <a16:rowId xmlns:a16="http://schemas.microsoft.com/office/drawing/2014/main" val="4168018830"/>
                  </a:ext>
                </a:extLst>
              </a:tr>
              <a:tr h="976386">
                <a:tc>
                  <a:txBody>
                    <a:bodyPr/>
                    <a:lstStyle/>
                    <a:p>
                      <a:pPr algn="ctr" rtl="0" fontAlgn="ctr">
                        <a:spcBef>
                          <a:spcPts val="0"/>
                        </a:spcBef>
                        <a:spcAft>
                          <a:spcPts val="0"/>
                        </a:spcAft>
                      </a:pPr>
                      <a:r>
                        <a:rPr lang="en-IN" sz="1400" b="0" i="0" u="none" strike="noStrike">
                          <a:solidFill>
                            <a:srgbClr val="000000"/>
                          </a:solidFill>
                          <a:effectLst/>
                          <a:latin typeface="Times New Roman" panose="02020603050405020304" pitchFamily="18" charset="0"/>
                        </a:rPr>
                        <a:t>6.</a:t>
                      </a:r>
                      <a:endParaRPr lang="en-IN">
                        <a:effectLst/>
                      </a:endParaRPr>
                    </a:p>
                  </a:txBody>
                  <a:tcPr marL="47625" marR="47625" marT="23813" marB="23813" anchor="ctr"/>
                </a:tc>
                <a:tc>
                  <a:txBody>
                    <a:bodyPr/>
                    <a:lstStyle/>
                    <a:p>
                      <a:pPr rtl="0" fontAlgn="ctr">
                        <a:spcBef>
                          <a:spcPts val="1200"/>
                        </a:spcBef>
                        <a:spcAft>
                          <a:spcPts val="0"/>
                        </a:spcAft>
                      </a:pPr>
                      <a:r>
                        <a:rPr lang="en-US" sz="1400" b="0" i="0" u="none" strike="noStrike">
                          <a:solidFill>
                            <a:srgbClr val="000000"/>
                          </a:solidFill>
                          <a:effectLst/>
                          <a:latin typeface="Times New Roman" panose="02020603050405020304" pitchFamily="18" charset="0"/>
                        </a:rPr>
                        <a:t>Anomaly Detection for DDoS Attacks in IoT Networks Using Machine Learning</a:t>
                      </a:r>
                      <a:endParaRPr lang="en-US">
                        <a:effectLst/>
                      </a:endParaRPr>
                    </a:p>
                  </a:txBody>
                  <a:tcPr marL="47625" marR="47625" marT="23813" marB="23813" anchor="ctr"/>
                </a:tc>
                <a:tc>
                  <a:txBody>
                    <a:bodyPr/>
                    <a:lstStyle/>
                    <a:p>
                      <a:pPr rtl="0" fontAlgn="ctr">
                        <a:spcBef>
                          <a:spcPts val="1200"/>
                        </a:spcBef>
                        <a:spcAft>
                          <a:spcPts val="0"/>
                        </a:spcAft>
                      </a:pPr>
                      <a:r>
                        <a:rPr lang="en-IN" sz="1400" b="0" i="0" u="none" strike="noStrike" dirty="0">
                          <a:solidFill>
                            <a:srgbClr val="000000"/>
                          </a:solidFill>
                          <a:effectLst/>
                          <a:latin typeface="Times New Roman" panose="02020603050405020304" pitchFamily="18" charset="0"/>
                        </a:rPr>
                        <a:t>2022</a:t>
                      </a:r>
                      <a:endParaRPr lang="en-IN" dirty="0">
                        <a:effectLst/>
                      </a:endParaRPr>
                    </a:p>
                  </a:txBody>
                  <a:tcPr marL="47625" marR="47625" marT="23813" marB="23813" anchor="ctr"/>
                </a:tc>
                <a:tc>
                  <a:txBody>
                    <a:bodyPr/>
                    <a:lstStyle/>
                    <a:p>
                      <a:pPr rtl="0" fontAlgn="ctr">
                        <a:spcBef>
                          <a:spcPts val="1200"/>
                        </a:spcBef>
                        <a:spcAft>
                          <a:spcPts val="0"/>
                        </a:spcAft>
                      </a:pPr>
                      <a:r>
                        <a:rPr lang="en-US" sz="1400" b="0" i="0" u="none" strike="noStrike">
                          <a:solidFill>
                            <a:srgbClr val="000000"/>
                          </a:solidFill>
                          <a:effectLst/>
                          <a:latin typeface="Times New Roman" panose="02020603050405020304" pitchFamily="18" charset="0"/>
                        </a:rPr>
                        <a:t>IEEE Transactions on Network and Service Management </a:t>
                      </a:r>
                      <a:endParaRPr lang="en-US">
                        <a:effectLst/>
                      </a:endParaRPr>
                    </a:p>
                  </a:txBody>
                  <a:tcPr marL="47625" marR="47625" marT="23813" marB="23813" anchor="ctr"/>
                </a:tc>
                <a:tc>
                  <a:txBody>
                    <a:bodyPr/>
                    <a:lstStyle/>
                    <a:p>
                      <a:pPr rtl="0" fontAlgn="ctr">
                        <a:spcBef>
                          <a:spcPts val="1200"/>
                        </a:spcBef>
                        <a:spcAft>
                          <a:spcPts val="0"/>
                        </a:spcAft>
                      </a:pPr>
                      <a:r>
                        <a:rPr lang="en-US" sz="1400" b="0" i="0" u="none" strike="noStrike" dirty="0">
                          <a:solidFill>
                            <a:srgbClr val="000000"/>
                          </a:solidFill>
                          <a:effectLst/>
                          <a:latin typeface="Times New Roman" panose="02020603050405020304" pitchFamily="18" charset="0"/>
                        </a:rPr>
                        <a:t>The authors used network traffic data from IoT environments to train machine learning models, specifically SVM and Random Forest, for real-time DDoS attack detection. The models were evaluated based on accuracy and precision.</a:t>
                      </a:r>
                      <a:endParaRPr lang="en-US" dirty="0">
                        <a:effectLst/>
                      </a:endParaRPr>
                    </a:p>
                  </a:txBody>
                  <a:tcPr marL="47625" marR="47625" marT="23813" marB="23813" anchor="ctr"/>
                </a:tc>
                <a:extLst>
                  <a:ext uri="{0D108BD9-81ED-4DB2-BD59-A6C34878D82A}">
                    <a16:rowId xmlns:a16="http://schemas.microsoft.com/office/drawing/2014/main" val="122210082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f78886529a_1_21"/>
          <p:cNvSpPr txBox="1">
            <a:spLocks noGrp="1"/>
          </p:cNvSpPr>
          <p:nvPr>
            <p:ph type="title"/>
          </p:nvPr>
        </p:nvSpPr>
        <p:spPr>
          <a:xfrm>
            <a:off x="477600" y="260025"/>
            <a:ext cx="11236800" cy="711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3200" dirty="0">
                <a:latin typeface="Times"/>
                <a:ea typeface="Times"/>
                <a:cs typeface="Times"/>
                <a:sym typeface="Times"/>
              </a:rPr>
              <a:t>CHALLENGES AND LIMITATIONS IN EXISTING SYSTEMS</a:t>
            </a:r>
            <a:endParaRPr sz="3200" dirty="0">
              <a:latin typeface="Times"/>
              <a:ea typeface="Times"/>
              <a:cs typeface="Times"/>
              <a:sym typeface="Times"/>
            </a:endParaRPr>
          </a:p>
        </p:txBody>
      </p:sp>
      <p:sp>
        <p:nvSpPr>
          <p:cNvPr id="137" name="Google Shape;137;g2f78886529a_1_21"/>
          <p:cNvSpPr txBox="1">
            <a:spLocks noGrp="1"/>
          </p:cNvSpPr>
          <p:nvPr>
            <p:ph type="body" idx="1"/>
          </p:nvPr>
        </p:nvSpPr>
        <p:spPr>
          <a:xfrm>
            <a:off x="238950" y="1263415"/>
            <a:ext cx="11547000" cy="5078273"/>
          </a:xfrm>
          <a:prstGeom prst="rect">
            <a:avLst/>
          </a:prstGeom>
          <a:noFill/>
          <a:ln>
            <a:noFill/>
          </a:ln>
        </p:spPr>
        <p:txBody>
          <a:bodyPr spcFirstLastPara="1" wrap="square" lIns="91425" tIns="45700" rIns="91425" bIns="45700" anchor="ctr" anchorCtr="0">
            <a:spAutoFit/>
          </a:bodyPr>
          <a:lstStyle/>
          <a:p>
            <a:pPr marL="537750" indent="-285750" algn="just">
              <a:lnSpc>
                <a:spcPct val="100000"/>
              </a:lnSpc>
              <a:spcBef>
                <a:spcPts val="0"/>
              </a:spcBef>
              <a:buSzPts val="2000"/>
            </a:pPr>
            <a:r>
              <a:rPr lang="en-US" sz="1800" b="1" dirty="0">
                <a:latin typeface="Times New Roman"/>
                <a:ea typeface="Times New Roman"/>
                <a:cs typeface="Times New Roman"/>
                <a:sym typeface="Times New Roman"/>
              </a:rPr>
              <a:t>Data Dependence:</a:t>
            </a:r>
            <a:r>
              <a:rPr lang="en-US" sz="1800" dirty="0">
                <a:latin typeface="Times New Roman"/>
                <a:ea typeface="Times New Roman"/>
                <a:cs typeface="Times New Roman"/>
                <a:sym typeface="Times New Roman"/>
              </a:rPr>
              <a:t> Machine learning models rely heavily on the quality of training data and may struggle with detecting novel attack patterns, leading to missed threats.</a:t>
            </a:r>
          </a:p>
          <a:p>
            <a:pPr marL="537750" indent="-285750" algn="just">
              <a:lnSpc>
                <a:spcPct val="100000"/>
              </a:lnSpc>
              <a:spcBef>
                <a:spcPts val="0"/>
              </a:spcBef>
              <a:buSzPts val="2000"/>
            </a:pPr>
            <a:endParaRPr sz="1800" dirty="0">
              <a:latin typeface="Times New Roman"/>
              <a:ea typeface="Times New Roman"/>
              <a:cs typeface="Times New Roman"/>
              <a:sym typeface="Times New Roman"/>
            </a:endParaRPr>
          </a:p>
          <a:p>
            <a:pPr marL="537750" indent="-285750" algn="just">
              <a:lnSpc>
                <a:spcPct val="100000"/>
              </a:lnSpc>
              <a:spcBef>
                <a:spcPts val="0"/>
              </a:spcBef>
              <a:buSzPts val="2000"/>
            </a:pPr>
            <a:r>
              <a:rPr lang="en-US" sz="1800" b="1" dirty="0">
                <a:latin typeface="Times New Roman"/>
                <a:ea typeface="Times New Roman"/>
                <a:cs typeface="Times New Roman"/>
                <a:sym typeface="Times New Roman"/>
              </a:rPr>
              <a:t>Scalability Issues:</a:t>
            </a:r>
            <a:r>
              <a:rPr lang="en-US" sz="1800" dirty="0">
                <a:latin typeface="Times New Roman"/>
                <a:ea typeface="Times New Roman"/>
                <a:cs typeface="Times New Roman"/>
                <a:sym typeface="Times New Roman"/>
              </a:rPr>
              <a:t> As IoT networks expand, ensuring the scalability and performance of AI-based security solutions becomes challenging due to high computational demands.</a:t>
            </a:r>
          </a:p>
          <a:p>
            <a:pPr marL="537750" indent="-285750" algn="just">
              <a:lnSpc>
                <a:spcPct val="100000"/>
              </a:lnSpc>
              <a:spcBef>
                <a:spcPts val="0"/>
              </a:spcBef>
              <a:buSzPts val="2000"/>
            </a:pPr>
            <a:endParaRPr sz="1800" dirty="0">
              <a:latin typeface="Times New Roman"/>
              <a:ea typeface="Times New Roman"/>
              <a:cs typeface="Times New Roman"/>
              <a:sym typeface="Times New Roman"/>
            </a:endParaRPr>
          </a:p>
          <a:p>
            <a:pPr marL="537750" indent="-285750" algn="just">
              <a:lnSpc>
                <a:spcPct val="100000"/>
              </a:lnSpc>
              <a:spcBef>
                <a:spcPts val="0"/>
              </a:spcBef>
              <a:buSzPts val="2000"/>
            </a:pPr>
            <a:r>
              <a:rPr lang="en-US" sz="1800" b="1" dirty="0">
                <a:latin typeface="Times New Roman"/>
                <a:ea typeface="Times New Roman"/>
                <a:cs typeface="Times New Roman"/>
                <a:sym typeface="Times New Roman"/>
              </a:rPr>
              <a:t>Explainability:</a:t>
            </a:r>
            <a:r>
              <a:rPr lang="en-US" sz="1800" dirty="0">
                <a:latin typeface="Times New Roman"/>
                <a:ea typeface="Times New Roman"/>
                <a:cs typeface="Times New Roman"/>
                <a:sym typeface="Times New Roman"/>
              </a:rPr>
              <a:t> Advanced models like GNNs often lack transparency, making it difficult to understand or improve decision-making processes.</a:t>
            </a:r>
          </a:p>
          <a:p>
            <a:pPr marL="537750" indent="-285750" algn="just">
              <a:lnSpc>
                <a:spcPct val="100000"/>
              </a:lnSpc>
              <a:spcBef>
                <a:spcPts val="0"/>
              </a:spcBef>
              <a:buSzPts val="2000"/>
            </a:pPr>
            <a:endParaRPr sz="1800" dirty="0">
              <a:latin typeface="Times New Roman"/>
              <a:ea typeface="Times New Roman"/>
              <a:cs typeface="Times New Roman"/>
              <a:sym typeface="Times New Roman"/>
            </a:endParaRPr>
          </a:p>
          <a:p>
            <a:pPr marL="537750" indent="-285750" algn="just">
              <a:lnSpc>
                <a:spcPct val="100000"/>
              </a:lnSpc>
              <a:spcBef>
                <a:spcPts val="0"/>
              </a:spcBef>
              <a:buSzPts val="2000"/>
            </a:pPr>
            <a:r>
              <a:rPr lang="en-US" sz="1800" b="1" dirty="0">
                <a:latin typeface="Times New Roman"/>
                <a:ea typeface="Times New Roman"/>
                <a:cs typeface="Times New Roman"/>
                <a:sym typeface="Times New Roman"/>
              </a:rPr>
              <a:t>False Alarms:</a:t>
            </a:r>
            <a:r>
              <a:rPr lang="en-US" sz="1800" dirty="0">
                <a:latin typeface="Times New Roman"/>
                <a:ea typeface="Times New Roman"/>
                <a:cs typeface="Times New Roman"/>
                <a:sym typeface="Times New Roman"/>
              </a:rPr>
              <a:t> Security solutions may generate false positives and negatives, complicating threat management, leading to either unnecessary interventions or missed threats.</a:t>
            </a:r>
          </a:p>
          <a:p>
            <a:pPr marL="537750" indent="-285750" algn="just">
              <a:lnSpc>
                <a:spcPct val="100000"/>
              </a:lnSpc>
              <a:spcBef>
                <a:spcPts val="0"/>
              </a:spcBef>
              <a:buSzPts val="2000"/>
            </a:pPr>
            <a:endParaRPr sz="1800" dirty="0">
              <a:latin typeface="Times New Roman"/>
              <a:ea typeface="Times New Roman"/>
              <a:cs typeface="Times New Roman"/>
              <a:sym typeface="Times New Roman"/>
            </a:endParaRPr>
          </a:p>
          <a:p>
            <a:pPr marL="537750" indent="-285750" algn="just">
              <a:lnSpc>
                <a:spcPct val="100000"/>
              </a:lnSpc>
              <a:spcBef>
                <a:spcPts val="0"/>
              </a:spcBef>
              <a:buSzPts val="2000"/>
            </a:pPr>
            <a:r>
              <a:rPr lang="en-US" sz="1800" b="1" dirty="0">
                <a:latin typeface="Times New Roman"/>
                <a:ea typeface="Times New Roman"/>
                <a:cs typeface="Times New Roman"/>
                <a:sym typeface="Times New Roman"/>
              </a:rPr>
              <a:t>Real-Time Integration:</a:t>
            </a:r>
            <a:r>
              <a:rPr lang="en-US" sz="1800" dirty="0">
                <a:latin typeface="Times New Roman"/>
                <a:ea typeface="Times New Roman"/>
                <a:cs typeface="Times New Roman"/>
                <a:sym typeface="Times New Roman"/>
              </a:rPr>
              <a:t> Implementing AI-driven security in real-time IoT environments can introduce latency and performance issues under heavy network loads.</a:t>
            </a:r>
          </a:p>
          <a:p>
            <a:pPr marL="537750" indent="-285750" algn="just">
              <a:lnSpc>
                <a:spcPct val="100000"/>
              </a:lnSpc>
              <a:spcBef>
                <a:spcPts val="0"/>
              </a:spcBef>
              <a:buSzPts val="2000"/>
            </a:pPr>
            <a:endParaRPr sz="1800" dirty="0">
              <a:latin typeface="Times New Roman"/>
              <a:ea typeface="Times New Roman"/>
              <a:cs typeface="Times New Roman"/>
              <a:sym typeface="Times New Roman"/>
            </a:endParaRPr>
          </a:p>
          <a:p>
            <a:pPr marL="537750" indent="-285750" algn="just">
              <a:lnSpc>
                <a:spcPct val="100000"/>
              </a:lnSpc>
              <a:spcBef>
                <a:spcPts val="0"/>
              </a:spcBef>
              <a:buSzPts val="2000"/>
            </a:pPr>
            <a:r>
              <a:rPr lang="en-US" sz="1800" b="1" dirty="0">
                <a:latin typeface="Times New Roman"/>
                <a:ea typeface="Times New Roman"/>
                <a:cs typeface="Times New Roman"/>
                <a:sym typeface="Times New Roman"/>
              </a:rPr>
              <a:t>Evolving Threats:</a:t>
            </a:r>
            <a:r>
              <a:rPr lang="en-US" sz="1800" dirty="0">
                <a:latin typeface="Times New Roman"/>
                <a:ea typeface="Times New Roman"/>
                <a:cs typeface="Times New Roman"/>
                <a:sym typeface="Times New Roman"/>
              </a:rPr>
              <a:t> Without continuous updates, security models and techniques may become outdated and less effective against new attack methods.</a:t>
            </a:r>
            <a:endParaRPr sz="1800" dirty="0">
              <a:latin typeface="Times New Roman"/>
              <a:ea typeface="Times New Roman"/>
              <a:cs typeface="Times New Roman"/>
              <a:sym typeface="Times New Roman"/>
            </a:endParaRPr>
          </a:p>
          <a:p>
            <a:pPr marL="252000" lvl="0" indent="0" algn="just" rtl="0">
              <a:lnSpc>
                <a:spcPct val="100000"/>
              </a:lnSpc>
              <a:spcBef>
                <a:spcPts val="0"/>
              </a:spcBef>
              <a:buNone/>
            </a:pPr>
            <a:endParaRPr sz="1800" b="1"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f78886529a_3_0"/>
          <p:cNvSpPr txBox="1">
            <a:spLocks noGrp="1"/>
          </p:cNvSpPr>
          <p:nvPr>
            <p:ph type="body" idx="1"/>
          </p:nvPr>
        </p:nvSpPr>
        <p:spPr>
          <a:xfrm>
            <a:off x="318565" y="1222617"/>
            <a:ext cx="11615830" cy="5170606"/>
          </a:xfrm>
          <a:prstGeom prst="rect">
            <a:avLst/>
          </a:prstGeom>
          <a:noFill/>
          <a:ln>
            <a:noFill/>
          </a:ln>
        </p:spPr>
        <p:txBody>
          <a:bodyPr spcFirstLastPara="1" wrap="square" lIns="91425" tIns="45700" rIns="91425" bIns="45700" anchor="ctr" anchorCtr="0">
            <a:spAutoFit/>
          </a:bodyPr>
          <a:lstStyle/>
          <a:p>
            <a:pPr marL="457200" lvl="0" indent="-355600" algn="just" rtl="0">
              <a:lnSpc>
                <a:spcPct val="100000"/>
              </a:lnSpc>
              <a:spcBef>
                <a:spcPts val="0"/>
              </a:spcBef>
              <a:spcAft>
                <a:spcPts val="0"/>
              </a:spcAft>
              <a:buSzPts val="2000"/>
              <a:buFont typeface="Times"/>
              <a:buChar char="•"/>
            </a:pPr>
            <a:r>
              <a:rPr lang="en-US" sz="2200" b="1" dirty="0">
                <a:latin typeface="Times"/>
                <a:ea typeface="Times"/>
                <a:cs typeface="Times"/>
                <a:sym typeface="Times"/>
              </a:rPr>
              <a:t>Simulation of an IoT Network:</a:t>
            </a:r>
            <a:r>
              <a:rPr lang="en-US" sz="2200" dirty="0">
                <a:latin typeface="Times"/>
                <a:ea typeface="Times"/>
                <a:cs typeface="Times"/>
                <a:sym typeface="Times"/>
              </a:rPr>
              <a:t> This will be done using NS-3, simulating a real-world IoT network that comprises legitimate devices and DDoS attack bots.</a:t>
            </a:r>
          </a:p>
          <a:p>
            <a:pPr marL="457200" lvl="0" indent="-355600" algn="just" rtl="0">
              <a:lnSpc>
                <a:spcPct val="100000"/>
              </a:lnSpc>
              <a:spcBef>
                <a:spcPts val="0"/>
              </a:spcBef>
              <a:spcAft>
                <a:spcPts val="0"/>
              </a:spcAft>
              <a:buSzPts val="2000"/>
              <a:buFont typeface="Times"/>
              <a:buChar char="•"/>
            </a:pPr>
            <a:endParaRPr lang="en-US" sz="2200" dirty="0">
              <a:latin typeface="Times"/>
              <a:ea typeface="Times"/>
              <a:cs typeface="Times"/>
              <a:sym typeface="Times"/>
            </a:endParaRPr>
          </a:p>
          <a:p>
            <a:pPr marL="457200" lvl="0" indent="-355600" algn="just" rtl="0">
              <a:lnSpc>
                <a:spcPct val="100000"/>
              </a:lnSpc>
              <a:spcBef>
                <a:spcPts val="0"/>
              </a:spcBef>
              <a:spcAft>
                <a:spcPts val="0"/>
              </a:spcAft>
              <a:buSzPts val="2000"/>
              <a:buFont typeface="Times"/>
              <a:buChar char="•"/>
            </a:pPr>
            <a:r>
              <a:rPr lang="en-US" sz="2200" b="1" dirty="0">
                <a:latin typeface="Times"/>
                <a:ea typeface="Times"/>
                <a:cs typeface="Times"/>
                <a:sym typeface="Times"/>
              </a:rPr>
              <a:t>Data Collection:</a:t>
            </a:r>
            <a:r>
              <a:rPr lang="en-US" sz="2200" dirty="0">
                <a:latin typeface="Times"/>
                <a:ea typeface="Times"/>
                <a:cs typeface="Times"/>
                <a:sym typeface="Times"/>
              </a:rPr>
              <a:t> After the benign scenario is generated and network traffic data are collected by Dynamic Fuzz Testing, the number of input data sets that correspond to labeled vs. anomalous data will be assigned accordingly.</a:t>
            </a:r>
          </a:p>
          <a:p>
            <a:pPr marL="457200" lvl="0" indent="-355600" algn="just" rtl="0">
              <a:lnSpc>
                <a:spcPct val="100000"/>
              </a:lnSpc>
              <a:spcBef>
                <a:spcPts val="0"/>
              </a:spcBef>
              <a:spcAft>
                <a:spcPts val="0"/>
              </a:spcAft>
              <a:buSzPts val="2000"/>
              <a:buFont typeface="Times"/>
              <a:buChar char="•"/>
            </a:pPr>
            <a:endParaRPr lang="en-US" sz="2200" dirty="0">
              <a:latin typeface="Times"/>
              <a:ea typeface="Times"/>
              <a:cs typeface="Times"/>
              <a:sym typeface="Times"/>
            </a:endParaRPr>
          </a:p>
          <a:p>
            <a:pPr marL="457200" lvl="0" indent="-355600" algn="just" rtl="0">
              <a:lnSpc>
                <a:spcPct val="100000"/>
              </a:lnSpc>
              <a:spcBef>
                <a:spcPts val="0"/>
              </a:spcBef>
              <a:spcAft>
                <a:spcPts val="0"/>
              </a:spcAft>
              <a:buSzPts val="2000"/>
              <a:buFont typeface="Times"/>
              <a:buChar char="•"/>
            </a:pPr>
            <a:r>
              <a:rPr lang="en-US" sz="2200" b="1" dirty="0">
                <a:latin typeface="Times"/>
                <a:ea typeface="Times"/>
                <a:cs typeface="Times"/>
                <a:sym typeface="Times"/>
              </a:rPr>
              <a:t>Data Preprocessing:</a:t>
            </a:r>
            <a:r>
              <a:rPr lang="en-US" sz="2200" dirty="0">
                <a:latin typeface="Times"/>
                <a:ea typeface="Times"/>
                <a:cs typeface="Times"/>
                <a:sym typeface="Times"/>
              </a:rPr>
              <a:t> Converting and preprocessing the collected improved data into a format suitable for training the model.</a:t>
            </a:r>
          </a:p>
          <a:p>
            <a:pPr marL="457200" lvl="0" indent="-355600" algn="just" rtl="0">
              <a:lnSpc>
                <a:spcPct val="100000"/>
              </a:lnSpc>
              <a:spcBef>
                <a:spcPts val="0"/>
              </a:spcBef>
              <a:spcAft>
                <a:spcPts val="0"/>
              </a:spcAft>
              <a:buSzPts val="2000"/>
              <a:buFont typeface="Times"/>
              <a:buChar char="•"/>
            </a:pPr>
            <a:endParaRPr lang="en-US" sz="2200" b="1" dirty="0">
              <a:latin typeface="Times"/>
              <a:ea typeface="Times"/>
              <a:cs typeface="Times"/>
              <a:sym typeface="Times"/>
            </a:endParaRPr>
          </a:p>
          <a:p>
            <a:pPr marL="457200" lvl="0" indent="-355600" algn="just" rtl="0">
              <a:lnSpc>
                <a:spcPct val="100000"/>
              </a:lnSpc>
              <a:spcBef>
                <a:spcPts val="0"/>
              </a:spcBef>
              <a:spcAft>
                <a:spcPts val="0"/>
              </a:spcAft>
              <a:buSzPts val="2000"/>
              <a:buFont typeface="Times"/>
              <a:buChar char="•"/>
            </a:pPr>
            <a:r>
              <a:rPr lang="en-US" sz="2200" b="1" dirty="0">
                <a:latin typeface="Times"/>
                <a:ea typeface="Times"/>
                <a:cs typeface="Times"/>
                <a:sym typeface="Times"/>
              </a:rPr>
              <a:t>Model Training:</a:t>
            </a:r>
            <a:r>
              <a:rPr lang="en-US" sz="2200" dirty="0">
                <a:latin typeface="Times"/>
                <a:ea typeface="Times"/>
                <a:cs typeface="Times"/>
                <a:sym typeface="Times"/>
              </a:rPr>
              <a:t> Actually training the GNN model on the pre-processed dataset will be able to learn DDoS patterns.</a:t>
            </a:r>
          </a:p>
          <a:p>
            <a:pPr marL="457200" lvl="0" indent="-355600" algn="just" rtl="0">
              <a:lnSpc>
                <a:spcPct val="100000"/>
              </a:lnSpc>
              <a:spcBef>
                <a:spcPts val="0"/>
              </a:spcBef>
              <a:spcAft>
                <a:spcPts val="0"/>
              </a:spcAft>
              <a:buSzPts val="2000"/>
              <a:buFont typeface="Times"/>
              <a:buChar char="•"/>
            </a:pPr>
            <a:endParaRPr lang="en-US" sz="2200" dirty="0">
              <a:latin typeface="Times"/>
              <a:ea typeface="Times"/>
              <a:cs typeface="Times"/>
              <a:sym typeface="Times"/>
            </a:endParaRPr>
          </a:p>
          <a:p>
            <a:pPr marL="457200" lvl="0" indent="-355600" algn="just" rtl="0">
              <a:lnSpc>
                <a:spcPct val="100000"/>
              </a:lnSpc>
              <a:spcBef>
                <a:spcPts val="0"/>
              </a:spcBef>
              <a:spcAft>
                <a:spcPts val="0"/>
              </a:spcAft>
              <a:buSzPts val="2000"/>
              <a:buFont typeface="Times"/>
              <a:buChar char="•"/>
            </a:pPr>
            <a:r>
              <a:rPr lang="en-US" sz="2200" b="1" dirty="0">
                <a:latin typeface="Times"/>
                <a:ea typeface="Times"/>
                <a:cs typeface="Times"/>
                <a:sym typeface="Times"/>
              </a:rPr>
              <a:t>Mitigating Attacks:</a:t>
            </a:r>
            <a:r>
              <a:rPr lang="en-US" sz="2200" dirty="0">
                <a:latin typeface="Times"/>
                <a:ea typeface="Times"/>
                <a:cs typeface="Times"/>
                <a:sym typeface="Times"/>
              </a:rPr>
              <a:t> Formulating an attack mitigation strategy for NS-3 to block the identified malicious traffic while permitting legitimate traffic.</a:t>
            </a:r>
            <a:endParaRPr lang="en-US" sz="2200" b="1" dirty="0">
              <a:latin typeface="Times"/>
              <a:ea typeface="Times"/>
              <a:cs typeface="Times"/>
              <a:sym typeface="Times"/>
            </a:endParaRPr>
          </a:p>
        </p:txBody>
      </p:sp>
      <p:sp>
        <p:nvSpPr>
          <p:cNvPr id="143" name="Google Shape;143;g2f78886529a_3_0"/>
          <p:cNvSpPr txBox="1">
            <a:spLocks noGrp="1"/>
          </p:cNvSpPr>
          <p:nvPr>
            <p:ph type="ctrTitle" idx="4294967295"/>
          </p:nvPr>
        </p:nvSpPr>
        <p:spPr>
          <a:xfrm>
            <a:off x="3186450" y="175676"/>
            <a:ext cx="5475300" cy="6834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000"/>
              <a:buFont typeface="Calibri"/>
              <a:buNone/>
            </a:pPr>
            <a:r>
              <a:rPr lang="en-US" sz="3800" b="0" i="0" u="none" strike="noStrike" cap="none" dirty="0">
                <a:solidFill>
                  <a:schemeClr val="dk1"/>
                </a:solidFill>
                <a:latin typeface="Times New Roman"/>
                <a:ea typeface="Times New Roman"/>
                <a:cs typeface="Times New Roman"/>
                <a:sym typeface="Times New Roman"/>
              </a:rPr>
              <a:t>PROPOSED METHOD</a:t>
            </a:r>
            <a:endParaRPr sz="3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1426</Words>
  <Application>Microsoft Office PowerPoint</Application>
  <PresentationFormat>Widescreen</PresentationFormat>
  <Paragraphs>141</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vt:lpstr>
      <vt:lpstr>Times New Roman</vt:lpstr>
      <vt:lpstr>Office Theme</vt:lpstr>
      <vt:lpstr> SECOND REVIEW AI-Driven Dynamic Fuzz Testing for IoT Security Project Category : RESEARCH</vt:lpstr>
      <vt:lpstr>ABSTRACT</vt:lpstr>
      <vt:lpstr>INTRODUCTION</vt:lpstr>
      <vt:lpstr>SCOPE AND APPLICATION</vt:lpstr>
      <vt:lpstr>LITERATURE SURVEY</vt:lpstr>
      <vt:lpstr>LITERATURE SURVEY</vt:lpstr>
      <vt:lpstr>PowerPoint Presentation</vt:lpstr>
      <vt:lpstr>CHALLENGES AND LIMITATIONS IN EXISTING SYSTEMS</vt:lpstr>
      <vt:lpstr>PROPOSED METHOD</vt:lpstr>
      <vt:lpstr>ARCHITECTURE DIAGRAM</vt:lpstr>
      <vt:lpstr>NS3 Data Generation</vt:lpstr>
      <vt:lpstr>GNN Model Overview</vt:lpstr>
      <vt:lpstr>GNN Model Training</vt:lpstr>
      <vt:lpstr>GNN Model Performance</vt:lpstr>
      <vt:lpstr>Mitigation Strategy: Dynamic Packet Filtering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CHARVI JAIN</dc:creator>
  <cp:lastModifiedBy>Charvi Jain</cp:lastModifiedBy>
  <cp:revision>6</cp:revision>
  <dcterms:created xsi:type="dcterms:W3CDTF">2024-07-15T07:58:00Z</dcterms:created>
  <dcterms:modified xsi:type="dcterms:W3CDTF">2024-09-26T19:56:16Z</dcterms:modified>
</cp:coreProperties>
</file>