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xmCMMdu739t23tDrOLVJWKo/X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F2A47A-21B4-4F43-9DC5-2EA2B75BBB5C}">
  <a:tblStyle styleId="{BCF2A47A-21B4-4F43-9DC5-2EA2B75BBB5C}"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D1136ADB-F167-47A8-B4BE-6C469931AD8A}" styleName="Table_1">
    <a:wholeTbl>
      <a:tcTxStyle b="off" i="off">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272"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f78886529a_3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g2f78886529a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f78886529a_1_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g2f78886529a_1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fe2ee29f0f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g2fe2ee29f0f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fe2ee29f0f_0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g2fe2ee29f0f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fe2ee29f0f_1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7" name="Google Shape;167;g2fe2ee29f0f_1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fe2ee29f0f_1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g2fe2ee29f0f_1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fe2ee29f0f_0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 name="Google Shape;185;g2fe2ee29f0f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f78886529a_1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g2f78886529a_1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f7d784c464_2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g2f7d784c464_2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f7d784c464_2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2f7d784c464_2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f78886529a_2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g2f78886529a_2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f78886529a_1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 name="Google Shape;134;g2f78886529a_1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a:spLocks noGrp="1"/>
          </p:cNvSpPr>
          <p:nvPr>
            <p:ph type="pic" idx="2"/>
          </p:nvPr>
        </p:nvSpPr>
        <p:spPr>
          <a:xfrm>
            <a:off x="5183188" y="987425"/>
            <a:ext cx="6172200" cy="4873625"/>
          </a:xfrm>
          <a:prstGeom prst="rect">
            <a:avLst/>
          </a:prstGeom>
          <a:noFill/>
          <a:ln>
            <a:noFill/>
          </a:ln>
        </p:spPr>
      </p:sp>
      <p:sp>
        <p:nvSpPr>
          <p:cNvPr id="68" name="Google Shape;68;p1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952725"/>
            <a:ext cx="9144000" cy="1725300"/>
          </a:xfrm>
          <a:prstGeom prst="rect">
            <a:avLst/>
          </a:prstGeom>
          <a:noFill/>
          <a:ln>
            <a:noFill/>
          </a:ln>
        </p:spPr>
        <p:txBody>
          <a:bodyPr spcFirstLastPara="1" wrap="square" lIns="91425" tIns="45700" rIns="91425" bIns="45700" anchor="b" anchorCtr="0">
            <a:noAutofit/>
          </a:bodyPr>
          <a:lstStyle/>
          <a:p>
            <a:pPr marL="0" lvl="0" indent="0" algn="ctr" rtl="0">
              <a:lnSpc>
                <a:spcPct val="150000"/>
              </a:lnSpc>
              <a:spcBef>
                <a:spcPts val="0"/>
              </a:spcBef>
              <a:spcAft>
                <a:spcPts val="0"/>
              </a:spcAft>
              <a:buClr>
                <a:schemeClr val="dk1"/>
              </a:buClr>
              <a:buSzPts val="2800"/>
              <a:buFont typeface="Times New Roman"/>
              <a:buNone/>
            </a:pPr>
            <a:br>
              <a:rPr lang="en-US" sz="2800">
                <a:latin typeface="Times New Roman"/>
                <a:ea typeface="Times New Roman"/>
                <a:cs typeface="Times New Roman"/>
                <a:sym typeface="Times New Roman"/>
              </a:rPr>
            </a:br>
            <a:r>
              <a:rPr lang="en-US" sz="1800">
                <a:latin typeface="Times New Roman"/>
                <a:ea typeface="Times New Roman"/>
                <a:cs typeface="Times New Roman"/>
                <a:sym typeface="Times New Roman"/>
              </a:rPr>
              <a:t>SECOND REVIEW</a:t>
            </a:r>
            <a:br>
              <a:rPr lang="en-US" sz="2800">
                <a:latin typeface="Times New Roman"/>
                <a:ea typeface="Times New Roman"/>
                <a:cs typeface="Times New Roman"/>
                <a:sym typeface="Times New Roman"/>
              </a:rPr>
            </a:br>
            <a:r>
              <a:rPr lang="en-US" sz="2800">
                <a:latin typeface="Times New Roman"/>
                <a:ea typeface="Times New Roman"/>
                <a:cs typeface="Times New Roman"/>
                <a:sym typeface="Times New Roman"/>
              </a:rPr>
              <a:t>AI-Driven Dynamic Fuzz Testing for IoT Security</a:t>
            </a:r>
            <a:br>
              <a:rPr lang="en-US" sz="3600">
                <a:latin typeface="Times New Roman"/>
                <a:ea typeface="Times New Roman"/>
                <a:cs typeface="Times New Roman"/>
                <a:sym typeface="Times New Roman"/>
              </a:rPr>
            </a:br>
            <a:r>
              <a:rPr lang="en-US" sz="1800">
                <a:latin typeface="Times New Roman"/>
                <a:ea typeface="Times New Roman"/>
                <a:cs typeface="Times New Roman"/>
                <a:sym typeface="Times New Roman"/>
              </a:rPr>
              <a:t>Project Category : RESEARCH</a:t>
            </a:r>
            <a:endParaRPr sz="3600">
              <a:latin typeface="Times New Roman"/>
              <a:ea typeface="Times New Roman"/>
              <a:cs typeface="Times New Roman"/>
              <a:sym typeface="Times New Roman"/>
            </a:endParaRPr>
          </a:p>
        </p:txBody>
      </p:sp>
      <p:pic>
        <p:nvPicPr>
          <p:cNvPr id="89" name="Google Shape;89;p1" descr="SRM Institute of Science and Technology - Wikipedia"/>
          <p:cNvPicPr preferRelativeResize="0"/>
          <p:nvPr/>
        </p:nvPicPr>
        <p:blipFill rotWithShape="1">
          <a:blip r:embed="rId3">
            <a:alphaModFix/>
          </a:blip>
          <a:srcRect/>
          <a:stretch/>
        </p:blipFill>
        <p:spPr>
          <a:xfrm>
            <a:off x="10450286" y="71919"/>
            <a:ext cx="1661019" cy="1655763"/>
          </a:xfrm>
          <a:prstGeom prst="rect">
            <a:avLst/>
          </a:prstGeom>
          <a:noFill/>
          <a:ln>
            <a:noFill/>
          </a:ln>
        </p:spPr>
      </p:pic>
      <p:graphicFrame>
        <p:nvGraphicFramePr>
          <p:cNvPr id="90" name="Google Shape;90;p1"/>
          <p:cNvGraphicFramePr/>
          <p:nvPr/>
        </p:nvGraphicFramePr>
        <p:xfrm>
          <a:off x="456116" y="5032910"/>
          <a:ext cx="11279775" cy="2286010"/>
        </p:xfrm>
        <a:graphic>
          <a:graphicData uri="http://schemas.openxmlformats.org/drawingml/2006/table">
            <a:tbl>
              <a:tblPr firstRow="1" bandRow="1">
                <a:noFill/>
                <a:tableStyleId>{BCF2A47A-21B4-4F43-9DC5-2EA2B75BBB5C}</a:tableStyleId>
              </a:tblPr>
              <a:tblGrid>
                <a:gridCol w="5203850">
                  <a:extLst>
                    <a:ext uri="{9D8B030D-6E8A-4147-A177-3AD203B41FA5}">
                      <a16:colId xmlns:a16="http://schemas.microsoft.com/office/drawing/2014/main" val="20000"/>
                    </a:ext>
                  </a:extLst>
                </a:gridCol>
                <a:gridCol w="6075925">
                  <a:extLst>
                    <a:ext uri="{9D8B030D-6E8A-4147-A177-3AD203B41FA5}">
                      <a16:colId xmlns:a16="http://schemas.microsoft.com/office/drawing/2014/main" val="20001"/>
                    </a:ext>
                  </a:extLst>
                </a:gridCol>
              </a:tblGrid>
              <a:tr h="1825100">
                <a:tc>
                  <a:txBody>
                    <a:bodyPr/>
                    <a:lstStyle/>
                    <a:p>
                      <a:pPr marL="0" marR="0" lvl="0" indent="0" algn="l" rtl="0">
                        <a:lnSpc>
                          <a:spcPct val="100000"/>
                        </a:lnSpc>
                        <a:spcBef>
                          <a:spcPts val="0"/>
                        </a:spcBef>
                        <a:spcAft>
                          <a:spcPts val="0"/>
                        </a:spcAft>
                        <a:buClr>
                          <a:srgbClr val="000000"/>
                        </a:buClr>
                        <a:buSzPts val="2400"/>
                        <a:buFont typeface="Arial"/>
                        <a:buNone/>
                      </a:pPr>
                      <a:r>
                        <a:rPr lang="en-US" sz="2400" b="0">
                          <a:solidFill>
                            <a:srgbClr val="000000"/>
                          </a:solidFill>
                          <a:latin typeface="Times New Roman"/>
                          <a:ea typeface="Times New Roman"/>
                          <a:cs typeface="Times New Roman"/>
                          <a:sym typeface="Times New Roman"/>
                        </a:rPr>
                        <a:t>Panel No. 06</a:t>
                      </a:r>
                      <a:endParaRPr sz="2400" b="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rgbClr val="000000"/>
                          </a:solidFill>
                          <a:latin typeface="Times New Roman"/>
                          <a:ea typeface="Times New Roman"/>
                          <a:cs typeface="Times New Roman"/>
                          <a:sym typeface="Times New Roman"/>
                        </a:rPr>
                        <a:t>Supervisor Name</a:t>
                      </a:r>
                      <a:endParaRPr sz="1400" u="none" strike="noStrike" cap="none"/>
                    </a:p>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rgbClr val="000000"/>
                          </a:solidFill>
                          <a:latin typeface="Times New Roman"/>
                          <a:ea typeface="Times New Roman"/>
                          <a:cs typeface="Times New Roman"/>
                          <a:sym typeface="Times New Roman"/>
                        </a:rPr>
                        <a:t>Dr</a:t>
                      </a:r>
                      <a:r>
                        <a:rPr lang="en-US" sz="2400" b="0" i="0" u="none" strike="noStrike" cap="none">
                          <a:solidFill>
                            <a:srgbClr val="000000"/>
                          </a:solidFill>
                          <a:highlight>
                            <a:srgbClr val="FFFFFF"/>
                          </a:highlight>
                          <a:latin typeface="Times New Roman"/>
                          <a:ea typeface="Times New Roman"/>
                          <a:cs typeface="Times New Roman"/>
                          <a:sym typeface="Times New Roman"/>
                        </a:rPr>
                        <a:t>. Balaji Srikaanth P, AP/NWC</a:t>
                      </a:r>
                      <a:endParaRPr sz="2400" b="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highlight>
                            <a:srgbClr val="FFFFFF"/>
                          </a:highlight>
                          <a:latin typeface="Times New Roman"/>
                          <a:ea typeface="Times New Roman"/>
                          <a:cs typeface="Times New Roman"/>
                          <a:sym typeface="Times New Roman"/>
                        </a:rPr>
                        <a:t>Dr. S. Nagendra Prabhu, AP/CINTEL</a:t>
                      </a:r>
                      <a:endParaRPr sz="2400" b="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u="none" strike="noStrike" cap="none">
                        <a:solidFill>
                          <a:srgbClr val="000000"/>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r" rtl="0">
                        <a:lnSpc>
                          <a:spcPct val="100000"/>
                        </a:lnSpc>
                        <a:spcBef>
                          <a:spcPts val="0"/>
                        </a:spcBef>
                        <a:spcAft>
                          <a:spcPts val="0"/>
                        </a:spcAft>
                        <a:buClr>
                          <a:srgbClr val="000000"/>
                        </a:buClr>
                        <a:buSzPts val="2400"/>
                        <a:buFont typeface="Arial"/>
                        <a:buNone/>
                      </a:pPr>
                      <a:r>
                        <a:rPr lang="en-US" sz="2400" b="0" u="none" strike="noStrike" cap="none">
                          <a:solidFill>
                            <a:srgbClr val="000000"/>
                          </a:solidFill>
                          <a:latin typeface="Times New Roman"/>
                          <a:ea typeface="Times New Roman"/>
                          <a:cs typeface="Times New Roman"/>
                          <a:sym typeface="Times New Roman"/>
                        </a:rPr>
                        <a:t>Batch No. NW004</a:t>
                      </a:r>
                      <a:endParaRPr sz="1400" u="none" strike="noStrike" cap="none"/>
                    </a:p>
                    <a:p>
                      <a:pPr marL="0" marR="0" lvl="0" indent="0" algn="r" rtl="0">
                        <a:lnSpc>
                          <a:spcPct val="100000"/>
                        </a:lnSpc>
                        <a:spcBef>
                          <a:spcPts val="0"/>
                        </a:spcBef>
                        <a:spcAft>
                          <a:spcPts val="0"/>
                        </a:spcAft>
                        <a:buClr>
                          <a:srgbClr val="000000"/>
                        </a:buClr>
                        <a:buSzPts val="2400"/>
                        <a:buFont typeface="Arial"/>
                        <a:buNone/>
                      </a:pPr>
                      <a:r>
                        <a:rPr lang="en-US" sz="2400" b="0" u="none" strike="noStrike" cap="none">
                          <a:solidFill>
                            <a:srgbClr val="000000"/>
                          </a:solidFill>
                          <a:latin typeface="Times New Roman"/>
                          <a:ea typeface="Times New Roman"/>
                          <a:cs typeface="Times New Roman"/>
                          <a:sym typeface="Times New Roman"/>
                        </a:rPr>
                        <a:t>Shaurya Singh Srinet – RA2111032010006</a:t>
                      </a:r>
                      <a:endParaRPr sz="1400" u="none" strike="noStrike" cap="none"/>
                    </a:p>
                    <a:p>
                      <a:pPr marL="0" marR="0" lvl="0" indent="0" algn="r" rtl="0">
                        <a:lnSpc>
                          <a:spcPct val="100000"/>
                        </a:lnSpc>
                        <a:spcBef>
                          <a:spcPts val="0"/>
                        </a:spcBef>
                        <a:spcAft>
                          <a:spcPts val="0"/>
                        </a:spcAft>
                        <a:buClr>
                          <a:srgbClr val="000000"/>
                        </a:buClr>
                        <a:buSzPts val="2400"/>
                        <a:buFont typeface="Arial"/>
                        <a:buNone/>
                      </a:pPr>
                      <a:r>
                        <a:rPr lang="en-US" sz="2400" b="0" u="none" strike="noStrike" cap="none">
                          <a:solidFill>
                            <a:srgbClr val="000000"/>
                          </a:solidFill>
                          <a:latin typeface="Times New Roman"/>
                          <a:ea typeface="Times New Roman"/>
                          <a:cs typeface="Times New Roman"/>
                          <a:sym typeface="Times New Roman"/>
                        </a:rPr>
                        <a:t>Shounak Chandra – RA2111032010026</a:t>
                      </a:r>
                      <a:endParaRPr sz="1400" u="none" strike="noStrike" cap="none"/>
                    </a:p>
                    <a:p>
                      <a:pPr marL="0" marR="0" lvl="0" indent="0" algn="r" rtl="0">
                        <a:lnSpc>
                          <a:spcPct val="100000"/>
                        </a:lnSpc>
                        <a:spcBef>
                          <a:spcPts val="0"/>
                        </a:spcBef>
                        <a:spcAft>
                          <a:spcPts val="0"/>
                        </a:spcAft>
                        <a:buClr>
                          <a:srgbClr val="000000"/>
                        </a:buClr>
                        <a:buSzPts val="2400"/>
                        <a:buFont typeface="Arial"/>
                        <a:buNone/>
                      </a:pPr>
                      <a:r>
                        <a:rPr lang="en-US" sz="2400" b="0" u="none" strike="noStrike" cap="none">
                          <a:solidFill>
                            <a:srgbClr val="000000"/>
                          </a:solidFill>
                          <a:latin typeface="Times New Roman"/>
                          <a:ea typeface="Times New Roman"/>
                          <a:cs typeface="Times New Roman"/>
                          <a:sym typeface="Times New Roman"/>
                        </a:rPr>
                        <a:t>Charvi Jain – RA2111047010113</a:t>
                      </a:r>
                      <a:endParaRPr sz="1400" u="none" strike="noStrike" cap="none"/>
                    </a:p>
                    <a:p>
                      <a:pPr marL="0" marR="0" lvl="0" indent="0" algn="l" rtl="0">
                        <a:lnSpc>
                          <a:spcPct val="100000"/>
                        </a:lnSpc>
                        <a:spcBef>
                          <a:spcPts val="0"/>
                        </a:spcBef>
                        <a:spcAft>
                          <a:spcPts val="0"/>
                        </a:spcAft>
                        <a:buClr>
                          <a:srgbClr val="000000"/>
                        </a:buClr>
                        <a:buSzPts val="2400"/>
                        <a:buFont typeface="Arial"/>
                        <a:buNone/>
                      </a:pPr>
                      <a:endParaRPr sz="2400" b="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u="none" strike="noStrike" cap="none">
                        <a:solidFill>
                          <a:srgbClr val="000000"/>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2f78886529a_3_0"/>
          <p:cNvSpPr txBox="1">
            <a:spLocks noGrp="1"/>
          </p:cNvSpPr>
          <p:nvPr>
            <p:ph type="body" idx="1"/>
          </p:nvPr>
        </p:nvSpPr>
        <p:spPr>
          <a:xfrm>
            <a:off x="434125" y="1679800"/>
            <a:ext cx="11128500" cy="4648500"/>
          </a:xfrm>
          <a:prstGeom prst="rect">
            <a:avLst/>
          </a:prstGeom>
          <a:noFill/>
          <a:ln>
            <a:noFill/>
          </a:ln>
        </p:spPr>
        <p:txBody>
          <a:bodyPr spcFirstLastPara="1" wrap="square" lIns="91425" tIns="45700" rIns="91425" bIns="45700" anchor="ctr" anchorCtr="0">
            <a:spAutoFit/>
          </a:bodyPr>
          <a:lstStyle/>
          <a:p>
            <a:pPr marL="457200" lvl="0" indent="-355600" algn="just" rtl="0">
              <a:lnSpc>
                <a:spcPct val="115000"/>
              </a:lnSpc>
              <a:spcBef>
                <a:spcPts val="0"/>
              </a:spcBef>
              <a:spcAft>
                <a:spcPts val="0"/>
              </a:spcAft>
              <a:buSzPts val="2000"/>
              <a:buFont typeface="Times"/>
              <a:buChar char="•"/>
            </a:pPr>
            <a:r>
              <a:rPr lang="en-US" sz="2000" b="1">
                <a:latin typeface="Times"/>
                <a:ea typeface="Times"/>
                <a:cs typeface="Times"/>
                <a:sym typeface="Times"/>
              </a:rPr>
              <a:t>Simulation of an IoT Network:</a:t>
            </a:r>
            <a:r>
              <a:rPr lang="en-US" sz="2000">
                <a:latin typeface="Times"/>
                <a:ea typeface="Times"/>
                <a:cs typeface="Times"/>
                <a:sym typeface="Times"/>
              </a:rPr>
              <a:t> This will be done using NS-3, simulating a real-world IoT network that comprises legitimate devices and DDoS attack bots.</a:t>
            </a:r>
            <a:endParaRPr sz="2000">
              <a:latin typeface="Times"/>
              <a:ea typeface="Times"/>
              <a:cs typeface="Times"/>
              <a:sym typeface="Times"/>
            </a:endParaRPr>
          </a:p>
          <a:p>
            <a:pPr marL="457200" lvl="0" indent="-355600" algn="just" rtl="0">
              <a:lnSpc>
                <a:spcPct val="115000"/>
              </a:lnSpc>
              <a:spcBef>
                <a:spcPts val="0"/>
              </a:spcBef>
              <a:spcAft>
                <a:spcPts val="0"/>
              </a:spcAft>
              <a:buSzPts val="2000"/>
              <a:buFont typeface="Times"/>
              <a:buChar char="•"/>
            </a:pPr>
            <a:r>
              <a:rPr lang="en-US" sz="2000" b="1">
                <a:latin typeface="Times"/>
                <a:ea typeface="Times"/>
                <a:cs typeface="Times"/>
                <a:sym typeface="Times"/>
              </a:rPr>
              <a:t>Data Collection:</a:t>
            </a:r>
            <a:r>
              <a:rPr lang="en-US" sz="2000">
                <a:latin typeface="Times"/>
                <a:ea typeface="Times"/>
                <a:cs typeface="Times"/>
                <a:sym typeface="Times"/>
              </a:rPr>
              <a:t> After the benign scenario is generated and network traffic data are collected by Dynamic Fuzz Testing, the number of input data sets that correspond to labeled vs. anomalous data will be assigned accordingly.</a:t>
            </a:r>
            <a:endParaRPr sz="2000">
              <a:latin typeface="Times"/>
              <a:ea typeface="Times"/>
              <a:cs typeface="Times"/>
              <a:sym typeface="Times"/>
            </a:endParaRPr>
          </a:p>
          <a:p>
            <a:pPr marL="457200" lvl="0" indent="-355600" algn="just" rtl="0">
              <a:lnSpc>
                <a:spcPct val="115000"/>
              </a:lnSpc>
              <a:spcBef>
                <a:spcPts val="0"/>
              </a:spcBef>
              <a:spcAft>
                <a:spcPts val="0"/>
              </a:spcAft>
              <a:buSzPts val="2000"/>
              <a:buFont typeface="Times"/>
              <a:buChar char="•"/>
            </a:pPr>
            <a:r>
              <a:rPr lang="en-US" sz="2000" b="1">
                <a:latin typeface="Times"/>
                <a:ea typeface="Times"/>
                <a:cs typeface="Times"/>
                <a:sym typeface="Times"/>
              </a:rPr>
              <a:t>Data Preprocessing:</a:t>
            </a:r>
            <a:r>
              <a:rPr lang="en-US" sz="2000">
                <a:latin typeface="Times"/>
                <a:ea typeface="Times"/>
                <a:cs typeface="Times"/>
                <a:sym typeface="Times"/>
              </a:rPr>
              <a:t> Converting and preprocessing the collected improved data into a format suitable for training the model.</a:t>
            </a:r>
            <a:endParaRPr sz="2000" b="1">
              <a:latin typeface="Times"/>
              <a:ea typeface="Times"/>
              <a:cs typeface="Times"/>
              <a:sym typeface="Times"/>
            </a:endParaRPr>
          </a:p>
          <a:p>
            <a:pPr marL="457200" lvl="0" indent="-355600" algn="just" rtl="0">
              <a:lnSpc>
                <a:spcPct val="115000"/>
              </a:lnSpc>
              <a:spcBef>
                <a:spcPts val="0"/>
              </a:spcBef>
              <a:spcAft>
                <a:spcPts val="0"/>
              </a:spcAft>
              <a:buSzPts val="2000"/>
              <a:buFont typeface="Times"/>
              <a:buChar char="•"/>
            </a:pPr>
            <a:r>
              <a:rPr lang="en-US" sz="2000" b="1">
                <a:latin typeface="Times"/>
                <a:ea typeface="Times"/>
                <a:cs typeface="Times"/>
                <a:sym typeface="Times"/>
              </a:rPr>
              <a:t>Model Training:</a:t>
            </a:r>
            <a:r>
              <a:rPr lang="en-US" sz="2000">
                <a:latin typeface="Times"/>
                <a:ea typeface="Times"/>
                <a:cs typeface="Times"/>
                <a:sym typeface="Times"/>
              </a:rPr>
              <a:t> Actually training the GNN model on the pre-processed dataset will be able to learn DDoS patterns.</a:t>
            </a:r>
            <a:endParaRPr sz="2000">
              <a:latin typeface="Times"/>
              <a:ea typeface="Times"/>
              <a:cs typeface="Times"/>
              <a:sym typeface="Times"/>
            </a:endParaRPr>
          </a:p>
          <a:p>
            <a:pPr marL="457200" lvl="0" indent="-355600" algn="just" rtl="0">
              <a:lnSpc>
                <a:spcPct val="115000"/>
              </a:lnSpc>
              <a:spcBef>
                <a:spcPts val="0"/>
              </a:spcBef>
              <a:spcAft>
                <a:spcPts val="0"/>
              </a:spcAft>
              <a:buSzPts val="2000"/>
              <a:buFont typeface="Times"/>
              <a:buChar char="•"/>
            </a:pPr>
            <a:r>
              <a:rPr lang="en-US" sz="2000" b="1">
                <a:latin typeface="Times"/>
                <a:ea typeface="Times"/>
                <a:cs typeface="Times"/>
                <a:sym typeface="Times"/>
              </a:rPr>
              <a:t>Mitigating Attacks:</a:t>
            </a:r>
            <a:r>
              <a:rPr lang="en-US" sz="2000">
                <a:latin typeface="Times"/>
                <a:ea typeface="Times"/>
                <a:cs typeface="Times"/>
                <a:sym typeface="Times"/>
              </a:rPr>
              <a:t> Formulating an attack mitigation strategy for NS-3 to block the identified malicious traffic while permitting legitimate traffic.</a:t>
            </a:r>
            <a:endParaRPr sz="2000" b="1">
              <a:latin typeface="Times"/>
              <a:ea typeface="Times"/>
              <a:cs typeface="Times"/>
              <a:sym typeface="Times"/>
            </a:endParaRPr>
          </a:p>
          <a:p>
            <a:pPr marL="0" lvl="0" indent="0" algn="just" rtl="0">
              <a:lnSpc>
                <a:spcPct val="115000"/>
              </a:lnSpc>
              <a:spcBef>
                <a:spcPts val="0"/>
              </a:spcBef>
              <a:spcAft>
                <a:spcPts val="0"/>
              </a:spcAft>
              <a:buSzPts val="1800"/>
              <a:buNone/>
            </a:pPr>
            <a:endParaRPr sz="2000">
              <a:latin typeface="Times"/>
              <a:ea typeface="Times"/>
              <a:cs typeface="Times"/>
              <a:sym typeface="Times"/>
            </a:endParaRPr>
          </a:p>
          <a:p>
            <a:pPr marL="457200" lvl="0" indent="0" algn="just" rtl="0">
              <a:lnSpc>
                <a:spcPct val="115000"/>
              </a:lnSpc>
              <a:spcBef>
                <a:spcPts val="0"/>
              </a:spcBef>
              <a:spcAft>
                <a:spcPts val="0"/>
              </a:spcAft>
              <a:buSzPts val="1800"/>
              <a:buNone/>
            </a:pPr>
            <a:endParaRPr sz="2000">
              <a:latin typeface="Times"/>
              <a:ea typeface="Times"/>
              <a:cs typeface="Times"/>
              <a:sym typeface="Times"/>
            </a:endParaRPr>
          </a:p>
        </p:txBody>
      </p:sp>
      <p:sp>
        <p:nvSpPr>
          <p:cNvPr id="143" name="Google Shape;143;g2f78886529a_3_0"/>
          <p:cNvSpPr txBox="1">
            <a:spLocks noGrp="1"/>
          </p:cNvSpPr>
          <p:nvPr>
            <p:ph type="ctrTitle" idx="4294967295"/>
          </p:nvPr>
        </p:nvSpPr>
        <p:spPr>
          <a:xfrm>
            <a:off x="3180551" y="405750"/>
            <a:ext cx="5475300" cy="6834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4000"/>
              <a:buFont typeface="Calibri"/>
              <a:buNone/>
            </a:pPr>
            <a:r>
              <a:rPr lang="en-US" sz="3800" b="0" i="0" u="none" strike="noStrike" cap="none">
                <a:solidFill>
                  <a:schemeClr val="dk1"/>
                </a:solidFill>
                <a:latin typeface="Times New Roman"/>
                <a:ea typeface="Times New Roman"/>
                <a:cs typeface="Times New Roman"/>
                <a:sym typeface="Times New Roman"/>
              </a:rPr>
              <a:t>PROPOSED METHOD</a:t>
            </a:r>
            <a:endParaRPr sz="3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2f78886529a_1_31"/>
          <p:cNvSpPr txBox="1">
            <a:spLocks noGrp="1"/>
          </p:cNvSpPr>
          <p:nvPr>
            <p:ph type="ctrTitle"/>
          </p:nvPr>
        </p:nvSpPr>
        <p:spPr>
          <a:xfrm>
            <a:off x="2062651" y="408075"/>
            <a:ext cx="8066700" cy="6834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000"/>
              <a:buFont typeface="Calibri"/>
              <a:buNone/>
            </a:pPr>
            <a:r>
              <a:rPr lang="en-US" sz="3800">
                <a:latin typeface="Times"/>
                <a:ea typeface="Times"/>
                <a:cs typeface="Times"/>
                <a:sym typeface="Times"/>
              </a:rPr>
              <a:t>ARCHITECTURE DIAGRAM</a:t>
            </a:r>
            <a:endParaRPr sz="3800">
              <a:latin typeface="Times"/>
              <a:ea typeface="Times"/>
              <a:cs typeface="Times"/>
              <a:sym typeface="Times"/>
            </a:endParaRPr>
          </a:p>
        </p:txBody>
      </p:sp>
      <p:pic>
        <p:nvPicPr>
          <p:cNvPr id="149" name="Google Shape;149;g2f78886529a_1_31"/>
          <p:cNvPicPr preferRelativeResize="0"/>
          <p:nvPr/>
        </p:nvPicPr>
        <p:blipFill rotWithShape="1">
          <a:blip r:embed="rId3">
            <a:alphaModFix/>
          </a:blip>
          <a:srcRect/>
          <a:stretch/>
        </p:blipFill>
        <p:spPr>
          <a:xfrm>
            <a:off x="0" y="1667639"/>
            <a:ext cx="12192000" cy="471891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2fe2ee29f0f_0_6"/>
          <p:cNvSpPr txBox="1">
            <a:spLocks noGrp="1"/>
          </p:cNvSpPr>
          <p:nvPr>
            <p:ph type="title"/>
          </p:nvPr>
        </p:nvSpPr>
        <p:spPr>
          <a:xfrm>
            <a:off x="2227200" y="336650"/>
            <a:ext cx="7737600" cy="711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800">
                <a:latin typeface="Times"/>
                <a:ea typeface="Times"/>
                <a:cs typeface="Times"/>
                <a:sym typeface="Times"/>
              </a:rPr>
              <a:t>NS3 Data Generation</a:t>
            </a:r>
            <a:endParaRPr sz="3800">
              <a:latin typeface="Times"/>
              <a:ea typeface="Times"/>
              <a:cs typeface="Times"/>
              <a:sym typeface="Times"/>
            </a:endParaRPr>
          </a:p>
        </p:txBody>
      </p:sp>
      <p:sp>
        <p:nvSpPr>
          <p:cNvPr id="155" name="Google Shape;155;g2fe2ee29f0f_0_6"/>
          <p:cNvSpPr txBox="1">
            <a:spLocks noGrp="1"/>
          </p:cNvSpPr>
          <p:nvPr>
            <p:ph type="body" idx="1"/>
          </p:nvPr>
        </p:nvSpPr>
        <p:spPr>
          <a:xfrm>
            <a:off x="237475" y="1179125"/>
            <a:ext cx="6522600" cy="5479800"/>
          </a:xfrm>
          <a:prstGeom prst="rect">
            <a:avLst/>
          </a:prstGeom>
          <a:noFill/>
          <a:ln>
            <a:noFill/>
          </a:ln>
        </p:spPr>
        <p:txBody>
          <a:bodyPr spcFirstLastPara="1" wrap="square" lIns="91425" tIns="45700" rIns="91425" bIns="45700" anchor="ctr" anchorCtr="0">
            <a:spAutoFit/>
          </a:bodyPr>
          <a:lstStyle/>
          <a:p>
            <a:pPr marL="457200" lvl="0" indent="-355600" algn="just" rtl="0">
              <a:lnSpc>
                <a:spcPct val="150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Traffic Data Collection</a:t>
            </a:r>
            <a:r>
              <a:rPr lang="en-US" sz="2000">
                <a:latin typeface="Times New Roman"/>
                <a:ea typeface="Times New Roman"/>
                <a:cs typeface="Times New Roman"/>
                <a:sym typeface="Times New Roman"/>
              </a:rPr>
              <a:t>: Simulation logs all network traffic via router in XML format, capturing both benign (IoT) and malicious (bot nodes) traffic.</a:t>
            </a:r>
            <a:endParaRPr sz="200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XML to CSV Conversion</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marL="914400" lvl="1" indent="-355600" algn="just" rtl="0">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In-house scripts convert XML logs to CSV for easier machine learning usage.</a:t>
            </a:r>
            <a:endParaRPr sz="2000">
              <a:latin typeface="Times New Roman"/>
              <a:ea typeface="Times New Roman"/>
              <a:cs typeface="Times New Roman"/>
              <a:sym typeface="Times New Roman"/>
            </a:endParaRPr>
          </a:p>
          <a:p>
            <a:pPr marL="914400" lvl="1" indent="-355600" algn="just" rtl="0">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Extracted features: timestamp, source/destination IP, packet size, etc.</a:t>
            </a:r>
            <a:endParaRPr sz="2000">
              <a:latin typeface="Times New Roman"/>
              <a:ea typeface="Times New Roman"/>
              <a:cs typeface="Times New Roman"/>
              <a:sym typeface="Times New Roman"/>
            </a:endParaRPr>
          </a:p>
          <a:p>
            <a:pPr marL="914400" lvl="1" indent="-355600" algn="just" rtl="0">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Labelled packets as "Benign" or "DDoS" based on source.</a:t>
            </a:r>
            <a:endParaRPr sz="200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Data Balancing</a:t>
            </a:r>
            <a:r>
              <a:rPr lang="en-US" sz="2000">
                <a:latin typeface="Times New Roman"/>
                <a:ea typeface="Times New Roman"/>
                <a:cs typeface="Times New Roman"/>
                <a:sym typeface="Times New Roman"/>
              </a:rPr>
              <a:t>: Balanced benign and DDoS packets to prevent model bias.</a:t>
            </a:r>
            <a:endParaRPr sz="2000" b="1">
              <a:latin typeface="Times New Roman"/>
              <a:ea typeface="Times New Roman"/>
              <a:cs typeface="Times New Roman"/>
              <a:sym typeface="Times New Roman"/>
            </a:endParaRPr>
          </a:p>
        </p:txBody>
      </p:sp>
      <p:pic>
        <p:nvPicPr>
          <p:cNvPr id="156" name="Google Shape;156;g2fe2ee29f0f_0_6"/>
          <p:cNvPicPr preferRelativeResize="0"/>
          <p:nvPr/>
        </p:nvPicPr>
        <p:blipFill>
          <a:blip r:embed="rId3">
            <a:alphaModFix/>
          </a:blip>
          <a:stretch>
            <a:fillRect/>
          </a:stretch>
        </p:blipFill>
        <p:spPr>
          <a:xfrm>
            <a:off x="7196675" y="1932845"/>
            <a:ext cx="4763550" cy="3537700"/>
          </a:xfrm>
          <a:prstGeom prst="rect">
            <a:avLst/>
          </a:prstGeom>
          <a:noFill/>
          <a:ln>
            <a:noFill/>
          </a:ln>
        </p:spPr>
      </p:pic>
      <p:sp>
        <p:nvSpPr>
          <p:cNvPr id="157" name="Google Shape;157;g2fe2ee29f0f_0_6"/>
          <p:cNvSpPr txBox="1"/>
          <p:nvPr/>
        </p:nvSpPr>
        <p:spPr>
          <a:xfrm>
            <a:off x="8202075" y="5529800"/>
            <a:ext cx="30000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a:solidFill>
                  <a:schemeClr val="dk1"/>
                </a:solidFill>
                <a:latin typeface="Times New Roman"/>
                <a:ea typeface="Times New Roman"/>
                <a:cs typeface="Times New Roman"/>
                <a:sym typeface="Times New Roman"/>
              </a:rPr>
              <a:t>Data Class Distribution</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2fe2ee29f0f_0_11"/>
          <p:cNvSpPr txBox="1">
            <a:spLocks noGrp="1"/>
          </p:cNvSpPr>
          <p:nvPr>
            <p:ph type="title"/>
          </p:nvPr>
        </p:nvSpPr>
        <p:spPr>
          <a:xfrm>
            <a:off x="2235325" y="521850"/>
            <a:ext cx="7737600" cy="711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800">
                <a:latin typeface="Times"/>
                <a:ea typeface="Times"/>
                <a:cs typeface="Times"/>
                <a:sym typeface="Times"/>
              </a:rPr>
              <a:t>GNN Model Overview</a:t>
            </a:r>
            <a:endParaRPr sz="3800">
              <a:latin typeface="Times"/>
              <a:ea typeface="Times"/>
              <a:cs typeface="Times"/>
              <a:sym typeface="Times"/>
            </a:endParaRPr>
          </a:p>
        </p:txBody>
      </p:sp>
      <p:sp>
        <p:nvSpPr>
          <p:cNvPr id="163" name="Google Shape;163;g2fe2ee29f0f_0_11"/>
          <p:cNvSpPr txBox="1">
            <a:spLocks noGrp="1"/>
          </p:cNvSpPr>
          <p:nvPr>
            <p:ph type="body" idx="1"/>
          </p:nvPr>
        </p:nvSpPr>
        <p:spPr>
          <a:xfrm>
            <a:off x="510175" y="1867025"/>
            <a:ext cx="6686400" cy="4094400"/>
          </a:xfrm>
          <a:prstGeom prst="rect">
            <a:avLst/>
          </a:prstGeom>
          <a:noFill/>
          <a:ln>
            <a:noFill/>
          </a:ln>
        </p:spPr>
        <p:txBody>
          <a:bodyPr spcFirstLastPara="1" wrap="square" lIns="91425" tIns="45700" rIns="91425" bIns="45700" anchor="ctr" anchorCtr="0">
            <a:spAutoFit/>
          </a:bodyPr>
          <a:lstStyle/>
          <a:p>
            <a:pPr marL="457200" lvl="0" indent="-355600" algn="just" rtl="0">
              <a:lnSpc>
                <a:spcPct val="150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Model Input</a:t>
            </a:r>
            <a:endParaRPr sz="2000" b="1">
              <a:latin typeface="Times New Roman"/>
              <a:ea typeface="Times New Roman"/>
              <a:cs typeface="Times New Roman"/>
              <a:sym typeface="Times New Roman"/>
            </a:endParaRPr>
          </a:p>
          <a:p>
            <a:pPr marL="914400" lvl="1" indent="-355600" algn="just" rtl="0">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Features: Packet count, source/target IPs (from CSV files)</a:t>
            </a:r>
            <a:endParaRPr sz="2000">
              <a:latin typeface="Times New Roman"/>
              <a:ea typeface="Times New Roman"/>
              <a:cs typeface="Times New Roman"/>
              <a:sym typeface="Times New Roman"/>
            </a:endParaRPr>
          </a:p>
          <a:p>
            <a:pPr marL="914400" lvl="1" indent="-355600" algn="just" rtl="0">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First layer processes raw features from traffic data</a:t>
            </a:r>
            <a:endParaRPr sz="200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Hidden Layers</a:t>
            </a:r>
            <a:endParaRPr sz="2000" b="1">
              <a:latin typeface="Times New Roman"/>
              <a:ea typeface="Times New Roman"/>
              <a:cs typeface="Times New Roman"/>
              <a:sym typeface="Times New Roman"/>
            </a:endParaRPr>
          </a:p>
          <a:p>
            <a:pPr marL="914400" lvl="1" indent="-355600" algn="just" rtl="0">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Capture complex relationships and subtle patterns</a:t>
            </a:r>
            <a:endParaRPr sz="2000">
              <a:latin typeface="Times New Roman"/>
              <a:ea typeface="Times New Roman"/>
              <a:cs typeface="Times New Roman"/>
              <a:sym typeface="Times New Roman"/>
            </a:endParaRPr>
          </a:p>
          <a:p>
            <a:pPr marL="914400" lvl="1" indent="-355600" algn="just" rtl="0">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Distinguish between normal traffic and DDoS attacks</a:t>
            </a:r>
            <a:endParaRPr sz="200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Output Layer</a:t>
            </a:r>
            <a:endParaRPr sz="2000" b="1">
              <a:latin typeface="Times New Roman"/>
              <a:ea typeface="Times New Roman"/>
              <a:cs typeface="Times New Roman"/>
              <a:sym typeface="Times New Roman"/>
            </a:endParaRPr>
          </a:p>
          <a:p>
            <a:pPr marL="914400" lvl="1" indent="-355600" algn="just" rtl="0">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Binary classification: "Benign" or "DDoS"</a:t>
            </a:r>
            <a:endParaRPr sz="2000" b="1">
              <a:latin typeface="Times New Roman"/>
              <a:ea typeface="Times New Roman"/>
              <a:cs typeface="Times New Roman"/>
              <a:sym typeface="Times New Roman"/>
            </a:endParaRPr>
          </a:p>
        </p:txBody>
      </p:sp>
      <p:pic>
        <p:nvPicPr>
          <p:cNvPr id="164" name="Google Shape;164;g2fe2ee29f0f_0_11"/>
          <p:cNvPicPr preferRelativeResize="0"/>
          <p:nvPr/>
        </p:nvPicPr>
        <p:blipFill>
          <a:blip r:embed="rId3">
            <a:alphaModFix/>
          </a:blip>
          <a:stretch>
            <a:fillRect/>
          </a:stretch>
        </p:blipFill>
        <p:spPr>
          <a:xfrm>
            <a:off x="8089800" y="1254200"/>
            <a:ext cx="3322186" cy="53200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2fe2ee29f0f_1_7"/>
          <p:cNvSpPr txBox="1">
            <a:spLocks noGrp="1"/>
          </p:cNvSpPr>
          <p:nvPr>
            <p:ph type="title"/>
          </p:nvPr>
        </p:nvSpPr>
        <p:spPr>
          <a:xfrm>
            <a:off x="2227200" y="270500"/>
            <a:ext cx="7737600" cy="711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800">
                <a:latin typeface="Times"/>
                <a:ea typeface="Times"/>
                <a:cs typeface="Times"/>
                <a:sym typeface="Times"/>
              </a:rPr>
              <a:t>GNN Model Training</a:t>
            </a:r>
            <a:endParaRPr sz="3800">
              <a:latin typeface="Times"/>
              <a:ea typeface="Times"/>
              <a:cs typeface="Times"/>
              <a:sym typeface="Times"/>
            </a:endParaRPr>
          </a:p>
        </p:txBody>
      </p:sp>
      <p:sp>
        <p:nvSpPr>
          <p:cNvPr id="170" name="Google Shape;170;g2fe2ee29f0f_1_7"/>
          <p:cNvSpPr txBox="1">
            <a:spLocks noGrp="1"/>
          </p:cNvSpPr>
          <p:nvPr>
            <p:ph type="body" idx="1"/>
          </p:nvPr>
        </p:nvSpPr>
        <p:spPr>
          <a:xfrm>
            <a:off x="364650" y="1602450"/>
            <a:ext cx="6646800" cy="4556100"/>
          </a:xfrm>
          <a:prstGeom prst="rect">
            <a:avLst/>
          </a:prstGeom>
          <a:noFill/>
          <a:ln>
            <a:noFill/>
          </a:ln>
        </p:spPr>
        <p:txBody>
          <a:bodyPr spcFirstLastPara="1" wrap="square" lIns="91425" tIns="45700" rIns="91425" bIns="45700" anchor="ctr" anchorCtr="0">
            <a:spAutoFit/>
          </a:bodyPr>
          <a:lstStyle/>
          <a:p>
            <a:pPr marL="457200" lvl="0" indent="-355600" algn="just" rtl="0">
              <a:lnSpc>
                <a:spcPct val="150000"/>
              </a:lnSpc>
              <a:spcBef>
                <a:spcPts val="1200"/>
              </a:spcBef>
              <a:spcAft>
                <a:spcPts val="0"/>
              </a:spcAft>
              <a:buSzPts val="2000"/>
              <a:buFont typeface="Times New Roman"/>
              <a:buChar char="•"/>
            </a:pPr>
            <a:r>
              <a:rPr lang="en-US" sz="2000" b="1">
                <a:latin typeface="Times New Roman"/>
                <a:ea typeface="Times New Roman"/>
                <a:cs typeface="Times New Roman"/>
                <a:sym typeface="Times New Roman"/>
              </a:rPr>
              <a:t>Training Process</a:t>
            </a:r>
            <a:endParaRPr sz="2000" b="1">
              <a:latin typeface="Times New Roman"/>
              <a:ea typeface="Times New Roman"/>
              <a:cs typeface="Times New Roman"/>
              <a:sym typeface="Times New Roman"/>
            </a:endParaRPr>
          </a:p>
          <a:p>
            <a:pPr marL="914400" lvl="1" indent="-355600" algn="just" rtl="0">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Labelled dataset used to train the model</a:t>
            </a:r>
            <a:endParaRPr sz="2000">
              <a:latin typeface="Times New Roman"/>
              <a:ea typeface="Times New Roman"/>
              <a:cs typeface="Times New Roman"/>
              <a:sym typeface="Times New Roman"/>
            </a:endParaRPr>
          </a:p>
          <a:p>
            <a:pPr marL="914400" lvl="1" indent="-355600" algn="just" rtl="0">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Loss function applied to reduce errors in each epoch</a:t>
            </a:r>
            <a:endParaRPr sz="200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Hyperparameter Tuning</a:t>
            </a:r>
            <a:endParaRPr sz="2000" b="1">
              <a:latin typeface="Times New Roman"/>
              <a:ea typeface="Times New Roman"/>
              <a:cs typeface="Times New Roman"/>
              <a:sym typeface="Times New Roman"/>
            </a:endParaRPr>
          </a:p>
          <a:p>
            <a:pPr marL="914400" lvl="1" indent="-355600" algn="just" rtl="0">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Optimized layers, learning rate, batch size, etc.</a:t>
            </a:r>
            <a:endParaRPr sz="2000">
              <a:latin typeface="Times New Roman"/>
              <a:ea typeface="Times New Roman"/>
              <a:cs typeface="Times New Roman"/>
              <a:sym typeface="Times New Roman"/>
            </a:endParaRPr>
          </a:p>
          <a:p>
            <a:pPr marL="914400" lvl="1" indent="-355600" algn="just" rtl="0">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Multiple sessions used to find the best settings</a:t>
            </a:r>
            <a:endParaRPr sz="200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Validation</a:t>
            </a:r>
            <a:endParaRPr sz="2000" b="1">
              <a:latin typeface="Times New Roman"/>
              <a:ea typeface="Times New Roman"/>
              <a:cs typeface="Times New Roman"/>
              <a:sym typeface="Times New Roman"/>
            </a:endParaRPr>
          </a:p>
          <a:p>
            <a:pPr marL="914400" lvl="1" indent="-355600" algn="just" rtl="0">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Validation set used after each epoch to prevent overfitting</a:t>
            </a:r>
            <a:endParaRPr sz="2000">
              <a:latin typeface="Times New Roman"/>
              <a:ea typeface="Times New Roman"/>
              <a:cs typeface="Times New Roman"/>
              <a:sym typeface="Times New Roman"/>
            </a:endParaRPr>
          </a:p>
          <a:p>
            <a:pPr marL="914400" lvl="1" indent="-355600" algn="just" rtl="0">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Adjustments made based on validation results</a:t>
            </a:r>
            <a:endParaRPr sz="2000" b="1">
              <a:latin typeface="Times New Roman"/>
              <a:ea typeface="Times New Roman"/>
              <a:cs typeface="Times New Roman"/>
              <a:sym typeface="Times New Roman"/>
            </a:endParaRPr>
          </a:p>
        </p:txBody>
      </p:sp>
      <p:pic>
        <p:nvPicPr>
          <p:cNvPr id="171" name="Google Shape;171;g2fe2ee29f0f_1_7"/>
          <p:cNvPicPr preferRelativeResize="0"/>
          <p:nvPr/>
        </p:nvPicPr>
        <p:blipFill>
          <a:blip r:embed="rId3">
            <a:alphaModFix/>
          </a:blip>
          <a:stretch>
            <a:fillRect/>
          </a:stretch>
        </p:blipFill>
        <p:spPr>
          <a:xfrm>
            <a:off x="7387502" y="2017750"/>
            <a:ext cx="4491675" cy="3617875"/>
          </a:xfrm>
          <a:prstGeom prst="rect">
            <a:avLst/>
          </a:prstGeom>
          <a:noFill/>
          <a:ln>
            <a:noFill/>
          </a:ln>
        </p:spPr>
      </p:pic>
      <p:sp>
        <p:nvSpPr>
          <p:cNvPr id="172" name="Google Shape;172;g2fe2ee29f0f_1_7"/>
          <p:cNvSpPr txBox="1"/>
          <p:nvPr/>
        </p:nvSpPr>
        <p:spPr>
          <a:xfrm>
            <a:off x="8426975" y="5688550"/>
            <a:ext cx="30000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a:solidFill>
                  <a:schemeClr val="dk1"/>
                </a:solidFill>
                <a:latin typeface="Times New Roman"/>
                <a:ea typeface="Times New Roman"/>
                <a:cs typeface="Times New Roman"/>
                <a:sym typeface="Times New Roman"/>
              </a:rPr>
              <a:t>Model training loss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2fe2ee29f0f_1_15"/>
          <p:cNvSpPr txBox="1">
            <a:spLocks noGrp="1"/>
          </p:cNvSpPr>
          <p:nvPr>
            <p:ph type="title"/>
          </p:nvPr>
        </p:nvSpPr>
        <p:spPr>
          <a:xfrm>
            <a:off x="2235325" y="521850"/>
            <a:ext cx="7737600" cy="711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800">
                <a:latin typeface="Times"/>
                <a:ea typeface="Times"/>
                <a:cs typeface="Times"/>
                <a:sym typeface="Times"/>
              </a:rPr>
              <a:t>GNN Model Performance</a:t>
            </a:r>
            <a:endParaRPr sz="3800">
              <a:latin typeface="Times"/>
              <a:ea typeface="Times"/>
              <a:cs typeface="Times"/>
              <a:sym typeface="Times"/>
            </a:endParaRPr>
          </a:p>
        </p:txBody>
      </p:sp>
      <p:sp>
        <p:nvSpPr>
          <p:cNvPr id="178" name="Google Shape;178;g2fe2ee29f0f_1_15"/>
          <p:cNvSpPr txBox="1">
            <a:spLocks noGrp="1"/>
          </p:cNvSpPr>
          <p:nvPr>
            <p:ph type="body" idx="1"/>
          </p:nvPr>
        </p:nvSpPr>
        <p:spPr>
          <a:xfrm>
            <a:off x="510175" y="1867025"/>
            <a:ext cx="11187900" cy="400200"/>
          </a:xfrm>
          <a:prstGeom prst="rect">
            <a:avLst/>
          </a:prstGeom>
          <a:noFill/>
          <a:ln>
            <a:noFill/>
          </a:ln>
        </p:spPr>
        <p:txBody>
          <a:bodyPr spcFirstLastPara="1" wrap="square" lIns="91425" tIns="45700" rIns="91425" bIns="45700" anchor="ctr" anchorCtr="0">
            <a:spAutoFit/>
          </a:bodyPr>
          <a:lstStyle/>
          <a:p>
            <a:pPr marL="457200" lvl="0" indent="-355600" algn="just" rtl="0">
              <a:lnSpc>
                <a:spcPct val="150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Accuracy</a:t>
            </a:r>
            <a:r>
              <a:rPr lang="en-US" sz="2000">
                <a:latin typeface="Times New Roman"/>
                <a:ea typeface="Times New Roman"/>
                <a:cs typeface="Times New Roman"/>
                <a:sym typeface="Times New Roman"/>
              </a:rPr>
              <a:t>: 74%</a:t>
            </a:r>
            <a:endParaRPr sz="2000" b="1">
              <a:latin typeface="Times New Roman"/>
              <a:ea typeface="Times New Roman"/>
              <a:cs typeface="Times New Roman"/>
              <a:sym typeface="Times New Roman"/>
            </a:endParaRPr>
          </a:p>
        </p:txBody>
      </p:sp>
      <p:pic>
        <p:nvPicPr>
          <p:cNvPr id="179" name="Google Shape;179;g2fe2ee29f0f_1_15"/>
          <p:cNvPicPr preferRelativeResize="0"/>
          <p:nvPr/>
        </p:nvPicPr>
        <p:blipFill>
          <a:blip r:embed="rId3">
            <a:alphaModFix/>
          </a:blip>
          <a:stretch>
            <a:fillRect/>
          </a:stretch>
        </p:blipFill>
        <p:spPr>
          <a:xfrm>
            <a:off x="7197372" y="2466623"/>
            <a:ext cx="4253176" cy="3247424"/>
          </a:xfrm>
          <a:prstGeom prst="rect">
            <a:avLst/>
          </a:prstGeom>
          <a:noFill/>
          <a:ln>
            <a:noFill/>
          </a:ln>
        </p:spPr>
      </p:pic>
      <p:pic>
        <p:nvPicPr>
          <p:cNvPr id="180" name="Google Shape;180;g2fe2ee29f0f_1_15"/>
          <p:cNvPicPr preferRelativeResize="0"/>
          <p:nvPr/>
        </p:nvPicPr>
        <p:blipFill>
          <a:blip r:embed="rId4">
            <a:alphaModFix/>
          </a:blip>
          <a:stretch>
            <a:fillRect/>
          </a:stretch>
        </p:blipFill>
        <p:spPr>
          <a:xfrm>
            <a:off x="717322" y="2466623"/>
            <a:ext cx="4045250" cy="3410154"/>
          </a:xfrm>
          <a:prstGeom prst="rect">
            <a:avLst/>
          </a:prstGeom>
          <a:noFill/>
          <a:ln>
            <a:noFill/>
          </a:ln>
        </p:spPr>
      </p:pic>
      <p:sp>
        <p:nvSpPr>
          <p:cNvPr id="181" name="Google Shape;181;g2fe2ee29f0f_1_15"/>
          <p:cNvSpPr txBox="1"/>
          <p:nvPr/>
        </p:nvSpPr>
        <p:spPr>
          <a:xfrm>
            <a:off x="1063375" y="5962563"/>
            <a:ext cx="3386700" cy="71682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solidFill>
                  <a:schemeClr val="dk1"/>
                </a:solidFill>
                <a:latin typeface="Times New Roman"/>
                <a:ea typeface="Times New Roman"/>
                <a:cs typeface="Times New Roman"/>
                <a:sym typeface="Times New Roman"/>
              </a:rPr>
              <a:t>Model training accuracy</a:t>
            </a:r>
            <a:endParaRPr sz="2000" dirty="0">
              <a:solidFill>
                <a:schemeClr val="dk1"/>
              </a:solidFill>
              <a:latin typeface="Times New Roman"/>
              <a:ea typeface="Times New Roman"/>
              <a:cs typeface="Times New Roman"/>
              <a:sym typeface="Times New Roman"/>
            </a:endParaRPr>
          </a:p>
        </p:txBody>
      </p:sp>
      <p:sp>
        <p:nvSpPr>
          <p:cNvPr id="182" name="Google Shape;182;g2fe2ee29f0f_1_15"/>
          <p:cNvSpPr txBox="1"/>
          <p:nvPr/>
        </p:nvSpPr>
        <p:spPr>
          <a:xfrm>
            <a:off x="7737750" y="5869938"/>
            <a:ext cx="3386700" cy="71682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solidFill>
                  <a:schemeClr val="dk1"/>
                </a:solidFill>
                <a:latin typeface="Times New Roman"/>
                <a:ea typeface="Times New Roman"/>
                <a:cs typeface="Times New Roman"/>
                <a:sym typeface="Times New Roman"/>
              </a:rPr>
              <a:t>Confusion Matrix</a:t>
            </a:r>
            <a:endParaRPr sz="2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2fe2ee29f0f_0_16"/>
          <p:cNvSpPr txBox="1">
            <a:spLocks noGrp="1"/>
          </p:cNvSpPr>
          <p:nvPr>
            <p:ph type="title"/>
          </p:nvPr>
        </p:nvSpPr>
        <p:spPr>
          <a:xfrm>
            <a:off x="1467025" y="508600"/>
            <a:ext cx="9274200" cy="711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800">
                <a:latin typeface="Times"/>
                <a:ea typeface="Times"/>
                <a:cs typeface="Times"/>
                <a:sym typeface="Times"/>
              </a:rPr>
              <a:t>Mitigation Strategy: Dynamic Packet Filtering</a:t>
            </a:r>
            <a:endParaRPr sz="3800">
              <a:latin typeface="Times"/>
              <a:ea typeface="Times"/>
              <a:cs typeface="Times"/>
              <a:sym typeface="Times"/>
            </a:endParaRPr>
          </a:p>
        </p:txBody>
      </p:sp>
      <p:sp>
        <p:nvSpPr>
          <p:cNvPr id="188" name="Google Shape;188;g2fe2ee29f0f_0_16"/>
          <p:cNvSpPr txBox="1">
            <a:spLocks noGrp="1"/>
          </p:cNvSpPr>
          <p:nvPr>
            <p:ph type="body" idx="1"/>
          </p:nvPr>
        </p:nvSpPr>
        <p:spPr>
          <a:xfrm>
            <a:off x="502050" y="1632133"/>
            <a:ext cx="11187900" cy="4556100"/>
          </a:xfrm>
          <a:prstGeom prst="rect">
            <a:avLst/>
          </a:prstGeom>
          <a:noFill/>
          <a:ln>
            <a:noFill/>
          </a:ln>
        </p:spPr>
        <p:txBody>
          <a:bodyPr spcFirstLastPara="1" wrap="square" lIns="91425" tIns="45700" rIns="91425" bIns="45700" anchor="ctr" anchorCtr="0">
            <a:spAutoFit/>
          </a:bodyPr>
          <a:lstStyle/>
          <a:p>
            <a:pPr marL="457200" lvl="0" indent="-355600" algn="l" rtl="0">
              <a:lnSpc>
                <a:spcPct val="150000"/>
              </a:lnSpc>
              <a:spcBef>
                <a:spcPts val="1200"/>
              </a:spcBef>
              <a:spcAft>
                <a:spcPts val="0"/>
              </a:spcAft>
              <a:buSzPts val="2000"/>
              <a:buFont typeface="Times New Roman"/>
              <a:buChar char="•"/>
            </a:pPr>
            <a:r>
              <a:rPr lang="en-US" sz="2000" b="1" dirty="0">
                <a:latin typeface="Times New Roman"/>
                <a:ea typeface="Times New Roman"/>
                <a:cs typeface="Times New Roman"/>
                <a:sym typeface="Times New Roman"/>
              </a:rPr>
              <a:t>Chosen Method: Dynamic Packet Filtering</a:t>
            </a:r>
            <a:endParaRPr sz="2000" b="1" dirty="0">
              <a:latin typeface="Times New Roman"/>
              <a:ea typeface="Times New Roman"/>
              <a:cs typeface="Times New Roman"/>
              <a:sym typeface="Times New Roman"/>
            </a:endParaRPr>
          </a:p>
          <a:p>
            <a:pPr marL="914400" lvl="1" indent="-355600" algn="l" rtl="0">
              <a:lnSpc>
                <a:spcPct val="15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Selected for its real-time and automated response.</a:t>
            </a:r>
            <a:endParaRPr sz="2000" dirty="0">
              <a:latin typeface="Times New Roman"/>
              <a:ea typeface="Times New Roman"/>
              <a:cs typeface="Times New Roman"/>
              <a:sym typeface="Times New Roman"/>
            </a:endParaRPr>
          </a:p>
          <a:p>
            <a:pPr marL="457200" lvl="0" indent="-355600" algn="l" rtl="0">
              <a:lnSpc>
                <a:spcPct val="150000"/>
              </a:lnSpc>
              <a:spcBef>
                <a:spcPts val="0"/>
              </a:spcBef>
              <a:spcAft>
                <a:spcPts val="0"/>
              </a:spcAft>
              <a:buSzPts val="2000"/>
              <a:buFont typeface="Times New Roman"/>
              <a:buChar char="•"/>
            </a:pPr>
            <a:r>
              <a:rPr lang="en-US" sz="2000" b="1" dirty="0">
                <a:latin typeface="Times New Roman"/>
                <a:ea typeface="Times New Roman"/>
                <a:cs typeface="Times New Roman"/>
                <a:sym typeface="Times New Roman"/>
              </a:rPr>
              <a:t>Real-time Detection</a:t>
            </a:r>
            <a:endParaRPr sz="2000" b="1" dirty="0">
              <a:latin typeface="Times New Roman"/>
              <a:ea typeface="Times New Roman"/>
              <a:cs typeface="Times New Roman"/>
              <a:sym typeface="Times New Roman"/>
            </a:endParaRPr>
          </a:p>
          <a:p>
            <a:pPr marL="914400" lvl="1" indent="-355600" algn="l" rtl="0">
              <a:lnSpc>
                <a:spcPct val="15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GNN model identifies and responds to DDoS packets.</a:t>
            </a:r>
            <a:endParaRPr sz="2000" dirty="0">
              <a:latin typeface="Times New Roman"/>
              <a:ea typeface="Times New Roman"/>
              <a:cs typeface="Times New Roman"/>
              <a:sym typeface="Times New Roman"/>
            </a:endParaRPr>
          </a:p>
          <a:p>
            <a:pPr marL="457200" lvl="0" indent="-355600" algn="l" rtl="0">
              <a:lnSpc>
                <a:spcPct val="150000"/>
              </a:lnSpc>
              <a:spcBef>
                <a:spcPts val="0"/>
              </a:spcBef>
              <a:spcAft>
                <a:spcPts val="0"/>
              </a:spcAft>
              <a:buSzPts val="2000"/>
              <a:buFont typeface="Times New Roman"/>
              <a:buChar char="•"/>
            </a:pPr>
            <a:r>
              <a:rPr lang="en-US" sz="2000" b="1" dirty="0">
                <a:latin typeface="Times New Roman"/>
                <a:ea typeface="Times New Roman"/>
                <a:cs typeface="Times New Roman"/>
                <a:sym typeface="Times New Roman"/>
              </a:rPr>
              <a:t>Dynamic Blocklist</a:t>
            </a:r>
            <a:endParaRPr sz="2000" b="1" dirty="0">
              <a:latin typeface="Times New Roman"/>
              <a:ea typeface="Times New Roman"/>
              <a:cs typeface="Times New Roman"/>
              <a:sym typeface="Times New Roman"/>
            </a:endParaRPr>
          </a:p>
          <a:p>
            <a:pPr marL="914400" lvl="1" indent="-355600" algn="l" rtl="0">
              <a:lnSpc>
                <a:spcPct val="15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Updates automatically with detected malicious IPs.</a:t>
            </a:r>
            <a:endParaRPr sz="2000" dirty="0">
              <a:latin typeface="Times New Roman"/>
              <a:ea typeface="Times New Roman"/>
              <a:cs typeface="Times New Roman"/>
              <a:sym typeface="Times New Roman"/>
            </a:endParaRPr>
          </a:p>
          <a:p>
            <a:pPr marL="457200" lvl="0" indent="-355600" algn="l" rtl="0">
              <a:lnSpc>
                <a:spcPct val="150000"/>
              </a:lnSpc>
              <a:spcBef>
                <a:spcPts val="0"/>
              </a:spcBef>
              <a:spcAft>
                <a:spcPts val="0"/>
              </a:spcAft>
              <a:buSzPts val="2000"/>
              <a:buFont typeface="Times New Roman"/>
              <a:buChar char="•"/>
            </a:pPr>
            <a:r>
              <a:rPr lang="en-US" sz="2000" b="1" dirty="0">
                <a:latin typeface="Times New Roman"/>
                <a:ea typeface="Times New Roman"/>
                <a:cs typeface="Times New Roman"/>
                <a:sym typeface="Times New Roman"/>
              </a:rPr>
              <a:t>Router-level Filtering</a:t>
            </a:r>
            <a:endParaRPr sz="2000" b="1" dirty="0">
              <a:latin typeface="Times New Roman"/>
              <a:ea typeface="Times New Roman"/>
              <a:cs typeface="Times New Roman"/>
              <a:sym typeface="Times New Roman"/>
            </a:endParaRPr>
          </a:p>
          <a:p>
            <a:pPr marL="914400" lvl="1" indent="-355600" algn="l" rtl="0">
              <a:lnSpc>
                <a:spcPct val="15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Drops packets from blocklisted IPs to prevent server overload.</a:t>
            </a:r>
            <a:endParaRPr sz="2000" dirty="0">
              <a:latin typeface="Times New Roman"/>
              <a:ea typeface="Times New Roman"/>
              <a:cs typeface="Times New Roman"/>
              <a:sym typeface="Times New Roman"/>
            </a:endParaRPr>
          </a:p>
          <a:p>
            <a:pPr marL="457200" lvl="0" indent="-355600" algn="l" rtl="0">
              <a:lnSpc>
                <a:spcPct val="150000"/>
              </a:lnSpc>
              <a:spcBef>
                <a:spcPts val="0"/>
              </a:spcBef>
              <a:spcAft>
                <a:spcPts val="0"/>
              </a:spcAft>
              <a:buSzPts val="2000"/>
              <a:buFont typeface="Times New Roman"/>
              <a:buChar char="•"/>
            </a:pPr>
            <a:r>
              <a:rPr lang="en-US" sz="2000" b="1" dirty="0">
                <a:latin typeface="Times New Roman"/>
                <a:ea typeface="Times New Roman"/>
                <a:cs typeface="Times New Roman"/>
                <a:sym typeface="Times New Roman"/>
              </a:rPr>
              <a:t>Ensures Network Stability</a:t>
            </a:r>
            <a:endParaRPr sz="2000" b="1" dirty="0">
              <a:latin typeface="Times New Roman"/>
              <a:ea typeface="Times New Roman"/>
              <a:cs typeface="Times New Roman"/>
              <a:sym typeface="Times New Roman"/>
            </a:endParaRPr>
          </a:p>
          <a:p>
            <a:pPr marL="914400" lvl="1" indent="-355600" algn="l" rtl="0">
              <a:lnSpc>
                <a:spcPct val="15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Reduces harmful traffic and maintains performance.</a:t>
            </a:r>
            <a:endParaRPr sz="2000" b="1" dirty="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4088201" y="526617"/>
            <a:ext cx="4015500" cy="6009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sz="3800">
                <a:latin typeface="Times"/>
                <a:ea typeface="Times"/>
                <a:cs typeface="Times"/>
                <a:sym typeface="Times"/>
              </a:rPr>
              <a:t>ABSTRACT</a:t>
            </a:r>
            <a:endParaRPr sz="3800">
              <a:latin typeface="Times"/>
              <a:ea typeface="Times"/>
              <a:cs typeface="Times"/>
              <a:sym typeface="Times"/>
            </a:endParaRPr>
          </a:p>
        </p:txBody>
      </p:sp>
      <p:sp>
        <p:nvSpPr>
          <p:cNvPr id="96" name="Google Shape;96;p2"/>
          <p:cNvSpPr txBox="1">
            <a:spLocks noGrp="1"/>
          </p:cNvSpPr>
          <p:nvPr>
            <p:ph type="body" idx="1"/>
          </p:nvPr>
        </p:nvSpPr>
        <p:spPr>
          <a:xfrm>
            <a:off x="520350" y="2243960"/>
            <a:ext cx="11151300" cy="3182400"/>
          </a:xfrm>
          <a:prstGeom prst="rect">
            <a:avLst/>
          </a:prstGeom>
          <a:noFill/>
          <a:ln>
            <a:noFill/>
          </a:ln>
        </p:spPr>
        <p:txBody>
          <a:bodyPr spcFirstLastPara="1" wrap="square" lIns="91425" tIns="45700" rIns="91425" bIns="45700" anchor="ctr" anchorCtr="0">
            <a:spAutoFit/>
          </a:bodyPr>
          <a:lstStyle/>
          <a:p>
            <a:pPr marL="228600" lvl="0" indent="-228600" algn="just" rtl="0">
              <a:lnSpc>
                <a:spcPct val="150000"/>
              </a:lnSpc>
              <a:spcBef>
                <a:spcPts val="0"/>
              </a:spcBef>
              <a:spcAft>
                <a:spcPts val="0"/>
              </a:spcAft>
              <a:buSzPts val="2000"/>
              <a:buFont typeface="Times"/>
              <a:buChar char="•"/>
            </a:pPr>
            <a:r>
              <a:rPr lang="en-US" sz="2000">
                <a:latin typeface="Times"/>
                <a:ea typeface="Times"/>
                <a:cs typeface="Times"/>
                <a:sym typeface="Times"/>
              </a:rPr>
              <a:t>Distributed denial of service (DDoS) attack severely impacts IoT network capabilities and expose the infrastructure to numerous security problems. </a:t>
            </a:r>
            <a:endParaRPr sz="2000">
              <a:latin typeface="Times"/>
              <a:ea typeface="Times"/>
              <a:cs typeface="Times"/>
              <a:sym typeface="Times"/>
            </a:endParaRPr>
          </a:p>
          <a:p>
            <a:pPr marL="457200" lvl="0" indent="0" algn="just" rtl="0">
              <a:lnSpc>
                <a:spcPct val="115000"/>
              </a:lnSpc>
              <a:spcBef>
                <a:spcPts val="0"/>
              </a:spcBef>
              <a:spcAft>
                <a:spcPts val="0"/>
              </a:spcAft>
              <a:buNone/>
            </a:pPr>
            <a:endParaRPr sz="1200">
              <a:latin typeface="Times"/>
              <a:ea typeface="Times"/>
              <a:cs typeface="Times"/>
              <a:sym typeface="Times"/>
            </a:endParaRPr>
          </a:p>
          <a:p>
            <a:pPr marL="228600" lvl="0" indent="-228600" algn="just" rtl="0">
              <a:lnSpc>
                <a:spcPct val="115000"/>
              </a:lnSpc>
              <a:spcBef>
                <a:spcPts val="0"/>
              </a:spcBef>
              <a:spcAft>
                <a:spcPts val="0"/>
              </a:spcAft>
              <a:buSzPts val="2000"/>
              <a:buFont typeface="Times"/>
              <a:buChar char="•"/>
            </a:pPr>
            <a:r>
              <a:rPr lang="en-US" sz="2000">
                <a:latin typeface="Times"/>
                <a:ea typeface="Times"/>
                <a:cs typeface="Times"/>
                <a:sym typeface="Times"/>
              </a:rPr>
              <a:t>DDoS attacks disrupt IoT networks, creating security vulnerabilities.</a:t>
            </a:r>
            <a:br>
              <a:rPr lang="en-US" sz="2000">
                <a:latin typeface="Times"/>
                <a:ea typeface="Times"/>
                <a:cs typeface="Times"/>
                <a:sym typeface="Times"/>
              </a:rPr>
            </a:br>
            <a:endParaRPr sz="1100">
              <a:latin typeface="Times"/>
              <a:ea typeface="Times"/>
              <a:cs typeface="Times"/>
              <a:sym typeface="Times"/>
            </a:endParaRPr>
          </a:p>
          <a:p>
            <a:pPr marL="228600" lvl="0" indent="-228600" algn="just" rtl="0">
              <a:lnSpc>
                <a:spcPct val="115000"/>
              </a:lnSpc>
              <a:spcBef>
                <a:spcPts val="0"/>
              </a:spcBef>
              <a:spcAft>
                <a:spcPts val="0"/>
              </a:spcAft>
              <a:buSzPts val="2000"/>
              <a:buFont typeface="Times"/>
              <a:buChar char="•"/>
            </a:pPr>
            <a:r>
              <a:rPr lang="en-US" sz="2000">
                <a:latin typeface="Times"/>
                <a:ea typeface="Times"/>
                <a:cs typeface="Times"/>
                <a:sym typeface="Times"/>
              </a:rPr>
              <a:t>Dynamic Fuzz Test + GNN framework for real-time DDoS detection and mitigation.</a:t>
            </a:r>
            <a:br>
              <a:rPr lang="en-US" sz="2000">
                <a:latin typeface="Times"/>
                <a:ea typeface="Times"/>
                <a:cs typeface="Times"/>
                <a:sym typeface="Times"/>
              </a:rPr>
            </a:br>
            <a:endParaRPr sz="1100">
              <a:latin typeface="Times"/>
              <a:ea typeface="Times"/>
              <a:cs typeface="Times"/>
              <a:sym typeface="Times"/>
            </a:endParaRPr>
          </a:p>
          <a:p>
            <a:pPr marL="228600" lvl="0" indent="-228600" algn="just" rtl="0">
              <a:lnSpc>
                <a:spcPct val="115000"/>
              </a:lnSpc>
              <a:spcBef>
                <a:spcPts val="0"/>
              </a:spcBef>
              <a:spcAft>
                <a:spcPts val="0"/>
              </a:spcAft>
              <a:buSzPts val="2000"/>
              <a:buFont typeface="Times"/>
              <a:buChar char="•"/>
            </a:pPr>
            <a:r>
              <a:rPr lang="en-US" sz="2000">
                <a:latin typeface="Times"/>
                <a:ea typeface="Times"/>
                <a:cs typeface="Times"/>
                <a:sym typeface="Times"/>
              </a:rPr>
              <a:t>NS-3 simulations generate realistic traffic for training the GNN model.</a:t>
            </a:r>
            <a:br>
              <a:rPr lang="en-US" sz="2000">
                <a:latin typeface="Times"/>
                <a:ea typeface="Times"/>
                <a:cs typeface="Times"/>
                <a:sym typeface="Times"/>
              </a:rPr>
            </a:br>
            <a:endParaRPr sz="1100">
              <a:latin typeface="Times"/>
              <a:ea typeface="Times"/>
              <a:cs typeface="Times"/>
              <a:sym typeface="Times"/>
            </a:endParaRPr>
          </a:p>
          <a:p>
            <a:pPr marL="228600" lvl="0" indent="-228600" algn="just" rtl="0">
              <a:lnSpc>
                <a:spcPct val="115000"/>
              </a:lnSpc>
              <a:spcBef>
                <a:spcPts val="0"/>
              </a:spcBef>
              <a:spcAft>
                <a:spcPts val="0"/>
              </a:spcAft>
              <a:buSzPts val="2000"/>
              <a:buFont typeface="Times"/>
              <a:buChar char="•"/>
            </a:pPr>
            <a:r>
              <a:rPr lang="en-US" sz="2000">
                <a:latin typeface="Times"/>
                <a:ea typeface="Times"/>
                <a:cs typeface="Times"/>
                <a:sym typeface="Times"/>
              </a:rPr>
              <a:t>Achieves effective DDoS mitigation with minimal impact on network performance.</a:t>
            </a:r>
            <a:endParaRPr sz="2000">
              <a:latin typeface="Times"/>
              <a:ea typeface="Times"/>
              <a:cs typeface="Times"/>
              <a:sym typeface="Time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3746153" y="407195"/>
            <a:ext cx="4503000" cy="711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800">
                <a:latin typeface="Times"/>
                <a:ea typeface="Times"/>
                <a:cs typeface="Times"/>
                <a:sym typeface="Times"/>
              </a:rPr>
              <a:t>INTRODUCTION</a:t>
            </a:r>
            <a:endParaRPr sz="3800">
              <a:latin typeface="Times"/>
              <a:ea typeface="Times"/>
              <a:cs typeface="Times"/>
              <a:sym typeface="Times"/>
            </a:endParaRPr>
          </a:p>
        </p:txBody>
      </p:sp>
      <p:sp>
        <p:nvSpPr>
          <p:cNvPr id="102" name="Google Shape;102;p3"/>
          <p:cNvSpPr txBox="1">
            <a:spLocks noGrp="1"/>
          </p:cNvSpPr>
          <p:nvPr>
            <p:ph type="body" idx="1"/>
          </p:nvPr>
        </p:nvSpPr>
        <p:spPr>
          <a:xfrm>
            <a:off x="288800" y="1504925"/>
            <a:ext cx="11417700" cy="4556100"/>
          </a:xfrm>
          <a:prstGeom prst="rect">
            <a:avLst/>
          </a:prstGeom>
          <a:noFill/>
          <a:ln>
            <a:noFill/>
          </a:ln>
        </p:spPr>
        <p:txBody>
          <a:bodyPr spcFirstLastPara="1" wrap="square" lIns="91425" tIns="45700" rIns="91425" bIns="45700" anchor="ctr" anchorCtr="0">
            <a:spAutoFit/>
          </a:bodyPr>
          <a:lstStyle/>
          <a:p>
            <a:pPr marL="457200" lvl="0" indent="-355600" algn="just" rtl="0">
              <a:lnSpc>
                <a:spcPct val="150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IoT Security Challenges:</a:t>
            </a:r>
            <a:r>
              <a:rPr lang="en-US" sz="2000">
                <a:latin typeface="Times New Roman"/>
                <a:ea typeface="Times New Roman"/>
                <a:cs typeface="Times New Roman"/>
                <a:sym typeface="Times New Roman"/>
              </a:rPr>
              <a:t> The surge in IoT devices introduces significant vulnerabilities, demanding robust security measures.</a:t>
            </a:r>
            <a:endParaRPr sz="200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Sophisticated Threats:</a:t>
            </a:r>
            <a:r>
              <a:rPr lang="en-US" sz="2000">
                <a:latin typeface="Times New Roman"/>
                <a:ea typeface="Times New Roman"/>
                <a:cs typeface="Times New Roman"/>
                <a:sym typeface="Times New Roman"/>
              </a:rPr>
              <a:t> DDoS and MITM attacks increasingly exploit IoT's interconnected nature, making traditional defenses inadequate.</a:t>
            </a:r>
            <a:endParaRPr sz="200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Necessity for Innovation:</a:t>
            </a:r>
            <a:r>
              <a:rPr lang="en-US" sz="2000">
                <a:latin typeface="Times New Roman"/>
                <a:ea typeface="Times New Roman"/>
                <a:cs typeface="Times New Roman"/>
                <a:sym typeface="Times New Roman"/>
              </a:rPr>
              <a:t> Evolving cyber threats call for advanced security strategies, beyond the reach of conventional methods.</a:t>
            </a:r>
            <a:endParaRPr sz="200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AI-Driven Solutions:</a:t>
            </a:r>
            <a:r>
              <a:rPr lang="en-US" sz="2000">
                <a:latin typeface="Times New Roman"/>
                <a:ea typeface="Times New Roman"/>
                <a:cs typeface="Times New Roman"/>
                <a:sym typeface="Times New Roman"/>
              </a:rPr>
              <a:t> Leveraging AI and ML, particularly Graph Neural Networks and dynamic fuzz testing, to enhance IoT threat detection and response.</a:t>
            </a:r>
            <a:endParaRPr sz="200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Project Aim:</a:t>
            </a:r>
            <a:r>
              <a:rPr lang="en-US" sz="2000">
                <a:latin typeface="Times New Roman"/>
                <a:ea typeface="Times New Roman"/>
                <a:cs typeface="Times New Roman"/>
                <a:sym typeface="Times New Roman"/>
              </a:rPr>
              <a:t> Integrating AI-driven dynamic fuzz testing with GNN-based detection to provide real-time, effective security for IoT networks.</a:t>
            </a: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2f78886529a_1_11"/>
          <p:cNvSpPr txBox="1">
            <a:spLocks noGrp="1"/>
          </p:cNvSpPr>
          <p:nvPr>
            <p:ph type="title"/>
          </p:nvPr>
        </p:nvSpPr>
        <p:spPr>
          <a:xfrm>
            <a:off x="2235325" y="521850"/>
            <a:ext cx="7737600" cy="711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800">
                <a:latin typeface="Times"/>
                <a:ea typeface="Times"/>
                <a:cs typeface="Times"/>
                <a:sym typeface="Times"/>
              </a:rPr>
              <a:t>SCOPE AND APPLICATION</a:t>
            </a:r>
            <a:endParaRPr sz="3800">
              <a:latin typeface="Times"/>
              <a:ea typeface="Times"/>
              <a:cs typeface="Times"/>
              <a:sym typeface="Times"/>
            </a:endParaRPr>
          </a:p>
        </p:txBody>
      </p:sp>
      <p:sp>
        <p:nvSpPr>
          <p:cNvPr id="108" name="Google Shape;108;g2f78886529a_1_11"/>
          <p:cNvSpPr txBox="1">
            <a:spLocks noGrp="1"/>
          </p:cNvSpPr>
          <p:nvPr>
            <p:ph type="body" idx="1"/>
          </p:nvPr>
        </p:nvSpPr>
        <p:spPr>
          <a:xfrm>
            <a:off x="510175" y="1867025"/>
            <a:ext cx="11187900" cy="4094400"/>
          </a:xfrm>
          <a:prstGeom prst="rect">
            <a:avLst/>
          </a:prstGeom>
          <a:noFill/>
          <a:ln>
            <a:noFill/>
          </a:ln>
        </p:spPr>
        <p:txBody>
          <a:bodyPr spcFirstLastPara="1" wrap="square" lIns="91425" tIns="45700" rIns="91425" bIns="45700" anchor="ctr" anchorCtr="0">
            <a:spAutoFit/>
          </a:bodyPr>
          <a:lstStyle/>
          <a:p>
            <a:pPr marL="457200" lvl="0" indent="-355600" algn="just" rtl="0">
              <a:lnSpc>
                <a:spcPct val="150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Diverse IoT Environments</a:t>
            </a:r>
            <a:r>
              <a:rPr lang="en-US" sz="2000">
                <a:latin typeface="Times New Roman"/>
                <a:ea typeface="Times New Roman"/>
                <a:cs typeface="Times New Roman"/>
                <a:sym typeface="Times New Roman"/>
              </a:rPr>
              <a:t>: Applicable across smart homes, healthcare, industrial IoT, and beyond.</a:t>
            </a:r>
            <a:endParaRPr sz="200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Advanced Security</a:t>
            </a:r>
            <a:r>
              <a:rPr lang="en-US" sz="2000">
                <a:latin typeface="Times New Roman"/>
                <a:ea typeface="Times New Roman"/>
                <a:cs typeface="Times New Roman"/>
                <a:sym typeface="Times New Roman"/>
              </a:rPr>
              <a:t>: Improves the detection and mitigation of DDoS and network-based attacks within these varied IoT environments.</a:t>
            </a:r>
            <a:endParaRPr sz="200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Scalable Solutions</a:t>
            </a:r>
            <a:r>
              <a:rPr lang="en-US" sz="2000">
                <a:latin typeface="Times New Roman"/>
                <a:ea typeface="Times New Roman"/>
                <a:cs typeface="Times New Roman"/>
                <a:sym typeface="Times New Roman"/>
              </a:rPr>
              <a:t>: Offers adaptable security measures suitable for large-scale IoT deployments, ensuring comprehensive protection.</a:t>
            </a:r>
            <a:endParaRPr sz="200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Real-Time Response</a:t>
            </a:r>
            <a:r>
              <a:rPr lang="en-US" sz="2000">
                <a:latin typeface="Times New Roman"/>
                <a:ea typeface="Times New Roman"/>
                <a:cs typeface="Times New Roman"/>
                <a:sym typeface="Times New Roman"/>
              </a:rPr>
              <a:t>: Enables real-time detection and response, enhancing resilience across extensive IoT networks.</a:t>
            </a:r>
            <a:endParaRPr sz="200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Research and Development</a:t>
            </a:r>
            <a:r>
              <a:rPr lang="en-US" sz="2000">
                <a:latin typeface="Times New Roman"/>
                <a:ea typeface="Times New Roman"/>
                <a:cs typeface="Times New Roman"/>
                <a:sym typeface="Times New Roman"/>
              </a:rPr>
              <a:t>: Provides a foundation for further exploration in IoT security, integrating AI-driven techniques and dynamic fuzz testing.</a:t>
            </a:r>
            <a:endParaRPr sz="2000" b="1">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2f7d784c464_2_6"/>
          <p:cNvSpPr txBox="1">
            <a:spLocks noGrp="1"/>
          </p:cNvSpPr>
          <p:nvPr>
            <p:ph type="title"/>
          </p:nvPr>
        </p:nvSpPr>
        <p:spPr>
          <a:xfrm>
            <a:off x="3189199" y="317100"/>
            <a:ext cx="6188700" cy="711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800">
                <a:latin typeface="Times"/>
                <a:ea typeface="Times"/>
                <a:cs typeface="Times"/>
                <a:sym typeface="Times"/>
              </a:rPr>
              <a:t>LITERATURE SURVEY</a:t>
            </a:r>
            <a:endParaRPr sz="3800">
              <a:latin typeface="Times"/>
              <a:ea typeface="Times"/>
              <a:cs typeface="Times"/>
              <a:sym typeface="Times"/>
            </a:endParaRPr>
          </a:p>
        </p:txBody>
      </p:sp>
      <p:sp>
        <p:nvSpPr>
          <p:cNvPr id="114" name="Google Shape;114;g2f7d784c464_2_6"/>
          <p:cNvSpPr txBox="1">
            <a:spLocks noGrp="1"/>
          </p:cNvSpPr>
          <p:nvPr>
            <p:ph type="body" idx="1"/>
          </p:nvPr>
        </p:nvSpPr>
        <p:spPr>
          <a:xfrm>
            <a:off x="473000" y="1291850"/>
            <a:ext cx="11287500" cy="5110200"/>
          </a:xfrm>
          <a:prstGeom prst="rect">
            <a:avLst/>
          </a:prstGeom>
          <a:noFill/>
          <a:ln>
            <a:noFill/>
          </a:ln>
        </p:spPr>
        <p:txBody>
          <a:bodyPr spcFirstLastPara="1" wrap="square" lIns="91425" tIns="45700" rIns="91425" bIns="45700" anchor="ctr" anchorCtr="0">
            <a:spAutoFit/>
          </a:bodyPr>
          <a:lstStyle/>
          <a:p>
            <a:pPr marL="0" lvl="0" indent="0" algn="l" rtl="0">
              <a:lnSpc>
                <a:spcPct val="115000"/>
              </a:lnSpc>
              <a:spcBef>
                <a:spcPts val="1200"/>
              </a:spcBef>
              <a:spcAft>
                <a:spcPts val="0"/>
              </a:spcAft>
              <a:buNone/>
            </a:pPr>
            <a:r>
              <a:rPr lang="en-US" sz="2000" b="1">
                <a:latin typeface="Times New Roman"/>
                <a:ea typeface="Times New Roman"/>
                <a:cs typeface="Times New Roman"/>
                <a:sym typeface="Times New Roman"/>
              </a:rPr>
              <a:t>A Comprehensive Survey on DDoS Attacks and Countermeasures in IoT Networks</a:t>
            </a:r>
            <a:br>
              <a:rPr lang="en-US" sz="2000" b="1">
                <a:latin typeface="Times New Roman"/>
                <a:ea typeface="Times New Roman"/>
                <a:cs typeface="Times New Roman"/>
                <a:sym typeface="Times New Roman"/>
              </a:rPr>
            </a:br>
            <a:r>
              <a:rPr lang="en-US" sz="2000" b="1">
                <a:latin typeface="Times New Roman"/>
                <a:ea typeface="Times New Roman"/>
                <a:cs typeface="Times New Roman"/>
                <a:sym typeface="Times New Roman"/>
              </a:rPr>
              <a:t>Authors:</a:t>
            </a:r>
            <a:r>
              <a:rPr lang="en-US" sz="2000">
                <a:latin typeface="Times New Roman"/>
                <a:ea typeface="Times New Roman"/>
                <a:cs typeface="Times New Roman"/>
                <a:sym typeface="Times New Roman"/>
              </a:rPr>
              <a:t> M. Aslan &amp; R. Samet</a:t>
            </a:r>
            <a:br>
              <a:rPr lang="en-US" sz="2000">
                <a:latin typeface="Times New Roman"/>
                <a:ea typeface="Times New Roman"/>
                <a:cs typeface="Times New Roman"/>
                <a:sym typeface="Times New Roman"/>
              </a:rPr>
            </a:br>
            <a:r>
              <a:rPr lang="en-US" sz="2000" b="1">
                <a:latin typeface="Times New Roman"/>
                <a:ea typeface="Times New Roman"/>
                <a:cs typeface="Times New Roman"/>
                <a:sym typeface="Times New Roman"/>
              </a:rPr>
              <a:t>Journal:</a:t>
            </a:r>
            <a:r>
              <a:rPr lang="en-US" sz="2000">
                <a:latin typeface="Times New Roman"/>
                <a:ea typeface="Times New Roman"/>
                <a:cs typeface="Times New Roman"/>
                <a:sym typeface="Times New Roman"/>
              </a:rPr>
              <a:t> IEEE Transanctions</a:t>
            </a:r>
            <a:br>
              <a:rPr lang="en-US" sz="2000">
                <a:latin typeface="Times New Roman"/>
                <a:ea typeface="Times New Roman"/>
                <a:cs typeface="Times New Roman"/>
                <a:sym typeface="Times New Roman"/>
              </a:rPr>
            </a:br>
            <a:r>
              <a:rPr lang="en-US" sz="2000" b="1">
                <a:latin typeface="Times New Roman"/>
                <a:ea typeface="Times New Roman"/>
                <a:cs typeface="Times New Roman"/>
                <a:sym typeface="Times New Roman"/>
              </a:rPr>
              <a:t>Year:</a:t>
            </a:r>
            <a:r>
              <a:rPr lang="en-US" sz="2000">
                <a:latin typeface="Times New Roman"/>
                <a:ea typeface="Times New Roman"/>
                <a:cs typeface="Times New Roman"/>
                <a:sym typeface="Times New Roman"/>
              </a:rPr>
              <a:t> 2022</a:t>
            </a:r>
            <a:endParaRPr sz="20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2000" b="1">
                <a:latin typeface="Times New Roman"/>
                <a:ea typeface="Times New Roman"/>
                <a:cs typeface="Times New Roman"/>
                <a:sym typeface="Times New Roman"/>
              </a:rPr>
              <a:t>Summary:</a:t>
            </a:r>
            <a:br>
              <a:rPr lang="en-US" sz="2000" b="1">
                <a:latin typeface="Times New Roman"/>
                <a:ea typeface="Times New Roman"/>
                <a:cs typeface="Times New Roman"/>
                <a:sym typeface="Times New Roman"/>
              </a:rPr>
            </a:br>
            <a:r>
              <a:rPr lang="en-US" sz="2000">
                <a:latin typeface="Times New Roman"/>
                <a:ea typeface="Times New Roman"/>
                <a:cs typeface="Times New Roman"/>
                <a:sym typeface="Times New Roman"/>
              </a:rPr>
              <a:t>This survey provides an in-depth review of DDoS attacks targeting IoT networks and discusses various countermeasures. It covers techniques such as rate-limiting and anomaly detection systems, and stresses the importance of real-time monitoring and response systems for effective mitigation. The paper offers a broad overview of existing solutions and their effectiveness in different scenarios.</a:t>
            </a:r>
            <a:endParaRPr sz="20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2000" b="1">
                <a:latin typeface="Times New Roman"/>
                <a:ea typeface="Times New Roman"/>
                <a:cs typeface="Times New Roman"/>
                <a:sym typeface="Times New Roman"/>
              </a:rPr>
              <a:t>Gaps:</a:t>
            </a:r>
            <a:endParaRPr sz="2000" b="1">
              <a:latin typeface="Times New Roman"/>
              <a:ea typeface="Times New Roman"/>
              <a:cs typeface="Times New Roman"/>
              <a:sym typeface="Times New Roman"/>
            </a:endParaRPr>
          </a:p>
          <a:p>
            <a:pPr marL="457200" lvl="0" indent="-355600" algn="l" rtl="0">
              <a:lnSpc>
                <a:spcPct val="115000"/>
              </a:lnSpc>
              <a:spcBef>
                <a:spcPts val="1200"/>
              </a:spcBef>
              <a:spcAft>
                <a:spcPts val="0"/>
              </a:spcAft>
              <a:buSzPts val="2000"/>
              <a:buFont typeface="Times New Roman"/>
              <a:buChar char="●"/>
            </a:pPr>
            <a:r>
              <a:rPr lang="en-US" sz="2000">
                <a:latin typeface="Times New Roman"/>
                <a:ea typeface="Times New Roman"/>
                <a:cs typeface="Times New Roman"/>
                <a:sym typeface="Times New Roman"/>
              </a:rPr>
              <a:t>Does not delve into the specifics of emerging DDoS attack techniques and their countermeasures.</a:t>
            </a:r>
            <a:endParaRPr sz="2000">
              <a:latin typeface="Times New Roman"/>
              <a:ea typeface="Times New Roman"/>
              <a:cs typeface="Times New Roman"/>
              <a:sym typeface="Times New Roman"/>
            </a:endParaRPr>
          </a:p>
          <a:p>
            <a:pPr marL="457200" lvl="0" indent="-355600" algn="l" rtl="0">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Lacks detailed analysis of how countermeasures perform in diverse and large-scale IoT environments.</a:t>
            </a:r>
            <a:endParaRPr sz="2000">
              <a:latin typeface="Times New Roman"/>
              <a:ea typeface="Times New Roman"/>
              <a:cs typeface="Times New Roman"/>
              <a:sym typeface="Times New Roman"/>
            </a:endParaRPr>
          </a:p>
          <a:p>
            <a:pPr marL="457200" lvl="0" indent="-355600" algn="l" rtl="0">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Limited coverage of the latest advancements in real-time monitoring and response systems.</a:t>
            </a:r>
            <a:endParaRPr sz="2000" b="1">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2f7d784c464_2_14"/>
          <p:cNvSpPr txBox="1">
            <a:spLocks noGrp="1"/>
          </p:cNvSpPr>
          <p:nvPr>
            <p:ph type="title"/>
          </p:nvPr>
        </p:nvSpPr>
        <p:spPr>
          <a:xfrm>
            <a:off x="3189199" y="421325"/>
            <a:ext cx="6188700" cy="711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800">
                <a:latin typeface="Times"/>
                <a:ea typeface="Times"/>
                <a:cs typeface="Times"/>
                <a:sym typeface="Times"/>
              </a:rPr>
              <a:t>LITERATURE SURVEY</a:t>
            </a:r>
            <a:endParaRPr sz="3800">
              <a:latin typeface="Times"/>
              <a:ea typeface="Times"/>
              <a:cs typeface="Times"/>
              <a:sym typeface="Times"/>
            </a:endParaRPr>
          </a:p>
        </p:txBody>
      </p:sp>
      <p:sp>
        <p:nvSpPr>
          <p:cNvPr id="120" name="Google Shape;120;g2f7d784c464_2_14"/>
          <p:cNvSpPr txBox="1">
            <a:spLocks noGrp="1"/>
          </p:cNvSpPr>
          <p:nvPr>
            <p:ph type="body" idx="1"/>
          </p:nvPr>
        </p:nvSpPr>
        <p:spPr>
          <a:xfrm>
            <a:off x="658350" y="1456775"/>
            <a:ext cx="10875300" cy="4882500"/>
          </a:xfrm>
          <a:prstGeom prst="rect">
            <a:avLst/>
          </a:prstGeom>
          <a:noFill/>
          <a:ln>
            <a:noFill/>
          </a:ln>
        </p:spPr>
        <p:txBody>
          <a:bodyPr spcFirstLastPara="1" wrap="square" lIns="91425" tIns="45700" rIns="91425" bIns="45700" anchor="ctr" anchorCtr="0">
            <a:spAutoFit/>
          </a:bodyPr>
          <a:lstStyle/>
          <a:p>
            <a:pPr marL="0" lvl="0" indent="0" algn="l" rtl="0">
              <a:lnSpc>
                <a:spcPct val="115000"/>
              </a:lnSpc>
              <a:spcBef>
                <a:spcPts val="1200"/>
              </a:spcBef>
              <a:spcAft>
                <a:spcPts val="0"/>
              </a:spcAft>
              <a:buClr>
                <a:schemeClr val="dk1"/>
              </a:buClr>
              <a:buSzPts val="1100"/>
              <a:buFont typeface="Arial"/>
              <a:buNone/>
            </a:pPr>
            <a:r>
              <a:rPr lang="en-US" sz="1900" b="1">
                <a:latin typeface="Times New Roman"/>
                <a:ea typeface="Times New Roman"/>
                <a:cs typeface="Times New Roman"/>
                <a:sym typeface="Times New Roman"/>
              </a:rPr>
              <a:t>GNN-based Anomaly Detection for Securing IoT Networks</a:t>
            </a:r>
            <a:br>
              <a:rPr lang="en-US" sz="1900" b="1">
                <a:latin typeface="Times New Roman"/>
                <a:ea typeface="Times New Roman"/>
                <a:cs typeface="Times New Roman"/>
                <a:sym typeface="Times New Roman"/>
              </a:rPr>
            </a:br>
            <a:r>
              <a:rPr lang="en-US" sz="1900" b="1">
                <a:latin typeface="Times New Roman"/>
                <a:ea typeface="Times New Roman"/>
                <a:cs typeface="Times New Roman"/>
                <a:sym typeface="Times New Roman"/>
              </a:rPr>
              <a:t>Authors:</a:t>
            </a:r>
            <a:r>
              <a:rPr lang="en-US" sz="1900">
                <a:latin typeface="Times New Roman"/>
                <a:ea typeface="Times New Roman"/>
                <a:cs typeface="Times New Roman"/>
                <a:sym typeface="Times New Roman"/>
              </a:rPr>
              <a:t> X. Zhang, et al.</a:t>
            </a:r>
            <a:br>
              <a:rPr lang="en-US" sz="1900">
                <a:latin typeface="Times New Roman"/>
                <a:ea typeface="Times New Roman"/>
                <a:cs typeface="Times New Roman"/>
                <a:sym typeface="Times New Roman"/>
              </a:rPr>
            </a:br>
            <a:r>
              <a:rPr lang="en-US" sz="1900" b="1">
                <a:latin typeface="Times New Roman"/>
                <a:ea typeface="Times New Roman"/>
                <a:cs typeface="Times New Roman"/>
                <a:sym typeface="Times New Roman"/>
              </a:rPr>
              <a:t>Journal:</a:t>
            </a:r>
            <a:r>
              <a:rPr lang="en-US" sz="1900">
                <a:latin typeface="Times New Roman"/>
                <a:ea typeface="Times New Roman"/>
                <a:cs typeface="Times New Roman"/>
                <a:sym typeface="Times New Roman"/>
              </a:rPr>
              <a:t> IEEE Transactions on Network and Service Management</a:t>
            </a:r>
            <a:br>
              <a:rPr lang="en-US" sz="1900">
                <a:latin typeface="Times New Roman"/>
                <a:ea typeface="Times New Roman"/>
                <a:cs typeface="Times New Roman"/>
                <a:sym typeface="Times New Roman"/>
              </a:rPr>
            </a:br>
            <a:r>
              <a:rPr lang="en-US" sz="1900" b="1">
                <a:latin typeface="Times New Roman"/>
                <a:ea typeface="Times New Roman"/>
                <a:cs typeface="Times New Roman"/>
                <a:sym typeface="Times New Roman"/>
              </a:rPr>
              <a:t>Year:</a:t>
            </a:r>
            <a:r>
              <a:rPr lang="en-US" sz="1900">
                <a:latin typeface="Times New Roman"/>
                <a:ea typeface="Times New Roman"/>
                <a:cs typeface="Times New Roman"/>
                <a:sym typeface="Times New Roman"/>
              </a:rPr>
              <a:t> 2023</a:t>
            </a:r>
            <a:endParaRPr sz="190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US" sz="1900" b="1">
                <a:latin typeface="Times New Roman"/>
                <a:ea typeface="Times New Roman"/>
                <a:cs typeface="Times New Roman"/>
                <a:sym typeface="Times New Roman"/>
              </a:rPr>
              <a:t>Summary:</a:t>
            </a:r>
            <a:br>
              <a:rPr lang="en-US" sz="1900" b="1">
                <a:latin typeface="Times New Roman"/>
                <a:ea typeface="Times New Roman"/>
                <a:cs typeface="Times New Roman"/>
                <a:sym typeface="Times New Roman"/>
              </a:rPr>
            </a:br>
            <a:r>
              <a:rPr lang="en-US" sz="1900">
                <a:latin typeface="Times New Roman"/>
                <a:ea typeface="Times New Roman"/>
                <a:cs typeface="Times New Roman"/>
                <a:sym typeface="Times New Roman"/>
              </a:rPr>
              <a:t>This paper explores the use of Graph Neural Networks (GNNs) for detecting anomalies in IoT networks, with a focus on DDoS attacks. The study illustrates how GNNs analyze the network's structure and traffic patterns to identify and mitigate malicious activities. It demonstrates the effectiveness of GNNs in enhancing network security by providing a robust anomaly detection mechanism.</a:t>
            </a:r>
            <a:endParaRPr sz="19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900" b="1">
                <a:latin typeface="Times New Roman"/>
                <a:ea typeface="Times New Roman"/>
                <a:cs typeface="Times New Roman"/>
                <a:sym typeface="Times New Roman"/>
              </a:rPr>
              <a:t>Gaps:</a:t>
            </a:r>
            <a:endParaRPr sz="1900" b="1">
              <a:latin typeface="Times New Roman"/>
              <a:ea typeface="Times New Roman"/>
              <a:cs typeface="Times New Roman"/>
              <a:sym typeface="Times New Roman"/>
            </a:endParaRPr>
          </a:p>
          <a:p>
            <a:pPr marL="457200" lvl="0" indent="-349250" algn="l" rtl="0">
              <a:lnSpc>
                <a:spcPct val="115000"/>
              </a:lnSpc>
              <a:spcBef>
                <a:spcPts val="1200"/>
              </a:spcBef>
              <a:spcAft>
                <a:spcPts val="0"/>
              </a:spcAft>
              <a:buSzPts val="1900"/>
              <a:buFont typeface="Times New Roman"/>
              <a:buChar char="●"/>
            </a:pPr>
            <a:r>
              <a:rPr lang="en-US" sz="1900">
                <a:latin typeface="Times New Roman"/>
                <a:ea typeface="Times New Roman"/>
                <a:cs typeface="Times New Roman"/>
                <a:sym typeface="Times New Roman"/>
              </a:rPr>
              <a:t>Limited examination of the GNN model's performance in real-world, large-scale IoT environments.</a:t>
            </a:r>
            <a:endParaRPr sz="1900">
              <a:latin typeface="Times New Roman"/>
              <a:ea typeface="Times New Roman"/>
              <a:cs typeface="Times New Roman"/>
              <a:sym typeface="Times New Roman"/>
            </a:endParaRPr>
          </a:p>
          <a:p>
            <a:pPr marL="457200" lvl="0" indent="-349250" algn="l" rtl="0">
              <a:lnSpc>
                <a:spcPct val="115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Insufficient discussion on the adaptability of GNNs to evolving attack vectors.</a:t>
            </a:r>
            <a:endParaRPr sz="1900">
              <a:latin typeface="Times New Roman"/>
              <a:ea typeface="Times New Roman"/>
              <a:cs typeface="Times New Roman"/>
              <a:sym typeface="Times New Roman"/>
            </a:endParaRPr>
          </a:p>
          <a:p>
            <a:pPr marL="457200" lvl="0" indent="-349250" algn="l" rtl="0">
              <a:lnSpc>
                <a:spcPct val="115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Lack of comprehensive comparison with other anomaly detection methods in IoT networks.</a:t>
            </a:r>
            <a:endParaRPr sz="1900" b="1">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2f78886529a_2_26"/>
          <p:cNvSpPr txBox="1">
            <a:spLocks noGrp="1"/>
          </p:cNvSpPr>
          <p:nvPr>
            <p:ph type="title"/>
          </p:nvPr>
        </p:nvSpPr>
        <p:spPr>
          <a:xfrm>
            <a:off x="3189199" y="421325"/>
            <a:ext cx="6188700" cy="711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800">
                <a:latin typeface="Times"/>
                <a:ea typeface="Times"/>
                <a:cs typeface="Times"/>
                <a:sym typeface="Times"/>
              </a:rPr>
              <a:t>LITERATURE SURVEY</a:t>
            </a:r>
            <a:endParaRPr sz="3800">
              <a:latin typeface="Times"/>
              <a:ea typeface="Times"/>
              <a:cs typeface="Times"/>
              <a:sym typeface="Times"/>
            </a:endParaRPr>
          </a:p>
        </p:txBody>
      </p:sp>
      <p:sp>
        <p:nvSpPr>
          <p:cNvPr id="126" name="Google Shape;126;g2f78886529a_2_26"/>
          <p:cNvSpPr txBox="1">
            <a:spLocks noGrp="1"/>
          </p:cNvSpPr>
          <p:nvPr>
            <p:ph type="body" idx="1"/>
          </p:nvPr>
        </p:nvSpPr>
        <p:spPr>
          <a:xfrm>
            <a:off x="697650" y="1570590"/>
            <a:ext cx="10796700" cy="5372700"/>
          </a:xfrm>
          <a:prstGeom prst="rect">
            <a:avLst/>
          </a:prstGeom>
          <a:noFill/>
          <a:ln>
            <a:noFill/>
          </a:ln>
        </p:spPr>
        <p:txBody>
          <a:bodyPr spcFirstLastPara="1" wrap="square" lIns="91425" tIns="45700" rIns="91425" bIns="45700" anchor="ctr" anchorCtr="0">
            <a:spAutoFit/>
          </a:bodyPr>
          <a:lstStyle/>
          <a:p>
            <a:pPr marL="0" lvl="0" indent="0" algn="l" rtl="0">
              <a:lnSpc>
                <a:spcPct val="115000"/>
              </a:lnSpc>
              <a:spcBef>
                <a:spcPts val="1200"/>
              </a:spcBef>
              <a:spcAft>
                <a:spcPts val="0"/>
              </a:spcAft>
              <a:buClr>
                <a:schemeClr val="dk1"/>
              </a:buClr>
              <a:buSzPts val="1100"/>
              <a:buFont typeface="Arial"/>
              <a:buNone/>
            </a:pPr>
            <a:r>
              <a:rPr lang="en-US" sz="1900" b="1">
                <a:latin typeface="Times New Roman"/>
                <a:ea typeface="Times New Roman"/>
                <a:cs typeface="Times New Roman"/>
                <a:sym typeface="Times New Roman"/>
              </a:rPr>
              <a:t>Fuzz Testing for IoT Security</a:t>
            </a:r>
            <a:br>
              <a:rPr lang="en-US" sz="1900" b="1">
                <a:latin typeface="Times New Roman"/>
                <a:ea typeface="Times New Roman"/>
                <a:cs typeface="Times New Roman"/>
                <a:sym typeface="Times New Roman"/>
              </a:rPr>
            </a:br>
            <a:r>
              <a:rPr lang="en-US" sz="1900" b="1">
                <a:latin typeface="Times New Roman"/>
                <a:ea typeface="Times New Roman"/>
                <a:cs typeface="Times New Roman"/>
                <a:sym typeface="Times New Roman"/>
              </a:rPr>
              <a:t>Authors:</a:t>
            </a:r>
            <a:r>
              <a:rPr lang="en-US" sz="1900">
                <a:latin typeface="Times New Roman"/>
                <a:ea typeface="Times New Roman"/>
                <a:cs typeface="Times New Roman"/>
                <a:sym typeface="Times New Roman"/>
              </a:rPr>
              <a:t> M. Böhme, et al.</a:t>
            </a:r>
            <a:br>
              <a:rPr lang="en-US" sz="1900">
                <a:latin typeface="Times New Roman"/>
                <a:ea typeface="Times New Roman"/>
                <a:cs typeface="Times New Roman"/>
                <a:sym typeface="Times New Roman"/>
              </a:rPr>
            </a:br>
            <a:r>
              <a:rPr lang="en-US" sz="1900" b="1">
                <a:latin typeface="Times New Roman"/>
                <a:ea typeface="Times New Roman"/>
                <a:cs typeface="Times New Roman"/>
                <a:sym typeface="Times New Roman"/>
              </a:rPr>
              <a:t>Journal:</a:t>
            </a:r>
            <a:r>
              <a:rPr lang="en-US" sz="1900">
                <a:latin typeface="Times New Roman"/>
                <a:ea typeface="Times New Roman"/>
                <a:cs typeface="Times New Roman"/>
                <a:sym typeface="Times New Roman"/>
              </a:rPr>
              <a:t> ACM Transactions on Privacy and Security</a:t>
            </a:r>
            <a:br>
              <a:rPr lang="en-US" sz="1900">
                <a:latin typeface="Times New Roman"/>
                <a:ea typeface="Times New Roman"/>
                <a:cs typeface="Times New Roman"/>
                <a:sym typeface="Times New Roman"/>
              </a:rPr>
            </a:br>
            <a:r>
              <a:rPr lang="en-US" sz="1900" b="1">
                <a:latin typeface="Times New Roman"/>
                <a:ea typeface="Times New Roman"/>
                <a:cs typeface="Times New Roman"/>
                <a:sym typeface="Times New Roman"/>
              </a:rPr>
              <a:t>Year:</a:t>
            </a:r>
            <a:r>
              <a:rPr lang="en-US" sz="1900">
                <a:latin typeface="Times New Roman"/>
                <a:ea typeface="Times New Roman"/>
                <a:cs typeface="Times New Roman"/>
                <a:sym typeface="Times New Roman"/>
              </a:rPr>
              <a:t> 2024</a:t>
            </a:r>
            <a:endParaRPr sz="19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900" b="1">
                <a:latin typeface="Times New Roman"/>
                <a:ea typeface="Times New Roman"/>
                <a:cs typeface="Times New Roman"/>
                <a:sym typeface="Times New Roman"/>
              </a:rPr>
              <a:t>Summary:</a:t>
            </a:r>
            <a:br>
              <a:rPr lang="en-US" sz="1900" b="1">
                <a:latin typeface="Times New Roman"/>
                <a:ea typeface="Times New Roman"/>
                <a:cs typeface="Times New Roman"/>
                <a:sym typeface="Times New Roman"/>
              </a:rPr>
            </a:br>
            <a:r>
              <a:rPr lang="en-US" sz="1900">
                <a:latin typeface="Times New Roman"/>
                <a:ea typeface="Times New Roman"/>
                <a:cs typeface="Times New Roman"/>
                <a:sym typeface="Times New Roman"/>
              </a:rPr>
              <a:t>The paper introduces a fuzz testing approach specifically designed for IoT devices. This method simulates various attack scenarios to identify security vulnerabilities, offering a comprehensive testing environment for evaluating IoT security solutions. The approach aims to uncover potential weaknesses in IoT systems by mimicking real-world attack conditions.</a:t>
            </a:r>
            <a:endParaRPr sz="19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900" b="1">
                <a:latin typeface="Times New Roman"/>
                <a:ea typeface="Times New Roman"/>
                <a:cs typeface="Times New Roman"/>
                <a:sym typeface="Times New Roman"/>
              </a:rPr>
              <a:t>Gaps:</a:t>
            </a:r>
            <a:endParaRPr sz="1900" b="1">
              <a:latin typeface="Times New Roman"/>
              <a:ea typeface="Times New Roman"/>
              <a:cs typeface="Times New Roman"/>
              <a:sym typeface="Times New Roman"/>
            </a:endParaRPr>
          </a:p>
          <a:p>
            <a:pPr marL="457200" lvl="0" indent="-349250" algn="l" rtl="0">
              <a:lnSpc>
                <a:spcPct val="115000"/>
              </a:lnSpc>
              <a:spcBef>
                <a:spcPts val="1200"/>
              </a:spcBef>
              <a:spcAft>
                <a:spcPts val="0"/>
              </a:spcAft>
              <a:buSzPts val="1900"/>
              <a:buFont typeface="Times New Roman"/>
              <a:buChar char="●"/>
            </a:pPr>
            <a:r>
              <a:rPr lang="en-US" sz="1900">
                <a:latin typeface="Times New Roman"/>
                <a:ea typeface="Times New Roman"/>
                <a:cs typeface="Times New Roman"/>
                <a:sym typeface="Times New Roman"/>
              </a:rPr>
              <a:t>Limited discussion on integrating fuzz testing with existing IoT security frameworks.</a:t>
            </a:r>
            <a:endParaRPr sz="1900">
              <a:latin typeface="Times New Roman"/>
              <a:ea typeface="Times New Roman"/>
              <a:cs typeface="Times New Roman"/>
              <a:sym typeface="Times New Roman"/>
            </a:endParaRPr>
          </a:p>
          <a:p>
            <a:pPr marL="457200" lvl="0" indent="-349250" algn="l" rtl="0">
              <a:lnSpc>
                <a:spcPct val="115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Insufficient empirical validation of the method's effectiveness across diverse IoT devices.</a:t>
            </a:r>
            <a:endParaRPr sz="1900">
              <a:latin typeface="Times New Roman"/>
              <a:ea typeface="Times New Roman"/>
              <a:cs typeface="Times New Roman"/>
              <a:sym typeface="Times New Roman"/>
            </a:endParaRPr>
          </a:p>
          <a:p>
            <a:pPr marL="457200" lvl="0" indent="-349250" algn="l" rtl="0">
              <a:lnSpc>
                <a:spcPct val="115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Lack of consideration for performance impact and scalability of the testing approach.</a:t>
            </a:r>
            <a:endParaRPr sz="1900">
              <a:latin typeface="Times New Roman"/>
              <a:ea typeface="Times New Roman"/>
              <a:cs typeface="Times New Roman"/>
              <a:sym typeface="Times New Roman"/>
            </a:endParaRPr>
          </a:p>
          <a:p>
            <a:pPr marL="457200" lvl="0" indent="0" algn="l" rtl="0">
              <a:lnSpc>
                <a:spcPct val="115000"/>
              </a:lnSpc>
              <a:spcBef>
                <a:spcPts val="1200"/>
              </a:spcBef>
              <a:spcAft>
                <a:spcPts val="0"/>
              </a:spcAft>
              <a:buSzPts val="1800"/>
              <a:buNone/>
            </a:pPr>
            <a:endParaRPr sz="1900" b="1">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graphicFrame>
        <p:nvGraphicFramePr>
          <p:cNvPr id="131" name="Google Shape;131;p4"/>
          <p:cNvGraphicFramePr/>
          <p:nvPr/>
        </p:nvGraphicFramePr>
        <p:xfrm>
          <a:off x="196974" y="187556"/>
          <a:ext cx="11798075" cy="6435305"/>
        </p:xfrm>
        <a:graphic>
          <a:graphicData uri="http://schemas.openxmlformats.org/drawingml/2006/table">
            <a:tbl>
              <a:tblPr firstRow="1" bandRow="1">
                <a:noFill/>
                <a:tableStyleId>{D1136ADB-F167-47A8-B4BE-6C469931AD8A}</a:tableStyleId>
              </a:tblPr>
              <a:tblGrid>
                <a:gridCol w="986375">
                  <a:extLst>
                    <a:ext uri="{9D8B030D-6E8A-4147-A177-3AD203B41FA5}">
                      <a16:colId xmlns:a16="http://schemas.microsoft.com/office/drawing/2014/main" val="20000"/>
                    </a:ext>
                  </a:extLst>
                </a:gridCol>
                <a:gridCol w="2577375">
                  <a:extLst>
                    <a:ext uri="{9D8B030D-6E8A-4147-A177-3AD203B41FA5}">
                      <a16:colId xmlns:a16="http://schemas.microsoft.com/office/drawing/2014/main" val="20001"/>
                    </a:ext>
                  </a:extLst>
                </a:gridCol>
                <a:gridCol w="1129500">
                  <a:extLst>
                    <a:ext uri="{9D8B030D-6E8A-4147-A177-3AD203B41FA5}">
                      <a16:colId xmlns:a16="http://schemas.microsoft.com/office/drawing/2014/main" val="20002"/>
                    </a:ext>
                  </a:extLst>
                </a:gridCol>
                <a:gridCol w="2526175">
                  <a:extLst>
                    <a:ext uri="{9D8B030D-6E8A-4147-A177-3AD203B41FA5}">
                      <a16:colId xmlns:a16="http://schemas.microsoft.com/office/drawing/2014/main" val="20003"/>
                    </a:ext>
                  </a:extLst>
                </a:gridCol>
                <a:gridCol w="4578650">
                  <a:extLst>
                    <a:ext uri="{9D8B030D-6E8A-4147-A177-3AD203B41FA5}">
                      <a16:colId xmlns:a16="http://schemas.microsoft.com/office/drawing/2014/main" val="20004"/>
                    </a:ext>
                  </a:extLst>
                </a:gridCol>
              </a:tblGrid>
              <a:tr h="497200">
                <a:tc>
                  <a:txBody>
                    <a:bodyPr/>
                    <a:lstStyle/>
                    <a:p>
                      <a:pPr marL="0" marR="0" lvl="0" indent="0" algn="ctr" rtl="0">
                        <a:lnSpc>
                          <a:spcPct val="100000"/>
                        </a:lnSpc>
                        <a:spcBef>
                          <a:spcPts val="0"/>
                        </a:spcBef>
                        <a:spcAft>
                          <a:spcPts val="0"/>
                        </a:spcAft>
                        <a:buNone/>
                      </a:pPr>
                      <a:r>
                        <a:rPr lang="en-US" sz="1400" b="1" u="none" strike="noStrike" cap="none"/>
                        <a:t>Sr. No. </a:t>
                      </a:r>
                      <a:endParaRPr b="1"/>
                    </a:p>
                  </a:txBody>
                  <a:tcPr marL="91450" marR="91450" marT="45725" marB="45725" anchor="ctr"/>
                </a:tc>
                <a:tc>
                  <a:txBody>
                    <a:bodyPr/>
                    <a:lstStyle/>
                    <a:p>
                      <a:pPr marL="0" marR="0" lvl="0" indent="0" algn="ctr" rtl="0">
                        <a:lnSpc>
                          <a:spcPct val="100000"/>
                        </a:lnSpc>
                        <a:spcBef>
                          <a:spcPts val="0"/>
                        </a:spcBef>
                        <a:spcAft>
                          <a:spcPts val="0"/>
                        </a:spcAft>
                        <a:buNone/>
                      </a:pPr>
                      <a:r>
                        <a:rPr lang="en-US" sz="1400" b="1" u="none" strike="noStrike" cap="none"/>
                        <a:t>Paper Name</a:t>
                      </a:r>
                      <a:endParaRPr b="1"/>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Year Published</a:t>
                      </a:r>
                      <a:endParaRPr sz="1400" b="1"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r>
                        <a:rPr lang="en-US" sz="1400" b="1" u="none" strike="noStrike" cap="none"/>
                        <a:t>Journal Name</a:t>
                      </a:r>
                      <a:endParaRPr b="1"/>
                    </a:p>
                  </a:txBody>
                  <a:tcPr marL="91450" marR="91450" marT="45725" marB="45725" anchor="ctr"/>
                </a:tc>
                <a:tc>
                  <a:txBody>
                    <a:bodyPr/>
                    <a:lstStyle/>
                    <a:p>
                      <a:pPr marL="0" marR="0" lvl="0" indent="0" algn="ctr" rtl="0">
                        <a:lnSpc>
                          <a:spcPct val="100000"/>
                        </a:lnSpc>
                        <a:spcBef>
                          <a:spcPts val="0"/>
                        </a:spcBef>
                        <a:spcAft>
                          <a:spcPts val="0"/>
                        </a:spcAft>
                        <a:buNone/>
                      </a:pPr>
                      <a:r>
                        <a:rPr lang="en-US" sz="1400" b="1" u="none" strike="noStrike" cap="none"/>
                        <a:t>Methodology</a:t>
                      </a:r>
                      <a:endParaRPr b="1"/>
                    </a:p>
                  </a:txBody>
                  <a:tcPr marL="91450" marR="91450" marT="45725" marB="45725" anchor="ctr"/>
                </a:tc>
                <a:extLst>
                  <a:ext uri="{0D108BD9-81ED-4DB2-BD59-A6C34878D82A}">
                    <a16:rowId xmlns:a16="http://schemas.microsoft.com/office/drawing/2014/main" val="10000"/>
                  </a:ext>
                </a:extLst>
              </a:tr>
              <a:tr h="1132800">
                <a:tc>
                  <a:txBody>
                    <a:bodyPr/>
                    <a:lstStyle/>
                    <a:p>
                      <a:pPr marL="0" marR="0" lvl="0" indent="0" algn="ctr" rtl="0">
                        <a:lnSpc>
                          <a:spcPct val="100000"/>
                        </a:lnSpc>
                        <a:spcBef>
                          <a:spcPts val="0"/>
                        </a:spcBef>
                        <a:spcAft>
                          <a:spcPts val="0"/>
                        </a:spcAft>
                        <a:buNone/>
                      </a:pPr>
                      <a:r>
                        <a:rPr lang="en-US">
                          <a:latin typeface="Times New Roman"/>
                          <a:ea typeface="Times New Roman"/>
                          <a:cs typeface="Times New Roman"/>
                          <a:sym typeface="Times New Roman"/>
                        </a:rPr>
                        <a:t>1.</a:t>
                      </a:r>
                      <a:endParaRPr sz="1400" u="none" strike="noStrike" cap="none">
                        <a:latin typeface="Times New Roman"/>
                        <a:ea typeface="Times New Roman"/>
                        <a:cs typeface="Times New Roman"/>
                        <a:sym typeface="Times New Roman"/>
                      </a:endParaRPr>
                    </a:p>
                  </a:txBody>
                  <a:tcPr marL="91450" marR="91450" marT="45725" marB="45725" anchor="ctr"/>
                </a:tc>
                <a:tc>
                  <a:txBody>
                    <a:bodyPr/>
                    <a:lstStyle/>
                    <a:p>
                      <a:pPr marL="0" lvl="0" indent="0" algn="l" rtl="0">
                        <a:lnSpc>
                          <a:spcPct val="115000"/>
                        </a:lnSpc>
                        <a:spcBef>
                          <a:spcPts val="1200"/>
                        </a:spcBef>
                        <a:spcAft>
                          <a:spcPts val="0"/>
                        </a:spcAft>
                        <a:buSzPts val="1100"/>
                        <a:buNone/>
                      </a:pPr>
                      <a:r>
                        <a:rPr lang="en-US">
                          <a:latin typeface="Times New Roman"/>
                          <a:ea typeface="Times New Roman"/>
                          <a:cs typeface="Times New Roman"/>
                          <a:sym typeface="Times New Roman"/>
                        </a:rPr>
                        <a:t>Anomaly Detection for DDoS Attacks in IoT Networks Using Machine Learning</a:t>
                      </a:r>
                      <a:endParaRPr>
                        <a:latin typeface="Times New Roman"/>
                        <a:ea typeface="Times New Roman"/>
                        <a:cs typeface="Times New Roman"/>
                        <a:sym typeface="Times New Roman"/>
                      </a:endParaRPr>
                    </a:p>
                  </a:txBody>
                  <a:tcPr marL="91450" marR="91450" marT="45725" marB="45725" anchor="ctr"/>
                </a:tc>
                <a:tc>
                  <a:txBody>
                    <a:bodyPr/>
                    <a:lstStyle/>
                    <a:p>
                      <a:pPr marL="0" lvl="0" indent="0" algn="l" rtl="0">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2022</a:t>
                      </a:r>
                      <a:endParaRPr>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a:latin typeface="Times New Roman"/>
                        <a:ea typeface="Times New Roman"/>
                        <a:cs typeface="Times New Roman"/>
                        <a:sym typeface="Times New Roman"/>
                      </a:endParaRPr>
                    </a:p>
                  </a:txBody>
                  <a:tcPr marL="91450" marR="91450" marT="45725" marB="45725" anchor="ctr"/>
                </a:tc>
                <a:tc>
                  <a:txBody>
                    <a:bodyPr/>
                    <a:lstStyle/>
                    <a:p>
                      <a:pPr marL="0" lvl="0" indent="0" algn="l" rtl="0">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IEEE Transactions on Network and Service Management </a:t>
                      </a:r>
                      <a:endParaRPr sz="1400" u="none" strike="noStrike" cap="none">
                        <a:latin typeface="Times New Roman"/>
                        <a:ea typeface="Times New Roman"/>
                        <a:cs typeface="Times New Roman"/>
                        <a:sym typeface="Times New Roman"/>
                      </a:endParaRPr>
                    </a:p>
                  </a:txBody>
                  <a:tcPr marL="91450" marR="91450" marT="45725" marB="45725" anchor="ctr"/>
                </a:tc>
                <a:tc>
                  <a:txBody>
                    <a:bodyPr/>
                    <a:lstStyle/>
                    <a:p>
                      <a:pPr marL="0" lvl="0" indent="0" algn="l" rtl="0">
                        <a:lnSpc>
                          <a:spcPct val="115000"/>
                        </a:lnSpc>
                        <a:spcBef>
                          <a:spcPts val="1200"/>
                        </a:spcBef>
                        <a:spcAft>
                          <a:spcPts val="0"/>
                        </a:spcAft>
                        <a:buSzPts val="1100"/>
                        <a:buNone/>
                      </a:pPr>
                      <a:r>
                        <a:rPr lang="en-US">
                          <a:latin typeface="Times New Roman"/>
                          <a:ea typeface="Times New Roman"/>
                          <a:cs typeface="Times New Roman"/>
                          <a:sym typeface="Times New Roman"/>
                        </a:rPr>
                        <a:t>The authors used network traffic data from IoT environments to train machine learning models, specifically SVM and Random Forest, for real-time DDoS attack detection. The models were evaluated based on accuracy and precision.</a:t>
                      </a:r>
                      <a:endParaRPr sz="1200">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1"/>
                  </a:ext>
                </a:extLst>
              </a:tr>
              <a:tr h="1004775">
                <a:tc>
                  <a:txBody>
                    <a:bodyPr/>
                    <a:lstStyle/>
                    <a:p>
                      <a:pPr marL="0" marR="0" lvl="0" indent="0" algn="ctr" rtl="0">
                        <a:lnSpc>
                          <a:spcPct val="100000"/>
                        </a:lnSpc>
                        <a:spcBef>
                          <a:spcPts val="0"/>
                        </a:spcBef>
                        <a:spcAft>
                          <a:spcPts val="0"/>
                        </a:spcAft>
                        <a:buNone/>
                      </a:pPr>
                      <a:r>
                        <a:rPr lang="en-US">
                          <a:latin typeface="Times New Roman"/>
                          <a:ea typeface="Times New Roman"/>
                          <a:cs typeface="Times New Roman"/>
                          <a:sym typeface="Times New Roman"/>
                        </a:rPr>
                        <a:t>2. </a:t>
                      </a:r>
                      <a:endParaRPr>
                        <a:latin typeface="Times New Roman"/>
                        <a:ea typeface="Times New Roman"/>
                        <a:cs typeface="Times New Roman"/>
                        <a:sym typeface="Times New Roman"/>
                      </a:endParaRPr>
                    </a:p>
                  </a:txBody>
                  <a:tcPr marL="91450" marR="91450" marT="45725" marB="45725" anchor="ctr"/>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A Deep Learning Approach to IoT Security Using GNNs</a:t>
                      </a:r>
                      <a:endParaRPr>
                        <a:latin typeface="Times New Roman"/>
                        <a:ea typeface="Times New Roman"/>
                        <a:cs typeface="Times New Roman"/>
                        <a:sym typeface="Times New Roman"/>
                      </a:endParaRPr>
                    </a:p>
                  </a:txBody>
                  <a:tcPr marL="91450" marR="91450" marT="45725" marB="45725" anchor="ctr"/>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2023</a:t>
                      </a:r>
                      <a:endParaRPr>
                        <a:latin typeface="Times New Roman"/>
                        <a:ea typeface="Times New Roman"/>
                        <a:cs typeface="Times New Roman"/>
                        <a:sym typeface="Times New Roman"/>
                      </a:endParaRPr>
                    </a:p>
                  </a:txBody>
                  <a:tcPr marL="91450" marR="91450" marT="45725" marB="45725" anchor="ctr"/>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IEEE Transactions on Dependable and Secure Computing</a:t>
                      </a:r>
                      <a:endParaRPr>
                        <a:latin typeface="Times New Roman"/>
                        <a:ea typeface="Times New Roman"/>
                        <a:cs typeface="Times New Roman"/>
                        <a:sym typeface="Times New Roman"/>
                      </a:endParaRPr>
                    </a:p>
                  </a:txBody>
                  <a:tcPr marL="91450" marR="91450" marT="45725" marB="45725" anchor="ctr"/>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The authors developed a deep learning framework utilizing Graph Neural Networks (GNNs) to enhance IoT security by detecting and mitigating malicious activities within IoT networks, demonstrating improved detection accuracy.</a:t>
                      </a:r>
                      <a:endParaRPr>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2"/>
                  </a:ext>
                </a:extLst>
              </a:tr>
              <a:tr h="791425">
                <a:tc>
                  <a:txBody>
                    <a:bodyPr/>
                    <a:lstStyle/>
                    <a:p>
                      <a:pPr marL="0" marR="0" lvl="0" indent="0" algn="ctr" rtl="0">
                        <a:lnSpc>
                          <a:spcPct val="100000"/>
                        </a:lnSpc>
                        <a:spcBef>
                          <a:spcPts val="0"/>
                        </a:spcBef>
                        <a:spcAft>
                          <a:spcPts val="0"/>
                        </a:spcAft>
                        <a:buNone/>
                      </a:pPr>
                      <a:r>
                        <a:rPr lang="en-US">
                          <a:latin typeface="Times New Roman"/>
                          <a:ea typeface="Times New Roman"/>
                          <a:cs typeface="Times New Roman"/>
                          <a:sym typeface="Times New Roman"/>
                        </a:rPr>
                        <a:t>3.</a:t>
                      </a:r>
                      <a:endParaRPr>
                        <a:latin typeface="Times New Roman"/>
                        <a:ea typeface="Times New Roman"/>
                        <a:cs typeface="Times New Roman"/>
                        <a:sym typeface="Times New Roman"/>
                      </a:endParaRPr>
                    </a:p>
                  </a:txBody>
                  <a:tcPr marL="91450" marR="91450" marT="45725" marB="45725" anchor="ct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Securing IoT Networks with Advanced Fuzz Testing</a:t>
                      </a:r>
                      <a:endParaRPr sz="14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2022</a:t>
                      </a:r>
                      <a:endParaRPr sz="14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ACM Transactions on Privacy and Security</a:t>
                      </a:r>
                      <a:endParaRPr sz="14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This study applies advanced fuzz testing techniques to identify vulnerabilities in IoT networks, focusing on uncovering security flaws and reinforcing the network's defense against various cyber threats.</a:t>
                      </a:r>
                      <a:endParaRPr sz="14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3"/>
                  </a:ext>
                </a:extLst>
              </a:tr>
              <a:tr h="665875">
                <a:tc>
                  <a:txBody>
                    <a:bodyPr/>
                    <a:lstStyle/>
                    <a:p>
                      <a:pPr marL="0" marR="0" lvl="0" indent="0" algn="ctr" rtl="0">
                        <a:lnSpc>
                          <a:spcPct val="100000"/>
                        </a:lnSpc>
                        <a:spcBef>
                          <a:spcPts val="0"/>
                        </a:spcBef>
                        <a:spcAft>
                          <a:spcPts val="0"/>
                        </a:spcAft>
                        <a:buNone/>
                      </a:pPr>
                      <a:r>
                        <a:rPr lang="en-US">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L="91450" marR="91450" marT="45725" marB="45725" anchor="ct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AI-Driven Approaches for DDoS Mitigation in IoT Networks</a:t>
                      </a:r>
                      <a:endParaRPr sz="14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2023</a:t>
                      </a:r>
                      <a:endParaRPr sz="14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IEEE Access</a:t>
                      </a:r>
                      <a:endParaRPr sz="14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The paper presents AI-driven strategies for mitigating DDoS attacks in IoT networks, integrating machine learning models to dynamically detect and respond to attack patterns, ensuring network reliability.</a:t>
                      </a:r>
                      <a:endParaRPr sz="14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4"/>
                  </a:ext>
                </a:extLst>
              </a:tr>
              <a:tr h="859700">
                <a:tc>
                  <a:txBody>
                    <a:bodyPr/>
                    <a:lstStyle/>
                    <a:p>
                      <a:pPr marL="0" marR="0" lvl="0" indent="0" algn="ctr" rtl="0">
                        <a:lnSpc>
                          <a:spcPct val="100000"/>
                        </a:lnSpc>
                        <a:spcBef>
                          <a:spcPts val="0"/>
                        </a:spcBef>
                        <a:spcAft>
                          <a:spcPts val="0"/>
                        </a:spcAft>
                        <a:buNone/>
                      </a:pPr>
                      <a:r>
                        <a:rPr lang="en-US">
                          <a:latin typeface="Times New Roman"/>
                          <a:ea typeface="Times New Roman"/>
                          <a:cs typeface="Times New Roman"/>
                          <a:sym typeface="Times New Roman"/>
                        </a:rPr>
                        <a:t>5.</a:t>
                      </a:r>
                      <a:endParaRPr>
                        <a:latin typeface="Times New Roman"/>
                        <a:ea typeface="Times New Roman"/>
                        <a:cs typeface="Times New Roman"/>
                        <a:sym typeface="Times New Roman"/>
                      </a:endParaRPr>
                    </a:p>
                  </a:txBody>
                  <a:tcPr marL="91450" marR="91450" marT="45725" marB="45725" anchor="ct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Advanced Fuzz Testing Techniques for Network Security</a:t>
                      </a:r>
                      <a:endParaRPr sz="1400" u="none" strike="noStrike" cap="none">
                        <a:latin typeface="Times New Roman"/>
                        <a:ea typeface="Times New Roman"/>
                        <a:cs typeface="Times New Roman"/>
                        <a:sym typeface="Times New Roman"/>
                      </a:endParaRPr>
                    </a:p>
                  </a:txBody>
                  <a:tcPr marL="91450" marR="91450" marT="45725" marB="45725" anchor="ctr">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2023</a:t>
                      </a:r>
                      <a:endParaRPr sz="1400" u="none" strike="noStrike" cap="none">
                        <a:latin typeface="Times New Roman"/>
                        <a:ea typeface="Times New Roman"/>
                        <a:cs typeface="Times New Roman"/>
                        <a:sym typeface="Times New Roman"/>
                      </a:endParaRPr>
                    </a:p>
                  </a:txBody>
                  <a:tcPr marL="91450" marR="91450" marT="45725" marB="45725" anchor="ctr">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IEEE Transactions on Network and Service Management</a:t>
                      </a:r>
                      <a:endParaRPr sz="1400" u="none" strike="noStrike" cap="none">
                        <a:latin typeface="Times New Roman"/>
                        <a:ea typeface="Times New Roman"/>
                        <a:cs typeface="Times New Roman"/>
                        <a:sym typeface="Times New Roman"/>
                      </a:endParaRPr>
                    </a:p>
                  </a:txBody>
                  <a:tcPr marL="91450" marR="91450" marT="45725" marB="45725" anchor="ctr">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The authors explore the application of advanced fuzz testing techniques to enhance network security, particularly focusing on detecting and mitigating vulnerabilities in complex network environments.</a:t>
                      </a:r>
                      <a:endParaRPr sz="1400" u="none" strike="noStrike" cap="none">
                        <a:latin typeface="Times New Roman"/>
                        <a:ea typeface="Times New Roman"/>
                        <a:cs typeface="Times New Roman"/>
                        <a:sym typeface="Times New Roman"/>
                      </a:endParaRPr>
                    </a:p>
                  </a:txBody>
                  <a:tcPr marL="91450" marR="91450" marT="45725" marB="45725" anchor="ctr">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859700">
                <a:tc>
                  <a:txBody>
                    <a:bodyPr/>
                    <a:lstStyle/>
                    <a:p>
                      <a:pPr marL="0" marR="0" lvl="0" indent="0" algn="ctr" rtl="0">
                        <a:lnSpc>
                          <a:spcPct val="100000"/>
                        </a:lnSpc>
                        <a:spcBef>
                          <a:spcPts val="0"/>
                        </a:spcBef>
                        <a:spcAft>
                          <a:spcPts val="0"/>
                        </a:spcAft>
                        <a:buNone/>
                      </a:pPr>
                      <a:r>
                        <a:rPr lang="en-US">
                          <a:latin typeface="Times New Roman"/>
                          <a:ea typeface="Times New Roman"/>
                          <a:cs typeface="Times New Roman"/>
                          <a:sym typeface="Times New Roman"/>
                        </a:rPr>
                        <a:t>6.</a:t>
                      </a:r>
                      <a:endParaRPr>
                        <a:latin typeface="Times New Roman"/>
                        <a:ea typeface="Times New Roman"/>
                        <a:cs typeface="Times New Roman"/>
                        <a:sym typeface="Times New Roman"/>
                      </a:endParaRPr>
                    </a:p>
                  </a:txBody>
                  <a:tcPr marL="91450" marR="91450" marT="45725" marB="45725" anchor="ctr">
                    <a:lnR w="12700" cap="flat" cmpd="sng">
                      <a:solidFill>
                        <a:schemeClr val="dk1"/>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Real-Time DDoS Detection in IoT Networks Using Machine Learning</a:t>
                      </a:r>
                      <a:endParaRPr sz="1400" u="none" strike="noStrike" cap="none">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2023</a:t>
                      </a:r>
                      <a:endParaRPr sz="1400" u="none" strike="noStrike" cap="none">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IEEE Transactions on Information Forensics and Security</a:t>
                      </a:r>
                      <a:endParaRPr sz="1400" u="none" strike="noStrike" cap="none">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This study proposes a real-time DDoS detection system for IoT networks using machine learning algorithms, improving the timeliness and accuracy of identifying malicious traffic patterns.</a:t>
                      </a:r>
                      <a:endParaRPr sz="1400" u="none" strike="noStrike" cap="none">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2f78886529a_1_21"/>
          <p:cNvSpPr txBox="1">
            <a:spLocks noGrp="1"/>
          </p:cNvSpPr>
          <p:nvPr>
            <p:ph type="title"/>
          </p:nvPr>
        </p:nvSpPr>
        <p:spPr>
          <a:xfrm>
            <a:off x="549150" y="265925"/>
            <a:ext cx="11236800" cy="711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sz="3200">
                <a:latin typeface="Times"/>
                <a:ea typeface="Times"/>
                <a:cs typeface="Times"/>
                <a:sym typeface="Times"/>
              </a:rPr>
              <a:t>CHALLENGES AND LIMITATIONS IN EXISTING SYSTEMS</a:t>
            </a:r>
            <a:endParaRPr sz="3200">
              <a:latin typeface="Times"/>
              <a:ea typeface="Times"/>
              <a:cs typeface="Times"/>
              <a:sym typeface="Times"/>
            </a:endParaRPr>
          </a:p>
        </p:txBody>
      </p:sp>
      <p:sp>
        <p:nvSpPr>
          <p:cNvPr id="137" name="Google Shape;137;g2f78886529a_1_21"/>
          <p:cNvSpPr txBox="1">
            <a:spLocks noGrp="1"/>
          </p:cNvSpPr>
          <p:nvPr>
            <p:ph type="body" idx="1"/>
          </p:nvPr>
        </p:nvSpPr>
        <p:spPr>
          <a:xfrm>
            <a:off x="238950" y="1478300"/>
            <a:ext cx="11547000" cy="4648500"/>
          </a:xfrm>
          <a:prstGeom prst="rect">
            <a:avLst/>
          </a:prstGeom>
          <a:noFill/>
          <a:ln>
            <a:noFill/>
          </a:ln>
        </p:spPr>
        <p:txBody>
          <a:bodyPr spcFirstLastPara="1" wrap="square" lIns="91425" tIns="45700" rIns="91425" bIns="45700" anchor="ctr" anchorCtr="0">
            <a:spAutoFit/>
          </a:bodyPr>
          <a:lstStyle/>
          <a:p>
            <a:pPr marL="457200" lvl="0" indent="-355600" algn="just" rtl="0">
              <a:lnSpc>
                <a:spcPct val="115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Data Dependence:</a:t>
            </a:r>
            <a:r>
              <a:rPr lang="en-US" sz="2000">
                <a:latin typeface="Times New Roman"/>
                <a:ea typeface="Times New Roman"/>
                <a:cs typeface="Times New Roman"/>
                <a:sym typeface="Times New Roman"/>
              </a:rPr>
              <a:t> Machine learning models rely heavily on the quality of training data and may struggle with detecting novel attack patterns, leading to missed threats.</a:t>
            </a:r>
            <a:endParaRPr sz="200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Scalability Issues:</a:t>
            </a:r>
            <a:r>
              <a:rPr lang="en-US" sz="2000">
                <a:latin typeface="Times New Roman"/>
                <a:ea typeface="Times New Roman"/>
                <a:cs typeface="Times New Roman"/>
                <a:sym typeface="Times New Roman"/>
              </a:rPr>
              <a:t> As IoT networks expand, ensuring the scalability and performance of AI-based security solutions becomes challenging due to high computational demands.</a:t>
            </a:r>
            <a:endParaRPr sz="200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Explainability:</a:t>
            </a:r>
            <a:r>
              <a:rPr lang="en-US" sz="2000">
                <a:latin typeface="Times New Roman"/>
                <a:ea typeface="Times New Roman"/>
                <a:cs typeface="Times New Roman"/>
                <a:sym typeface="Times New Roman"/>
              </a:rPr>
              <a:t> Advanced models like GNNs often lack transparency, making it difficult to understand or improve decision-making processes.</a:t>
            </a:r>
            <a:endParaRPr sz="200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False Alarms:</a:t>
            </a:r>
            <a:r>
              <a:rPr lang="en-US" sz="2000">
                <a:latin typeface="Times New Roman"/>
                <a:ea typeface="Times New Roman"/>
                <a:cs typeface="Times New Roman"/>
                <a:sym typeface="Times New Roman"/>
              </a:rPr>
              <a:t> Security solutions may generate false positives and negatives, complicating threat management,leading to either unnecessary interventions or missed threats.</a:t>
            </a:r>
            <a:endParaRPr sz="200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Real-Time Integration:</a:t>
            </a:r>
            <a:r>
              <a:rPr lang="en-US" sz="2000">
                <a:latin typeface="Times New Roman"/>
                <a:ea typeface="Times New Roman"/>
                <a:cs typeface="Times New Roman"/>
                <a:sym typeface="Times New Roman"/>
              </a:rPr>
              <a:t> Implementing AI-driven security in real-time IoT environments can introduce latency and performance issues under heavy network loads.</a:t>
            </a:r>
            <a:endParaRPr sz="200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Evolving Threats:</a:t>
            </a:r>
            <a:r>
              <a:rPr lang="en-US" sz="2000">
                <a:latin typeface="Times New Roman"/>
                <a:ea typeface="Times New Roman"/>
                <a:cs typeface="Times New Roman"/>
                <a:sym typeface="Times New Roman"/>
              </a:rPr>
              <a:t> Without continuous updates, security models and techniques may become outdated and less effective against new attack methods.</a:t>
            </a:r>
            <a:endParaRPr sz="2000">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2000" b="1">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1586</Words>
  <Application>Microsoft Office PowerPoint</Application>
  <PresentationFormat>Widescreen</PresentationFormat>
  <Paragraphs>141</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vt:lpstr>
      <vt:lpstr>Times New Roman</vt:lpstr>
      <vt:lpstr>Office Theme</vt:lpstr>
      <vt:lpstr> SECOND REVIEW AI-Driven Dynamic Fuzz Testing for IoT Security Project Category : RESEARCH</vt:lpstr>
      <vt:lpstr>ABSTRACT</vt:lpstr>
      <vt:lpstr>INTRODUCTION</vt:lpstr>
      <vt:lpstr>SCOPE AND APPLICATION</vt:lpstr>
      <vt:lpstr>LITERATURE SURVEY</vt:lpstr>
      <vt:lpstr>LITERATURE SURVEY</vt:lpstr>
      <vt:lpstr>LITERATURE SURVEY</vt:lpstr>
      <vt:lpstr>PowerPoint Presentation</vt:lpstr>
      <vt:lpstr>CHALLENGES AND LIMITATIONS IN EXISTING SYSTEMS</vt:lpstr>
      <vt:lpstr>PROPOSED METHOD</vt:lpstr>
      <vt:lpstr>ARCHITECTURE DIAGRAM</vt:lpstr>
      <vt:lpstr>NS3 Data Generation</vt:lpstr>
      <vt:lpstr>GNN Model Overview</vt:lpstr>
      <vt:lpstr>GNN Model Training</vt:lpstr>
      <vt:lpstr>GNN Model Performance</vt:lpstr>
      <vt:lpstr>Mitigation Strategy: Dynamic Packet Filtering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CHARVI JAIN</dc:creator>
  <cp:lastModifiedBy>Shounak Chandra</cp:lastModifiedBy>
  <cp:revision>1</cp:revision>
  <dcterms:created xsi:type="dcterms:W3CDTF">2024-07-15T07:58:00Z</dcterms:created>
  <dcterms:modified xsi:type="dcterms:W3CDTF">2024-09-20T09:35:34Z</dcterms:modified>
</cp:coreProperties>
</file>