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8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0" r:id="rId24"/>
    <p:sldId id="281" r:id="rId25"/>
    <p:sldId id="282" r:id="rId26"/>
    <p:sldId id="283" r:id="rId27"/>
    <p:sldId id="284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32787"/>
    <p:restoredTop sz="87456" autoAdjust="0"/>
  </p:normalViewPr>
  <p:slideViewPr>
    <p:cSldViewPr>
      <p:cViewPr varScale="1">
        <p:scale>
          <a:sx n="66" d="100"/>
          <a:sy n="66" d="100"/>
        </p:scale>
        <p:origin x="190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6960AAAE-6738-4874-B277-22FA65BBD2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51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6BC48213-A79E-4504-B135-8E8526FF14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0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666AF8D-D95D-4415-AF9B-B6DF5FFA8D0F}" type="slidenum">
              <a:rPr lang="en-US" sz="1200" smtClean="0"/>
              <a:pPr eaLnBrk="1" hangingPunct="1"/>
              <a:t>12</a:t>
            </a:fld>
            <a:endParaRPr 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Can you come up with any association rules from this table? Notice that instances in this table have a class – either Yes or No.</a:t>
            </a:r>
          </a:p>
        </p:txBody>
      </p:sp>
    </p:spTree>
    <p:extLst>
      <p:ext uri="{BB962C8B-B14F-4D97-AF65-F5344CB8AC3E}">
        <p14:creationId xmlns:p14="http://schemas.microsoft.com/office/powerpoint/2010/main" val="1171900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F1EAE2-178D-4C4D-8EAF-760EC93F083B}" type="slidenum">
              <a:rPr lang="en-US" sz="1200" smtClean="0"/>
              <a:pPr eaLnBrk="1" hangingPunct="1"/>
              <a:t>13</a:t>
            </a:fld>
            <a:endParaRPr lang="en-US" sz="12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How about this table? Any rules? (Notice that there is no class.)</a:t>
            </a:r>
          </a:p>
        </p:txBody>
      </p:sp>
    </p:spTree>
    <p:extLst>
      <p:ext uri="{BB962C8B-B14F-4D97-AF65-F5344CB8AC3E}">
        <p14:creationId xmlns:p14="http://schemas.microsoft.com/office/powerpoint/2010/main" val="950613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5C26FF5-33EE-44C5-A2A3-91D3B02327B0}" type="slidenum">
              <a:rPr lang="en-US" sz="1200" smtClean="0"/>
              <a:pPr eaLnBrk="1" hangingPunct="1"/>
              <a:t>14</a:t>
            </a:fld>
            <a:endParaRPr lang="en-US" sz="120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Try to form a rule from this table that predicts ‘sister-of’ without using either Name column.</a:t>
            </a:r>
          </a:p>
        </p:txBody>
      </p:sp>
    </p:spTree>
    <p:extLst>
      <p:ext uri="{BB962C8B-B14F-4D97-AF65-F5344CB8AC3E}">
        <p14:creationId xmlns:p14="http://schemas.microsoft.com/office/powerpoint/2010/main" val="4227006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C31EA93-69BA-4FE1-A5EB-3D4D79EDE5F9}" type="slidenum">
              <a:rPr lang="en-US" sz="1200" smtClean="0"/>
              <a:pPr eaLnBrk="1" hangingPunct="1"/>
              <a:t>23</a:t>
            </a:fld>
            <a:endParaRPr lang="en-US" sz="120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Data collected in UAF power plant was potentially noisy, with missing values.</a:t>
            </a:r>
          </a:p>
        </p:txBody>
      </p:sp>
    </p:spTree>
    <p:extLst>
      <p:ext uri="{BB962C8B-B14F-4D97-AF65-F5344CB8AC3E}">
        <p14:creationId xmlns:p14="http://schemas.microsoft.com/office/powerpoint/2010/main" val="1753597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F6E17AD-345C-4B03-A7DC-E07B1D491569}" type="slidenum">
              <a:rPr lang="en-US" sz="1200" smtClean="0"/>
              <a:pPr eaLnBrk="1" hangingPunct="1"/>
              <a:t>24</a:t>
            </a:fld>
            <a:endParaRPr lang="en-US" sz="120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VIN in automobile data. Also, credit data in original data set was stale.</a:t>
            </a:r>
          </a:p>
        </p:txBody>
      </p:sp>
    </p:spTree>
    <p:extLst>
      <p:ext uri="{BB962C8B-B14F-4D97-AF65-F5344CB8AC3E}">
        <p14:creationId xmlns:p14="http://schemas.microsoft.com/office/powerpoint/2010/main" val="2168118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7F10C9A-1FD9-40CD-BABA-0301EDC2E878}" type="slidenum">
              <a:rPr lang="en-US" sz="1200" smtClean="0"/>
              <a:pPr eaLnBrk="1" hangingPunct="1"/>
              <a:t>26</a:t>
            </a:fld>
            <a:endParaRPr lang="en-US" sz="120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Automobile credit data was “overlay data”.</a:t>
            </a:r>
          </a:p>
        </p:txBody>
      </p:sp>
    </p:spTree>
    <p:extLst>
      <p:ext uri="{BB962C8B-B14F-4D97-AF65-F5344CB8AC3E}">
        <p14:creationId xmlns:p14="http://schemas.microsoft.com/office/powerpoint/2010/main" val="44124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buFont typeface="Symbol" pitchFamily="18" charset="2"/>
              <a:buNone/>
              <a:defRPr/>
            </a:lvl1pPr>
          </a:lstStyle>
          <a:p>
            <a:pPr>
              <a:buFont typeface="Symbol" pitchFamily="18" charset="2"/>
              <a:buChar char="Ó"/>
              <a:defRPr/>
            </a:pPr>
            <a:r>
              <a:rPr lang="en-US"/>
              <a:t> William M. Pottenger, Ph.D.</a:t>
            </a:r>
          </a:p>
          <a:p>
            <a:pPr>
              <a:defRPr/>
            </a:pPr>
            <a:r>
              <a:rPr lang="en-US"/>
              <a:t> Majority of content </a:t>
            </a:r>
            <a:r>
              <a:rPr lang="en-US">
                <a:cs typeface="Times New Roman" charset="0"/>
              </a:rPr>
              <a:t>©</a:t>
            </a:r>
            <a:r>
              <a:rPr lang="en-US"/>
              <a:t>Eibe Frank at the University of Waikato</a:t>
            </a:r>
          </a:p>
          <a:p>
            <a:pPr>
              <a:buFont typeface="Symbol" pitchFamily="18" charset="2"/>
              <a:buChar char="Ó"/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63B5D-75A3-49AF-AFAE-13F23B3FA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4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buFont typeface="Symbol" pitchFamily="18" charset="2"/>
              <a:buNone/>
              <a:defRPr/>
            </a:lvl1pPr>
          </a:lstStyle>
          <a:p>
            <a:pPr>
              <a:buFont typeface="Symbol" pitchFamily="18" charset="2"/>
              <a:buChar char="Ó"/>
              <a:defRPr/>
            </a:pPr>
            <a:r>
              <a:rPr lang="en-US"/>
              <a:t> William M. Pottenger, Ph.D.</a:t>
            </a:r>
          </a:p>
          <a:p>
            <a:pPr>
              <a:defRPr/>
            </a:pPr>
            <a:r>
              <a:rPr lang="en-US"/>
              <a:t> Majority of content </a:t>
            </a:r>
            <a:r>
              <a:rPr lang="en-US">
                <a:cs typeface="Times New Roman" charset="0"/>
              </a:rPr>
              <a:t>©</a:t>
            </a:r>
            <a:r>
              <a:rPr lang="en-US"/>
              <a:t>Eibe Frank at the University of Waikato</a:t>
            </a:r>
          </a:p>
          <a:p>
            <a:pPr>
              <a:buFont typeface="Symbol" pitchFamily="18" charset="2"/>
              <a:buChar char="Ó"/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D7FED-9023-4340-942F-0233BCDC5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0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buFont typeface="Symbol" pitchFamily="18" charset="2"/>
              <a:buNone/>
              <a:defRPr/>
            </a:lvl1pPr>
          </a:lstStyle>
          <a:p>
            <a:pPr>
              <a:buFont typeface="Symbol" pitchFamily="18" charset="2"/>
              <a:buChar char="Ó"/>
              <a:defRPr/>
            </a:pPr>
            <a:r>
              <a:rPr lang="en-US"/>
              <a:t> William M. Pottenger, Ph.D.</a:t>
            </a:r>
          </a:p>
          <a:p>
            <a:pPr>
              <a:defRPr/>
            </a:pPr>
            <a:r>
              <a:rPr lang="en-US"/>
              <a:t> Majority of content </a:t>
            </a:r>
            <a:r>
              <a:rPr lang="en-US">
                <a:cs typeface="Times New Roman" charset="0"/>
              </a:rPr>
              <a:t>©</a:t>
            </a:r>
            <a:r>
              <a:rPr lang="en-US"/>
              <a:t>Eibe Frank at the University of Waikato</a:t>
            </a:r>
          </a:p>
          <a:p>
            <a:pPr>
              <a:buFont typeface="Symbol" pitchFamily="18" charset="2"/>
              <a:buChar char="Ó"/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72A1C-E986-4424-96BC-502CDFDE48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1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buFont typeface="Symbol" pitchFamily="18" charset="2"/>
              <a:buNone/>
              <a:defRPr/>
            </a:lvl1pPr>
          </a:lstStyle>
          <a:p>
            <a:pPr>
              <a:buFont typeface="Symbol" pitchFamily="18" charset="2"/>
              <a:buChar char="Ó"/>
              <a:defRPr/>
            </a:pPr>
            <a:r>
              <a:rPr lang="en-US"/>
              <a:t> William M. Pottenger, Ph.D.</a:t>
            </a:r>
          </a:p>
          <a:p>
            <a:pPr>
              <a:defRPr/>
            </a:pPr>
            <a:r>
              <a:rPr lang="en-US"/>
              <a:t> Majority of content </a:t>
            </a:r>
            <a:r>
              <a:rPr lang="en-US">
                <a:cs typeface="Times New Roman" charset="0"/>
              </a:rPr>
              <a:t>©</a:t>
            </a:r>
            <a:r>
              <a:rPr lang="en-US"/>
              <a:t>Eibe Frank at the University of Waikato</a:t>
            </a:r>
          </a:p>
          <a:p>
            <a:pPr>
              <a:buFont typeface="Symbol" pitchFamily="18" charset="2"/>
              <a:buChar char="Ó"/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DB301-E8DD-436B-992C-A8C70C3BD9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0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buFont typeface="Symbol" pitchFamily="18" charset="2"/>
              <a:buNone/>
              <a:defRPr/>
            </a:lvl1pPr>
          </a:lstStyle>
          <a:p>
            <a:pPr>
              <a:buFont typeface="Symbol" pitchFamily="18" charset="2"/>
              <a:buChar char="Ó"/>
              <a:defRPr/>
            </a:pPr>
            <a:r>
              <a:rPr lang="en-US"/>
              <a:t> William M. Pottenger, Ph.D.</a:t>
            </a:r>
          </a:p>
          <a:p>
            <a:pPr>
              <a:defRPr/>
            </a:pPr>
            <a:r>
              <a:rPr lang="en-US"/>
              <a:t> Majority of content </a:t>
            </a:r>
            <a:r>
              <a:rPr lang="en-US">
                <a:cs typeface="Times New Roman" charset="0"/>
              </a:rPr>
              <a:t>©</a:t>
            </a:r>
            <a:r>
              <a:rPr lang="en-US"/>
              <a:t>Eibe Frank at the University of Waikato</a:t>
            </a:r>
          </a:p>
          <a:p>
            <a:pPr>
              <a:buFont typeface="Symbol" pitchFamily="18" charset="2"/>
              <a:buChar char="Ó"/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A47BA-C126-46E6-ABED-3578CAB346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7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buFont typeface="Symbol" pitchFamily="18" charset="2"/>
              <a:buNone/>
              <a:defRPr/>
            </a:lvl1pPr>
          </a:lstStyle>
          <a:p>
            <a:pPr>
              <a:buFont typeface="Symbol" pitchFamily="18" charset="2"/>
              <a:buChar char="Ó"/>
              <a:defRPr/>
            </a:pPr>
            <a:r>
              <a:rPr lang="en-US"/>
              <a:t> William M. Pottenger, Ph.D.</a:t>
            </a:r>
          </a:p>
          <a:p>
            <a:pPr>
              <a:defRPr/>
            </a:pPr>
            <a:r>
              <a:rPr lang="en-US"/>
              <a:t> Majority of content </a:t>
            </a:r>
            <a:r>
              <a:rPr lang="en-US">
                <a:cs typeface="Times New Roman" charset="0"/>
              </a:rPr>
              <a:t>©</a:t>
            </a:r>
            <a:r>
              <a:rPr lang="en-US"/>
              <a:t>Eibe Frank at the University of Waikato</a:t>
            </a:r>
          </a:p>
          <a:p>
            <a:pPr>
              <a:buFont typeface="Symbol" pitchFamily="18" charset="2"/>
              <a:buChar char="Ó"/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638C8-5815-45BE-9D38-81E2AA8F55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8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buFont typeface="Symbol" pitchFamily="18" charset="2"/>
              <a:buNone/>
              <a:defRPr/>
            </a:lvl1pPr>
          </a:lstStyle>
          <a:p>
            <a:pPr>
              <a:buFont typeface="Symbol" pitchFamily="18" charset="2"/>
              <a:buChar char="Ó"/>
              <a:defRPr/>
            </a:pPr>
            <a:r>
              <a:rPr lang="en-US"/>
              <a:t> William M. Pottenger, Ph.D.</a:t>
            </a:r>
          </a:p>
          <a:p>
            <a:pPr>
              <a:defRPr/>
            </a:pPr>
            <a:r>
              <a:rPr lang="en-US"/>
              <a:t> Majority of content </a:t>
            </a:r>
            <a:r>
              <a:rPr lang="en-US">
                <a:cs typeface="Times New Roman" charset="0"/>
              </a:rPr>
              <a:t>©</a:t>
            </a:r>
            <a:r>
              <a:rPr lang="en-US"/>
              <a:t>Eibe Frank at the University of Waikato</a:t>
            </a:r>
          </a:p>
          <a:p>
            <a:pPr>
              <a:buFont typeface="Symbol" pitchFamily="18" charset="2"/>
              <a:buChar char="Ó"/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67D8A-F72E-4694-BA10-F1799FE16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0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buFont typeface="Symbol" pitchFamily="18" charset="2"/>
              <a:buNone/>
              <a:defRPr/>
            </a:lvl1pPr>
          </a:lstStyle>
          <a:p>
            <a:pPr>
              <a:buFont typeface="Symbol" pitchFamily="18" charset="2"/>
              <a:buChar char="Ó"/>
              <a:defRPr/>
            </a:pPr>
            <a:r>
              <a:rPr lang="en-US"/>
              <a:t> William M. Pottenger, Ph.D.</a:t>
            </a:r>
          </a:p>
          <a:p>
            <a:pPr>
              <a:defRPr/>
            </a:pPr>
            <a:r>
              <a:rPr lang="en-US"/>
              <a:t> Majority of content </a:t>
            </a:r>
            <a:r>
              <a:rPr lang="en-US">
                <a:cs typeface="Times New Roman" charset="0"/>
              </a:rPr>
              <a:t>©</a:t>
            </a:r>
            <a:r>
              <a:rPr lang="en-US"/>
              <a:t>Eibe Frank at the University of Waikato</a:t>
            </a:r>
          </a:p>
          <a:p>
            <a:pPr>
              <a:buFont typeface="Symbol" pitchFamily="18" charset="2"/>
              <a:buChar char="Ó"/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5513C-F4FF-4A3D-B862-C372327704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7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buFont typeface="Symbol" pitchFamily="18" charset="2"/>
              <a:buNone/>
              <a:defRPr/>
            </a:lvl1pPr>
          </a:lstStyle>
          <a:p>
            <a:pPr>
              <a:buFont typeface="Symbol" pitchFamily="18" charset="2"/>
              <a:buChar char="Ó"/>
              <a:defRPr/>
            </a:pPr>
            <a:r>
              <a:rPr lang="en-US"/>
              <a:t> William M. Pottenger, Ph.D.</a:t>
            </a:r>
          </a:p>
          <a:p>
            <a:pPr>
              <a:defRPr/>
            </a:pPr>
            <a:r>
              <a:rPr lang="en-US"/>
              <a:t> Majority of content </a:t>
            </a:r>
            <a:r>
              <a:rPr lang="en-US">
                <a:cs typeface="Times New Roman" charset="0"/>
              </a:rPr>
              <a:t>©</a:t>
            </a:r>
            <a:r>
              <a:rPr lang="en-US"/>
              <a:t>Eibe Frank at the University of Waikato</a:t>
            </a:r>
          </a:p>
          <a:p>
            <a:pPr>
              <a:buFont typeface="Symbol" pitchFamily="18" charset="2"/>
              <a:buChar char="Ó"/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C6D67-46C4-4D08-B291-C5CCA2F4F2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6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buFont typeface="Symbol" pitchFamily="18" charset="2"/>
              <a:buNone/>
              <a:defRPr/>
            </a:lvl1pPr>
          </a:lstStyle>
          <a:p>
            <a:pPr>
              <a:buFont typeface="Symbol" pitchFamily="18" charset="2"/>
              <a:buChar char="Ó"/>
              <a:defRPr/>
            </a:pPr>
            <a:r>
              <a:rPr lang="en-US"/>
              <a:t> William M. Pottenger, Ph.D.</a:t>
            </a:r>
          </a:p>
          <a:p>
            <a:pPr>
              <a:defRPr/>
            </a:pPr>
            <a:r>
              <a:rPr lang="en-US"/>
              <a:t> Majority of content </a:t>
            </a:r>
            <a:r>
              <a:rPr lang="en-US">
                <a:cs typeface="Times New Roman" charset="0"/>
              </a:rPr>
              <a:t>©</a:t>
            </a:r>
            <a:r>
              <a:rPr lang="en-US"/>
              <a:t>Eibe Frank at the University of Waikato</a:t>
            </a:r>
          </a:p>
          <a:p>
            <a:pPr>
              <a:buFont typeface="Symbol" pitchFamily="18" charset="2"/>
              <a:buChar char="Ó"/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01D8F-0785-4EF7-BC8D-E507B4936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4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buFont typeface="Symbol" pitchFamily="18" charset="2"/>
              <a:buNone/>
              <a:defRPr/>
            </a:lvl1pPr>
          </a:lstStyle>
          <a:p>
            <a:pPr>
              <a:buFont typeface="Symbol" pitchFamily="18" charset="2"/>
              <a:buChar char="Ó"/>
              <a:defRPr/>
            </a:pPr>
            <a:r>
              <a:rPr lang="en-US"/>
              <a:t> William M. Pottenger, Ph.D.</a:t>
            </a:r>
          </a:p>
          <a:p>
            <a:pPr>
              <a:defRPr/>
            </a:pPr>
            <a:r>
              <a:rPr lang="en-US"/>
              <a:t> Majority of content </a:t>
            </a:r>
            <a:r>
              <a:rPr lang="en-US">
                <a:cs typeface="Times New Roman" charset="0"/>
              </a:rPr>
              <a:t>©</a:t>
            </a:r>
            <a:r>
              <a:rPr lang="en-US"/>
              <a:t>Eibe Frank at the University of Waikato</a:t>
            </a:r>
          </a:p>
          <a:p>
            <a:pPr>
              <a:buFont typeface="Symbol" pitchFamily="18" charset="2"/>
              <a:buChar char="Ó"/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55BEB-075A-40F6-970F-51B0CC548E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9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7400" y="6324600"/>
            <a:ext cx="495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Symbol" pitchFamily="18" charset="2"/>
              <a:buChar char="Ó"/>
              <a:defRPr sz="1400">
                <a:latin typeface="Times New Roman" charset="0"/>
                <a:sym typeface="Symbol" pitchFamily="18" charset="2"/>
              </a:defRPr>
            </a:lvl1pPr>
          </a:lstStyle>
          <a:p>
            <a:pPr>
              <a:defRPr/>
            </a:pPr>
            <a:r>
              <a:rPr lang="en-US"/>
              <a:t> William M. Pottenger, Ph.D.</a:t>
            </a:r>
          </a:p>
          <a:p>
            <a:pPr>
              <a:buFont typeface="Symbol" pitchFamily="18" charset="2"/>
              <a:buNone/>
              <a:defRPr/>
            </a:pPr>
            <a:r>
              <a:rPr lang="en-US"/>
              <a:t> Majority of content </a:t>
            </a:r>
            <a:r>
              <a:rPr lang="en-US">
                <a:cs typeface="Times New Roman" charset="0"/>
              </a:rPr>
              <a:t>©</a:t>
            </a:r>
            <a:r>
              <a:rPr lang="en-US"/>
              <a:t>Eibe Frank at the University of Waikato</a:t>
            </a:r>
          </a:p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charset="0"/>
              </a:defRPr>
            </a:lvl1pPr>
          </a:lstStyle>
          <a:p>
            <a:pPr>
              <a:defRPr/>
            </a:pPr>
            <a:fld id="{F5FB5829-9072-49C3-BF88-D6E37E901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2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5063"/>
            <a:ext cx="236220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8" descr="logo-fiorini8-15-09-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0" y="5727700"/>
            <a:ext cx="184785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Symbol" pitchFamily="18" charset="2"/>
              <a:buChar char="Ó"/>
            </a:pPr>
            <a:r>
              <a:rPr lang="en-US" sz="1400" smtClean="0"/>
              <a:t> William M. Pottenger, Ph.D.</a:t>
            </a:r>
          </a:p>
          <a:p>
            <a:pPr eaLnBrk="1" hangingPunct="1"/>
            <a:r>
              <a:rPr lang="en-US" sz="1400" smtClean="0"/>
              <a:t> Majority of content </a:t>
            </a:r>
            <a:r>
              <a:rPr lang="en-US" sz="1400" smtClean="0">
                <a:cs typeface="Times New Roman" pitchFamily="18" charset="0"/>
              </a:rPr>
              <a:t>©</a:t>
            </a:r>
            <a:r>
              <a:rPr lang="en-US" sz="1400" smtClean="0"/>
              <a:t>Eibe Frank at the University of Waikato</a:t>
            </a:r>
          </a:p>
          <a:p>
            <a:pPr eaLnBrk="1" hangingPunct="1">
              <a:buFont typeface="Symbol" pitchFamily="18" charset="2"/>
              <a:buChar char="Ó"/>
            </a:pPr>
            <a:endParaRPr lang="en-US" sz="1400" smtClean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914400"/>
            <a:ext cx="7924800" cy="2362200"/>
          </a:xfrm>
        </p:spPr>
        <p:txBody>
          <a:bodyPr/>
          <a:lstStyle/>
          <a:p>
            <a:pPr eaLnBrk="1" hangingPunct="1"/>
            <a:r>
              <a:rPr lang="en-US" sz="6600" smtClean="0"/>
              <a:t>Introduction to Analytics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05200"/>
            <a:ext cx="7391400" cy="2286000"/>
          </a:xfrm>
        </p:spPr>
        <p:txBody>
          <a:bodyPr/>
          <a:lstStyle/>
          <a:p>
            <a:pPr eaLnBrk="1" hangingPunct="1"/>
            <a:r>
              <a:rPr lang="en-US" dirty="0" smtClean="0"/>
              <a:t>Lecture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Symbol" pitchFamily="18" charset="2"/>
              <a:buChar char="Ó"/>
            </a:pPr>
            <a:r>
              <a:rPr lang="en-US" sz="1400" smtClean="0"/>
              <a:t> William M. Pottenger, Ph.D.</a:t>
            </a:r>
          </a:p>
          <a:p>
            <a:pPr eaLnBrk="1" hangingPunct="1"/>
            <a:r>
              <a:rPr lang="en-US" sz="1400" smtClean="0"/>
              <a:t> Majority of content </a:t>
            </a:r>
            <a:r>
              <a:rPr lang="en-US" sz="1400" smtClean="0">
                <a:cs typeface="Times New Roman" pitchFamily="18" charset="0"/>
              </a:rPr>
              <a:t>©</a:t>
            </a:r>
            <a:r>
              <a:rPr lang="en-US" sz="1400" smtClean="0"/>
              <a:t>Eibe Frank at the University of Waikato</a:t>
            </a:r>
          </a:p>
          <a:p>
            <a:pPr eaLnBrk="1" hangingPunct="1">
              <a:buFont typeface="Symbol" pitchFamily="18" charset="2"/>
              <a:buChar char="Ó"/>
            </a:pPr>
            <a:endParaRPr lang="en-US" sz="140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304800" y="38100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What’s an </a:t>
            </a:r>
            <a:r>
              <a:rPr lang="en-US" sz="4400" i="1">
                <a:solidFill>
                  <a:schemeClr val="tx2"/>
                </a:solidFill>
              </a:rPr>
              <a:t>instance</a:t>
            </a:r>
            <a:r>
              <a:rPr lang="en-US" sz="440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304800" y="1524000"/>
            <a:ext cx="8534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/>
              <a:t>Instance: specific type of example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800"/>
              <a:t>Thing to be classified, associated, or clustered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800"/>
              <a:t>Individual, independent example of target concept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800"/>
              <a:t>Characterized by a predetermined set of attributes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/>
              <a:t>Input to learning scheme: set of instances/dataset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800"/>
              <a:t>Represented as a single relation/flat file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/>
              <a:t>Rather restricted form of input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800"/>
              <a:t>No relationships between instances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/>
              <a:t>Most common form in practical data mining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Symbol" pitchFamily="18" charset="2"/>
              <a:buChar char="Ó"/>
            </a:pPr>
            <a:r>
              <a:rPr lang="en-US" sz="1400" smtClean="0"/>
              <a:t> William M. Pottenger, Ph.D.</a:t>
            </a:r>
          </a:p>
          <a:p>
            <a:pPr eaLnBrk="1" hangingPunct="1"/>
            <a:r>
              <a:rPr lang="en-US" sz="1400" smtClean="0"/>
              <a:t> Majority of content </a:t>
            </a:r>
            <a:r>
              <a:rPr lang="en-US" sz="1400" smtClean="0">
                <a:cs typeface="Times New Roman" pitchFamily="18" charset="0"/>
              </a:rPr>
              <a:t>©</a:t>
            </a:r>
            <a:r>
              <a:rPr lang="en-US" sz="1400" smtClean="0"/>
              <a:t>Eibe Frank at the University of Waikato</a:t>
            </a:r>
          </a:p>
          <a:p>
            <a:pPr eaLnBrk="1" hangingPunct="1">
              <a:buFont typeface="Symbol" pitchFamily="18" charset="2"/>
              <a:buChar char="Ó"/>
            </a:pPr>
            <a:endParaRPr lang="en-US" sz="1400" smtClean="0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381000" y="38100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Mining the concept “sister of”</a:t>
            </a:r>
          </a:p>
          <a:p>
            <a:pPr algn="ctr"/>
            <a:r>
              <a:rPr lang="en-US" sz="4400">
                <a:solidFill>
                  <a:schemeClr val="tx2"/>
                </a:solidFill>
              </a:rPr>
              <a:t>from a family tree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762000" y="1676400"/>
            <a:ext cx="1143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</a:pPr>
            <a:r>
              <a:rPr lang="en-US"/>
              <a:t>Peter 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/>
              <a:t>M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2438400" y="1676400"/>
            <a:ext cx="1143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Peggy</a:t>
            </a:r>
          </a:p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F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1828800" y="1828800"/>
            <a:ext cx="60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en-US" sz="2000" i="1">
                <a:latin typeface="Arial" charset="0"/>
              </a:rPr>
              <a:t>and</a:t>
            </a:r>
          </a:p>
        </p:txBody>
      </p:sp>
      <p:sp>
        <p:nvSpPr>
          <p:cNvPr id="11271" name="Line 6"/>
          <p:cNvSpPr>
            <a:spLocks noChangeShapeType="1"/>
          </p:cNvSpPr>
          <p:nvPr/>
        </p:nvSpPr>
        <p:spPr bwMode="auto">
          <a:xfrm>
            <a:off x="2133600" y="2514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72" name="Line 7"/>
          <p:cNvSpPr>
            <a:spLocks noChangeShapeType="1"/>
          </p:cNvSpPr>
          <p:nvPr/>
        </p:nvSpPr>
        <p:spPr bwMode="auto">
          <a:xfrm>
            <a:off x="838200" y="28956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73" name="Line 8"/>
          <p:cNvSpPr>
            <a:spLocks noChangeShapeType="1"/>
          </p:cNvSpPr>
          <p:nvPr/>
        </p:nvSpPr>
        <p:spPr bwMode="auto">
          <a:xfrm>
            <a:off x="838200" y="2895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74" name="Rectangle 9"/>
          <p:cNvSpPr>
            <a:spLocks noChangeArrowheads="1"/>
          </p:cNvSpPr>
          <p:nvPr/>
        </p:nvSpPr>
        <p:spPr bwMode="auto">
          <a:xfrm>
            <a:off x="304800" y="3429000"/>
            <a:ext cx="1143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Steven </a:t>
            </a:r>
          </a:p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M</a:t>
            </a:r>
          </a:p>
        </p:txBody>
      </p:sp>
      <p:sp>
        <p:nvSpPr>
          <p:cNvPr id="11275" name="Rectangle 10"/>
          <p:cNvSpPr>
            <a:spLocks noChangeArrowheads="1"/>
          </p:cNvSpPr>
          <p:nvPr/>
        </p:nvSpPr>
        <p:spPr bwMode="auto">
          <a:xfrm>
            <a:off x="1600200" y="3429000"/>
            <a:ext cx="1143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Graham </a:t>
            </a:r>
          </a:p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M</a:t>
            </a:r>
          </a:p>
        </p:txBody>
      </p:sp>
      <p:sp>
        <p:nvSpPr>
          <p:cNvPr id="11276" name="Rectangle 11"/>
          <p:cNvSpPr>
            <a:spLocks noChangeArrowheads="1"/>
          </p:cNvSpPr>
          <p:nvPr/>
        </p:nvSpPr>
        <p:spPr bwMode="auto">
          <a:xfrm>
            <a:off x="3048000" y="3429000"/>
            <a:ext cx="1143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Pam </a:t>
            </a:r>
          </a:p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F</a:t>
            </a:r>
          </a:p>
        </p:txBody>
      </p:sp>
      <p:sp>
        <p:nvSpPr>
          <p:cNvPr id="11277" name="Line 12"/>
          <p:cNvSpPr>
            <a:spLocks noChangeShapeType="1"/>
          </p:cNvSpPr>
          <p:nvPr/>
        </p:nvSpPr>
        <p:spPr bwMode="auto">
          <a:xfrm>
            <a:off x="3581400" y="2895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78" name="Rectangle 13"/>
          <p:cNvSpPr>
            <a:spLocks noChangeArrowheads="1"/>
          </p:cNvSpPr>
          <p:nvPr/>
        </p:nvSpPr>
        <p:spPr bwMode="auto">
          <a:xfrm>
            <a:off x="5181600" y="1676400"/>
            <a:ext cx="1143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Grace </a:t>
            </a:r>
          </a:p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F</a:t>
            </a:r>
          </a:p>
        </p:txBody>
      </p:sp>
      <p:sp>
        <p:nvSpPr>
          <p:cNvPr id="11279" name="Rectangle 14"/>
          <p:cNvSpPr>
            <a:spLocks noChangeArrowheads="1"/>
          </p:cNvSpPr>
          <p:nvPr/>
        </p:nvSpPr>
        <p:spPr bwMode="auto">
          <a:xfrm>
            <a:off x="6858000" y="1676400"/>
            <a:ext cx="1143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Ray</a:t>
            </a:r>
          </a:p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M</a:t>
            </a:r>
          </a:p>
        </p:txBody>
      </p:sp>
      <p:sp>
        <p:nvSpPr>
          <p:cNvPr id="11280" name="Rectangle 15"/>
          <p:cNvSpPr>
            <a:spLocks noChangeArrowheads="1"/>
          </p:cNvSpPr>
          <p:nvPr/>
        </p:nvSpPr>
        <p:spPr bwMode="auto">
          <a:xfrm>
            <a:off x="6248400" y="1828800"/>
            <a:ext cx="60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en-US" sz="2000" i="1">
                <a:latin typeface="Arial" charset="0"/>
              </a:rPr>
              <a:t>and</a:t>
            </a:r>
          </a:p>
        </p:txBody>
      </p:sp>
      <p:sp>
        <p:nvSpPr>
          <p:cNvPr id="11281" name="Line 16"/>
          <p:cNvSpPr>
            <a:spLocks noChangeShapeType="1"/>
          </p:cNvSpPr>
          <p:nvPr/>
        </p:nvSpPr>
        <p:spPr bwMode="auto">
          <a:xfrm>
            <a:off x="6553200" y="2514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82" name="Line 17"/>
          <p:cNvSpPr>
            <a:spLocks noChangeShapeType="1"/>
          </p:cNvSpPr>
          <p:nvPr/>
        </p:nvSpPr>
        <p:spPr bwMode="auto">
          <a:xfrm>
            <a:off x="5257800" y="28956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83" name="Line 18"/>
          <p:cNvSpPr>
            <a:spLocks noChangeShapeType="1"/>
          </p:cNvSpPr>
          <p:nvPr/>
        </p:nvSpPr>
        <p:spPr bwMode="auto">
          <a:xfrm>
            <a:off x="5257800" y="2895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84" name="Rectangle 19"/>
          <p:cNvSpPr>
            <a:spLocks noChangeArrowheads="1"/>
          </p:cNvSpPr>
          <p:nvPr/>
        </p:nvSpPr>
        <p:spPr bwMode="auto">
          <a:xfrm>
            <a:off x="4724400" y="3429000"/>
            <a:ext cx="1143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Ian </a:t>
            </a:r>
          </a:p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M</a:t>
            </a:r>
          </a:p>
        </p:txBody>
      </p:sp>
      <p:sp>
        <p:nvSpPr>
          <p:cNvPr id="11285" name="Rectangle 20"/>
          <p:cNvSpPr>
            <a:spLocks noChangeArrowheads="1"/>
          </p:cNvSpPr>
          <p:nvPr/>
        </p:nvSpPr>
        <p:spPr bwMode="auto">
          <a:xfrm>
            <a:off x="6019800" y="3429000"/>
            <a:ext cx="1143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Pippa </a:t>
            </a:r>
          </a:p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F</a:t>
            </a:r>
          </a:p>
        </p:txBody>
      </p:sp>
      <p:sp>
        <p:nvSpPr>
          <p:cNvPr id="11286" name="Rectangle 21"/>
          <p:cNvSpPr>
            <a:spLocks noChangeArrowheads="1"/>
          </p:cNvSpPr>
          <p:nvPr/>
        </p:nvSpPr>
        <p:spPr bwMode="auto">
          <a:xfrm>
            <a:off x="7467600" y="3429000"/>
            <a:ext cx="1143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Brian </a:t>
            </a:r>
          </a:p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M</a:t>
            </a:r>
          </a:p>
        </p:txBody>
      </p:sp>
      <p:sp>
        <p:nvSpPr>
          <p:cNvPr id="11287" name="Line 22"/>
          <p:cNvSpPr>
            <a:spLocks noChangeShapeType="1"/>
          </p:cNvSpPr>
          <p:nvPr/>
        </p:nvSpPr>
        <p:spPr bwMode="auto">
          <a:xfrm>
            <a:off x="8001000" y="2895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88" name="Rectangle 23"/>
          <p:cNvSpPr>
            <a:spLocks noChangeArrowheads="1"/>
          </p:cNvSpPr>
          <p:nvPr/>
        </p:nvSpPr>
        <p:spPr bwMode="auto">
          <a:xfrm>
            <a:off x="4114800" y="3581400"/>
            <a:ext cx="60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en-US" sz="2000" i="1">
                <a:latin typeface="Arial" charset="0"/>
              </a:rPr>
              <a:t>and</a:t>
            </a:r>
          </a:p>
        </p:txBody>
      </p:sp>
      <p:sp>
        <p:nvSpPr>
          <p:cNvPr id="11289" name="Line 24"/>
          <p:cNvSpPr>
            <a:spLocks noChangeShapeType="1"/>
          </p:cNvSpPr>
          <p:nvPr/>
        </p:nvSpPr>
        <p:spPr bwMode="auto">
          <a:xfrm>
            <a:off x="4419600" y="4191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90" name="Line 25"/>
          <p:cNvSpPr>
            <a:spLocks noChangeShapeType="1"/>
          </p:cNvSpPr>
          <p:nvPr/>
        </p:nvSpPr>
        <p:spPr bwMode="auto">
          <a:xfrm>
            <a:off x="3124200" y="4572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91" name="Line 26"/>
          <p:cNvSpPr>
            <a:spLocks noChangeShapeType="1"/>
          </p:cNvSpPr>
          <p:nvPr/>
        </p:nvSpPr>
        <p:spPr bwMode="auto">
          <a:xfrm>
            <a:off x="31242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92" name="Rectangle 27"/>
          <p:cNvSpPr>
            <a:spLocks noChangeArrowheads="1"/>
          </p:cNvSpPr>
          <p:nvPr/>
        </p:nvSpPr>
        <p:spPr bwMode="auto">
          <a:xfrm>
            <a:off x="2590800" y="5105400"/>
            <a:ext cx="1143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Anna </a:t>
            </a:r>
          </a:p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F</a:t>
            </a:r>
          </a:p>
        </p:txBody>
      </p:sp>
      <p:sp>
        <p:nvSpPr>
          <p:cNvPr id="11293" name="Rectangle 28"/>
          <p:cNvSpPr>
            <a:spLocks noChangeArrowheads="1"/>
          </p:cNvSpPr>
          <p:nvPr/>
        </p:nvSpPr>
        <p:spPr bwMode="auto">
          <a:xfrm>
            <a:off x="5334000" y="5105400"/>
            <a:ext cx="1143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Nikki </a:t>
            </a:r>
          </a:p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en-US" sz="2000">
                <a:latin typeface="Arial" charset="0"/>
              </a:rPr>
              <a:t>F</a:t>
            </a:r>
          </a:p>
        </p:txBody>
      </p:sp>
      <p:sp>
        <p:nvSpPr>
          <p:cNvPr id="11294" name="Line 29"/>
          <p:cNvSpPr>
            <a:spLocks noChangeShapeType="1"/>
          </p:cNvSpPr>
          <p:nvPr/>
        </p:nvSpPr>
        <p:spPr bwMode="auto">
          <a:xfrm>
            <a:off x="58674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Symbol" pitchFamily="18" charset="2"/>
              <a:buChar char="Ó"/>
            </a:pPr>
            <a:r>
              <a:rPr lang="en-US" sz="1400" smtClean="0"/>
              <a:t> William M. Pottenger, Ph.D.</a:t>
            </a:r>
          </a:p>
          <a:p>
            <a:pPr eaLnBrk="1" hangingPunct="1"/>
            <a:r>
              <a:rPr lang="en-US" sz="1400" smtClean="0"/>
              <a:t> Majority of content </a:t>
            </a:r>
            <a:r>
              <a:rPr lang="en-US" sz="1400" smtClean="0">
                <a:cs typeface="Times New Roman" pitchFamily="18" charset="0"/>
              </a:rPr>
              <a:t>©</a:t>
            </a:r>
            <a:r>
              <a:rPr lang="en-US" sz="1400" smtClean="0"/>
              <a:t>Eibe Frank at the University of Waikato</a:t>
            </a:r>
          </a:p>
          <a:p>
            <a:pPr eaLnBrk="1" hangingPunct="1">
              <a:buFont typeface="Symbol" pitchFamily="18" charset="2"/>
              <a:buChar char="Ó"/>
            </a:pPr>
            <a:endParaRPr lang="en-US" sz="1400" smtClean="0"/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381000" y="60960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The ‘sister-of’ relation (sort of)</a:t>
            </a:r>
          </a:p>
        </p:txBody>
      </p:sp>
      <p:graphicFrame>
        <p:nvGraphicFramePr>
          <p:cNvPr id="91139" name="Group 3"/>
          <p:cNvGraphicFramePr>
            <a:graphicFrameLocks noGrp="1"/>
          </p:cNvGraphicFramePr>
          <p:nvPr/>
        </p:nvGraphicFramePr>
        <p:xfrm>
          <a:off x="457200" y="1905000"/>
          <a:ext cx="3962400" cy="4359277"/>
        </p:xfrm>
        <a:graphic>
          <a:graphicData uri="http://schemas.openxmlformats.org/drawingml/2006/table">
            <a:tbl>
              <a:tblPr/>
              <a:tblGrid>
                <a:gridCol w="1422400"/>
                <a:gridCol w="1422400"/>
                <a:gridCol w="1117600"/>
              </a:tblGrid>
              <a:tr h="3353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First person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Second person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Sister of?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Peter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Peggy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No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Peter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Steven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No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Steven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Peter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No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Steven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Graham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No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Steven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Pam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Yes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Ian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Pippa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Yes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Anna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Nikki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Yes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Nikki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Anna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yes</a:t>
                      </a:r>
                    </a:p>
                  </a:txBody>
                  <a:tcPr marT="45727" marB="4572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1184" name="Group 48"/>
          <p:cNvGraphicFramePr>
            <a:graphicFrameLocks noGrp="1"/>
          </p:cNvGraphicFramePr>
          <p:nvPr/>
        </p:nvGraphicFramePr>
        <p:xfrm>
          <a:off x="4648200" y="1905000"/>
          <a:ext cx="3962400" cy="2682872"/>
        </p:xfrm>
        <a:graphic>
          <a:graphicData uri="http://schemas.openxmlformats.org/drawingml/2006/table">
            <a:tbl>
              <a:tblPr/>
              <a:tblGrid>
                <a:gridCol w="1422400"/>
                <a:gridCol w="1422400"/>
                <a:gridCol w="1117600"/>
              </a:tblGrid>
              <a:tr h="335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First person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Second person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Sister of?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Steven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Pam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Yes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Graham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Pam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Yes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Ian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Pippa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Yes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Brian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Pippa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Yes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Anna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Nikki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Yes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Nikki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Anna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Yes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All the rest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No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66" name="Line 77"/>
          <p:cNvSpPr>
            <a:spLocks noChangeShapeType="1"/>
          </p:cNvSpPr>
          <p:nvPr/>
        </p:nvSpPr>
        <p:spPr bwMode="auto">
          <a:xfrm>
            <a:off x="6477000" y="44196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367" name="Text Box 78"/>
          <p:cNvSpPr txBox="1">
            <a:spLocks noChangeArrowheads="1"/>
          </p:cNvSpPr>
          <p:nvPr/>
        </p:nvSpPr>
        <p:spPr bwMode="auto">
          <a:xfrm>
            <a:off x="4953000" y="5181600"/>
            <a:ext cx="330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i="1"/>
              <a:t>Closed-world assumption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Symbol" pitchFamily="18" charset="2"/>
              <a:buChar char="Ó"/>
            </a:pPr>
            <a:r>
              <a:rPr lang="en-US" sz="1400" smtClean="0"/>
              <a:t> William M. Pottenger, Ph.D.</a:t>
            </a:r>
          </a:p>
          <a:p>
            <a:pPr eaLnBrk="1" hangingPunct="1"/>
            <a:r>
              <a:rPr lang="en-US" sz="1400" smtClean="0"/>
              <a:t> Majority of content </a:t>
            </a:r>
            <a:r>
              <a:rPr lang="en-US" sz="1400" smtClean="0">
                <a:cs typeface="Times New Roman" pitchFamily="18" charset="0"/>
              </a:rPr>
              <a:t>©</a:t>
            </a:r>
            <a:r>
              <a:rPr lang="en-US" sz="1400" smtClean="0"/>
              <a:t>Eibe Frank at the University of Waikato</a:t>
            </a:r>
          </a:p>
          <a:p>
            <a:pPr eaLnBrk="1" hangingPunct="1">
              <a:buFont typeface="Symbol" pitchFamily="18" charset="2"/>
              <a:buChar char="Ó"/>
            </a:pPr>
            <a:endParaRPr lang="en-US" sz="1400" smtClean="0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381000" y="60960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Family tree represented as a table: the ‘parent-of’ relation</a:t>
            </a:r>
          </a:p>
        </p:txBody>
      </p:sp>
      <p:graphicFrame>
        <p:nvGraphicFramePr>
          <p:cNvPr id="90204" name="Group 92"/>
          <p:cNvGraphicFramePr>
            <a:graphicFrameLocks noGrp="1"/>
          </p:cNvGraphicFramePr>
          <p:nvPr/>
        </p:nvGraphicFramePr>
        <p:xfrm>
          <a:off x="1371600" y="1752600"/>
          <a:ext cx="6096000" cy="4273551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33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Gender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Parent1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parent2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Peter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Male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Peggy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Female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05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Grace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Steven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Female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Male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Peter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Peggy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Graham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Male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Peter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Peggy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Pam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Female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Peter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Peggy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Ian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Male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Grace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Ray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Pippa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Female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Grace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Ray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Brian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Male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Grace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Ray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Anna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Female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Pam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Ian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Nikki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Female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Pam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Ian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Symbol" pitchFamily="18" charset="2"/>
              <a:buChar char="Ó"/>
            </a:pPr>
            <a:r>
              <a:rPr lang="en-US" sz="1400" smtClean="0"/>
              <a:t> William M. Pottenger, Ph.D.</a:t>
            </a:r>
          </a:p>
          <a:p>
            <a:pPr eaLnBrk="1" hangingPunct="1"/>
            <a:r>
              <a:rPr lang="en-US" sz="1400" smtClean="0"/>
              <a:t> Majority of content </a:t>
            </a:r>
            <a:r>
              <a:rPr lang="en-US" sz="1400" smtClean="0">
                <a:cs typeface="Times New Roman" pitchFamily="18" charset="0"/>
              </a:rPr>
              <a:t>©</a:t>
            </a:r>
            <a:r>
              <a:rPr lang="en-US" sz="1400" smtClean="0"/>
              <a:t>Eibe Frank at the University of Waikato</a:t>
            </a:r>
          </a:p>
          <a:p>
            <a:pPr eaLnBrk="1" hangingPunct="1">
              <a:buFont typeface="Symbol" pitchFamily="18" charset="2"/>
              <a:buChar char="Ó"/>
            </a:pPr>
            <a:endParaRPr lang="en-US" sz="1400" smtClean="0"/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381000" y="60960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A full representation in one table</a:t>
            </a:r>
          </a:p>
        </p:txBody>
      </p:sp>
      <p:graphicFrame>
        <p:nvGraphicFramePr>
          <p:cNvPr id="92325" name="Group 165"/>
          <p:cNvGraphicFramePr>
            <a:graphicFrameLocks noGrp="1"/>
          </p:cNvGraphicFramePr>
          <p:nvPr/>
        </p:nvGraphicFramePr>
        <p:xfrm>
          <a:off x="762000" y="5029200"/>
          <a:ext cx="7620000" cy="1024070"/>
        </p:xfrm>
        <a:graphic>
          <a:graphicData uri="http://schemas.openxmlformats.org/drawingml/2006/table">
            <a:tbl>
              <a:tblPr/>
              <a:tblGrid>
                <a:gridCol w="7620000"/>
              </a:tblGrid>
              <a:tr h="1023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If second person’s gender = female and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   first person’s parent = second person’s parent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   then sister-of = yes</a:t>
                      </a:r>
                    </a:p>
                  </a:txBody>
                  <a:tcPr marT="45691" marB="4569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324" name="Group 164"/>
          <p:cNvGraphicFramePr>
            <a:graphicFrameLocks noGrp="1"/>
          </p:cNvGraphicFramePr>
          <p:nvPr/>
        </p:nvGraphicFramePr>
        <p:xfrm>
          <a:off x="533400" y="1752600"/>
          <a:ext cx="8077200" cy="3017835"/>
        </p:xfrm>
        <a:graphic>
          <a:graphicData uri="http://schemas.openxmlformats.org/drawingml/2006/table">
            <a:tbl>
              <a:tblPr/>
              <a:tblGrid>
                <a:gridCol w="862013"/>
                <a:gridCol w="863600"/>
                <a:gridCol w="862012"/>
                <a:gridCol w="863600"/>
                <a:gridCol w="862013"/>
                <a:gridCol w="862012"/>
                <a:gridCol w="863600"/>
                <a:gridCol w="939800"/>
                <a:gridCol w="1098550"/>
              </a:tblGrid>
              <a:tr h="33531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First person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Second person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Sister of?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Gender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Parent1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Parent2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Gender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Parent1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Parent2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Steven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Male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Peter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Peggy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Pam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Female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Peter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Peggy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Yes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Graham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Male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Peter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Peggy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Pam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Female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Peter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Peggy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Yes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Ian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Male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Grace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Ray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Pippa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Female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Grace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Ray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Yes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Brian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Male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Grace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Ray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Pippa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Female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Grace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Ray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Yes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Anna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Female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Pam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Ian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Nikki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Female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Pam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Ian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Yes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Nikki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Female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Pam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Ian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Anna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Female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Pam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Ian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Yes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5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All the rest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No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Symbol" pitchFamily="18" charset="2"/>
              <a:buChar char="Ó"/>
            </a:pPr>
            <a:r>
              <a:rPr lang="en-US" sz="1400" smtClean="0"/>
              <a:t> William M. Pottenger, Ph.D.</a:t>
            </a:r>
          </a:p>
          <a:p>
            <a:pPr eaLnBrk="1" hangingPunct="1"/>
            <a:r>
              <a:rPr lang="en-US" sz="1400" smtClean="0"/>
              <a:t> Majority of content </a:t>
            </a:r>
            <a:r>
              <a:rPr lang="en-US" sz="1400" smtClean="0">
                <a:cs typeface="Times New Roman" pitchFamily="18" charset="0"/>
              </a:rPr>
              <a:t>©</a:t>
            </a:r>
            <a:r>
              <a:rPr lang="en-US" sz="1400" smtClean="0"/>
              <a:t>Eibe Frank at the University of Waikato</a:t>
            </a:r>
          </a:p>
          <a:p>
            <a:pPr eaLnBrk="1" hangingPunct="1">
              <a:buFont typeface="Symbol" pitchFamily="18" charset="2"/>
              <a:buChar char="Ó"/>
            </a:pPr>
            <a:endParaRPr lang="en-US" sz="1400" smtClean="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228600" y="15240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Generating a flat file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228600" y="1295400"/>
            <a:ext cx="8534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Process of flattening called “denormalization”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Relations can be joined together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Possible with any finite set of finite relations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Problematic: relationships without pre-specified number of objects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Example: concept of </a:t>
            </a:r>
            <a:r>
              <a:rPr lang="en-US" sz="2800" i="1"/>
              <a:t>siblings </a:t>
            </a:r>
            <a:r>
              <a:rPr lang="en-US" sz="2800"/>
              <a:t>or </a:t>
            </a:r>
            <a:r>
              <a:rPr lang="en-US" sz="2800" i="1"/>
              <a:t>nuclear-family</a:t>
            </a:r>
            <a:endParaRPr lang="en-US" sz="28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Denormalization may produce spurious regularities that reflect structure of database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Example: “supplier” predicts “supplier address”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Symbol" pitchFamily="18" charset="2"/>
              <a:buChar char="Ó"/>
            </a:pPr>
            <a:r>
              <a:rPr lang="en-US" sz="1400" smtClean="0"/>
              <a:t> William M. Pottenger, Ph.D.</a:t>
            </a:r>
          </a:p>
          <a:p>
            <a:pPr eaLnBrk="1" hangingPunct="1"/>
            <a:r>
              <a:rPr lang="en-US" sz="1400" smtClean="0"/>
              <a:t> Majority of content </a:t>
            </a:r>
            <a:r>
              <a:rPr lang="en-US" sz="1400" smtClean="0">
                <a:cs typeface="Times New Roman" pitchFamily="18" charset="0"/>
              </a:rPr>
              <a:t>©</a:t>
            </a:r>
            <a:r>
              <a:rPr lang="en-US" sz="1400" smtClean="0"/>
              <a:t>Eibe Frank at the University of Waikato</a:t>
            </a:r>
          </a:p>
          <a:p>
            <a:pPr eaLnBrk="1" hangingPunct="1">
              <a:buFont typeface="Symbol" pitchFamily="18" charset="2"/>
              <a:buChar char="Ó"/>
            </a:pPr>
            <a:endParaRPr lang="en-US" sz="1400" smtClean="0"/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381000" y="22860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What’s an </a:t>
            </a:r>
            <a:r>
              <a:rPr lang="en-US" sz="4400" i="1">
                <a:solidFill>
                  <a:schemeClr val="tx2"/>
                </a:solidFill>
              </a:rPr>
              <a:t>attribute</a:t>
            </a:r>
            <a:r>
              <a:rPr lang="en-US" sz="440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381000" y="1371600"/>
            <a:ext cx="8534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Each instance is described by a fixed predefined set of features, its “attributes”</a:t>
            </a:r>
            <a:endParaRPr lang="en-US" sz="3200" i="1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But: number of attributes may vary in practice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Possible solution: “irrelevant value” flag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Related problem: existence of an attribute may depend of value of another one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Possible attribute types (“levels of measurement”):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i="1"/>
              <a:t>Nominal, ordinal, interval </a:t>
            </a:r>
            <a:r>
              <a:rPr lang="en-US" sz="2800"/>
              <a:t>and </a:t>
            </a:r>
            <a:r>
              <a:rPr lang="en-US" sz="2800" i="1"/>
              <a:t>ratio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Symbol" pitchFamily="18" charset="2"/>
              <a:buChar char="Ó"/>
            </a:pPr>
            <a:r>
              <a:rPr lang="en-US" sz="1400" smtClean="0"/>
              <a:t> William M. Pottenger, Ph.D.</a:t>
            </a:r>
          </a:p>
          <a:p>
            <a:pPr eaLnBrk="1" hangingPunct="1"/>
            <a:r>
              <a:rPr lang="en-US" sz="1400" smtClean="0"/>
              <a:t> Majority of content </a:t>
            </a:r>
            <a:r>
              <a:rPr lang="en-US" sz="1400" smtClean="0">
                <a:cs typeface="Times New Roman" pitchFamily="18" charset="0"/>
              </a:rPr>
              <a:t>©</a:t>
            </a:r>
            <a:r>
              <a:rPr lang="en-US" sz="1400" smtClean="0"/>
              <a:t>Eibe Frank at the University of Waikato</a:t>
            </a:r>
          </a:p>
          <a:p>
            <a:pPr eaLnBrk="1" hangingPunct="1">
              <a:buFont typeface="Symbol" pitchFamily="18" charset="2"/>
              <a:buChar char="Ó"/>
            </a:pPr>
            <a:endParaRPr lang="en-US" sz="1400" smtClean="0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381000" y="60960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Nominal quantities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381000" y="1752600"/>
            <a:ext cx="8534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Values are distinct symbols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Values themselves serve only as labels or names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i="1"/>
              <a:t>Nominal</a:t>
            </a:r>
            <a:r>
              <a:rPr lang="en-US" sz="2800"/>
              <a:t> comes from the Latin word for name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Example: attribute “outlook” from weather data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Values: “sunny”,”overcast”, and “rainy”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No relation is implied among nominal values (no ordering or distance measure)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Only equality tests can be performed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Symbol" pitchFamily="18" charset="2"/>
              <a:buChar char="Ó"/>
            </a:pPr>
            <a:r>
              <a:rPr lang="en-US" sz="1400" smtClean="0"/>
              <a:t> William M. Pottenger, Ph.D.</a:t>
            </a:r>
          </a:p>
          <a:p>
            <a:pPr eaLnBrk="1" hangingPunct="1"/>
            <a:r>
              <a:rPr lang="en-US" sz="1400" smtClean="0"/>
              <a:t> Majority of content </a:t>
            </a:r>
            <a:r>
              <a:rPr lang="en-US" sz="1400" smtClean="0">
                <a:cs typeface="Times New Roman" pitchFamily="18" charset="0"/>
              </a:rPr>
              <a:t>©</a:t>
            </a:r>
            <a:r>
              <a:rPr lang="en-US" sz="1400" smtClean="0"/>
              <a:t>Eibe Frank at the University of Waikato</a:t>
            </a:r>
          </a:p>
          <a:p>
            <a:pPr eaLnBrk="1" hangingPunct="1">
              <a:buFont typeface="Symbol" pitchFamily="18" charset="2"/>
              <a:buChar char="Ó"/>
            </a:pPr>
            <a:endParaRPr lang="en-US" sz="1400" smtClean="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81000" y="60960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Ordinal quantities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81000" y="1752600"/>
            <a:ext cx="8534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Impose order on values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But: no distance between values defined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Example: attribute “temperature” in weather data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Values: “hot” &gt; “mild” &gt; “cool”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Note: addition and subtraction don’t make sense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Example rule: temperature &lt; hot </a:t>
            </a:r>
            <a:r>
              <a:rPr lang="en-US" sz="3200">
                <a:latin typeface="Wingdings 3" pitchFamily="18" charset="2"/>
              </a:rPr>
              <a:t>c</a:t>
            </a:r>
            <a:r>
              <a:rPr lang="en-US" sz="3200"/>
              <a:t> play = yes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Distinction between nominal and ordinal not always clear (e.g., attribute “outlook”)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Symbol" pitchFamily="18" charset="2"/>
              <a:buChar char="Ó"/>
            </a:pPr>
            <a:r>
              <a:rPr lang="en-US" sz="1400" smtClean="0"/>
              <a:t> William M. Pottenger, Ph.D.</a:t>
            </a:r>
          </a:p>
          <a:p>
            <a:pPr eaLnBrk="1" hangingPunct="1"/>
            <a:r>
              <a:rPr lang="en-US" sz="1400" smtClean="0"/>
              <a:t> Majority of content </a:t>
            </a:r>
            <a:r>
              <a:rPr lang="en-US" sz="1400" smtClean="0">
                <a:cs typeface="Times New Roman" pitchFamily="18" charset="0"/>
              </a:rPr>
              <a:t>©</a:t>
            </a:r>
            <a:r>
              <a:rPr lang="en-US" sz="1400" smtClean="0"/>
              <a:t>Eibe Frank at the University of Waikato</a:t>
            </a:r>
          </a:p>
          <a:p>
            <a:pPr eaLnBrk="1" hangingPunct="1">
              <a:buFont typeface="Symbol" pitchFamily="18" charset="2"/>
              <a:buChar char="Ó"/>
            </a:pPr>
            <a:endParaRPr lang="en-US" sz="1400" smtClean="0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381000" y="60960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Interval quantities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381000" y="1752600"/>
            <a:ext cx="8534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Interval quantities are not only ordered but measured in fixed and equal units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Example 1: attribute “temperature” expressed in degrees Fahrenheit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Example 2: attribute “year”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Difference of two values makes sense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Does sum or product make sense?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Zero point is not defined (e.g., Fahrenheit)!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Symbol" pitchFamily="18" charset="2"/>
              <a:buChar char="Ó"/>
            </a:pPr>
            <a:r>
              <a:rPr lang="en-US" sz="1400" smtClean="0"/>
              <a:t> William M. Pottenger, Ph.D.</a:t>
            </a:r>
          </a:p>
          <a:p>
            <a:pPr eaLnBrk="1" hangingPunct="1"/>
            <a:r>
              <a:rPr lang="en-US" sz="1400" smtClean="0"/>
              <a:t> Majority of content </a:t>
            </a:r>
            <a:r>
              <a:rPr lang="en-US" sz="1400" smtClean="0">
                <a:cs typeface="Times New Roman" pitchFamily="18" charset="0"/>
              </a:rPr>
              <a:t>©</a:t>
            </a:r>
            <a:r>
              <a:rPr lang="en-US" sz="1400" smtClean="0"/>
              <a:t>Eibe Frank at the University of Waikato</a:t>
            </a:r>
          </a:p>
          <a:p>
            <a:pPr eaLnBrk="1" hangingPunct="1">
              <a:buFont typeface="Symbol" pitchFamily="18" charset="2"/>
              <a:buChar char="Ó"/>
            </a:pPr>
            <a:endParaRPr lang="en-US" sz="140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1816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8800" smtClean="0"/>
              <a:t>Input: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8800" smtClean="0"/>
              <a:t>Concepts, instances,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Symbol" pitchFamily="18" charset="2"/>
              <a:buChar char="Ó"/>
            </a:pPr>
            <a:r>
              <a:rPr lang="en-US" sz="1400" smtClean="0"/>
              <a:t> William M. Pottenger, Ph.D.</a:t>
            </a:r>
          </a:p>
          <a:p>
            <a:pPr eaLnBrk="1" hangingPunct="1"/>
            <a:r>
              <a:rPr lang="en-US" sz="1400" smtClean="0"/>
              <a:t> Majority of content </a:t>
            </a:r>
            <a:r>
              <a:rPr lang="en-US" sz="1400" smtClean="0">
                <a:cs typeface="Times New Roman" pitchFamily="18" charset="0"/>
              </a:rPr>
              <a:t>©</a:t>
            </a:r>
            <a:r>
              <a:rPr lang="en-US" sz="1400" smtClean="0"/>
              <a:t>Eibe Frank at the University of Waikato</a:t>
            </a:r>
          </a:p>
          <a:p>
            <a:pPr eaLnBrk="1" hangingPunct="1">
              <a:buFont typeface="Symbol" pitchFamily="18" charset="2"/>
              <a:buChar char="Ó"/>
            </a:pPr>
            <a:endParaRPr lang="en-US" sz="140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381000" y="30480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Ratio quantities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381000" y="1447800"/>
            <a:ext cx="8534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Ratio quantities are ones for which the measurement scheme defines a zero point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Example: attribute “distance”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Distance between an object and itself is zero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Ratio quantities are treated as real numbers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All mathematical operations are allowed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But: is there an “inherently” defined zero point?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Answer depends on scientific knowledge (e.g., Fahrenheit knew no lower limit to temperature)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Symbol" pitchFamily="18" charset="2"/>
              <a:buChar char="Ó"/>
            </a:pPr>
            <a:r>
              <a:rPr lang="en-US" sz="1400" smtClean="0"/>
              <a:t> William M. Pottenger, Ph.D.</a:t>
            </a:r>
          </a:p>
          <a:p>
            <a:pPr eaLnBrk="1" hangingPunct="1"/>
            <a:r>
              <a:rPr lang="en-US" sz="1400" smtClean="0"/>
              <a:t> Majority of content </a:t>
            </a:r>
            <a:r>
              <a:rPr lang="en-US" sz="1400" smtClean="0">
                <a:cs typeface="Times New Roman" pitchFamily="18" charset="0"/>
              </a:rPr>
              <a:t>©</a:t>
            </a:r>
            <a:r>
              <a:rPr lang="en-US" sz="1400" smtClean="0"/>
              <a:t>Eibe Frank at the University of Waikato</a:t>
            </a:r>
          </a:p>
          <a:p>
            <a:pPr eaLnBrk="1" hangingPunct="1">
              <a:buFont typeface="Symbol" pitchFamily="18" charset="2"/>
              <a:buChar char="Ó"/>
            </a:pPr>
            <a:endParaRPr lang="en-US" sz="1400" smtClean="0"/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228600" y="30480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Attribute types used in practice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228600" y="1447800"/>
            <a:ext cx="8534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Most schemes accommodate just two levels of measurement: nominal and ordinal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Nominal attributes are also called “categorical”, “enumerated”, or “discrete”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But: “enumerated” and “discrete” imply order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Special case: dichotomy (“boolean” attribute)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Ordinal attributes are called “numeric”, or “continuous”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But: “continuous” implies mathematical continuity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Symbol" pitchFamily="18" charset="2"/>
              <a:buChar char="Ó"/>
            </a:pPr>
            <a:r>
              <a:rPr lang="en-US" sz="1400" smtClean="0"/>
              <a:t> William M. Pottenger, Ph.D.</a:t>
            </a:r>
          </a:p>
          <a:p>
            <a:pPr eaLnBrk="1" hangingPunct="1"/>
            <a:r>
              <a:rPr lang="en-US" sz="1400" smtClean="0"/>
              <a:t> Majority of content </a:t>
            </a:r>
            <a:r>
              <a:rPr lang="en-US" sz="1400" smtClean="0">
                <a:cs typeface="Times New Roman" pitchFamily="18" charset="0"/>
              </a:rPr>
              <a:t>©</a:t>
            </a:r>
            <a:r>
              <a:rPr lang="en-US" sz="1400" smtClean="0"/>
              <a:t>Eibe Frank at the University of Waikato</a:t>
            </a:r>
          </a:p>
          <a:p>
            <a:pPr eaLnBrk="1" hangingPunct="1">
              <a:buFont typeface="Symbol" pitchFamily="18" charset="2"/>
              <a:buChar char="Ó"/>
            </a:pPr>
            <a:endParaRPr lang="en-US" sz="1400" smtClean="0"/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304800" y="30480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Nominal vs. ordinal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152400" y="1447800"/>
            <a:ext cx="8839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Attribute “age” nominal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Attribute “age” ordinal                                         (e.g., “young” &lt; “pre-presbyopic” &lt; “presbyopic”)</a:t>
            </a:r>
          </a:p>
        </p:txBody>
      </p:sp>
      <p:graphicFrame>
        <p:nvGraphicFramePr>
          <p:cNvPr id="103443" name="Group 19"/>
          <p:cNvGraphicFramePr>
            <a:graphicFrameLocks noGrp="1"/>
          </p:cNvGraphicFramePr>
          <p:nvPr/>
        </p:nvGraphicFramePr>
        <p:xfrm>
          <a:off x="457200" y="2209800"/>
          <a:ext cx="8382000" cy="1353126"/>
        </p:xfrm>
        <a:graphic>
          <a:graphicData uri="http://schemas.openxmlformats.org/drawingml/2006/table">
            <a:tbl>
              <a:tblPr/>
              <a:tblGrid>
                <a:gridCol w="8382000"/>
              </a:tblGrid>
              <a:tr h="1352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If age = young and astigmatic = no and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  tear production rate = normal then recommendation = soft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If age = pre-presbyopic and astigmatic = no and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  tear production rate = normal then recommendation = soft</a:t>
                      </a:r>
                    </a:p>
                  </a:txBody>
                  <a:tcPr marT="45627" marB="45627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444" name="Group 20"/>
          <p:cNvGraphicFramePr>
            <a:graphicFrameLocks noGrp="1"/>
          </p:cNvGraphicFramePr>
          <p:nvPr/>
        </p:nvGraphicFramePr>
        <p:xfrm>
          <a:off x="685800" y="5105400"/>
          <a:ext cx="8229600" cy="695325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If age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sym typeface="Symbol" pitchFamily="18" charset="2"/>
                        </a:rPr>
                        <a:t>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 pre-presbyopic and astigmatic = no and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  tear production rate = normal then recommendation = soft</a:t>
                      </a:r>
                    </a:p>
                  </a:txBody>
                  <a:tcPr marT="45745" marB="45745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Symbol" pitchFamily="18" charset="2"/>
              <a:buChar char="Ó"/>
            </a:pPr>
            <a:r>
              <a:rPr lang="en-US" sz="1400" smtClean="0"/>
              <a:t> William M. Pottenger, Ph.D.</a:t>
            </a:r>
          </a:p>
          <a:p>
            <a:pPr eaLnBrk="1" hangingPunct="1"/>
            <a:r>
              <a:rPr lang="en-US" sz="1400" smtClean="0"/>
              <a:t> Majority of content </a:t>
            </a:r>
            <a:r>
              <a:rPr lang="en-US" sz="1400" smtClean="0">
                <a:cs typeface="Times New Roman" pitchFamily="18" charset="0"/>
              </a:rPr>
              <a:t>©</a:t>
            </a:r>
            <a:r>
              <a:rPr lang="en-US" sz="1400" smtClean="0"/>
              <a:t>Eibe Frank at the University of Waikato</a:t>
            </a:r>
          </a:p>
          <a:p>
            <a:pPr eaLnBrk="1" hangingPunct="1">
              <a:buFont typeface="Symbol" pitchFamily="18" charset="2"/>
              <a:buChar char="Ó"/>
            </a:pPr>
            <a:endParaRPr lang="en-US" sz="1400" smtClean="0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304800" y="38100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Missing values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304800" y="1524000"/>
            <a:ext cx="8534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Frequently indicated by out-of-range entries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Types: unknown, unrecorded, irrelevant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Reasons: malfunctioning equipment, changes in experimental design, collation of different datasets, measurement not possible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Missing value may have significance in itself (e.g., missing test in a medical examination)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Most schemes assume this is not the case </a:t>
            </a:r>
            <a:r>
              <a:rPr lang="en-US" sz="2800">
                <a:sym typeface="Symbol" pitchFamily="18" charset="2"/>
              </a:rPr>
              <a:t> “missing” may need to be coded as additional value</a:t>
            </a:r>
            <a:r>
              <a:rPr lang="en-US" sz="2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Symbol" pitchFamily="18" charset="2"/>
              <a:buChar char="Ó"/>
            </a:pPr>
            <a:r>
              <a:rPr lang="en-US" sz="1400" smtClean="0"/>
              <a:t> William M. Pottenger, Ph.D.</a:t>
            </a:r>
          </a:p>
          <a:p>
            <a:pPr eaLnBrk="1" hangingPunct="1"/>
            <a:r>
              <a:rPr lang="en-US" sz="1400" smtClean="0"/>
              <a:t> Majority of content </a:t>
            </a:r>
            <a:r>
              <a:rPr lang="en-US" sz="1400" smtClean="0">
                <a:cs typeface="Times New Roman" pitchFamily="18" charset="0"/>
              </a:rPr>
              <a:t>©</a:t>
            </a:r>
            <a:r>
              <a:rPr lang="en-US" sz="1400" smtClean="0"/>
              <a:t>Eibe Frank at the University of Waikato</a:t>
            </a:r>
          </a:p>
          <a:p>
            <a:pPr eaLnBrk="1" hangingPunct="1">
              <a:buFont typeface="Symbol" pitchFamily="18" charset="2"/>
              <a:buChar char="Ó"/>
            </a:pPr>
            <a:endParaRPr lang="en-US" sz="1400" smtClean="0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381000" y="30480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Inaccurate values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381000" y="1447800"/>
            <a:ext cx="8534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/>
              <a:t>Reason: data was not collected for purpose of mining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/>
              <a:t>Result: errors and omissions that don’t affect original purpose of data (e.g., age of customer for bank)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/>
              <a:t>Typographical errors in nominal attributes </a:t>
            </a:r>
            <a:r>
              <a:rPr lang="en-US" sz="2800">
                <a:sym typeface="Symbol" pitchFamily="18" charset="2"/>
              </a:rPr>
              <a:t> values need to be checked for consistency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ym typeface="Symbol" pitchFamily="18" charset="2"/>
              </a:rPr>
              <a:t>Typographical and measurement errors in numeric attributes  outliers need to be identified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ym typeface="Symbol" pitchFamily="18" charset="2"/>
              </a:rPr>
              <a:t>Errors may be deliberate (e.g., wrong zip codes)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ym typeface="Symbol" pitchFamily="18" charset="2"/>
              </a:rPr>
              <a:t>Other problems: duplicates, stale data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Symbol" pitchFamily="18" charset="2"/>
              <a:buChar char="Ó"/>
            </a:pPr>
            <a:r>
              <a:rPr lang="en-US" sz="1400" smtClean="0"/>
              <a:t> William M. Pottenger, Ph.D.</a:t>
            </a:r>
          </a:p>
          <a:p>
            <a:pPr eaLnBrk="1" hangingPunct="1"/>
            <a:r>
              <a:rPr lang="en-US" sz="1400" smtClean="0"/>
              <a:t> Majority of content </a:t>
            </a:r>
            <a:r>
              <a:rPr lang="en-US" sz="1400" smtClean="0">
                <a:cs typeface="Times New Roman" pitchFamily="18" charset="0"/>
              </a:rPr>
              <a:t>©</a:t>
            </a:r>
            <a:r>
              <a:rPr lang="en-US" sz="1400" smtClean="0"/>
              <a:t>Eibe Frank at the University of Waikato</a:t>
            </a:r>
          </a:p>
          <a:p>
            <a:pPr eaLnBrk="1" hangingPunct="1">
              <a:buFont typeface="Symbol" pitchFamily="18" charset="2"/>
              <a:buChar char="Ó"/>
            </a:pPr>
            <a:endParaRPr lang="en-US" sz="1400" smtClean="0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381000" y="60960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Getting to know the data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381000" y="1752600"/>
            <a:ext cx="8534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Simple visualization tools are very useful for identifying problems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Nominal attributes: histograms (Is the distribution consistent with background domain knowledge?)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Numeric attributes: graphs (Any obvious outliers?)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2-D and 3-D visualizations show dependencies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Domain experts need to be consulted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Too much data to inspect? Take a sample!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Symbol" pitchFamily="18" charset="2"/>
              <a:buChar char="Ó"/>
            </a:pPr>
            <a:r>
              <a:rPr lang="en-US" sz="1400" smtClean="0"/>
              <a:t> William M. Pottenger, Ph.D.</a:t>
            </a:r>
          </a:p>
          <a:p>
            <a:pPr eaLnBrk="1" hangingPunct="1"/>
            <a:r>
              <a:rPr lang="en-US" sz="1400" smtClean="0"/>
              <a:t> Majority of content </a:t>
            </a:r>
            <a:r>
              <a:rPr lang="en-US" sz="1400" smtClean="0">
                <a:cs typeface="Times New Roman" pitchFamily="18" charset="0"/>
              </a:rPr>
              <a:t>©</a:t>
            </a:r>
            <a:r>
              <a:rPr lang="en-US" sz="1400" smtClean="0"/>
              <a:t>Eibe Frank at the University of Waikato</a:t>
            </a:r>
          </a:p>
          <a:p>
            <a:pPr eaLnBrk="1" hangingPunct="1">
              <a:buFont typeface="Symbol" pitchFamily="18" charset="2"/>
              <a:buChar char="Ó"/>
            </a:pPr>
            <a:endParaRPr lang="en-US" sz="1400" smtClean="0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304800" y="22860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Preparing the input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304800" y="1371600"/>
            <a:ext cx="8534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Denormalization is not the only issue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Problem: different data sources (e.g., sales department, customer billing department, …)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Differences: styles of record keeping, conventions, time periods, data aggregation, primary keys, errors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Data must be assembled, integrated, cleaned up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“Data warehouse”: consistent point of access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External data may be required (“overlay data”)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Critical: type and level of data aggregation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Symbol" pitchFamily="18" charset="2"/>
              <a:buChar char="Ó"/>
            </a:pPr>
            <a:r>
              <a:rPr lang="en-US" sz="1400" smtClean="0"/>
              <a:t> William M. Pottenger, Ph.D.</a:t>
            </a:r>
          </a:p>
          <a:p>
            <a:pPr eaLnBrk="1" hangingPunct="1"/>
            <a:r>
              <a:rPr lang="en-US" sz="1400" smtClean="0"/>
              <a:t> Majority of content </a:t>
            </a:r>
            <a:r>
              <a:rPr lang="en-US" sz="1400" smtClean="0">
                <a:cs typeface="Times New Roman" pitchFamily="18" charset="0"/>
              </a:rPr>
              <a:t>©</a:t>
            </a:r>
            <a:r>
              <a:rPr lang="en-US" sz="1400" smtClean="0"/>
              <a:t>Eibe Frank at the University of Waikato</a:t>
            </a:r>
          </a:p>
          <a:p>
            <a:pPr eaLnBrk="1" hangingPunct="1">
              <a:buFont typeface="Symbol" pitchFamily="18" charset="2"/>
              <a:buChar char="Ó"/>
            </a:pPr>
            <a:endParaRPr lang="en-US" sz="1400" smtClean="0"/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304800" y="30480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The ARFF format</a:t>
            </a:r>
          </a:p>
        </p:txBody>
      </p:sp>
      <p:graphicFrame>
        <p:nvGraphicFramePr>
          <p:cNvPr id="115715" name="Group 3"/>
          <p:cNvGraphicFramePr>
            <a:graphicFrameLocks noGrp="1"/>
          </p:cNvGraphicFramePr>
          <p:nvPr/>
        </p:nvGraphicFramePr>
        <p:xfrm>
          <a:off x="304800" y="1219200"/>
          <a:ext cx="8534400" cy="5303838"/>
        </p:xfrm>
        <a:graphic>
          <a:graphicData uri="http://schemas.openxmlformats.org/drawingml/2006/table">
            <a:tbl>
              <a:tblPr/>
              <a:tblGrid>
                <a:gridCol w="8534400"/>
              </a:tblGrid>
              <a:tr h="530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% ARFF file for weather data with some numeric features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@relation weather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@attribute outlook {sunny, overcast, rainy}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@attribute temperature numeric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@attribute humidity numeric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@attribute windy {true, false}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@attribute play? {yes, no}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@data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sunny, 85, 85, false, no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sunny, 80, 90, true, no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overcast, 83, 86, false, yes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...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Symbol" pitchFamily="18" charset="2"/>
              <a:buChar char="Ó"/>
            </a:pPr>
            <a:r>
              <a:rPr lang="en-US" sz="1400" smtClean="0"/>
              <a:t> William M. Pottenger, Ph.D.</a:t>
            </a:r>
          </a:p>
          <a:p>
            <a:pPr eaLnBrk="1" hangingPunct="1"/>
            <a:r>
              <a:rPr lang="en-US" sz="1400" smtClean="0"/>
              <a:t> Majority of content </a:t>
            </a:r>
            <a:r>
              <a:rPr lang="en-US" sz="1400" smtClean="0">
                <a:cs typeface="Times New Roman" pitchFamily="18" charset="0"/>
              </a:rPr>
              <a:t>©</a:t>
            </a:r>
            <a:r>
              <a:rPr lang="en-US" sz="1400" smtClean="0"/>
              <a:t>Eibe Frank at the University of Waikato</a:t>
            </a:r>
          </a:p>
          <a:p>
            <a:pPr eaLnBrk="1" hangingPunct="1">
              <a:buFont typeface="Symbol" pitchFamily="18" charset="2"/>
              <a:buChar char="Ó"/>
            </a:pPr>
            <a:endParaRPr lang="en-US" sz="1400" smtClean="0"/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381000" y="60960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6000">
                <a:solidFill>
                  <a:schemeClr val="tx2"/>
                </a:solidFill>
              </a:rPr>
              <a:t>Preparing for learning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381000" y="1752600"/>
            <a:ext cx="8534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Components of the input: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Concepts: kinds of things that can be learned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/>
              <a:t>Goal: intelligible and operational concept description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Instances: the individual, independent examples of a concept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/>
              <a:t>Note: more complicated forms of input are possible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Attributes: measuring aspects of an instance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/>
              <a:t>We will focus on nominal and numeric ones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Practical issue: a file format for the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Symbol" pitchFamily="18" charset="2"/>
              <a:buChar char="Ó"/>
            </a:pPr>
            <a:r>
              <a:rPr lang="en-US" sz="1400" smtClean="0"/>
              <a:t> William M. Pottenger, Ph.D.</a:t>
            </a:r>
          </a:p>
          <a:p>
            <a:pPr eaLnBrk="1" hangingPunct="1"/>
            <a:r>
              <a:rPr lang="en-US" sz="1400" smtClean="0"/>
              <a:t> Majority of content </a:t>
            </a:r>
            <a:r>
              <a:rPr lang="en-US" sz="1400" smtClean="0">
                <a:cs typeface="Times New Roman" pitchFamily="18" charset="0"/>
              </a:rPr>
              <a:t>©</a:t>
            </a:r>
            <a:r>
              <a:rPr lang="en-US" sz="1400" smtClean="0"/>
              <a:t>Eibe Frank at the University of Waikato</a:t>
            </a:r>
          </a:p>
          <a:p>
            <a:pPr eaLnBrk="1" hangingPunct="1">
              <a:buFont typeface="Symbol" pitchFamily="18" charset="2"/>
              <a:buChar char="Ó"/>
            </a:pPr>
            <a:endParaRPr lang="en-US" sz="1400" smtClean="0"/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304800" y="30480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The ARFF format</a:t>
            </a:r>
          </a:p>
        </p:txBody>
      </p:sp>
      <p:graphicFrame>
        <p:nvGraphicFramePr>
          <p:cNvPr id="115715" name="Group 3"/>
          <p:cNvGraphicFramePr>
            <a:graphicFrameLocks noGrp="1"/>
          </p:cNvGraphicFramePr>
          <p:nvPr/>
        </p:nvGraphicFramePr>
        <p:xfrm>
          <a:off x="304800" y="1219200"/>
          <a:ext cx="8534400" cy="5303838"/>
        </p:xfrm>
        <a:graphic>
          <a:graphicData uri="http://schemas.openxmlformats.org/drawingml/2006/table">
            <a:tbl>
              <a:tblPr/>
              <a:tblGrid>
                <a:gridCol w="8534400"/>
              </a:tblGrid>
              <a:tr h="530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% ARFF file for weather data with some numeric features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@relation weather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@attribute outlook {sunny, overcast, rainy}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@attribute temperature numeric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@attribute humidity numeric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@attribute windy {true, false}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@attribute play? {yes, no}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@data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sunny, 85, 85, false, no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sunny, 80, 90, true, no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overcast, 83, 86, false, yes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...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34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Symbol" pitchFamily="18" charset="2"/>
              <a:buChar char="Ó"/>
            </a:pPr>
            <a:r>
              <a:rPr lang="en-US" sz="1400" smtClean="0"/>
              <a:t> William M. Pottenger, Ph.D.</a:t>
            </a:r>
          </a:p>
          <a:p>
            <a:pPr eaLnBrk="1" hangingPunct="1"/>
            <a:r>
              <a:rPr lang="en-US" sz="1400" smtClean="0"/>
              <a:t> Majority of content </a:t>
            </a:r>
            <a:r>
              <a:rPr lang="en-US" sz="1400" smtClean="0">
                <a:cs typeface="Times New Roman" pitchFamily="18" charset="0"/>
              </a:rPr>
              <a:t>©</a:t>
            </a:r>
            <a:r>
              <a:rPr lang="en-US" sz="1400" smtClean="0"/>
              <a:t>Eibe Frank at the University of Waikato</a:t>
            </a:r>
          </a:p>
          <a:p>
            <a:pPr eaLnBrk="1" hangingPunct="1">
              <a:buFont typeface="Symbol" pitchFamily="18" charset="2"/>
              <a:buChar char="Ó"/>
            </a:pPr>
            <a:endParaRPr lang="en-US" sz="1400" smtClean="0"/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381000" y="60960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What’s a </a:t>
            </a:r>
            <a:r>
              <a:rPr lang="en-US" sz="4400" i="1">
                <a:solidFill>
                  <a:schemeClr val="tx2"/>
                </a:solidFill>
              </a:rPr>
              <a:t>concept</a:t>
            </a:r>
            <a:r>
              <a:rPr lang="en-US" sz="440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381000" y="1752600"/>
            <a:ext cx="8534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Concept: thing to be learned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Concept description: output of learning scheme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Styles of learning: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Classification learning: predicting a discrete class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Association learning: detecting associations between features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Clustering: grouping similar instances into clusters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Numeric prediction: predicting a numeric quantity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Symbol" pitchFamily="18" charset="2"/>
              <a:buChar char="Ó"/>
            </a:pPr>
            <a:r>
              <a:rPr lang="en-US" sz="1400" smtClean="0"/>
              <a:t> William M. Pottenger, Ph.D.</a:t>
            </a:r>
          </a:p>
          <a:p>
            <a:pPr eaLnBrk="1" hangingPunct="1"/>
            <a:r>
              <a:rPr lang="en-US" sz="1400" smtClean="0"/>
              <a:t> Majority of content </a:t>
            </a:r>
            <a:r>
              <a:rPr lang="en-US" sz="1400" smtClean="0">
                <a:cs typeface="Times New Roman" pitchFamily="18" charset="0"/>
              </a:rPr>
              <a:t>©</a:t>
            </a:r>
            <a:r>
              <a:rPr lang="en-US" sz="1400" smtClean="0"/>
              <a:t>Eibe Frank at the University of Waikato</a:t>
            </a:r>
          </a:p>
          <a:p>
            <a:pPr eaLnBrk="1" hangingPunct="1">
              <a:buFont typeface="Symbol" pitchFamily="18" charset="2"/>
              <a:buChar char="Ó"/>
            </a:pPr>
            <a:endParaRPr lang="en-US" sz="1400" smtClean="0"/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304800" y="30480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Classification learning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04800" y="1447800"/>
            <a:ext cx="8686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Example problems: weather data, contact lenses, irises, labor negotiations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Classification learning is </a:t>
            </a:r>
            <a:r>
              <a:rPr lang="en-US" sz="3200" i="1"/>
              <a:t>supervised</a:t>
            </a:r>
            <a:endParaRPr lang="en-US" sz="320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Scheme is being provided with actual outcome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3200"/>
              <a:t>Outcome is called the </a:t>
            </a:r>
            <a:r>
              <a:rPr lang="en-US" sz="3200" i="1"/>
              <a:t>class</a:t>
            </a:r>
            <a:r>
              <a:rPr lang="en-US" sz="3200"/>
              <a:t> of the example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Success can be measured on fresh data for which class labels are known (</a:t>
            </a:r>
            <a:r>
              <a:rPr lang="en-US" sz="3200" i="1"/>
              <a:t>test data</a:t>
            </a:r>
            <a:r>
              <a:rPr lang="en-US" sz="3200"/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In practice success is often measured subjectively (e.g., by a domain expert)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Symbol" pitchFamily="18" charset="2"/>
              <a:buChar char="Ó"/>
            </a:pPr>
            <a:r>
              <a:rPr lang="en-US" sz="1400" smtClean="0"/>
              <a:t> William M. Pottenger, Ph.D.</a:t>
            </a:r>
          </a:p>
          <a:p>
            <a:pPr eaLnBrk="1" hangingPunct="1"/>
            <a:r>
              <a:rPr lang="en-US" sz="1400" smtClean="0"/>
              <a:t> Majority of content </a:t>
            </a:r>
            <a:r>
              <a:rPr lang="en-US" sz="1400" smtClean="0">
                <a:cs typeface="Times New Roman" pitchFamily="18" charset="0"/>
              </a:rPr>
              <a:t>©</a:t>
            </a:r>
            <a:r>
              <a:rPr lang="en-US" sz="1400" smtClean="0"/>
              <a:t>Eibe Frank at the University of Waikato</a:t>
            </a:r>
          </a:p>
          <a:p>
            <a:pPr eaLnBrk="1" hangingPunct="1">
              <a:buFont typeface="Symbol" pitchFamily="18" charset="2"/>
              <a:buChar char="Ó"/>
            </a:pPr>
            <a:endParaRPr lang="en-US" sz="1400" smtClean="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381000" y="60960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Association learning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81000" y="1752600"/>
            <a:ext cx="8534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Can be applied if no class is specified and any kind of structure is considered “interesting”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Difference with classification learning: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Can predict any attribute’s value, not just the class, and more than one attribute’s value at a time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Hence: far more association rules than classification rules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Thus: constraints are necessary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/>
              <a:t>Minimum coverage and minimum accuracy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Symbol" pitchFamily="18" charset="2"/>
              <a:buChar char="Ó"/>
            </a:pPr>
            <a:r>
              <a:rPr lang="en-US" sz="1400" smtClean="0"/>
              <a:t> William M. Pottenger, Ph.D.</a:t>
            </a:r>
          </a:p>
          <a:p>
            <a:pPr eaLnBrk="1" hangingPunct="1"/>
            <a:r>
              <a:rPr lang="en-US" sz="1400" smtClean="0"/>
              <a:t> Majority of content </a:t>
            </a:r>
            <a:r>
              <a:rPr lang="en-US" sz="1400" smtClean="0">
                <a:cs typeface="Times New Roman" pitchFamily="18" charset="0"/>
              </a:rPr>
              <a:t>©</a:t>
            </a:r>
            <a:r>
              <a:rPr lang="en-US" sz="1400" smtClean="0"/>
              <a:t>Eibe Frank at the University of Waikato</a:t>
            </a:r>
          </a:p>
          <a:p>
            <a:pPr eaLnBrk="1" hangingPunct="1">
              <a:buFont typeface="Symbol" pitchFamily="18" charset="2"/>
              <a:buChar char="Ó"/>
            </a:pPr>
            <a:endParaRPr 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304800" y="15240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Clustering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04800" y="1295400"/>
            <a:ext cx="8534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Finding groups of items that are similar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Clustering is </a:t>
            </a:r>
            <a:r>
              <a:rPr lang="en-US" sz="3200" i="1"/>
              <a:t>unsupervised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The class of an example is not known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Success of clustering often measured subjectively (e.g., by domain expert)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Example problem: iris data without class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graphicFrame>
        <p:nvGraphicFramePr>
          <p:cNvPr id="86046" name="Group 30"/>
          <p:cNvGraphicFramePr>
            <a:graphicFrameLocks noGrp="1"/>
          </p:cNvGraphicFramePr>
          <p:nvPr/>
        </p:nvGraphicFramePr>
        <p:xfrm>
          <a:off x="1600200" y="4648200"/>
          <a:ext cx="5105400" cy="1584552"/>
        </p:xfrm>
        <a:graphic>
          <a:graphicData uri="http://schemas.openxmlformats.org/drawingml/2006/table">
            <a:tbl>
              <a:tblPr/>
              <a:tblGrid>
                <a:gridCol w="538163"/>
                <a:gridCol w="1214437"/>
                <a:gridCol w="1143000"/>
                <a:gridCol w="1143000"/>
                <a:gridCol w="1066800"/>
              </a:tblGrid>
              <a:tr h="5789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9" marB="4566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Sepal length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Sepal width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Petal length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Petal width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45669" marB="4566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5.1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3.5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1.4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0.2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marT="45669" marB="4566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4.9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3.0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1.4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0.2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1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T="45669" marB="4566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9" marB="45669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Symbol" pitchFamily="18" charset="2"/>
              <a:buChar char="Ó"/>
            </a:pPr>
            <a:r>
              <a:rPr lang="en-US" sz="1400" smtClean="0"/>
              <a:t> William M. Pottenger, Ph.D.</a:t>
            </a:r>
          </a:p>
          <a:p>
            <a:pPr eaLnBrk="1" hangingPunct="1"/>
            <a:r>
              <a:rPr lang="en-US" sz="1400" smtClean="0"/>
              <a:t> Majority of content </a:t>
            </a:r>
            <a:r>
              <a:rPr lang="en-US" sz="1400" smtClean="0">
                <a:cs typeface="Times New Roman" pitchFamily="18" charset="0"/>
              </a:rPr>
              <a:t>©</a:t>
            </a:r>
            <a:r>
              <a:rPr lang="en-US" sz="1400" smtClean="0"/>
              <a:t>Eibe Frank at the University of Waikato</a:t>
            </a:r>
          </a:p>
          <a:p>
            <a:pPr eaLnBrk="1" hangingPunct="1">
              <a:buFont typeface="Symbol" pitchFamily="18" charset="2"/>
              <a:buChar char="Ó"/>
            </a:pPr>
            <a:endParaRPr lang="en-US" sz="1400" smtClean="0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304800" y="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Numeric prediction</a:t>
            </a: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304800" y="1143000"/>
            <a:ext cx="8534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Like classification learning but with numeric “class”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Learning is supervised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Scheme is being provided with target value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Success is measured on test data (or subjectively if concept description is intelligible)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Example: modified version of weather data</a:t>
            </a:r>
          </a:p>
        </p:txBody>
      </p:sp>
      <p:graphicFrame>
        <p:nvGraphicFramePr>
          <p:cNvPr id="87070" name="Group 30"/>
          <p:cNvGraphicFramePr>
            <a:graphicFrameLocks noGrp="1"/>
          </p:cNvGraphicFramePr>
          <p:nvPr/>
        </p:nvGraphicFramePr>
        <p:xfrm>
          <a:off x="685800" y="4953000"/>
          <a:ext cx="7620000" cy="134144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Outlook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Temperature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Humidity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Windy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Play-time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Sunny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False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Sunny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80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True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…</a:t>
                      </a:r>
                    </a:p>
                  </a:txBody>
                  <a:tcPr marT="45731" marB="4573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6843</TotalTime>
  <Words>2357</Words>
  <Application>Microsoft Office PowerPoint</Application>
  <PresentationFormat>On-screen Show (4:3)</PresentationFormat>
  <Paragraphs>502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Courier</vt:lpstr>
      <vt:lpstr>Symbol</vt:lpstr>
      <vt:lpstr>Times New Roman</vt:lpstr>
      <vt:lpstr>Wingdings</vt:lpstr>
      <vt:lpstr>Wingdings 3</vt:lpstr>
      <vt:lpstr>Default Design</vt:lpstr>
      <vt:lpstr>Introduction to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Lehigh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Lecture 1</dc:title>
  <dc:creator>William M. Pottenger, Ph.D.</dc:creator>
  <cp:lastModifiedBy>Christie Nelson</cp:lastModifiedBy>
  <cp:revision>280</cp:revision>
  <dcterms:created xsi:type="dcterms:W3CDTF">1601-01-01T00:00:00Z</dcterms:created>
  <dcterms:modified xsi:type="dcterms:W3CDTF">2019-01-24T20:36:15Z</dcterms:modified>
  <cp:contentStatus/>
</cp:coreProperties>
</file>