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9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7" r:id="rId20"/>
    <p:sldId id="296" r:id="rId21"/>
    <p:sldId id="274" r:id="rId22"/>
    <p:sldId id="275" r:id="rId23"/>
    <p:sldId id="277" r:id="rId24"/>
    <p:sldId id="276"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8" r:id="rId43"/>
    <p:sldId id="300" r:id="rId44"/>
    <p:sldId id="303" r:id="rId45"/>
    <p:sldId id="301" r:id="rId46"/>
    <p:sldId id="302" r:id="rId47"/>
    <p:sldId id="304" r:id="rId48"/>
    <p:sldId id="305"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7D46A3FA-D16C-4BE9-9AC1-321CF54A3DEA}" type="slidenum">
              <a:rPr lang="en-US"/>
              <a:pPr>
                <a:defRPr/>
              </a:pPr>
              <a:t>‹#›</a:t>
            </a:fld>
            <a:endParaRPr lang="en-US"/>
          </a:p>
        </p:txBody>
      </p:sp>
    </p:spTree>
    <p:extLst>
      <p:ext uri="{BB962C8B-B14F-4D97-AF65-F5344CB8AC3E}">
        <p14:creationId xmlns:p14="http://schemas.microsoft.com/office/powerpoint/2010/main" val="1367795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35EDAD23-1B9A-43AE-87C9-F31E0F3350FB}" type="slidenum">
              <a:rPr lang="en-US"/>
              <a:pPr>
                <a:defRPr/>
              </a:pPr>
              <a:t>‹#›</a:t>
            </a:fld>
            <a:endParaRPr lang="en-US"/>
          </a:p>
        </p:txBody>
      </p:sp>
    </p:spTree>
    <p:extLst>
      <p:ext uri="{BB962C8B-B14F-4D97-AF65-F5344CB8AC3E}">
        <p14:creationId xmlns:p14="http://schemas.microsoft.com/office/powerpoint/2010/main" val="11463426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7DE7B3-D54A-4DE8-B6E1-6CA0459D4C23}" type="slidenum">
              <a:rPr lang="en-US" sz="1200" smtClean="0"/>
              <a:pPr eaLnBrk="1" hangingPunct="1"/>
              <a:t>4</a:t>
            </a:fld>
            <a:endParaRPr 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r>
              <a:rPr lang="en-US" smtClean="0"/>
              <a:t>Can you give an example in everyday (student) life of a decision table?  (Hint: think of registration.</a:t>
            </a:r>
            <a:r>
              <a:rPr lang="en-US" baseline="0" smtClean="0"/>
              <a:t> Another example: a LinkedIn headhunter/recruiter. Another example: buying a car.)</a:t>
            </a:r>
          </a:p>
        </p:txBody>
      </p:sp>
    </p:spTree>
    <p:extLst>
      <p:ext uri="{BB962C8B-B14F-4D97-AF65-F5344CB8AC3E}">
        <p14:creationId xmlns:p14="http://schemas.microsoft.com/office/powerpoint/2010/main" val="926307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A3B0A7A-295B-41AB-AD2E-878FCC952A79}" type="slidenum">
              <a:rPr lang="en-US" sz="1200" smtClean="0"/>
              <a:pPr eaLnBrk="1" hangingPunct="1"/>
              <a:t>13</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r>
              <a:rPr lang="en-US" smtClean="0"/>
              <a:t>In this example, where three variables x, y and z can take on the values 1, 2 or 3, the tree representation is significantly more complex – each triangle represents a complete replication of the subtree rooted at z.</a:t>
            </a:r>
          </a:p>
        </p:txBody>
      </p:sp>
    </p:spTree>
    <p:extLst>
      <p:ext uri="{BB962C8B-B14F-4D97-AF65-F5344CB8AC3E}">
        <p14:creationId xmlns:p14="http://schemas.microsoft.com/office/powerpoint/2010/main" val="154726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A366F73-1BD4-4886-8DC7-AB12EAB67536}" type="slidenum">
              <a:rPr lang="en-US" sz="1200" smtClean="0"/>
              <a:pPr eaLnBrk="1" hangingPunct="1"/>
              <a:t>14</a:t>
            </a:fld>
            <a:endParaRPr lang="en-US" sz="120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r>
              <a:rPr lang="en-US" smtClean="0"/>
              <a:t>Consider the following code:</a:t>
            </a:r>
          </a:p>
          <a:p>
            <a:endParaRPr lang="en-US" smtClean="0"/>
          </a:p>
          <a:p>
            <a:r>
              <a:rPr lang="en-US" smtClean="0"/>
              <a:t>if (x) then result=true;</a:t>
            </a:r>
          </a:p>
          <a:p>
            <a:r>
              <a:rPr lang="en-US" smtClean="0"/>
              <a:t>if (y) then result=false;</a:t>
            </a:r>
          </a:p>
          <a:p>
            <a:endParaRPr lang="en-US" smtClean="0"/>
          </a:p>
          <a:p>
            <a:r>
              <a:rPr lang="en-US" smtClean="0"/>
              <a:t>Is this code correct when both x and y are true?  What if we switch the order of the if() statements?  How could we guarantee one form of correctness?</a:t>
            </a:r>
          </a:p>
          <a:p>
            <a:endParaRPr lang="en-US" smtClean="0"/>
          </a:p>
          <a:p>
            <a:r>
              <a:rPr lang="en-US" smtClean="0"/>
              <a:t>if (x) then result=true;</a:t>
            </a:r>
          </a:p>
          <a:p>
            <a:r>
              <a:rPr lang="en-US" smtClean="0"/>
              <a:t>else if (y) then result=false;</a:t>
            </a:r>
          </a:p>
          <a:p>
            <a:endParaRPr lang="en-US" smtClean="0"/>
          </a:p>
          <a:p>
            <a:r>
              <a:rPr lang="en-US" smtClean="0"/>
              <a:t>But now we are no longer logically ORing the rules together – the two rules in the if-else statement are no longer independent.</a:t>
            </a:r>
          </a:p>
          <a:p>
            <a:endParaRPr lang="en-US" smtClean="0"/>
          </a:p>
          <a:p>
            <a:r>
              <a:rPr lang="en-US" smtClean="0"/>
              <a:t>Question for deeper thought: would other ways of combining rules work better? E.g., instead of logically ORing rules together, what if we ANDed them together? Or used an XOR operator?</a:t>
            </a:r>
          </a:p>
        </p:txBody>
      </p:sp>
    </p:spTree>
    <p:extLst>
      <p:ext uri="{BB962C8B-B14F-4D97-AF65-F5344CB8AC3E}">
        <p14:creationId xmlns:p14="http://schemas.microsoft.com/office/powerpoint/2010/main" val="96528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3BEE0E3-5912-4D81-B377-B20717F03D46}" type="slidenum">
              <a:rPr lang="en-US" sz="1200" smtClean="0"/>
              <a:pPr eaLnBrk="1" hangingPunct="1"/>
              <a:t>15</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r>
              <a:rPr lang="en-US" smtClean="0"/>
              <a:t>Under normal circumstances, these things do not happen in a decision tree.</a:t>
            </a:r>
          </a:p>
        </p:txBody>
      </p:sp>
    </p:spTree>
    <p:extLst>
      <p:ext uri="{BB962C8B-B14F-4D97-AF65-F5344CB8AC3E}">
        <p14:creationId xmlns:p14="http://schemas.microsoft.com/office/powerpoint/2010/main" val="151764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4F56E2-D339-4999-8D2D-A5BABF894BE1}" type="slidenum">
              <a:rPr lang="en-US" sz="1200" smtClean="0"/>
              <a:pPr eaLnBrk="1" hangingPunct="1"/>
              <a:t>16</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r>
              <a:rPr lang="en-US" smtClean="0"/>
              <a:t>Basically, the two if() statements above are ORed together naturally during program execution.</a:t>
            </a:r>
          </a:p>
          <a:p>
            <a:endParaRPr lang="en-US" smtClean="0"/>
          </a:p>
          <a:p>
            <a:r>
              <a:rPr lang="en-US" smtClean="0"/>
              <a:t>What</a:t>
            </a:r>
            <a:r>
              <a:rPr lang="en-US" baseline="0" smtClean="0"/>
              <a:t> about our LinkedIn recruiter example; rules for deciding to reach out to a potential candidate or not?</a:t>
            </a:r>
            <a:endParaRPr lang="en-US" smtClean="0"/>
          </a:p>
        </p:txBody>
      </p:sp>
    </p:spTree>
    <p:extLst>
      <p:ext uri="{BB962C8B-B14F-4D97-AF65-F5344CB8AC3E}">
        <p14:creationId xmlns:p14="http://schemas.microsoft.com/office/powerpoint/2010/main" val="138392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a:t>
            </a:r>
            <a:r>
              <a:rPr lang="en-US" baseline="0"/>
              <a:t> our running LinkedIn example, what combinations of attributes might we be interested in predicting?</a:t>
            </a:r>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17</a:t>
            </a:fld>
            <a:endParaRPr lang="en-US"/>
          </a:p>
        </p:txBody>
      </p:sp>
    </p:spTree>
    <p:extLst>
      <p:ext uri="{BB962C8B-B14F-4D97-AF65-F5344CB8AC3E}">
        <p14:creationId xmlns:p14="http://schemas.microsoft.com/office/powerpoint/2010/main" val="15405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9BAFE1E-6182-430A-98F0-601E74DFB4F6}" type="slidenum">
              <a:rPr lang="en-US" sz="1200" smtClean="0"/>
              <a:pPr eaLnBrk="1" hangingPunct="1"/>
              <a:t>18</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r>
              <a:rPr lang="en-US" smtClean="0"/>
              <a:t>Support or coverage can also be measured as a ratio of the number of instances predicted correctly and the total number of instances. This corresponds roughly to recall in information retrieval. Note also that confidence or accuracy, as measured herein, corresponds to precision in information retrieval.</a:t>
            </a:r>
          </a:p>
        </p:txBody>
      </p:sp>
    </p:spTree>
    <p:extLst>
      <p:ext uri="{BB962C8B-B14F-4D97-AF65-F5344CB8AC3E}">
        <p14:creationId xmlns:p14="http://schemas.microsoft.com/office/powerpoint/2010/main" val="148899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can be found in</a:t>
            </a:r>
            <a:r>
              <a:rPr lang="en-US" baseline="0"/>
              <a:t> Weka; e.g. looking at the breast cancer data and decision stump.</a:t>
            </a:r>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19</a:t>
            </a:fld>
            <a:endParaRPr lang="en-US"/>
          </a:p>
        </p:txBody>
      </p:sp>
    </p:spTree>
    <p:extLst>
      <p:ext uri="{BB962C8B-B14F-4D97-AF65-F5344CB8AC3E}">
        <p14:creationId xmlns:p14="http://schemas.microsoft.com/office/powerpoint/2010/main" val="841843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B90E447-7BAF-482D-9608-A652A15B5546}" type="slidenum">
              <a:rPr lang="en-US" sz="1200" smtClean="0"/>
              <a:pPr eaLnBrk="1" hangingPunct="1"/>
              <a:t>20</a:t>
            </a:fld>
            <a:endParaRPr lang="en-US"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r>
              <a:rPr lang="en-US" smtClean="0"/>
              <a:t>Again, these can be shown</a:t>
            </a:r>
            <a:r>
              <a:rPr lang="en-US" baseline="0" smtClean="0"/>
              <a:t> in weka.</a:t>
            </a:r>
          </a:p>
          <a:p>
            <a:endParaRPr lang="en-US" baseline="0" smtClean="0"/>
          </a:p>
        </p:txBody>
      </p:sp>
    </p:spTree>
    <p:extLst>
      <p:ext uri="{BB962C8B-B14F-4D97-AF65-F5344CB8AC3E}">
        <p14:creationId xmlns:p14="http://schemas.microsoft.com/office/powerpoint/2010/main" val="738691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B119B9-983D-4308-9536-B15ECAC56D1C}" type="slidenum">
              <a:rPr lang="en-US" sz="1200" smtClean="0"/>
              <a:pPr eaLnBrk="1" hangingPunct="1"/>
              <a:t>21</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r>
              <a:rPr lang="en-US" smtClean="0"/>
              <a:t>The two rules do not necessarily imply the first. E.g., if we take the following instances:</a:t>
            </a:r>
          </a:p>
          <a:p>
            <a:endParaRPr lang="en-US" smtClean="0"/>
          </a:p>
          <a:p>
            <a:r>
              <a:rPr lang="en-US" smtClean="0"/>
              <a:t>sunny,hot,normal,FALSE,no</a:t>
            </a:r>
          </a:p>
          <a:p>
            <a:r>
              <a:rPr lang="en-US" smtClean="0"/>
              <a:t>overcast,hot,high,FALSE,no</a:t>
            </a:r>
          </a:p>
          <a:p>
            <a:endParaRPr lang="en-US" smtClean="0"/>
          </a:p>
          <a:p>
            <a:r>
              <a:rPr lang="en-US" smtClean="0"/>
              <a:t>Then these two instances do imply the two rules, but cannot be combined to imply the first.</a:t>
            </a:r>
          </a:p>
          <a:p>
            <a:endParaRPr lang="en-US" smtClean="0"/>
          </a:p>
          <a:p>
            <a:r>
              <a:rPr lang="en-US" smtClean="0"/>
              <a:t>In terms of figuring out which rule(s) is(are) best, think about the last rule above – what is the support/accuracy compared to the first rule? Suppose we add the instance:</a:t>
            </a:r>
          </a:p>
          <a:p>
            <a:endParaRPr lang="en-US" smtClean="0"/>
          </a:p>
          <a:p>
            <a:r>
              <a:rPr lang="en-US" smtClean="0"/>
              <a:t>sunny,hot,normal,FALSE,no</a:t>
            </a:r>
          </a:p>
          <a:p>
            <a:endParaRPr lang="en-US" smtClean="0"/>
          </a:p>
          <a:p>
            <a:r>
              <a:rPr lang="en-US" smtClean="0"/>
              <a:t>Then the support for the last rule remains two, and confidence remains 100%, and although support for the first rule also remains two, confidence drops to ~67% because the “</a:t>
            </a:r>
            <a:r>
              <a:rPr lang="en-US" sz="800" smtClean="0">
                <a:latin typeface="Courier" pitchFamily="49" charset="0"/>
              </a:rPr>
              <a:t>windy = false and play = no” antecedent in the first rule matches the new instance, but the “outlook = sunny and humidity = high” consequent in the first rule does not.</a:t>
            </a:r>
          </a:p>
          <a:p>
            <a:endParaRPr lang="en-US" sz="800" smtClean="0">
              <a:latin typeface="Courier" pitchFamily="49" charset="0"/>
            </a:endParaRPr>
          </a:p>
          <a:p>
            <a:r>
              <a:rPr lang="en-US" sz="800" smtClean="0">
                <a:latin typeface="Courier" pitchFamily="49" charset="0"/>
              </a:rPr>
              <a:t>If we look at the association</a:t>
            </a:r>
            <a:r>
              <a:rPr lang="en-US" sz="800" baseline="0" smtClean="0">
                <a:latin typeface="Courier" pitchFamily="49" charset="0"/>
              </a:rPr>
              <a:t> rules in the slide (rules 1-3), how would we represent these rules in a Venn diagram? (Do in small groups in class.)</a:t>
            </a:r>
            <a:endParaRPr lang="en-US" sz="800" smtClean="0">
              <a:latin typeface="Courier" pitchFamily="49" charset="0"/>
            </a:endParaRPr>
          </a:p>
        </p:txBody>
      </p:sp>
    </p:spTree>
    <p:extLst>
      <p:ext uri="{BB962C8B-B14F-4D97-AF65-F5344CB8AC3E}">
        <p14:creationId xmlns:p14="http://schemas.microsoft.com/office/powerpoint/2010/main" val="585009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F309F9-312E-45EA-941B-8FE51333AE3F}" type="slidenum">
              <a:rPr lang="en-US" sz="1200" smtClean="0"/>
              <a:pPr eaLnBrk="1" hangingPunct="1"/>
              <a:t>22</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r>
              <a:rPr lang="en-US" smtClean="0"/>
              <a:t>Can you write this modified rule using if-then-else syntax (i.e., without the EXCEPT clause)?</a:t>
            </a:r>
          </a:p>
          <a:p>
            <a:endParaRPr lang="en-US" smtClean="0"/>
          </a:p>
          <a:p>
            <a:r>
              <a:rPr lang="en-US" smtClean="0"/>
              <a:t>if p-l g.e. 2.45</a:t>
            </a:r>
          </a:p>
          <a:p>
            <a:r>
              <a:rPr lang="en-US" smtClean="0"/>
              <a:t> if p-l l.t. 4.45</a:t>
            </a:r>
          </a:p>
          <a:p>
            <a:r>
              <a:rPr lang="en-US" smtClean="0"/>
              <a:t>  if p-w l.t. 1.0</a:t>
            </a:r>
          </a:p>
          <a:p>
            <a:r>
              <a:rPr lang="en-US" smtClean="0"/>
              <a:t>   i-s</a:t>
            </a:r>
          </a:p>
          <a:p>
            <a:r>
              <a:rPr lang="en-US" smtClean="0"/>
              <a:t>  else</a:t>
            </a:r>
          </a:p>
          <a:p>
            <a:r>
              <a:rPr lang="en-US" smtClean="0"/>
              <a:t>   i-v</a:t>
            </a:r>
          </a:p>
          <a:p>
            <a:endParaRPr lang="en-US" smtClean="0"/>
          </a:p>
          <a:p>
            <a:r>
              <a:rPr lang="en-US" smtClean="0"/>
              <a:t>What about our LinkedIn example… what are some exceptions we might want?</a:t>
            </a:r>
          </a:p>
        </p:txBody>
      </p:sp>
    </p:spTree>
    <p:extLst>
      <p:ext uri="{BB962C8B-B14F-4D97-AF65-F5344CB8AC3E}">
        <p14:creationId xmlns:p14="http://schemas.microsoft.com/office/powerpoint/2010/main" val="108234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75E39AD-233F-4B9D-A148-C34AC7BA5372}" type="slidenum">
              <a:rPr lang="en-US" sz="1200" smtClean="0"/>
              <a:pPr eaLnBrk="1" hangingPunct="1"/>
              <a:t>5</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smtClean="0"/>
              <a:t>Let’s use the example of a police officer giving a ticket to study these concepts.</a:t>
            </a:r>
          </a:p>
        </p:txBody>
      </p:sp>
    </p:spTree>
    <p:extLst>
      <p:ext uri="{BB962C8B-B14F-4D97-AF65-F5344CB8AC3E}">
        <p14:creationId xmlns:p14="http://schemas.microsoft.com/office/powerpoint/2010/main" val="1341195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F041999-BE72-4211-B8E9-DBBAFBE24D94}" type="slidenum">
              <a:rPr lang="en-US" sz="1200" smtClean="0"/>
              <a:pPr eaLnBrk="1" hangingPunct="1"/>
              <a:t>24</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smtClean="0"/>
              <a:t>The logical structure of “default – except if – then” constructs is identical to “if – then – else” constructs. The ‘default’ is simply an unconditional else.</a:t>
            </a:r>
          </a:p>
        </p:txBody>
      </p:sp>
    </p:spTree>
    <p:extLst>
      <p:ext uri="{BB962C8B-B14F-4D97-AF65-F5344CB8AC3E}">
        <p14:creationId xmlns:p14="http://schemas.microsoft.com/office/powerpoint/2010/main" val="1799185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25</a:t>
            </a:fld>
            <a:endParaRPr lang="en-US"/>
          </a:p>
        </p:txBody>
      </p:sp>
    </p:spTree>
    <p:extLst>
      <p:ext uri="{BB962C8B-B14F-4D97-AF65-F5344CB8AC3E}">
        <p14:creationId xmlns:p14="http://schemas.microsoft.com/office/powerpoint/2010/main" val="1824520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26</a:t>
            </a:fld>
            <a:endParaRPr lang="en-US"/>
          </a:p>
        </p:txBody>
      </p:sp>
    </p:spTree>
    <p:extLst>
      <p:ext uri="{BB962C8B-B14F-4D97-AF65-F5344CB8AC3E}">
        <p14:creationId xmlns:p14="http://schemas.microsoft.com/office/powerpoint/2010/main" val="965086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27</a:t>
            </a:fld>
            <a:endParaRPr lang="en-US"/>
          </a:p>
        </p:txBody>
      </p:sp>
    </p:spTree>
    <p:extLst>
      <p:ext uri="{BB962C8B-B14F-4D97-AF65-F5344CB8AC3E}">
        <p14:creationId xmlns:p14="http://schemas.microsoft.com/office/powerpoint/2010/main" val="639712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28</a:t>
            </a:fld>
            <a:endParaRPr lang="en-US"/>
          </a:p>
        </p:txBody>
      </p:sp>
    </p:spTree>
    <p:extLst>
      <p:ext uri="{BB962C8B-B14F-4D97-AF65-F5344CB8AC3E}">
        <p14:creationId xmlns:p14="http://schemas.microsoft.com/office/powerpoint/2010/main" val="1791327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30</a:t>
            </a:fld>
            <a:endParaRPr lang="en-US"/>
          </a:p>
        </p:txBody>
      </p:sp>
    </p:spTree>
    <p:extLst>
      <p:ext uri="{BB962C8B-B14F-4D97-AF65-F5344CB8AC3E}">
        <p14:creationId xmlns:p14="http://schemas.microsoft.com/office/powerpoint/2010/main" val="1063359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32</a:t>
            </a:fld>
            <a:endParaRPr lang="en-US"/>
          </a:p>
        </p:txBody>
      </p:sp>
    </p:spTree>
    <p:extLst>
      <p:ext uri="{BB962C8B-B14F-4D97-AF65-F5344CB8AC3E}">
        <p14:creationId xmlns:p14="http://schemas.microsoft.com/office/powerpoint/2010/main" val="1537015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33</a:t>
            </a:fld>
            <a:endParaRPr lang="en-US"/>
          </a:p>
        </p:txBody>
      </p:sp>
    </p:spTree>
    <p:extLst>
      <p:ext uri="{BB962C8B-B14F-4D97-AF65-F5344CB8AC3E}">
        <p14:creationId xmlns:p14="http://schemas.microsoft.com/office/powerpoint/2010/main" val="1931035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DDD0666-603B-4C9A-9E54-3A2ED44E0A6C}" type="slidenum">
              <a:rPr lang="en-US" sz="1200" smtClean="0"/>
              <a:pPr eaLnBrk="1" hangingPunct="1"/>
              <a:t>34</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r>
              <a:rPr lang="en-US" smtClean="0"/>
              <a:t>The parenthesized measures at each linear model (leaf node) are the support,</a:t>
            </a:r>
            <a:r>
              <a:rPr lang="en-US" baseline="0" smtClean="0"/>
              <a:t> # instances, </a:t>
            </a:r>
            <a:r>
              <a:rPr lang="en-US" smtClean="0"/>
              <a:t>and either variance or standard deviation.</a:t>
            </a:r>
          </a:p>
          <a:p>
            <a:endParaRPr lang="en-US" smtClean="0"/>
          </a:p>
          <a:p>
            <a:r>
              <a:rPr lang="en-US" smtClean="0"/>
              <a:t>The</a:t>
            </a:r>
            <a:r>
              <a:rPr lang="en-US" baseline="0" smtClean="0"/>
              <a:t> data is from 3rd Edition, page 16</a:t>
            </a:r>
            <a:endParaRPr lang="en-US" smtClean="0"/>
          </a:p>
        </p:txBody>
      </p:sp>
    </p:spTree>
    <p:extLst>
      <p:ext uri="{BB962C8B-B14F-4D97-AF65-F5344CB8AC3E}">
        <p14:creationId xmlns:p14="http://schemas.microsoft.com/office/powerpoint/2010/main" val="195700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35</a:t>
            </a:fld>
            <a:endParaRPr lang="en-US"/>
          </a:p>
        </p:txBody>
      </p:sp>
    </p:spTree>
    <p:extLst>
      <p:ext uri="{BB962C8B-B14F-4D97-AF65-F5344CB8AC3E}">
        <p14:creationId xmlns:p14="http://schemas.microsoft.com/office/powerpoint/2010/main" val="122963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 at previous tree examples ( buying</a:t>
            </a:r>
            <a:r>
              <a:rPr lang="en-US" baseline="0"/>
              <a:t> a </a:t>
            </a:r>
            <a:r>
              <a:rPr lang="en-US"/>
              <a:t>car, LinkedIn, etc)</a:t>
            </a:r>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6</a:t>
            </a:fld>
            <a:endParaRPr lang="en-US"/>
          </a:p>
        </p:txBody>
      </p:sp>
    </p:spTree>
    <p:extLst>
      <p:ext uri="{BB962C8B-B14F-4D97-AF65-F5344CB8AC3E}">
        <p14:creationId xmlns:p14="http://schemas.microsoft.com/office/powerpoint/2010/main" val="282031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CE2864E-1D07-429A-A455-04DC8D407E3D}" type="slidenum">
              <a:rPr lang="en-US" sz="1200" smtClean="0"/>
              <a:pPr eaLnBrk="1" hangingPunct="1"/>
              <a:t>36</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r>
              <a:rPr lang="en-US" smtClean="0"/>
              <a:t>Instance-based learning is </a:t>
            </a:r>
            <a:r>
              <a:rPr lang="en-US" i="1" smtClean="0"/>
              <a:t>lazy</a:t>
            </a:r>
            <a:r>
              <a:rPr lang="en-US" smtClean="0"/>
              <a:t> (whereas other techniques are </a:t>
            </a:r>
            <a:r>
              <a:rPr lang="en-US" i="1" smtClean="0"/>
              <a:t>eager</a:t>
            </a:r>
            <a:r>
              <a:rPr lang="en-US" smtClean="0"/>
              <a:t>) because the class of a given instance is not limited to a pre-computed model; rather, a new instance is classified based on its distance to existing instances. In this sense, no explicit class boundaries are created during learning – rather, the instances in the training set are just ‘put out there’ as is.</a:t>
            </a:r>
          </a:p>
          <a:p>
            <a:endParaRPr lang="en-US" smtClean="0"/>
          </a:p>
        </p:txBody>
      </p:sp>
    </p:spTree>
    <p:extLst>
      <p:ext uri="{BB962C8B-B14F-4D97-AF65-F5344CB8AC3E}">
        <p14:creationId xmlns:p14="http://schemas.microsoft.com/office/powerpoint/2010/main" val="1339562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C61087A-6847-4A68-806C-BC26BF15B06E}" type="slidenum">
              <a:rPr lang="en-US" sz="1200" smtClean="0"/>
              <a:pPr eaLnBrk="1" hangingPunct="1"/>
              <a:t>37</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r>
              <a:rPr lang="en-US" smtClean="0"/>
              <a:t>“Deriving suitable attribute weights from the training set is a key problem in instance-based learning.” Witten &amp; Frank text page 78.</a:t>
            </a:r>
          </a:p>
        </p:txBody>
      </p:sp>
    </p:spTree>
    <p:extLst>
      <p:ext uri="{BB962C8B-B14F-4D97-AF65-F5344CB8AC3E}">
        <p14:creationId xmlns:p14="http://schemas.microsoft.com/office/powerpoint/2010/main" val="1957731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BCD72A4-CFBB-461A-9B5C-36F5AA38E241}" type="slidenum">
              <a:rPr lang="en-US" sz="1200" smtClean="0"/>
              <a:pPr eaLnBrk="1" hangingPunct="1"/>
              <a:t>40</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r>
              <a:rPr lang="en-US" smtClean="0"/>
              <a:t>Think about attributes that might give clues to terrorist activity…</a:t>
            </a:r>
          </a:p>
          <a:p>
            <a:endParaRPr lang="en-US" smtClean="0"/>
          </a:p>
          <a:p>
            <a:r>
              <a:rPr lang="en-US" smtClean="0"/>
              <a:t>What is an example of what you'd use a Venn diagram for? What about the tennis grand slam? We could look at tennis player participants in the US Open, Wimbledon, Australian</a:t>
            </a:r>
            <a:r>
              <a:rPr lang="en-US" baseline="0" smtClean="0"/>
              <a:t> Open, and the French Open, and see the overlap of contestants at all 4 venues, at 2 specific venues, etc.</a:t>
            </a:r>
            <a:endParaRPr lang="en-US" smtClean="0"/>
          </a:p>
        </p:txBody>
      </p:sp>
    </p:spTree>
    <p:extLst>
      <p:ext uri="{BB962C8B-B14F-4D97-AF65-F5344CB8AC3E}">
        <p14:creationId xmlns:p14="http://schemas.microsoft.com/office/powerpoint/2010/main" val="1997642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5EDAD23-1B9A-43AE-87C9-F31E0F3350FB}" type="slidenum">
              <a:rPr lang="en-US"/>
              <a:pPr>
                <a:defRPr/>
              </a:pPr>
              <a:t>41</a:t>
            </a:fld>
            <a:endParaRPr lang="en-US"/>
          </a:p>
        </p:txBody>
      </p:sp>
    </p:spTree>
    <p:extLst>
      <p:ext uri="{BB962C8B-B14F-4D97-AF65-F5344CB8AC3E}">
        <p14:creationId xmlns:p14="http://schemas.microsoft.com/office/powerpoint/2010/main" val="46920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FAF6793-37B9-4B58-BEF6-04DCAA942C6F}" type="slidenum">
              <a:rPr lang="en-US" sz="1200" smtClean="0"/>
              <a:pPr eaLnBrk="1" hangingPunct="1"/>
              <a:t>7</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r>
              <a:rPr lang="en-US" smtClean="0"/>
              <a:t>If an officer pulls someone over and their license is missing, should this be a category by itself with its own attribute value (e.g., ‘missing’)? </a:t>
            </a:r>
          </a:p>
          <a:p>
            <a:endParaRPr lang="en-US" smtClean="0"/>
          </a:p>
          <a:p>
            <a:r>
              <a:rPr lang="en-US" smtClean="0"/>
              <a:t> How about in an accident, when the passengers in the back seat don’t recall whether they had seatbelts on or not?</a:t>
            </a:r>
          </a:p>
        </p:txBody>
      </p:sp>
    </p:spTree>
    <p:extLst>
      <p:ext uri="{BB962C8B-B14F-4D97-AF65-F5344CB8AC3E}">
        <p14:creationId xmlns:p14="http://schemas.microsoft.com/office/powerpoint/2010/main" val="148267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017A424-CED8-4C4E-ADD0-1AE7E1988D17}" type="slidenum">
              <a:rPr lang="en-US" sz="1200" smtClean="0"/>
              <a:pPr eaLnBrk="1" hangingPunct="1"/>
              <a:t>8</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smtClean="0"/>
              <a:t>Can you come up with an example of this based on our running example about receiving tickets?</a:t>
            </a:r>
          </a:p>
          <a:p>
            <a:r>
              <a:rPr lang="en-US" smtClean="0"/>
              <a:t>E.g., give a warning or give a ticket to first-time offenders?</a:t>
            </a:r>
          </a:p>
        </p:txBody>
      </p:sp>
    </p:spTree>
    <p:extLst>
      <p:ext uri="{BB962C8B-B14F-4D97-AF65-F5344CB8AC3E}">
        <p14:creationId xmlns:p14="http://schemas.microsoft.com/office/powerpoint/2010/main" val="212423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7CEC71-6A1C-4BD4-9044-FFAD81C0915A}" type="slidenum">
              <a:rPr lang="en-US" sz="1200" smtClean="0"/>
              <a:pPr eaLnBrk="1" hangingPunct="1"/>
              <a:t>9</a:t>
            </a:fld>
            <a:endParaRPr 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800"/>
              <a:t>Pruning to remove redundant tests/rules (What does this mean in terms of our ‘running example’?)</a:t>
            </a:r>
          </a:p>
          <a:p>
            <a:r>
              <a:rPr lang="en-US" smtClean="0"/>
              <a:t>Hint: look at the condition at the root node – how many times does it appear in the rules generated from the tree?</a:t>
            </a:r>
          </a:p>
        </p:txBody>
      </p:sp>
    </p:spTree>
    <p:extLst>
      <p:ext uri="{BB962C8B-B14F-4D97-AF65-F5344CB8AC3E}">
        <p14:creationId xmlns:p14="http://schemas.microsoft.com/office/powerpoint/2010/main" val="1646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1E16F3B-D914-4D50-8BB6-09A46F69B4BB}" type="slidenum">
              <a:rPr lang="en-US" sz="1200" smtClean="0"/>
              <a:pPr eaLnBrk="1" hangingPunct="1"/>
              <a:t>10</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smtClean="0"/>
              <a:t>Class exercise: get into small groups and try to build a tree from these rules… it’s like being forced to build an if-else control structure that must begin with just a single test – e.g., “if (a) …”, and all subsequent tests likewise can test only one ‘variable’.</a:t>
            </a:r>
          </a:p>
        </p:txBody>
      </p:sp>
    </p:spTree>
    <p:extLst>
      <p:ext uri="{BB962C8B-B14F-4D97-AF65-F5344CB8AC3E}">
        <p14:creationId xmlns:p14="http://schemas.microsoft.com/office/powerpoint/2010/main" val="165178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3109DCF-8C87-48FF-8DCD-E146118ADB7A}" type="slidenum">
              <a:rPr lang="en-US" sz="1200" smtClean="0"/>
              <a:pPr eaLnBrk="1" hangingPunct="1"/>
              <a:t>11</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r>
              <a:rPr lang="en-US" smtClean="0"/>
              <a:t>The ‘code’ would look something like this:</a:t>
            </a:r>
          </a:p>
          <a:p>
            <a:endParaRPr lang="en-US" smtClean="0"/>
          </a:p>
          <a:p>
            <a:r>
              <a:rPr lang="en-US" smtClean="0"/>
              <a:t>if a</a:t>
            </a:r>
          </a:p>
          <a:p>
            <a:r>
              <a:rPr lang="en-US" smtClean="0"/>
              <a:t> if b</a:t>
            </a:r>
          </a:p>
          <a:p>
            <a:r>
              <a:rPr lang="en-US" smtClean="0"/>
              <a:t>  x</a:t>
            </a:r>
          </a:p>
          <a:p>
            <a:r>
              <a:rPr lang="en-US" smtClean="0"/>
              <a:t> else if c</a:t>
            </a:r>
          </a:p>
          <a:p>
            <a:r>
              <a:rPr lang="en-US" smtClean="0"/>
              <a:t>         if d</a:t>
            </a:r>
          </a:p>
          <a:p>
            <a:r>
              <a:rPr lang="en-US" smtClean="0"/>
              <a:t>          x</a:t>
            </a:r>
          </a:p>
          <a:p>
            <a:r>
              <a:rPr lang="en-US" smtClean="0"/>
              <a:t>         fi</a:t>
            </a:r>
          </a:p>
          <a:p>
            <a:r>
              <a:rPr lang="en-US" smtClean="0"/>
              <a:t>        fi</a:t>
            </a:r>
          </a:p>
          <a:p>
            <a:r>
              <a:rPr lang="en-US" smtClean="0"/>
              <a:t> fiesle</a:t>
            </a:r>
          </a:p>
          <a:p>
            <a:r>
              <a:rPr lang="en-US" smtClean="0"/>
              <a:t>else if c</a:t>
            </a:r>
          </a:p>
          <a:p>
            <a:r>
              <a:rPr lang="en-US" smtClean="0"/>
              <a:t>        if d</a:t>
            </a:r>
          </a:p>
          <a:p>
            <a:r>
              <a:rPr lang="en-US" smtClean="0"/>
              <a:t>         x</a:t>
            </a:r>
          </a:p>
          <a:p>
            <a:r>
              <a:rPr lang="en-US" smtClean="0"/>
              <a:t>        fi</a:t>
            </a:r>
          </a:p>
          <a:p>
            <a:r>
              <a:rPr lang="en-US" smtClean="0"/>
              <a:t>       fi</a:t>
            </a:r>
          </a:p>
          <a:p>
            <a:r>
              <a:rPr lang="en-US" smtClean="0"/>
              <a:t>fiesle</a:t>
            </a:r>
          </a:p>
        </p:txBody>
      </p:sp>
    </p:spTree>
    <p:extLst>
      <p:ext uri="{BB962C8B-B14F-4D97-AF65-F5344CB8AC3E}">
        <p14:creationId xmlns:p14="http://schemas.microsoft.com/office/powerpoint/2010/main" val="105142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08D05B5-F0D9-46F8-B8F8-D4F875BBC45A}" type="slidenum">
              <a:rPr lang="en-US" sz="1200" smtClean="0"/>
              <a:pPr eaLnBrk="1" hangingPunct="1"/>
              <a:t>12</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smtClean="0"/>
              <a:t>Although the tree is not noticeably more or less compact than the rules, modulo the classes in the leaves it has a replicated subtree.</a:t>
            </a:r>
          </a:p>
        </p:txBody>
      </p:sp>
    </p:spTree>
    <p:extLst>
      <p:ext uri="{BB962C8B-B14F-4D97-AF65-F5344CB8AC3E}">
        <p14:creationId xmlns:p14="http://schemas.microsoft.com/office/powerpoint/2010/main" val="1791216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3D47BE5-AA40-4D36-AB7B-A3AF54BD9FC9}" type="slidenum">
              <a:rPr lang="en-US"/>
              <a:pPr>
                <a:defRPr/>
              </a:pPr>
              <a:t>‹#›</a:t>
            </a:fld>
            <a:endParaRPr lang="en-US"/>
          </a:p>
        </p:txBody>
      </p:sp>
    </p:spTree>
    <p:extLst>
      <p:ext uri="{BB962C8B-B14F-4D97-AF65-F5344CB8AC3E}">
        <p14:creationId xmlns:p14="http://schemas.microsoft.com/office/powerpoint/2010/main" val="285774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EDE12F-EB16-42A5-B715-71C16A9EE8A1}" type="slidenum">
              <a:rPr lang="en-US"/>
              <a:pPr>
                <a:defRPr/>
              </a:pPr>
              <a:t>‹#›</a:t>
            </a:fld>
            <a:endParaRPr lang="en-US"/>
          </a:p>
        </p:txBody>
      </p:sp>
    </p:spTree>
    <p:extLst>
      <p:ext uri="{BB962C8B-B14F-4D97-AF65-F5344CB8AC3E}">
        <p14:creationId xmlns:p14="http://schemas.microsoft.com/office/powerpoint/2010/main" val="286800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DC7F0A7-E1DA-4309-9834-5D44861E17A5}" type="slidenum">
              <a:rPr lang="en-US"/>
              <a:pPr>
                <a:defRPr/>
              </a:pPr>
              <a:t>‹#›</a:t>
            </a:fld>
            <a:endParaRPr lang="en-US"/>
          </a:p>
        </p:txBody>
      </p:sp>
    </p:spTree>
    <p:extLst>
      <p:ext uri="{BB962C8B-B14F-4D97-AF65-F5344CB8AC3E}">
        <p14:creationId xmlns:p14="http://schemas.microsoft.com/office/powerpoint/2010/main" val="276644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FB63BB8-4F8B-4911-B167-A248C45F4B37}" type="slidenum">
              <a:rPr lang="en-US"/>
              <a:pPr>
                <a:defRPr/>
              </a:pPr>
              <a:t>‹#›</a:t>
            </a:fld>
            <a:endParaRPr lang="en-US"/>
          </a:p>
        </p:txBody>
      </p:sp>
    </p:spTree>
    <p:extLst>
      <p:ext uri="{BB962C8B-B14F-4D97-AF65-F5344CB8AC3E}">
        <p14:creationId xmlns:p14="http://schemas.microsoft.com/office/powerpoint/2010/main" val="38837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7B44360-A2AA-4183-ABB2-24865326E0DD}" type="slidenum">
              <a:rPr lang="en-US"/>
              <a:pPr>
                <a:defRPr/>
              </a:pPr>
              <a:t>‹#›</a:t>
            </a:fld>
            <a:endParaRPr lang="en-US"/>
          </a:p>
        </p:txBody>
      </p:sp>
    </p:spTree>
    <p:extLst>
      <p:ext uri="{BB962C8B-B14F-4D97-AF65-F5344CB8AC3E}">
        <p14:creationId xmlns:p14="http://schemas.microsoft.com/office/powerpoint/2010/main" val="50481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636E59A-8732-4BE8-852F-F1EB047381BD}" type="slidenum">
              <a:rPr lang="en-US"/>
              <a:pPr>
                <a:defRPr/>
              </a:pPr>
              <a:t>‹#›</a:t>
            </a:fld>
            <a:endParaRPr lang="en-US"/>
          </a:p>
        </p:txBody>
      </p:sp>
    </p:spTree>
    <p:extLst>
      <p:ext uri="{BB962C8B-B14F-4D97-AF65-F5344CB8AC3E}">
        <p14:creationId xmlns:p14="http://schemas.microsoft.com/office/powerpoint/2010/main" val="148571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9C2380F6-6A08-4604-A5C3-9FC4C12EB940}" type="slidenum">
              <a:rPr lang="en-US"/>
              <a:pPr>
                <a:defRPr/>
              </a:pPr>
              <a:t>‹#›</a:t>
            </a:fld>
            <a:endParaRPr lang="en-US"/>
          </a:p>
        </p:txBody>
      </p:sp>
    </p:spTree>
    <p:extLst>
      <p:ext uri="{BB962C8B-B14F-4D97-AF65-F5344CB8AC3E}">
        <p14:creationId xmlns:p14="http://schemas.microsoft.com/office/powerpoint/2010/main" val="318910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D6561972-3E27-4DA6-AB2F-AA0A56EDBDAE}" type="slidenum">
              <a:rPr lang="en-US"/>
              <a:pPr>
                <a:defRPr/>
              </a:pPr>
              <a:t>‹#›</a:t>
            </a:fld>
            <a:endParaRPr lang="en-US"/>
          </a:p>
        </p:txBody>
      </p:sp>
    </p:spTree>
    <p:extLst>
      <p:ext uri="{BB962C8B-B14F-4D97-AF65-F5344CB8AC3E}">
        <p14:creationId xmlns:p14="http://schemas.microsoft.com/office/powerpoint/2010/main" val="60192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FC98AA96-21B1-43F6-8103-E0F7C2A17D56}" type="slidenum">
              <a:rPr lang="en-US"/>
              <a:pPr>
                <a:defRPr/>
              </a:pPr>
              <a:t>‹#›</a:t>
            </a:fld>
            <a:endParaRPr lang="en-US"/>
          </a:p>
        </p:txBody>
      </p:sp>
    </p:spTree>
    <p:extLst>
      <p:ext uri="{BB962C8B-B14F-4D97-AF65-F5344CB8AC3E}">
        <p14:creationId xmlns:p14="http://schemas.microsoft.com/office/powerpoint/2010/main" val="195895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7F69F96-A8F3-4CCB-B9B2-EE062C261006}" type="slidenum">
              <a:rPr lang="en-US"/>
              <a:pPr>
                <a:defRPr/>
              </a:pPr>
              <a:t>‹#›</a:t>
            </a:fld>
            <a:endParaRPr lang="en-US"/>
          </a:p>
        </p:txBody>
      </p:sp>
    </p:spTree>
    <p:extLst>
      <p:ext uri="{BB962C8B-B14F-4D97-AF65-F5344CB8AC3E}">
        <p14:creationId xmlns:p14="http://schemas.microsoft.com/office/powerpoint/2010/main" val="142609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buFont typeface="Symbol" pitchFamily="18" charset="2"/>
              <a:buNone/>
              <a:defRPr/>
            </a:lvl1pPr>
          </a:lstStyle>
          <a:p>
            <a:pPr>
              <a:buFont typeface="Symbol" pitchFamily="18" charset="2"/>
              <a:buChar char="Ó"/>
              <a:defRPr/>
            </a:pPr>
            <a:r>
              <a:rPr lang="en-US"/>
              <a:t> William M. Pottenger, Ph.D.</a:t>
            </a:r>
          </a:p>
          <a:p>
            <a:pPr>
              <a:defRPr/>
            </a:pPr>
            <a:r>
              <a:rPr lang="en-US"/>
              <a:t> Majority of content </a:t>
            </a:r>
            <a:r>
              <a:rPr lang="en-US">
                <a:cs typeface="Times New Roman" pitchFamily="18" charset="0"/>
              </a:rPr>
              <a:t>©</a:t>
            </a:r>
            <a:r>
              <a:rPr lang="en-US"/>
              <a:t>Eibe Frank at the University of Waikato</a:t>
            </a:r>
          </a:p>
          <a:p>
            <a:pPr>
              <a:buFont typeface="Symbol" pitchFamily="18" charset="2"/>
              <a:buChar char="Ó"/>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6203052-A218-4503-9743-61AC9BD2C7B8}" type="slidenum">
              <a:rPr lang="en-US"/>
              <a:pPr>
                <a:defRPr/>
              </a:pPr>
              <a:t>‹#›</a:t>
            </a:fld>
            <a:endParaRPr lang="en-US"/>
          </a:p>
        </p:txBody>
      </p:sp>
    </p:spTree>
    <p:extLst>
      <p:ext uri="{BB962C8B-B14F-4D97-AF65-F5344CB8AC3E}">
        <p14:creationId xmlns:p14="http://schemas.microsoft.com/office/powerpoint/2010/main" val="83726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2057400" y="63246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Symbol" pitchFamily="18" charset="2"/>
              <a:buChar char="Ó"/>
              <a:defRPr sz="1400">
                <a:sym typeface="Symbol" pitchFamily="18" charset="2"/>
              </a:defRPr>
            </a:lvl1pPr>
          </a:lstStyle>
          <a:p>
            <a:pPr>
              <a:defRPr/>
            </a:pPr>
            <a:r>
              <a:rPr lang="en-US"/>
              <a:t> William M. Pottenger, Ph.D.</a:t>
            </a:r>
          </a:p>
          <a:p>
            <a:pPr>
              <a:buFont typeface="Symbol" pitchFamily="18" charset="2"/>
              <a:buNone/>
              <a:defRPr/>
            </a:pPr>
            <a:r>
              <a:rPr lang="en-US"/>
              <a:t> Majority of content </a:t>
            </a:r>
            <a:r>
              <a:rPr lang="en-US">
                <a:cs typeface="Times New Roman" pitchFamily="18" charset="0"/>
              </a:rPr>
              <a:t>©</a:t>
            </a:r>
            <a:r>
              <a:rPr lang="en-US"/>
              <a:t>Eibe Frank at the University of Waikato</a:t>
            </a:r>
          </a:p>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BDAD1F80-1446-4A21-BFF1-24FF811539F5}" type="slidenum">
              <a:rPr lang="en-US"/>
              <a:pPr>
                <a:defRPr/>
              </a:pPr>
              <a:t>‹#›</a:t>
            </a:fld>
            <a:endParaRPr lang="en-US"/>
          </a:p>
        </p:txBody>
      </p:sp>
      <p:pic>
        <p:nvPicPr>
          <p:cNvPr id="6" name="Picture 2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215063"/>
            <a:ext cx="23622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descr="logo-fiorini8-15-09-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296150" y="5727700"/>
            <a:ext cx="184785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051" name="Rectangle 1028"/>
          <p:cNvSpPr>
            <a:spLocks noGrp="1" noChangeArrowheads="1"/>
          </p:cNvSpPr>
          <p:nvPr/>
        </p:nvSpPr>
        <p:spPr bwMode="auto">
          <a:xfrm>
            <a:off x="609600" y="914400"/>
            <a:ext cx="7924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6600">
                <a:solidFill>
                  <a:schemeClr val="tx2"/>
                </a:solidFill>
              </a:rPr>
              <a:t>Introduction to Analytics</a:t>
            </a:r>
          </a:p>
        </p:txBody>
      </p:sp>
      <p:sp>
        <p:nvSpPr>
          <p:cNvPr id="2052" name="Rectangle 1029"/>
          <p:cNvSpPr>
            <a:spLocks noGrp="1" noChangeArrowheads="1"/>
          </p:cNvSpPr>
          <p:nvPr/>
        </p:nvSpPr>
        <p:spPr bwMode="auto">
          <a:xfrm>
            <a:off x="914400" y="3505200"/>
            <a:ext cx="7391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3200" dirty="0"/>
              <a:t>Lecture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1267"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From rules to trees</a:t>
            </a:r>
          </a:p>
        </p:txBody>
      </p:sp>
      <p:sp>
        <p:nvSpPr>
          <p:cNvPr id="11268"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More difficult: transforming a rule set into a tree</a:t>
            </a:r>
          </a:p>
          <a:p>
            <a:pPr marL="742950" lvl="1" indent="-285750">
              <a:lnSpc>
                <a:spcPct val="90000"/>
              </a:lnSpc>
              <a:spcBef>
                <a:spcPct val="20000"/>
              </a:spcBef>
              <a:buFontTx/>
              <a:buChar char="–"/>
            </a:pPr>
            <a:r>
              <a:rPr lang="en-US" sz="2800"/>
              <a:t>Tree cannot easily express disjunction between rules</a:t>
            </a:r>
          </a:p>
          <a:p>
            <a:pPr marL="342900" indent="-342900">
              <a:lnSpc>
                <a:spcPct val="90000"/>
              </a:lnSpc>
              <a:spcBef>
                <a:spcPct val="20000"/>
              </a:spcBef>
              <a:buFontTx/>
              <a:buChar char="•"/>
            </a:pPr>
            <a:r>
              <a:rPr lang="en-US" sz="3200"/>
              <a:t>Example: rules which test different attributes</a:t>
            </a:r>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endParaRPr lang="en-US" sz="3200"/>
          </a:p>
          <a:p>
            <a:pPr marL="342900" indent="-342900">
              <a:lnSpc>
                <a:spcPct val="90000"/>
              </a:lnSpc>
              <a:spcBef>
                <a:spcPct val="20000"/>
              </a:spcBef>
              <a:buFontTx/>
              <a:buChar char="•"/>
            </a:pPr>
            <a:r>
              <a:rPr lang="en-US" sz="3200"/>
              <a:t>Symmetry needs to be broken</a:t>
            </a:r>
          </a:p>
          <a:p>
            <a:pPr marL="742950" lvl="1" indent="-285750">
              <a:lnSpc>
                <a:spcPct val="90000"/>
              </a:lnSpc>
              <a:spcBef>
                <a:spcPct val="20000"/>
              </a:spcBef>
              <a:buFontTx/>
              <a:buChar char="•"/>
            </a:pPr>
            <a:r>
              <a:rPr lang="en-US" sz="2800"/>
              <a:t>Try rewriting this ‘code’ with one variable per test</a:t>
            </a:r>
          </a:p>
          <a:p>
            <a:pPr marL="342900" indent="-342900">
              <a:lnSpc>
                <a:spcPct val="90000"/>
              </a:lnSpc>
              <a:spcBef>
                <a:spcPct val="20000"/>
              </a:spcBef>
              <a:buFontTx/>
              <a:buChar char="•"/>
            </a:pPr>
            <a:r>
              <a:rPr lang="en-US" sz="3200"/>
              <a:t>Corresponding tree contains identical subtrees (</a:t>
            </a:r>
            <a:r>
              <a:rPr lang="en-US" sz="3200">
                <a:sym typeface="Symbol" pitchFamily="18" charset="2"/>
              </a:rPr>
              <a:t></a:t>
            </a:r>
            <a:r>
              <a:rPr lang="en-US" sz="3200"/>
              <a:t> “replicated subtree problem”)</a:t>
            </a:r>
          </a:p>
        </p:txBody>
      </p:sp>
      <p:graphicFrame>
        <p:nvGraphicFramePr>
          <p:cNvPr id="47108" name="Group 4"/>
          <p:cNvGraphicFramePr>
            <a:graphicFrameLocks noGrp="1"/>
          </p:cNvGraphicFramePr>
          <p:nvPr/>
        </p:nvGraphicFramePr>
        <p:xfrm>
          <a:off x="838200" y="3581400"/>
          <a:ext cx="7620000" cy="695325"/>
        </p:xfrm>
        <a:graphic>
          <a:graphicData uri="http://schemas.openxmlformats.org/drawingml/2006/table">
            <a:tbl>
              <a:tblPr/>
              <a:tblGrid>
                <a:gridCol w="76200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a and b then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c and d then x</a:t>
                      </a: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2291"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tree for a simple disjunction</a:t>
            </a:r>
          </a:p>
        </p:txBody>
      </p:sp>
      <p:pic>
        <p:nvPicPr>
          <p:cNvPr id="122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600200"/>
            <a:ext cx="34290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3315"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exclusive-or problem</a:t>
            </a:r>
          </a:p>
        </p:txBody>
      </p:sp>
      <p:pic>
        <p:nvPicPr>
          <p:cNvPr id="133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05000"/>
            <a:ext cx="17653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5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2971800"/>
            <a:ext cx="39624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63" name="Group 11"/>
          <p:cNvGraphicFramePr>
            <a:graphicFrameLocks noGrp="1"/>
          </p:cNvGraphicFramePr>
          <p:nvPr/>
        </p:nvGraphicFramePr>
        <p:xfrm>
          <a:off x="5410200" y="1600200"/>
          <a:ext cx="3429000" cy="2670175"/>
        </p:xfrm>
        <a:graphic>
          <a:graphicData uri="http://schemas.openxmlformats.org/drawingml/2006/table">
            <a:tbl>
              <a:tblPr/>
              <a:tblGrid>
                <a:gridCol w="3429000"/>
              </a:tblGrid>
              <a:tr h="267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1 and y = 0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0 and y = 1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0 and y = 0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b</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1 and y = 1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b</a:t>
                      </a:r>
                    </a:p>
                  </a:txBody>
                  <a:tcPr marT="45722" marB="45722"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4339"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tree with a replicated subtree</a:t>
            </a:r>
          </a:p>
        </p:txBody>
      </p:sp>
      <p:pic>
        <p:nvPicPr>
          <p:cNvPr id="50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752600"/>
            <a:ext cx="3216275"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50186" name="Group 10"/>
          <p:cNvGraphicFramePr>
            <a:graphicFrameLocks noGrp="1"/>
          </p:cNvGraphicFramePr>
          <p:nvPr/>
        </p:nvGraphicFramePr>
        <p:xfrm>
          <a:off x="990600" y="2743200"/>
          <a:ext cx="3505200" cy="1682750"/>
        </p:xfrm>
        <a:graphic>
          <a:graphicData uri="http://schemas.openxmlformats.org/drawingml/2006/table">
            <a:tbl>
              <a:tblPr/>
              <a:tblGrid>
                <a:gridCol w="3505200"/>
              </a:tblGrid>
              <a:tr h="168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1 and y = 1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z = 1 and w = 1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Otherwise class = b</a:t>
                      </a:r>
                    </a:p>
                  </a:txBody>
                  <a:tcPr marT="45727" marB="45727"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5363"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“Nuggets” of knowledge</a:t>
            </a:r>
          </a:p>
        </p:txBody>
      </p:sp>
      <p:sp>
        <p:nvSpPr>
          <p:cNvPr id="15364" name="Rectangle 3"/>
          <p:cNvSpPr>
            <a:spLocks noChangeArrowheads="1"/>
          </p:cNvSpPr>
          <p:nvPr/>
        </p:nvSpPr>
        <p:spPr bwMode="auto">
          <a:xfrm>
            <a:off x="304800" y="1143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Are rules independent pieces of knowledge? (It seems easy to add a rule to an existing rule base)</a:t>
            </a:r>
          </a:p>
          <a:p>
            <a:pPr marL="342900" indent="-342900">
              <a:spcBef>
                <a:spcPct val="20000"/>
              </a:spcBef>
              <a:buFontTx/>
              <a:buChar char="•"/>
            </a:pPr>
            <a:r>
              <a:rPr lang="en-US" sz="3200"/>
              <a:t>Problem: ignores how rules are executed</a:t>
            </a:r>
          </a:p>
          <a:p>
            <a:pPr marL="342900" indent="-342900">
              <a:spcBef>
                <a:spcPct val="20000"/>
              </a:spcBef>
              <a:buFontTx/>
              <a:buChar char="•"/>
            </a:pPr>
            <a:r>
              <a:rPr lang="en-US" sz="3200"/>
              <a:t>Two ways of executing a rule set:</a:t>
            </a:r>
          </a:p>
          <a:p>
            <a:pPr marL="742950" lvl="1" indent="-285750">
              <a:spcBef>
                <a:spcPct val="20000"/>
              </a:spcBef>
              <a:buFontTx/>
              <a:buChar char="–"/>
            </a:pPr>
            <a:r>
              <a:rPr lang="en-US" sz="2800"/>
              <a:t>Ordered set of rules (“decision list”)</a:t>
            </a:r>
          </a:p>
          <a:p>
            <a:pPr marL="1143000" lvl="2" indent="-228600">
              <a:spcBef>
                <a:spcPct val="20000"/>
              </a:spcBef>
              <a:buFontTx/>
              <a:buChar char="•"/>
            </a:pPr>
            <a:r>
              <a:rPr lang="en-US"/>
              <a:t>Order is important for interpretation (see example in notes)</a:t>
            </a:r>
          </a:p>
          <a:p>
            <a:pPr marL="742950" lvl="1" indent="-285750">
              <a:spcBef>
                <a:spcPct val="20000"/>
              </a:spcBef>
              <a:buFontTx/>
              <a:buChar char="–"/>
            </a:pPr>
            <a:r>
              <a:rPr lang="en-US" sz="2800"/>
              <a:t>Unordered set of rules</a:t>
            </a:r>
          </a:p>
          <a:p>
            <a:pPr marL="1143000" lvl="2" indent="-228600">
              <a:spcBef>
                <a:spcPct val="20000"/>
              </a:spcBef>
              <a:buFontTx/>
              <a:buChar char="•"/>
            </a:pPr>
            <a:r>
              <a:rPr lang="en-US"/>
              <a:t>Rules may overlap and lead to different conclusions for the same instance (see example in notes for attributes x and y)</a:t>
            </a:r>
            <a:endParaRPr 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6387"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Interpreting rules</a:t>
            </a:r>
          </a:p>
        </p:txBody>
      </p:sp>
      <p:sp>
        <p:nvSpPr>
          <p:cNvPr id="16388"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What if two or more rules conflict?</a:t>
            </a:r>
          </a:p>
          <a:p>
            <a:pPr marL="742950" lvl="1" indent="-285750">
              <a:spcBef>
                <a:spcPct val="20000"/>
              </a:spcBef>
              <a:buFontTx/>
              <a:buChar char="–"/>
            </a:pPr>
            <a:r>
              <a:rPr lang="en-US" sz="2800"/>
              <a:t>Give no conclusion at all?</a:t>
            </a:r>
          </a:p>
          <a:p>
            <a:pPr marL="742950" lvl="1" indent="-285750">
              <a:spcBef>
                <a:spcPct val="20000"/>
              </a:spcBef>
              <a:buFontTx/>
              <a:buChar char="–"/>
            </a:pPr>
            <a:r>
              <a:rPr lang="en-US" sz="2800"/>
              <a:t>Go with rule that is most popular on training data?</a:t>
            </a:r>
          </a:p>
          <a:p>
            <a:pPr marL="742950" lvl="1" indent="-285750">
              <a:spcBef>
                <a:spcPct val="20000"/>
              </a:spcBef>
              <a:buFontTx/>
              <a:buChar char="–"/>
            </a:pPr>
            <a:r>
              <a:rPr lang="en-US" sz="2800"/>
              <a:t>…</a:t>
            </a:r>
          </a:p>
          <a:p>
            <a:pPr marL="342900" indent="-342900">
              <a:spcBef>
                <a:spcPct val="20000"/>
              </a:spcBef>
              <a:buFontTx/>
              <a:buChar char="•"/>
            </a:pPr>
            <a:r>
              <a:rPr lang="en-US" sz="3200"/>
              <a:t>What if no rule applies to a test instance?</a:t>
            </a:r>
          </a:p>
          <a:p>
            <a:pPr marL="742950" lvl="1" indent="-285750">
              <a:spcBef>
                <a:spcPct val="20000"/>
              </a:spcBef>
              <a:buFontTx/>
              <a:buChar char="–"/>
            </a:pPr>
            <a:r>
              <a:rPr lang="en-US" sz="2800"/>
              <a:t>Give no conclusion at all?</a:t>
            </a:r>
          </a:p>
          <a:p>
            <a:pPr marL="742950" lvl="1" indent="-285750">
              <a:spcBef>
                <a:spcPct val="20000"/>
              </a:spcBef>
              <a:buFontTx/>
              <a:buChar char="–"/>
            </a:pPr>
            <a:r>
              <a:rPr lang="en-US" sz="2800"/>
              <a:t>Go with class that is most frequent in training data?</a:t>
            </a:r>
          </a:p>
          <a:p>
            <a:pPr marL="742950" lvl="1" indent="-285750">
              <a:spcBef>
                <a:spcPct val="20000"/>
              </a:spcBef>
              <a:buFontTx/>
              <a:buChar char="–"/>
            </a:pPr>
            <a:r>
              <a:rPr lang="en-US" sz="280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7411"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Special case: Boolean class</a:t>
            </a:r>
          </a:p>
        </p:txBody>
      </p:sp>
      <p:sp>
        <p:nvSpPr>
          <p:cNvPr id="17412"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Assumption: if instance does not belong to class “yes”, it belongs to class “no”</a:t>
            </a:r>
          </a:p>
          <a:p>
            <a:pPr marL="342900" indent="-342900">
              <a:spcBef>
                <a:spcPct val="20000"/>
              </a:spcBef>
              <a:buFontTx/>
              <a:buChar char="•"/>
            </a:pPr>
            <a:r>
              <a:rPr lang="en-US" sz="2800"/>
              <a:t>Trick: only learn rules for class “yes” and use default rule for “no”</a:t>
            </a:r>
          </a:p>
          <a:p>
            <a:pPr marL="342900" indent="-342900">
              <a:spcBef>
                <a:spcPct val="20000"/>
              </a:spcBef>
              <a:buFontTx/>
              <a:buChar char="•"/>
            </a:pPr>
            <a:endParaRPr lang="en-US" sz="2800"/>
          </a:p>
          <a:p>
            <a:pPr marL="342900" indent="-342900">
              <a:spcBef>
                <a:spcPct val="20000"/>
              </a:spcBef>
              <a:buFontTx/>
              <a:buChar char="•"/>
            </a:pPr>
            <a:endParaRPr lang="en-US" sz="2800"/>
          </a:p>
          <a:p>
            <a:pPr marL="342900" indent="-342900">
              <a:spcBef>
                <a:spcPct val="20000"/>
              </a:spcBef>
              <a:buFontTx/>
              <a:buChar char="•"/>
            </a:pPr>
            <a:r>
              <a:rPr lang="en-US" sz="2800"/>
              <a:t>Order of rules is not important. No conflicts because there are only two classes!</a:t>
            </a:r>
          </a:p>
          <a:p>
            <a:pPr marL="342900" indent="-342900">
              <a:spcBef>
                <a:spcPct val="20000"/>
              </a:spcBef>
              <a:buFontTx/>
              <a:buChar char="•"/>
            </a:pPr>
            <a:r>
              <a:rPr lang="en-US" sz="2800"/>
              <a:t>Rule can be written in </a:t>
            </a:r>
            <a:r>
              <a:rPr lang="en-US" sz="2800" i="1"/>
              <a:t>disjunctive normal form</a:t>
            </a:r>
          </a:p>
          <a:p>
            <a:pPr marL="342900" indent="-342900">
              <a:spcBef>
                <a:spcPct val="20000"/>
              </a:spcBef>
              <a:buFontTx/>
              <a:buChar char="•"/>
            </a:pPr>
            <a:r>
              <a:rPr lang="en-US" sz="2800" i="1"/>
              <a:t>Caveat: Only applies to two-class problems!</a:t>
            </a:r>
          </a:p>
        </p:txBody>
      </p:sp>
      <p:graphicFrame>
        <p:nvGraphicFramePr>
          <p:cNvPr id="53258" name="Group 10"/>
          <p:cNvGraphicFramePr>
            <a:graphicFrameLocks noGrp="1"/>
          </p:cNvGraphicFramePr>
          <p:nvPr/>
        </p:nvGraphicFramePr>
        <p:xfrm>
          <a:off x="1676400" y="3352800"/>
          <a:ext cx="5715000" cy="1024096"/>
        </p:xfrm>
        <a:graphic>
          <a:graphicData uri="http://schemas.openxmlformats.org/drawingml/2006/table">
            <a:tbl>
              <a:tblPr/>
              <a:tblGrid>
                <a:gridCol w="5715000"/>
              </a:tblGrid>
              <a:tr h="1023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x = 1 and y = 1 then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z = 1 and w = 1 then class = 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Otherwise class = b</a:t>
                      </a:r>
                    </a:p>
                  </a:txBody>
                  <a:tcPr marT="45704" marB="45704"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8435"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Association rules</a:t>
            </a:r>
          </a:p>
        </p:txBody>
      </p:sp>
      <p:sp>
        <p:nvSpPr>
          <p:cNvPr id="18436"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Association rules…</a:t>
            </a:r>
          </a:p>
          <a:p>
            <a:pPr marL="742950" lvl="1" indent="-285750">
              <a:spcBef>
                <a:spcPct val="20000"/>
              </a:spcBef>
              <a:buFontTx/>
              <a:buChar char="–"/>
            </a:pPr>
            <a:r>
              <a:rPr lang="en-US" sz="2800"/>
              <a:t>… can predict any attribute and combinations of attributes</a:t>
            </a:r>
          </a:p>
          <a:p>
            <a:pPr marL="742950" lvl="1" indent="-285750">
              <a:spcBef>
                <a:spcPct val="20000"/>
              </a:spcBef>
              <a:buFontTx/>
              <a:buChar char="–"/>
            </a:pPr>
            <a:r>
              <a:rPr lang="en-US" sz="2800"/>
              <a:t>… unlike classification rules, are not intended to be used together as a set</a:t>
            </a:r>
          </a:p>
          <a:p>
            <a:pPr marL="342900" indent="-342900">
              <a:spcBef>
                <a:spcPct val="20000"/>
              </a:spcBef>
              <a:buFontTx/>
              <a:buChar char="•"/>
            </a:pPr>
            <a:r>
              <a:rPr lang="en-US" sz="3200"/>
              <a:t>Problem: immense number of possible associations</a:t>
            </a:r>
          </a:p>
          <a:p>
            <a:pPr marL="742950" lvl="1" indent="-285750">
              <a:spcBef>
                <a:spcPct val="20000"/>
              </a:spcBef>
              <a:buFontTx/>
              <a:buChar char="–"/>
            </a:pPr>
            <a:r>
              <a:rPr lang="en-US" sz="2800"/>
              <a:t>Output needs to be restricted to show only the most predictive associations</a:t>
            </a:r>
            <a:r>
              <a:rPr lang="en-US" sz="2800">
                <a:sym typeface="Symbol" pitchFamily="18" charset="2"/>
              </a:rPr>
              <a:t>  only those with high </a:t>
            </a:r>
            <a:r>
              <a:rPr lang="en-US" sz="2800" i="1">
                <a:sym typeface="Symbol" pitchFamily="18" charset="2"/>
              </a:rPr>
              <a:t>support </a:t>
            </a:r>
            <a:r>
              <a:rPr lang="en-US" sz="2800">
                <a:sym typeface="Symbol" pitchFamily="18" charset="2"/>
              </a:rPr>
              <a:t>and high </a:t>
            </a:r>
            <a:r>
              <a:rPr lang="en-US" sz="2800" i="1">
                <a:sym typeface="Symbol" pitchFamily="18" charset="2"/>
              </a:rPr>
              <a:t>confidence</a:t>
            </a:r>
            <a:endParaRPr lang="en-US" sz="2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9459" name="Rectangle 2"/>
          <p:cNvSpPr>
            <a:spLocks noChangeArrowheads="1"/>
          </p:cNvSpPr>
          <p:nvPr/>
        </p:nvSpPr>
        <p:spPr bwMode="auto">
          <a:xfrm>
            <a:off x="3810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Support and confidence of a rule</a:t>
            </a:r>
          </a:p>
        </p:txBody>
      </p:sp>
      <p:sp>
        <p:nvSpPr>
          <p:cNvPr id="19460" name="Rectangle 3"/>
          <p:cNvSpPr>
            <a:spLocks noChangeArrowheads="1"/>
          </p:cNvSpPr>
          <p:nvPr/>
        </p:nvSpPr>
        <p:spPr bwMode="auto">
          <a:xfrm>
            <a:off x="381000" y="1066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2800"/>
              <a:t>Support (coverage): number (or percentage of total) of instances predicted correctly </a:t>
            </a:r>
          </a:p>
          <a:p>
            <a:pPr marL="342900" indent="-342900">
              <a:spcBef>
                <a:spcPct val="20000"/>
              </a:spcBef>
              <a:buFontTx/>
              <a:buChar char="•"/>
            </a:pPr>
            <a:r>
              <a:rPr lang="en-US" sz="2800"/>
              <a:t>Confidence (accuracy): number of correct predictions, as proportion of all instances that rule applies to</a:t>
            </a:r>
          </a:p>
          <a:p>
            <a:pPr marL="342900" indent="-342900">
              <a:spcBef>
                <a:spcPct val="20000"/>
              </a:spcBef>
              <a:buFontTx/>
              <a:buChar char="•"/>
            </a:pPr>
            <a:r>
              <a:rPr lang="en-US" sz="2800"/>
              <a:t>Example: 4 cool days with normal humidity</a:t>
            </a:r>
          </a:p>
          <a:p>
            <a:pPr marL="342900" indent="-342900">
              <a:spcBef>
                <a:spcPct val="20000"/>
              </a:spcBef>
              <a:buFontTx/>
              <a:buChar char="•"/>
            </a:pPr>
            <a:endParaRPr lang="en-US" sz="2800"/>
          </a:p>
          <a:p>
            <a:pPr marL="742950" lvl="1" indent="-285750">
              <a:spcBef>
                <a:spcPct val="20000"/>
              </a:spcBef>
              <a:buFont typeface="Symbol" pitchFamily="18" charset="2"/>
              <a:buChar char="Þ"/>
            </a:pPr>
            <a:r>
              <a:rPr lang="en-US">
                <a:sym typeface="Symbol" pitchFamily="18" charset="2"/>
              </a:rPr>
              <a:t>Support = 4, confidence = 100%</a:t>
            </a:r>
          </a:p>
          <a:p>
            <a:pPr marL="342900" indent="-342900">
              <a:spcBef>
                <a:spcPct val="20000"/>
              </a:spcBef>
              <a:buFontTx/>
              <a:buChar char="•"/>
            </a:pPr>
            <a:r>
              <a:rPr lang="en-US" sz="2800"/>
              <a:t>Normally, minimum support and confidence are pre-specified</a:t>
            </a:r>
          </a:p>
          <a:p>
            <a:pPr marL="742950" lvl="1" indent="-285750">
              <a:spcBef>
                <a:spcPct val="20000"/>
              </a:spcBef>
              <a:buFontTx/>
              <a:buChar char="•"/>
            </a:pPr>
            <a:r>
              <a:rPr lang="en-US" sz="2800"/>
              <a:t>E.g., with support </a:t>
            </a:r>
            <a:r>
              <a:rPr lang="en-US" sz="2800">
                <a:sym typeface="Symbol" pitchFamily="18" charset="2"/>
              </a:rPr>
              <a:t> </a:t>
            </a:r>
            <a:r>
              <a:rPr lang="en-US" sz="2800"/>
              <a:t>2 (or 2/14 = 1/7) and confidence </a:t>
            </a:r>
            <a:r>
              <a:rPr lang="en-US" sz="2800">
                <a:sym typeface="Symbol" pitchFamily="18" charset="2"/>
              </a:rPr>
              <a:t>= 100</a:t>
            </a:r>
            <a:r>
              <a:rPr lang="en-US" sz="2800"/>
              <a:t>%, 58 rules are generated for the weather data</a:t>
            </a:r>
          </a:p>
        </p:txBody>
      </p:sp>
      <p:graphicFrame>
        <p:nvGraphicFramePr>
          <p:cNvPr id="55307" name="Group 11"/>
          <p:cNvGraphicFramePr>
            <a:graphicFrameLocks noGrp="1"/>
          </p:cNvGraphicFramePr>
          <p:nvPr/>
        </p:nvGraphicFramePr>
        <p:xfrm>
          <a:off x="1143000" y="3581400"/>
          <a:ext cx="6553200" cy="365482"/>
        </p:xfrm>
        <a:graphic>
          <a:graphicData uri="http://schemas.openxmlformats.org/drawingml/2006/table">
            <a:tbl>
              <a:tblPr/>
              <a:tblGrid>
                <a:gridCol w="6553200"/>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temperature = cool then humidity = normal</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marT="45581" marB="45581"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0483" name="Rectangle 1026"/>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NZ" sz="4400">
                <a:solidFill>
                  <a:schemeClr val="tx2"/>
                </a:solidFill>
              </a:rPr>
              <a:t>Metrics for Evaluation</a:t>
            </a:r>
            <a:endParaRPr lang="en-AU" sz="4400">
              <a:solidFill>
                <a:schemeClr val="tx2"/>
              </a:solidFill>
            </a:endParaRPr>
          </a:p>
        </p:txBody>
      </p:sp>
      <p:sp>
        <p:nvSpPr>
          <p:cNvPr id="20484" name="Rectangle 1027"/>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NZ" sz="3200"/>
              <a:t>The </a:t>
            </a:r>
            <a:r>
              <a:rPr lang="en-NZ" sz="3200" i="1"/>
              <a:t>confusion matrix </a:t>
            </a:r>
            <a:r>
              <a:rPr lang="en-NZ" sz="3200"/>
              <a:t>for a two-class problem:</a:t>
            </a:r>
          </a:p>
        </p:txBody>
      </p:sp>
      <p:graphicFrame>
        <p:nvGraphicFramePr>
          <p:cNvPr id="83972" name="Group 1028"/>
          <p:cNvGraphicFramePr>
            <a:graphicFrameLocks noGrp="1"/>
          </p:cNvGraphicFramePr>
          <p:nvPr/>
        </p:nvGraphicFramePr>
        <p:xfrm>
          <a:off x="2209800" y="2209800"/>
          <a:ext cx="4953000" cy="2926008"/>
        </p:xfrm>
        <a:graphic>
          <a:graphicData uri="http://schemas.openxmlformats.org/drawingml/2006/table">
            <a:tbl>
              <a:tblPr/>
              <a:tblGrid>
                <a:gridCol w="1295400"/>
                <a:gridCol w="762000"/>
                <a:gridCol w="1447800"/>
                <a:gridCol w="1447800"/>
              </a:tblGrid>
              <a:tr h="51810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NZ" sz="2800" b="1" i="0" u="none" strike="noStrike" cap="none" normalizeH="0" baseline="0" smtClean="0">
                          <a:ln>
                            <a:noFill/>
                          </a:ln>
                          <a:solidFill>
                            <a:schemeClr val="tx1"/>
                          </a:solidFill>
                          <a:effectLst/>
                          <a:latin typeface="Times New Roman" pitchFamily="18" charset="0"/>
                        </a:rPr>
                        <a:t>Predicted class</a:t>
                      </a:r>
                      <a:endParaRPr kumimoji="0" lang="en-AU" sz="2800" b="1" i="0" u="none" strike="noStrike" cap="none" normalizeH="0" baseline="0" smtClean="0">
                        <a:ln>
                          <a:noFill/>
                        </a:ln>
                        <a:solidFill>
                          <a:schemeClr val="tx1"/>
                        </a:solidFill>
                        <a:effectLst/>
                        <a:latin typeface="Times New Roman" pitchFamily="18" charset="0"/>
                      </a:endParaRPr>
                    </a:p>
                  </a:txBody>
                  <a:tcPr marT="45711" marB="4571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1810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Yes</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No</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781">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1" i="0" u="none" strike="noStrike" cap="none" normalizeH="0" baseline="0" smtClean="0">
                          <a:ln>
                            <a:noFill/>
                          </a:ln>
                          <a:solidFill>
                            <a:schemeClr val="tx1"/>
                          </a:solidFill>
                          <a:effectLst/>
                          <a:latin typeface="Times New Roman" pitchFamily="18" charset="0"/>
                        </a:rPr>
                        <a:t>Actual class</a:t>
                      </a:r>
                      <a:endParaRPr kumimoji="0" lang="en-AU" sz="2800" b="1"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Yes</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True positive</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False negative</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781">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No</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False positive</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NZ" sz="2800" b="0" i="0" u="none" strike="noStrike" cap="none" normalizeH="0" baseline="0" smtClean="0">
                          <a:ln>
                            <a:noFill/>
                          </a:ln>
                          <a:solidFill>
                            <a:schemeClr val="tx1"/>
                          </a:solidFill>
                          <a:effectLst/>
                          <a:latin typeface="Times New Roman" pitchFamily="18" charset="0"/>
                        </a:rPr>
                        <a:t>True negative</a:t>
                      </a:r>
                      <a:endParaRPr kumimoji="0" lang="en-AU" sz="2800" b="0" i="0" u="none" strike="noStrike" cap="none" normalizeH="0" baseline="0" smtClean="0">
                        <a:ln>
                          <a:noFill/>
                        </a:ln>
                        <a:solidFill>
                          <a:schemeClr val="tx1"/>
                        </a:solidFill>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075" name="Rectangle 3"/>
          <p:cNvSpPr>
            <a:spLocks noGrp="1" noChangeArrowheads="1"/>
          </p:cNvSpPr>
          <p:nvPr>
            <p:ph type="body" idx="1"/>
          </p:nvPr>
        </p:nvSpPr>
        <p:spPr>
          <a:xfrm>
            <a:off x="685800" y="914400"/>
            <a:ext cx="7772400" cy="5181600"/>
          </a:xfrm>
        </p:spPr>
        <p:txBody>
          <a:bodyPr/>
          <a:lstStyle/>
          <a:p>
            <a:pPr algn="ctr" eaLnBrk="1" hangingPunct="1">
              <a:buFontTx/>
              <a:buNone/>
            </a:pPr>
            <a:r>
              <a:rPr lang="en-US" sz="8000" smtClean="0"/>
              <a:t>Output: Knowledge Representation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1507" name="Rectangle 2"/>
          <p:cNvSpPr>
            <a:spLocks noChangeArrowheads="1"/>
          </p:cNvSpPr>
          <p:nvPr/>
        </p:nvSpPr>
        <p:spPr bwMode="auto">
          <a:xfrm>
            <a:off x="304800" y="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Metrics in Data Mining (and IR)</a:t>
            </a:r>
            <a:endParaRPr lang="en-AU" sz="4400">
              <a:solidFill>
                <a:schemeClr val="tx2"/>
              </a:solidFill>
            </a:endParaRPr>
          </a:p>
        </p:txBody>
      </p:sp>
      <p:sp>
        <p:nvSpPr>
          <p:cNvPr id="21508" name="Rectangle 3"/>
          <p:cNvSpPr>
            <a:spLocks noChangeArrowheads="1"/>
          </p:cNvSpPr>
          <p:nvPr/>
        </p:nvSpPr>
        <p:spPr bwMode="auto">
          <a:xfrm>
            <a:off x="152400" y="990600"/>
            <a:ext cx="8991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TP Rate: TP/(TP+FN)</a:t>
            </a:r>
          </a:p>
          <a:p>
            <a:pPr marL="342900" indent="-342900">
              <a:spcBef>
                <a:spcPct val="20000"/>
              </a:spcBef>
              <a:buFontTx/>
              <a:buChar char="•"/>
            </a:pPr>
            <a:r>
              <a:rPr lang="en-US" sz="3200"/>
              <a:t>FP Rate: FP/(FP+TN)</a:t>
            </a:r>
          </a:p>
          <a:p>
            <a:pPr marL="342900" indent="-342900">
              <a:spcBef>
                <a:spcPct val="20000"/>
              </a:spcBef>
              <a:buFontTx/>
              <a:buChar char="•"/>
            </a:pPr>
            <a:r>
              <a:rPr lang="en-US" sz="3200"/>
              <a:t>Precision: TP/(TP+FP)</a:t>
            </a:r>
          </a:p>
          <a:p>
            <a:pPr marL="742950" lvl="1" indent="-285750">
              <a:spcBef>
                <a:spcPct val="20000"/>
              </a:spcBef>
              <a:buFontTx/>
              <a:buChar char="•"/>
            </a:pPr>
            <a:r>
              <a:rPr lang="en-US"/>
              <a:t>In IR, percentage of retrieved documents that are relevant</a:t>
            </a:r>
            <a:endParaRPr lang="en-US" sz="3200" i="1"/>
          </a:p>
          <a:p>
            <a:pPr marL="342900" indent="-342900">
              <a:spcBef>
                <a:spcPct val="20000"/>
              </a:spcBef>
              <a:buFontTx/>
              <a:buChar char="•"/>
            </a:pPr>
            <a:r>
              <a:rPr lang="en-US" sz="3200"/>
              <a:t>Recall:</a:t>
            </a:r>
            <a:r>
              <a:rPr lang="en-US" sz="3200" i="1"/>
              <a:t> =</a:t>
            </a:r>
            <a:r>
              <a:rPr lang="en-US" sz="3200"/>
              <a:t>TP/(TP+FN)</a:t>
            </a:r>
          </a:p>
          <a:p>
            <a:pPr marL="742950" lvl="1" indent="-285750">
              <a:spcBef>
                <a:spcPct val="20000"/>
              </a:spcBef>
              <a:buFontTx/>
              <a:buChar char="•"/>
            </a:pPr>
            <a:r>
              <a:rPr lang="en-US"/>
              <a:t>In IR, percentage of relevant documents that are returned</a:t>
            </a:r>
            <a:endParaRPr lang="en-US" sz="3200"/>
          </a:p>
          <a:p>
            <a:pPr marL="342900" indent="-342900">
              <a:spcBef>
                <a:spcPct val="20000"/>
              </a:spcBef>
              <a:buFontTx/>
              <a:buChar char="•"/>
            </a:pPr>
            <a:r>
              <a:rPr lang="en-US" sz="3200"/>
              <a:t>Precision/recall are in general inversely related</a:t>
            </a:r>
          </a:p>
          <a:p>
            <a:pPr marL="342900" indent="-342900">
              <a:spcBef>
                <a:spcPct val="20000"/>
              </a:spcBef>
              <a:buFontTx/>
              <a:buChar char="•"/>
            </a:pPr>
            <a:r>
              <a:rPr lang="en-US" sz="3200"/>
              <a:t>F-measure: (2</a:t>
            </a:r>
            <a:r>
              <a:rPr lang="en-US" sz="3200">
                <a:sym typeface="Symbol" pitchFamily="18" charset="2"/>
              </a:rPr>
              <a:t>recallprecision)/(recall+precision)</a:t>
            </a:r>
          </a:p>
          <a:p>
            <a:pPr marL="342900" indent="-342900">
              <a:spcBef>
                <a:spcPct val="20000"/>
              </a:spcBef>
              <a:buFontTx/>
              <a:buChar char="•"/>
            </a:pPr>
            <a:r>
              <a:rPr lang="en-US" sz="3200">
                <a:sym typeface="Symbol" pitchFamily="18" charset="2"/>
              </a:rPr>
              <a:t>These five metrics are all reported in WEKA</a:t>
            </a:r>
            <a:endParaRPr lang="en-AU" sz="3200">
              <a:sym typeface="Symbol"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2531"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Interpreting association rules</a:t>
            </a:r>
          </a:p>
        </p:txBody>
      </p:sp>
      <p:graphicFrame>
        <p:nvGraphicFramePr>
          <p:cNvPr id="56357" name="Group 37"/>
          <p:cNvGraphicFramePr>
            <a:graphicFrameLocks noGrp="1"/>
          </p:cNvGraphicFramePr>
          <p:nvPr/>
        </p:nvGraphicFramePr>
        <p:xfrm>
          <a:off x="838200" y="4724400"/>
          <a:ext cx="8077200" cy="695325"/>
        </p:xfrm>
        <a:graphic>
          <a:graphicData uri="http://schemas.openxmlformats.org/drawingml/2006/table">
            <a:tbl>
              <a:tblPr/>
              <a:tblGrid>
                <a:gridCol w="80772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humidity = high and windy = false and play = no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outlook = sunny</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sp>
        <p:nvSpPr>
          <p:cNvPr id="22534" name="Rectangle 9"/>
          <p:cNvSpPr>
            <a:spLocks noChangeArrowheads="1"/>
          </p:cNvSpPr>
          <p:nvPr/>
        </p:nvSpPr>
        <p:spPr bwMode="auto">
          <a:xfrm>
            <a:off x="381000" y="1143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Interpretation is not obvious:</a:t>
            </a:r>
          </a:p>
          <a:p>
            <a:pPr marL="342900" indent="-342900">
              <a:spcBef>
                <a:spcPct val="20000"/>
              </a:spcBef>
              <a:buFontTx/>
              <a:buChar char="•"/>
            </a:pPr>
            <a:endParaRPr lang="en-US" sz="3200"/>
          </a:p>
          <a:p>
            <a:pPr marL="342900" indent="-342900">
              <a:spcBef>
                <a:spcPct val="20000"/>
              </a:spcBef>
            </a:pPr>
            <a:endParaRPr lang="en-US" sz="500"/>
          </a:p>
          <a:p>
            <a:pPr marL="342900" indent="-342900">
              <a:spcBef>
                <a:spcPct val="20000"/>
              </a:spcBef>
            </a:pPr>
            <a:r>
              <a:rPr lang="en-US" sz="3200"/>
              <a:t>	does imply</a:t>
            </a:r>
          </a:p>
          <a:p>
            <a:pPr marL="342900" indent="-342900">
              <a:spcBef>
                <a:spcPct val="20000"/>
              </a:spcBef>
            </a:pPr>
            <a:endParaRPr lang="en-US" sz="3200"/>
          </a:p>
          <a:p>
            <a:pPr marL="342900" indent="-342900">
              <a:spcBef>
                <a:spcPct val="20000"/>
              </a:spcBef>
            </a:pPr>
            <a:r>
              <a:rPr lang="en-US" sz="3200"/>
              <a:t>	but do these two rules imply the one above?</a:t>
            </a:r>
          </a:p>
          <a:p>
            <a:pPr marL="342900" indent="-342900">
              <a:spcBef>
                <a:spcPct val="20000"/>
              </a:spcBef>
              <a:buFontTx/>
              <a:buChar char="•"/>
            </a:pPr>
            <a:r>
              <a:rPr lang="en-US" sz="3200"/>
              <a:t>The first rule also implies the following:</a:t>
            </a:r>
          </a:p>
          <a:p>
            <a:pPr marL="342900" indent="-342900">
              <a:spcBef>
                <a:spcPct val="20000"/>
              </a:spcBef>
              <a:buFontTx/>
              <a:buChar char="•"/>
            </a:pPr>
            <a:endParaRPr lang="en-US" sz="3200"/>
          </a:p>
          <a:p>
            <a:pPr marL="342900" indent="-342900">
              <a:spcBef>
                <a:spcPct val="20000"/>
              </a:spcBef>
              <a:buFontTx/>
              <a:buChar char="•"/>
            </a:pPr>
            <a:r>
              <a:rPr lang="en-US" sz="3200"/>
              <a:t>Which rule(s) is(are) best?</a:t>
            </a:r>
          </a:p>
        </p:txBody>
      </p:sp>
      <p:graphicFrame>
        <p:nvGraphicFramePr>
          <p:cNvPr id="56356" name="Group 36"/>
          <p:cNvGraphicFramePr>
            <a:graphicFrameLocks noGrp="1"/>
          </p:cNvGraphicFramePr>
          <p:nvPr/>
        </p:nvGraphicFramePr>
        <p:xfrm>
          <a:off x="838200" y="2971800"/>
          <a:ext cx="7772400" cy="695325"/>
        </p:xfrm>
        <a:graphic>
          <a:graphicData uri="http://schemas.openxmlformats.org/drawingml/2006/table">
            <a:tbl>
              <a:tblPr/>
              <a:tblGrid>
                <a:gridCol w="77724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windy = false and play = no then outlook = sunny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windy = false and play = no then humidity = high</a:t>
                      </a: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56348" name="Group 28"/>
          <p:cNvGraphicFramePr>
            <a:graphicFrameLocks noGrp="1"/>
          </p:cNvGraphicFramePr>
          <p:nvPr/>
        </p:nvGraphicFramePr>
        <p:xfrm>
          <a:off x="762000" y="1752600"/>
          <a:ext cx="8077200" cy="695325"/>
        </p:xfrm>
        <a:graphic>
          <a:graphicData uri="http://schemas.openxmlformats.org/drawingml/2006/table">
            <a:tbl>
              <a:tblPr/>
              <a:tblGrid>
                <a:gridCol w="80772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windy = false and play = no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outlook = sunny and humidity = high</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3555" name="Rectangle 2"/>
          <p:cNvSpPr>
            <a:spLocks noChangeArrowheads="1"/>
          </p:cNvSpPr>
          <p:nvPr/>
        </p:nvSpPr>
        <p:spPr bwMode="auto">
          <a:xfrm>
            <a:off x="3048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with exceptions</a:t>
            </a:r>
          </a:p>
        </p:txBody>
      </p:sp>
      <p:sp>
        <p:nvSpPr>
          <p:cNvPr id="23556" name="Rectangle 3"/>
          <p:cNvSpPr>
            <a:spLocks noChangeArrowheads="1"/>
          </p:cNvSpPr>
          <p:nvPr/>
        </p:nvSpPr>
        <p:spPr bwMode="auto">
          <a:xfrm>
            <a:off x="3048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Idea: allow rules to have </a:t>
            </a:r>
            <a:r>
              <a:rPr lang="en-US" sz="3200" i="1"/>
              <a:t>exceptions</a:t>
            </a:r>
            <a:endParaRPr lang="en-US" sz="3200"/>
          </a:p>
          <a:p>
            <a:pPr marL="342900" indent="-342900">
              <a:spcBef>
                <a:spcPct val="20000"/>
              </a:spcBef>
              <a:buFontTx/>
              <a:buChar char="•"/>
            </a:pPr>
            <a:r>
              <a:rPr lang="en-US" sz="3200"/>
              <a:t>Example: rule for iris data</a:t>
            </a:r>
          </a:p>
          <a:p>
            <a:pPr marL="342900" indent="-342900">
              <a:spcBef>
                <a:spcPct val="20000"/>
              </a:spcBef>
              <a:buFontTx/>
              <a:buChar char="•"/>
            </a:pPr>
            <a:endParaRPr lang="en-US" sz="3200"/>
          </a:p>
          <a:p>
            <a:pPr marL="342900" indent="-342900">
              <a:spcBef>
                <a:spcPct val="20000"/>
              </a:spcBef>
              <a:buFontTx/>
              <a:buChar char="•"/>
            </a:pPr>
            <a:r>
              <a:rPr lang="en-US" sz="3200"/>
              <a:t>New instance:</a:t>
            </a:r>
          </a:p>
          <a:p>
            <a:pPr marL="342900" indent="-342900">
              <a:spcBef>
                <a:spcPct val="20000"/>
              </a:spcBef>
              <a:buFontTx/>
              <a:buChar char="•"/>
            </a:pPr>
            <a:endParaRPr lang="en-US" sz="3200"/>
          </a:p>
          <a:p>
            <a:pPr marL="342900" indent="-342900">
              <a:spcBef>
                <a:spcPct val="20000"/>
              </a:spcBef>
              <a:buFontTx/>
              <a:buChar char="•"/>
            </a:pPr>
            <a:r>
              <a:rPr lang="en-US" sz="3200"/>
              <a:t>Modified rule:</a:t>
            </a:r>
          </a:p>
        </p:txBody>
      </p:sp>
      <p:graphicFrame>
        <p:nvGraphicFramePr>
          <p:cNvPr id="57381" name="Group 37"/>
          <p:cNvGraphicFramePr>
            <a:graphicFrameLocks noGrp="1"/>
          </p:cNvGraphicFramePr>
          <p:nvPr/>
        </p:nvGraphicFramePr>
        <p:xfrm>
          <a:off x="762000" y="2514600"/>
          <a:ext cx="7467600" cy="695325"/>
        </p:xfrm>
        <a:graphic>
          <a:graphicData uri="http://schemas.openxmlformats.org/drawingml/2006/table">
            <a:tbl>
              <a:tblPr/>
              <a:tblGrid>
                <a:gridCol w="74676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petal-length </a:t>
                      </a:r>
                      <a:r>
                        <a:rPr kumimoji="0" lang="en-US" sz="1800" b="0" i="0" u="none" strike="noStrike" cap="none" normalizeH="0" baseline="0" smtClean="0">
                          <a:ln>
                            <a:noFill/>
                          </a:ln>
                          <a:solidFill>
                            <a:schemeClr val="tx1"/>
                          </a:solidFill>
                          <a:effectLst/>
                          <a:latin typeface="Courier" pitchFamily="49" charset="0"/>
                          <a:sym typeface="Symbol" pitchFamily="18" charset="2"/>
                        </a:rPr>
                        <a:t> 2.45 and petal-length &lt; 4.45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   Iris-versicolor</a:t>
                      </a:r>
                      <a:r>
                        <a:rPr kumimoji="0" lang="en-US" sz="1800" b="0" i="0" u="none" strike="noStrike" cap="none" normalizeH="0" baseline="0" smtClean="0">
                          <a:ln>
                            <a:noFill/>
                          </a:ln>
                          <a:solidFill>
                            <a:schemeClr val="tx1"/>
                          </a:solidFill>
                          <a:effectLst/>
                          <a:latin typeface="Courier" pitchFamily="49" charset="0"/>
                        </a:rPr>
                        <a:t> </a:t>
                      </a: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57379" name="Group 35"/>
          <p:cNvGraphicFramePr>
            <a:graphicFrameLocks noGrp="1"/>
          </p:cNvGraphicFramePr>
          <p:nvPr/>
        </p:nvGraphicFramePr>
        <p:xfrm>
          <a:off x="3352800" y="3505200"/>
          <a:ext cx="4191000" cy="963613"/>
        </p:xfrm>
        <a:graphic>
          <a:graphicData uri="http://schemas.openxmlformats.org/drawingml/2006/table">
            <a:tbl>
              <a:tblPr/>
              <a:tblGrid>
                <a:gridCol w="717550"/>
                <a:gridCol w="714375"/>
                <a:gridCol w="717550"/>
                <a:gridCol w="723900"/>
                <a:gridCol w="1317625"/>
              </a:tblGrid>
              <a:tr h="6281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Sepal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length</a:t>
                      </a:r>
                    </a:p>
                  </a:txBody>
                  <a:tcPr marT="45741" marB="4574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Sepal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width</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Petal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length</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Petal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width</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Type</a:t>
                      </a:r>
                    </a:p>
                  </a:txBody>
                  <a:tcPr marT="45741" marB="4574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5.1</a:t>
                      </a:r>
                    </a:p>
                  </a:txBody>
                  <a:tcPr marT="45741" marB="4574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3.5</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2.6</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0.2</a:t>
                      </a:r>
                    </a:p>
                  </a:txBody>
                  <a:tcPr marT="45741" marB="4574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Iris-setosa</a:t>
                      </a:r>
                    </a:p>
                  </a:txBody>
                  <a:tcPr marT="45741" marB="4574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3" name="Group 39"/>
          <p:cNvGraphicFramePr>
            <a:graphicFrameLocks noGrp="1"/>
          </p:cNvGraphicFramePr>
          <p:nvPr/>
        </p:nvGraphicFramePr>
        <p:xfrm>
          <a:off x="762000" y="4876800"/>
          <a:ext cx="7391400" cy="1024096"/>
        </p:xfrm>
        <a:graphic>
          <a:graphicData uri="http://schemas.openxmlformats.org/drawingml/2006/table">
            <a:tbl>
              <a:tblPr/>
              <a:tblGrid>
                <a:gridCol w="7391400"/>
              </a:tblGrid>
              <a:tr h="1023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petal-length </a:t>
                      </a:r>
                      <a:r>
                        <a:rPr kumimoji="0" lang="en-US" sz="1800" b="0" i="0" u="none" strike="noStrike" cap="none" normalizeH="0" baseline="0" smtClean="0">
                          <a:ln>
                            <a:noFill/>
                          </a:ln>
                          <a:solidFill>
                            <a:schemeClr val="tx1"/>
                          </a:solidFill>
                          <a:effectLst/>
                          <a:latin typeface="Courier" pitchFamily="49" charset="0"/>
                          <a:sym typeface="Symbol" pitchFamily="18" charset="2"/>
                        </a:rPr>
                        <a:t> 2.45 and petal-length &lt; 4.45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   Iris-versicolor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sym typeface="Symbol" pitchFamily="18" charset="2"/>
                        </a:rPr>
                        <a:t>EXCEPT if petal-width &lt; 1.0 then Iris-setosa</a:t>
                      </a:r>
                      <a:r>
                        <a:rPr kumimoji="0" lang="en-US" sz="1800" b="0" i="0" u="none" strike="noStrike" cap="none" normalizeH="0" baseline="0" smtClean="0">
                          <a:ln>
                            <a:noFill/>
                          </a:ln>
                          <a:solidFill>
                            <a:schemeClr val="tx1"/>
                          </a:solidFill>
                          <a:effectLst/>
                          <a:latin typeface="Courier" pitchFamily="49" charset="0"/>
                        </a:rPr>
                        <a:t> </a:t>
                      </a:r>
                    </a:p>
                  </a:txBody>
                  <a:tcPr marT="45704" marB="45704"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4579"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Advantages of using exceptions</a:t>
            </a:r>
          </a:p>
        </p:txBody>
      </p:sp>
      <p:sp>
        <p:nvSpPr>
          <p:cNvPr id="24580"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Rules can be updated incrementally</a:t>
            </a:r>
          </a:p>
          <a:p>
            <a:pPr marL="742950" lvl="1" indent="-285750">
              <a:spcBef>
                <a:spcPct val="20000"/>
              </a:spcBef>
              <a:buFontTx/>
              <a:buChar char="–"/>
            </a:pPr>
            <a:r>
              <a:rPr lang="en-US" sz="2800"/>
              <a:t>Easy to incorporate new data</a:t>
            </a:r>
          </a:p>
          <a:p>
            <a:pPr marL="742950" lvl="1" indent="-285750">
              <a:spcBef>
                <a:spcPct val="20000"/>
              </a:spcBef>
              <a:buFontTx/>
              <a:buChar char="–"/>
            </a:pPr>
            <a:r>
              <a:rPr lang="en-US" sz="2800"/>
              <a:t>Easy to incorporate domain knowledge</a:t>
            </a:r>
          </a:p>
          <a:p>
            <a:pPr marL="342900" indent="-342900">
              <a:spcBef>
                <a:spcPct val="20000"/>
              </a:spcBef>
              <a:buFontTx/>
              <a:buChar char="•"/>
            </a:pPr>
            <a:r>
              <a:rPr lang="en-US" sz="3200"/>
              <a:t>People often think in terms of exceptions</a:t>
            </a:r>
          </a:p>
          <a:p>
            <a:pPr marL="342900" indent="-342900">
              <a:spcBef>
                <a:spcPct val="20000"/>
              </a:spcBef>
              <a:buFontTx/>
              <a:buChar char="•"/>
            </a:pPr>
            <a:r>
              <a:rPr lang="en-US" sz="3200"/>
              <a:t>Each conclusion can be considered just in the context of rules and exceptions that lead to it</a:t>
            </a:r>
          </a:p>
          <a:p>
            <a:pPr marL="742950" lvl="1" indent="-285750">
              <a:spcBef>
                <a:spcPct val="20000"/>
              </a:spcBef>
              <a:buFontTx/>
              <a:buChar char="–"/>
            </a:pPr>
            <a:r>
              <a:rPr lang="en-US" sz="2800"/>
              <a:t>Locality property is important for understanding large rule sets</a:t>
            </a:r>
          </a:p>
          <a:p>
            <a:pPr marL="742950" lvl="1" indent="-285750">
              <a:spcBef>
                <a:spcPct val="20000"/>
              </a:spcBef>
              <a:buFontTx/>
              <a:buChar char="–"/>
            </a:pPr>
            <a:r>
              <a:rPr lang="en-US" sz="2800"/>
              <a:t>“Normal” rule sets don’t offer this advantage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5603"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more complex example</a:t>
            </a:r>
          </a:p>
        </p:txBody>
      </p:sp>
      <p:sp>
        <p:nvSpPr>
          <p:cNvPr id="25604"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Exceptions to exceptions to exceptions …</a:t>
            </a:r>
          </a:p>
        </p:txBody>
      </p:sp>
      <p:graphicFrame>
        <p:nvGraphicFramePr>
          <p:cNvPr id="58385" name="Group 17"/>
          <p:cNvGraphicFramePr>
            <a:graphicFrameLocks noGrp="1"/>
          </p:cNvGraphicFramePr>
          <p:nvPr/>
        </p:nvGraphicFramePr>
        <p:xfrm>
          <a:off x="228600" y="2133600"/>
          <a:ext cx="8763000" cy="3554413"/>
        </p:xfrm>
        <a:graphic>
          <a:graphicData uri="http://schemas.openxmlformats.org/drawingml/2006/table">
            <a:tbl>
              <a:tblPr/>
              <a:tblGrid>
                <a:gridCol w="8763000"/>
              </a:tblGrid>
              <a:tr h="3554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default: Iris-setosa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except if petal-length  2.45 and petal-length &lt; 5.355 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petal-width &lt; 1.75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then Iris-versicolor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except if petal-length  4.95 and petal-width &lt; 1.55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then Iris-virginica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else if sepal-length &lt; 4.95 and sepal-width  2.45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then Iris-virginica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else if petal-length  3.35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then Iris-virginica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except if petal-length &lt; 4.85 and sepal-length &lt; 5.95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sym typeface="Symbol" pitchFamily="18" charset="2"/>
                        </a:rPr>
                        <a:t>                   then Iris-versicolor</a:t>
                      </a:r>
                    </a:p>
                  </a:txBody>
                  <a:tcPr marT="45726" marB="45726"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6627"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More on exceptions</a:t>
            </a:r>
          </a:p>
        </p:txBody>
      </p:sp>
      <p:sp>
        <p:nvSpPr>
          <p:cNvPr id="26628" name="Rectangle 3"/>
          <p:cNvSpPr>
            <a:spLocks noChangeArrowheads="1"/>
          </p:cNvSpPr>
          <p:nvPr/>
        </p:nvSpPr>
        <p:spPr bwMode="auto">
          <a:xfrm>
            <a:off x="304800" y="1219200"/>
            <a:ext cx="861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latin typeface="Courier" pitchFamily="49" charset="0"/>
              </a:rPr>
              <a:t>Default...except if...then...</a:t>
            </a:r>
          </a:p>
          <a:p>
            <a:pPr marL="342900" indent="-342900">
              <a:spcBef>
                <a:spcPct val="20000"/>
              </a:spcBef>
            </a:pPr>
            <a:r>
              <a:rPr lang="en-US" sz="3200"/>
              <a:t>	is logically equivalent to</a:t>
            </a:r>
          </a:p>
          <a:p>
            <a:pPr marL="342900" indent="-342900">
              <a:spcBef>
                <a:spcPct val="20000"/>
              </a:spcBef>
            </a:pPr>
            <a:r>
              <a:rPr lang="en-US" sz="3200"/>
              <a:t>	</a:t>
            </a:r>
            <a:r>
              <a:rPr lang="en-US" sz="3200">
                <a:latin typeface="Courier" pitchFamily="49" charset="0"/>
              </a:rPr>
              <a:t>if...then...else</a:t>
            </a:r>
          </a:p>
          <a:p>
            <a:pPr marL="342900" indent="-342900">
              <a:spcBef>
                <a:spcPct val="20000"/>
              </a:spcBef>
            </a:pPr>
            <a:r>
              <a:rPr lang="en-US" sz="3200">
                <a:latin typeface="Courier" pitchFamily="49" charset="0"/>
              </a:rPr>
              <a:t> </a:t>
            </a:r>
            <a:r>
              <a:rPr lang="en-US" sz="3200"/>
              <a:t>(where an unconditional else specifies the default)</a:t>
            </a:r>
          </a:p>
          <a:p>
            <a:pPr marL="342900" indent="-342900">
              <a:spcBef>
                <a:spcPct val="20000"/>
              </a:spcBef>
              <a:buFontTx/>
              <a:buChar char="•"/>
            </a:pPr>
            <a:r>
              <a:rPr lang="en-US" sz="3200"/>
              <a:t>But: exceptions offer a psychological advantage</a:t>
            </a:r>
          </a:p>
          <a:p>
            <a:pPr marL="742950" lvl="1" indent="-285750">
              <a:spcBef>
                <a:spcPct val="20000"/>
              </a:spcBef>
              <a:buFontTx/>
              <a:buChar char="–"/>
            </a:pPr>
            <a:r>
              <a:rPr lang="en-US" sz="2800"/>
              <a:t>Assumption: defaults and tests early on apply more widely than exceptions further down</a:t>
            </a:r>
          </a:p>
          <a:p>
            <a:pPr marL="742950" lvl="1" indent="-285750">
              <a:spcBef>
                <a:spcPct val="20000"/>
              </a:spcBef>
              <a:buFontTx/>
              <a:buChar char="–"/>
            </a:pPr>
            <a:r>
              <a:rPr lang="en-US" sz="2800"/>
              <a:t>Exceptions reflect special cases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7651"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involving relations</a:t>
            </a:r>
          </a:p>
        </p:txBody>
      </p:sp>
      <p:sp>
        <p:nvSpPr>
          <p:cNvPr id="27652"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So far: all rules involved comparing an attribute-value to a constant (e.g., temperature &lt; 45)</a:t>
            </a:r>
          </a:p>
          <a:p>
            <a:pPr marL="342900" indent="-342900">
              <a:spcBef>
                <a:spcPct val="20000"/>
              </a:spcBef>
              <a:buFontTx/>
              <a:buChar char="•"/>
            </a:pPr>
            <a:r>
              <a:rPr lang="en-US" sz="3200"/>
              <a:t>These rules are called “propositional” because they have the same expressive power as propositional logic</a:t>
            </a:r>
          </a:p>
          <a:p>
            <a:pPr marL="342900" indent="-342900">
              <a:spcBef>
                <a:spcPct val="20000"/>
              </a:spcBef>
              <a:buFontTx/>
              <a:buChar char="•"/>
            </a:pPr>
            <a:r>
              <a:rPr lang="en-US" sz="3200"/>
              <a:t>What if problem involves relationships between examples (e.g., the family tree from Lecture 1)?</a:t>
            </a:r>
          </a:p>
          <a:p>
            <a:pPr marL="742950" lvl="1" indent="-285750">
              <a:spcBef>
                <a:spcPct val="20000"/>
              </a:spcBef>
              <a:buFontTx/>
              <a:buChar char="–"/>
            </a:pPr>
            <a:r>
              <a:rPr lang="en-US" sz="2800"/>
              <a:t>Can’t be expressed with propositional rules</a:t>
            </a:r>
          </a:p>
          <a:p>
            <a:pPr marL="742950" lvl="1" indent="-285750">
              <a:spcBef>
                <a:spcPct val="20000"/>
              </a:spcBef>
              <a:buFontTx/>
              <a:buChar char="–"/>
            </a:pPr>
            <a:r>
              <a:rPr lang="en-US" sz="2800"/>
              <a:t>More expressive representation required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8675" name="Rectangle 2"/>
          <p:cNvSpPr>
            <a:spLocks noChangeArrowheads="1"/>
          </p:cNvSpPr>
          <p:nvPr/>
        </p:nvSpPr>
        <p:spPr bwMode="auto">
          <a:xfrm>
            <a:off x="381000" y="3810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shapes problem</a:t>
            </a:r>
          </a:p>
        </p:txBody>
      </p:sp>
      <p:sp>
        <p:nvSpPr>
          <p:cNvPr id="28676" name="Rectangle 3"/>
          <p:cNvSpPr>
            <a:spLocks noChangeArrowheads="1"/>
          </p:cNvSpPr>
          <p:nvPr/>
        </p:nvSpPr>
        <p:spPr bwMode="auto">
          <a:xfrm>
            <a:off x="381000" y="15240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Target concept: </a:t>
            </a:r>
            <a:r>
              <a:rPr lang="en-US" sz="3200" i="1"/>
              <a:t>standing up</a:t>
            </a:r>
          </a:p>
          <a:p>
            <a:pPr marL="342900" indent="-342900">
              <a:spcBef>
                <a:spcPct val="20000"/>
              </a:spcBef>
              <a:buFontTx/>
              <a:buChar char="•"/>
            </a:pPr>
            <a:r>
              <a:rPr lang="en-US" sz="3200"/>
              <a:t>Shaded: </a:t>
            </a:r>
            <a:r>
              <a:rPr lang="en-US" sz="3200" i="1"/>
              <a:t>standing</a:t>
            </a:r>
            <a:r>
              <a:rPr lang="en-US" sz="3200"/>
              <a:t>           Unshaded: </a:t>
            </a:r>
            <a:r>
              <a:rPr lang="en-US" sz="3200" i="1"/>
              <a:t>lying</a:t>
            </a:r>
          </a:p>
        </p:txBody>
      </p:sp>
      <p:graphicFrame>
        <p:nvGraphicFramePr>
          <p:cNvPr id="28677" name="Object 4"/>
          <p:cNvGraphicFramePr>
            <a:graphicFrameLocks noChangeAspect="1"/>
          </p:cNvGraphicFramePr>
          <p:nvPr/>
        </p:nvGraphicFramePr>
        <p:xfrm>
          <a:off x="1295400" y="2590800"/>
          <a:ext cx="6164263" cy="3309938"/>
        </p:xfrm>
        <a:graphic>
          <a:graphicData uri="http://schemas.openxmlformats.org/presentationml/2006/ole">
            <mc:AlternateContent xmlns:mc="http://schemas.openxmlformats.org/markup-compatibility/2006">
              <mc:Choice xmlns:v="urn:schemas-microsoft-com:vml" Requires="v">
                <p:oleObj spid="_x0000_s1036" name="Document" r:id="rId4" imgW="6163056" imgH="3310128" progId="Word.Document.8">
                  <p:embed/>
                </p:oleObj>
              </mc:Choice>
              <mc:Fallback>
                <p:oleObj name="Document" r:id="rId4" imgW="6163056" imgH="331012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590800"/>
                        <a:ext cx="6164263"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29699"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propositional solution</a:t>
            </a:r>
          </a:p>
        </p:txBody>
      </p:sp>
      <p:graphicFrame>
        <p:nvGraphicFramePr>
          <p:cNvPr id="63491" name="Group 3"/>
          <p:cNvGraphicFramePr>
            <a:graphicFrameLocks noGrp="1"/>
          </p:cNvGraphicFramePr>
          <p:nvPr/>
        </p:nvGraphicFramePr>
        <p:xfrm>
          <a:off x="2514600" y="1752600"/>
          <a:ext cx="3886200" cy="3017835"/>
        </p:xfrm>
        <a:graphic>
          <a:graphicData uri="http://schemas.openxmlformats.org/drawingml/2006/table">
            <a:tbl>
              <a:tblPr/>
              <a:tblGrid>
                <a:gridCol w="990600"/>
                <a:gridCol w="990600"/>
                <a:gridCol w="685800"/>
                <a:gridCol w="1219200"/>
              </a:tblGrid>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Width</a:t>
                      </a:r>
                    </a:p>
                  </a:txBody>
                  <a:tcPr marT="45725" marB="4572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Height</a:t>
                      </a:r>
                    </a:p>
                  </a:txBody>
                  <a:tcPr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Sides</a:t>
                      </a:r>
                    </a:p>
                  </a:txBody>
                  <a:tcPr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Class</a:t>
                      </a:r>
                    </a:p>
                  </a:txBody>
                  <a:tcPr marT="45725" marB="4572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25" marB="4572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Standing</a:t>
                      </a:r>
                    </a:p>
                  </a:txBody>
                  <a:tcPr marT="45725" marB="4572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Standing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Lying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Standing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7</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6</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Lying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Standing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4</a:t>
                      </a:r>
                    </a:p>
                  </a:txBody>
                  <a:tcPr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Lying</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a:t>
                      </a:r>
                    </a:p>
                  </a:txBody>
                  <a:tcPr marT="45725" marB="4572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a:t>
                      </a:r>
                    </a:p>
                  </a:txBody>
                  <a:tcPr marT="45725" marB="4572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3</a:t>
                      </a:r>
                    </a:p>
                  </a:txBody>
                  <a:tcPr marT="45725" marB="4572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Lying</a:t>
                      </a:r>
                    </a:p>
                  </a:txBody>
                  <a:tcPr marT="45725" marB="4572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39" name="Group 51"/>
          <p:cNvGraphicFramePr>
            <a:graphicFrameLocks noGrp="1"/>
          </p:cNvGraphicFramePr>
          <p:nvPr/>
        </p:nvGraphicFramePr>
        <p:xfrm>
          <a:off x="1981200" y="4953000"/>
          <a:ext cx="6248400" cy="695325"/>
        </p:xfrm>
        <a:graphic>
          <a:graphicData uri="http://schemas.openxmlformats.org/drawingml/2006/table">
            <a:tbl>
              <a:tblPr/>
              <a:tblGrid>
                <a:gridCol w="62484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width </a:t>
                      </a:r>
                      <a:r>
                        <a:rPr kumimoji="0" lang="en-US" sz="1800" b="0" i="0" u="none" strike="noStrike" cap="none" normalizeH="0" baseline="0" smtClean="0">
                          <a:ln>
                            <a:noFill/>
                          </a:ln>
                          <a:solidFill>
                            <a:schemeClr val="tx1"/>
                          </a:solidFill>
                          <a:effectLst/>
                          <a:latin typeface="Courier" pitchFamily="49" charset="0"/>
                          <a:sym typeface="Symbol" pitchFamily="18" charset="2"/>
                        </a:rPr>
                        <a:t> 3.5 and height &lt; 7.0 then lying</a:t>
                      </a:r>
                      <a:endParaRPr kumimoji="0" lang="en-US" sz="1800" b="0" i="0" u="none" strike="noStrike" cap="none" normalizeH="0" baseline="0" smtClean="0">
                        <a:ln>
                          <a:noFill/>
                        </a:ln>
                        <a:solidFill>
                          <a:schemeClr val="tx1"/>
                        </a:solidFill>
                        <a:effectLst/>
                        <a:latin typeface="Courier"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height </a:t>
                      </a:r>
                      <a:r>
                        <a:rPr kumimoji="0" lang="en-US" sz="1800" b="0" i="0" u="none" strike="noStrike" cap="none" normalizeH="0" baseline="0" smtClean="0">
                          <a:ln>
                            <a:noFill/>
                          </a:ln>
                          <a:solidFill>
                            <a:schemeClr val="tx1"/>
                          </a:solidFill>
                          <a:effectLst/>
                          <a:latin typeface="Courier" pitchFamily="49" charset="0"/>
                          <a:sym typeface="Symbol" pitchFamily="18" charset="2"/>
                        </a:rPr>
                        <a:t> 3.5 then standing</a:t>
                      </a: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0723" name="Rectangle 10"/>
          <p:cNvSpPr>
            <a:spLocks noChangeArrowheads="1"/>
          </p:cNvSpPr>
          <p:nvPr/>
        </p:nvSpPr>
        <p:spPr bwMode="auto">
          <a:xfrm>
            <a:off x="304800" y="16764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Clr>
                <a:schemeClr val="hlink"/>
              </a:buClr>
              <a:buSzPct val="60000"/>
              <a:buFont typeface="Wingdings" pitchFamily="2" charset="2"/>
              <a:buChar char="n"/>
            </a:pPr>
            <a:r>
              <a:rPr lang="en-US" sz="2800">
                <a:latin typeface="Arial" charset="0"/>
              </a:rPr>
              <a:t>Comparing attributes with each other</a:t>
            </a:r>
          </a:p>
          <a:p>
            <a:pPr marL="342900" indent="-342900">
              <a:spcBef>
                <a:spcPct val="20000"/>
              </a:spcBef>
              <a:buClr>
                <a:schemeClr val="hlink"/>
              </a:buClr>
              <a:buSzPct val="60000"/>
              <a:buFont typeface="Wingdings" pitchFamily="2" charset="2"/>
              <a:buChar char="n"/>
            </a:pPr>
            <a:endParaRPr lang="en-US" sz="2800">
              <a:latin typeface="Arial" charset="0"/>
            </a:endParaRPr>
          </a:p>
          <a:p>
            <a:pPr marL="342900" indent="-342900">
              <a:spcBef>
                <a:spcPct val="20000"/>
              </a:spcBef>
              <a:buClr>
                <a:schemeClr val="hlink"/>
              </a:buClr>
              <a:buSzPct val="60000"/>
              <a:buFont typeface="Wingdings" pitchFamily="2" charset="2"/>
              <a:buChar char="n"/>
            </a:pPr>
            <a:endParaRPr lang="en-US" sz="2800">
              <a:latin typeface="Arial" charset="0"/>
            </a:endParaRPr>
          </a:p>
          <a:p>
            <a:pPr marL="342900" indent="-342900">
              <a:spcBef>
                <a:spcPct val="20000"/>
              </a:spcBef>
              <a:buClr>
                <a:schemeClr val="hlink"/>
              </a:buClr>
              <a:buSzPct val="60000"/>
              <a:buFont typeface="Wingdings" pitchFamily="2" charset="2"/>
              <a:buChar char="n"/>
            </a:pPr>
            <a:r>
              <a:rPr lang="en-US" sz="2800">
                <a:latin typeface="Arial" charset="0"/>
              </a:rPr>
              <a:t>Generalizes better to new data</a:t>
            </a:r>
          </a:p>
          <a:p>
            <a:pPr marL="342900" indent="-342900">
              <a:spcBef>
                <a:spcPct val="20000"/>
              </a:spcBef>
              <a:buClr>
                <a:schemeClr val="hlink"/>
              </a:buClr>
              <a:buSzPct val="60000"/>
              <a:buFont typeface="Wingdings" pitchFamily="2" charset="2"/>
              <a:buChar char="n"/>
            </a:pPr>
            <a:r>
              <a:rPr lang="en-US" sz="2800">
                <a:latin typeface="Arial" charset="0"/>
              </a:rPr>
              <a:t>Standard relations: =, &lt;, &gt;</a:t>
            </a:r>
          </a:p>
          <a:p>
            <a:pPr marL="342900" indent="-342900">
              <a:spcBef>
                <a:spcPct val="20000"/>
              </a:spcBef>
              <a:buClr>
                <a:schemeClr val="hlink"/>
              </a:buClr>
              <a:buSzPct val="60000"/>
              <a:buFont typeface="Wingdings" pitchFamily="2" charset="2"/>
              <a:buChar char="n"/>
            </a:pPr>
            <a:r>
              <a:rPr lang="en-US" sz="2800">
                <a:latin typeface="Arial" charset="0"/>
              </a:rPr>
              <a:t>But: learning relational rules is costly</a:t>
            </a:r>
          </a:p>
          <a:p>
            <a:pPr marL="342900" indent="-342900">
              <a:spcBef>
                <a:spcPct val="20000"/>
              </a:spcBef>
              <a:buClr>
                <a:schemeClr val="hlink"/>
              </a:buClr>
              <a:buSzPct val="60000"/>
              <a:buFont typeface="Wingdings" pitchFamily="2" charset="2"/>
              <a:buChar char="n"/>
            </a:pPr>
            <a:r>
              <a:rPr lang="en-US" sz="2800">
                <a:latin typeface="Arial" charset="0"/>
              </a:rPr>
              <a:t>Simple solution: adding extra attributes (e.g., a binary attribute </a:t>
            </a:r>
            <a:r>
              <a:rPr lang="en-US" sz="2800" i="1">
                <a:latin typeface="Arial" charset="0"/>
              </a:rPr>
              <a:t>is width &lt; height?</a:t>
            </a:r>
            <a:r>
              <a:rPr lang="en-US" sz="2800">
                <a:latin typeface="Arial" charset="0"/>
              </a:rPr>
              <a:t>)</a:t>
            </a:r>
          </a:p>
        </p:txBody>
      </p:sp>
      <p:sp>
        <p:nvSpPr>
          <p:cNvPr id="30724"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A relational solution</a:t>
            </a:r>
          </a:p>
        </p:txBody>
      </p:sp>
      <p:sp>
        <p:nvSpPr>
          <p:cNvPr id="30725"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endParaRPr lang="en-US" sz="3200"/>
          </a:p>
        </p:txBody>
      </p:sp>
      <p:graphicFrame>
        <p:nvGraphicFramePr>
          <p:cNvPr id="64523" name="Group 11"/>
          <p:cNvGraphicFramePr>
            <a:graphicFrameLocks noGrp="1"/>
          </p:cNvGraphicFramePr>
          <p:nvPr/>
        </p:nvGraphicFramePr>
        <p:xfrm>
          <a:off x="1828800" y="2438400"/>
          <a:ext cx="4724400" cy="695325"/>
        </p:xfrm>
        <a:graphic>
          <a:graphicData uri="http://schemas.openxmlformats.org/drawingml/2006/table">
            <a:tbl>
              <a:tblPr/>
              <a:tblGrid>
                <a:gridCol w="4724400"/>
              </a:tblGrid>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width &gt; height then lying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height </a:t>
                      </a:r>
                      <a:r>
                        <a:rPr kumimoji="0" lang="en-US" sz="1800" b="0" i="0" u="none" strike="noStrike" cap="none" normalizeH="0" baseline="0" smtClean="0">
                          <a:ln>
                            <a:noFill/>
                          </a:ln>
                          <a:solidFill>
                            <a:schemeClr val="tx1"/>
                          </a:solidFill>
                          <a:effectLst/>
                          <a:latin typeface="Courier" pitchFamily="49" charset="0"/>
                          <a:sym typeface="Symbol" pitchFamily="18" charset="2"/>
                        </a:rPr>
                        <a:t>&gt; width then standing</a:t>
                      </a:r>
                    </a:p>
                  </a:txBody>
                  <a:tcPr marT="45745" marB="45745"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4099" name="Rectangle 2"/>
          <p:cNvSpPr>
            <a:spLocks noGrp="1" noChangeArrowheads="1"/>
          </p:cNvSpPr>
          <p:nvPr>
            <p:ph type="title"/>
          </p:nvPr>
        </p:nvSpPr>
        <p:spPr>
          <a:xfrm>
            <a:off x="685800" y="228600"/>
            <a:ext cx="7772400" cy="1143000"/>
          </a:xfrm>
        </p:spPr>
        <p:txBody>
          <a:bodyPr/>
          <a:lstStyle/>
          <a:p>
            <a:pPr eaLnBrk="1" hangingPunct="1"/>
            <a:r>
              <a:rPr lang="en-US" smtClean="0"/>
              <a:t>Representing Structural Patterns</a:t>
            </a:r>
          </a:p>
        </p:txBody>
      </p:sp>
      <p:sp>
        <p:nvSpPr>
          <p:cNvPr id="4100" name="Rectangle 3"/>
          <p:cNvSpPr>
            <a:spLocks noGrp="1" noChangeArrowheads="1"/>
          </p:cNvSpPr>
          <p:nvPr>
            <p:ph type="body" idx="1"/>
          </p:nvPr>
        </p:nvSpPr>
        <p:spPr>
          <a:xfrm>
            <a:off x="381000" y="1447800"/>
            <a:ext cx="8305800" cy="4572000"/>
          </a:xfrm>
        </p:spPr>
        <p:txBody>
          <a:bodyPr/>
          <a:lstStyle/>
          <a:p>
            <a:pPr eaLnBrk="1" hangingPunct="1"/>
            <a:r>
              <a:rPr lang="en-US" smtClean="0"/>
              <a:t>Many different ways of representing patterns</a:t>
            </a:r>
          </a:p>
          <a:p>
            <a:pPr lvl="1" eaLnBrk="1" hangingPunct="1"/>
            <a:r>
              <a:rPr lang="en-US" smtClean="0"/>
              <a:t>Decision trees, rules, instance-based, …</a:t>
            </a:r>
          </a:p>
          <a:p>
            <a:pPr eaLnBrk="1" hangingPunct="1"/>
            <a:r>
              <a:rPr lang="en-US" smtClean="0"/>
              <a:t>Also called “knowledge” representation</a:t>
            </a:r>
          </a:p>
          <a:p>
            <a:pPr eaLnBrk="1" hangingPunct="1"/>
            <a:r>
              <a:rPr lang="en-US" smtClean="0"/>
              <a:t>Representation determines inference method</a:t>
            </a:r>
          </a:p>
          <a:p>
            <a:pPr eaLnBrk="1" hangingPunct="1"/>
            <a:r>
              <a:rPr lang="en-US" smtClean="0"/>
              <a:t>Understanding the output is the key to understanding the underlying learning methods</a:t>
            </a:r>
          </a:p>
          <a:p>
            <a:pPr eaLnBrk="1" hangingPunct="1"/>
            <a:r>
              <a:rPr lang="en-US" smtClean="0"/>
              <a:t>Different types of output for different learning problems (e.g., classification, regression,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1747" name="Rectangle 2"/>
          <p:cNvSpPr>
            <a:spLocks noChangeArrowheads="1"/>
          </p:cNvSpPr>
          <p:nvPr/>
        </p:nvSpPr>
        <p:spPr bwMode="auto">
          <a:xfrm>
            <a:off x="381000" y="228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Rules with variables</a:t>
            </a:r>
          </a:p>
        </p:txBody>
      </p:sp>
      <p:sp>
        <p:nvSpPr>
          <p:cNvPr id="31748" name="Rectangle 3"/>
          <p:cNvSpPr>
            <a:spLocks noChangeArrowheads="1"/>
          </p:cNvSpPr>
          <p:nvPr/>
        </p:nvSpPr>
        <p:spPr bwMode="auto">
          <a:xfrm>
            <a:off x="381000" y="1371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Using variables and multiple relations:</a:t>
            </a:r>
          </a:p>
          <a:p>
            <a:pPr marL="342900" indent="-342900">
              <a:spcBef>
                <a:spcPct val="20000"/>
              </a:spcBef>
              <a:buFontTx/>
              <a:buChar char="•"/>
            </a:pPr>
            <a:endParaRPr lang="en-US" sz="3200"/>
          </a:p>
          <a:p>
            <a:pPr marL="342900" indent="-342900">
              <a:spcBef>
                <a:spcPct val="20000"/>
              </a:spcBef>
              <a:buFontTx/>
              <a:buChar char="•"/>
            </a:pPr>
            <a:r>
              <a:rPr lang="en-US" sz="3200"/>
              <a:t>The top X of a tower of blocks Y is standing:</a:t>
            </a:r>
          </a:p>
          <a:p>
            <a:pPr marL="342900" indent="-342900">
              <a:spcBef>
                <a:spcPct val="20000"/>
              </a:spcBef>
              <a:buFontTx/>
              <a:buChar char="•"/>
            </a:pPr>
            <a:endParaRPr lang="en-US" sz="3200"/>
          </a:p>
          <a:p>
            <a:pPr marL="342900" indent="-342900">
              <a:spcBef>
                <a:spcPct val="20000"/>
              </a:spcBef>
              <a:buFontTx/>
              <a:buChar char="•"/>
            </a:pPr>
            <a:r>
              <a:rPr lang="en-US" sz="3200"/>
              <a:t>The whole tower Y is standing:</a:t>
            </a:r>
          </a:p>
          <a:p>
            <a:pPr marL="342900" indent="-342900">
              <a:spcBef>
                <a:spcPct val="20000"/>
              </a:spcBef>
              <a:buFontTx/>
              <a:buChar char="•"/>
            </a:pPr>
            <a:endParaRPr lang="en-US" sz="3200"/>
          </a:p>
          <a:p>
            <a:pPr marL="342900" indent="-342900">
              <a:spcBef>
                <a:spcPct val="20000"/>
              </a:spcBef>
              <a:buFontTx/>
              <a:buChar char="•"/>
            </a:pPr>
            <a:endParaRPr lang="en-US" sz="3200"/>
          </a:p>
          <a:p>
            <a:pPr marL="342900" indent="-342900">
              <a:spcBef>
                <a:spcPct val="20000"/>
              </a:spcBef>
              <a:buFontTx/>
              <a:buChar char="•"/>
            </a:pPr>
            <a:r>
              <a:rPr lang="en-US" sz="3200"/>
              <a:t>Recursive definition!</a:t>
            </a:r>
          </a:p>
        </p:txBody>
      </p:sp>
      <p:graphicFrame>
        <p:nvGraphicFramePr>
          <p:cNvPr id="65566" name="Group 30"/>
          <p:cNvGraphicFramePr>
            <a:graphicFrameLocks noGrp="1"/>
          </p:cNvGraphicFramePr>
          <p:nvPr/>
        </p:nvGraphicFramePr>
        <p:xfrm>
          <a:off x="762000" y="1905000"/>
          <a:ext cx="8382000" cy="771525"/>
        </p:xfrm>
        <a:graphic>
          <a:graphicData uri="http://schemas.openxmlformats.org/drawingml/2006/table">
            <a:tbl>
              <a:tblPr/>
              <a:tblGrid>
                <a:gridCol w="8382000"/>
              </a:tblGrid>
              <a:tr h="771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If height_and_width_of(x,h,w) and h &gt; w then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pitchFamily="49" charset="0"/>
                        </a:rPr>
                        <a:t>   standing(x)</a:t>
                      </a:r>
                      <a:endParaRPr kumimoji="0" lang="en-US" sz="1800" b="0" i="0" u="none" strike="noStrike" cap="none" normalizeH="0" baseline="0" smtClean="0">
                        <a:ln>
                          <a:noFill/>
                        </a:ln>
                        <a:solidFill>
                          <a:schemeClr val="tx1"/>
                        </a:solidFill>
                        <a:effectLst/>
                        <a:latin typeface="Courier" pitchFamily="49"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65565" name="Group 29"/>
          <p:cNvGraphicFramePr>
            <a:graphicFrameLocks noGrp="1"/>
          </p:cNvGraphicFramePr>
          <p:nvPr/>
        </p:nvGraphicFramePr>
        <p:xfrm>
          <a:off x="762000" y="4495800"/>
          <a:ext cx="8077200" cy="1139825"/>
        </p:xfrm>
        <a:graphic>
          <a:graphicData uri="http://schemas.openxmlformats.org/drawingml/2006/table">
            <a:tbl>
              <a:tblPr/>
              <a:tblGrid>
                <a:gridCol w="8077200"/>
              </a:tblGrid>
              <a:tr h="1139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If height_and_width_of(z,h,w) and h &gt; w and is_top_of(z,y) and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is_rest_of(y,x) and standing(x) then standing(y)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If empty(y) then standing(y)</a:t>
                      </a: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65567" name="Group 31"/>
          <p:cNvGraphicFramePr>
            <a:graphicFrameLocks noGrp="1"/>
          </p:cNvGraphicFramePr>
          <p:nvPr/>
        </p:nvGraphicFramePr>
        <p:xfrm>
          <a:off x="762000" y="3124200"/>
          <a:ext cx="8077200" cy="704850"/>
        </p:xfrm>
        <a:graphic>
          <a:graphicData uri="http://schemas.openxmlformats.org/drawingml/2006/table">
            <a:tbl>
              <a:tblPr/>
              <a:tblGrid>
                <a:gridCol w="8077200"/>
              </a:tblGrid>
              <a:tr h="704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If height_and_width_of(x,h,w) and h &gt; w and is_top_of(x,y) then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Courier" pitchFamily="49" charset="0"/>
                        </a:rPr>
                        <a:t>   standing(x)</a:t>
                      </a: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2771" name="Rectangle 2"/>
          <p:cNvSpPr>
            <a:spLocks noChangeArrowheads="1"/>
          </p:cNvSpPr>
          <p:nvPr/>
        </p:nvSpPr>
        <p:spPr bwMode="auto">
          <a:xfrm>
            <a:off x="381000" y="152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Inductive logic programming</a:t>
            </a:r>
          </a:p>
        </p:txBody>
      </p:sp>
      <p:sp>
        <p:nvSpPr>
          <p:cNvPr id="32772" name="Rectangle 3"/>
          <p:cNvSpPr>
            <a:spLocks noChangeArrowheads="1"/>
          </p:cNvSpPr>
          <p:nvPr/>
        </p:nvSpPr>
        <p:spPr bwMode="auto">
          <a:xfrm>
            <a:off x="228600" y="12954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Recursive definition can be seen as logic program</a:t>
            </a:r>
          </a:p>
          <a:p>
            <a:pPr marL="342900" indent="-342900">
              <a:spcBef>
                <a:spcPct val="20000"/>
              </a:spcBef>
              <a:buFontTx/>
              <a:buChar char="•"/>
            </a:pPr>
            <a:r>
              <a:rPr lang="en-US" sz="3200"/>
              <a:t>Techniques for learning logic programs stem from the area of “inductive logic programming (ILP)”</a:t>
            </a:r>
          </a:p>
          <a:p>
            <a:pPr marL="342900" indent="-342900">
              <a:spcBef>
                <a:spcPct val="20000"/>
              </a:spcBef>
              <a:buFontTx/>
              <a:buChar char="•"/>
            </a:pPr>
            <a:r>
              <a:rPr lang="en-US" sz="3200"/>
              <a:t>But: recursive definitions are extremely hard to learn in practice</a:t>
            </a:r>
          </a:p>
          <a:p>
            <a:pPr marL="742950" lvl="1" indent="-285750">
              <a:spcBef>
                <a:spcPct val="20000"/>
              </a:spcBef>
              <a:buFontTx/>
              <a:buChar char="–"/>
            </a:pPr>
            <a:r>
              <a:rPr lang="en-US" sz="2800"/>
              <a:t>Also: very few practical problems require recursion</a:t>
            </a:r>
          </a:p>
          <a:p>
            <a:pPr marL="742950" lvl="1" indent="-285750">
              <a:spcBef>
                <a:spcPct val="20000"/>
              </a:spcBef>
              <a:buFontTx/>
              <a:buChar char="–"/>
            </a:pPr>
            <a:r>
              <a:rPr lang="en-US" sz="2800"/>
              <a:t>Thus: many ILP techniques are restricted to non-recursive definitions to make learning easier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3795"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Trees for numeric prediction</a:t>
            </a:r>
          </a:p>
        </p:txBody>
      </p:sp>
      <p:sp>
        <p:nvSpPr>
          <p:cNvPr id="33796" name="Rectangle 3"/>
          <p:cNvSpPr>
            <a:spLocks noChangeArrowheads="1"/>
          </p:cNvSpPr>
          <p:nvPr/>
        </p:nvSpPr>
        <p:spPr bwMode="auto">
          <a:xfrm>
            <a:off x="3048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i="1"/>
              <a:t>Regression</a:t>
            </a:r>
            <a:r>
              <a:rPr lang="en-US" sz="3200"/>
              <a:t>: the process of computing an expression that predicts a numeric quantity</a:t>
            </a:r>
          </a:p>
          <a:p>
            <a:pPr marL="342900" indent="-342900">
              <a:spcBef>
                <a:spcPct val="20000"/>
              </a:spcBef>
              <a:buFontTx/>
              <a:buChar char="•"/>
            </a:pPr>
            <a:r>
              <a:rPr lang="en-US" sz="3200" i="1"/>
              <a:t>Regression tree</a:t>
            </a:r>
            <a:r>
              <a:rPr lang="en-US" sz="3200"/>
              <a:t>: “decision tree” where each leaf predicts a numeric quantity</a:t>
            </a:r>
          </a:p>
          <a:p>
            <a:pPr marL="742950" lvl="1" indent="-285750">
              <a:spcBef>
                <a:spcPct val="20000"/>
              </a:spcBef>
              <a:buFontTx/>
              <a:buChar char="–"/>
            </a:pPr>
            <a:r>
              <a:rPr lang="en-US" sz="2800"/>
              <a:t>Predicted value is average value of training instances that reach the leaf</a:t>
            </a:r>
          </a:p>
          <a:p>
            <a:pPr marL="342900" indent="-342900">
              <a:spcBef>
                <a:spcPct val="20000"/>
              </a:spcBef>
              <a:buFontTx/>
              <a:buChar char="•"/>
            </a:pPr>
            <a:r>
              <a:rPr lang="en-US" sz="3200" i="1"/>
              <a:t>Model tree:</a:t>
            </a:r>
            <a:r>
              <a:rPr lang="en-US" sz="3200"/>
              <a:t> “regression tree” with linear regression models at the leaf nodes</a:t>
            </a:r>
          </a:p>
          <a:p>
            <a:pPr marL="742950" lvl="1" indent="-285750">
              <a:spcBef>
                <a:spcPct val="20000"/>
              </a:spcBef>
              <a:buFontTx/>
              <a:buChar char="–"/>
            </a:pPr>
            <a:r>
              <a:rPr lang="en-US" sz="2800"/>
              <a:t>Linear patches approximate continuous function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4819"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Linear regression for the CPU data</a:t>
            </a:r>
          </a:p>
        </p:txBody>
      </p:sp>
      <p:sp>
        <p:nvSpPr>
          <p:cNvPr id="34820" name="Text Box 3"/>
          <p:cNvSpPr txBox="1">
            <a:spLocks noChangeArrowheads="1"/>
          </p:cNvSpPr>
          <p:nvPr/>
        </p:nvSpPr>
        <p:spPr bwMode="auto">
          <a:xfrm>
            <a:off x="3048000" y="2438400"/>
            <a:ext cx="27749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sz="2000">
                <a:latin typeface="Courier" pitchFamily="49" charset="0"/>
              </a:rPr>
              <a:t>PRP =</a:t>
            </a:r>
          </a:p>
          <a:p>
            <a:r>
              <a:rPr lang="en-AU" sz="2000">
                <a:latin typeface="Courier" pitchFamily="49" charset="0"/>
              </a:rPr>
              <a:t>   - 56.1</a:t>
            </a:r>
          </a:p>
          <a:p>
            <a:r>
              <a:rPr lang="en-AU" sz="2000">
                <a:latin typeface="Courier" pitchFamily="49" charset="0"/>
              </a:rPr>
              <a:t>    + 0.049 MYCT</a:t>
            </a:r>
          </a:p>
          <a:p>
            <a:r>
              <a:rPr lang="en-AU" sz="2000">
                <a:latin typeface="Courier" pitchFamily="49" charset="0"/>
              </a:rPr>
              <a:t>    + 0.015 MMIN</a:t>
            </a:r>
          </a:p>
          <a:p>
            <a:r>
              <a:rPr lang="en-AU" sz="2000">
                <a:latin typeface="Courier" pitchFamily="49" charset="0"/>
              </a:rPr>
              <a:t>    + 0.006 MMAX</a:t>
            </a:r>
          </a:p>
          <a:p>
            <a:r>
              <a:rPr lang="en-AU" sz="2000">
                <a:latin typeface="Courier" pitchFamily="49" charset="0"/>
              </a:rPr>
              <a:t>    + 0.630 CACH</a:t>
            </a:r>
          </a:p>
          <a:p>
            <a:r>
              <a:rPr lang="en-AU" sz="2000">
                <a:latin typeface="Courier" pitchFamily="49" charset="0"/>
              </a:rPr>
              <a:t>    - 0.270 CHMIN</a:t>
            </a:r>
          </a:p>
          <a:p>
            <a:r>
              <a:rPr lang="en-AU" sz="2000">
                <a:latin typeface="Courier" pitchFamily="49" charset="0"/>
              </a:rPr>
              <a:t>    + 1.46 CHMAX</a:t>
            </a:r>
            <a:endParaRPr lang="en-AU" sz="1600">
              <a:latin typeface="Courier"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5843"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Regression tree for the CPU data</a:t>
            </a:r>
          </a:p>
        </p:txBody>
      </p:sp>
      <p:pic>
        <p:nvPicPr>
          <p:cNvPr id="358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600200"/>
            <a:ext cx="708660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6867"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Model tree for the CPU data</a:t>
            </a:r>
          </a:p>
        </p:txBody>
      </p:sp>
      <p:pic>
        <p:nvPicPr>
          <p:cNvPr id="3686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828800"/>
            <a:ext cx="61722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7891"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Instance-based representation</a:t>
            </a:r>
          </a:p>
        </p:txBody>
      </p:sp>
      <p:sp>
        <p:nvSpPr>
          <p:cNvPr id="37892" name="Rectangle 3"/>
          <p:cNvSpPr>
            <a:spLocks noChangeArrowheads="1"/>
          </p:cNvSpPr>
          <p:nvPr/>
        </p:nvSpPr>
        <p:spPr bwMode="auto">
          <a:xfrm>
            <a:off x="381000" y="17526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Simplest form of learning: </a:t>
            </a:r>
            <a:r>
              <a:rPr lang="en-US" sz="3200" i="1"/>
              <a:t>rote learning</a:t>
            </a:r>
          </a:p>
          <a:p>
            <a:pPr marL="742950" lvl="1" indent="-285750">
              <a:spcBef>
                <a:spcPct val="20000"/>
              </a:spcBef>
              <a:buFontTx/>
              <a:buChar char="–"/>
            </a:pPr>
            <a:r>
              <a:rPr lang="en-US" sz="2800"/>
              <a:t>Training instances are searched for instance that most closely resembles new instance</a:t>
            </a:r>
          </a:p>
          <a:p>
            <a:pPr marL="742950" lvl="1" indent="-285750">
              <a:spcBef>
                <a:spcPct val="20000"/>
              </a:spcBef>
              <a:buFontTx/>
              <a:buChar char="–"/>
            </a:pPr>
            <a:r>
              <a:rPr lang="en-US" sz="2800"/>
              <a:t>The instances themselves represent the knowledge</a:t>
            </a:r>
          </a:p>
          <a:p>
            <a:pPr marL="742950" lvl="1" indent="-285750">
              <a:spcBef>
                <a:spcPct val="20000"/>
              </a:spcBef>
              <a:buFontTx/>
              <a:buChar char="–"/>
            </a:pPr>
            <a:r>
              <a:rPr lang="en-US" sz="2800"/>
              <a:t>Also called </a:t>
            </a:r>
            <a:r>
              <a:rPr lang="en-US" sz="2800" i="1"/>
              <a:t>instance-based</a:t>
            </a:r>
            <a:r>
              <a:rPr lang="en-US" sz="2800"/>
              <a:t> learning</a:t>
            </a:r>
          </a:p>
          <a:p>
            <a:pPr marL="342900" indent="-342900">
              <a:spcBef>
                <a:spcPct val="20000"/>
              </a:spcBef>
              <a:buFontTx/>
              <a:buChar char="•"/>
            </a:pPr>
            <a:r>
              <a:rPr lang="en-US" sz="3200"/>
              <a:t>Similarity function defines what’s “learned”</a:t>
            </a:r>
          </a:p>
          <a:p>
            <a:pPr marL="342900" indent="-342900">
              <a:spcBef>
                <a:spcPct val="20000"/>
              </a:spcBef>
              <a:buFontTx/>
              <a:buChar char="•"/>
            </a:pPr>
            <a:r>
              <a:rPr lang="en-US" sz="3200"/>
              <a:t>Instance-based learning is </a:t>
            </a:r>
            <a:r>
              <a:rPr lang="en-US" sz="3200" i="1"/>
              <a:t>lazy</a:t>
            </a:r>
            <a:r>
              <a:rPr lang="en-US" sz="3200"/>
              <a:t> learning</a:t>
            </a:r>
          </a:p>
          <a:p>
            <a:pPr marL="342900" indent="-342900">
              <a:spcBef>
                <a:spcPct val="20000"/>
              </a:spcBef>
              <a:buFontTx/>
              <a:buChar char="•"/>
            </a:pPr>
            <a:r>
              <a:rPr lang="en-US" sz="3200"/>
              <a:t>Methods: </a:t>
            </a:r>
            <a:r>
              <a:rPr lang="en-US" sz="3200" i="1"/>
              <a:t>nearest-neighbor, k-nearest-neighbor, …</a:t>
            </a:r>
            <a:endParaRPr lang="en-US" sz="3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8915"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The distance function</a:t>
            </a:r>
          </a:p>
        </p:txBody>
      </p:sp>
      <p:sp>
        <p:nvSpPr>
          <p:cNvPr id="38916" name="Rectangle 3"/>
          <p:cNvSpPr>
            <a:spLocks noChangeArrowheads="1"/>
          </p:cNvSpPr>
          <p:nvPr/>
        </p:nvSpPr>
        <p:spPr bwMode="auto">
          <a:xfrm>
            <a:off x="381000" y="1447800"/>
            <a:ext cx="8534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Simplest case: one numeric attribute</a:t>
            </a:r>
          </a:p>
          <a:p>
            <a:pPr marL="742950" lvl="1" indent="-285750">
              <a:spcBef>
                <a:spcPct val="20000"/>
              </a:spcBef>
              <a:buFontTx/>
              <a:buChar char="–"/>
            </a:pPr>
            <a:r>
              <a:rPr lang="en-US" sz="2800"/>
              <a:t>Distance is the difference between the two attribute values involved (or a function thereof)</a:t>
            </a:r>
          </a:p>
          <a:p>
            <a:pPr marL="342900" indent="-342900">
              <a:spcBef>
                <a:spcPct val="20000"/>
              </a:spcBef>
              <a:buFontTx/>
              <a:buChar char="•"/>
            </a:pPr>
            <a:r>
              <a:rPr lang="en-US" sz="3200"/>
              <a:t>Several numeric attributes: normally, Euclidean distance is used and attributes are normalized</a:t>
            </a:r>
          </a:p>
          <a:p>
            <a:pPr marL="342900" indent="-342900">
              <a:spcBef>
                <a:spcPct val="20000"/>
              </a:spcBef>
              <a:buFontTx/>
              <a:buChar char="•"/>
            </a:pPr>
            <a:r>
              <a:rPr lang="en-US" sz="3200"/>
              <a:t>Nominal attributes: distance is set to 1 if values are different, 0 if they are equal</a:t>
            </a:r>
          </a:p>
          <a:p>
            <a:pPr marL="342900" indent="-342900">
              <a:spcBef>
                <a:spcPct val="20000"/>
              </a:spcBef>
              <a:buFontTx/>
              <a:buChar char="•"/>
            </a:pPr>
            <a:r>
              <a:rPr lang="en-US" sz="3200"/>
              <a:t>Are all attributes equally important?</a:t>
            </a:r>
          </a:p>
          <a:p>
            <a:pPr marL="742950" lvl="1" indent="-285750">
              <a:spcBef>
                <a:spcPct val="20000"/>
              </a:spcBef>
              <a:buFontTx/>
              <a:buChar char="–"/>
            </a:pPr>
            <a:r>
              <a:rPr lang="en-US" sz="2800"/>
              <a:t>Weighting the attributes might be necessary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39939"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Learning prototypes</a:t>
            </a:r>
          </a:p>
        </p:txBody>
      </p:sp>
      <p:sp>
        <p:nvSpPr>
          <p:cNvPr id="39940" name="Rectangle 3"/>
          <p:cNvSpPr>
            <a:spLocks noChangeArrowheads="1"/>
          </p:cNvSpPr>
          <p:nvPr/>
        </p:nvSpPr>
        <p:spPr bwMode="auto">
          <a:xfrm>
            <a:off x="304800" y="38100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Only those instances involved in a decision need to be stored</a:t>
            </a:r>
          </a:p>
          <a:p>
            <a:pPr marL="342900" indent="-342900">
              <a:spcBef>
                <a:spcPct val="20000"/>
              </a:spcBef>
              <a:buFontTx/>
              <a:buChar char="•"/>
            </a:pPr>
            <a:r>
              <a:rPr lang="en-US" sz="3200"/>
              <a:t>Noisy instances should be filtered out</a:t>
            </a:r>
          </a:p>
          <a:p>
            <a:pPr marL="342900" indent="-342900">
              <a:spcBef>
                <a:spcPct val="20000"/>
              </a:spcBef>
              <a:buFontTx/>
              <a:buChar char="•"/>
            </a:pPr>
            <a:r>
              <a:rPr lang="en-US" sz="3200"/>
              <a:t>Idea: only use </a:t>
            </a:r>
            <a:r>
              <a:rPr lang="en-US" sz="3200" i="1"/>
              <a:t>prototypical</a:t>
            </a:r>
            <a:r>
              <a:rPr lang="en-US" sz="3200"/>
              <a:t> examples</a:t>
            </a:r>
          </a:p>
        </p:txBody>
      </p:sp>
      <p:sp>
        <p:nvSpPr>
          <p:cNvPr id="39941" name="Text Box 4"/>
          <p:cNvSpPr txBox="1">
            <a:spLocks noChangeArrowheads="1"/>
          </p:cNvSpPr>
          <p:nvPr/>
        </p:nvSpPr>
        <p:spPr bwMode="auto">
          <a:xfrm>
            <a:off x="762000" y="1524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p:txBody>
      </p:sp>
      <p:sp>
        <p:nvSpPr>
          <p:cNvPr id="39942" name="Text Box 5"/>
          <p:cNvSpPr txBox="1">
            <a:spLocks noChangeArrowheads="1"/>
          </p:cNvSpPr>
          <p:nvPr/>
        </p:nvSpPr>
        <p:spPr bwMode="auto">
          <a:xfrm>
            <a:off x="1219200" y="15240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graphicFrame>
        <p:nvGraphicFramePr>
          <p:cNvPr id="39943" name="Object 6"/>
          <p:cNvGraphicFramePr>
            <a:graphicFrameLocks noChangeAspect="1"/>
          </p:cNvGraphicFramePr>
          <p:nvPr/>
        </p:nvGraphicFramePr>
        <p:xfrm>
          <a:off x="1905000" y="1981200"/>
          <a:ext cx="1428750" cy="1309688"/>
        </p:xfrm>
        <a:graphic>
          <a:graphicData uri="http://schemas.openxmlformats.org/presentationml/2006/ole">
            <mc:AlternateContent xmlns:mc="http://schemas.openxmlformats.org/markup-compatibility/2006">
              <mc:Choice xmlns:v="urn:schemas-microsoft-com:vml" Requires="v">
                <p:oleObj spid="_x0000_s2071" name="Document" r:id="rId3" imgW="1669576" imgH="1278340" progId="Word.Document.8">
                  <p:embed/>
                </p:oleObj>
              </mc:Choice>
              <mc:Fallback>
                <p:oleObj name="Document" r:id="rId3" imgW="1669576" imgH="12783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981200"/>
                        <a:ext cx="1428750" cy="1309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4" name="Text Box 7"/>
          <p:cNvSpPr txBox="1">
            <a:spLocks noChangeArrowheads="1"/>
          </p:cNvSpPr>
          <p:nvPr/>
        </p:nvSpPr>
        <p:spPr bwMode="auto">
          <a:xfrm>
            <a:off x="4572000" y="15240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graphicFrame>
        <p:nvGraphicFramePr>
          <p:cNvPr id="39945" name="Object 8"/>
          <p:cNvGraphicFramePr>
            <a:graphicFrameLocks noChangeAspect="1"/>
          </p:cNvGraphicFramePr>
          <p:nvPr/>
        </p:nvGraphicFramePr>
        <p:xfrm>
          <a:off x="5334000" y="1981200"/>
          <a:ext cx="1428750" cy="1309688"/>
        </p:xfrm>
        <a:graphic>
          <a:graphicData uri="http://schemas.openxmlformats.org/presentationml/2006/ole">
            <mc:AlternateContent xmlns:mc="http://schemas.openxmlformats.org/markup-compatibility/2006">
              <mc:Choice xmlns:v="urn:schemas-microsoft-com:vml" Requires="v">
                <p:oleObj spid="_x0000_s2072" name="Document" r:id="rId5" imgW="1669576" imgH="1278340" progId="Word.Document.8">
                  <p:embed/>
                </p:oleObj>
              </mc:Choice>
              <mc:Fallback>
                <p:oleObj name="Document" r:id="rId5" imgW="1669576" imgH="12783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981200"/>
                        <a:ext cx="1428750" cy="1309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40963" name="Rectangle 2"/>
          <p:cNvSpPr>
            <a:spLocks noChangeArrowheads="1"/>
          </p:cNvSpPr>
          <p:nvPr/>
        </p:nvSpPr>
        <p:spPr bwMode="auto">
          <a:xfrm>
            <a:off x="3810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Rectangular generalizations</a:t>
            </a:r>
          </a:p>
        </p:txBody>
      </p:sp>
      <p:sp>
        <p:nvSpPr>
          <p:cNvPr id="40964" name="Rectangle 3"/>
          <p:cNvSpPr>
            <a:spLocks noChangeArrowheads="1"/>
          </p:cNvSpPr>
          <p:nvPr/>
        </p:nvSpPr>
        <p:spPr bwMode="auto">
          <a:xfrm>
            <a:off x="381000" y="38862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90000"/>
              </a:lnSpc>
              <a:spcBef>
                <a:spcPct val="20000"/>
              </a:spcBef>
              <a:buFontTx/>
              <a:buChar char="•"/>
            </a:pPr>
            <a:r>
              <a:rPr lang="en-US" sz="3200"/>
              <a:t>Nearest-neighbor rule is used outside rectangles</a:t>
            </a:r>
          </a:p>
          <a:p>
            <a:pPr marL="342900" indent="-342900">
              <a:lnSpc>
                <a:spcPct val="90000"/>
              </a:lnSpc>
              <a:spcBef>
                <a:spcPct val="20000"/>
              </a:spcBef>
              <a:buFontTx/>
              <a:buChar char="•"/>
            </a:pPr>
            <a:r>
              <a:rPr lang="en-US" sz="3200"/>
              <a:t>Rectangles are rules! (But they can be more conservative than “normal” rules.) </a:t>
            </a:r>
          </a:p>
          <a:p>
            <a:pPr marL="342900" indent="-342900">
              <a:lnSpc>
                <a:spcPct val="90000"/>
              </a:lnSpc>
              <a:spcBef>
                <a:spcPct val="20000"/>
              </a:spcBef>
              <a:buFontTx/>
              <a:buChar char="•"/>
            </a:pPr>
            <a:r>
              <a:rPr lang="en-US" sz="3200"/>
              <a:t>Nested rectangles are rules with exceptions</a:t>
            </a:r>
          </a:p>
        </p:txBody>
      </p:sp>
      <p:sp>
        <p:nvSpPr>
          <p:cNvPr id="40965" name="Text Box 4"/>
          <p:cNvSpPr txBox="1">
            <a:spLocks noChangeArrowheads="1"/>
          </p:cNvSpPr>
          <p:nvPr/>
        </p:nvSpPr>
        <p:spPr bwMode="auto">
          <a:xfrm>
            <a:off x="1295400" y="15240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sp>
        <p:nvSpPr>
          <p:cNvPr id="40966" name="Text Box 5"/>
          <p:cNvSpPr txBox="1">
            <a:spLocks noChangeArrowheads="1"/>
          </p:cNvSpPr>
          <p:nvPr/>
        </p:nvSpPr>
        <p:spPr bwMode="auto">
          <a:xfrm>
            <a:off x="4648200" y="15240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graphicFrame>
        <p:nvGraphicFramePr>
          <p:cNvPr id="40967" name="Object 6"/>
          <p:cNvGraphicFramePr>
            <a:graphicFrameLocks noChangeAspect="1"/>
          </p:cNvGraphicFramePr>
          <p:nvPr/>
        </p:nvGraphicFramePr>
        <p:xfrm>
          <a:off x="2057400" y="1905000"/>
          <a:ext cx="1428750" cy="1325563"/>
        </p:xfrm>
        <a:graphic>
          <a:graphicData uri="http://schemas.openxmlformats.org/presentationml/2006/ole">
            <mc:AlternateContent xmlns:mc="http://schemas.openxmlformats.org/markup-compatibility/2006">
              <mc:Choice xmlns:v="urn:schemas-microsoft-com:vml" Requires="v">
                <p:oleObj spid="_x0000_s3095" name="Document" r:id="rId3" imgW="1429512" imgH="1325880" progId="Word.Document.8">
                  <p:embed/>
                </p:oleObj>
              </mc:Choice>
              <mc:Fallback>
                <p:oleObj name="Document" r:id="rId3" imgW="1429512" imgH="13258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05000"/>
                        <a:ext cx="1428750" cy="13255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8" name="Object 7"/>
          <p:cNvGraphicFramePr>
            <a:graphicFrameLocks noChangeAspect="1"/>
          </p:cNvGraphicFramePr>
          <p:nvPr/>
        </p:nvGraphicFramePr>
        <p:xfrm>
          <a:off x="5410200" y="1905000"/>
          <a:ext cx="1428750" cy="1295400"/>
        </p:xfrm>
        <a:graphic>
          <a:graphicData uri="http://schemas.openxmlformats.org/presentationml/2006/ole">
            <mc:AlternateContent xmlns:mc="http://schemas.openxmlformats.org/markup-compatibility/2006">
              <mc:Choice xmlns:v="urn:schemas-microsoft-com:vml" Requires="v">
                <p:oleObj spid="_x0000_s3096" name="Document" r:id="rId5" imgW="1429512" imgH="1295400" progId="Word.Document.8">
                  <p:embed/>
                </p:oleObj>
              </mc:Choice>
              <mc:Fallback>
                <p:oleObj name="Document" r:id="rId5" imgW="1429512" imgH="12954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1905000"/>
                        <a:ext cx="142875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5123" name="Rectangle 2"/>
          <p:cNvSpPr>
            <a:spLocks noGrp="1" noChangeArrowheads="1"/>
          </p:cNvSpPr>
          <p:nvPr>
            <p:ph type="title"/>
          </p:nvPr>
        </p:nvSpPr>
        <p:spPr/>
        <p:txBody>
          <a:bodyPr/>
          <a:lstStyle/>
          <a:p>
            <a:pPr eaLnBrk="1" hangingPunct="1"/>
            <a:r>
              <a:rPr lang="en-US" smtClean="0"/>
              <a:t>Decision Tables</a:t>
            </a:r>
          </a:p>
        </p:txBody>
      </p:sp>
      <p:sp>
        <p:nvSpPr>
          <p:cNvPr id="5124" name="Rectangle 3"/>
          <p:cNvSpPr>
            <a:spLocks noGrp="1" noChangeArrowheads="1"/>
          </p:cNvSpPr>
          <p:nvPr>
            <p:ph type="body" idx="1"/>
          </p:nvPr>
        </p:nvSpPr>
        <p:spPr/>
        <p:txBody>
          <a:bodyPr/>
          <a:lstStyle/>
          <a:p>
            <a:pPr eaLnBrk="1" hangingPunct="1"/>
            <a:r>
              <a:rPr lang="en-US" smtClean="0"/>
              <a:t>Most rudimentary form of representing output: use the same format as the input!!</a:t>
            </a:r>
          </a:p>
          <a:p>
            <a:pPr eaLnBrk="1" hangingPunct="1"/>
            <a:r>
              <a:rPr lang="en-US" smtClean="0"/>
              <a:t>Decision table for play-time of sports game</a:t>
            </a:r>
          </a:p>
          <a:p>
            <a:pPr eaLnBrk="1" hangingPunct="1"/>
            <a:endParaRPr lang="en-US" smtClean="0"/>
          </a:p>
          <a:p>
            <a:pPr eaLnBrk="1" hangingPunct="1"/>
            <a:endParaRPr lang="en-US" smtClean="0"/>
          </a:p>
          <a:p>
            <a:pPr eaLnBrk="1" hangingPunct="1"/>
            <a:endParaRPr lang="en-US" smtClean="0"/>
          </a:p>
          <a:p>
            <a:pPr eaLnBrk="1" hangingPunct="1"/>
            <a:r>
              <a:rPr lang="en-US" smtClean="0"/>
              <a:t>Main problem: selecting the right attributes</a:t>
            </a:r>
          </a:p>
        </p:txBody>
      </p:sp>
      <p:graphicFrame>
        <p:nvGraphicFramePr>
          <p:cNvPr id="39967" name="Group 31"/>
          <p:cNvGraphicFramePr>
            <a:graphicFrameLocks noGrp="1"/>
          </p:cNvGraphicFramePr>
          <p:nvPr/>
        </p:nvGraphicFramePr>
        <p:xfrm>
          <a:off x="685800" y="3810000"/>
          <a:ext cx="7620000" cy="1341440"/>
        </p:xfrm>
        <a:graphic>
          <a:graphicData uri="http://schemas.openxmlformats.org/drawingml/2006/table">
            <a:tbl>
              <a:tblPr/>
              <a:tblGrid>
                <a:gridCol w="1524000"/>
                <a:gridCol w="1524000"/>
                <a:gridCol w="1524000"/>
                <a:gridCol w="1524000"/>
                <a:gridCol w="1524000"/>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Outlook</a:t>
                      </a:r>
                    </a:p>
                  </a:txBody>
                  <a:tcPr marT="45731" marB="4573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Temperature</a:t>
                      </a:r>
                    </a:p>
                  </a:txBody>
                  <a:tcPr marT="45731" marB="457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Humidity</a:t>
                      </a:r>
                    </a:p>
                  </a:txBody>
                  <a:tcPr marT="45731" marB="457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Windy</a:t>
                      </a:r>
                    </a:p>
                  </a:txBody>
                  <a:tcPr marT="45731" marB="4573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Play-time</a:t>
                      </a:r>
                    </a:p>
                  </a:txBody>
                  <a:tcPr marT="45731" marB="457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marT="45731" marB="4573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marT="45731" marB="4573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85</a:t>
                      </a:r>
                    </a:p>
                  </a:txBody>
                  <a:tcPr marT="45731" marB="4573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False</a:t>
                      </a:r>
                    </a:p>
                  </a:txBody>
                  <a:tcPr marT="45731" marB="4573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a:t>
                      </a:r>
                    </a:p>
                  </a:txBody>
                  <a:tcPr marT="45731" marB="4573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Sunny</a:t>
                      </a:r>
                    </a:p>
                  </a:txBody>
                  <a:tcPr marT="45731" marB="4573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80</a:t>
                      </a:r>
                    </a:p>
                  </a:txBody>
                  <a:tcPr marT="45731" marB="4573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90</a:t>
                      </a:r>
                    </a:p>
                  </a:txBody>
                  <a:tcPr marT="45731" marB="4573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True</a:t>
                      </a:r>
                    </a:p>
                  </a:txBody>
                  <a:tcPr marT="45731" marB="4573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txBody>
                  <a:tcPr marT="45731" marB="4573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marT="45731" marB="4573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marT="45731" marB="457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marT="45731" marB="457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marT="45731" marB="4573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t>
                      </a:r>
                    </a:p>
                  </a:txBody>
                  <a:tcPr marT="45731" marB="4573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41987"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Representing clusters I</a:t>
            </a:r>
          </a:p>
        </p:txBody>
      </p:sp>
      <p:sp>
        <p:nvSpPr>
          <p:cNvPr id="41988" name="Text Box 3"/>
          <p:cNvSpPr txBox="1">
            <a:spLocks noChangeArrowheads="1"/>
          </p:cNvSpPr>
          <p:nvPr/>
        </p:nvSpPr>
        <p:spPr bwMode="auto">
          <a:xfrm>
            <a:off x="1295400" y="25146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sp>
        <p:nvSpPr>
          <p:cNvPr id="41989" name="Text Box 4"/>
          <p:cNvSpPr txBox="1">
            <a:spLocks noChangeArrowheads="1"/>
          </p:cNvSpPr>
          <p:nvPr/>
        </p:nvSpPr>
        <p:spPr bwMode="auto">
          <a:xfrm>
            <a:off x="4800600" y="25146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graphicFrame>
        <p:nvGraphicFramePr>
          <p:cNvPr id="41990" name="Object 5"/>
          <p:cNvGraphicFramePr>
            <a:graphicFrameLocks noChangeAspect="1"/>
          </p:cNvGraphicFramePr>
          <p:nvPr/>
        </p:nvGraphicFramePr>
        <p:xfrm>
          <a:off x="1371600" y="2667000"/>
          <a:ext cx="2743200" cy="1828800"/>
        </p:xfrm>
        <a:graphic>
          <a:graphicData uri="http://schemas.openxmlformats.org/presentationml/2006/ole">
            <mc:AlternateContent xmlns:mc="http://schemas.openxmlformats.org/markup-compatibility/2006">
              <mc:Choice xmlns:v="urn:schemas-microsoft-com:vml" Requires="v">
                <p:oleObj spid="_x0000_s4119" name="Document" r:id="rId4" imgW="2743200" imgH="1828800" progId="Word.Document.8">
                  <p:embed/>
                </p:oleObj>
              </mc:Choice>
              <mc:Fallback>
                <p:oleObj name="Document" r:id="rId4" imgW="2743200" imgH="18288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6"/>
          <p:cNvGraphicFramePr>
            <a:graphicFrameLocks noChangeAspect="1"/>
          </p:cNvGraphicFramePr>
          <p:nvPr/>
        </p:nvGraphicFramePr>
        <p:xfrm>
          <a:off x="4876800" y="2667000"/>
          <a:ext cx="2743200" cy="1828800"/>
        </p:xfrm>
        <a:graphic>
          <a:graphicData uri="http://schemas.openxmlformats.org/presentationml/2006/ole">
            <mc:AlternateContent xmlns:mc="http://schemas.openxmlformats.org/markup-compatibility/2006">
              <mc:Choice xmlns:v="urn:schemas-microsoft-com:vml" Requires="v">
                <p:oleObj spid="_x0000_s4120" name="Document" r:id="rId6" imgW="2743200" imgH="1828800" progId="Word.Document.8">
                  <p:embed/>
                </p:oleObj>
              </mc:Choice>
              <mc:Fallback>
                <p:oleObj name="Document" r:id="rId6" imgW="2743200" imgH="182880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667000"/>
                        <a:ext cx="27432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7"/>
          <p:cNvSpPr txBox="1">
            <a:spLocks noChangeArrowheads="1"/>
          </p:cNvSpPr>
          <p:nvPr/>
        </p:nvSpPr>
        <p:spPr bwMode="auto">
          <a:xfrm>
            <a:off x="1066800" y="19812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i="1"/>
              <a:t>Simple 2-D representation</a:t>
            </a:r>
          </a:p>
        </p:txBody>
      </p:sp>
      <p:sp>
        <p:nvSpPr>
          <p:cNvPr id="41993" name="Text Box 8"/>
          <p:cNvSpPr txBox="1">
            <a:spLocks noChangeArrowheads="1"/>
          </p:cNvSpPr>
          <p:nvPr/>
        </p:nvSpPr>
        <p:spPr bwMode="auto">
          <a:xfrm>
            <a:off x="5257800" y="1981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i="1"/>
              <a:t>Venn diagram</a:t>
            </a:r>
          </a:p>
        </p:txBody>
      </p:sp>
      <p:sp>
        <p:nvSpPr>
          <p:cNvPr id="41994" name="Text Box 9"/>
          <p:cNvSpPr txBox="1">
            <a:spLocks noChangeArrowheads="1"/>
          </p:cNvSpPr>
          <p:nvPr/>
        </p:nvSpPr>
        <p:spPr bwMode="auto">
          <a:xfrm>
            <a:off x="3886200" y="5334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latin typeface="Arial" charset="0"/>
              </a:rPr>
              <a:t>Overlapping clusters</a:t>
            </a:r>
          </a:p>
        </p:txBody>
      </p:sp>
      <p:sp>
        <p:nvSpPr>
          <p:cNvPr id="41995" name="Line 10"/>
          <p:cNvSpPr>
            <a:spLocks noChangeShapeType="1"/>
          </p:cNvSpPr>
          <p:nvPr/>
        </p:nvSpPr>
        <p:spPr bwMode="auto">
          <a:xfrm flipV="1">
            <a:off x="4876800" y="48006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43011" name="Rectangle 2"/>
          <p:cNvSpPr>
            <a:spLocks noChangeArrowheads="1"/>
          </p:cNvSpPr>
          <p:nvPr/>
        </p:nvSpPr>
        <p:spPr bwMode="auto">
          <a:xfrm>
            <a:off x="381000" y="609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dirty="0">
                <a:solidFill>
                  <a:schemeClr val="tx2"/>
                </a:solidFill>
              </a:rPr>
              <a:t>Representing clusters II</a:t>
            </a:r>
          </a:p>
        </p:txBody>
      </p:sp>
      <p:sp>
        <p:nvSpPr>
          <p:cNvPr id="43012" name="Text Box 3"/>
          <p:cNvSpPr txBox="1">
            <a:spLocks noChangeArrowheads="1"/>
          </p:cNvSpPr>
          <p:nvPr/>
        </p:nvSpPr>
        <p:spPr bwMode="auto">
          <a:xfrm>
            <a:off x="4800600" y="25146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sp>
        <p:nvSpPr>
          <p:cNvPr id="43013" name="Text Box 4"/>
          <p:cNvSpPr txBox="1">
            <a:spLocks noChangeArrowheads="1"/>
          </p:cNvSpPr>
          <p:nvPr/>
        </p:nvSpPr>
        <p:spPr bwMode="auto">
          <a:xfrm>
            <a:off x="1295400" y="2514600"/>
            <a:ext cx="2895600" cy="2100263"/>
          </a:xfrm>
          <a:prstGeom prst="rect">
            <a:avLst/>
          </a:prstGeom>
          <a:solidFill>
            <a:schemeClr val="tx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a:p>
            <a:pPr eaLnBrk="1" hangingPunct="1">
              <a:spcBef>
                <a:spcPct val="50000"/>
              </a:spcBef>
            </a:pPr>
            <a:endParaRPr lang="en-US" i="1">
              <a:solidFill>
                <a:srgbClr val="FFFF00"/>
              </a:solidFill>
            </a:endParaRPr>
          </a:p>
        </p:txBody>
      </p:sp>
      <p:sp>
        <p:nvSpPr>
          <p:cNvPr id="43014" name="Text Box 5"/>
          <p:cNvSpPr txBox="1">
            <a:spLocks noChangeArrowheads="1"/>
          </p:cNvSpPr>
          <p:nvPr/>
        </p:nvSpPr>
        <p:spPr bwMode="auto">
          <a:xfrm>
            <a:off x="1828800" y="2514600"/>
            <a:ext cx="1981200" cy="20875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AU" sz="1200">
                <a:latin typeface="Times" pitchFamily="18" charset="0"/>
              </a:rPr>
              <a:t>           </a:t>
            </a:r>
            <a:r>
              <a:rPr lang="en-AU" sz="1200">
                <a:solidFill>
                  <a:srgbClr val="000000"/>
                </a:solidFill>
                <a:latin typeface="Times" pitchFamily="18" charset="0"/>
              </a:rPr>
              <a:t>1	  2            3</a:t>
            </a:r>
          </a:p>
          <a:p>
            <a:endParaRPr lang="en-AU" sz="1200">
              <a:solidFill>
                <a:srgbClr val="000000"/>
              </a:solidFill>
              <a:latin typeface="Times" pitchFamily="18" charset="0"/>
            </a:endParaRPr>
          </a:p>
          <a:p>
            <a:r>
              <a:rPr lang="en-AU" sz="1200">
                <a:solidFill>
                  <a:srgbClr val="000000"/>
                </a:solidFill>
                <a:latin typeface="Times" pitchFamily="18" charset="0"/>
              </a:rPr>
              <a:t>a       0.4	0.1          0.5</a:t>
            </a:r>
          </a:p>
          <a:p>
            <a:r>
              <a:rPr lang="en-AU" sz="1200">
                <a:solidFill>
                  <a:srgbClr val="000000"/>
                </a:solidFill>
                <a:latin typeface="Times" pitchFamily="18" charset="0"/>
              </a:rPr>
              <a:t>b       0.1	0.8          0.1</a:t>
            </a:r>
          </a:p>
          <a:p>
            <a:r>
              <a:rPr lang="en-AU" sz="1200">
                <a:solidFill>
                  <a:srgbClr val="000000"/>
                </a:solidFill>
                <a:latin typeface="Times" pitchFamily="18" charset="0"/>
              </a:rPr>
              <a:t>c       0.3	0.3          0.4</a:t>
            </a:r>
          </a:p>
          <a:p>
            <a:r>
              <a:rPr lang="en-AU" sz="1200">
                <a:solidFill>
                  <a:srgbClr val="000000"/>
                </a:solidFill>
                <a:latin typeface="Times" pitchFamily="18" charset="0"/>
              </a:rPr>
              <a:t>d       0.1	0.1          0.8</a:t>
            </a:r>
          </a:p>
          <a:p>
            <a:r>
              <a:rPr lang="en-AU" sz="1200">
                <a:solidFill>
                  <a:srgbClr val="000000"/>
                </a:solidFill>
                <a:latin typeface="Times" pitchFamily="18" charset="0"/>
              </a:rPr>
              <a:t>e       0.4	0.2          0.4</a:t>
            </a:r>
          </a:p>
          <a:p>
            <a:r>
              <a:rPr lang="en-AU" sz="1200">
                <a:solidFill>
                  <a:srgbClr val="000000"/>
                </a:solidFill>
                <a:latin typeface="Times" pitchFamily="18" charset="0"/>
              </a:rPr>
              <a:t>f        0.1	0.4          0.5</a:t>
            </a:r>
          </a:p>
          <a:p>
            <a:r>
              <a:rPr lang="en-AU" sz="1200">
                <a:solidFill>
                  <a:srgbClr val="000000"/>
                </a:solidFill>
                <a:latin typeface="Times" pitchFamily="18" charset="0"/>
              </a:rPr>
              <a:t>g       0.7	0.2          0.1</a:t>
            </a:r>
          </a:p>
          <a:p>
            <a:r>
              <a:rPr lang="en-AU" sz="1200">
                <a:solidFill>
                  <a:srgbClr val="000000"/>
                </a:solidFill>
                <a:latin typeface="Times" pitchFamily="18" charset="0"/>
              </a:rPr>
              <a:t>h       0.5	0.4          0.1</a:t>
            </a:r>
          </a:p>
          <a:p>
            <a:r>
              <a:rPr lang="en-AU" sz="1200">
                <a:solidFill>
                  <a:srgbClr val="000000"/>
                </a:solidFill>
                <a:latin typeface="Times" pitchFamily="18" charset="0"/>
              </a:rPr>
              <a:t>…</a:t>
            </a:r>
          </a:p>
          <a:p>
            <a:endParaRPr lang="en-AU" sz="1200">
              <a:solidFill>
                <a:srgbClr val="000000"/>
              </a:solidFill>
              <a:latin typeface="Times" pitchFamily="18" charset="0"/>
            </a:endParaRPr>
          </a:p>
        </p:txBody>
      </p:sp>
      <p:graphicFrame>
        <p:nvGraphicFramePr>
          <p:cNvPr id="43015" name="Object 6"/>
          <p:cNvGraphicFramePr>
            <a:graphicFrameLocks noChangeAspect="1"/>
          </p:cNvGraphicFramePr>
          <p:nvPr/>
        </p:nvGraphicFramePr>
        <p:xfrm>
          <a:off x="4876800" y="2673350"/>
          <a:ext cx="2728913" cy="1733550"/>
        </p:xfrm>
        <a:graphic>
          <a:graphicData uri="http://schemas.openxmlformats.org/presentationml/2006/ole">
            <mc:AlternateContent xmlns:mc="http://schemas.openxmlformats.org/markup-compatibility/2006">
              <mc:Choice xmlns:v="urn:schemas-microsoft-com:vml" Requires="v">
                <p:oleObj spid="_x0000_s5132" name="Document" r:id="rId4" imgW="2733675" imgH="1733550" progId="Word.Document.8">
                  <p:embed/>
                </p:oleObj>
              </mc:Choice>
              <mc:Fallback>
                <p:oleObj name="Document" r:id="rId4" imgW="2733675" imgH="173355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673350"/>
                        <a:ext cx="2728913" cy="1733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Text Box 7"/>
          <p:cNvSpPr txBox="1">
            <a:spLocks noChangeArrowheads="1"/>
          </p:cNvSpPr>
          <p:nvPr/>
        </p:nvSpPr>
        <p:spPr bwMode="auto">
          <a:xfrm>
            <a:off x="11430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i="1"/>
              <a:t>Probabilistic assignment</a:t>
            </a:r>
          </a:p>
        </p:txBody>
      </p:sp>
      <p:sp>
        <p:nvSpPr>
          <p:cNvPr id="43017" name="Text Box 8"/>
          <p:cNvSpPr txBox="1">
            <a:spLocks noChangeArrowheads="1"/>
          </p:cNvSpPr>
          <p:nvPr/>
        </p:nvSpPr>
        <p:spPr bwMode="auto">
          <a:xfrm>
            <a:off x="5410200" y="1981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i="1"/>
              <a:t>Dendrogram</a:t>
            </a:r>
          </a:p>
        </p:txBody>
      </p:sp>
      <p:sp>
        <p:nvSpPr>
          <p:cNvPr id="43018" name="Text Box 9"/>
          <p:cNvSpPr txBox="1">
            <a:spLocks noChangeArrowheads="1"/>
          </p:cNvSpPr>
          <p:nvPr/>
        </p:nvSpPr>
        <p:spPr bwMode="auto">
          <a:xfrm>
            <a:off x="4800600" y="4876800"/>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latin typeface="Arial" charset="0"/>
              </a:rPr>
              <a:t>Note: dendron is the Greek word for tree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765706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r>
              <a:rPr lang="en-US" sz="2400" dirty="0" smtClean="0"/>
              <a:t>Download Weka</a:t>
            </a:r>
          </a:p>
          <a:p>
            <a:endParaRPr lang="en-US" sz="2400" dirty="0"/>
          </a:p>
          <a:p>
            <a:r>
              <a:rPr lang="en-US" sz="2400" dirty="0" smtClean="0"/>
              <a:t>We can remove instances within Weka</a:t>
            </a:r>
          </a:p>
          <a:p>
            <a:pPr lvl="1"/>
            <a:r>
              <a:rPr lang="en-US" sz="2000" dirty="0" smtClean="0"/>
              <a:t>Let’s try this with the Iris dataset</a:t>
            </a:r>
          </a:p>
          <a:p>
            <a:endParaRPr lang="en-US" sz="2400" dirty="0"/>
          </a:p>
          <a:p>
            <a:r>
              <a:rPr lang="en-US" sz="2400" dirty="0" smtClean="0"/>
              <a:t>We can also remove entire attributes within Weka</a:t>
            </a:r>
          </a:p>
          <a:p>
            <a:pPr lvl="1"/>
            <a:r>
              <a:rPr lang="en-US" sz="2000" dirty="0" smtClean="0"/>
              <a:t>Let’s also try this with the Iris dataset</a:t>
            </a:r>
          </a:p>
          <a:p>
            <a:pPr lvl="1"/>
            <a:endParaRPr lang="en-US" sz="2000" dirty="0"/>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2296241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r>
              <a:rPr lang="en-US" sz="2400" dirty="0"/>
              <a:t>Now what about if we want to </a:t>
            </a:r>
            <a:r>
              <a:rPr lang="en-US" sz="2400" i="1" dirty="0"/>
              <a:t>add</a:t>
            </a:r>
            <a:r>
              <a:rPr lang="en-US" sz="2400" dirty="0"/>
              <a:t> instances?</a:t>
            </a:r>
          </a:p>
          <a:p>
            <a:pPr lvl="1"/>
            <a:r>
              <a:rPr lang="en-US" sz="2000" dirty="0"/>
              <a:t>Let’s try this with </a:t>
            </a:r>
            <a:r>
              <a:rPr lang="en-US" sz="2000" dirty="0" err="1"/>
              <a:t>Wordpad</a:t>
            </a:r>
            <a:r>
              <a:rPr lang="en-US" sz="2000" dirty="0"/>
              <a:t> (note: not MS Word)</a:t>
            </a:r>
          </a:p>
          <a:p>
            <a:pPr lvl="1"/>
            <a:endParaRPr lang="en-US" sz="2000" dirty="0"/>
          </a:p>
          <a:p>
            <a:r>
              <a:rPr lang="en-US" sz="2400" dirty="0"/>
              <a:t>Now, how to get back into </a:t>
            </a:r>
            <a:r>
              <a:rPr lang="en-US" sz="2400" dirty="0" err="1"/>
              <a:t>arff</a:t>
            </a:r>
            <a:r>
              <a:rPr lang="en-US" sz="2400" dirty="0"/>
              <a:t> format?</a:t>
            </a:r>
          </a:p>
          <a:p>
            <a:endParaRPr lang="en-US" dirty="0"/>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423396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r>
              <a:rPr lang="en-US" sz="2400" dirty="0" smtClean="0"/>
              <a:t>“You </a:t>
            </a:r>
            <a:r>
              <a:rPr lang="en-US" sz="2400" dirty="0"/>
              <a:t>need to make the file extensions visible and editable, which it probably will not be by default. The exact method depends on the version of Windows. In my current version I go to the Windows explorer window and then select the "tools" menu option, then "Folder Options", then "view", and then deselect the checkbox for "hide extensions for known file types." When you do not hide the extensions, you can edit them easily and thus change them from .txt to .</a:t>
            </a:r>
            <a:r>
              <a:rPr lang="en-US" sz="2400" dirty="0" err="1"/>
              <a:t>arff</a:t>
            </a:r>
            <a:r>
              <a:rPr lang="en-US" sz="2400" dirty="0"/>
              <a:t> and back again</a:t>
            </a:r>
            <a:r>
              <a:rPr lang="en-US" sz="2400" dirty="0" smtClean="0"/>
              <a:t>.” </a:t>
            </a:r>
          </a:p>
          <a:p>
            <a:endParaRPr lang="en-US" sz="2400" dirty="0"/>
          </a:p>
          <a:p>
            <a:r>
              <a:rPr lang="en-US" sz="2000" dirty="0"/>
              <a:t>http://storm.cis.fordham.edu/~gweiss/data-mining/weka.html</a:t>
            </a:r>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363834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r>
              <a:rPr lang="en-US" sz="2400" dirty="0" smtClean="0"/>
              <a:t>We can also use Weka with CSV files (which you will probably do with your class projects)</a:t>
            </a:r>
          </a:p>
          <a:p>
            <a:endParaRPr lang="en-US" sz="2400" dirty="0"/>
          </a:p>
          <a:p>
            <a:r>
              <a:rPr lang="en-US" sz="2400" dirty="0" smtClean="0"/>
              <a:t>How to save a file as CSV? Typically in MS Excel, save as CSV</a:t>
            </a:r>
          </a:p>
          <a:p>
            <a:pPr lvl="1"/>
            <a:r>
              <a:rPr lang="en-US" sz="1800" dirty="0" smtClean="0"/>
              <a:t>Then within Weka, must choose to show all files or show CSV files in order to select it to view</a:t>
            </a:r>
          </a:p>
          <a:p>
            <a:pPr lvl="1"/>
            <a:endParaRPr lang="en-US" sz="1600" dirty="0"/>
          </a:p>
          <a:p>
            <a:r>
              <a:rPr lang="en-US" sz="2400" dirty="0" smtClean="0"/>
              <a:t>How can we see our class distribution? </a:t>
            </a:r>
          </a:p>
          <a:p>
            <a:pPr lvl="1"/>
            <a:r>
              <a:rPr lang="en-US" sz="2000" dirty="0" smtClean="0"/>
              <a:t>Let’s look at the  Iris dataset, and choose to visualize the class</a:t>
            </a:r>
            <a:endParaRPr lang="en-US" sz="2000" dirty="0"/>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163598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r>
              <a:rPr lang="en-US" dirty="0" smtClean="0"/>
              <a:t>Now what if we want to actually classify something?</a:t>
            </a:r>
          </a:p>
          <a:p>
            <a:pPr lvl="1"/>
            <a:r>
              <a:rPr lang="en-US" dirty="0" smtClean="0"/>
              <a:t>Let’s look at </a:t>
            </a:r>
            <a:r>
              <a:rPr lang="en-US" dirty="0" err="1" smtClean="0"/>
              <a:t>OneR</a:t>
            </a:r>
            <a:endParaRPr lang="en-US" dirty="0" smtClean="0"/>
          </a:p>
          <a:p>
            <a:pPr lvl="2"/>
            <a:r>
              <a:rPr lang="en-US" dirty="0" smtClean="0"/>
              <a:t>We can choose 10 fold cross validation</a:t>
            </a:r>
          </a:p>
          <a:p>
            <a:pPr lvl="2"/>
            <a:r>
              <a:rPr lang="en-US" dirty="0" smtClean="0"/>
              <a:t>We can also look at a percentage split</a:t>
            </a:r>
          </a:p>
          <a:p>
            <a:pPr lvl="1"/>
            <a:r>
              <a:rPr lang="en-US" dirty="0" smtClean="0"/>
              <a:t>What about if I want to experiment and run this more than one time?</a:t>
            </a:r>
          </a:p>
          <a:p>
            <a:pPr lvl="2"/>
            <a:r>
              <a:rPr lang="en-US" dirty="0" smtClean="0"/>
              <a:t>More options -&gt; Random Seed Value</a:t>
            </a:r>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2358911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Weka</a:t>
            </a:r>
            <a:endParaRPr lang="en-US" dirty="0"/>
          </a:p>
        </p:txBody>
      </p:sp>
      <p:sp>
        <p:nvSpPr>
          <p:cNvPr id="3" name="Content Placeholder 2"/>
          <p:cNvSpPr>
            <a:spLocks noGrp="1"/>
          </p:cNvSpPr>
          <p:nvPr>
            <p:ph idx="1"/>
          </p:nvPr>
        </p:nvSpPr>
        <p:spPr/>
        <p:txBody>
          <a:bodyPr/>
          <a:lstStyle/>
          <a:p>
            <a:pPr lvl="1"/>
            <a:r>
              <a:rPr lang="en-US" dirty="0"/>
              <a:t>What if I want to know what </a:t>
            </a:r>
            <a:r>
              <a:rPr lang="en-US" dirty="0" err="1"/>
              <a:t>OneR</a:t>
            </a:r>
            <a:r>
              <a:rPr lang="en-US" dirty="0"/>
              <a:t> is?</a:t>
            </a:r>
          </a:p>
          <a:p>
            <a:pPr lvl="2"/>
            <a:r>
              <a:rPr lang="en-US" dirty="0"/>
              <a:t>Select it to classify your data. Then click on </a:t>
            </a:r>
            <a:r>
              <a:rPr lang="en-US" dirty="0" err="1"/>
              <a:t>OneR</a:t>
            </a:r>
            <a:r>
              <a:rPr lang="en-US" dirty="0"/>
              <a:t>, then click on More, and a synopsis comes up with more information</a:t>
            </a:r>
          </a:p>
          <a:p>
            <a:pPr lvl="1"/>
            <a:r>
              <a:rPr lang="en-US" dirty="0" smtClean="0"/>
              <a:t>Now let’s run the model: click Start</a:t>
            </a:r>
          </a:p>
          <a:p>
            <a:pPr lvl="2"/>
            <a:r>
              <a:rPr lang="en-US" dirty="0" smtClean="0"/>
              <a:t>Now we can see the confusion matrix, along with some performance metrics</a:t>
            </a:r>
          </a:p>
          <a:p>
            <a:pPr lvl="3"/>
            <a:r>
              <a:rPr lang="en-US" dirty="0" smtClean="0"/>
              <a:t>Accuracy, TP, FP, Precision, Recall, F-Measure</a:t>
            </a:r>
            <a:endParaRPr lang="en-US" dirty="0"/>
          </a:p>
          <a:p>
            <a:pPr lvl="1"/>
            <a:endParaRPr lang="en-US" dirty="0"/>
          </a:p>
          <a:p>
            <a:endParaRPr lang="en-US" dirty="0"/>
          </a:p>
        </p:txBody>
      </p:sp>
      <p:sp>
        <p:nvSpPr>
          <p:cNvPr id="4" name="Footer Placeholder 3"/>
          <p:cNvSpPr>
            <a:spLocks noGrp="1"/>
          </p:cNvSpPr>
          <p:nvPr>
            <p:ph type="ftr" sz="quarter" idx="10"/>
          </p:nvPr>
        </p:nvSpPr>
        <p:spPr/>
        <p:txBody>
          <a:bodyPr/>
          <a:lstStyle/>
          <a:p>
            <a:pPr>
              <a:buFont typeface="Symbol" pitchFamily="18" charset="2"/>
              <a:buChar char="Ó"/>
              <a:defRPr/>
            </a:pPr>
            <a:r>
              <a:rPr lang="en-US" smtClean="0"/>
              <a:t> William M. Pottenger, Ph.D.</a:t>
            </a:r>
          </a:p>
          <a:p>
            <a:pPr>
              <a:defRPr/>
            </a:pPr>
            <a:r>
              <a:rPr lang="en-US" smtClean="0"/>
              <a:t> Majority of content </a:t>
            </a:r>
            <a:r>
              <a:rPr lang="en-US" smtClean="0">
                <a:cs typeface="Times New Roman" pitchFamily="18" charset="0"/>
              </a:rPr>
              <a:t>©</a:t>
            </a:r>
            <a:r>
              <a:rPr lang="en-US" smtClean="0"/>
              <a:t>Eibe Frank at the University of Waikato</a:t>
            </a:r>
          </a:p>
          <a:p>
            <a:pPr>
              <a:buFont typeface="Symbol" pitchFamily="18" charset="2"/>
              <a:buChar char="Ó"/>
              <a:defRPr/>
            </a:pPr>
            <a:endParaRPr lang="en-US"/>
          </a:p>
        </p:txBody>
      </p:sp>
    </p:spTree>
    <p:extLst>
      <p:ext uri="{BB962C8B-B14F-4D97-AF65-F5344CB8AC3E}">
        <p14:creationId xmlns:p14="http://schemas.microsoft.com/office/powerpoint/2010/main" val="41497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6147" name="Rectangle 2"/>
          <p:cNvSpPr>
            <a:spLocks noGrp="1" noChangeArrowheads="1"/>
          </p:cNvSpPr>
          <p:nvPr>
            <p:ph type="title"/>
          </p:nvPr>
        </p:nvSpPr>
        <p:spPr>
          <a:xfrm>
            <a:off x="685800" y="304800"/>
            <a:ext cx="7772400" cy="1066800"/>
          </a:xfrm>
        </p:spPr>
        <p:txBody>
          <a:bodyPr/>
          <a:lstStyle/>
          <a:p>
            <a:pPr eaLnBrk="1" hangingPunct="1"/>
            <a:r>
              <a:rPr lang="en-US" smtClean="0"/>
              <a:t>Decision Trees</a:t>
            </a:r>
          </a:p>
        </p:txBody>
      </p:sp>
      <p:sp>
        <p:nvSpPr>
          <p:cNvPr id="6148" name="Rectangle 3"/>
          <p:cNvSpPr>
            <a:spLocks noGrp="1" noChangeArrowheads="1"/>
          </p:cNvSpPr>
          <p:nvPr>
            <p:ph type="body" idx="1"/>
          </p:nvPr>
        </p:nvSpPr>
        <p:spPr>
          <a:xfrm>
            <a:off x="457200" y="1447800"/>
            <a:ext cx="8305800" cy="4648200"/>
          </a:xfrm>
        </p:spPr>
        <p:txBody>
          <a:bodyPr/>
          <a:lstStyle/>
          <a:p>
            <a:pPr eaLnBrk="1" hangingPunct="1">
              <a:lnSpc>
                <a:spcPct val="90000"/>
              </a:lnSpc>
            </a:pPr>
            <a:r>
              <a:rPr lang="en-US" sz="2800" smtClean="0"/>
              <a:t>“Divide-and-conquer” approach produces tree</a:t>
            </a:r>
          </a:p>
          <a:p>
            <a:pPr eaLnBrk="1" hangingPunct="1">
              <a:lnSpc>
                <a:spcPct val="90000"/>
              </a:lnSpc>
            </a:pPr>
            <a:r>
              <a:rPr lang="en-US" sz="2800" smtClean="0"/>
              <a:t>Nodes involve testing a particular attribute</a:t>
            </a:r>
          </a:p>
          <a:p>
            <a:pPr eaLnBrk="1" hangingPunct="1">
              <a:lnSpc>
                <a:spcPct val="90000"/>
              </a:lnSpc>
            </a:pPr>
            <a:r>
              <a:rPr lang="en-US" sz="2800" smtClean="0"/>
              <a:t>Usually, attribute value is compared to constant</a:t>
            </a:r>
          </a:p>
          <a:p>
            <a:pPr eaLnBrk="1" hangingPunct="1">
              <a:lnSpc>
                <a:spcPct val="90000"/>
              </a:lnSpc>
            </a:pPr>
            <a:r>
              <a:rPr lang="en-US" sz="2800" smtClean="0"/>
              <a:t>Other possibilities</a:t>
            </a:r>
          </a:p>
          <a:p>
            <a:pPr lvl="1" eaLnBrk="1" hangingPunct="1">
              <a:lnSpc>
                <a:spcPct val="90000"/>
              </a:lnSpc>
            </a:pPr>
            <a:r>
              <a:rPr lang="en-US" sz="2400" smtClean="0"/>
              <a:t>Comparing values of two attributes</a:t>
            </a:r>
          </a:p>
          <a:p>
            <a:pPr lvl="1" eaLnBrk="1" hangingPunct="1">
              <a:lnSpc>
                <a:spcPct val="90000"/>
              </a:lnSpc>
            </a:pPr>
            <a:r>
              <a:rPr lang="en-US" sz="2400" smtClean="0"/>
              <a:t>Using a function of one or more attributes</a:t>
            </a:r>
          </a:p>
          <a:p>
            <a:pPr eaLnBrk="1" hangingPunct="1">
              <a:lnSpc>
                <a:spcPct val="90000"/>
              </a:lnSpc>
            </a:pPr>
            <a:r>
              <a:rPr lang="en-US" sz="2800" smtClean="0"/>
              <a:t>Leaves of the tree assign classification, set of classifications, or probability distribution of instances</a:t>
            </a:r>
          </a:p>
          <a:p>
            <a:pPr eaLnBrk="1" hangingPunct="1">
              <a:lnSpc>
                <a:spcPct val="90000"/>
              </a:lnSpc>
            </a:pPr>
            <a:r>
              <a:rPr lang="en-US" sz="2800" smtClean="0"/>
              <a:t>Instance with unknown  class is routed down the tree and assigned the class of the node where it ends up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7171" name="Rectangle 2"/>
          <p:cNvSpPr>
            <a:spLocks noGrp="1" noChangeArrowheads="1"/>
          </p:cNvSpPr>
          <p:nvPr>
            <p:ph type="title"/>
          </p:nvPr>
        </p:nvSpPr>
        <p:spPr>
          <a:xfrm>
            <a:off x="685800" y="152400"/>
            <a:ext cx="7772400" cy="1143000"/>
          </a:xfrm>
        </p:spPr>
        <p:txBody>
          <a:bodyPr/>
          <a:lstStyle/>
          <a:p>
            <a:pPr eaLnBrk="1" hangingPunct="1"/>
            <a:r>
              <a:rPr lang="en-US" smtClean="0"/>
              <a:t>Nominal and Numeric Attributes</a:t>
            </a:r>
          </a:p>
        </p:txBody>
      </p:sp>
      <p:sp>
        <p:nvSpPr>
          <p:cNvPr id="7172" name="Rectangle 3"/>
          <p:cNvSpPr>
            <a:spLocks noGrp="1" noChangeArrowheads="1"/>
          </p:cNvSpPr>
          <p:nvPr>
            <p:ph type="body" idx="1"/>
          </p:nvPr>
        </p:nvSpPr>
        <p:spPr>
          <a:xfrm>
            <a:off x="533400" y="1371600"/>
            <a:ext cx="8153400" cy="4724400"/>
          </a:xfrm>
        </p:spPr>
        <p:txBody>
          <a:bodyPr/>
          <a:lstStyle/>
          <a:p>
            <a:pPr eaLnBrk="1" hangingPunct="1">
              <a:lnSpc>
                <a:spcPct val="90000"/>
              </a:lnSpc>
            </a:pPr>
            <a:r>
              <a:rPr lang="en-US" smtClean="0"/>
              <a:t>Nominal attribute: number of children usually equal to number of values </a:t>
            </a:r>
            <a:r>
              <a:rPr lang="en-US" smtClean="0">
                <a:sym typeface="Wingdings" pitchFamily="2" charset="2"/>
              </a:rPr>
              <a:t> attribute won’t get tested more than once</a:t>
            </a:r>
          </a:p>
          <a:p>
            <a:pPr lvl="1" eaLnBrk="1" hangingPunct="1">
              <a:lnSpc>
                <a:spcPct val="90000"/>
              </a:lnSpc>
            </a:pPr>
            <a:r>
              <a:rPr lang="en-US" smtClean="0"/>
              <a:t>Other possibility: division into two subsets</a:t>
            </a:r>
          </a:p>
          <a:p>
            <a:pPr eaLnBrk="1" hangingPunct="1">
              <a:lnSpc>
                <a:spcPct val="90000"/>
              </a:lnSpc>
            </a:pPr>
            <a:r>
              <a:rPr lang="en-US" smtClean="0"/>
              <a:t>Numeric attribute: test whether value is greater or less than constant </a:t>
            </a:r>
            <a:r>
              <a:rPr lang="en-US" smtClean="0">
                <a:sym typeface="Wingdings" pitchFamily="2" charset="2"/>
              </a:rPr>
              <a:t> attribute may get tested several times</a:t>
            </a:r>
          </a:p>
          <a:p>
            <a:pPr lvl="1" eaLnBrk="1" hangingPunct="1">
              <a:lnSpc>
                <a:spcPct val="90000"/>
              </a:lnSpc>
            </a:pPr>
            <a:r>
              <a:rPr lang="en-US" smtClean="0"/>
              <a:t>Other possibility: three-way split (or multi-way)</a:t>
            </a:r>
          </a:p>
          <a:p>
            <a:pPr lvl="2" eaLnBrk="1" hangingPunct="1">
              <a:lnSpc>
                <a:spcPct val="90000"/>
              </a:lnSpc>
            </a:pPr>
            <a:r>
              <a:rPr lang="en-US" smtClean="0"/>
              <a:t>Integer: less than, equal to, greater than</a:t>
            </a:r>
          </a:p>
          <a:p>
            <a:pPr lvl="2" eaLnBrk="1" hangingPunct="1">
              <a:lnSpc>
                <a:spcPct val="90000"/>
              </a:lnSpc>
            </a:pPr>
            <a:r>
              <a:rPr lang="en-US" smtClean="0"/>
              <a:t>Real: below, within, above (intervals)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8195" name="Rectangle 2"/>
          <p:cNvSpPr>
            <a:spLocks noGrp="1" noChangeArrowheads="1"/>
          </p:cNvSpPr>
          <p:nvPr>
            <p:ph type="title"/>
          </p:nvPr>
        </p:nvSpPr>
        <p:spPr>
          <a:xfrm>
            <a:off x="762000" y="228600"/>
            <a:ext cx="7772400" cy="1143000"/>
          </a:xfrm>
        </p:spPr>
        <p:txBody>
          <a:bodyPr/>
          <a:lstStyle/>
          <a:p>
            <a:pPr eaLnBrk="1" hangingPunct="1"/>
            <a:r>
              <a:rPr lang="en-US" smtClean="0"/>
              <a:t>Missing Attribute Values</a:t>
            </a:r>
          </a:p>
        </p:txBody>
      </p:sp>
      <p:sp>
        <p:nvSpPr>
          <p:cNvPr id="8196" name="Rectangle 3"/>
          <p:cNvSpPr>
            <a:spLocks noGrp="1" noChangeArrowheads="1"/>
          </p:cNvSpPr>
          <p:nvPr>
            <p:ph type="body" idx="1"/>
          </p:nvPr>
        </p:nvSpPr>
        <p:spPr>
          <a:xfrm>
            <a:off x="457200" y="1371600"/>
            <a:ext cx="8382000" cy="4724400"/>
          </a:xfrm>
        </p:spPr>
        <p:txBody>
          <a:bodyPr/>
          <a:lstStyle/>
          <a:p>
            <a:pPr eaLnBrk="1" hangingPunct="1">
              <a:lnSpc>
                <a:spcPct val="90000"/>
              </a:lnSpc>
            </a:pPr>
            <a:r>
              <a:rPr lang="en-US" smtClean="0"/>
              <a:t>Does absence of value have some significance?</a:t>
            </a:r>
          </a:p>
          <a:p>
            <a:pPr eaLnBrk="1" hangingPunct="1">
              <a:lnSpc>
                <a:spcPct val="90000"/>
              </a:lnSpc>
            </a:pPr>
            <a:r>
              <a:rPr lang="en-US" smtClean="0"/>
              <a:t>Yes </a:t>
            </a:r>
            <a:r>
              <a:rPr lang="en-US" smtClean="0">
                <a:sym typeface="Wingdings" pitchFamily="2" charset="2"/>
              </a:rPr>
              <a:t> “missing” is a separate value</a:t>
            </a:r>
          </a:p>
          <a:p>
            <a:pPr eaLnBrk="1" hangingPunct="1">
              <a:lnSpc>
                <a:spcPct val="90000"/>
              </a:lnSpc>
            </a:pPr>
            <a:r>
              <a:rPr lang="en-US" smtClean="0">
                <a:sym typeface="Wingdings" pitchFamily="2" charset="2"/>
              </a:rPr>
              <a:t>No  “missing” must be treated specially</a:t>
            </a:r>
          </a:p>
          <a:p>
            <a:pPr lvl="1" eaLnBrk="1" hangingPunct="1">
              <a:lnSpc>
                <a:spcPct val="90000"/>
              </a:lnSpc>
            </a:pPr>
            <a:r>
              <a:rPr lang="en-US" smtClean="0"/>
              <a:t>Solution A: assign instance to most popular branch</a:t>
            </a:r>
          </a:p>
          <a:p>
            <a:pPr lvl="1" eaLnBrk="1" hangingPunct="1">
              <a:lnSpc>
                <a:spcPct val="90000"/>
              </a:lnSpc>
            </a:pPr>
            <a:r>
              <a:rPr lang="en-US" smtClean="0"/>
              <a:t>Solution B: ‘duplicate’ instance and send down multiple paths</a:t>
            </a:r>
          </a:p>
          <a:p>
            <a:pPr lvl="2" eaLnBrk="1" hangingPunct="1">
              <a:lnSpc>
                <a:spcPct val="90000"/>
              </a:lnSpc>
            </a:pPr>
            <a:r>
              <a:rPr lang="en-US" smtClean="0"/>
              <a:t>Duplicates receive weight according to fraction of training instances that go down each branch</a:t>
            </a:r>
          </a:p>
          <a:p>
            <a:pPr lvl="2" eaLnBrk="1" hangingPunct="1">
              <a:lnSpc>
                <a:spcPct val="90000"/>
              </a:lnSpc>
            </a:pPr>
            <a:r>
              <a:rPr lang="en-US" smtClean="0"/>
              <a:t>Classifications from leaf nodes are combined using the weights that have percolated to them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9219" name="Rectangle 2"/>
          <p:cNvSpPr>
            <a:spLocks noGrp="1" noChangeArrowheads="1"/>
          </p:cNvSpPr>
          <p:nvPr>
            <p:ph type="title"/>
          </p:nvPr>
        </p:nvSpPr>
        <p:spPr>
          <a:xfrm>
            <a:off x="762000" y="228600"/>
            <a:ext cx="7772400" cy="1143000"/>
          </a:xfrm>
        </p:spPr>
        <p:txBody>
          <a:bodyPr/>
          <a:lstStyle/>
          <a:p>
            <a:pPr eaLnBrk="1" hangingPunct="1"/>
            <a:r>
              <a:rPr lang="en-US" smtClean="0"/>
              <a:t>Classification Rules</a:t>
            </a:r>
          </a:p>
        </p:txBody>
      </p:sp>
      <p:sp>
        <p:nvSpPr>
          <p:cNvPr id="9220" name="Rectangle 3"/>
          <p:cNvSpPr>
            <a:spLocks noGrp="1" noChangeArrowheads="1"/>
          </p:cNvSpPr>
          <p:nvPr>
            <p:ph type="body" idx="1"/>
          </p:nvPr>
        </p:nvSpPr>
        <p:spPr>
          <a:xfrm>
            <a:off x="381000" y="1371600"/>
            <a:ext cx="8458200" cy="4724400"/>
          </a:xfrm>
        </p:spPr>
        <p:txBody>
          <a:bodyPr/>
          <a:lstStyle/>
          <a:p>
            <a:pPr eaLnBrk="1" hangingPunct="1">
              <a:lnSpc>
                <a:spcPct val="90000"/>
              </a:lnSpc>
            </a:pPr>
            <a:r>
              <a:rPr lang="en-US" sz="2800" smtClean="0"/>
              <a:t>Popular alternative to decision trees</a:t>
            </a:r>
          </a:p>
          <a:p>
            <a:pPr eaLnBrk="1" hangingPunct="1">
              <a:lnSpc>
                <a:spcPct val="90000"/>
              </a:lnSpc>
            </a:pPr>
            <a:r>
              <a:rPr lang="en-US" sz="2800" i="1" smtClean="0"/>
              <a:t>Antecedent</a:t>
            </a:r>
            <a:r>
              <a:rPr lang="en-US" sz="2800" smtClean="0"/>
              <a:t> (pre-condition): a series of tests (just like the tests at the nodes of a decision tree)</a:t>
            </a:r>
          </a:p>
          <a:p>
            <a:pPr eaLnBrk="1" hangingPunct="1">
              <a:lnSpc>
                <a:spcPct val="90000"/>
              </a:lnSpc>
            </a:pPr>
            <a:r>
              <a:rPr lang="en-US" sz="2800" smtClean="0"/>
              <a:t>Test are usually logically ANDed together (but may also be general logical expressions)</a:t>
            </a:r>
          </a:p>
          <a:p>
            <a:pPr eaLnBrk="1" hangingPunct="1">
              <a:lnSpc>
                <a:spcPct val="90000"/>
              </a:lnSpc>
            </a:pPr>
            <a:r>
              <a:rPr lang="en-US" sz="2800" i="1" smtClean="0"/>
              <a:t>Consequent</a:t>
            </a:r>
            <a:r>
              <a:rPr lang="en-US" sz="2800" smtClean="0"/>
              <a:t> (conclusion): classes, set of classes, or probability distribution assigned by rule</a:t>
            </a:r>
          </a:p>
          <a:p>
            <a:pPr eaLnBrk="1" hangingPunct="1">
              <a:lnSpc>
                <a:spcPct val="90000"/>
              </a:lnSpc>
            </a:pPr>
            <a:r>
              <a:rPr lang="en-US" sz="2800" smtClean="0"/>
              <a:t>Individual rules are often logically ORed together</a:t>
            </a:r>
          </a:p>
          <a:p>
            <a:pPr lvl="1" eaLnBrk="1" hangingPunct="1">
              <a:lnSpc>
                <a:spcPct val="90000"/>
              </a:lnSpc>
            </a:pPr>
            <a:r>
              <a:rPr lang="en-US" sz="2400" smtClean="0"/>
              <a:t>Conflicts arise if different conclusions apply</a:t>
            </a:r>
          </a:p>
          <a:p>
            <a:pPr lvl="1" eaLnBrk="1" hangingPunct="1">
              <a:lnSpc>
                <a:spcPct val="90000"/>
              </a:lnSpc>
            </a:pPr>
            <a:r>
              <a:rPr lang="en-US" sz="2400" smtClean="0"/>
              <a:t>Can you come up with an example of this based on our running example about receiving tickets?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Symbol" pitchFamily="18" charset="2"/>
              <a:buChar char="Ó"/>
            </a:pPr>
            <a:r>
              <a:rPr lang="en-US" sz="1400" smtClean="0"/>
              <a:t> William M. Pottenger, Ph.D.</a:t>
            </a:r>
          </a:p>
          <a:p>
            <a:pPr eaLnBrk="1" hangingPunct="1"/>
            <a:r>
              <a:rPr lang="en-US" sz="1400" smtClean="0"/>
              <a:t> Majority of content </a:t>
            </a:r>
            <a:r>
              <a:rPr lang="en-US" sz="1400" smtClean="0">
                <a:cs typeface="Times New Roman" pitchFamily="18" charset="0"/>
              </a:rPr>
              <a:t>©</a:t>
            </a:r>
            <a:r>
              <a:rPr lang="en-US" sz="1400" smtClean="0"/>
              <a:t>Eibe Frank at the University of Waikato</a:t>
            </a:r>
          </a:p>
          <a:p>
            <a:pPr eaLnBrk="1" hangingPunct="1">
              <a:buFont typeface="Symbol" pitchFamily="18" charset="2"/>
              <a:buChar char="Ó"/>
            </a:pPr>
            <a:endParaRPr lang="en-US" sz="1400" smtClean="0"/>
          </a:p>
        </p:txBody>
      </p:sp>
      <p:sp>
        <p:nvSpPr>
          <p:cNvPr id="10243" name="Rectangle 2"/>
          <p:cNvSpPr>
            <a:spLocks noChangeArrowheads="1"/>
          </p:cNvSpPr>
          <p:nvPr/>
        </p:nvSpPr>
        <p:spPr bwMode="auto">
          <a:xfrm>
            <a:off x="304800" y="3048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a:solidFill>
                  <a:schemeClr val="tx2"/>
                </a:solidFill>
              </a:rPr>
              <a:t>From trees to rules</a:t>
            </a:r>
          </a:p>
        </p:txBody>
      </p:sp>
      <p:sp>
        <p:nvSpPr>
          <p:cNvPr id="10244" name="Rectangle 3"/>
          <p:cNvSpPr>
            <a:spLocks noChangeArrowheads="1"/>
          </p:cNvSpPr>
          <p:nvPr/>
        </p:nvSpPr>
        <p:spPr bwMode="auto">
          <a:xfrm>
            <a:off x="381000" y="1371600"/>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buFontTx/>
              <a:buChar char="•"/>
            </a:pPr>
            <a:r>
              <a:rPr lang="en-US" sz="3200"/>
              <a:t>Easy: converting a tree into a set of rules</a:t>
            </a:r>
          </a:p>
          <a:p>
            <a:pPr marL="742950" lvl="1" indent="-285750">
              <a:spcBef>
                <a:spcPct val="20000"/>
              </a:spcBef>
              <a:buFontTx/>
              <a:buChar char="–"/>
            </a:pPr>
            <a:r>
              <a:rPr lang="en-US" sz="2800"/>
              <a:t>One rule for each leaf:</a:t>
            </a:r>
          </a:p>
          <a:p>
            <a:pPr marL="1143000" lvl="2" indent="-228600">
              <a:spcBef>
                <a:spcPct val="20000"/>
              </a:spcBef>
              <a:buFontTx/>
              <a:buChar char="•"/>
            </a:pPr>
            <a:r>
              <a:rPr lang="en-US"/>
              <a:t>Antecedent contains a condition for every node on the path from the root to the leaf</a:t>
            </a:r>
          </a:p>
          <a:p>
            <a:pPr marL="1143000" lvl="2" indent="-228600">
              <a:spcBef>
                <a:spcPct val="20000"/>
              </a:spcBef>
              <a:buFontTx/>
              <a:buChar char="•"/>
            </a:pPr>
            <a:r>
              <a:rPr lang="en-US"/>
              <a:t>Consequent is class assigned by the leaf</a:t>
            </a:r>
          </a:p>
          <a:p>
            <a:pPr marL="342900" indent="-342900">
              <a:spcBef>
                <a:spcPct val="20000"/>
              </a:spcBef>
              <a:buFontTx/>
              <a:buChar char="•"/>
            </a:pPr>
            <a:r>
              <a:rPr lang="en-US" sz="3200"/>
              <a:t>Produces rules that are unambiguous</a:t>
            </a:r>
          </a:p>
          <a:p>
            <a:pPr marL="742950" lvl="1" indent="-285750">
              <a:spcBef>
                <a:spcPct val="20000"/>
              </a:spcBef>
              <a:buFontTx/>
              <a:buChar char="–"/>
            </a:pPr>
            <a:r>
              <a:rPr lang="en-US" sz="2800"/>
              <a:t>Doesn’t matter in which order they are executed</a:t>
            </a:r>
          </a:p>
          <a:p>
            <a:pPr marL="342900" indent="-342900">
              <a:spcBef>
                <a:spcPct val="20000"/>
              </a:spcBef>
              <a:buFontTx/>
              <a:buChar char="•"/>
            </a:pPr>
            <a:r>
              <a:rPr lang="en-US" sz="3200"/>
              <a:t>But: resulting rules are unnecessarily complex</a:t>
            </a:r>
          </a:p>
          <a:p>
            <a:pPr marL="742950" lvl="1" indent="-285750">
              <a:spcBef>
                <a:spcPct val="20000"/>
              </a:spcBef>
              <a:buFontTx/>
              <a:buChar char="–"/>
            </a:pPr>
            <a:r>
              <a:rPr lang="en-US" sz="2800"/>
              <a:t>Pruning to remove redundant tests/rules (What does this mean in terms of our ‘running example’?)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5330</TotalTime>
  <Words>4583</Words>
  <Application>Microsoft Office PowerPoint</Application>
  <PresentationFormat>On-screen Show (4:3)</PresentationFormat>
  <Paragraphs>650</Paragraphs>
  <Slides>48</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Courier</vt:lpstr>
      <vt:lpstr>Symbol</vt:lpstr>
      <vt:lpstr>Times</vt:lpstr>
      <vt:lpstr>Times New Roman</vt:lpstr>
      <vt:lpstr>Wingdings</vt:lpstr>
      <vt:lpstr>Default Design</vt:lpstr>
      <vt:lpstr>Document</vt:lpstr>
      <vt:lpstr>PowerPoint Presentation</vt:lpstr>
      <vt:lpstr>PowerPoint Presentation</vt:lpstr>
      <vt:lpstr>Representing Structural Patterns</vt:lpstr>
      <vt:lpstr>Decision Tables</vt:lpstr>
      <vt:lpstr>Decision Trees</vt:lpstr>
      <vt:lpstr>Nominal and Numeric Attributes</vt:lpstr>
      <vt:lpstr>Missing Attribute Values</vt:lpstr>
      <vt:lpstr>Classification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Weka</vt:lpstr>
      <vt:lpstr>Weka</vt:lpstr>
      <vt:lpstr>Weka</vt:lpstr>
      <vt:lpstr>Weka</vt:lpstr>
      <vt:lpstr>Weka</vt:lpstr>
      <vt:lpstr>Weka</vt:lpstr>
    </vt:vector>
  </TitlesOfParts>
  <Company>Lehigh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347/447 Lecture 2</dc:title>
  <dc:creator>William M. Pottenger, Ph.D.</dc:creator>
  <cp:lastModifiedBy>Christie Nelson</cp:lastModifiedBy>
  <cp:revision>342</cp:revision>
  <dcterms:created xsi:type="dcterms:W3CDTF">1601-01-01T00:00:00Z</dcterms:created>
  <dcterms:modified xsi:type="dcterms:W3CDTF">2016-01-29T22:36:56Z</dcterms:modified>
</cp:coreProperties>
</file>