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09"/>
  </p:notesMasterIdLst>
  <p:handoutMasterIdLst>
    <p:handoutMasterId r:id="rId110"/>
  </p:handoutMasterIdLst>
  <p:sldIdLst>
    <p:sldId id="256" r:id="rId3"/>
    <p:sldId id="257" r:id="rId4"/>
    <p:sldId id="258" r:id="rId5"/>
    <p:sldId id="259" r:id="rId6"/>
    <p:sldId id="324" r:id="rId7"/>
    <p:sldId id="260" r:id="rId8"/>
    <p:sldId id="323"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368" r:id="rId29"/>
    <p:sldId id="280" r:id="rId30"/>
    <p:sldId id="283" r:id="rId31"/>
    <p:sldId id="284" r:id="rId32"/>
    <p:sldId id="285" r:id="rId33"/>
    <p:sldId id="286" r:id="rId34"/>
    <p:sldId id="369"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65" r:id="rId72"/>
    <p:sldId id="366" r:id="rId73"/>
    <p:sldId id="36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15619" autoAdjust="0"/>
    <p:restoredTop sz="87868" autoAdjust="0"/>
  </p:normalViewPr>
  <p:slideViewPr>
    <p:cSldViewPr>
      <p:cViewPr varScale="1">
        <p:scale>
          <a:sx n="58" d="100"/>
          <a:sy n="58" d="100"/>
        </p:scale>
        <p:origin x="21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NULL"/><Relationship Id="rId1" Type="http://schemas.openxmlformats.org/officeDocument/2006/relationships/image" Target="../media/image37.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4" Type="http://schemas.openxmlformats.org/officeDocument/2006/relationships/image" Target="../media/image7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F9EE079-D282-40A3-BC31-7DC148AFD56F}" type="slidenum">
              <a:rPr lang="en-US"/>
              <a:pPr/>
              <a:t>‹#›</a:t>
            </a:fld>
            <a:endParaRPr lang="en-US"/>
          </a:p>
        </p:txBody>
      </p:sp>
    </p:spTree>
    <p:extLst>
      <p:ext uri="{BB962C8B-B14F-4D97-AF65-F5344CB8AC3E}">
        <p14:creationId xmlns:p14="http://schemas.microsoft.com/office/powerpoint/2010/main" val="348633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25F5618-FB2A-468B-8429-B8E5549FEE0F}" type="slidenum">
              <a:rPr lang="en-US"/>
              <a:pPr/>
              <a:t>‹#›</a:t>
            </a:fld>
            <a:endParaRPr lang="en-US"/>
          </a:p>
        </p:txBody>
      </p:sp>
    </p:spTree>
    <p:extLst>
      <p:ext uri="{BB962C8B-B14F-4D97-AF65-F5344CB8AC3E}">
        <p14:creationId xmlns:p14="http://schemas.microsoft.com/office/powerpoint/2010/main" val="25936565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9ED91-2DFA-44C6-A38C-39600B039A0D}" type="slidenum">
              <a:rPr lang="en-US"/>
              <a:pPr/>
              <a:t>3</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a:t>What’s the simplest possible algorithm? One that doesn’t use any attributes at all… think about predicting the action to take at a stop sign. What is the label that occurs most frequently in the training data? Now, how about a traffic signal (red, yellow, green)?</a:t>
            </a:r>
          </a:p>
        </p:txBody>
      </p:sp>
    </p:spTree>
    <p:extLst>
      <p:ext uri="{BB962C8B-B14F-4D97-AF65-F5344CB8AC3E}">
        <p14:creationId xmlns:p14="http://schemas.microsoft.com/office/powerpoint/2010/main" val="17679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89078-155D-4B4F-B175-9B22CB45BD6B}" type="slidenum">
              <a:rPr lang="en-US"/>
              <a:pPr/>
              <a:t>23</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t>We’re not tied to normal distributions – others (e.g., lognormal), can be used as well.</a:t>
            </a:r>
          </a:p>
        </p:txBody>
      </p:sp>
    </p:spTree>
    <p:extLst>
      <p:ext uri="{BB962C8B-B14F-4D97-AF65-F5344CB8AC3E}">
        <p14:creationId xmlns:p14="http://schemas.microsoft.com/office/powerpoint/2010/main" val="104724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our previous decision</a:t>
            </a:r>
            <a:r>
              <a:rPr lang="en-US" baseline="0" dirty="0" smtClean="0"/>
              <a:t> tree examples (registration, buying a car)</a:t>
            </a:r>
            <a:endParaRPr lang="en-US" dirty="0"/>
          </a:p>
        </p:txBody>
      </p:sp>
      <p:sp>
        <p:nvSpPr>
          <p:cNvPr id="4" name="Slide Number Placeholder 3"/>
          <p:cNvSpPr>
            <a:spLocks noGrp="1"/>
          </p:cNvSpPr>
          <p:nvPr>
            <p:ph type="sldNum" sz="quarter" idx="10"/>
          </p:nvPr>
        </p:nvSpPr>
        <p:spPr/>
        <p:txBody>
          <a:bodyPr/>
          <a:lstStyle/>
          <a:p>
            <a:fld id="{B25F5618-FB2A-468B-8429-B8E5549FEE0F}" type="slidenum">
              <a:rPr lang="en-US" smtClean="0"/>
              <a:pPr/>
              <a:t>24</a:t>
            </a:fld>
            <a:endParaRPr lang="en-US"/>
          </a:p>
        </p:txBody>
      </p:sp>
    </p:spTree>
    <p:extLst>
      <p:ext uri="{BB962C8B-B14F-4D97-AF65-F5344CB8AC3E}">
        <p14:creationId xmlns:p14="http://schemas.microsoft.com/office/powerpoint/2010/main" val="1978469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3385B-9865-4A6E-984A-62867662F7B2}" type="slidenum">
              <a:rPr lang="en-US"/>
              <a:pPr/>
              <a:t>26</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US"/>
              <a:t>How about tossing a coin… how much information is needed (in log base 2 bits) to predict an outcome? How about if it’s not a ‘fair’ coin, but weighted… say 25% probability heads and 75% probability tails. Is the entropy greater or less than that of a fair coin? Why is this? How about rolling an eight-sided die?  Why the minus signs in the formula? In relation to communications theory, entropy can be thought of as the average length of a message needed to transmit an event.  When would entropy reach a maximum?  Minimum?</a:t>
            </a:r>
          </a:p>
        </p:txBody>
      </p:sp>
    </p:spTree>
    <p:extLst>
      <p:ext uri="{BB962C8B-B14F-4D97-AF65-F5344CB8AC3E}">
        <p14:creationId xmlns:p14="http://schemas.microsoft.com/office/powerpoint/2010/main" val="49243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742B7-285D-4AF2-8824-FBF9131DF9CC}" type="slidenum">
              <a:rPr lang="en-US"/>
              <a:pPr/>
              <a:t>27</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t>Using the normal distribution to model a range of numeric values that a given attribute takes is simply another way to get the probability of a given class for a given attribute-value.</a:t>
            </a:r>
          </a:p>
        </p:txBody>
      </p:sp>
    </p:spTree>
    <p:extLst>
      <p:ext uri="{BB962C8B-B14F-4D97-AF65-F5344CB8AC3E}">
        <p14:creationId xmlns:p14="http://schemas.microsoft.com/office/powerpoint/2010/main" val="2951829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you calculate information for each leaf of each attribute?</a:t>
            </a:r>
          </a:p>
        </p:txBody>
      </p:sp>
      <p:sp>
        <p:nvSpPr>
          <p:cNvPr id="4" name="Slide Number Placeholder 3"/>
          <p:cNvSpPr>
            <a:spLocks noGrp="1"/>
          </p:cNvSpPr>
          <p:nvPr>
            <p:ph type="sldNum" sz="quarter" idx="10"/>
          </p:nvPr>
        </p:nvSpPr>
        <p:spPr/>
        <p:txBody>
          <a:bodyPr/>
          <a:lstStyle/>
          <a:p>
            <a:fld id="{B25F5618-FB2A-468B-8429-B8E5549FEE0F}" type="slidenum">
              <a:rPr lang="en-US"/>
              <a:pPr/>
              <a:t>28</a:t>
            </a:fld>
            <a:endParaRPr lang="en-US"/>
          </a:p>
        </p:txBody>
      </p:sp>
    </p:spTree>
    <p:extLst>
      <p:ext uri="{BB962C8B-B14F-4D97-AF65-F5344CB8AC3E}">
        <p14:creationId xmlns:p14="http://schemas.microsoft.com/office/powerpoint/2010/main" val="1518338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Again can you calculate the new information for each leaf? How do you calculate the information gain?</a:t>
            </a:r>
          </a:p>
        </p:txBody>
      </p:sp>
      <p:sp>
        <p:nvSpPr>
          <p:cNvPr id="4" name="Slide Number Placeholder 3"/>
          <p:cNvSpPr>
            <a:spLocks noGrp="1"/>
          </p:cNvSpPr>
          <p:nvPr>
            <p:ph type="sldNum" sz="quarter" idx="10"/>
          </p:nvPr>
        </p:nvSpPr>
        <p:spPr/>
        <p:txBody>
          <a:bodyPr/>
          <a:lstStyle/>
          <a:p>
            <a:fld id="{B25F5618-FB2A-468B-8429-B8E5549FEE0F}" type="slidenum">
              <a:rPr lang="en-US"/>
              <a:pPr/>
              <a:t>31</a:t>
            </a:fld>
            <a:endParaRPr lang="en-US"/>
          </a:p>
        </p:txBody>
      </p:sp>
    </p:spTree>
    <p:extLst>
      <p:ext uri="{BB962C8B-B14F-4D97-AF65-F5344CB8AC3E}">
        <p14:creationId xmlns:p14="http://schemas.microsoft.com/office/powerpoint/2010/main" val="3359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 we know if all instances are covered? </a:t>
            </a:r>
          </a:p>
        </p:txBody>
      </p:sp>
      <p:sp>
        <p:nvSpPr>
          <p:cNvPr id="4" name="Slide Number Placeholder 3"/>
          <p:cNvSpPr>
            <a:spLocks noGrp="1"/>
          </p:cNvSpPr>
          <p:nvPr>
            <p:ph type="sldNum" sz="quarter" idx="10"/>
          </p:nvPr>
        </p:nvSpPr>
        <p:spPr/>
        <p:txBody>
          <a:bodyPr/>
          <a:lstStyle/>
          <a:p>
            <a:fld id="{B25F5618-FB2A-468B-8429-B8E5549FEE0F}" type="slidenum">
              <a:rPr lang="en-US"/>
              <a:pPr/>
              <a:t>32</a:t>
            </a:fld>
            <a:endParaRPr lang="en-US"/>
          </a:p>
        </p:txBody>
      </p:sp>
    </p:spTree>
    <p:extLst>
      <p:ext uri="{BB962C8B-B14F-4D97-AF65-F5344CB8AC3E}">
        <p14:creationId xmlns:p14="http://schemas.microsoft.com/office/powerpoint/2010/main" val="438436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(p+q+r=1)</a:t>
            </a:r>
          </a:p>
        </p:txBody>
      </p:sp>
      <p:sp>
        <p:nvSpPr>
          <p:cNvPr id="4" name="Slide Number Placeholder 3"/>
          <p:cNvSpPr>
            <a:spLocks noGrp="1"/>
          </p:cNvSpPr>
          <p:nvPr>
            <p:ph type="sldNum" sz="quarter" idx="10"/>
          </p:nvPr>
        </p:nvSpPr>
        <p:spPr/>
        <p:txBody>
          <a:bodyPr/>
          <a:lstStyle/>
          <a:p>
            <a:fld id="{B25F5618-FB2A-468B-8429-B8E5549FEE0F}" type="slidenum">
              <a:rPr lang="en-US"/>
              <a:pPr/>
              <a:t>35</a:t>
            </a:fld>
            <a:endParaRPr lang="en-US"/>
          </a:p>
        </p:txBody>
      </p:sp>
    </p:spTree>
    <p:extLst>
      <p:ext uri="{BB962C8B-B14F-4D97-AF65-F5344CB8AC3E}">
        <p14:creationId xmlns:p14="http://schemas.microsoft.com/office/powerpoint/2010/main" val="54700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BBE07-F2D3-4BBA-96DB-C99D33A2901B}" type="slidenum">
              <a:rPr lang="en-US"/>
              <a:pPr/>
              <a:t>36</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t>Fragmentation occurs as a result of continuous partitioning of the instance space, which progressively lessens the statistical support of every partial (i.e., disjunctive) hypothesis. This is a natural result of applying a ‘divide and conquer’ approach, but is especially problematic when an attribute has a large number of values simply because few instances will be routed down any particular path.</a:t>
            </a:r>
          </a:p>
        </p:txBody>
      </p:sp>
    </p:spTree>
    <p:extLst>
      <p:ext uri="{BB962C8B-B14F-4D97-AF65-F5344CB8AC3E}">
        <p14:creationId xmlns:p14="http://schemas.microsoft.com/office/powerpoint/2010/main" val="2057880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fragmentation</a:t>
            </a:r>
          </a:p>
        </p:txBody>
      </p:sp>
      <p:sp>
        <p:nvSpPr>
          <p:cNvPr id="4" name="Slide Number Placeholder 3"/>
          <p:cNvSpPr>
            <a:spLocks noGrp="1"/>
          </p:cNvSpPr>
          <p:nvPr>
            <p:ph type="sldNum" sz="quarter" idx="10"/>
          </p:nvPr>
        </p:nvSpPr>
        <p:spPr/>
        <p:txBody>
          <a:bodyPr/>
          <a:lstStyle/>
          <a:p>
            <a:fld id="{B25F5618-FB2A-468B-8429-B8E5549FEE0F}" type="slidenum">
              <a:rPr lang="en-US"/>
              <a:pPr/>
              <a:t>38</a:t>
            </a:fld>
            <a:endParaRPr lang="en-US"/>
          </a:p>
        </p:txBody>
      </p:sp>
    </p:spTree>
    <p:extLst>
      <p:ext uri="{BB962C8B-B14F-4D97-AF65-F5344CB8AC3E}">
        <p14:creationId xmlns:p14="http://schemas.microsoft.com/office/powerpoint/2010/main" val="69204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CE3A7-CD54-44B9-851F-D46A9AAE4983}" type="slidenum">
              <a:rPr lang="en-US"/>
              <a:pPr/>
              <a:t>13</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r>
              <a:rPr lang="en-US"/>
              <a:t>Deriving Bayes’ Rule from first principles is easy… just remember the definition of conditional probability: P(A|B) = P(A and B)/P(B). Likewise, P(B|A) = P(B and A)/P(A). Putting these together we get the following: P(A|B) = (P(B|A)*P(A))/P(B). This is just Bayes’ Rule!</a:t>
            </a:r>
          </a:p>
        </p:txBody>
      </p:sp>
    </p:spTree>
    <p:extLst>
      <p:ext uri="{BB962C8B-B14F-4D97-AF65-F5344CB8AC3E}">
        <p14:creationId xmlns:p14="http://schemas.microsoft.com/office/powerpoint/2010/main" val="793285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ID3 is a scheme described using information gain criterion. ID3 stands for Iterative Dichotomiser 3, created by Ross Quinlan in 1979.</a:t>
            </a:r>
          </a:p>
          <a:p>
            <a:r>
              <a:rPr lang="en-US"/>
              <a:t>C4.5 is a series of improvements to ID3.</a:t>
            </a:r>
            <a:r>
              <a:rPr lang="en-US" baseline="0"/>
              <a:t> Called C4.5 because it is written in C and is version 4.5. </a:t>
            </a:r>
          </a:p>
          <a:p>
            <a:r>
              <a:rPr lang="en-US" baseline="0"/>
              <a:t>CART is an alternative to C4.5 and is a pruning strategy for learning classification and regression tree (CART stands for Classification And Regression Tree and was first introduced by Breiman, Freidman, Olshen, and Stone in 1984).</a:t>
            </a:r>
            <a:endParaRPr lang="en-US"/>
          </a:p>
        </p:txBody>
      </p:sp>
      <p:sp>
        <p:nvSpPr>
          <p:cNvPr id="4" name="Slide Number Placeholder 3"/>
          <p:cNvSpPr>
            <a:spLocks noGrp="1"/>
          </p:cNvSpPr>
          <p:nvPr>
            <p:ph type="sldNum" sz="quarter" idx="10"/>
          </p:nvPr>
        </p:nvSpPr>
        <p:spPr/>
        <p:txBody>
          <a:bodyPr/>
          <a:lstStyle/>
          <a:p>
            <a:fld id="{B25F5618-FB2A-468B-8429-B8E5549FEE0F}" type="slidenum">
              <a:rPr lang="en-US"/>
              <a:pPr/>
              <a:t>43</a:t>
            </a:fld>
            <a:endParaRPr lang="en-US"/>
          </a:p>
        </p:txBody>
      </p:sp>
    </p:spTree>
    <p:extLst>
      <p:ext uri="{BB962C8B-B14F-4D97-AF65-F5344CB8AC3E}">
        <p14:creationId xmlns:p14="http://schemas.microsoft.com/office/powerpoint/2010/main" val="361234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Remember our examples from before (buying a car, a police officer giving tickets)</a:t>
            </a:r>
          </a:p>
        </p:txBody>
      </p:sp>
      <p:sp>
        <p:nvSpPr>
          <p:cNvPr id="4" name="Slide Number Placeholder 3"/>
          <p:cNvSpPr>
            <a:spLocks noGrp="1"/>
          </p:cNvSpPr>
          <p:nvPr>
            <p:ph type="sldNum" sz="quarter" idx="10"/>
          </p:nvPr>
        </p:nvSpPr>
        <p:spPr/>
        <p:txBody>
          <a:bodyPr/>
          <a:lstStyle/>
          <a:p>
            <a:fld id="{B25F5618-FB2A-468B-8429-B8E5549FEE0F}" type="slidenum">
              <a:rPr lang="en-US"/>
              <a:pPr/>
              <a:t>44</a:t>
            </a:fld>
            <a:endParaRPr lang="en-US"/>
          </a:p>
        </p:txBody>
      </p:sp>
    </p:spTree>
    <p:extLst>
      <p:ext uri="{BB962C8B-B14F-4D97-AF65-F5344CB8AC3E}">
        <p14:creationId xmlns:p14="http://schemas.microsoft.com/office/powerpoint/2010/main" val="1893914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FC12C-6A56-45A2-ABB6-6CFEE60873B7}" type="slidenum">
              <a:rPr lang="en-US"/>
              <a:pPr/>
              <a:t>45</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r>
              <a:rPr lang="en-US" dirty="0"/>
              <a:t>What are the various values for TP-rate/recall, FP-rate, precision and F-measure for each of the three rules covering class A? Class B?</a:t>
            </a:r>
          </a:p>
          <a:p>
            <a:r>
              <a:rPr lang="en-US" dirty="0"/>
              <a:t>What</a:t>
            </a:r>
            <a:r>
              <a:rPr lang="en-US" baseline="0" dirty="0"/>
              <a:t> rule would you add to the last picture to get a "perfect" rule set?</a:t>
            </a:r>
          </a:p>
          <a:p>
            <a:r>
              <a:rPr lang="en-US" baseline="0" dirty="0"/>
              <a:t>Can you come up with a new example similar to above but with 3 classes (A, B, and C)? What are the new values of recall, FP rate, precision, f- measure for each class? What are the new rules for your example?</a:t>
            </a:r>
            <a:endParaRPr lang="en-US" dirty="0"/>
          </a:p>
        </p:txBody>
      </p:sp>
    </p:spTree>
    <p:extLst>
      <p:ext uri="{BB962C8B-B14F-4D97-AF65-F5344CB8AC3E}">
        <p14:creationId xmlns:p14="http://schemas.microsoft.com/office/powerpoint/2010/main" val="156731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3B5B2-FFFD-4E93-BB24-2CDF9E469CB2}" type="slidenum">
              <a:rPr lang="en-US"/>
              <a:pPr/>
              <a:t>46</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Perspicuous: plain to the understanding especially because of clarity and precision of presentation.</a:t>
            </a:r>
          </a:p>
        </p:txBody>
      </p:sp>
    </p:spTree>
    <p:extLst>
      <p:ext uri="{BB962C8B-B14F-4D97-AF65-F5344CB8AC3E}">
        <p14:creationId xmlns:p14="http://schemas.microsoft.com/office/powerpoint/2010/main" val="758487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215F9-B0DF-4239-878A-2B522AD16002}" type="slidenum">
              <a:rPr lang="en-US"/>
              <a:pPr/>
              <a:t>47</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a:t>Note that when a term is added to the antecedent, we hope to reduce FPs but may also reduce TPs.</a:t>
            </a:r>
          </a:p>
        </p:txBody>
      </p:sp>
    </p:spTree>
    <p:extLst>
      <p:ext uri="{BB962C8B-B14F-4D97-AF65-F5344CB8AC3E}">
        <p14:creationId xmlns:p14="http://schemas.microsoft.com/office/powerpoint/2010/main" val="431727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7E91C-BE12-4E02-BF27-D9202ABF1633}" type="slidenum">
              <a:rPr lang="en-US"/>
              <a:pPr/>
              <a:t>48</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Any recognize p/t? </a:t>
            </a:r>
            <a:r>
              <a:rPr lang="en-US">
                <a:sym typeface="Wingdings" pitchFamily="2" charset="2"/>
              </a:rPr>
              <a:t> Sure enough, it’s your old friend precision in another guise. What is a possible problem with using p/t as the metric to maximize?</a:t>
            </a:r>
            <a:endParaRPr lang="en-US"/>
          </a:p>
        </p:txBody>
      </p:sp>
    </p:spTree>
    <p:extLst>
      <p:ext uri="{BB962C8B-B14F-4D97-AF65-F5344CB8AC3E}">
        <p14:creationId xmlns:p14="http://schemas.microsoft.com/office/powerpoint/2010/main" val="1844786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Contact lens data is from v3 of the book on page 6</a:t>
            </a:r>
          </a:p>
        </p:txBody>
      </p:sp>
      <p:sp>
        <p:nvSpPr>
          <p:cNvPr id="4" name="Slide Number Placeholder 3"/>
          <p:cNvSpPr>
            <a:spLocks noGrp="1"/>
          </p:cNvSpPr>
          <p:nvPr>
            <p:ph type="sldNum" sz="quarter" idx="10"/>
          </p:nvPr>
        </p:nvSpPr>
        <p:spPr/>
        <p:txBody>
          <a:bodyPr/>
          <a:lstStyle/>
          <a:p>
            <a:fld id="{B25F5618-FB2A-468B-8429-B8E5549FEE0F}" type="slidenum">
              <a:rPr lang="en-US"/>
              <a:pPr/>
              <a:t>49</a:t>
            </a:fld>
            <a:endParaRPr lang="en-US"/>
          </a:p>
        </p:txBody>
      </p:sp>
    </p:spTree>
    <p:extLst>
      <p:ext uri="{BB962C8B-B14F-4D97-AF65-F5344CB8AC3E}">
        <p14:creationId xmlns:p14="http://schemas.microsoft.com/office/powerpoint/2010/main" val="1167917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6D8557-539A-4C84-BAB9-C461EA00F7B3}" type="slidenum">
              <a:rPr lang="en-US"/>
              <a:pPr/>
              <a:t>53</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n-US" dirty="0"/>
              <a:t>Something to think about: this ‘tie’ between age=young and prescription=</a:t>
            </a:r>
            <a:r>
              <a:rPr lang="en-US" dirty="0" err="1"/>
              <a:t>myope</a:t>
            </a:r>
            <a:r>
              <a:rPr lang="en-US" dirty="0"/>
              <a:t> reveals a deeper issue related to a bias of this algorithm. To understand the nature of the bias, think about the ratio p/t… naturally, we want p/t to reach its maximum of one (1). But what possible values of p and t achieve this? In the example above, 2/2 and 3/3 both achieve the maximum. How about 1/1? Interesting… 1/1 also achieves a maximum. But p/t does not distinguish between these different values of p and t. What do you think would be the result if a ruleset was generated for which p==t==1 in </a:t>
            </a:r>
            <a:r>
              <a:rPr lang="en-US" i="1" dirty="0"/>
              <a:t>every case</a:t>
            </a:r>
            <a:r>
              <a:rPr lang="en-US" dirty="0"/>
              <a:t>? I think you get the point now… what is the bias of this algorithm? It learns rules that maximize precision, but the use of precision biases the algorithm to find rules that cover a small number of instances, which may result in overfitting the data. Now, how could this be mitigated? How would you change the algorithm (on the slide after the next slide) to address this bias?</a:t>
            </a:r>
          </a:p>
        </p:txBody>
      </p:sp>
    </p:spTree>
    <p:extLst>
      <p:ext uri="{BB962C8B-B14F-4D97-AF65-F5344CB8AC3E}">
        <p14:creationId xmlns:p14="http://schemas.microsoft.com/office/powerpoint/2010/main" val="2109041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you</a:t>
            </a:r>
            <a:r>
              <a:rPr lang="en-US" baseline="0"/>
              <a:t> come up with the rules for the other two classes (no lenses, soft lenses)?</a:t>
            </a:r>
            <a:endParaRPr lang="en-US"/>
          </a:p>
        </p:txBody>
      </p:sp>
      <p:sp>
        <p:nvSpPr>
          <p:cNvPr id="4" name="Slide Number Placeholder 3"/>
          <p:cNvSpPr>
            <a:spLocks noGrp="1"/>
          </p:cNvSpPr>
          <p:nvPr>
            <p:ph type="sldNum" sz="quarter" idx="10"/>
          </p:nvPr>
        </p:nvSpPr>
        <p:spPr/>
        <p:txBody>
          <a:bodyPr/>
          <a:lstStyle/>
          <a:p>
            <a:fld id="{B25F5618-FB2A-468B-8429-B8E5549FEE0F}" type="slidenum">
              <a:rPr lang="en-US"/>
              <a:pPr/>
              <a:t>54</a:t>
            </a:fld>
            <a:endParaRPr lang="en-US"/>
          </a:p>
        </p:txBody>
      </p:sp>
    </p:spTree>
    <p:extLst>
      <p:ext uri="{BB962C8B-B14F-4D97-AF65-F5344CB8AC3E}">
        <p14:creationId xmlns:p14="http://schemas.microsoft.com/office/powerpoint/2010/main" val="1253461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PRISM is a method for constructing rules, and only generates "perfect" rules. It uses the formula p/t,</a:t>
            </a:r>
            <a:r>
              <a:rPr lang="en-US" baseline="0"/>
              <a:t> and if p/t&lt;100% it is considered "incorrect." It was created by Cendrowska in 1987.</a:t>
            </a:r>
            <a:endParaRPr lang="en-US"/>
          </a:p>
        </p:txBody>
      </p:sp>
      <p:sp>
        <p:nvSpPr>
          <p:cNvPr id="4" name="Slide Number Placeholder 3"/>
          <p:cNvSpPr>
            <a:spLocks noGrp="1"/>
          </p:cNvSpPr>
          <p:nvPr>
            <p:ph type="sldNum" sz="quarter" idx="10"/>
          </p:nvPr>
        </p:nvSpPr>
        <p:spPr/>
        <p:txBody>
          <a:bodyPr/>
          <a:lstStyle/>
          <a:p>
            <a:fld id="{B25F5618-FB2A-468B-8429-B8E5549FEE0F}" type="slidenum">
              <a:rPr lang="en-US"/>
              <a:pPr/>
              <a:t>55</a:t>
            </a:fld>
            <a:endParaRPr lang="en-US"/>
          </a:p>
        </p:txBody>
      </p:sp>
    </p:spTree>
    <p:extLst>
      <p:ext uri="{BB962C8B-B14F-4D97-AF65-F5344CB8AC3E}">
        <p14:creationId xmlns:p14="http://schemas.microsoft.com/office/powerpoint/2010/main" val="53585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B7519-B5B2-4959-AA52-A510E27CC156}" type="slidenum">
              <a:rPr lang="en-US"/>
              <a:pPr/>
              <a:t>14</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t>This is the key underlying assumption – that the attributes are independent of one another. Consider an instance composed of the attributes </a:t>
            </a:r>
            <a:r>
              <a:rPr lang="en-US" i="1"/>
              <a:t>tire tread depth</a:t>
            </a:r>
            <a:r>
              <a:rPr lang="en-US"/>
              <a:t>, </a:t>
            </a:r>
            <a:r>
              <a:rPr lang="en-US" i="1"/>
              <a:t>traction</a:t>
            </a:r>
            <a:r>
              <a:rPr lang="en-US"/>
              <a:t>, and </a:t>
            </a:r>
            <a:r>
              <a:rPr lang="en-US" i="1"/>
              <a:t>precipitation rate</a:t>
            </a:r>
            <a:r>
              <a:rPr lang="en-US"/>
              <a:t>. It stands to reason that the </a:t>
            </a:r>
            <a:r>
              <a:rPr lang="en-US" i="1"/>
              <a:t>traction</a:t>
            </a:r>
            <a:r>
              <a:rPr lang="en-US"/>
              <a:t> attribute would be correlated with the other two.</a:t>
            </a:r>
          </a:p>
        </p:txBody>
      </p:sp>
    </p:spTree>
    <p:extLst>
      <p:ext uri="{BB962C8B-B14F-4D97-AF65-F5344CB8AC3E}">
        <p14:creationId xmlns:p14="http://schemas.microsoft.com/office/powerpoint/2010/main" val="1172480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1EE5B-48B4-4722-8886-7FABC8F49061}" type="slidenum">
              <a:rPr lang="en-US"/>
              <a:pPr/>
              <a:t>58</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dirty="0"/>
              <a:t>What is it that makes the straightforward separate-and-conquer approach to ARM computationally complex? Consider the weather data… it has 12 attribute-value pairs. How many combinations are there?</a:t>
            </a:r>
          </a:p>
          <a:p>
            <a:endParaRPr lang="en-US" dirty="0"/>
          </a:p>
          <a:p>
            <a:r>
              <a:rPr lang="en-US" dirty="0"/>
              <a:t>Stop here for Lecture 5</a:t>
            </a:r>
          </a:p>
        </p:txBody>
      </p:sp>
    </p:spTree>
    <p:extLst>
      <p:ext uri="{BB962C8B-B14F-4D97-AF65-F5344CB8AC3E}">
        <p14:creationId xmlns:p14="http://schemas.microsoft.com/office/powerpoint/2010/main" val="299144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DDB17-6212-4DFA-ABCF-FFB1059ACA72}" type="slidenum">
              <a:rPr lang="en-US"/>
              <a:pPr/>
              <a:t>61</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r>
              <a:rPr lang="en-US" dirty="0"/>
              <a:t>Another way to count the total number of rules is to think about the number of ways the antecedent can be chosen. If we sum up all the ways, we get 3 choose 0 = 1 (the ‘if true’ antecedent), plus 3 choose 1 = 3 (the ‘if play’, ‘if windy’ and ‘if humidity’ antecedents), plus 3 choose 2 = 3 (the first three antecedents in the first three potential rules above), which equals 7. We do not consider 3 choose 3 because we cannot have an empty consequent in a rule. For a given item set with n items in it, the sum of n choose </a:t>
            </a:r>
            <a:r>
              <a:rPr lang="en-US" dirty="0" err="1"/>
              <a:t>i</a:t>
            </a:r>
            <a:r>
              <a:rPr lang="en-US" dirty="0"/>
              <a:t> for </a:t>
            </a:r>
            <a:r>
              <a:rPr lang="en-US" dirty="0" err="1"/>
              <a:t>i</a:t>
            </a:r>
            <a:r>
              <a:rPr lang="en-US" dirty="0"/>
              <a:t>=0,n-1 is 2^n – 1.</a:t>
            </a:r>
          </a:p>
        </p:txBody>
      </p:sp>
    </p:spTree>
    <p:extLst>
      <p:ext uri="{BB962C8B-B14F-4D97-AF65-F5344CB8AC3E}">
        <p14:creationId xmlns:p14="http://schemas.microsoft.com/office/powerpoint/2010/main" val="458561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807A5-D157-432C-998C-C0543450D706}" type="slidenum">
              <a:rPr lang="en-US"/>
              <a:pPr/>
              <a:t>62</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dirty="0"/>
              <a:t>Association rule mining uses the same metric as PRISM – TP/(TP+FP), or precision. In the last lecture, we saw a potential pitfall when we used precision in PRISM – does this same potential pitfall exist when using precision to discover rules in association rule mining? Why or why not?</a:t>
            </a:r>
          </a:p>
        </p:txBody>
      </p:sp>
    </p:spTree>
    <p:extLst>
      <p:ext uri="{BB962C8B-B14F-4D97-AF65-F5344CB8AC3E}">
        <p14:creationId xmlns:p14="http://schemas.microsoft.com/office/powerpoint/2010/main" val="1878141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EF0F2-9E99-42CA-9E94-E57BFEE1D6BC}" type="slidenum">
              <a:rPr lang="en-US"/>
              <a:pPr/>
              <a:t>63</a:t>
            </a:fld>
            <a:endParaRPr 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t>Notice that the antecedents of all three rules occur in itemsets of frequency equal to the frequency of the itemset used to generate the rule. (In the case above, frequency 2.) This is why confidence is 100%. Actually, this gives a clue as to how we can generate both itemsets and rules more efficiently.</a:t>
            </a:r>
          </a:p>
        </p:txBody>
      </p:sp>
    </p:spTree>
    <p:extLst>
      <p:ext uri="{BB962C8B-B14F-4D97-AF65-F5344CB8AC3E}">
        <p14:creationId xmlns:p14="http://schemas.microsoft.com/office/powerpoint/2010/main" val="58752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9D134-1BDB-4587-AE35-C4B7210068B0}" type="slidenum">
              <a:rPr lang="en-US"/>
              <a:pPr/>
              <a:t>69</a:t>
            </a:fld>
            <a:endParaRPr 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n-US" dirty="0"/>
              <a:t>If milk occurs with almost every purchase, that means that an antecedent with just milk in it will have a large support in the transaction database. If we have a rule like “if milk then eggs”, the number of true positives (milk and eggs purchased together) may be quite high, but since milk occurs in almost every transaction, the number of false positives (milk and anything other than eggs purchased together) will be even higher, and the confidence (precision = TP/(TP+FP)) may be relatively low. As was the case with PRISM, the use of precision as a scoring metric introduces certain biases.</a:t>
            </a:r>
          </a:p>
        </p:txBody>
      </p:sp>
    </p:spTree>
    <p:extLst>
      <p:ext uri="{BB962C8B-B14F-4D97-AF65-F5344CB8AC3E}">
        <p14:creationId xmlns:p14="http://schemas.microsoft.com/office/powerpoint/2010/main" val="17543743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3"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514"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99765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7"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538"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0002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1"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62"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88537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558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Fix equation</a:t>
            </a:r>
            <a:endParaRPr lang="en-US" altLang="en-US" dirty="0"/>
          </a:p>
        </p:txBody>
      </p:sp>
    </p:spTree>
    <p:extLst>
      <p:ext uri="{BB962C8B-B14F-4D97-AF65-F5344CB8AC3E}">
        <p14:creationId xmlns:p14="http://schemas.microsoft.com/office/powerpoint/2010/main" val="1919537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0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6610"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Fix equation</a:t>
            </a:r>
            <a:endParaRPr lang="en-US" altLang="en-US" dirty="0"/>
          </a:p>
        </p:txBody>
      </p:sp>
    </p:spTree>
    <p:extLst>
      <p:ext uri="{BB962C8B-B14F-4D97-AF65-F5344CB8AC3E}">
        <p14:creationId xmlns:p14="http://schemas.microsoft.com/office/powerpoint/2010/main" val="3894726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0C7B21-0A63-41A4-B029-D788C215300D}" type="slidenum">
              <a:rPr lang="en-US"/>
              <a:pPr/>
              <a:t>15</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t>What happened to the probability of the evidence in the denominator? It got normalized per the example on slide 12!</a:t>
            </a:r>
          </a:p>
        </p:txBody>
      </p:sp>
    </p:spTree>
    <p:extLst>
      <p:ext uri="{BB962C8B-B14F-4D97-AF65-F5344CB8AC3E}">
        <p14:creationId xmlns:p14="http://schemas.microsoft.com/office/powerpoint/2010/main" val="5778019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3"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7634"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62447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7"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8658"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Fix equation</a:t>
            </a:r>
            <a:endParaRPr lang="en-US" altLang="en-US" dirty="0"/>
          </a:p>
        </p:txBody>
      </p:sp>
    </p:spTree>
    <p:extLst>
      <p:ext uri="{BB962C8B-B14F-4D97-AF65-F5344CB8AC3E}">
        <p14:creationId xmlns:p14="http://schemas.microsoft.com/office/powerpoint/2010/main" val="2548407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1"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9682"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124993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070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83704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2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1730"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Fix equation</a:t>
            </a:r>
            <a:endParaRPr lang="en-US" altLang="en-US" dirty="0"/>
          </a:p>
        </p:txBody>
      </p:sp>
    </p:spTree>
    <p:extLst>
      <p:ext uri="{BB962C8B-B14F-4D97-AF65-F5344CB8AC3E}">
        <p14:creationId xmlns:p14="http://schemas.microsoft.com/office/powerpoint/2010/main" val="12809155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753"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2754"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89881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7"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3778"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684177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01"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02"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8843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82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97494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6850"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768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69720-BB1E-4EE4-93D7-07AC1054A57F}" type="slidenum">
              <a:rPr lang="en-US"/>
              <a:pPr/>
              <a:t>17</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n-US"/>
              <a:t>This last representation is fully Bayesian – prior probabilities have been assigned to each individual attribute value. What would it take to turn these two modified estimators into a Laplace estimator? Why should the sums of the weights </a:t>
            </a:r>
            <a:r>
              <a:rPr lang="en-US" i="1"/>
              <a:t>p</a:t>
            </a:r>
            <a:r>
              <a:rPr lang="en-US"/>
              <a:t> be equal to one in the second modified estimator?</a:t>
            </a:r>
          </a:p>
        </p:txBody>
      </p:sp>
    </p:spTree>
    <p:extLst>
      <p:ext uri="{BB962C8B-B14F-4D97-AF65-F5344CB8AC3E}">
        <p14:creationId xmlns:p14="http://schemas.microsoft.com/office/powerpoint/2010/main" val="1963723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3"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7874"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3878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897"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898"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091958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1"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922"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83030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94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094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65897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6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1970"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56464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993"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2994"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162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7"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4018"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9501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41"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42"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577361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606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131980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708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7090"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6233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AE835-D5FB-4CDF-B33F-B64004B6073F}" type="slidenum">
              <a:rPr lang="en-US"/>
              <a:pPr/>
              <a:t>18</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n-US"/>
              <a:t>Notice that the probability of “yes” is still less than 50%, and “no” still greater than 50%. This is reminiscent of the point made on slide 11 – Naïve Bayes works surprisingly well despite the violation of many assumptions.</a:t>
            </a:r>
          </a:p>
        </p:txBody>
      </p:sp>
    </p:spTree>
    <p:extLst>
      <p:ext uri="{BB962C8B-B14F-4D97-AF65-F5344CB8AC3E}">
        <p14:creationId xmlns:p14="http://schemas.microsoft.com/office/powerpoint/2010/main" val="18949861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3"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8114"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570612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137"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9138"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5359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1"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162"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077415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118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61702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0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2210"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35078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233"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234"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03457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4257" name="Text Box 1"/>
          <p:cNvSpPr txBox="1">
            <a:spLocks noChangeArrowheads="1"/>
          </p:cNvSpPr>
          <p:nvPr/>
        </p:nvSpPr>
        <p:spPr bwMode="auto">
          <a:xfrm>
            <a:off x="1254125" y="719138"/>
            <a:ext cx="4794250" cy="35956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258" name="Rectangle 2"/>
          <p:cNvSpPr txBox="1">
            <a:spLocks noGrp="1" noChangeArrowheads="1"/>
          </p:cNvSpPr>
          <p:nvPr>
            <p:ph type="body"/>
          </p:nvPr>
        </p:nvSpPr>
        <p:spPr bwMode="auto">
          <a:xfrm>
            <a:off x="973138" y="4554538"/>
            <a:ext cx="5356225"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606357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81"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282"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604867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305"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6306" name="Rectangle 2"/>
          <p:cNvSpPr txBox="1">
            <a:spLocks noGrp="1" noChangeArrowheads="1"/>
          </p:cNvSpPr>
          <p:nvPr>
            <p:ph type="body" idx="1"/>
          </p:nvPr>
        </p:nvSpPr>
        <p:spPr bwMode="auto">
          <a:xfrm>
            <a:off x="730250" y="4556125"/>
            <a:ext cx="5843588" cy="4225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408625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329"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7330" name="Rectangle 2"/>
          <p:cNvSpPr txBox="1">
            <a:spLocks noGrp="1" noChangeArrowheads="1"/>
          </p:cNvSpPr>
          <p:nvPr>
            <p:ph type="body" idx="1"/>
          </p:nvPr>
        </p:nvSpPr>
        <p:spPr bwMode="auto">
          <a:xfrm>
            <a:off x="730250" y="4556125"/>
            <a:ext cx="5843588" cy="431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509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99885-9EDD-485D-AE47-7E3A698E32D0}" type="slidenum">
              <a:rPr lang="en-US"/>
              <a:pPr/>
              <a:t>19</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t>Don’t be confused – we’re talking about (at least) </a:t>
            </a:r>
            <a:r>
              <a:rPr lang="en-US" i="1"/>
              <a:t>two</a:t>
            </a:r>
            <a:r>
              <a:rPr lang="en-US"/>
              <a:t> probabilities now – one is the probability of a class given an instance (that’s what we’ve been working with so far), and the other is the probability of a given value of a given attribute.  This latter probability will be used in computing the former when employing Bayes’ Rule. Note that we could discretize in the same way we did for 1R (slides 7-8), but since Bayes deals with probabilities, there is a more direct route to obtain estimates of the probabilities using the assumption of normality.</a:t>
            </a:r>
          </a:p>
        </p:txBody>
      </p:sp>
    </p:spTree>
    <p:extLst>
      <p:ext uri="{BB962C8B-B14F-4D97-AF65-F5344CB8AC3E}">
        <p14:creationId xmlns:p14="http://schemas.microsoft.com/office/powerpoint/2010/main" val="18500237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3"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8354" name="Rectangle 2"/>
          <p:cNvSpPr txBox="1">
            <a:spLocks noGrp="1" noChangeArrowheads="1"/>
          </p:cNvSpPr>
          <p:nvPr>
            <p:ph type="body" idx="1"/>
          </p:nvPr>
        </p:nvSpPr>
        <p:spPr bwMode="auto">
          <a:xfrm>
            <a:off x="730250" y="4556125"/>
            <a:ext cx="5843588" cy="431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72204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7" name="Rectangle 1"/>
          <p:cNvSpPr txBox="1">
            <a:spLocks noGrp="1" noRot="1" noChangeAspect="1" noChangeArrowheads="1"/>
          </p:cNvSpPr>
          <p:nvPr>
            <p:ph type="sldImg"/>
          </p:nvPr>
        </p:nvSpPr>
        <p:spPr bwMode="auto">
          <a:xfrm>
            <a:off x="1254125" y="728663"/>
            <a:ext cx="4794250" cy="3595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9378" name="Rectangle 2"/>
          <p:cNvSpPr txBox="1">
            <a:spLocks noGrp="1" noChangeArrowheads="1"/>
          </p:cNvSpPr>
          <p:nvPr>
            <p:ph type="body" idx="1"/>
          </p:nvPr>
        </p:nvSpPr>
        <p:spPr bwMode="auto">
          <a:xfrm>
            <a:off x="730250" y="4556125"/>
            <a:ext cx="5843588" cy="431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4014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742B7-285D-4AF2-8824-FBF9131DF9CC}" type="slidenum">
              <a:rPr lang="en-US"/>
              <a:pPr/>
              <a:t>20</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t>Using the normal distribution to model a range of numeric values that a given attribute takes is simply another way to get the probability of a given class for a given attribute-value.</a:t>
            </a:r>
          </a:p>
        </p:txBody>
      </p:sp>
    </p:spTree>
    <p:extLst>
      <p:ext uri="{BB962C8B-B14F-4D97-AF65-F5344CB8AC3E}">
        <p14:creationId xmlns:p14="http://schemas.microsoft.com/office/powerpoint/2010/main" val="208107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81674-D72C-44B9-B1CD-44B49CA990D3}" type="slidenum">
              <a:rPr lang="en-US"/>
              <a:pPr/>
              <a:t>22</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t>What’s the probability density of a single line (i.e., the integral from a to b where b-a is a single point)?</a:t>
            </a:r>
          </a:p>
        </p:txBody>
      </p:sp>
    </p:spTree>
    <p:extLst>
      <p:ext uri="{BB962C8B-B14F-4D97-AF65-F5344CB8AC3E}">
        <p14:creationId xmlns:p14="http://schemas.microsoft.com/office/powerpoint/2010/main" val="58232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E33AEBC5-865F-475D-B752-412855871CE9}" type="slidenum">
              <a:rPr lang="en-US"/>
              <a:pPr/>
              <a:t>‹#›</a:t>
            </a:fld>
            <a:endParaRPr lang="en-US"/>
          </a:p>
        </p:txBody>
      </p:sp>
    </p:spTree>
    <p:extLst>
      <p:ext uri="{BB962C8B-B14F-4D97-AF65-F5344CB8AC3E}">
        <p14:creationId xmlns:p14="http://schemas.microsoft.com/office/powerpoint/2010/main" val="94868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A7DA679F-AD78-44BE-8E68-C08E800F8A5E}" type="slidenum">
              <a:rPr lang="en-US"/>
              <a:pPr/>
              <a:t>‹#›</a:t>
            </a:fld>
            <a:endParaRPr lang="en-US"/>
          </a:p>
        </p:txBody>
      </p:sp>
    </p:spTree>
    <p:extLst>
      <p:ext uri="{BB962C8B-B14F-4D97-AF65-F5344CB8AC3E}">
        <p14:creationId xmlns:p14="http://schemas.microsoft.com/office/powerpoint/2010/main" val="154631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4347A758-6C6A-46D2-B96D-00B182E1D50F}" type="slidenum">
              <a:rPr lang="en-US"/>
              <a:pPr/>
              <a:t>‹#›</a:t>
            </a:fld>
            <a:endParaRPr lang="en-US"/>
          </a:p>
        </p:txBody>
      </p:sp>
    </p:spTree>
    <p:extLst>
      <p:ext uri="{BB962C8B-B14F-4D97-AF65-F5344CB8AC3E}">
        <p14:creationId xmlns:p14="http://schemas.microsoft.com/office/powerpoint/2010/main" val="1957584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39B6201C-0BFC-42BB-8F91-202D29A6EA17}" type="slidenum">
              <a:rPr lang="en-US"/>
              <a:pPr/>
              <a:t>‹#›</a:t>
            </a:fld>
            <a:endParaRPr lang="en-US"/>
          </a:p>
        </p:txBody>
      </p:sp>
    </p:spTree>
    <p:extLst>
      <p:ext uri="{BB962C8B-B14F-4D97-AF65-F5344CB8AC3E}">
        <p14:creationId xmlns:p14="http://schemas.microsoft.com/office/powerpoint/2010/main" val="333633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B9B12CFF-E659-4A06-B75F-2912705CAA22}" type="slidenum">
              <a:rPr lang="en-US"/>
              <a:pPr/>
              <a:t>‹#›</a:t>
            </a:fld>
            <a:endParaRPr lang="en-US"/>
          </a:p>
        </p:txBody>
      </p:sp>
    </p:spTree>
    <p:extLst>
      <p:ext uri="{BB962C8B-B14F-4D97-AF65-F5344CB8AC3E}">
        <p14:creationId xmlns:p14="http://schemas.microsoft.com/office/powerpoint/2010/main" val="99082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4B236725-B25C-4225-8F16-56B978C9EF8B}" type="slidenum">
              <a:rPr lang="en-US"/>
              <a:pPr/>
              <a:t>‹#›</a:t>
            </a:fld>
            <a:endParaRPr lang="en-US"/>
          </a:p>
        </p:txBody>
      </p:sp>
    </p:spTree>
    <p:extLst>
      <p:ext uri="{BB962C8B-B14F-4D97-AF65-F5344CB8AC3E}">
        <p14:creationId xmlns:p14="http://schemas.microsoft.com/office/powerpoint/2010/main" val="303539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73261859-6CAE-4220-87D2-64CD8EBD733D}" type="slidenum">
              <a:rPr lang="en-US"/>
              <a:pPr/>
              <a:t>‹#›</a:t>
            </a:fld>
            <a:endParaRPr lang="en-US"/>
          </a:p>
        </p:txBody>
      </p:sp>
    </p:spTree>
    <p:extLst>
      <p:ext uri="{BB962C8B-B14F-4D97-AF65-F5344CB8AC3E}">
        <p14:creationId xmlns:p14="http://schemas.microsoft.com/office/powerpoint/2010/main" val="2965101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 name="Slide Number Placeholder 7"/>
          <p:cNvSpPr>
            <a:spLocks noGrp="1"/>
          </p:cNvSpPr>
          <p:nvPr>
            <p:ph type="sldNum" sz="quarter" idx="11"/>
          </p:nvPr>
        </p:nvSpPr>
        <p:spPr/>
        <p:txBody>
          <a:bodyPr/>
          <a:lstStyle>
            <a:lvl1pPr>
              <a:defRPr/>
            </a:lvl1pPr>
          </a:lstStyle>
          <a:p>
            <a:fld id="{FA936989-C646-4EE3-822D-A0FB6DA488E5}" type="slidenum">
              <a:rPr lang="en-US"/>
              <a:pPr/>
              <a:t>‹#›</a:t>
            </a:fld>
            <a:endParaRPr lang="en-US"/>
          </a:p>
        </p:txBody>
      </p:sp>
    </p:spTree>
    <p:extLst>
      <p:ext uri="{BB962C8B-B14F-4D97-AF65-F5344CB8AC3E}">
        <p14:creationId xmlns:p14="http://schemas.microsoft.com/office/powerpoint/2010/main" val="2462358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4" name="Slide Number Placeholder 3"/>
          <p:cNvSpPr>
            <a:spLocks noGrp="1"/>
          </p:cNvSpPr>
          <p:nvPr>
            <p:ph type="sldNum" sz="quarter" idx="11"/>
          </p:nvPr>
        </p:nvSpPr>
        <p:spPr/>
        <p:txBody>
          <a:bodyPr/>
          <a:lstStyle>
            <a:lvl1pPr>
              <a:defRPr/>
            </a:lvl1pPr>
          </a:lstStyle>
          <a:p>
            <a:fld id="{0ED17021-82B2-43C7-88E8-7E90C8FE7218}" type="slidenum">
              <a:rPr lang="en-US"/>
              <a:pPr/>
              <a:t>‹#›</a:t>
            </a:fld>
            <a:endParaRPr lang="en-US"/>
          </a:p>
        </p:txBody>
      </p:sp>
    </p:spTree>
    <p:extLst>
      <p:ext uri="{BB962C8B-B14F-4D97-AF65-F5344CB8AC3E}">
        <p14:creationId xmlns:p14="http://schemas.microsoft.com/office/powerpoint/2010/main" val="91207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3" name="Slide Number Placeholder 2"/>
          <p:cNvSpPr>
            <a:spLocks noGrp="1"/>
          </p:cNvSpPr>
          <p:nvPr>
            <p:ph type="sldNum" sz="quarter" idx="11"/>
          </p:nvPr>
        </p:nvSpPr>
        <p:spPr/>
        <p:txBody>
          <a:bodyPr/>
          <a:lstStyle>
            <a:lvl1pPr>
              <a:defRPr/>
            </a:lvl1pPr>
          </a:lstStyle>
          <a:p>
            <a:fld id="{289F7E06-6D4D-4E4B-A2E6-BC3B46AC6578}" type="slidenum">
              <a:rPr lang="en-US"/>
              <a:pPr/>
              <a:t>‹#›</a:t>
            </a:fld>
            <a:endParaRPr lang="en-US"/>
          </a:p>
        </p:txBody>
      </p:sp>
    </p:spTree>
    <p:extLst>
      <p:ext uri="{BB962C8B-B14F-4D97-AF65-F5344CB8AC3E}">
        <p14:creationId xmlns:p14="http://schemas.microsoft.com/office/powerpoint/2010/main" val="222572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9733AEBF-3719-492E-B903-B98B296443C0}" type="slidenum">
              <a:rPr lang="en-US"/>
              <a:pPr/>
              <a:t>‹#›</a:t>
            </a:fld>
            <a:endParaRPr lang="en-US"/>
          </a:p>
        </p:txBody>
      </p:sp>
    </p:spTree>
    <p:extLst>
      <p:ext uri="{BB962C8B-B14F-4D97-AF65-F5344CB8AC3E}">
        <p14:creationId xmlns:p14="http://schemas.microsoft.com/office/powerpoint/2010/main" val="205078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0A205A7D-22AE-47C8-9D8C-BE255ADDCCBA}" type="slidenum">
              <a:rPr lang="en-US"/>
              <a:pPr/>
              <a:t>‹#›</a:t>
            </a:fld>
            <a:endParaRPr lang="en-US"/>
          </a:p>
        </p:txBody>
      </p:sp>
    </p:spTree>
    <p:extLst>
      <p:ext uri="{BB962C8B-B14F-4D97-AF65-F5344CB8AC3E}">
        <p14:creationId xmlns:p14="http://schemas.microsoft.com/office/powerpoint/2010/main" val="40998659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BE2B2252-1B99-477E-9FE4-975173E0CFD1}" type="slidenum">
              <a:rPr lang="en-US"/>
              <a:pPr/>
              <a:t>‹#›</a:t>
            </a:fld>
            <a:endParaRPr lang="en-US"/>
          </a:p>
        </p:txBody>
      </p:sp>
    </p:spTree>
    <p:extLst>
      <p:ext uri="{BB962C8B-B14F-4D97-AF65-F5344CB8AC3E}">
        <p14:creationId xmlns:p14="http://schemas.microsoft.com/office/powerpoint/2010/main" val="3098481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F454216B-7BB6-42DB-9A70-813C83CA55E1}" type="slidenum">
              <a:rPr lang="en-US"/>
              <a:pPr/>
              <a:t>‹#›</a:t>
            </a:fld>
            <a:endParaRPr lang="en-US"/>
          </a:p>
        </p:txBody>
      </p:sp>
    </p:spTree>
    <p:extLst>
      <p:ext uri="{BB962C8B-B14F-4D97-AF65-F5344CB8AC3E}">
        <p14:creationId xmlns:p14="http://schemas.microsoft.com/office/powerpoint/2010/main" val="1027362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210B902F-227C-4D00-A6A9-9C3C29F1EB4F}" type="slidenum">
              <a:rPr lang="en-US"/>
              <a:pPr/>
              <a:t>‹#›</a:t>
            </a:fld>
            <a:endParaRPr lang="en-US"/>
          </a:p>
        </p:txBody>
      </p:sp>
    </p:spTree>
    <p:extLst>
      <p:ext uri="{BB962C8B-B14F-4D97-AF65-F5344CB8AC3E}">
        <p14:creationId xmlns:p14="http://schemas.microsoft.com/office/powerpoint/2010/main" val="349027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 name="Slide Number Placeholder 4"/>
          <p:cNvSpPr>
            <a:spLocks noGrp="1"/>
          </p:cNvSpPr>
          <p:nvPr>
            <p:ph type="sldNum" sz="quarter" idx="11"/>
          </p:nvPr>
        </p:nvSpPr>
        <p:spPr/>
        <p:txBody>
          <a:bodyPr/>
          <a:lstStyle>
            <a:lvl1pPr>
              <a:defRPr/>
            </a:lvl1pPr>
          </a:lstStyle>
          <a:p>
            <a:fld id="{24E327AE-48DF-4954-B65D-B43A3C42921E}" type="slidenum">
              <a:rPr lang="en-US"/>
              <a:pPr/>
              <a:t>‹#›</a:t>
            </a:fld>
            <a:endParaRPr lang="en-US"/>
          </a:p>
        </p:txBody>
      </p:sp>
    </p:spTree>
    <p:extLst>
      <p:ext uri="{BB962C8B-B14F-4D97-AF65-F5344CB8AC3E}">
        <p14:creationId xmlns:p14="http://schemas.microsoft.com/office/powerpoint/2010/main" val="275981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4F906F0B-E92F-47C6-B875-DBEFDAEEFDF7}" type="slidenum">
              <a:rPr lang="en-US"/>
              <a:pPr/>
              <a:t>‹#›</a:t>
            </a:fld>
            <a:endParaRPr lang="en-US"/>
          </a:p>
        </p:txBody>
      </p:sp>
    </p:spTree>
    <p:extLst>
      <p:ext uri="{BB962C8B-B14F-4D97-AF65-F5344CB8AC3E}">
        <p14:creationId xmlns:p14="http://schemas.microsoft.com/office/powerpoint/2010/main" val="7713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 name="Slide Number Placeholder 7"/>
          <p:cNvSpPr>
            <a:spLocks noGrp="1"/>
          </p:cNvSpPr>
          <p:nvPr>
            <p:ph type="sldNum" sz="quarter" idx="11"/>
          </p:nvPr>
        </p:nvSpPr>
        <p:spPr/>
        <p:txBody>
          <a:bodyPr/>
          <a:lstStyle>
            <a:lvl1pPr>
              <a:defRPr/>
            </a:lvl1pPr>
          </a:lstStyle>
          <a:p>
            <a:fld id="{8A195824-D3B4-4C72-A4CB-4BE9421B8EE7}" type="slidenum">
              <a:rPr lang="en-US"/>
              <a:pPr/>
              <a:t>‹#›</a:t>
            </a:fld>
            <a:endParaRPr lang="en-US"/>
          </a:p>
        </p:txBody>
      </p:sp>
    </p:spTree>
    <p:extLst>
      <p:ext uri="{BB962C8B-B14F-4D97-AF65-F5344CB8AC3E}">
        <p14:creationId xmlns:p14="http://schemas.microsoft.com/office/powerpoint/2010/main" val="22261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4" name="Slide Number Placeholder 3"/>
          <p:cNvSpPr>
            <a:spLocks noGrp="1"/>
          </p:cNvSpPr>
          <p:nvPr>
            <p:ph type="sldNum" sz="quarter" idx="11"/>
          </p:nvPr>
        </p:nvSpPr>
        <p:spPr/>
        <p:txBody>
          <a:bodyPr/>
          <a:lstStyle>
            <a:lvl1pPr>
              <a:defRPr/>
            </a:lvl1pPr>
          </a:lstStyle>
          <a:p>
            <a:fld id="{F202FF4E-8E3E-4904-866A-F9C132F69511}" type="slidenum">
              <a:rPr lang="en-US"/>
              <a:pPr/>
              <a:t>‹#›</a:t>
            </a:fld>
            <a:endParaRPr lang="en-US"/>
          </a:p>
        </p:txBody>
      </p:sp>
    </p:spTree>
    <p:extLst>
      <p:ext uri="{BB962C8B-B14F-4D97-AF65-F5344CB8AC3E}">
        <p14:creationId xmlns:p14="http://schemas.microsoft.com/office/powerpoint/2010/main" val="1902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3" name="Slide Number Placeholder 2"/>
          <p:cNvSpPr>
            <a:spLocks noGrp="1"/>
          </p:cNvSpPr>
          <p:nvPr>
            <p:ph type="sldNum" sz="quarter" idx="11"/>
          </p:nvPr>
        </p:nvSpPr>
        <p:spPr/>
        <p:txBody>
          <a:bodyPr/>
          <a:lstStyle>
            <a:lvl1pPr>
              <a:defRPr/>
            </a:lvl1pPr>
          </a:lstStyle>
          <a:p>
            <a:fld id="{FB818B8F-C9C0-4A07-9A65-72979ED481EF}" type="slidenum">
              <a:rPr lang="en-US"/>
              <a:pPr/>
              <a:t>‹#›</a:t>
            </a:fld>
            <a:endParaRPr lang="en-US"/>
          </a:p>
        </p:txBody>
      </p:sp>
    </p:spTree>
    <p:extLst>
      <p:ext uri="{BB962C8B-B14F-4D97-AF65-F5344CB8AC3E}">
        <p14:creationId xmlns:p14="http://schemas.microsoft.com/office/powerpoint/2010/main" val="414428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878FC108-1EC2-4950-863B-AFF823F6E06D}" type="slidenum">
              <a:rPr lang="en-US"/>
              <a:pPr/>
              <a:t>‹#›</a:t>
            </a:fld>
            <a:endParaRPr lang="en-US"/>
          </a:p>
        </p:txBody>
      </p:sp>
    </p:spTree>
    <p:extLst>
      <p:ext uri="{BB962C8B-B14F-4D97-AF65-F5344CB8AC3E}">
        <p14:creationId xmlns:p14="http://schemas.microsoft.com/office/powerpoint/2010/main" val="391144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buFont typeface="Symbol" pitchFamily="18" charset="2"/>
              <a:buNone/>
              <a:defRPr/>
            </a:lvl1p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6" name="Slide Number Placeholder 5"/>
          <p:cNvSpPr>
            <a:spLocks noGrp="1"/>
          </p:cNvSpPr>
          <p:nvPr>
            <p:ph type="sldNum" sz="quarter" idx="11"/>
          </p:nvPr>
        </p:nvSpPr>
        <p:spPr/>
        <p:txBody>
          <a:bodyPr/>
          <a:lstStyle>
            <a:lvl1pPr>
              <a:defRPr/>
            </a:lvl1pPr>
          </a:lstStyle>
          <a:p>
            <a:fld id="{C579503F-AB69-45F6-AA9C-AF6BC1C5ED30}" type="slidenum">
              <a:rPr lang="en-US"/>
              <a:pPr/>
              <a:t>‹#›</a:t>
            </a:fld>
            <a:endParaRPr lang="en-US"/>
          </a:p>
        </p:txBody>
      </p:sp>
    </p:spTree>
    <p:extLst>
      <p:ext uri="{BB962C8B-B14F-4D97-AF65-F5344CB8AC3E}">
        <p14:creationId xmlns:p14="http://schemas.microsoft.com/office/powerpoint/2010/main" val="37044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057400" y="63246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Symbol" pitchFamily="18" charset="2"/>
              <a:buChar char="Ó"/>
              <a:defRPr sz="1400">
                <a:sym typeface="Symbol" pitchFamily="18" charset="2"/>
              </a:defRPr>
            </a:lvl1pPr>
          </a:lstStyle>
          <a:p>
            <a:r>
              <a:rPr lang="en-US"/>
              <a:t> William M. Pottenger, Ph.D.</a:t>
            </a:r>
          </a:p>
          <a:p>
            <a:pPr>
              <a:buFont typeface="Symbol" pitchFamily="18" charset="2"/>
              <a:buNone/>
            </a:pPr>
            <a:r>
              <a:rPr lang="en-US"/>
              <a:t> Majority of content </a:t>
            </a:r>
            <a:r>
              <a:rPr lang="en-US">
                <a:cs typeface="Times New Roman" pitchFamily="18" charset="0"/>
              </a:rPr>
              <a:t>©</a:t>
            </a:r>
            <a:r>
              <a:rPr lang="en-US"/>
              <a:t>Eibe Frank at the University of Waikato</a:t>
            </a:r>
          </a:p>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F89943E-799D-4440-86D8-8DF1F4CCE489}" type="slidenum">
              <a:rPr lang="en-US"/>
              <a:pPr/>
              <a:t>‹#›</a:t>
            </a:fld>
            <a:endParaRPr lang="en-US"/>
          </a:p>
        </p:txBody>
      </p:sp>
      <p:pic>
        <p:nvPicPr>
          <p:cNvPr id="7" name="Picture 2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15063"/>
            <a:ext cx="23622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descr="logo-fiorini8-15-09-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96150" y="5727700"/>
            <a:ext cx="1847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769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7700" name="Rectangle 4"/>
          <p:cNvSpPr>
            <a:spLocks noGrp="1" noChangeArrowheads="1"/>
          </p:cNvSpPr>
          <p:nvPr>
            <p:ph type="ftr" sz="quarter" idx="3"/>
          </p:nvPr>
        </p:nvSpPr>
        <p:spPr bwMode="auto">
          <a:xfrm>
            <a:off x="2057400" y="63246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Symbol" pitchFamily="18" charset="2"/>
              <a:buChar char="Ó"/>
              <a:defRPr sz="1400">
                <a:sym typeface="Symbol" pitchFamily="18" charset="2"/>
              </a:defRPr>
            </a:lvl1pPr>
          </a:lstStyle>
          <a:p>
            <a:r>
              <a:rPr lang="en-US"/>
              <a:t> William M. Pottenger, Ph.D.</a:t>
            </a:r>
          </a:p>
          <a:p>
            <a:pPr>
              <a:buFont typeface="Symbol" pitchFamily="18" charset="2"/>
              <a:buNone/>
            </a:pPr>
            <a:r>
              <a:rPr lang="en-US"/>
              <a:t> Majority of content </a:t>
            </a:r>
            <a:r>
              <a:rPr lang="en-US">
                <a:cs typeface="Times New Roman" pitchFamily="18" charset="0"/>
              </a:rPr>
              <a:t>©</a:t>
            </a:r>
            <a:r>
              <a:rPr lang="en-US"/>
              <a:t>Eibe Frank at the University of Waikato</a:t>
            </a:r>
          </a:p>
          <a:p>
            <a:endParaRPr lang="en-US"/>
          </a:p>
        </p:txBody>
      </p:sp>
      <p:sp>
        <p:nvSpPr>
          <p:cNvPr id="157701" name="Rectangle 5"/>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EADE89C-8F00-4A35-9084-83515B510D9F}" type="slidenum">
              <a:rPr lang="en-US"/>
              <a:pPr/>
              <a:t>‹#›</a:t>
            </a:fld>
            <a:endParaRPr lang="en-US"/>
          </a:p>
        </p:txBody>
      </p:sp>
      <p:pic>
        <p:nvPicPr>
          <p:cNvPr id="7" name="Picture 2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15063"/>
            <a:ext cx="23622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descr="logo-fiorini8-15-09-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96150" y="5727700"/>
            <a:ext cx="1847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91.jpe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notesSlide" Target="../notesSlides/notesSlide4.xml"/><Relationship Id="rId7" Type="http://schemas.openxmlformats.org/officeDocument/2006/relationships/image" Target="../media/image8.w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 Id="rId1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9.wmf"/><Relationship Id="rId3" Type="http://schemas.openxmlformats.org/officeDocument/2006/relationships/notesSlide" Target="../notesSlides/notesSlide5.xml"/><Relationship Id="rId7" Type="http://schemas.openxmlformats.org/officeDocument/2006/relationships/image" Target="../media/image16.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7.wmf"/><Relationship Id="rId1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7.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21.wmf"/><Relationship Id="rId4" Type="http://schemas.openxmlformats.org/officeDocument/2006/relationships/oleObject" Target="../embeddings/oleObject19.bin"/><Relationship Id="rId9"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5.wmf"/><Relationship Id="rId4"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NULL"/><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9.wmf"/><Relationship Id="rId4" Type="http://schemas.openxmlformats.org/officeDocument/2006/relationships/image" Target="../media/image37.wmf"/><Relationship Id="rId9" Type="http://schemas.openxmlformats.org/officeDocument/2006/relationships/oleObject" Target="../embeddings/oleObject35.bin"/><Relationship Id="rId14" Type="http://schemas.openxmlformats.org/officeDocument/2006/relationships/image" Target="../media/image41.wmf"/></Relationships>
</file>

<file path=ppt/slides/_rels/slide3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15.xml"/><Relationship Id="rId7" Type="http://schemas.openxmlformats.org/officeDocument/2006/relationships/oleObject" Target="../embeddings/oleObject38.bin"/><Relationship Id="rId12"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7.png"/><Relationship Id="rId11" Type="http://schemas.openxmlformats.org/officeDocument/2006/relationships/oleObject" Target="../embeddings/oleObject40.bin"/><Relationship Id="rId5" Type="http://schemas.openxmlformats.org/officeDocument/2006/relationships/image" Target="../media/image46.png"/><Relationship Id="rId10" Type="http://schemas.openxmlformats.org/officeDocument/2006/relationships/image" Target="../media/image43.wmf"/><Relationship Id="rId4" Type="http://schemas.openxmlformats.org/officeDocument/2006/relationships/image" Target="../media/image45.png"/><Relationship Id="rId9" Type="http://schemas.openxmlformats.org/officeDocument/2006/relationships/oleObject" Target="../embeddings/oleObject39.bin"/></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9.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7.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3.bin"/><Relationship Id="rId5" Type="http://schemas.openxmlformats.org/officeDocument/2006/relationships/image" Target="../media/image50.wmf"/><Relationship Id="rId4" Type="http://schemas.openxmlformats.org/officeDocument/2006/relationships/oleObject" Target="../embeddings/oleObject42.bin"/><Relationship Id="rId9" Type="http://schemas.openxmlformats.org/officeDocument/2006/relationships/image" Target="../media/image52.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45.bin"/><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6.wmf"/><Relationship Id="rId5" Type="http://schemas.openxmlformats.org/officeDocument/2006/relationships/oleObject" Target="../embeddings/oleObject47.bin"/><Relationship Id="rId4" Type="http://schemas.openxmlformats.org/officeDocument/2006/relationships/image" Target="../media/image5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0.wmf"/><Relationship Id="rId4" Type="http://schemas.openxmlformats.org/officeDocument/2006/relationships/image" Target="../media/image59.wmf"/></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0.bin"/><Relationship Id="rId5" Type="http://schemas.openxmlformats.org/officeDocument/2006/relationships/image" Target="../media/image63.emf"/><Relationship Id="rId4" Type="http://schemas.openxmlformats.org/officeDocument/2006/relationships/oleObject" Target="../embeddings/oleObject4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65.emf"/><Relationship Id="rId4" Type="http://schemas.openxmlformats.org/officeDocument/2006/relationships/oleObject" Target="../embeddings/oleObject51.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3.bin"/><Relationship Id="rId5" Type="http://schemas.openxmlformats.org/officeDocument/2006/relationships/image" Target="../media/image66.emf"/><Relationship Id="rId4" Type="http://schemas.openxmlformats.org/officeDocument/2006/relationships/oleObject" Target="../embeddings/oleObject5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8.emf"/><Relationship Id="rId5" Type="http://schemas.openxmlformats.org/officeDocument/2006/relationships/oleObject" Target="../embeddings/oleObject54.bin"/><Relationship Id="rId4" Type="http://schemas.openxmlformats.org/officeDocument/2006/relationships/image" Target="../media/image69.jpeg"/></Relationships>
</file>

<file path=ppt/slides/_rels/slide75.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71.emf"/><Relationship Id="rId4" Type="http://schemas.openxmlformats.org/officeDocument/2006/relationships/oleObject" Target="../embeddings/oleObject55.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44.xml"/><Relationship Id="rId7" Type="http://schemas.openxmlformats.org/officeDocument/2006/relationships/image" Target="../media/image73.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7.bin"/><Relationship Id="rId11" Type="http://schemas.openxmlformats.org/officeDocument/2006/relationships/image" Target="../media/image75.emf"/><Relationship Id="rId5" Type="http://schemas.openxmlformats.org/officeDocument/2006/relationships/image" Target="../media/image72.e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7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76.emf"/><Relationship Id="rId4" Type="http://schemas.openxmlformats.org/officeDocument/2006/relationships/oleObject" Target="../embeddings/oleObject6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78.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77.emf"/><Relationship Id="rId4" Type="http://schemas.openxmlformats.org/officeDocument/2006/relationships/oleObject" Target="../embeddings/oleObject61.bin"/></Relationships>
</file>

<file path=ppt/slides/_rels/slide82.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80.emf"/><Relationship Id="rId4" Type="http://schemas.openxmlformats.org/officeDocument/2006/relationships/oleObject" Target="../embeddings/oleObject63.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81.emf"/><Relationship Id="rId4" Type="http://schemas.openxmlformats.org/officeDocument/2006/relationships/oleObject" Target="../embeddings/oleObject64.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82.emf"/><Relationship Id="rId4" Type="http://schemas.openxmlformats.org/officeDocument/2006/relationships/oleObject" Target="../embeddings/oleObject65.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3.emf"/><Relationship Id="rId4" Type="http://schemas.openxmlformats.org/officeDocument/2006/relationships/oleObject" Target="../embeddings/oleObject66.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8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88.jpeg"/></Relationships>
</file>

<file path=ppt/slides/_rels/slide95.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5127" name="Rectangle 7"/>
          <p:cNvSpPr>
            <a:spLocks noGrp="1" noChangeArrowheads="1"/>
          </p:cNvSpPr>
          <p:nvPr/>
        </p:nvSpPr>
        <p:spPr bwMode="auto">
          <a:xfrm>
            <a:off x="609600" y="914400"/>
            <a:ext cx="7924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6600" dirty="0" smtClean="0">
                <a:solidFill>
                  <a:schemeClr val="tx2"/>
                </a:solidFill>
              </a:rPr>
              <a:t>Introduction to Data Analytics</a:t>
            </a:r>
            <a:endParaRPr lang="en-US" sz="6600" dirty="0">
              <a:solidFill>
                <a:schemeClr val="tx2"/>
              </a:solidFill>
            </a:endParaRPr>
          </a:p>
        </p:txBody>
      </p:sp>
      <p:sp>
        <p:nvSpPr>
          <p:cNvPr id="5128" name="Rectangle 8"/>
          <p:cNvSpPr>
            <a:spLocks noGrp="1" noChangeArrowheads="1"/>
          </p:cNvSpPr>
          <p:nvPr/>
        </p:nvSpPr>
        <p:spPr bwMode="auto">
          <a:xfrm>
            <a:off x="914400" y="3505200"/>
            <a:ext cx="739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3200"/>
              <a:t>Lecture 3</a:t>
            </a:r>
          </a:p>
          <a:p>
            <a:pPr algn="ctr" eaLnBrk="0" hangingPunct="0"/>
            <a:r>
              <a:rPr lang="en-US" sz="3200"/>
              <a:t>Professor Pottenger</a:t>
            </a:r>
            <a:endParaRPr lang="en-US"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9090"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Discussion of 1R</a:t>
            </a:r>
          </a:p>
        </p:txBody>
      </p:sp>
      <p:sp>
        <p:nvSpPr>
          <p:cNvPr id="89091"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1R was described in a paper by Holte (1993)</a:t>
            </a:r>
          </a:p>
          <a:p>
            <a:pPr marL="742950" lvl="1" indent="-285750">
              <a:spcBef>
                <a:spcPct val="20000"/>
              </a:spcBef>
              <a:buFontTx/>
              <a:buChar char="–"/>
            </a:pPr>
            <a:r>
              <a:rPr lang="en-US" sz="2800"/>
              <a:t>Contains an experimental evaluation on 16 datasets (using </a:t>
            </a:r>
            <a:r>
              <a:rPr lang="en-US" sz="2800" i="1"/>
              <a:t>cross-validation</a:t>
            </a:r>
            <a:r>
              <a:rPr lang="en-US" sz="2800"/>
              <a:t> so that results were representative of performance on future data)</a:t>
            </a:r>
          </a:p>
          <a:p>
            <a:pPr marL="742950" lvl="1" indent="-285750">
              <a:spcBef>
                <a:spcPct val="20000"/>
              </a:spcBef>
              <a:buFontTx/>
              <a:buChar char="–"/>
            </a:pPr>
            <a:r>
              <a:rPr lang="en-US" sz="2800"/>
              <a:t>Minimum number of instances was set to six after some experimentation</a:t>
            </a:r>
          </a:p>
          <a:p>
            <a:pPr marL="742950" lvl="1" indent="-285750">
              <a:spcBef>
                <a:spcPct val="20000"/>
              </a:spcBef>
              <a:buFontTx/>
              <a:buChar char="–"/>
            </a:pPr>
            <a:r>
              <a:rPr lang="en-US" sz="2800"/>
              <a:t>1R’s simple rules performed not much worse than much more complex decision trees</a:t>
            </a:r>
          </a:p>
          <a:p>
            <a:pPr marL="342900" indent="-342900">
              <a:spcBef>
                <a:spcPct val="20000"/>
              </a:spcBef>
              <a:buFontTx/>
              <a:buChar char="•"/>
            </a:pPr>
            <a:r>
              <a:rPr lang="en-US" sz="3200"/>
              <a:t>Simplicity first pays off!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Grp="1" noChangeArrowheads="1"/>
          </p:cNvSpPr>
          <p:nvPr>
            <p:ph type="title" idx="4294967295"/>
          </p:nvPr>
        </p:nvSpPr>
        <p:spPr>
          <a:xfrm>
            <a:off x="0" y="-77788"/>
            <a:ext cx="9344025" cy="1760973"/>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The </a:t>
            </a:r>
            <a:r>
              <a:rPr lang="en-US" altLang="en-US" i="1" dirty="0"/>
              <a:t>k</a:t>
            </a:r>
            <a:r>
              <a:rPr lang="en-US" altLang="en-US" dirty="0"/>
              <a:t>-means algorithm</a:t>
            </a:r>
          </a:p>
        </p:txBody>
      </p:sp>
      <p:sp>
        <p:nvSpPr>
          <p:cNvPr id="109570" name="Rectangle 2"/>
          <p:cNvSpPr>
            <a:spLocks noGrp="1" noChangeArrowheads="1"/>
          </p:cNvSpPr>
          <p:nvPr>
            <p:ph type="body" idx="4294967295"/>
          </p:nvPr>
        </p:nvSpPr>
        <p:spPr>
          <a:xfrm>
            <a:off x="911902" y="1587500"/>
            <a:ext cx="7470098" cy="4327525"/>
          </a:xfrm>
          <a:ln/>
        </p:spPr>
        <p:txBody>
          <a:bodyPr lIns="90360" tIns="44280" rIns="90360" bIns="44280"/>
          <a:lstStyle/>
          <a:p>
            <a:pPr marL="1587" indent="0">
              <a:spcBef>
                <a:spcPts val="700"/>
              </a:spcBef>
              <a:buNone/>
              <a:tabLst>
                <a:tab pos="990600" algn="l"/>
                <a:tab pos="1905000" algn="l"/>
                <a:tab pos="2819400" algn="l"/>
                <a:tab pos="3733800" algn="l"/>
                <a:tab pos="4648200" algn="l"/>
                <a:tab pos="5562600" algn="l"/>
                <a:tab pos="6477000" algn="l"/>
                <a:tab pos="7391400" algn="l"/>
                <a:tab pos="8305800" algn="l"/>
                <a:tab pos="9220200" algn="l"/>
                <a:tab pos="10134600" algn="l"/>
              </a:tabLst>
            </a:pPr>
            <a:r>
              <a:rPr lang="en-US" altLang="en-US" sz="2800" dirty="0"/>
              <a:t>To cluster data into </a:t>
            </a:r>
            <a:r>
              <a:rPr lang="en-US" altLang="en-US" sz="2800" i="1" dirty="0"/>
              <a:t>k</a:t>
            </a:r>
            <a:r>
              <a:rPr lang="en-US" altLang="en-US" sz="2800" dirty="0"/>
              <a:t> groups: (</a:t>
            </a:r>
            <a:r>
              <a:rPr lang="en-US" altLang="en-US" sz="2800" i="1" dirty="0"/>
              <a:t>k</a:t>
            </a:r>
            <a:r>
              <a:rPr lang="en-US" altLang="en-US" sz="2800" dirty="0"/>
              <a:t> is predefined)</a:t>
            </a:r>
          </a:p>
          <a:p>
            <a:pPr marL="1587" indent="0">
              <a:spcBef>
                <a:spcPts val="700"/>
              </a:spcBef>
              <a:buNone/>
              <a:tabLst>
                <a:tab pos="990600" algn="l"/>
                <a:tab pos="1905000" algn="l"/>
                <a:tab pos="2819400" algn="l"/>
                <a:tab pos="3733800" algn="l"/>
                <a:tab pos="4648200" algn="l"/>
                <a:tab pos="5562600" algn="l"/>
                <a:tab pos="6477000" algn="l"/>
                <a:tab pos="7391400" algn="l"/>
                <a:tab pos="8305800" algn="l"/>
                <a:tab pos="9220200" algn="l"/>
                <a:tab pos="10134600" algn="l"/>
              </a:tabLst>
            </a:pPr>
            <a:endParaRPr lang="en-US" altLang="en-US" sz="1400" dirty="0"/>
          </a:p>
          <a:p>
            <a:pPr marL="531813" indent="-531813">
              <a:spcBef>
                <a:spcPts val="700"/>
              </a:spcBef>
              <a:buClr>
                <a:srgbClr val="008000"/>
              </a:buClr>
              <a:buFont typeface="Times New Roman" pitchFamily="16" charset="0"/>
              <a:buAutoNum type="arabicPeriod"/>
              <a:tabLst>
                <a:tab pos="990600" algn="l"/>
                <a:tab pos="1905000" algn="l"/>
                <a:tab pos="2819400" algn="l"/>
                <a:tab pos="3733800" algn="l"/>
                <a:tab pos="4648200" algn="l"/>
                <a:tab pos="5562600" algn="l"/>
                <a:tab pos="6477000" algn="l"/>
                <a:tab pos="7391400" algn="l"/>
                <a:tab pos="8305800" algn="l"/>
                <a:tab pos="9220200" algn="l"/>
                <a:tab pos="10134600" algn="l"/>
              </a:tabLst>
            </a:pPr>
            <a:r>
              <a:rPr lang="en-US" altLang="en-US" sz="2800" dirty="0"/>
              <a:t>Choose </a:t>
            </a:r>
            <a:r>
              <a:rPr lang="en-US" altLang="en-US" sz="2800" i="1" dirty="0"/>
              <a:t>k </a:t>
            </a:r>
            <a:r>
              <a:rPr lang="en-US" altLang="en-US" sz="2800" dirty="0"/>
              <a:t>cluster centers </a:t>
            </a:r>
            <a:r>
              <a:rPr lang="en-US" altLang="en-US" sz="2400" dirty="0"/>
              <a:t>(e.g. at random)</a:t>
            </a:r>
          </a:p>
          <a:p>
            <a:pPr marL="531813" indent="-531813">
              <a:spcBef>
                <a:spcPts val="700"/>
              </a:spcBef>
              <a:buClr>
                <a:srgbClr val="008000"/>
              </a:buClr>
              <a:buFont typeface="StarSymbol" charset="0"/>
              <a:buAutoNum type="arabicPeriod"/>
              <a:tabLst>
                <a:tab pos="990600" algn="l"/>
                <a:tab pos="1905000" algn="l"/>
                <a:tab pos="2819400" algn="l"/>
                <a:tab pos="3733800" algn="l"/>
                <a:tab pos="4648200" algn="l"/>
                <a:tab pos="5562600" algn="l"/>
                <a:tab pos="6477000" algn="l"/>
                <a:tab pos="7391400" algn="l"/>
                <a:tab pos="8305800" algn="l"/>
                <a:tab pos="9220200" algn="l"/>
                <a:tab pos="10134600" algn="l"/>
              </a:tabLst>
            </a:pPr>
            <a:r>
              <a:rPr lang="en-US" altLang="en-US" sz="2800" dirty="0"/>
              <a:t>Assign instances to clusters </a:t>
            </a:r>
            <a:r>
              <a:rPr lang="en-US" altLang="en-US" sz="2400" dirty="0"/>
              <a:t>(based on distance to cluster centers)</a:t>
            </a:r>
          </a:p>
          <a:p>
            <a:pPr marL="531813" indent="-531813">
              <a:spcBef>
                <a:spcPts val="700"/>
              </a:spcBef>
              <a:buClr>
                <a:srgbClr val="008000"/>
              </a:buClr>
              <a:buFont typeface="StarSymbol" charset="0"/>
              <a:buAutoNum type="arabicPeriod"/>
              <a:tabLst>
                <a:tab pos="990600" algn="l"/>
                <a:tab pos="1905000" algn="l"/>
                <a:tab pos="2819400" algn="l"/>
                <a:tab pos="3733800" algn="l"/>
                <a:tab pos="4648200" algn="l"/>
                <a:tab pos="5562600" algn="l"/>
                <a:tab pos="6477000" algn="l"/>
                <a:tab pos="7391400" algn="l"/>
                <a:tab pos="8305800" algn="l"/>
                <a:tab pos="9220200" algn="l"/>
                <a:tab pos="10134600" algn="l"/>
              </a:tabLst>
            </a:pPr>
            <a:r>
              <a:rPr lang="en-US" altLang="en-US" sz="2800" dirty="0"/>
              <a:t>Compute </a:t>
            </a:r>
            <a:r>
              <a:rPr lang="en-US" altLang="en-US" sz="2800" i="1" dirty="0"/>
              <a:t>centroids </a:t>
            </a:r>
            <a:r>
              <a:rPr lang="en-US" altLang="en-US" sz="2800" dirty="0"/>
              <a:t>of clusters</a:t>
            </a:r>
          </a:p>
          <a:p>
            <a:pPr marL="531813" indent="-531813">
              <a:spcBef>
                <a:spcPts val="700"/>
              </a:spcBef>
              <a:buClr>
                <a:srgbClr val="008000"/>
              </a:buClr>
              <a:buFont typeface="StarSymbol" charset="0"/>
              <a:buAutoNum type="arabicPeriod"/>
              <a:tabLst>
                <a:tab pos="990600" algn="l"/>
                <a:tab pos="1905000" algn="l"/>
                <a:tab pos="2819400" algn="l"/>
                <a:tab pos="3733800" algn="l"/>
                <a:tab pos="4648200" algn="l"/>
                <a:tab pos="5562600" algn="l"/>
                <a:tab pos="6477000" algn="l"/>
                <a:tab pos="7391400" algn="l"/>
                <a:tab pos="8305800" algn="l"/>
                <a:tab pos="9220200" algn="l"/>
                <a:tab pos="10134600" algn="l"/>
              </a:tabLst>
            </a:pPr>
            <a:r>
              <a:rPr lang="en-US" altLang="en-US" sz="2800" dirty="0"/>
              <a:t>Go to step 1 </a:t>
            </a:r>
            <a:r>
              <a:rPr lang="en-US" altLang="en-US" sz="2400" dirty="0"/>
              <a:t>(until convergence)</a:t>
            </a:r>
          </a:p>
        </p:txBody>
      </p:sp>
    </p:spTree>
    <p:extLst>
      <p:ext uri="{BB962C8B-B14F-4D97-AF65-F5344CB8AC3E}">
        <p14:creationId xmlns:p14="http://schemas.microsoft.com/office/powerpoint/2010/main" val="38759536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Grp="1" noChangeArrowheads="1"/>
          </p:cNvSpPr>
          <p:nvPr>
            <p:ph type="title" idx="4294967295"/>
          </p:nvPr>
        </p:nvSpPr>
        <p:spPr>
          <a:xfrm>
            <a:off x="188913" y="-77788"/>
            <a:ext cx="9334500" cy="1133476"/>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Discussion</a:t>
            </a:r>
          </a:p>
        </p:txBody>
      </p:sp>
      <p:sp>
        <p:nvSpPr>
          <p:cNvPr id="110594" name="Rectangle 2"/>
          <p:cNvSpPr>
            <a:spLocks noGrp="1" noChangeArrowheads="1"/>
          </p:cNvSpPr>
          <p:nvPr>
            <p:ph type="body" idx="4294967295"/>
          </p:nvPr>
        </p:nvSpPr>
        <p:spPr>
          <a:xfrm>
            <a:off x="188913" y="960438"/>
            <a:ext cx="8820150" cy="5608637"/>
          </a:xfrm>
          <a:ln/>
        </p:spPr>
        <p:txBody>
          <a:bodyPr lIns="90360" tIns="44280" rIns="90360" bIns="44280"/>
          <a:lstStyle/>
          <a:p>
            <a:pPr marL="258763" indent="-258763">
              <a:spcBef>
                <a:spcPts val="700"/>
              </a:spcBef>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Algorithm minimizes squared distance to cluster centers</a:t>
            </a:r>
          </a:p>
          <a:p>
            <a:pPr marL="258763" indent="-258763">
              <a:spcBef>
                <a:spcPts val="700"/>
              </a:spcBef>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Result can vary significantly</a:t>
            </a:r>
          </a:p>
          <a:p>
            <a:pPr marL="847725" lvl="1" indent="-276225">
              <a:spcBef>
                <a:spcPts val="600"/>
              </a:spcBef>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based on initial choice of seeds</a:t>
            </a:r>
          </a:p>
          <a:p>
            <a:pPr marL="258763" indent="-258763">
              <a:spcBef>
                <a:spcPts val="700"/>
              </a:spcBef>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Can get trapped in local minimum</a:t>
            </a:r>
          </a:p>
          <a:p>
            <a:pPr marL="847725" lvl="1" indent="-276225">
              <a:spcBef>
                <a:spcPts val="600"/>
              </a:spcBef>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Example:</a:t>
            </a:r>
          </a:p>
          <a:p>
            <a:pPr marL="849313" indent="-276225">
              <a:spcBef>
                <a:spcPts val="600"/>
              </a:spcBef>
              <a:buClrTx/>
              <a:buSzTx/>
              <a:buFontTx/>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2600"/>
          </a:p>
          <a:p>
            <a:pPr marL="849313" indent="-276225">
              <a:spcBef>
                <a:spcPts val="600"/>
              </a:spcBef>
              <a:buClrTx/>
              <a:buSzTx/>
              <a:buFontTx/>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2600"/>
          </a:p>
          <a:p>
            <a:pPr marL="258763" indent="-257175">
              <a:spcBef>
                <a:spcPts val="700"/>
              </a:spcBef>
              <a:buClrTx/>
              <a:buSzTx/>
              <a:buFontTx/>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2600"/>
          </a:p>
          <a:p>
            <a:pPr marL="258763" indent="-258763">
              <a:spcBef>
                <a:spcPts val="700"/>
              </a:spcBef>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To increase chance of finding global optimum: restart with different random seeds</a:t>
            </a:r>
          </a:p>
          <a:p>
            <a:pPr marL="258763" indent="-258763">
              <a:spcBef>
                <a:spcPts val="700"/>
              </a:spcBef>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Can we applied recursively with </a:t>
            </a:r>
            <a:r>
              <a:rPr lang="en-US" altLang="en-US" sz="2600" i="1"/>
              <a:t>k </a:t>
            </a:r>
            <a:r>
              <a:rPr lang="en-US" altLang="en-US" sz="2600"/>
              <a:t>= 2</a:t>
            </a:r>
          </a:p>
        </p:txBody>
      </p:sp>
      <p:grpSp>
        <p:nvGrpSpPr>
          <p:cNvPr id="110595" name="Group 3"/>
          <p:cNvGrpSpPr>
            <a:grpSpLocks/>
          </p:cNvGrpSpPr>
          <p:nvPr/>
        </p:nvGrpSpPr>
        <p:grpSpPr bwMode="auto">
          <a:xfrm>
            <a:off x="3240088" y="2974975"/>
            <a:ext cx="3044825" cy="1522413"/>
            <a:chOff x="2041" y="1874"/>
            <a:chExt cx="1918" cy="959"/>
          </a:xfrm>
        </p:grpSpPr>
        <p:grpSp>
          <p:nvGrpSpPr>
            <p:cNvPr id="110596" name="Group 4"/>
            <p:cNvGrpSpPr>
              <a:grpSpLocks/>
            </p:cNvGrpSpPr>
            <p:nvPr/>
          </p:nvGrpSpPr>
          <p:grpSpPr bwMode="auto">
            <a:xfrm>
              <a:off x="2904" y="2354"/>
              <a:ext cx="95" cy="95"/>
              <a:chOff x="2904" y="2354"/>
              <a:chExt cx="95" cy="95"/>
            </a:xfrm>
          </p:grpSpPr>
          <p:sp>
            <p:nvSpPr>
              <p:cNvPr id="110597" name="Freeform 5"/>
              <p:cNvSpPr>
                <a:spLocks noChangeArrowheads="1"/>
              </p:cNvSpPr>
              <p:nvPr/>
            </p:nvSpPr>
            <p:spPr bwMode="auto">
              <a:xfrm>
                <a:off x="2904" y="2354"/>
                <a:ext cx="95" cy="95"/>
              </a:xfrm>
              <a:custGeom>
                <a:avLst/>
                <a:gdLst>
                  <a:gd name="T0" fmla="*/ 211 w 424"/>
                  <a:gd name="T1" fmla="*/ 0 h 424"/>
                  <a:gd name="T2" fmla="*/ 423 w 424"/>
                  <a:gd name="T3" fmla="*/ 211 h 424"/>
                  <a:gd name="T4" fmla="*/ 211 w 424"/>
                  <a:gd name="T5" fmla="*/ 423 h 424"/>
                  <a:gd name="T6" fmla="*/ 0 w 424"/>
                  <a:gd name="T7" fmla="*/ 211 h 424"/>
                  <a:gd name="T8" fmla="*/ 211 w 424"/>
                  <a:gd name="T9" fmla="*/ 0 h 424"/>
                </a:gdLst>
                <a:ahLst/>
                <a:cxnLst>
                  <a:cxn ang="0">
                    <a:pos x="T0" y="T1"/>
                  </a:cxn>
                  <a:cxn ang="0">
                    <a:pos x="T2" y="T3"/>
                  </a:cxn>
                  <a:cxn ang="0">
                    <a:pos x="T4" y="T5"/>
                  </a:cxn>
                  <a:cxn ang="0">
                    <a:pos x="T6" y="T7"/>
                  </a:cxn>
                  <a:cxn ang="0">
                    <a:pos x="T8" y="T9"/>
                  </a:cxn>
                </a:cxnLst>
                <a:rect l="0" t="0" r="r" b="b"/>
                <a:pathLst>
                  <a:path w="424" h="424">
                    <a:moveTo>
                      <a:pt x="211" y="0"/>
                    </a:moveTo>
                    <a:cubicBezTo>
                      <a:pt x="331" y="0"/>
                      <a:pt x="423" y="91"/>
                      <a:pt x="423" y="211"/>
                    </a:cubicBezTo>
                    <a:cubicBezTo>
                      <a:pt x="423" y="331"/>
                      <a:pt x="331" y="423"/>
                      <a:pt x="211" y="423"/>
                    </a:cubicBezTo>
                    <a:cubicBezTo>
                      <a:pt x="91" y="423"/>
                      <a:pt x="0" y="331"/>
                      <a:pt x="0" y="211"/>
                    </a:cubicBezTo>
                    <a:cubicBezTo>
                      <a:pt x="0" y="91"/>
                      <a:pt x="91" y="0"/>
                      <a:pt x="211" y="0"/>
                    </a:cubicBezTo>
                  </a:path>
                </a:pathLst>
              </a:custGeom>
              <a:solidFill>
                <a:srgbClr val="008000"/>
              </a:solidFill>
              <a:ln w="38160" cap="flat">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598" name="Group 6"/>
            <p:cNvGrpSpPr>
              <a:grpSpLocks/>
            </p:cNvGrpSpPr>
            <p:nvPr/>
          </p:nvGrpSpPr>
          <p:grpSpPr bwMode="auto">
            <a:xfrm>
              <a:off x="3385" y="2354"/>
              <a:ext cx="95" cy="95"/>
              <a:chOff x="3385" y="2354"/>
              <a:chExt cx="95" cy="95"/>
            </a:xfrm>
          </p:grpSpPr>
          <p:sp>
            <p:nvSpPr>
              <p:cNvPr id="110599" name="Freeform 7"/>
              <p:cNvSpPr>
                <a:spLocks noChangeArrowheads="1"/>
              </p:cNvSpPr>
              <p:nvPr/>
            </p:nvSpPr>
            <p:spPr bwMode="auto">
              <a:xfrm>
                <a:off x="3385" y="2354"/>
                <a:ext cx="95" cy="95"/>
              </a:xfrm>
              <a:custGeom>
                <a:avLst/>
                <a:gdLst>
                  <a:gd name="T0" fmla="*/ 211 w 423"/>
                  <a:gd name="T1" fmla="*/ 0 h 424"/>
                  <a:gd name="T2" fmla="*/ 422 w 423"/>
                  <a:gd name="T3" fmla="*/ 211 h 424"/>
                  <a:gd name="T4" fmla="*/ 211 w 423"/>
                  <a:gd name="T5" fmla="*/ 423 h 424"/>
                  <a:gd name="T6" fmla="*/ 0 w 423"/>
                  <a:gd name="T7" fmla="*/ 211 h 424"/>
                  <a:gd name="T8" fmla="*/ 211 w 423"/>
                  <a:gd name="T9" fmla="*/ 0 h 424"/>
                </a:gdLst>
                <a:ahLst/>
                <a:cxnLst>
                  <a:cxn ang="0">
                    <a:pos x="T0" y="T1"/>
                  </a:cxn>
                  <a:cxn ang="0">
                    <a:pos x="T2" y="T3"/>
                  </a:cxn>
                  <a:cxn ang="0">
                    <a:pos x="T4" y="T5"/>
                  </a:cxn>
                  <a:cxn ang="0">
                    <a:pos x="T6" y="T7"/>
                  </a:cxn>
                  <a:cxn ang="0">
                    <a:pos x="T8" y="T9"/>
                  </a:cxn>
                </a:cxnLst>
                <a:rect l="0" t="0" r="r" b="b"/>
                <a:pathLst>
                  <a:path w="423" h="424">
                    <a:moveTo>
                      <a:pt x="211" y="0"/>
                    </a:moveTo>
                    <a:cubicBezTo>
                      <a:pt x="330" y="0"/>
                      <a:pt x="422" y="91"/>
                      <a:pt x="422" y="211"/>
                    </a:cubicBezTo>
                    <a:cubicBezTo>
                      <a:pt x="422" y="331"/>
                      <a:pt x="330" y="423"/>
                      <a:pt x="211" y="423"/>
                    </a:cubicBezTo>
                    <a:cubicBezTo>
                      <a:pt x="92" y="423"/>
                      <a:pt x="0" y="331"/>
                      <a:pt x="0" y="211"/>
                    </a:cubicBezTo>
                    <a:cubicBezTo>
                      <a:pt x="0" y="91"/>
                      <a:pt x="92" y="0"/>
                      <a:pt x="211" y="0"/>
                    </a:cubicBezTo>
                  </a:path>
                </a:pathLst>
              </a:custGeom>
              <a:solidFill>
                <a:srgbClr val="CCFFCC"/>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600" name="Group 8"/>
            <p:cNvGrpSpPr>
              <a:grpSpLocks/>
            </p:cNvGrpSpPr>
            <p:nvPr/>
          </p:nvGrpSpPr>
          <p:grpSpPr bwMode="auto">
            <a:xfrm>
              <a:off x="3865" y="2354"/>
              <a:ext cx="94" cy="95"/>
              <a:chOff x="3865" y="2354"/>
              <a:chExt cx="94" cy="95"/>
            </a:xfrm>
          </p:grpSpPr>
          <p:sp>
            <p:nvSpPr>
              <p:cNvPr id="110601" name="Freeform 9"/>
              <p:cNvSpPr>
                <a:spLocks noChangeArrowheads="1"/>
              </p:cNvSpPr>
              <p:nvPr/>
            </p:nvSpPr>
            <p:spPr bwMode="auto">
              <a:xfrm>
                <a:off x="3865" y="2354"/>
                <a:ext cx="95" cy="95"/>
              </a:xfrm>
              <a:custGeom>
                <a:avLst/>
                <a:gdLst>
                  <a:gd name="T0" fmla="*/ 210 w 422"/>
                  <a:gd name="T1" fmla="*/ 0 h 424"/>
                  <a:gd name="T2" fmla="*/ 421 w 422"/>
                  <a:gd name="T3" fmla="*/ 211 h 424"/>
                  <a:gd name="T4" fmla="*/ 210 w 422"/>
                  <a:gd name="T5" fmla="*/ 423 h 424"/>
                  <a:gd name="T6" fmla="*/ 0 w 422"/>
                  <a:gd name="T7" fmla="*/ 211 h 424"/>
                  <a:gd name="T8" fmla="*/ 210 w 422"/>
                  <a:gd name="T9" fmla="*/ 0 h 424"/>
                </a:gdLst>
                <a:ahLst/>
                <a:cxnLst>
                  <a:cxn ang="0">
                    <a:pos x="T0" y="T1"/>
                  </a:cxn>
                  <a:cxn ang="0">
                    <a:pos x="T2" y="T3"/>
                  </a:cxn>
                  <a:cxn ang="0">
                    <a:pos x="T4" y="T5"/>
                  </a:cxn>
                  <a:cxn ang="0">
                    <a:pos x="T6" y="T7"/>
                  </a:cxn>
                  <a:cxn ang="0">
                    <a:pos x="T8" y="T9"/>
                  </a:cxn>
                </a:cxnLst>
                <a:rect l="0" t="0" r="r" b="b"/>
                <a:pathLst>
                  <a:path w="422" h="424">
                    <a:moveTo>
                      <a:pt x="210" y="0"/>
                    </a:moveTo>
                    <a:cubicBezTo>
                      <a:pt x="329" y="0"/>
                      <a:pt x="421" y="91"/>
                      <a:pt x="421" y="211"/>
                    </a:cubicBezTo>
                    <a:cubicBezTo>
                      <a:pt x="421" y="331"/>
                      <a:pt x="329" y="423"/>
                      <a:pt x="210" y="423"/>
                    </a:cubicBezTo>
                    <a:cubicBezTo>
                      <a:pt x="91" y="423"/>
                      <a:pt x="0" y="331"/>
                      <a:pt x="0" y="211"/>
                    </a:cubicBezTo>
                    <a:cubicBezTo>
                      <a:pt x="0" y="91"/>
                      <a:pt x="91" y="0"/>
                      <a:pt x="210" y="0"/>
                    </a:cubicBezTo>
                  </a:path>
                </a:pathLst>
              </a:custGeom>
              <a:solidFill>
                <a:srgbClr val="008000"/>
              </a:solidFill>
              <a:ln w="38160" cap="flat">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602" name="Group 10"/>
            <p:cNvGrpSpPr>
              <a:grpSpLocks/>
            </p:cNvGrpSpPr>
            <p:nvPr/>
          </p:nvGrpSpPr>
          <p:grpSpPr bwMode="auto">
            <a:xfrm>
              <a:off x="2904" y="2738"/>
              <a:ext cx="95" cy="95"/>
              <a:chOff x="2904" y="2738"/>
              <a:chExt cx="95" cy="95"/>
            </a:xfrm>
          </p:grpSpPr>
          <p:sp>
            <p:nvSpPr>
              <p:cNvPr id="110603" name="Freeform 11"/>
              <p:cNvSpPr>
                <a:spLocks noChangeArrowheads="1"/>
              </p:cNvSpPr>
              <p:nvPr/>
            </p:nvSpPr>
            <p:spPr bwMode="auto">
              <a:xfrm>
                <a:off x="2904" y="2738"/>
                <a:ext cx="95" cy="95"/>
              </a:xfrm>
              <a:custGeom>
                <a:avLst/>
                <a:gdLst>
                  <a:gd name="T0" fmla="*/ 211 w 424"/>
                  <a:gd name="T1" fmla="*/ 0 h 425"/>
                  <a:gd name="T2" fmla="*/ 423 w 424"/>
                  <a:gd name="T3" fmla="*/ 212 h 425"/>
                  <a:gd name="T4" fmla="*/ 211 w 424"/>
                  <a:gd name="T5" fmla="*/ 424 h 425"/>
                  <a:gd name="T6" fmla="*/ 0 w 424"/>
                  <a:gd name="T7" fmla="*/ 212 h 425"/>
                  <a:gd name="T8" fmla="*/ 211 w 424"/>
                  <a:gd name="T9" fmla="*/ 0 h 425"/>
                </a:gdLst>
                <a:ahLst/>
                <a:cxnLst>
                  <a:cxn ang="0">
                    <a:pos x="T0" y="T1"/>
                  </a:cxn>
                  <a:cxn ang="0">
                    <a:pos x="T2" y="T3"/>
                  </a:cxn>
                  <a:cxn ang="0">
                    <a:pos x="T4" y="T5"/>
                  </a:cxn>
                  <a:cxn ang="0">
                    <a:pos x="T6" y="T7"/>
                  </a:cxn>
                  <a:cxn ang="0">
                    <a:pos x="T8" y="T9"/>
                  </a:cxn>
                </a:cxnLst>
                <a:rect l="0" t="0" r="r" b="b"/>
                <a:pathLst>
                  <a:path w="424" h="425">
                    <a:moveTo>
                      <a:pt x="211" y="0"/>
                    </a:moveTo>
                    <a:cubicBezTo>
                      <a:pt x="331" y="0"/>
                      <a:pt x="423" y="92"/>
                      <a:pt x="423" y="212"/>
                    </a:cubicBezTo>
                    <a:cubicBezTo>
                      <a:pt x="423" y="332"/>
                      <a:pt x="331" y="424"/>
                      <a:pt x="211" y="424"/>
                    </a:cubicBezTo>
                    <a:cubicBezTo>
                      <a:pt x="91" y="424"/>
                      <a:pt x="0" y="332"/>
                      <a:pt x="0" y="212"/>
                    </a:cubicBezTo>
                    <a:cubicBezTo>
                      <a:pt x="0" y="92"/>
                      <a:pt x="91" y="0"/>
                      <a:pt x="211" y="0"/>
                    </a:cubicBezTo>
                  </a:path>
                </a:pathLst>
              </a:custGeom>
              <a:solidFill>
                <a:srgbClr val="008000"/>
              </a:solidFill>
              <a:ln w="38160" cap="flat">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604" name="Group 12"/>
            <p:cNvGrpSpPr>
              <a:grpSpLocks/>
            </p:cNvGrpSpPr>
            <p:nvPr/>
          </p:nvGrpSpPr>
          <p:grpSpPr bwMode="auto">
            <a:xfrm>
              <a:off x="3385" y="2738"/>
              <a:ext cx="95" cy="95"/>
              <a:chOff x="3385" y="2738"/>
              <a:chExt cx="95" cy="95"/>
            </a:xfrm>
          </p:grpSpPr>
          <p:sp>
            <p:nvSpPr>
              <p:cNvPr id="110605" name="Freeform 13"/>
              <p:cNvSpPr>
                <a:spLocks noChangeArrowheads="1"/>
              </p:cNvSpPr>
              <p:nvPr/>
            </p:nvSpPr>
            <p:spPr bwMode="auto">
              <a:xfrm>
                <a:off x="3385" y="2738"/>
                <a:ext cx="95" cy="95"/>
              </a:xfrm>
              <a:custGeom>
                <a:avLst/>
                <a:gdLst>
                  <a:gd name="T0" fmla="*/ 211 w 423"/>
                  <a:gd name="T1" fmla="*/ 0 h 425"/>
                  <a:gd name="T2" fmla="*/ 422 w 423"/>
                  <a:gd name="T3" fmla="*/ 212 h 425"/>
                  <a:gd name="T4" fmla="*/ 211 w 423"/>
                  <a:gd name="T5" fmla="*/ 424 h 425"/>
                  <a:gd name="T6" fmla="*/ 0 w 423"/>
                  <a:gd name="T7" fmla="*/ 212 h 425"/>
                  <a:gd name="T8" fmla="*/ 211 w 423"/>
                  <a:gd name="T9" fmla="*/ 0 h 425"/>
                </a:gdLst>
                <a:ahLst/>
                <a:cxnLst>
                  <a:cxn ang="0">
                    <a:pos x="T0" y="T1"/>
                  </a:cxn>
                  <a:cxn ang="0">
                    <a:pos x="T2" y="T3"/>
                  </a:cxn>
                  <a:cxn ang="0">
                    <a:pos x="T4" y="T5"/>
                  </a:cxn>
                  <a:cxn ang="0">
                    <a:pos x="T6" y="T7"/>
                  </a:cxn>
                  <a:cxn ang="0">
                    <a:pos x="T8" y="T9"/>
                  </a:cxn>
                </a:cxnLst>
                <a:rect l="0" t="0" r="r" b="b"/>
                <a:pathLst>
                  <a:path w="423" h="425">
                    <a:moveTo>
                      <a:pt x="211" y="0"/>
                    </a:moveTo>
                    <a:cubicBezTo>
                      <a:pt x="330" y="0"/>
                      <a:pt x="422" y="92"/>
                      <a:pt x="422" y="212"/>
                    </a:cubicBezTo>
                    <a:cubicBezTo>
                      <a:pt x="422" y="332"/>
                      <a:pt x="330" y="424"/>
                      <a:pt x="211" y="424"/>
                    </a:cubicBezTo>
                    <a:cubicBezTo>
                      <a:pt x="92" y="424"/>
                      <a:pt x="0" y="332"/>
                      <a:pt x="0" y="212"/>
                    </a:cubicBezTo>
                    <a:cubicBezTo>
                      <a:pt x="0" y="92"/>
                      <a:pt x="92" y="0"/>
                      <a:pt x="211" y="0"/>
                    </a:cubicBezTo>
                  </a:path>
                </a:pathLst>
              </a:custGeom>
              <a:solidFill>
                <a:srgbClr val="CCFFCC"/>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606" name="Group 14"/>
            <p:cNvGrpSpPr>
              <a:grpSpLocks/>
            </p:cNvGrpSpPr>
            <p:nvPr/>
          </p:nvGrpSpPr>
          <p:grpSpPr bwMode="auto">
            <a:xfrm>
              <a:off x="3865" y="2738"/>
              <a:ext cx="94" cy="95"/>
              <a:chOff x="3865" y="2738"/>
              <a:chExt cx="94" cy="95"/>
            </a:xfrm>
          </p:grpSpPr>
          <p:sp>
            <p:nvSpPr>
              <p:cNvPr id="110607" name="Freeform 15"/>
              <p:cNvSpPr>
                <a:spLocks noChangeArrowheads="1"/>
              </p:cNvSpPr>
              <p:nvPr/>
            </p:nvSpPr>
            <p:spPr bwMode="auto">
              <a:xfrm>
                <a:off x="3865" y="2738"/>
                <a:ext cx="95" cy="95"/>
              </a:xfrm>
              <a:custGeom>
                <a:avLst/>
                <a:gdLst>
                  <a:gd name="T0" fmla="*/ 210 w 422"/>
                  <a:gd name="T1" fmla="*/ 0 h 425"/>
                  <a:gd name="T2" fmla="*/ 421 w 422"/>
                  <a:gd name="T3" fmla="*/ 212 h 425"/>
                  <a:gd name="T4" fmla="*/ 210 w 422"/>
                  <a:gd name="T5" fmla="*/ 424 h 425"/>
                  <a:gd name="T6" fmla="*/ 0 w 422"/>
                  <a:gd name="T7" fmla="*/ 212 h 425"/>
                  <a:gd name="T8" fmla="*/ 210 w 422"/>
                  <a:gd name="T9" fmla="*/ 0 h 425"/>
                </a:gdLst>
                <a:ahLst/>
                <a:cxnLst>
                  <a:cxn ang="0">
                    <a:pos x="T0" y="T1"/>
                  </a:cxn>
                  <a:cxn ang="0">
                    <a:pos x="T2" y="T3"/>
                  </a:cxn>
                  <a:cxn ang="0">
                    <a:pos x="T4" y="T5"/>
                  </a:cxn>
                  <a:cxn ang="0">
                    <a:pos x="T6" y="T7"/>
                  </a:cxn>
                  <a:cxn ang="0">
                    <a:pos x="T8" y="T9"/>
                  </a:cxn>
                </a:cxnLst>
                <a:rect l="0" t="0" r="r" b="b"/>
                <a:pathLst>
                  <a:path w="422" h="425">
                    <a:moveTo>
                      <a:pt x="210" y="0"/>
                    </a:moveTo>
                    <a:cubicBezTo>
                      <a:pt x="329" y="0"/>
                      <a:pt x="421" y="92"/>
                      <a:pt x="421" y="212"/>
                    </a:cubicBezTo>
                    <a:cubicBezTo>
                      <a:pt x="421" y="332"/>
                      <a:pt x="329" y="424"/>
                      <a:pt x="210" y="424"/>
                    </a:cubicBezTo>
                    <a:cubicBezTo>
                      <a:pt x="91" y="424"/>
                      <a:pt x="0" y="332"/>
                      <a:pt x="0" y="212"/>
                    </a:cubicBezTo>
                    <a:cubicBezTo>
                      <a:pt x="0" y="92"/>
                      <a:pt x="91" y="0"/>
                      <a:pt x="210" y="0"/>
                    </a:cubicBezTo>
                  </a:path>
                </a:pathLst>
              </a:custGeom>
              <a:solidFill>
                <a:srgbClr val="008000"/>
              </a:solidFill>
              <a:ln w="38160" cap="flat">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0608" name="Group 16"/>
            <p:cNvGrpSpPr>
              <a:grpSpLocks/>
            </p:cNvGrpSpPr>
            <p:nvPr/>
          </p:nvGrpSpPr>
          <p:grpSpPr bwMode="auto">
            <a:xfrm>
              <a:off x="2041" y="2499"/>
              <a:ext cx="719" cy="199"/>
              <a:chOff x="2041" y="2499"/>
              <a:chExt cx="719" cy="199"/>
            </a:xfrm>
          </p:grpSpPr>
          <p:sp>
            <p:nvSpPr>
              <p:cNvPr id="110609" name="AutoShape 17"/>
              <p:cNvSpPr>
                <a:spLocks noChangeArrowheads="1"/>
              </p:cNvSpPr>
              <p:nvPr/>
            </p:nvSpPr>
            <p:spPr bwMode="auto">
              <a:xfrm>
                <a:off x="2041" y="2499"/>
                <a:ext cx="719" cy="199"/>
              </a:xfrm>
              <a:prstGeom prst="roundRect">
                <a:avLst>
                  <a:gd name="adj" fmla="val 50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10" name="Text Box 18"/>
              <p:cNvSpPr txBox="1">
                <a:spLocks noChangeArrowheads="1"/>
              </p:cNvSpPr>
              <p:nvPr/>
            </p:nvSpPr>
            <p:spPr bwMode="auto">
              <a:xfrm>
                <a:off x="2041" y="2499"/>
                <a:ext cx="71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r">
                  <a:spcBef>
                    <a:spcPts val="350"/>
                  </a:spcBef>
                </a:pPr>
                <a:r>
                  <a:rPr lang="en-US" altLang="en-US" sz="1400" b="1"/>
                  <a:t>instances</a:t>
                </a:r>
              </a:p>
            </p:txBody>
          </p:sp>
        </p:grpSp>
        <p:grpSp>
          <p:nvGrpSpPr>
            <p:cNvPr id="110611" name="Group 19"/>
            <p:cNvGrpSpPr>
              <a:grpSpLocks/>
            </p:cNvGrpSpPr>
            <p:nvPr/>
          </p:nvGrpSpPr>
          <p:grpSpPr bwMode="auto">
            <a:xfrm>
              <a:off x="2905" y="1874"/>
              <a:ext cx="719" cy="453"/>
              <a:chOff x="2905" y="1874"/>
              <a:chExt cx="719" cy="453"/>
            </a:xfrm>
          </p:grpSpPr>
          <p:sp>
            <p:nvSpPr>
              <p:cNvPr id="110612" name="AutoShape 20"/>
              <p:cNvSpPr>
                <a:spLocks noChangeArrowheads="1"/>
              </p:cNvSpPr>
              <p:nvPr/>
            </p:nvSpPr>
            <p:spPr bwMode="auto">
              <a:xfrm>
                <a:off x="2905" y="1874"/>
                <a:ext cx="719" cy="199"/>
              </a:xfrm>
              <a:prstGeom prst="roundRect">
                <a:avLst>
                  <a:gd name="adj" fmla="val 50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13" name="Text Box 21"/>
              <p:cNvSpPr txBox="1">
                <a:spLocks noChangeArrowheads="1"/>
              </p:cNvSpPr>
              <p:nvPr/>
            </p:nvSpPr>
            <p:spPr bwMode="auto">
              <a:xfrm>
                <a:off x="2905" y="1874"/>
                <a:ext cx="719"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gn="ctr">
                  <a:spcBef>
                    <a:spcPts val="350"/>
                  </a:spcBef>
                </a:pPr>
                <a:r>
                  <a:rPr lang="en-US" altLang="en-US" sz="1400" b="1"/>
                  <a:t>initial cluster centres</a:t>
                </a:r>
              </a:p>
            </p:txBody>
          </p:sp>
        </p:grpSp>
        <p:sp>
          <p:nvSpPr>
            <p:cNvPr id="110614" name="Line 22"/>
            <p:cNvSpPr>
              <a:spLocks noChangeShapeType="1"/>
            </p:cNvSpPr>
            <p:nvPr/>
          </p:nvSpPr>
          <p:spPr bwMode="auto">
            <a:xfrm flipV="1">
              <a:off x="2761" y="2450"/>
              <a:ext cx="143" cy="97"/>
            </a:xfrm>
            <a:prstGeom prst="line">
              <a:avLst/>
            </a:prstGeom>
            <a:noFill/>
            <a:ln w="19080" cap="flat">
              <a:solidFill>
                <a:srgbClr val="008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0615" name="Line 23"/>
            <p:cNvSpPr>
              <a:spLocks noChangeShapeType="1"/>
            </p:cNvSpPr>
            <p:nvPr/>
          </p:nvSpPr>
          <p:spPr bwMode="auto">
            <a:xfrm>
              <a:off x="2761" y="2643"/>
              <a:ext cx="143" cy="95"/>
            </a:xfrm>
            <a:prstGeom prst="line">
              <a:avLst/>
            </a:prstGeom>
            <a:noFill/>
            <a:ln w="19080" cap="flat">
              <a:solidFill>
                <a:srgbClr val="008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0616" name="Line 24"/>
            <p:cNvSpPr>
              <a:spLocks noChangeShapeType="1"/>
            </p:cNvSpPr>
            <p:nvPr/>
          </p:nvSpPr>
          <p:spPr bwMode="auto">
            <a:xfrm>
              <a:off x="3193" y="2306"/>
              <a:ext cx="191" cy="431"/>
            </a:xfrm>
            <a:prstGeom prst="line">
              <a:avLst/>
            </a:prstGeom>
            <a:noFill/>
            <a:ln w="19080" cap="flat">
              <a:solidFill>
                <a:srgbClr val="008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0617" name="Line 25"/>
            <p:cNvSpPr>
              <a:spLocks noChangeShapeType="1"/>
            </p:cNvSpPr>
            <p:nvPr/>
          </p:nvSpPr>
          <p:spPr bwMode="auto">
            <a:xfrm>
              <a:off x="3241" y="2306"/>
              <a:ext cx="143" cy="95"/>
            </a:xfrm>
            <a:prstGeom prst="line">
              <a:avLst/>
            </a:prstGeom>
            <a:noFill/>
            <a:ln w="19080" cap="flat">
              <a:solidFill>
                <a:srgbClr val="008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52923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Grp="1" noChangeArrowheads="1"/>
          </p:cNvSpPr>
          <p:nvPr>
            <p:ph type="title" idx="4294967295"/>
          </p:nvPr>
        </p:nvSpPr>
        <p:spPr>
          <a:xfrm>
            <a:off x="300103" y="-217489"/>
            <a:ext cx="8405747" cy="145704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Faster distance calculations</a:t>
            </a:r>
          </a:p>
        </p:txBody>
      </p:sp>
      <p:sp>
        <p:nvSpPr>
          <p:cNvPr id="111618"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3000" dirty="0"/>
              <a:t>Can we use </a:t>
            </a:r>
            <a:r>
              <a:rPr lang="en-US" altLang="en-US" sz="3000" i="1" dirty="0" err="1"/>
              <a:t>k</a:t>
            </a:r>
            <a:r>
              <a:rPr lang="en-US" altLang="en-US" sz="3000"/>
              <a:t>D-trees or ball trees to speed up the process? Yes:</a:t>
            </a:r>
            <a:endParaRPr lang="en-US" altLang="en-US" sz="3000" dirty="0"/>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First, build tree, which remains static, for all the data points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At each node, store number of instances and sum of all instances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In each iteration, descend tree and find out which cluster each node belongs to</a:t>
            </a:r>
          </a:p>
          <a:p>
            <a:pPr marL="1371600" lvl="2">
              <a:buClr>
                <a:srgbClr val="008000"/>
              </a:buClr>
              <a:buSzPct val="45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Can stop descending as soon as we find out that a node belongs entirely to a particular cluster</a:t>
            </a:r>
          </a:p>
          <a:p>
            <a:pPr marL="1371600" lvl="2">
              <a:buClr>
                <a:srgbClr val="008000"/>
              </a:buClr>
              <a:buSzPct val="45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Use statistics stored at the nodes to compute new cluster centers</a:t>
            </a:r>
          </a:p>
        </p:txBody>
      </p:sp>
    </p:spTree>
    <p:extLst>
      <p:ext uri="{BB962C8B-B14F-4D97-AF65-F5344CB8AC3E}">
        <p14:creationId xmlns:p14="http://schemas.microsoft.com/office/powerpoint/2010/main" val="4070696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Grp="1" noChangeArrowheads="1"/>
          </p:cNvSpPr>
          <p:nvPr>
            <p:ph type="title" idx="4294967295"/>
          </p:nvPr>
        </p:nvSpPr>
        <p:spPr>
          <a:xfrm>
            <a:off x="195719" y="-179389"/>
            <a:ext cx="8510131" cy="128846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Example</a:t>
            </a:r>
          </a:p>
        </p:txBody>
      </p:sp>
      <p:pic>
        <p:nvPicPr>
          <p:cNvPr id="1126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88" y="912813"/>
            <a:ext cx="4884737" cy="5580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4775" y="1582738"/>
            <a:ext cx="3959225" cy="3278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178349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Grp="1" noChangeArrowheads="1"/>
          </p:cNvSpPr>
          <p:nvPr>
            <p:ph type="title" idx="4294967295"/>
          </p:nvPr>
        </p:nvSpPr>
        <p:spPr>
          <a:xfrm>
            <a:off x="411163" y="-179388"/>
            <a:ext cx="8294687"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Multi-instance learning</a:t>
            </a:r>
          </a:p>
        </p:txBody>
      </p:sp>
      <p:sp>
        <p:nvSpPr>
          <p:cNvPr id="113666"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Simplicity-first methodology can be applied to multi-instance learning with surprisingly good results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Two simple approaches, both using standard single-instance learners: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Manipulate the input to learning</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Manipulate the output of learning</a:t>
            </a:r>
          </a:p>
        </p:txBody>
      </p:sp>
    </p:spTree>
    <p:extLst>
      <p:ext uri="{BB962C8B-B14F-4D97-AF65-F5344CB8AC3E}">
        <p14:creationId xmlns:p14="http://schemas.microsoft.com/office/powerpoint/2010/main" val="23022835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Grp="1" noChangeArrowheads="1"/>
          </p:cNvSpPr>
          <p:nvPr>
            <p:ph type="title" idx="4294967295"/>
          </p:nvPr>
        </p:nvSpPr>
        <p:spPr>
          <a:xfrm>
            <a:off x="469726" y="-179389"/>
            <a:ext cx="8236124" cy="128846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Aggregating the input</a:t>
            </a:r>
          </a:p>
        </p:txBody>
      </p:sp>
      <p:sp>
        <p:nvSpPr>
          <p:cNvPr id="114690" name="Rectangle 2"/>
          <p:cNvSpPr>
            <a:spLocks noGrp="1" noChangeArrowheads="1"/>
          </p:cNvSpPr>
          <p:nvPr>
            <p:ph type="body" idx="4294967295"/>
          </p:nvPr>
        </p:nvSpPr>
        <p:spPr>
          <a:xfrm>
            <a:off x="377825" y="890588"/>
            <a:ext cx="8408988" cy="5730875"/>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a:t>Convert multi-instance problem into single-instance one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Summarize the instances in a bag by computing mean, mode, minimum and maximum as new attributes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“Summary” instance retains the class label of its bag</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To classify a new bag the same process is used</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a:t>Results using summary instances with minimum and maximum + support vector machine classifier are comparable to special purpose multi-instance learners on original drug discovery problem</a:t>
            </a:r>
          </a:p>
        </p:txBody>
      </p:sp>
    </p:spTree>
    <p:extLst>
      <p:ext uri="{BB962C8B-B14F-4D97-AF65-F5344CB8AC3E}">
        <p14:creationId xmlns:p14="http://schemas.microsoft.com/office/powerpoint/2010/main" val="25217275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Grp="1" noChangeArrowheads="1"/>
          </p:cNvSpPr>
          <p:nvPr>
            <p:ph type="title" idx="4294967295"/>
          </p:nvPr>
        </p:nvSpPr>
        <p:spPr>
          <a:xfrm>
            <a:off x="339247" y="-179388"/>
            <a:ext cx="8366603" cy="1210176"/>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Aggregating the output</a:t>
            </a:r>
          </a:p>
        </p:txBody>
      </p:sp>
      <p:sp>
        <p:nvSpPr>
          <p:cNvPr id="115714" name="Rectangle 2"/>
          <p:cNvSpPr>
            <a:spLocks noGrp="1" noChangeArrowheads="1"/>
          </p:cNvSpPr>
          <p:nvPr>
            <p:ph type="body" idx="4294967295"/>
          </p:nvPr>
        </p:nvSpPr>
        <p:spPr>
          <a:xfrm>
            <a:off x="179388" y="900113"/>
            <a:ext cx="8640762" cy="5580062"/>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Learn a single-instance classifier directly from the original instances in each bag</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Each instance is given the class of the bag it originates from</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To classify a new bag:</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Produce a prediction for each instance in the bag</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Aggregate the predictions to produce a prediction for the bag as a whole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One approach: treat predictions as votes for the various class labels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A problem: bags can contain differing numbers of instances </a:t>
            </a:r>
            <a:r>
              <a:rPr lang="en-US" altLang="en-US" sz="2400">
                <a:latin typeface="Symbol" charset="2"/>
                <a:ea typeface="Symbol" charset="2"/>
                <a:cs typeface="Symbol" charset="2"/>
              </a:rPr>
              <a:t></a:t>
            </a:r>
            <a:r>
              <a:rPr lang="en-US" altLang="en-US" sz="2400">
                <a:ea typeface="Symbol" charset="2"/>
                <a:cs typeface="Symbol" charset="2"/>
              </a:rPr>
              <a:t> g</a:t>
            </a:r>
            <a:r>
              <a:rPr lang="en-US" altLang="en-US" sz="2400"/>
              <a:t>ive each instance a weight inversely proportional to the bag's size</a:t>
            </a:r>
          </a:p>
        </p:txBody>
      </p:sp>
    </p:spTree>
    <p:extLst>
      <p:ext uri="{BB962C8B-B14F-4D97-AF65-F5344CB8AC3E}">
        <p14:creationId xmlns:p14="http://schemas.microsoft.com/office/powerpoint/2010/main" val="2831223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0114"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Statistical modeling</a:t>
            </a:r>
          </a:p>
        </p:txBody>
      </p:sp>
      <p:sp>
        <p:nvSpPr>
          <p:cNvPr id="90115" name="Rectangle 3"/>
          <p:cNvSpPr>
            <a:spLocks noChangeArrowheads="1"/>
          </p:cNvSpPr>
          <p:nvPr/>
        </p:nvSpPr>
        <p:spPr bwMode="auto">
          <a:xfrm>
            <a:off x="152400" y="1371600"/>
            <a:ext cx="8763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“Opposite” of 1R: use all the attributes</a:t>
            </a:r>
          </a:p>
          <a:p>
            <a:pPr marL="342900" indent="-342900">
              <a:spcBef>
                <a:spcPct val="20000"/>
              </a:spcBef>
              <a:buFontTx/>
              <a:buChar char="•"/>
            </a:pPr>
            <a:r>
              <a:rPr lang="en-US" sz="3200"/>
              <a:t>Two assumptions: Attributes are</a:t>
            </a:r>
          </a:p>
          <a:p>
            <a:pPr marL="742950" lvl="1" indent="-285750">
              <a:spcBef>
                <a:spcPct val="20000"/>
              </a:spcBef>
              <a:buFontTx/>
              <a:buChar char="–"/>
            </a:pPr>
            <a:r>
              <a:rPr lang="en-US" sz="2800" i="1"/>
              <a:t>equally important</a:t>
            </a:r>
            <a:endParaRPr lang="en-US" sz="2800"/>
          </a:p>
          <a:p>
            <a:pPr marL="742950" lvl="1" indent="-285750">
              <a:spcBef>
                <a:spcPct val="20000"/>
              </a:spcBef>
              <a:buFontTx/>
              <a:buChar char="–"/>
            </a:pPr>
            <a:r>
              <a:rPr lang="en-US" sz="2800" i="1"/>
              <a:t>statistically independent</a:t>
            </a:r>
            <a:r>
              <a:rPr lang="en-US" sz="2800"/>
              <a:t> </a:t>
            </a:r>
          </a:p>
          <a:p>
            <a:pPr marL="1143000" lvl="2" indent="-228600">
              <a:spcBef>
                <a:spcPct val="20000"/>
              </a:spcBef>
              <a:buFontTx/>
              <a:buChar char="•"/>
            </a:pPr>
            <a:r>
              <a:rPr lang="en-US"/>
              <a:t>This means that knowledge about the value of a particular attribute doesn’t tell us anything about the value of another attribute </a:t>
            </a:r>
          </a:p>
          <a:p>
            <a:pPr marL="342900" indent="-342900">
              <a:spcBef>
                <a:spcPct val="20000"/>
              </a:spcBef>
              <a:buFontTx/>
              <a:buChar char="•"/>
            </a:pPr>
            <a:r>
              <a:rPr lang="en-US" sz="3200"/>
              <a:t>Although based on assumptions that are almost never correct, this scheme works well in practice!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1138" name="Rectangle 2"/>
          <p:cNvSpPr>
            <a:spLocks noChangeArrowheads="1"/>
          </p:cNvSpPr>
          <p:nvPr/>
        </p:nvSpPr>
        <p:spPr bwMode="auto">
          <a:xfrm>
            <a:off x="304800" y="2286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Probabilities for the weather data</a:t>
            </a:r>
          </a:p>
        </p:txBody>
      </p:sp>
      <p:graphicFrame>
        <p:nvGraphicFramePr>
          <p:cNvPr id="91284" name="Group 148"/>
          <p:cNvGraphicFramePr>
            <a:graphicFrameLocks noGrp="1"/>
          </p:cNvGraphicFramePr>
          <p:nvPr/>
        </p:nvGraphicFramePr>
        <p:xfrm>
          <a:off x="304800" y="990600"/>
          <a:ext cx="8610600" cy="2949893"/>
        </p:xfrm>
        <a:graphic>
          <a:graphicData uri="http://schemas.openxmlformats.org/drawingml/2006/table">
            <a:tbl>
              <a:tblPr/>
              <a:tblGrid>
                <a:gridCol w="939800">
                  <a:extLst>
                    <a:ext uri="{9D8B030D-6E8A-4147-A177-3AD203B41FA5}">
                      <a16:colId xmlns="" xmlns:a16="http://schemas.microsoft.com/office/drawing/2014/main" val="20000"/>
                    </a:ext>
                  </a:extLst>
                </a:gridCol>
                <a:gridCol w="547688">
                  <a:extLst>
                    <a:ext uri="{9D8B030D-6E8A-4147-A177-3AD203B41FA5}">
                      <a16:colId xmlns="" xmlns:a16="http://schemas.microsoft.com/office/drawing/2014/main" val="20001"/>
                    </a:ext>
                  </a:extLst>
                </a:gridCol>
                <a:gridCol w="469900">
                  <a:extLst>
                    <a:ext uri="{9D8B030D-6E8A-4147-A177-3AD203B41FA5}">
                      <a16:colId xmlns="" xmlns:a16="http://schemas.microsoft.com/office/drawing/2014/main" val="20002"/>
                    </a:ext>
                  </a:extLst>
                </a:gridCol>
                <a:gridCol w="625475">
                  <a:extLst>
                    <a:ext uri="{9D8B030D-6E8A-4147-A177-3AD203B41FA5}">
                      <a16:colId xmlns="" xmlns:a16="http://schemas.microsoft.com/office/drawing/2014/main" val="20003"/>
                    </a:ext>
                  </a:extLst>
                </a:gridCol>
                <a:gridCol w="547687">
                  <a:extLst>
                    <a:ext uri="{9D8B030D-6E8A-4147-A177-3AD203B41FA5}">
                      <a16:colId xmlns="" xmlns:a16="http://schemas.microsoft.com/office/drawing/2014/main" val="20004"/>
                    </a:ext>
                  </a:extLst>
                </a:gridCol>
                <a:gridCol w="627063">
                  <a:extLst>
                    <a:ext uri="{9D8B030D-6E8A-4147-A177-3AD203B41FA5}">
                      <a16:colId xmlns="" xmlns:a16="http://schemas.microsoft.com/office/drawing/2014/main" val="20005"/>
                    </a:ext>
                  </a:extLst>
                </a:gridCol>
                <a:gridCol w="939800">
                  <a:extLst>
                    <a:ext uri="{9D8B030D-6E8A-4147-A177-3AD203B41FA5}">
                      <a16:colId xmlns="" xmlns:a16="http://schemas.microsoft.com/office/drawing/2014/main" val="20006"/>
                    </a:ext>
                  </a:extLst>
                </a:gridCol>
                <a:gridCol w="547687">
                  <a:extLst>
                    <a:ext uri="{9D8B030D-6E8A-4147-A177-3AD203B41FA5}">
                      <a16:colId xmlns="" xmlns:a16="http://schemas.microsoft.com/office/drawing/2014/main" val="20007"/>
                    </a:ext>
                  </a:extLst>
                </a:gridCol>
                <a:gridCol w="469900">
                  <a:extLst>
                    <a:ext uri="{9D8B030D-6E8A-4147-A177-3AD203B41FA5}">
                      <a16:colId xmlns="" xmlns:a16="http://schemas.microsoft.com/office/drawing/2014/main" val="20008"/>
                    </a:ext>
                  </a:extLst>
                </a:gridCol>
                <a:gridCol w="782638">
                  <a:extLst>
                    <a:ext uri="{9D8B030D-6E8A-4147-A177-3AD203B41FA5}">
                      <a16:colId xmlns="" xmlns:a16="http://schemas.microsoft.com/office/drawing/2014/main" val="20009"/>
                    </a:ext>
                  </a:extLst>
                </a:gridCol>
                <a:gridCol w="547687">
                  <a:extLst>
                    <a:ext uri="{9D8B030D-6E8A-4147-A177-3AD203B41FA5}">
                      <a16:colId xmlns="" xmlns:a16="http://schemas.microsoft.com/office/drawing/2014/main" val="20010"/>
                    </a:ext>
                  </a:extLst>
                </a:gridCol>
                <a:gridCol w="469900">
                  <a:extLst>
                    <a:ext uri="{9D8B030D-6E8A-4147-A177-3AD203B41FA5}">
                      <a16:colId xmlns="" xmlns:a16="http://schemas.microsoft.com/office/drawing/2014/main" val="20011"/>
                    </a:ext>
                  </a:extLst>
                </a:gridCol>
                <a:gridCol w="547688">
                  <a:extLst>
                    <a:ext uri="{9D8B030D-6E8A-4147-A177-3AD203B41FA5}">
                      <a16:colId xmlns="" xmlns:a16="http://schemas.microsoft.com/office/drawing/2014/main" val="20012"/>
                    </a:ext>
                  </a:extLst>
                </a:gridCol>
                <a:gridCol w="547687">
                  <a:extLst>
                    <a:ext uri="{9D8B030D-6E8A-4147-A177-3AD203B41FA5}">
                      <a16:colId xmlns="" xmlns:a16="http://schemas.microsoft.com/office/drawing/2014/main" val="20013"/>
                    </a:ext>
                  </a:extLst>
                </a:gridCol>
              </a:tblGrid>
              <a:tr h="327025">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2"/>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27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5"/>
                  </a:ext>
                </a:extLst>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graphicFrame>
        <p:nvGraphicFramePr>
          <p:cNvPr id="91288" name="Group 152"/>
          <p:cNvGraphicFramePr>
            <a:graphicFrameLocks noGrp="1"/>
          </p:cNvGraphicFramePr>
          <p:nvPr/>
        </p:nvGraphicFramePr>
        <p:xfrm>
          <a:off x="114300" y="5029200"/>
          <a:ext cx="4133850" cy="670560"/>
        </p:xfrm>
        <a:graphic>
          <a:graphicData uri="http://schemas.openxmlformats.org/drawingml/2006/table">
            <a:tbl>
              <a:tblPr/>
              <a:tblGrid>
                <a:gridCol w="992188">
                  <a:extLst>
                    <a:ext uri="{9D8B030D-6E8A-4147-A177-3AD203B41FA5}">
                      <a16:colId xmlns="" xmlns:a16="http://schemas.microsoft.com/office/drawing/2014/main" val="20000"/>
                    </a:ext>
                  </a:extLst>
                </a:gridCol>
                <a:gridCol w="827087">
                  <a:extLst>
                    <a:ext uri="{9D8B030D-6E8A-4147-A177-3AD203B41FA5}">
                      <a16:colId xmlns="" xmlns:a16="http://schemas.microsoft.com/office/drawing/2014/main" val="20001"/>
                    </a:ext>
                  </a:extLst>
                </a:gridCol>
                <a:gridCol w="992188">
                  <a:extLst>
                    <a:ext uri="{9D8B030D-6E8A-4147-A177-3AD203B41FA5}">
                      <a16:colId xmlns="" xmlns:a16="http://schemas.microsoft.com/office/drawing/2014/main" val="20002"/>
                    </a:ext>
                  </a:extLst>
                </a:gridCol>
                <a:gridCol w="742950">
                  <a:extLst>
                    <a:ext uri="{9D8B030D-6E8A-4147-A177-3AD203B41FA5}">
                      <a16:colId xmlns="" xmlns:a16="http://schemas.microsoft.com/office/drawing/2014/main" val="20003"/>
                    </a:ext>
                  </a:extLst>
                </a:gridCol>
                <a:gridCol w="579437">
                  <a:extLst>
                    <a:ext uri="{9D8B030D-6E8A-4147-A177-3AD203B41FA5}">
                      <a16:colId xmlns="" xmlns:a16="http://schemas.microsoft.com/office/drawing/2014/main" val="20004"/>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91270" name="Rectangle 134"/>
          <p:cNvSpPr>
            <a:spLocks noChangeArrowheads="1"/>
          </p:cNvSpPr>
          <p:nvPr/>
        </p:nvSpPr>
        <p:spPr bwMode="auto">
          <a:xfrm>
            <a:off x="4267200" y="39624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buSzPct val="60000"/>
              <a:buFont typeface="Wingdings" pitchFamily="2" charset="2"/>
              <a:buNone/>
            </a:pPr>
            <a:endParaRPr lang="en-US" sz="1400">
              <a:latin typeface="Arial" charset="0"/>
              <a:sym typeface="Symbol" pitchFamily="18" charset="2"/>
            </a:endParaRPr>
          </a:p>
        </p:txBody>
      </p:sp>
      <p:sp>
        <p:nvSpPr>
          <p:cNvPr id="91271" name="Rectangle 135"/>
          <p:cNvSpPr>
            <a:spLocks noChangeArrowheads="1"/>
          </p:cNvSpPr>
          <p:nvPr/>
        </p:nvSpPr>
        <p:spPr bwMode="auto">
          <a:xfrm>
            <a:off x="304800" y="1066800"/>
            <a:ext cx="8534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A new day:</a:t>
            </a:r>
          </a:p>
        </p:txBody>
      </p:sp>
      <p:graphicFrame>
        <p:nvGraphicFramePr>
          <p:cNvPr id="91286" name="Group 150"/>
          <p:cNvGraphicFramePr>
            <a:graphicFrameLocks noGrp="1"/>
          </p:cNvGraphicFramePr>
          <p:nvPr/>
        </p:nvGraphicFramePr>
        <p:xfrm>
          <a:off x="4343400" y="4038600"/>
          <a:ext cx="4572000" cy="2072640"/>
        </p:xfrm>
        <a:graphic>
          <a:graphicData uri="http://schemas.openxmlformats.org/drawingml/2006/table">
            <a:tbl>
              <a:tblPr/>
              <a:tblGrid>
                <a:gridCol w="4572000">
                  <a:extLst>
                    <a:ext uri="{9D8B030D-6E8A-4147-A177-3AD203B41FA5}">
                      <a16:colId xmlns="" xmlns:a16="http://schemas.microsoft.com/office/drawing/2014/main" val="20000"/>
                    </a:ext>
                  </a:extLst>
                </a:gridCol>
              </a:tblGrid>
              <a:tr h="20574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Likelihood of the two classes</a:t>
                      </a:r>
                    </a:p>
                    <a:p>
                      <a:pPr marL="457200" marR="0" lvl="1" indent="0" algn="l" defTabSz="914400" rtl="0" eaLnBrk="1" fontAlgn="base" latinLnBrk="0" hangingPunct="1">
                        <a:lnSpc>
                          <a:spcPct val="100000"/>
                        </a:lnSpc>
                        <a:spcBef>
                          <a:spcPct val="5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rPr>
                        <a:t>For “yes” = 2/9 </a:t>
                      </a:r>
                      <a:r>
                        <a:rPr kumimoji="0" lang="en-US" sz="1500" b="0" i="0" u="none" strike="noStrike" cap="none" normalizeH="0" baseline="0" smtClean="0">
                          <a:ln>
                            <a:noFill/>
                          </a:ln>
                          <a:solidFill>
                            <a:schemeClr val="tx1"/>
                          </a:solidFill>
                          <a:effectLst/>
                          <a:latin typeface="Times New Roman" pitchFamily="18" charset="0"/>
                          <a:sym typeface="Symbol" pitchFamily="18" charset="2"/>
                        </a:rPr>
                        <a:t> 3/9  3/9   3/9  9/14 = 0.0053</a:t>
                      </a:r>
                    </a:p>
                    <a:p>
                      <a:pPr marL="457200" marR="0" lvl="1" indent="0" algn="l" defTabSz="914400" rtl="0" eaLnBrk="1" fontAlgn="base" latinLnBrk="0" hangingPunct="1">
                        <a:lnSpc>
                          <a:spcPct val="100000"/>
                        </a:lnSpc>
                        <a:spcBef>
                          <a:spcPct val="5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sym typeface="Symbol" pitchFamily="18" charset="2"/>
                        </a:rPr>
                        <a:t>For “no” = 3/5  1/5  4/5  3/5  5/14 = 0.0206</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Conversion into a probability by normalization:</a:t>
                      </a:r>
                    </a:p>
                    <a:p>
                      <a:pPr marL="457200" marR="0" lvl="1" indent="0" algn="l" defTabSz="914400" rtl="0" eaLnBrk="1" fontAlgn="base" latinLnBrk="0" hangingPunct="1">
                        <a:lnSpc>
                          <a:spcPct val="100000"/>
                        </a:lnSpc>
                        <a:spcBef>
                          <a:spcPct val="5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sym typeface="Symbol" pitchFamily="18" charset="2"/>
                        </a:rPr>
                        <a:t>P(“yes”) = 0.0053 / (0.0053 + 0.0206) = 0.205</a:t>
                      </a:r>
                    </a:p>
                    <a:p>
                      <a:pPr marL="457200" marR="0" lvl="1" indent="0" algn="l" defTabSz="914400" rtl="0" eaLnBrk="1" fontAlgn="base" latinLnBrk="0" hangingPunct="1">
                        <a:lnSpc>
                          <a:spcPct val="100000"/>
                        </a:lnSpc>
                        <a:spcBef>
                          <a:spcPct val="5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sym typeface="Symbol" pitchFamily="18" charset="2"/>
                        </a:rPr>
                        <a:t>P(“no”) = 0.0206 / (0.0053 + 0.0206) = 0.795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2162"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Bayes' rule</a:t>
            </a:r>
          </a:p>
        </p:txBody>
      </p:sp>
      <p:sp>
        <p:nvSpPr>
          <p:cNvPr id="92163" name="Rectangle 3"/>
          <p:cNvSpPr>
            <a:spLocks noChangeArrowheads="1"/>
          </p:cNvSpPr>
          <p:nvPr/>
        </p:nvSpPr>
        <p:spPr bwMode="auto">
          <a:xfrm>
            <a:off x="3810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Probability of event </a:t>
            </a:r>
            <a:r>
              <a:rPr lang="en-US" sz="3200" i="1"/>
              <a:t>H</a:t>
            </a:r>
            <a:r>
              <a:rPr lang="en-US" sz="3200"/>
              <a:t> given evidence </a:t>
            </a:r>
            <a:r>
              <a:rPr lang="en-US" sz="3200" i="1"/>
              <a:t>E</a:t>
            </a:r>
            <a:r>
              <a:rPr lang="en-US" sz="3200"/>
              <a:t>:</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i="1"/>
              <a:t>A priori</a:t>
            </a:r>
            <a:r>
              <a:rPr lang="en-US" sz="3200"/>
              <a:t> probability of </a:t>
            </a:r>
            <a:r>
              <a:rPr lang="en-US" sz="3200" i="1"/>
              <a:t>H</a:t>
            </a:r>
            <a:r>
              <a:rPr lang="en-US" sz="3200"/>
              <a:t>:</a:t>
            </a:r>
          </a:p>
          <a:p>
            <a:pPr marL="742950" lvl="1" indent="-285750">
              <a:spcBef>
                <a:spcPct val="20000"/>
              </a:spcBef>
              <a:buFontTx/>
              <a:buChar char="–"/>
            </a:pPr>
            <a:r>
              <a:rPr lang="en-US" sz="2800"/>
              <a:t>Probability of event </a:t>
            </a:r>
            <a:r>
              <a:rPr lang="en-US" sz="2800" i="1"/>
              <a:t>before</a:t>
            </a:r>
            <a:r>
              <a:rPr lang="en-US" sz="2800"/>
              <a:t> evidence has been seen</a:t>
            </a:r>
          </a:p>
          <a:p>
            <a:pPr marL="342900" indent="-342900">
              <a:spcBef>
                <a:spcPct val="20000"/>
              </a:spcBef>
              <a:buFontTx/>
              <a:buChar char="•"/>
            </a:pPr>
            <a:r>
              <a:rPr lang="en-US" sz="3200" i="1"/>
              <a:t>A posteriori </a:t>
            </a:r>
            <a:r>
              <a:rPr lang="en-US" sz="3200"/>
              <a:t>probability of</a:t>
            </a:r>
            <a:r>
              <a:rPr lang="en-US" sz="3200" i="1"/>
              <a:t> H</a:t>
            </a:r>
            <a:r>
              <a:rPr lang="en-US" sz="3200"/>
              <a:t>:</a:t>
            </a:r>
          </a:p>
          <a:p>
            <a:pPr marL="742950" lvl="1" indent="-285750">
              <a:spcBef>
                <a:spcPct val="20000"/>
              </a:spcBef>
              <a:buFontTx/>
              <a:buChar char="–"/>
            </a:pPr>
            <a:r>
              <a:rPr lang="en-US" sz="2800"/>
              <a:t>Probability of event </a:t>
            </a:r>
            <a:r>
              <a:rPr lang="en-US" sz="2800" i="1"/>
              <a:t>after</a:t>
            </a:r>
            <a:r>
              <a:rPr lang="en-US" sz="2800"/>
              <a:t> evidence has been seen</a:t>
            </a:r>
          </a:p>
        </p:txBody>
      </p:sp>
      <p:graphicFrame>
        <p:nvGraphicFramePr>
          <p:cNvPr id="92164" name="Object 4"/>
          <p:cNvGraphicFramePr>
            <a:graphicFrameLocks noChangeAspect="1"/>
          </p:cNvGraphicFramePr>
          <p:nvPr/>
        </p:nvGraphicFramePr>
        <p:xfrm>
          <a:off x="2590800" y="2514600"/>
          <a:ext cx="3390900" cy="787400"/>
        </p:xfrm>
        <a:graphic>
          <a:graphicData uri="http://schemas.openxmlformats.org/presentationml/2006/ole">
            <mc:AlternateContent xmlns:mc="http://schemas.openxmlformats.org/markup-compatibility/2006">
              <mc:Choice xmlns:v="urn:schemas-microsoft-com:vml" Requires="v">
                <p:oleObj spid="_x0000_s1082" name="Equation" r:id="rId4" imgW="3390840" imgH="787320" progId="Equation.3">
                  <p:embed/>
                </p:oleObj>
              </mc:Choice>
              <mc:Fallback>
                <p:oleObj name="Equation" r:id="rId4" imgW="3390840" imgH="78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14600"/>
                        <a:ext cx="33909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5"/>
          <p:cNvGraphicFramePr>
            <a:graphicFrameLocks noChangeAspect="1"/>
          </p:cNvGraphicFramePr>
          <p:nvPr/>
        </p:nvGraphicFramePr>
        <p:xfrm>
          <a:off x="5715000" y="4953000"/>
          <a:ext cx="1168400" cy="330200"/>
        </p:xfrm>
        <a:graphic>
          <a:graphicData uri="http://schemas.openxmlformats.org/presentationml/2006/ole">
            <mc:AlternateContent xmlns:mc="http://schemas.openxmlformats.org/markup-compatibility/2006">
              <mc:Choice xmlns:v="urn:schemas-microsoft-com:vml" Requires="v">
                <p:oleObj spid="_x0000_s1083" name="Equation" r:id="rId6" imgW="1168200" imgH="330120" progId="Equation.3">
                  <p:embed/>
                </p:oleObj>
              </mc:Choice>
              <mc:Fallback>
                <p:oleObj name="Equation" r:id="rId6" imgW="1168200" imgH="330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4953000"/>
                        <a:ext cx="1168400" cy="33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6"/>
          <p:cNvGraphicFramePr>
            <a:graphicFrameLocks noChangeAspect="1"/>
          </p:cNvGraphicFramePr>
          <p:nvPr/>
        </p:nvGraphicFramePr>
        <p:xfrm>
          <a:off x="5105400" y="3886200"/>
          <a:ext cx="787400" cy="330200"/>
        </p:xfrm>
        <a:graphic>
          <a:graphicData uri="http://schemas.openxmlformats.org/presentationml/2006/ole">
            <mc:AlternateContent xmlns:mc="http://schemas.openxmlformats.org/markup-compatibility/2006">
              <mc:Choice xmlns:v="urn:schemas-microsoft-com:vml" Requires="v">
                <p:oleObj spid="_x0000_s1084" name="Equation" r:id="rId8" imgW="787320" imgH="330120" progId="Equation.3">
                  <p:embed/>
                </p:oleObj>
              </mc:Choice>
              <mc:Fallback>
                <p:oleObj name="Equation" r:id="rId8" imgW="787320" imgH="3301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3886200"/>
                        <a:ext cx="787400" cy="33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3186" name="Rectangle 2"/>
          <p:cNvSpPr>
            <a:spLocks noChangeArrowheads="1"/>
          </p:cNvSpPr>
          <p:nvPr/>
        </p:nvSpPr>
        <p:spPr bwMode="auto">
          <a:xfrm>
            <a:off x="3048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Naïve Bayes for classification</a:t>
            </a:r>
          </a:p>
        </p:txBody>
      </p:sp>
      <p:sp>
        <p:nvSpPr>
          <p:cNvPr id="93187" name="Rectangle 3"/>
          <p:cNvSpPr>
            <a:spLocks noChangeArrowheads="1"/>
          </p:cNvSpPr>
          <p:nvPr/>
        </p:nvSpPr>
        <p:spPr bwMode="auto">
          <a:xfrm>
            <a:off x="304800" y="12954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Classification learning: what’s the probability of the class given an instance? </a:t>
            </a:r>
          </a:p>
          <a:p>
            <a:pPr marL="742950" lvl="1" indent="-285750">
              <a:spcBef>
                <a:spcPct val="20000"/>
              </a:spcBef>
              <a:buFontTx/>
              <a:buChar char="–"/>
            </a:pPr>
            <a:r>
              <a:rPr lang="en-US" sz="2800"/>
              <a:t>Evidence </a:t>
            </a:r>
            <a:r>
              <a:rPr lang="en-US" sz="2800" i="1"/>
              <a:t>E </a:t>
            </a:r>
            <a:r>
              <a:rPr lang="en-US" sz="2800"/>
              <a:t>= instance</a:t>
            </a:r>
          </a:p>
          <a:p>
            <a:pPr marL="742950" lvl="1" indent="-285750">
              <a:spcBef>
                <a:spcPct val="20000"/>
              </a:spcBef>
              <a:buFontTx/>
              <a:buChar char="–"/>
            </a:pPr>
            <a:r>
              <a:rPr lang="en-US" sz="2800"/>
              <a:t>Event </a:t>
            </a:r>
            <a:r>
              <a:rPr lang="en-US" sz="2800" i="1"/>
              <a:t>H</a:t>
            </a:r>
            <a:r>
              <a:rPr lang="en-US" sz="2800"/>
              <a:t> = class value for instance</a:t>
            </a:r>
          </a:p>
          <a:p>
            <a:pPr marL="342900" indent="-342900">
              <a:spcBef>
                <a:spcPct val="20000"/>
              </a:spcBef>
              <a:buFontTx/>
              <a:buChar char="•"/>
            </a:pPr>
            <a:r>
              <a:rPr lang="en-US" sz="3200"/>
              <a:t>Naïve Bayes assumption: evidence can be split into independent parts (i.e., attributes of an instance!)</a:t>
            </a:r>
          </a:p>
        </p:txBody>
      </p:sp>
      <p:graphicFrame>
        <p:nvGraphicFramePr>
          <p:cNvPr id="93188" name="Object 4"/>
          <p:cNvGraphicFramePr>
            <a:graphicFrameLocks noChangeAspect="1"/>
          </p:cNvGraphicFramePr>
          <p:nvPr/>
        </p:nvGraphicFramePr>
        <p:xfrm>
          <a:off x="1371600" y="5105400"/>
          <a:ext cx="6261100" cy="787400"/>
        </p:xfrm>
        <a:graphic>
          <a:graphicData uri="http://schemas.openxmlformats.org/presentationml/2006/ole">
            <mc:AlternateContent xmlns:mc="http://schemas.openxmlformats.org/markup-compatibility/2006">
              <mc:Choice xmlns:v="urn:schemas-microsoft-com:vml" Requires="v">
                <p:oleObj spid="_x0000_s2068" name="Equation" r:id="rId4" imgW="6260760" imgH="787320" progId="Equation.3">
                  <p:embed/>
                </p:oleObj>
              </mc:Choice>
              <mc:Fallback>
                <p:oleObj name="Equation" r:id="rId4" imgW="6260760" imgH="78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105400"/>
                        <a:ext cx="62611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4210"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weather data example</a:t>
            </a:r>
          </a:p>
        </p:txBody>
      </p:sp>
      <p:graphicFrame>
        <p:nvGraphicFramePr>
          <p:cNvPr id="94238" name="Group 30"/>
          <p:cNvGraphicFramePr>
            <a:graphicFrameLocks noGrp="1"/>
          </p:cNvGraphicFramePr>
          <p:nvPr/>
        </p:nvGraphicFramePr>
        <p:xfrm>
          <a:off x="1905000" y="1676400"/>
          <a:ext cx="4191000" cy="670560"/>
        </p:xfrm>
        <a:graphic>
          <a:graphicData uri="http://schemas.openxmlformats.org/drawingml/2006/table">
            <a:tbl>
              <a:tblPr/>
              <a:tblGrid>
                <a:gridCol w="1006475">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1004888">
                  <a:extLst>
                    <a:ext uri="{9D8B030D-6E8A-4147-A177-3AD203B41FA5}">
                      <a16:colId xmlns="" xmlns:a16="http://schemas.microsoft.com/office/drawing/2014/main" val="20002"/>
                    </a:ext>
                  </a:extLst>
                </a:gridCol>
                <a:gridCol w="754062">
                  <a:extLst>
                    <a:ext uri="{9D8B030D-6E8A-4147-A177-3AD203B41FA5}">
                      <a16:colId xmlns="" xmlns:a16="http://schemas.microsoft.com/office/drawing/2014/main" val="20003"/>
                    </a:ext>
                  </a:extLst>
                </a:gridCol>
                <a:gridCol w="587375">
                  <a:extLst>
                    <a:ext uri="{9D8B030D-6E8A-4147-A177-3AD203B41FA5}">
                      <a16:colId xmlns="" xmlns:a16="http://schemas.microsoft.com/office/drawing/2014/main" val="20004"/>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94227" name="Object 19"/>
          <p:cNvGraphicFramePr>
            <a:graphicFrameLocks noChangeAspect="1"/>
          </p:cNvGraphicFramePr>
          <p:nvPr/>
        </p:nvGraphicFramePr>
        <p:xfrm>
          <a:off x="1524000" y="2743200"/>
          <a:ext cx="4940300" cy="342900"/>
        </p:xfrm>
        <a:graphic>
          <a:graphicData uri="http://schemas.openxmlformats.org/presentationml/2006/ole">
            <mc:AlternateContent xmlns:mc="http://schemas.openxmlformats.org/markup-compatibility/2006">
              <mc:Choice xmlns:v="urn:schemas-microsoft-com:vml" Requires="v">
                <p:oleObj spid="_x0000_s3187" name="Equation" r:id="rId4" imgW="4940280" imgH="342720" progId="Equation.3">
                  <p:embed/>
                </p:oleObj>
              </mc:Choice>
              <mc:Fallback>
                <p:oleObj name="Equation" r:id="rId4" imgW="494028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743200"/>
                        <a:ext cx="4940300" cy="342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8" name="Object 20"/>
          <p:cNvGraphicFramePr>
            <a:graphicFrameLocks noChangeAspect="1"/>
          </p:cNvGraphicFramePr>
          <p:nvPr/>
        </p:nvGraphicFramePr>
        <p:xfrm>
          <a:off x="3124200" y="3200400"/>
          <a:ext cx="3759200" cy="342900"/>
        </p:xfrm>
        <a:graphic>
          <a:graphicData uri="http://schemas.openxmlformats.org/presentationml/2006/ole">
            <mc:AlternateContent xmlns:mc="http://schemas.openxmlformats.org/markup-compatibility/2006">
              <mc:Choice xmlns:v="urn:schemas-microsoft-com:vml" Requires="v">
                <p:oleObj spid="_x0000_s3188" name="Equation" r:id="rId6" imgW="3759120" imgH="342720" progId="Equation.3">
                  <p:embed/>
                </p:oleObj>
              </mc:Choice>
              <mc:Fallback>
                <p:oleObj name="Equation" r:id="rId6" imgW="3759120" imgH="342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200400"/>
                        <a:ext cx="3759200" cy="342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9" name="Object 21"/>
          <p:cNvGraphicFramePr>
            <a:graphicFrameLocks noChangeAspect="1"/>
          </p:cNvGraphicFramePr>
          <p:nvPr/>
        </p:nvGraphicFramePr>
        <p:xfrm>
          <a:off x="3124200" y="3657600"/>
          <a:ext cx="3429000" cy="404813"/>
        </p:xfrm>
        <a:graphic>
          <a:graphicData uri="http://schemas.openxmlformats.org/presentationml/2006/ole">
            <mc:AlternateContent xmlns:mc="http://schemas.openxmlformats.org/markup-compatibility/2006">
              <mc:Choice xmlns:v="urn:schemas-microsoft-com:vml" Requires="v">
                <p:oleObj spid="_x0000_s3189" name="Equation" r:id="rId8" imgW="1714320" imgH="203040" progId="Equation.3">
                  <p:embed/>
                </p:oleObj>
              </mc:Choice>
              <mc:Fallback>
                <p:oleObj name="Equation" r:id="rId8" imgW="171432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3657600"/>
                        <a:ext cx="3429000" cy="4048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0" name="Object 22"/>
          <p:cNvGraphicFramePr>
            <a:graphicFrameLocks noChangeAspect="1"/>
          </p:cNvGraphicFramePr>
          <p:nvPr/>
        </p:nvGraphicFramePr>
        <p:xfrm>
          <a:off x="3124200" y="4267200"/>
          <a:ext cx="2921000" cy="342900"/>
        </p:xfrm>
        <a:graphic>
          <a:graphicData uri="http://schemas.openxmlformats.org/presentationml/2006/ole">
            <mc:AlternateContent xmlns:mc="http://schemas.openxmlformats.org/markup-compatibility/2006">
              <mc:Choice xmlns:v="urn:schemas-microsoft-com:vml" Requires="v">
                <p:oleObj spid="_x0000_s3190" name="Equation" r:id="rId10" imgW="2920680" imgH="342720" progId="Equation.3">
                  <p:embed/>
                </p:oleObj>
              </mc:Choice>
              <mc:Fallback>
                <p:oleObj name="Equation" r:id="rId10" imgW="292068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267200"/>
                        <a:ext cx="2921000" cy="342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1" name="Object 23"/>
          <p:cNvGraphicFramePr>
            <a:graphicFrameLocks noChangeAspect="1"/>
          </p:cNvGraphicFramePr>
          <p:nvPr/>
        </p:nvGraphicFramePr>
        <p:xfrm>
          <a:off x="6096000" y="4114800"/>
          <a:ext cx="965200" cy="787400"/>
        </p:xfrm>
        <a:graphic>
          <a:graphicData uri="http://schemas.openxmlformats.org/presentationml/2006/ole">
            <mc:AlternateContent xmlns:mc="http://schemas.openxmlformats.org/markup-compatibility/2006">
              <mc:Choice xmlns:v="urn:schemas-microsoft-com:vml" Requires="v">
                <p:oleObj spid="_x0000_s3191" name="Equation" r:id="rId12" imgW="965160" imgH="787320" progId="Equation.3">
                  <p:embed/>
                </p:oleObj>
              </mc:Choice>
              <mc:Fallback>
                <p:oleObj name="Equation" r:id="rId12" imgW="965160" imgH="787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4114800"/>
                        <a:ext cx="9652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32" name="Object 24"/>
          <p:cNvGraphicFramePr>
            <a:graphicFrameLocks noChangeAspect="1"/>
          </p:cNvGraphicFramePr>
          <p:nvPr/>
        </p:nvGraphicFramePr>
        <p:xfrm>
          <a:off x="2895600" y="5029200"/>
          <a:ext cx="3644900" cy="787400"/>
        </p:xfrm>
        <a:graphic>
          <a:graphicData uri="http://schemas.openxmlformats.org/presentationml/2006/ole">
            <mc:AlternateContent xmlns:mc="http://schemas.openxmlformats.org/markup-compatibility/2006">
              <mc:Choice xmlns:v="urn:schemas-microsoft-com:vml" Requires="v">
                <p:oleObj spid="_x0000_s3192" name="Equation" r:id="rId14" imgW="3644640" imgH="787320" progId="Equation.3">
                  <p:embed/>
                </p:oleObj>
              </mc:Choice>
              <mc:Fallback>
                <p:oleObj name="Equation" r:id="rId14" imgW="3644640" imgH="7873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5600" y="5029200"/>
                        <a:ext cx="36449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3" name="Text Box 25"/>
          <p:cNvSpPr txBox="1">
            <a:spLocks noChangeArrowheads="1"/>
          </p:cNvSpPr>
          <p:nvPr/>
        </p:nvSpPr>
        <p:spPr bwMode="auto">
          <a:xfrm>
            <a:off x="7162800" y="182880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FF3300"/>
                </a:solidFill>
              </a:rPr>
              <a:t>Evidence E</a:t>
            </a:r>
          </a:p>
        </p:txBody>
      </p:sp>
      <p:sp>
        <p:nvSpPr>
          <p:cNvPr id="94234" name="Line 26"/>
          <p:cNvSpPr>
            <a:spLocks noChangeShapeType="1"/>
          </p:cNvSpPr>
          <p:nvPr/>
        </p:nvSpPr>
        <p:spPr bwMode="auto">
          <a:xfrm flipH="1">
            <a:off x="6324600" y="2057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94235" name="Text Box 27"/>
          <p:cNvSpPr txBox="1">
            <a:spLocks noChangeArrowheads="1"/>
          </p:cNvSpPr>
          <p:nvPr/>
        </p:nvSpPr>
        <p:spPr bwMode="auto">
          <a:xfrm>
            <a:off x="228600" y="3733800"/>
            <a:ext cx="2019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FF3300"/>
                </a:solidFill>
              </a:rPr>
              <a:t>Probability for</a:t>
            </a:r>
          </a:p>
          <a:p>
            <a:r>
              <a:rPr lang="en-US" b="1" i="1">
                <a:solidFill>
                  <a:srgbClr val="FF3300"/>
                </a:solidFill>
              </a:rPr>
              <a:t>class “yes”</a:t>
            </a:r>
          </a:p>
        </p:txBody>
      </p:sp>
      <p:sp>
        <p:nvSpPr>
          <p:cNvPr id="94236" name="Line 28"/>
          <p:cNvSpPr>
            <a:spLocks noChangeShapeType="1"/>
          </p:cNvSpPr>
          <p:nvPr/>
        </p:nvSpPr>
        <p:spPr bwMode="auto">
          <a:xfrm flipV="1">
            <a:off x="1066800" y="3200400"/>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5234" name="Rectangle 2"/>
          <p:cNvSpPr>
            <a:spLocks noChangeArrowheads="1"/>
          </p:cNvSpPr>
          <p:nvPr/>
        </p:nvSpPr>
        <p:spPr bwMode="auto">
          <a:xfrm>
            <a:off x="3048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“zero-frequency problem”</a:t>
            </a:r>
          </a:p>
        </p:txBody>
      </p:sp>
      <p:sp>
        <p:nvSpPr>
          <p:cNvPr id="95235" name="Rectangle 3"/>
          <p:cNvSpPr>
            <a:spLocks noChangeArrowheads="1"/>
          </p:cNvSpPr>
          <p:nvPr/>
        </p:nvSpPr>
        <p:spPr bwMode="auto">
          <a:xfrm>
            <a:off x="304800" y="1143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What if an attribute value doesn’t occur with every class value (e.g., “Humidity = high” for class “yes”)?</a:t>
            </a:r>
          </a:p>
          <a:p>
            <a:pPr marL="742950" lvl="1" indent="-285750">
              <a:spcBef>
                <a:spcPct val="20000"/>
              </a:spcBef>
              <a:buFontTx/>
              <a:buChar char="–"/>
            </a:pPr>
            <a:r>
              <a:rPr lang="en-US" sz="2800"/>
              <a:t>Probability will be zero!</a:t>
            </a:r>
          </a:p>
          <a:p>
            <a:pPr marL="742950" lvl="1" indent="-285750">
              <a:spcBef>
                <a:spcPct val="20000"/>
              </a:spcBef>
              <a:buFontTx/>
              <a:buChar char="–"/>
            </a:pPr>
            <a:r>
              <a:rPr lang="en-US" sz="2800" i="1"/>
              <a:t>A posteriori</a:t>
            </a:r>
            <a:r>
              <a:rPr lang="en-US" sz="2800"/>
              <a:t> probability will also be zero!</a:t>
            </a:r>
          </a:p>
          <a:p>
            <a:pPr marL="742950" lvl="1" indent="-285750">
              <a:spcBef>
                <a:spcPct val="20000"/>
              </a:spcBef>
            </a:pPr>
            <a:r>
              <a:rPr lang="en-US" sz="2800"/>
              <a:t>	(No matter how likely the other values are!) </a:t>
            </a:r>
          </a:p>
          <a:p>
            <a:pPr marL="342900" indent="-342900">
              <a:spcBef>
                <a:spcPct val="20000"/>
              </a:spcBef>
              <a:buFontTx/>
              <a:buChar char="•"/>
            </a:pPr>
            <a:r>
              <a:rPr lang="en-US" sz="3200"/>
              <a:t>Remedy: add 1 to the count for every attribute value-class combination (</a:t>
            </a:r>
            <a:r>
              <a:rPr lang="en-US" sz="3200" i="1"/>
              <a:t>Laplace estimator)</a:t>
            </a:r>
          </a:p>
          <a:p>
            <a:pPr marL="342900" indent="-342900">
              <a:spcBef>
                <a:spcPct val="20000"/>
              </a:spcBef>
              <a:buFontTx/>
              <a:buChar char="•"/>
            </a:pPr>
            <a:r>
              <a:rPr lang="en-US" sz="3200"/>
              <a:t>Result: probabilities will never be zero!</a:t>
            </a:r>
          </a:p>
        </p:txBody>
      </p:sp>
      <p:graphicFrame>
        <p:nvGraphicFramePr>
          <p:cNvPr id="95236" name="Object 4"/>
          <p:cNvGraphicFramePr>
            <a:graphicFrameLocks noChangeAspect="1"/>
          </p:cNvGraphicFramePr>
          <p:nvPr/>
        </p:nvGraphicFramePr>
        <p:xfrm>
          <a:off x="4800600" y="2743200"/>
          <a:ext cx="4114800" cy="454025"/>
        </p:xfrm>
        <a:graphic>
          <a:graphicData uri="http://schemas.openxmlformats.org/presentationml/2006/ole">
            <mc:AlternateContent xmlns:mc="http://schemas.openxmlformats.org/markup-compatibility/2006">
              <mc:Choice xmlns:v="urn:schemas-microsoft-com:vml" Requires="v">
                <p:oleObj spid="_x0000_s4135" name="Equation" r:id="rId3" imgW="1841400" imgH="203040" progId="Equation.3">
                  <p:embed/>
                </p:oleObj>
              </mc:Choice>
              <mc:Fallback>
                <p:oleObj name="Equation" r:id="rId3" imgW="18414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743200"/>
                        <a:ext cx="4114800" cy="454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p:cNvGraphicFramePr>
            <a:graphicFrameLocks noChangeAspect="1"/>
          </p:cNvGraphicFramePr>
          <p:nvPr/>
        </p:nvGraphicFramePr>
        <p:xfrm>
          <a:off x="7162800" y="3276600"/>
          <a:ext cx="1765300" cy="342900"/>
        </p:xfrm>
        <a:graphic>
          <a:graphicData uri="http://schemas.openxmlformats.org/presentationml/2006/ole">
            <mc:AlternateContent xmlns:mc="http://schemas.openxmlformats.org/markup-compatibility/2006">
              <mc:Choice xmlns:v="urn:schemas-microsoft-com:vml" Requires="v">
                <p:oleObj spid="_x0000_s4136" name="Equation" r:id="rId5" imgW="1765080" imgH="342720" progId="Equation.3">
                  <p:embed/>
                </p:oleObj>
              </mc:Choice>
              <mc:Fallback>
                <p:oleObj name="Equation" r:id="rId5" imgW="176508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276600"/>
                        <a:ext cx="1765300" cy="342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6258" name="Rectangle 2"/>
          <p:cNvSpPr>
            <a:spLocks noChangeArrowheads="1"/>
          </p:cNvSpPr>
          <p:nvPr/>
        </p:nvSpPr>
        <p:spPr bwMode="auto">
          <a:xfrm>
            <a:off x="3048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Modified probability estimates</a:t>
            </a:r>
          </a:p>
        </p:txBody>
      </p:sp>
      <p:sp>
        <p:nvSpPr>
          <p:cNvPr id="96259" name="Rectangle 3"/>
          <p:cNvSpPr>
            <a:spLocks noChangeArrowheads="1"/>
          </p:cNvSpPr>
          <p:nvPr/>
        </p:nvSpPr>
        <p:spPr bwMode="auto">
          <a:xfrm>
            <a:off x="304800" y="1143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In some cases adding a constant different from 1 might be more appropriate</a:t>
            </a:r>
          </a:p>
          <a:p>
            <a:pPr marL="342900" indent="-342900">
              <a:spcBef>
                <a:spcPct val="20000"/>
              </a:spcBef>
              <a:buFontTx/>
              <a:buChar char="•"/>
            </a:pPr>
            <a:r>
              <a:rPr lang="en-US" sz="3200"/>
              <a:t>Example: attribute </a:t>
            </a:r>
            <a:r>
              <a:rPr lang="en-US" sz="3200" i="1"/>
              <a:t>outlook</a:t>
            </a:r>
            <a:r>
              <a:rPr lang="en-US" sz="3200"/>
              <a:t> for class </a:t>
            </a:r>
            <a:r>
              <a:rPr lang="en-US" sz="3200" i="1"/>
              <a:t>yes</a:t>
            </a:r>
          </a:p>
          <a:p>
            <a:pPr marL="342900" indent="-342900">
              <a:spcBef>
                <a:spcPct val="20000"/>
              </a:spcBef>
              <a:buFontTx/>
              <a:buChar char="•"/>
            </a:pPr>
            <a:endParaRPr lang="en-US" sz="3200" i="1"/>
          </a:p>
          <a:p>
            <a:pPr marL="342900" indent="-342900">
              <a:spcBef>
                <a:spcPct val="20000"/>
              </a:spcBef>
              <a:buFontTx/>
              <a:buChar char="•"/>
            </a:pPr>
            <a:endParaRPr lang="en-US" sz="3200" i="1"/>
          </a:p>
          <a:p>
            <a:pPr marL="342900" indent="-342900">
              <a:spcBef>
                <a:spcPct val="20000"/>
              </a:spcBef>
              <a:buFontTx/>
              <a:buChar char="•"/>
            </a:pPr>
            <a:endParaRPr lang="en-US" sz="3200" i="1"/>
          </a:p>
          <a:p>
            <a:pPr marL="342900" indent="-342900">
              <a:spcBef>
                <a:spcPct val="20000"/>
              </a:spcBef>
              <a:buFontTx/>
              <a:buChar char="•"/>
            </a:pPr>
            <a:r>
              <a:rPr lang="en-US" sz="3200"/>
              <a:t>Weights don’t need to be equal (if they sum to 1)</a:t>
            </a:r>
          </a:p>
        </p:txBody>
      </p:sp>
      <p:graphicFrame>
        <p:nvGraphicFramePr>
          <p:cNvPr id="96260" name="Object 4"/>
          <p:cNvGraphicFramePr>
            <a:graphicFrameLocks noChangeAspect="1"/>
          </p:cNvGraphicFramePr>
          <p:nvPr/>
        </p:nvGraphicFramePr>
        <p:xfrm>
          <a:off x="1219200" y="3124200"/>
          <a:ext cx="1003300" cy="787400"/>
        </p:xfrm>
        <a:graphic>
          <a:graphicData uri="http://schemas.openxmlformats.org/presentationml/2006/ole">
            <mc:AlternateContent xmlns:mc="http://schemas.openxmlformats.org/markup-compatibility/2006">
              <mc:Choice xmlns:v="urn:schemas-microsoft-com:vml" Requires="v">
                <p:oleObj spid="_x0000_s5235" name="Equation" r:id="rId4" imgW="1002960" imgH="787320" progId="Equation.3">
                  <p:embed/>
                </p:oleObj>
              </mc:Choice>
              <mc:Fallback>
                <p:oleObj name="Equation" r:id="rId4" imgW="1002960" imgH="78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24200"/>
                        <a:ext cx="10033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5"/>
          <p:cNvGraphicFramePr>
            <a:graphicFrameLocks noChangeAspect="1"/>
          </p:cNvGraphicFramePr>
          <p:nvPr/>
        </p:nvGraphicFramePr>
        <p:xfrm>
          <a:off x="3429000" y="3124200"/>
          <a:ext cx="1003300" cy="787400"/>
        </p:xfrm>
        <a:graphic>
          <a:graphicData uri="http://schemas.openxmlformats.org/presentationml/2006/ole">
            <mc:AlternateContent xmlns:mc="http://schemas.openxmlformats.org/markup-compatibility/2006">
              <mc:Choice xmlns:v="urn:schemas-microsoft-com:vml" Requires="v">
                <p:oleObj spid="_x0000_s5236" name="Equation" r:id="rId6" imgW="1002960" imgH="787320" progId="Equation.3">
                  <p:embed/>
                </p:oleObj>
              </mc:Choice>
              <mc:Fallback>
                <p:oleObj name="Equation" r:id="rId6" imgW="1002960" imgH="787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124200"/>
                        <a:ext cx="10033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5715000" y="3124200"/>
          <a:ext cx="977900" cy="787400"/>
        </p:xfrm>
        <a:graphic>
          <a:graphicData uri="http://schemas.openxmlformats.org/presentationml/2006/ole">
            <mc:AlternateContent xmlns:mc="http://schemas.openxmlformats.org/markup-compatibility/2006">
              <mc:Choice xmlns:v="urn:schemas-microsoft-com:vml" Requires="v">
                <p:oleObj spid="_x0000_s5237" name="Equation" r:id="rId8" imgW="977760" imgH="787320" progId="Equation.3">
                  <p:embed/>
                </p:oleObj>
              </mc:Choice>
              <mc:Fallback>
                <p:oleObj name="Equation" r:id="rId8" imgW="977760" imgH="787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124200"/>
                        <a:ext cx="9779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3" name="Text Box 7"/>
          <p:cNvSpPr txBox="1">
            <a:spLocks noChangeArrowheads="1"/>
          </p:cNvSpPr>
          <p:nvPr/>
        </p:nvSpPr>
        <p:spPr bwMode="auto">
          <a:xfrm>
            <a:off x="1219200" y="4038600"/>
            <a:ext cx="99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FF3300"/>
                </a:solidFill>
              </a:rPr>
              <a:t>Sunny</a:t>
            </a:r>
          </a:p>
        </p:txBody>
      </p:sp>
      <p:sp>
        <p:nvSpPr>
          <p:cNvPr id="96264" name="Text Box 8"/>
          <p:cNvSpPr txBox="1">
            <a:spLocks noChangeArrowheads="1"/>
          </p:cNvSpPr>
          <p:nvPr/>
        </p:nvSpPr>
        <p:spPr bwMode="auto">
          <a:xfrm>
            <a:off x="3276600" y="40386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FF3300"/>
                </a:solidFill>
              </a:rPr>
              <a:t>Overcast</a:t>
            </a:r>
          </a:p>
        </p:txBody>
      </p:sp>
      <p:sp>
        <p:nvSpPr>
          <p:cNvPr id="96265" name="Text Box 9"/>
          <p:cNvSpPr txBox="1">
            <a:spLocks noChangeArrowheads="1"/>
          </p:cNvSpPr>
          <p:nvPr/>
        </p:nvSpPr>
        <p:spPr bwMode="auto">
          <a:xfrm>
            <a:off x="5715000" y="4038600"/>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FF3300"/>
                </a:solidFill>
              </a:rPr>
              <a:t>Rainy</a:t>
            </a:r>
          </a:p>
        </p:txBody>
      </p:sp>
      <p:graphicFrame>
        <p:nvGraphicFramePr>
          <p:cNvPr id="96266" name="Object 10"/>
          <p:cNvGraphicFramePr>
            <a:graphicFrameLocks noChangeAspect="1"/>
          </p:cNvGraphicFramePr>
          <p:nvPr/>
        </p:nvGraphicFramePr>
        <p:xfrm>
          <a:off x="1263650" y="5105400"/>
          <a:ext cx="914400" cy="787400"/>
        </p:xfrm>
        <a:graphic>
          <a:graphicData uri="http://schemas.openxmlformats.org/presentationml/2006/ole">
            <mc:AlternateContent xmlns:mc="http://schemas.openxmlformats.org/markup-compatibility/2006">
              <mc:Choice xmlns:v="urn:schemas-microsoft-com:vml" Requires="v">
                <p:oleObj spid="_x0000_s5238" name="Equation" r:id="rId10" imgW="914400" imgH="787320" progId="Equation.3">
                  <p:embed/>
                </p:oleObj>
              </mc:Choice>
              <mc:Fallback>
                <p:oleObj name="Equation" r:id="rId10" imgW="914400" imgH="787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3650" y="5105400"/>
                        <a:ext cx="9144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11"/>
          <p:cNvGraphicFramePr>
            <a:graphicFrameLocks noChangeAspect="1"/>
          </p:cNvGraphicFramePr>
          <p:nvPr/>
        </p:nvGraphicFramePr>
        <p:xfrm>
          <a:off x="3454400" y="5105400"/>
          <a:ext cx="952500" cy="787400"/>
        </p:xfrm>
        <a:graphic>
          <a:graphicData uri="http://schemas.openxmlformats.org/presentationml/2006/ole">
            <mc:AlternateContent xmlns:mc="http://schemas.openxmlformats.org/markup-compatibility/2006">
              <mc:Choice xmlns:v="urn:schemas-microsoft-com:vml" Requires="v">
                <p:oleObj spid="_x0000_s5239" name="Equation" r:id="rId12" imgW="952200" imgH="787320" progId="Equation.3">
                  <p:embed/>
                </p:oleObj>
              </mc:Choice>
              <mc:Fallback>
                <p:oleObj name="Equation" r:id="rId12" imgW="952200" imgH="787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4400" y="5105400"/>
                        <a:ext cx="9525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8" name="Object 12"/>
          <p:cNvGraphicFramePr>
            <a:graphicFrameLocks noChangeAspect="1"/>
          </p:cNvGraphicFramePr>
          <p:nvPr/>
        </p:nvGraphicFramePr>
        <p:xfrm>
          <a:off x="5746750" y="5105400"/>
          <a:ext cx="914400" cy="787400"/>
        </p:xfrm>
        <a:graphic>
          <a:graphicData uri="http://schemas.openxmlformats.org/presentationml/2006/ole">
            <mc:AlternateContent xmlns:mc="http://schemas.openxmlformats.org/markup-compatibility/2006">
              <mc:Choice xmlns:v="urn:schemas-microsoft-com:vml" Requires="v">
                <p:oleObj spid="_x0000_s5240" name="Equation" r:id="rId14" imgW="914400" imgH="787320" progId="Equation.3">
                  <p:embed/>
                </p:oleObj>
              </mc:Choice>
              <mc:Fallback>
                <p:oleObj name="Equation" r:id="rId14" imgW="914400" imgH="7873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46750" y="5105400"/>
                        <a:ext cx="914400" cy="787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7282"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Missing values</a:t>
            </a:r>
          </a:p>
        </p:txBody>
      </p:sp>
      <p:sp>
        <p:nvSpPr>
          <p:cNvPr id="97283" name="Rectangle 3"/>
          <p:cNvSpPr>
            <a:spLocks noChangeArrowheads="1"/>
          </p:cNvSpPr>
          <p:nvPr/>
        </p:nvSpPr>
        <p:spPr bwMode="auto">
          <a:xfrm>
            <a:off x="3810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Training: instance is not included in frequency count for attribute value-class combination</a:t>
            </a:r>
          </a:p>
          <a:p>
            <a:pPr marL="742950" lvl="1" indent="-285750">
              <a:spcBef>
                <a:spcPct val="20000"/>
              </a:spcBef>
              <a:buFontTx/>
              <a:buChar char="•"/>
            </a:pPr>
            <a:r>
              <a:rPr lang="en-US" sz="2800"/>
              <a:t>Ratios are based on number of values, not instances</a:t>
            </a:r>
          </a:p>
          <a:p>
            <a:pPr marL="342900" indent="-342900">
              <a:spcBef>
                <a:spcPct val="20000"/>
              </a:spcBef>
              <a:buFontTx/>
              <a:buChar char="•"/>
            </a:pPr>
            <a:r>
              <a:rPr lang="en-US" sz="3200"/>
              <a:t>Classification: attribute will be omitted from calculation</a:t>
            </a:r>
          </a:p>
          <a:p>
            <a:pPr marL="342900" indent="-342900">
              <a:spcBef>
                <a:spcPct val="20000"/>
              </a:spcBef>
              <a:buFontTx/>
              <a:buChar char="•"/>
            </a:pPr>
            <a:r>
              <a:rPr lang="en-US" sz="3200"/>
              <a:t>Example:</a:t>
            </a:r>
          </a:p>
          <a:p>
            <a:pPr marL="342900" indent="-342900">
              <a:spcBef>
                <a:spcPct val="20000"/>
              </a:spcBef>
              <a:buFontTx/>
              <a:buChar char="•"/>
            </a:pPr>
            <a:endParaRPr lang="en-US" sz="3200"/>
          </a:p>
        </p:txBody>
      </p:sp>
      <p:graphicFrame>
        <p:nvGraphicFramePr>
          <p:cNvPr id="97308" name="Group 28"/>
          <p:cNvGraphicFramePr>
            <a:graphicFrameLocks noGrp="1"/>
          </p:cNvGraphicFramePr>
          <p:nvPr/>
        </p:nvGraphicFramePr>
        <p:xfrm>
          <a:off x="2743200" y="3581400"/>
          <a:ext cx="4114800" cy="670560"/>
        </p:xfrm>
        <a:graphic>
          <a:graphicData uri="http://schemas.openxmlformats.org/drawingml/2006/table">
            <a:tbl>
              <a:tblPr/>
              <a:tblGrid>
                <a:gridCol w="987425">
                  <a:extLst>
                    <a:ext uri="{9D8B030D-6E8A-4147-A177-3AD203B41FA5}">
                      <a16:colId xmlns="" xmlns:a16="http://schemas.microsoft.com/office/drawing/2014/main" val="20000"/>
                    </a:ext>
                  </a:extLst>
                </a:gridCol>
                <a:gridCol w="822325">
                  <a:extLst>
                    <a:ext uri="{9D8B030D-6E8A-4147-A177-3AD203B41FA5}">
                      <a16:colId xmlns="" xmlns:a16="http://schemas.microsoft.com/office/drawing/2014/main" val="20001"/>
                    </a:ext>
                  </a:extLst>
                </a:gridCol>
                <a:gridCol w="989013">
                  <a:extLst>
                    <a:ext uri="{9D8B030D-6E8A-4147-A177-3AD203B41FA5}">
                      <a16:colId xmlns="" xmlns:a16="http://schemas.microsoft.com/office/drawing/2014/main" val="20002"/>
                    </a:ext>
                  </a:extLst>
                </a:gridCol>
                <a:gridCol w="739775">
                  <a:extLst>
                    <a:ext uri="{9D8B030D-6E8A-4147-A177-3AD203B41FA5}">
                      <a16:colId xmlns="" xmlns:a16="http://schemas.microsoft.com/office/drawing/2014/main" val="20003"/>
                    </a:ext>
                  </a:extLst>
                </a:gridCol>
                <a:gridCol w="576262">
                  <a:extLst>
                    <a:ext uri="{9D8B030D-6E8A-4147-A177-3AD203B41FA5}">
                      <a16:colId xmlns="" xmlns:a16="http://schemas.microsoft.com/office/drawing/2014/main" val="20004"/>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97307" name="Group 27"/>
          <p:cNvGraphicFramePr>
            <a:graphicFrameLocks noGrp="1"/>
          </p:cNvGraphicFramePr>
          <p:nvPr/>
        </p:nvGraphicFramePr>
        <p:xfrm>
          <a:off x="1981200" y="4648200"/>
          <a:ext cx="5181600" cy="1600200"/>
        </p:xfrm>
        <a:graphic>
          <a:graphicData uri="http://schemas.openxmlformats.org/drawingml/2006/table">
            <a:tbl>
              <a:tblPr/>
              <a:tblGrid>
                <a:gridCol w="51816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Likelihood of “yes” = </a:t>
                      </a:r>
                      <a:r>
                        <a:rPr kumimoji="0" lang="en-US" sz="1800" b="0" i="0" u="none" strike="noStrike" cap="none" normalizeH="0" baseline="0" smtClean="0">
                          <a:ln>
                            <a:noFill/>
                          </a:ln>
                          <a:solidFill>
                            <a:schemeClr val="tx1"/>
                          </a:solidFill>
                          <a:effectLst/>
                          <a:latin typeface="Times New Roman" pitchFamily="18" charset="0"/>
                          <a:sym typeface="Symbol" pitchFamily="18" charset="2"/>
                        </a:rPr>
                        <a:t>3/9  3/9   3/9  9/14 = 0.0238</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sym typeface="Symbol" pitchFamily="18" charset="2"/>
                        </a:rPr>
                        <a:t>Likelihood of “no” = 1/5  4/5  3/5  5/14 = 0.0343</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sym typeface="Symbol" pitchFamily="18" charset="2"/>
                        </a:rPr>
                        <a:t>P(“yes”) = 0.0238 / (0.0238 + 0.0343) = 41%</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sym typeface="Symbol" pitchFamily="18" charset="2"/>
                        </a:rPr>
                        <a:t>P(“no”) = 0.0343 / (0.0238 + 0.0343) = 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8306" name="Rectangle 2"/>
          <p:cNvSpPr>
            <a:spLocks noChangeArrowheads="1"/>
          </p:cNvSpPr>
          <p:nvPr/>
        </p:nvSpPr>
        <p:spPr bwMode="auto">
          <a:xfrm>
            <a:off x="3810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Dealing with numeric attributes</a:t>
            </a:r>
          </a:p>
        </p:txBody>
      </p:sp>
      <p:sp>
        <p:nvSpPr>
          <p:cNvPr id="98307" name="Rectangle 3"/>
          <p:cNvSpPr>
            <a:spLocks noChangeArrowheads="1"/>
          </p:cNvSpPr>
          <p:nvPr/>
        </p:nvSpPr>
        <p:spPr bwMode="auto">
          <a:xfrm>
            <a:off x="381000" y="1143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Usual assumption: attributes have a </a:t>
            </a:r>
            <a:r>
              <a:rPr lang="en-US" sz="3200" i="1"/>
              <a:t>normal</a:t>
            </a:r>
            <a:r>
              <a:rPr lang="en-US" sz="3200"/>
              <a:t> or </a:t>
            </a:r>
            <a:r>
              <a:rPr lang="en-US" sz="3200" i="1"/>
              <a:t>Gaussian</a:t>
            </a:r>
            <a:r>
              <a:rPr lang="en-US" sz="3200"/>
              <a:t> probability distribution (given the class)</a:t>
            </a:r>
          </a:p>
          <a:p>
            <a:pPr marL="342900" indent="-342900">
              <a:spcBef>
                <a:spcPct val="20000"/>
              </a:spcBef>
              <a:buFontTx/>
              <a:buChar char="•"/>
            </a:pPr>
            <a:r>
              <a:rPr lang="en-US" sz="3200"/>
              <a:t>The </a:t>
            </a:r>
            <a:r>
              <a:rPr lang="en-US" sz="3200" i="1"/>
              <a:t>probability density function</a:t>
            </a:r>
            <a:r>
              <a:rPr lang="en-US" sz="3200"/>
              <a:t> for the normal distribution is defined by two parameters:</a:t>
            </a:r>
          </a:p>
          <a:p>
            <a:pPr marL="742950" lvl="1" indent="-285750">
              <a:spcBef>
                <a:spcPct val="20000"/>
              </a:spcBef>
              <a:buFontTx/>
              <a:buChar char="–"/>
            </a:pPr>
            <a:r>
              <a:rPr lang="en-US" sz="2800"/>
              <a:t>The </a:t>
            </a:r>
            <a:r>
              <a:rPr lang="en-US" sz="2800" i="1"/>
              <a:t>sample mean </a:t>
            </a:r>
            <a:r>
              <a:rPr lang="en-US" sz="2800" i="1">
                <a:sym typeface="Symbol" pitchFamily="18" charset="2"/>
              </a:rPr>
              <a:t></a:t>
            </a:r>
            <a:r>
              <a:rPr lang="en-US" sz="2800"/>
              <a:t>: </a:t>
            </a:r>
          </a:p>
          <a:p>
            <a:pPr marL="1143000" lvl="2" indent="-228600">
              <a:spcBef>
                <a:spcPct val="20000"/>
              </a:spcBef>
            </a:pPr>
            <a:endParaRPr lang="en-US"/>
          </a:p>
          <a:p>
            <a:pPr marL="742950" lvl="1" indent="-285750">
              <a:spcBef>
                <a:spcPct val="20000"/>
              </a:spcBef>
              <a:buFontTx/>
              <a:buChar char="–"/>
            </a:pPr>
            <a:r>
              <a:rPr lang="en-US" sz="2800"/>
              <a:t>The </a:t>
            </a:r>
            <a:r>
              <a:rPr lang="en-US" sz="2800" i="1"/>
              <a:t>standard deviation s</a:t>
            </a:r>
            <a:r>
              <a:rPr lang="en-US" sz="2800">
                <a:sym typeface="Symbol" pitchFamily="18" charset="2"/>
              </a:rPr>
              <a:t>:</a:t>
            </a:r>
          </a:p>
          <a:p>
            <a:pPr marL="742950" lvl="1" indent="-285750">
              <a:spcBef>
                <a:spcPct val="20000"/>
              </a:spcBef>
            </a:pPr>
            <a:endParaRPr lang="en-US" sz="2800">
              <a:sym typeface="Symbol" pitchFamily="18" charset="2"/>
            </a:endParaRPr>
          </a:p>
          <a:p>
            <a:pPr marL="742950" lvl="1" indent="-285750">
              <a:spcBef>
                <a:spcPct val="20000"/>
              </a:spcBef>
              <a:buFontTx/>
              <a:buChar char="–"/>
            </a:pPr>
            <a:r>
              <a:rPr lang="en-US" sz="2800">
                <a:sym typeface="Symbol" pitchFamily="18" charset="2"/>
              </a:rPr>
              <a:t>The density function </a:t>
            </a:r>
            <a:r>
              <a:rPr lang="en-US" sz="2800" i="1">
                <a:sym typeface="Symbol" pitchFamily="18" charset="2"/>
              </a:rPr>
              <a:t>f(x)</a:t>
            </a:r>
            <a:r>
              <a:rPr lang="en-US" sz="2800">
                <a:sym typeface="Symbol" pitchFamily="18" charset="2"/>
              </a:rPr>
              <a:t>:</a:t>
            </a:r>
            <a:endParaRPr lang="en-US" sz="2800"/>
          </a:p>
        </p:txBody>
      </p:sp>
      <p:graphicFrame>
        <p:nvGraphicFramePr>
          <p:cNvPr id="98308" name="Object 4"/>
          <p:cNvGraphicFramePr>
            <a:graphicFrameLocks noChangeAspect="1"/>
          </p:cNvGraphicFramePr>
          <p:nvPr/>
        </p:nvGraphicFramePr>
        <p:xfrm>
          <a:off x="4419600" y="3733800"/>
          <a:ext cx="1358900" cy="812800"/>
        </p:xfrm>
        <a:graphic>
          <a:graphicData uri="http://schemas.openxmlformats.org/presentationml/2006/ole">
            <mc:AlternateContent xmlns:mc="http://schemas.openxmlformats.org/markup-compatibility/2006">
              <mc:Choice xmlns:v="urn:schemas-microsoft-com:vml" Requires="v">
                <p:oleObj spid="_x0000_s6202" name="Equation" r:id="rId4" imgW="1358640" imgH="812520" progId="Equation.3">
                  <p:embed/>
                </p:oleObj>
              </mc:Choice>
              <mc:Fallback>
                <p:oleObj name="Equation" r:id="rId4" imgW="1358640" imgH="812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3733800"/>
                        <a:ext cx="1358900" cy="812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5"/>
          <p:cNvGraphicFramePr>
            <a:graphicFrameLocks noChangeAspect="1"/>
          </p:cNvGraphicFramePr>
          <p:nvPr/>
        </p:nvGraphicFramePr>
        <p:xfrm>
          <a:off x="5029200" y="4659313"/>
          <a:ext cx="2590800" cy="688975"/>
        </p:xfrm>
        <a:graphic>
          <a:graphicData uri="http://schemas.openxmlformats.org/presentationml/2006/ole">
            <mc:AlternateContent xmlns:mc="http://schemas.openxmlformats.org/markup-compatibility/2006">
              <mc:Choice xmlns:v="urn:schemas-microsoft-com:vml" Requires="v">
                <p:oleObj spid="_x0000_s6203" name="Equation" r:id="rId6" imgW="1625400" imgH="431640" progId="Equation.3">
                  <p:embed/>
                </p:oleObj>
              </mc:Choice>
              <mc:Fallback>
                <p:oleObj name="Equation" r:id="rId6" imgW="16254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4659313"/>
                        <a:ext cx="2590800" cy="68897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0" name="Object 6"/>
          <p:cNvGraphicFramePr>
            <a:graphicFrameLocks noChangeAspect="1"/>
          </p:cNvGraphicFramePr>
          <p:nvPr/>
        </p:nvGraphicFramePr>
        <p:xfrm>
          <a:off x="5029200" y="5497513"/>
          <a:ext cx="1930400" cy="712787"/>
        </p:xfrm>
        <a:graphic>
          <a:graphicData uri="http://schemas.openxmlformats.org/presentationml/2006/ole">
            <mc:AlternateContent xmlns:mc="http://schemas.openxmlformats.org/markup-compatibility/2006">
              <mc:Choice xmlns:v="urn:schemas-microsoft-com:vml" Requires="v">
                <p:oleObj spid="_x0000_s6204" name="Equation" r:id="rId8" imgW="1307880" imgH="482400" progId="Equation.3">
                  <p:embed/>
                </p:oleObj>
              </mc:Choice>
              <mc:Fallback>
                <p:oleObj name="Equation" r:id="rId8" imgW="130788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5497513"/>
                        <a:ext cx="1930400" cy="7127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37895" name="Rectangle 7"/>
          <p:cNvSpPr>
            <a:spLocks noGrp="1" noChangeArrowheads="1"/>
          </p:cNvSpPr>
          <p:nvPr>
            <p:ph type="body" idx="1"/>
          </p:nvPr>
        </p:nvSpPr>
        <p:spPr>
          <a:xfrm>
            <a:off x="381000" y="762000"/>
            <a:ext cx="8382000" cy="5029200"/>
          </a:xfrm>
          <a:noFill/>
          <a:ln/>
        </p:spPr>
        <p:txBody>
          <a:bodyPr lIns="92075" tIns="46038" rIns="92075" bIns="46038"/>
          <a:lstStyle/>
          <a:p>
            <a:pPr algn="ctr">
              <a:lnSpc>
                <a:spcPct val="90000"/>
              </a:lnSpc>
              <a:buFontTx/>
              <a:buNone/>
            </a:pPr>
            <a:r>
              <a:rPr lang="en-US" sz="10600"/>
              <a:t>Algorithms: </a:t>
            </a:r>
          </a:p>
          <a:p>
            <a:pPr algn="ctr">
              <a:lnSpc>
                <a:spcPct val="90000"/>
              </a:lnSpc>
              <a:buFontTx/>
              <a:buNone/>
            </a:pPr>
            <a:r>
              <a:rPr lang="en-US" sz="10600"/>
              <a:t>The Basic Methods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9330" name="Rectangle 2"/>
          <p:cNvSpPr>
            <a:spLocks noChangeArrowheads="1"/>
          </p:cNvSpPr>
          <p:nvPr/>
        </p:nvSpPr>
        <p:spPr bwMode="auto">
          <a:xfrm>
            <a:off x="3048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Statistics for the weather data</a:t>
            </a:r>
          </a:p>
        </p:txBody>
      </p:sp>
      <p:sp>
        <p:nvSpPr>
          <p:cNvPr id="99331" name="Rectangle 3"/>
          <p:cNvSpPr>
            <a:spLocks noChangeArrowheads="1"/>
          </p:cNvSpPr>
          <p:nvPr/>
        </p:nvSpPr>
        <p:spPr bwMode="auto">
          <a:xfrm>
            <a:off x="381000" y="419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Supposing a new instance has a temperature of 66 degrees – then the probability is computed as:</a:t>
            </a:r>
          </a:p>
        </p:txBody>
      </p:sp>
      <p:graphicFrame>
        <p:nvGraphicFramePr>
          <p:cNvPr id="99466" name="Group 138"/>
          <p:cNvGraphicFramePr>
            <a:graphicFrameLocks noGrp="1"/>
          </p:cNvGraphicFramePr>
          <p:nvPr/>
        </p:nvGraphicFramePr>
        <p:xfrm>
          <a:off x="228600" y="1143000"/>
          <a:ext cx="8686800" cy="3063240"/>
        </p:xfrm>
        <a:graphic>
          <a:graphicData uri="http://schemas.openxmlformats.org/drawingml/2006/table">
            <a:tbl>
              <a:tblPr/>
              <a:tblGrid>
                <a:gridCol w="946150">
                  <a:extLst>
                    <a:ext uri="{9D8B030D-6E8A-4147-A177-3AD203B41FA5}">
                      <a16:colId xmlns="" xmlns:a16="http://schemas.microsoft.com/office/drawing/2014/main" val="20000"/>
                    </a:ext>
                  </a:extLst>
                </a:gridCol>
                <a:gridCol w="555625">
                  <a:extLst>
                    <a:ext uri="{9D8B030D-6E8A-4147-A177-3AD203B41FA5}">
                      <a16:colId xmlns="" xmlns:a16="http://schemas.microsoft.com/office/drawing/2014/main" val="20001"/>
                    </a:ext>
                  </a:extLst>
                </a:gridCol>
                <a:gridCol w="552450">
                  <a:extLst>
                    <a:ext uri="{9D8B030D-6E8A-4147-A177-3AD203B41FA5}">
                      <a16:colId xmlns="" xmlns:a16="http://schemas.microsoft.com/office/drawing/2014/main" val="20002"/>
                    </a:ext>
                  </a:extLst>
                </a:gridCol>
                <a:gridCol w="787400">
                  <a:extLst>
                    <a:ext uri="{9D8B030D-6E8A-4147-A177-3AD203B41FA5}">
                      <a16:colId xmlns="" xmlns:a16="http://schemas.microsoft.com/office/drawing/2014/main" val="20003"/>
                    </a:ext>
                  </a:extLst>
                </a:gridCol>
                <a:gridCol w="555625">
                  <a:extLst>
                    <a:ext uri="{9D8B030D-6E8A-4147-A177-3AD203B41FA5}">
                      <a16:colId xmlns="" xmlns:a16="http://schemas.microsoft.com/office/drawing/2014/main" val="20004"/>
                    </a:ext>
                  </a:extLst>
                </a:gridCol>
                <a:gridCol w="552450">
                  <a:extLst>
                    <a:ext uri="{9D8B030D-6E8A-4147-A177-3AD203B41FA5}">
                      <a16:colId xmlns="" xmlns:a16="http://schemas.microsoft.com/office/drawing/2014/main" val="20005"/>
                    </a:ext>
                  </a:extLst>
                </a:gridCol>
                <a:gridCol w="787400">
                  <a:extLst>
                    <a:ext uri="{9D8B030D-6E8A-4147-A177-3AD203B41FA5}">
                      <a16:colId xmlns="" xmlns:a16="http://schemas.microsoft.com/office/drawing/2014/main" val="20006"/>
                    </a:ext>
                  </a:extLst>
                </a:gridCol>
                <a:gridCol w="552450">
                  <a:extLst>
                    <a:ext uri="{9D8B030D-6E8A-4147-A177-3AD203B41FA5}">
                      <a16:colId xmlns="" xmlns:a16="http://schemas.microsoft.com/office/drawing/2014/main" val="20007"/>
                    </a:ext>
                  </a:extLst>
                </a:gridCol>
                <a:gridCol w="555625">
                  <a:extLst>
                    <a:ext uri="{9D8B030D-6E8A-4147-A177-3AD203B41FA5}">
                      <a16:colId xmlns="" xmlns:a16="http://schemas.microsoft.com/office/drawing/2014/main" val="20008"/>
                    </a:ext>
                  </a:extLst>
                </a:gridCol>
                <a:gridCol w="708025">
                  <a:extLst>
                    <a:ext uri="{9D8B030D-6E8A-4147-A177-3AD203B41FA5}">
                      <a16:colId xmlns="" xmlns:a16="http://schemas.microsoft.com/office/drawing/2014/main" val="20009"/>
                    </a:ext>
                  </a:extLst>
                </a:gridCol>
                <a:gridCol w="555625">
                  <a:extLst>
                    <a:ext uri="{9D8B030D-6E8A-4147-A177-3AD203B41FA5}">
                      <a16:colId xmlns="" xmlns:a16="http://schemas.microsoft.com/office/drawing/2014/main" val="20010"/>
                    </a:ext>
                  </a:extLst>
                </a:gridCol>
                <a:gridCol w="473075">
                  <a:extLst>
                    <a:ext uri="{9D8B030D-6E8A-4147-A177-3AD203B41FA5}">
                      <a16:colId xmlns="" xmlns:a16="http://schemas.microsoft.com/office/drawing/2014/main" val="20011"/>
                    </a:ext>
                  </a:extLst>
                </a:gridCol>
                <a:gridCol w="552450">
                  <a:extLst>
                    <a:ext uri="{9D8B030D-6E8A-4147-A177-3AD203B41FA5}">
                      <a16:colId xmlns="" xmlns:a16="http://schemas.microsoft.com/office/drawing/2014/main" val="20012"/>
                    </a:ext>
                  </a:extLst>
                </a:gridCol>
                <a:gridCol w="552450">
                  <a:extLst>
                    <a:ext uri="{9D8B030D-6E8A-4147-A177-3AD203B41FA5}">
                      <a16:colId xmlns="" xmlns:a16="http://schemas.microsoft.com/office/drawing/2014/main" val="20013"/>
                    </a:ext>
                  </a:extLst>
                </a:gridCol>
              </a:tblGrid>
              <a:tr h="1524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246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mean</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74.6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mean</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79.1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86.2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std dev</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std dev</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graphicFrame>
        <p:nvGraphicFramePr>
          <p:cNvPr id="99461" name="Object 133"/>
          <p:cNvGraphicFramePr>
            <a:graphicFrameLocks noChangeAspect="1"/>
          </p:cNvGraphicFramePr>
          <p:nvPr/>
        </p:nvGraphicFramePr>
        <p:xfrm>
          <a:off x="1143000" y="5334000"/>
          <a:ext cx="6578600" cy="838200"/>
        </p:xfrm>
        <a:graphic>
          <a:graphicData uri="http://schemas.openxmlformats.org/presentationml/2006/ole">
            <mc:AlternateContent xmlns:mc="http://schemas.openxmlformats.org/markup-compatibility/2006">
              <mc:Choice xmlns:v="urn:schemas-microsoft-com:vml" Requires="v">
                <p:oleObj spid="_x0000_s7188" name="Equation" r:id="rId4" imgW="6578280" imgH="838080" progId="Equation.3">
                  <p:embed/>
                </p:oleObj>
              </mc:Choice>
              <mc:Fallback>
                <p:oleObj name="Equation" r:id="rId4" imgW="657828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334000"/>
                        <a:ext cx="6578600" cy="838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035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Classifying a new day</a:t>
            </a:r>
          </a:p>
        </p:txBody>
      </p:sp>
      <p:sp>
        <p:nvSpPr>
          <p:cNvPr id="100355"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 new day:</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Missing values during training? Not included in calculation of mean and standard deviation</a:t>
            </a:r>
          </a:p>
        </p:txBody>
      </p:sp>
      <p:graphicFrame>
        <p:nvGraphicFramePr>
          <p:cNvPr id="100378" name="Group 26"/>
          <p:cNvGraphicFramePr>
            <a:graphicFrameLocks noGrp="1"/>
          </p:cNvGraphicFramePr>
          <p:nvPr/>
        </p:nvGraphicFramePr>
        <p:xfrm>
          <a:off x="3048000" y="1905000"/>
          <a:ext cx="4114800" cy="670560"/>
        </p:xfrm>
        <a:graphic>
          <a:graphicData uri="http://schemas.openxmlformats.org/drawingml/2006/table">
            <a:tbl>
              <a:tblPr/>
              <a:tblGrid>
                <a:gridCol w="987425">
                  <a:extLst>
                    <a:ext uri="{9D8B030D-6E8A-4147-A177-3AD203B41FA5}">
                      <a16:colId xmlns="" xmlns:a16="http://schemas.microsoft.com/office/drawing/2014/main" val="20000"/>
                    </a:ext>
                  </a:extLst>
                </a:gridCol>
                <a:gridCol w="822325">
                  <a:extLst>
                    <a:ext uri="{9D8B030D-6E8A-4147-A177-3AD203B41FA5}">
                      <a16:colId xmlns="" xmlns:a16="http://schemas.microsoft.com/office/drawing/2014/main" val="20001"/>
                    </a:ext>
                  </a:extLst>
                </a:gridCol>
                <a:gridCol w="989013">
                  <a:extLst>
                    <a:ext uri="{9D8B030D-6E8A-4147-A177-3AD203B41FA5}">
                      <a16:colId xmlns="" xmlns:a16="http://schemas.microsoft.com/office/drawing/2014/main" val="20002"/>
                    </a:ext>
                  </a:extLst>
                </a:gridCol>
                <a:gridCol w="739775">
                  <a:extLst>
                    <a:ext uri="{9D8B030D-6E8A-4147-A177-3AD203B41FA5}">
                      <a16:colId xmlns="" xmlns:a16="http://schemas.microsoft.com/office/drawing/2014/main" val="20003"/>
                    </a:ext>
                  </a:extLst>
                </a:gridCol>
                <a:gridCol w="576262">
                  <a:extLst>
                    <a:ext uri="{9D8B030D-6E8A-4147-A177-3AD203B41FA5}">
                      <a16:colId xmlns="" xmlns:a16="http://schemas.microsoft.com/office/drawing/2014/main" val="20004"/>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00372" name="Group 20"/>
          <p:cNvGraphicFramePr>
            <a:graphicFrameLocks noGrp="1"/>
          </p:cNvGraphicFramePr>
          <p:nvPr/>
        </p:nvGraphicFramePr>
        <p:xfrm>
          <a:off x="1066800" y="2971800"/>
          <a:ext cx="6934200" cy="1676400"/>
        </p:xfrm>
        <a:graphic>
          <a:graphicData uri="http://schemas.openxmlformats.org/drawingml/2006/table">
            <a:tbl>
              <a:tblPr/>
              <a:tblGrid>
                <a:gridCol w="6934200">
                  <a:extLst>
                    <a:ext uri="{9D8B030D-6E8A-4147-A177-3AD203B41FA5}">
                      <a16:colId xmlns="" xmlns:a16="http://schemas.microsoft.com/office/drawing/2014/main" val="20000"/>
                    </a:ext>
                  </a:extLst>
                </a:gridCol>
              </a:tblGrid>
              <a:tr h="167640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Likelihood of “yes” = </a:t>
                      </a:r>
                      <a:r>
                        <a:rPr kumimoji="0" lang="en-US" sz="1800" b="0" i="0" u="none" strike="noStrike" cap="none" normalizeH="0" baseline="0" smtClean="0">
                          <a:ln>
                            <a:noFill/>
                          </a:ln>
                          <a:solidFill>
                            <a:schemeClr val="tx1"/>
                          </a:solidFill>
                          <a:effectLst/>
                          <a:latin typeface="Times New Roman" pitchFamily="18" charset="0"/>
                          <a:sym typeface="Symbol" pitchFamily="18" charset="2"/>
                        </a:rPr>
                        <a:t>2/9  0.0340  0.0221  3/9  9/14 = 0.000036</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sym typeface="Symbol" pitchFamily="18" charset="2"/>
                        </a:rPr>
                        <a:t>Likelihood of “no” = 3/5  0.0291  0.0380  3/5  5/14 = 0.000136</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sym typeface="Symbol" pitchFamily="18" charset="2"/>
                        </a:rPr>
                        <a:t>P(“yes”) = 0.000036 / (0.000036 + 0. 000136) = 20.9%</a:t>
                      </a:r>
                    </a:p>
                    <a:p>
                      <a:pPr marL="0" marR="0" lvl="0" indent="0" algn="l" defTabSz="914400" rtl="0" eaLnBrk="1" fontAlgn="base" latinLnBrk="0" hangingPunct="1">
                        <a:lnSpc>
                          <a:spcPct val="100000"/>
                        </a:lnSpc>
                        <a:spcBef>
                          <a:spcPct val="5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sym typeface="Symbol" pitchFamily="18" charset="2"/>
                        </a:rPr>
                        <a:t>P(“no”) = 0. 000136 / (0.000036 + 0. 000136) = 79.1%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1378"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Probability densities</a:t>
            </a:r>
          </a:p>
        </p:txBody>
      </p:sp>
      <p:sp>
        <p:nvSpPr>
          <p:cNvPr id="101379"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Relationship between probability and density:</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sym typeface="Symbol" pitchFamily="18" charset="2"/>
              </a:rPr>
              <a:t>But: this doesn’t change calculation of </a:t>
            </a:r>
            <a:r>
              <a:rPr lang="en-US" sz="3200" i="1">
                <a:sym typeface="Symbol" pitchFamily="18" charset="2"/>
              </a:rPr>
              <a:t>a posteriori</a:t>
            </a:r>
            <a:r>
              <a:rPr lang="en-US" sz="3200">
                <a:sym typeface="Symbol" pitchFamily="18" charset="2"/>
              </a:rPr>
              <a:t> probabilities because </a:t>
            </a:r>
            <a:r>
              <a:rPr lang="en-US" sz="3200" i="1">
                <a:sym typeface="Symbol" pitchFamily="18" charset="2"/>
              </a:rPr>
              <a:t></a:t>
            </a:r>
            <a:r>
              <a:rPr lang="en-US" sz="3200">
                <a:sym typeface="Symbol" pitchFamily="18" charset="2"/>
              </a:rPr>
              <a:t> cancels out </a:t>
            </a:r>
          </a:p>
          <a:p>
            <a:pPr marL="342900" indent="-342900">
              <a:spcBef>
                <a:spcPct val="20000"/>
              </a:spcBef>
              <a:buFontTx/>
              <a:buChar char="•"/>
            </a:pPr>
            <a:r>
              <a:rPr lang="en-US" sz="3200">
                <a:sym typeface="Symbol" pitchFamily="18" charset="2"/>
              </a:rPr>
              <a:t>Exact relationship:</a:t>
            </a:r>
            <a:endParaRPr lang="en-US" sz="3200" i="1"/>
          </a:p>
        </p:txBody>
      </p:sp>
      <p:graphicFrame>
        <p:nvGraphicFramePr>
          <p:cNvPr id="101380" name="Object 4"/>
          <p:cNvGraphicFramePr>
            <a:graphicFrameLocks noChangeAspect="1"/>
          </p:cNvGraphicFramePr>
          <p:nvPr/>
        </p:nvGraphicFramePr>
        <p:xfrm>
          <a:off x="2514600" y="2438400"/>
          <a:ext cx="3695700" cy="723900"/>
        </p:xfrm>
        <a:graphic>
          <a:graphicData uri="http://schemas.openxmlformats.org/presentationml/2006/ole">
            <mc:AlternateContent xmlns:mc="http://schemas.openxmlformats.org/markup-compatibility/2006">
              <mc:Choice xmlns:v="urn:schemas-microsoft-com:vml" Requires="v">
                <p:oleObj spid="_x0000_s8231" name="Equation" r:id="rId4" imgW="3695400" imgH="723600" progId="Equation.3">
                  <p:embed/>
                </p:oleObj>
              </mc:Choice>
              <mc:Fallback>
                <p:oleObj name="Equation" r:id="rId4" imgW="3695400" imgH="723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438400"/>
                        <a:ext cx="3695700" cy="723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5"/>
          <p:cNvGraphicFramePr>
            <a:graphicFrameLocks noChangeAspect="1"/>
          </p:cNvGraphicFramePr>
          <p:nvPr/>
        </p:nvGraphicFramePr>
        <p:xfrm>
          <a:off x="3048000" y="5181600"/>
          <a:ext cx="2508250" cy="836613"/>
        </p:xfrm>
        <a:graphic>
          <a:graphicData uri="http://schemas.openxmlformats.org/presentationml/2006/ole">
            <mc:AlternateContent xmlns:mc="http://schemas.openxmlformats.org/markup-compatibility/2006">
              <mc:Choice xmlns:v="urn:schemas-microsoft-com:vml" Requires="v">
                <p:oleObj spid="_x0000_s8232" name="Equation" r:id="rId6" imgW="1447560" imgH="482400" progId="Equation.3">
                  <p:embed/>
                </p:oleObj>
              </mc:Choice>
              <mc:Fallback>
                <p:oleObj name="Equation" r:id="rId6" imgW="144756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181600"/>
                        <a:ext cx="2508250" cy="83661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2402"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Discussion of Naïve Bayes</a:t>
            </a:r>
          </a:p>
        </p:txBody>
      </p:sp>
      <p:sp>
        <p:nvSpPr>
          <p:cNvPr id="102403" name="Rectangle 3"/>
          <p:cNvSpPr>
            <a:spLocks noChangeArrowheads="1"/>
          </p:cNvSpPr>
          <p:nvPr/>
        </p:nvSpPr>
        <p:spPr bwMode="auto">
          <a:xfrm>
            <a:off x="114300" y="1343025"/>
            <a:ext cx="8915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Naïve Bayes works surprisingly well (even if independence assumption is clearly violated)</a:t>
            </a:r>
          </a:p>
          <a:p>
            <a:pPr marL="342900" indent="-342900">
              <a:spcBef>
                <a:spcPct val="20000"/>
              </a:spcBef>
              <a:buFontTx/>
              <a:buChar char="•"/>
            </a:pPr>
            <a:r>
              <a:rPr lang="en-US" sz="3200"/>
              <a:t>Why? Because classification doesn’t require accurate probability estimates </a:t>
            </a:r>
            <a:r>
              <a:rPr lang="en-US" sz="3200" i="1"/>
              <a:t>as long as maximum probability is assigned to correct class</a:t>
            </a:r>
          </a:p>
          <a:p>
            <a:pPr marL="342900" indent="-342900">
              <a:spcBef>
                <a:spcPct val="20000"/>
              </a:spcBef>
              <a:buFontTx/>
              <a:buChar char="•"/>
            </a:pPr>
            <a:r>
              <a:rPr lang="en-US" sz="3200"/>
              <a:t>However: adding too many redundant attributes will cause problems (e.g., identical attributes)</a:t>
            </a:r>
          </a:p>
          <a:p>
            <a:pPr marL="342900" indent="-342900">
              <a:spcBef>
                <a:spcPct val="20000"/>
              </a:spcBef>
              <a:buFontTx/>
              <a:buChar char="•"/>
            </a:pPr>
            <a:r>
              <a:rPr lang="en-US" sz="3200"/>
              <a:t>Note also: many numeric attributes are not normally distributed (</a:t>
            </a:r>
            <a:r>
              <a:rPr lang="en-US" sz="3200">
                <a:sym typeface="Symbol" pitchFamily="18" charset="2"/>
              </a:rPr>
              <a:t> </a:t>
            </a:r>
            <a:r>
              <a:rPr lang="en-US" sz="3200" i="1">
                <a:sym typeface="Symbol" pitchFamily="18" charset="2"/>
              </a:rPr>
              <a:t>kernel density estimators</a:t>
            </a:r>
            <a:r>
              <a:rPr lang="en-US" sz="3200">
                <a:sym typeface="Symbol" pitchFamily="18" charset="2"/>
              </a:rPr>
              <a:t>)</a:t>
            </a:r>
            <a:endParaRPr lang="en-US" sz="3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342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Constructing decision trees</a:t>
            </a:r>
          </a:p>
        </p:txBody>
      </p:sp>
      <p:sp>
        <p:nvSpPr>
          <p:cNvPr id="103427"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Normal procedure: top down in recursive </a:t>
            </a:r>
            <a:r>
              <a:rPr lang="en-US" sz="3200" i="1"/>
              <a:t>divide-and-conquer</a:t>
            </a:r>
            <a:r>
              <a:rPr lang="en-US" sz="3200"/>
              <a:t> fashion</a:t>
            </a:r>
          </a:p>
          <a:p>
            <a:pPr marL="742950" lvl="1" indent="-285750">
              <a:spcBef>
                <a:spcPct val="20000"/>
              </a:spcBef>
              <a:buFontTx/>
              <a:buChar char="–"/>
            </a:pPr>
            <a:r>
              <a:rPr lang="en-US" sz="2800"/>
              <a:t>First: attribute is selected for root node and branch is created for each possible attribute value</a:t>
            </a:r>
          </a:p>
          <a:p>
            <a:pPr marL="742950" lvl="1" indent="-285750">
              <a:spcBef>
                <a:spcPct val="20000"/>
              </a:spcBef>
              <a:buFontTx/>
              <a:buChar char="–"/>
            </a:pPr>
            <a:r>
              <a:rPr lang="en-US" sz="2800"/>
              <a:t>Then: the instances are split into subsets (one for each branch extending from the node)</a:t>
            </a:r>
          </a:p>
          <a:p>
            <a:pPr marL="742950" lvl="1" indent="-285750">
              <a:spcBef>
                <a:spcPct val="20000"/>
              </a:spcBef>
              <a:buFontTx/>
              <a:buChar char="–"/>
            </a:pPr>
            <a:r>
              <a:rPr lang="en-US" sz="2800"/>
              <a:t>Finally: procedure is repeated recursively for each branch, using only instances that reach the branch</a:t>
            </a:r>
          </a:p>
          <a:p>
            <a:pPr marL="342900" indent="-342900">
              <a:spcBef>
                <a:spcPct val="20000"/>
              </a:spcBef>
              <a:buFontTx/>
              <a:buChar char="•"/>
            </a:pPr>
            <a:r>
              <a:rPr lang="en-US" sz="3200"/>
              <a:t>Process stops if all instances have the same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547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criterion for attribute selection</a:t>
            </a:r>
          </a:p>
        </p:txBody>
      </p:sp>
      <p:sp>
        <p:nvSpPr>
          <p:cNvPr id="105475"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Which is the best attribute?</a:t>
            </a:r>
          </a:p>
          <a:p>
            <a:pPr marL="742950" lvl="1" indent="-285750">
              <a:spcBef>
                <a:spcPct val="20000"/>
              </a:spcBef>
              <a:buFontTx/>
              <a:buChar char="–"/>
            </a:pPr>
            <a:r>
              <a:rPr lang="en-US" sz="2800"/>
              <a:t>The one which will result in the smallest tree</a:t>
            </a:r>
          </a:p>
          <a:p>
            <a:pPr marL="742950" lvl="1" indent="-285750">
              <a:spcBef>
                <a:spcPct val="20000"/>
              </a:spcBef>
              <a:buFontTx/>
              <a:buChar char="–"/>
            </a:pPr>
            <a:r>
              <a:rPr lang="en-US" sz="2800"/>
              <a:t>Heuristic: choose the attribute that produces the “purest” nodes</a:t>
            </a:r>
          </a:p>
          <a:p>
            <a:pPr marL="342900" indent="-342900">
              <a:spcBef>
                <a:spcPct val="20000"/>
              </a:spcBef>
              <a:buFontTx/>
              <a:buChar char="•"/>
            </a:pPr>
            <a:r>
              <a:rPr lang="en-US" sz="3200"/>
              <a:t>Popular criterion:</a:t>
            </a:r>
            <a:r>
              <a:rPr lang="en-US" sz="3200" i="1"/>
              <a:t> information gain</a:t>
            </a:r>
          </a:p>
          <a:p>
            <a:pPr marL="742950" lvl="1" indent="-285750">
              <a:spcBef>
                <a:spcPct val="20000"/>
              </a:spcBef>
              <a:buFontTx/>
              <a:buChar char="–"/>
            </a:pPr>
            <a:r>
              <a:rPr lang="en-US" sz="2800"/>
              <a:t>Information gain increases with the average purity of the subsets that an attribute produces</a:t>
            </a:r>
          </a:p>
          <a:p>
            <a:pPr marL="342900" indent="-342900">
              <a:spcBef>
                <a:spcPct val="20000"/>
              </a:spcBef>
              <a:buFontTx/>
              <a:buChar char="•"/>
            </a:pPr>
            <a:r>
              <a:rPr lang="en-US" sz="3200"/>
              <a:t>Strategy: choose attribute that results in greatest information gain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6498" name="Rectangle 2"/>
          <p:cNvSpPr>
            <a:spLocks noChangeArrowheads="1"/>
          </p:cNvSpPr>
          <p:nvPr/>
        </p:nvSpPr>
        <p:spPr bwMode="auto">
          <a:xfrm>
            <a:off x="381000" y="228600"/>
            <a:ext cx="8534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Computing information</a:t>
            </a:r>
          </a:p>
        </p:txBody>
      </p:sp>
      <p:sp>
        <p:nvSpPr>
          <p:cNvPr id="106499" name="Rectangle 3"/>
          <p:cNvSpPr>
            <a:spLocks noChangeArrowheads="1"/>
          </p:cNvSpPr>
          <p:nvPr/>
        </p:nvSpPr>
        <p:spPr bwMode="auto">
          <a:xfrm>
            <a:off x="381000" y="9144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To compute information gain, we first need to compute </a:t>
            </a:r>
            <a:r>
              <a:rPr lang="en-US" sz="3200" i="1"/>
              <a:t>information</a:t>
            </a:r>
          </a:p>
          <a:p>
            <a:pPr marL="342900" indent="-342900">
              <a:spcBef>
                <a:spcPct val="20000"/>
              </a:spcBef>
              <a:buFontTx/>
              <a:buChar char="•"/>
            </a:pPr>
            <a:r>
              <a:rPr lang="en-US" sz="3200"/>
              <a:t>Information is measured in </a:t>
            </a:r>
            <a:r>
              <a:rPr lang="en-US" sz="3200" i="1"/>
              <a:t>bits</a:t>
            </a:r>
            <a:endParaRPr lang="en-US" sz="3200"/>
          </a:p>
          <a:p>
            <a:pPr marL="742950" lvl="1" indent="-285750">
              <a:spcBef>
                <a:spcPct val="20000"/>
              </a:spcBef>
              <a:buFontTx/>
              <a:buChar char="–"/>
            </a:pPr>
            <a:r>
              <a:rPr lang="en-US" sz="2800"/>
              <a:t>Given a probability distribution, the info required to predict an event is the distribution’s </a:t>
            </a:r>
            <a:r>
              <a:rPr lang="en-US" sz="2800" i="1"/>
              <a:t>entropy</a:t>
            </a:r>
          </a:p>
          <a:p>
            <a:pPr marL="742950" lvl="1" indent="-285750">
              <a:spcBef>
                <a:spcPct val="20000"/>
              </a:spcBef>
              <a:buFontTx/>
              <a:buChar char="–"/>
            </a:pPr>
            <a:r>
              <a:rPr lang="en-US" sz="2800"/>
              <a:t>Entropy gives the information required in bits (this can involve fractions of bits!) for a distribution of instances at a given node in a decision tree</a:t>
            </a:r>
          </a:p>
          <a:p>
            <a:pPr marL="342900" indent="-342900">
              <a:spcBef>
                <a:spcPct val="20000"/>
              </a:spcBef>
              <a:buFontTx/>
              <a:buChar char="•"/>
            </a:pPr>
            <a:r>
              <a:rPr lang="en-US" sz="3200"/>
              <a:t>Formula for computing the entropy:</a:t>
            </a:r>
          </a:p>
        </p:txBody>
      </p:sp>
      <p:graphicFrame>
        <p:nvGraphicFramePr>
          <p:cNvPr id="106500" name="Object 4"/>
          <p:cNvGraphicFramePr>
            <a:graphicFrameLocks noChangeAspect="1"/>
          </p:cNvGraphicFramePr>
          <p:nvPr/>
        </p:nvGraphicFramePr>
        <p:xfrm>
          <a:off x="1066800" y="5562600"/>
          <a:ext cx="7086600" cy="381000"/>
        </p:xfrm>
        <a:graphic>
          <a:graphicData uri="http://schemas.openxmlformats.org/presentationml/2006/ole">
            <mc:AlternateContent xmlns:mc="http://schemas.openxmlformats.org/markup-compatibility/2006">
              <mc:Choice xmlns:v="urn:schemas-microsoft-com:vml" Requires="v">
                <p:oleObj spid="_x0000_s9236" name="Equation" r:id="rId4" imgW="6781680" imgH="380880" progId="Equation.3">
                  <p:embed/>
                </p:oleObj>
              </mc:Choice>
              <mc:Fallback>
                <p:oleObj name="Equation" r:id="rId4" imgW="678168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562600"/>
                        <a:ext cx="70866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99330" name="Rectangle 2"/>
          <p:cNvSpPr>
            <a:spLocks noChangeArrowheads="1"/>
          </p:cNvSpPr>
          <p:nvPr/>
        </p:nvSpPr>
        <p:spPr bwMode="auto">
          <a:xfrm>
            <a:off x="3048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Statistics for the weather data</a:t>
            </a:r>
          </a:p>
        </p:txBody>
      </p:sp>
      <p:sp>
        <p:nvSpPr>
          <p:cNvPr id="99331" name="Rectangle 3"/>
          <p:cNvSpPr>
            <a:spLocks noChangeArrowheads="1"/>
          </p:cNvSpPr>
          <p:nvPr/>
        </p:nvSpPr>
        <p:spPr bwMode="auto">
          <a:xfrm>
            <a:off x="381000" y="419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Supposing a new instance has a temperature of 66 degrees – then the probability is computed as:</a:t>
            </a:r>
          </a:p>
        </p:txBody>
      </p:sp>
      <p:graphicFrame>
        <p:nvGraphicFramePr>
          <p:cNvPr id="99466" name="Group 138"/>
          <p:cNvGraphicFramePr>
            <a:graphicFrameLocks noGrp="1"/>
          </p:cNvGraphicFramePr>
          <p:nvPr/>
        </p:nvGraphicFramePr>
        <p:xfrm>
          <a:off x="228600" y="1143000"/>
          <a:ext cx="8686800" cy="3063240"/>
        </p:xfrm>
        <a:graphic>
          <a:graphicData uri="http://schemas.openxmlformats.org/drawingml/2006/table">
            <a:tbl>
              <a:tblPr/>
              <a:tblGrid>
                <a:gridCol w="946150">
                  <a:extLst>
                    <a:ext uri="{9D8B030D-6E8A-4147-A177-3AD203B41FA5}">
                      <a16:colId xmlns="" xmlns:a16="http://schemas.microsoft.com/office/drawing/2014/main" val="20000"/>
                    </a:ext>
                  </a:extLst>
                </a:gridCol>
                <a:gridCol w="555625">
                  <a:extLst>
                    <a:ext uri="{9D8B030D-6E8A-4147-A177-3AD203B41FA5}">
                      <a16:colId xmlns="" xmlns:a16="http://schemas.microsoft.com/office/drawing/2014/main" val="20001"/>
                    </a:ext>
                  </a:extLst>
                </a:gridCol>
                <a:gridCol w="552450">
                  <a:extLst>
                    <a:ext uri="{9D8B030D-6E8A-4147-A177-3AD203B41FA5}">
                      <a16:colId xmlns="" xmlns:a16="http://schemas.microsoft.com/office/drawing/2014/main" val="20002"/>
                    </a:ext>
                  </a:extLst>
                </a:gridCol>
                <a:gridCol w="787400">
                  <a:extLst>
                    <a:ext uri="{9D8B030D-6E8A-4147-A177-3AD203B41FA5}">
                      <a16:colId xmlns="" xmlns:a16="http://schemas.microsoft.com/office/drawing/2014/main" val="20003"/>
                    </a:ext>
                  </a:extLst>
                </a:gridCol>
                <a:gridCol w="555625">
                  <a:extLst>
                    <a:ext uri="{9D8B030D-6E8A-4147-A177-3AD203B41FA5}">
                      <a16:colId xmlns="" xmlns:a16="http://schemas.microsoft.com/office/drawing/2014/main" val="20004"/>
                    </a:ext>
                  </a:extLst>
                </a:gridCol>
                <a:gridCol w="552450">
                  <a:extLst>
                    <a:ext uri="{9D8B030D-6E8A-4147-A177-3AD203B41FA5}">
                      <a16:colId xmlns="" xmlns:a16="http://schemas.microsoft.com/office/drawing/2014/main" val="20005"/>
                    </a:ext>
                  </a:extLst>
                </a:gridCol>
                <a:gridCol w="787400">
                  <a:extLst>
                    <a:ext uri="{9D8B030D-6E8A-4147-A177-3AD203B41FA5}">
                      <a16:colId xmlns="" xmlns:a16="http://schemas.microsoft.com/office/drawing/2014/main" val="20006"/>
                    </a:ext>
                  </a:extLst>
                </a:gridCol>
                <a:gridCol w="552450">
                  <a:extLst>
                    <a:ext uri="{9D8B030D-6E8A-4147-A177-3AD203B41FA5}">
                      <a16:colId xmlns="" xmlns:a16="http://schemas.microsoft.com/office/drawing/2014/main" val="20007"/>
                    </a:ext>
                  </a:extLst>
                </a:gridCol>
                <a:gridCol w="555625">
                  <a:extLst>
                    <a:ext uri="{9D8B030D-6E8A-4147-A177-3AD203B41FA5}">
                      <a16:colId xmlns="" xmlns:a16="http://schemas.microsoft.com/office/drawing/2014/main" val="20008"/>
                    </a:ext>
                  </a:extLst>
                </a:gridCol>
                <a:gridCol w="708025">
                  <a:extLst>
                    <a:ext uri="{9D8B030D-6E8A-4147-A177-3AD203B41FA5}">
                      <a16:colId xmlns="" xmlns:a16="http://schemas.microsoft.com/office/drawing/2014/main" val="20009"/>
                    </a:ext>
                  </a:extLst>
                </a:gridCol>
                <a:gridCol w="555625">
                  <a:extLst>
                    <a:ext uri="{9D8B030D-6E8A-4147-A177-3AD203B41FA5}">
                      <a16:colId xmlns="" xmlns:a16="http://schemas.microsoft.com/office/drawing/2014/main" val="20010"/>
                    </a:ext>
                  </a:extLst>
                </a:gridCol>
                <a:gridCol w="473075">
                  <a:extLst>
                    <a:ext uri="{9D8B030D-6E8A-4147-A177-3AD203B41FA5}">
                      <a16:colId xmlns="" xmlns:a16="http://schemas.microsoft.com/office/drawing/2014/main" val="20011"/>
                    </a:ext>
                  </a:extLst>
                </a:gridCol>
                <a:gridCol w="552450">
                  <a:extLst>
                    <a:ext uri="{9D8B030D-6E8A-4147-A177-3AD203B41FA5}">
                      <a16:colId xmlns="" xmlns:a16="http://schemas.microsoft.com/office/drawing/2014/main" val="20012"/>
                    </a:ext>
                  </a:extLst>
                </a:gridCol>
                <a:gridCol w="552450">
                  <a:extLst>
                    <a:ext uri="{9D8B030D-6E8A-4147-A177-3AD203B41FA5}">
                      <a16:colId xmlns="" xmlns:a16="http://schemas.microsoft.com/office/drawing/2014/main" val="20013"/>
                    </a:ext>
                  </a:extLst>
                </a:gridCol>
              </a:tblGrid>
              <a:tr h="1524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Yes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246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sym typeface="Symbol" pitchFamily="18" charset="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mean</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74.6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mean</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79.1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86.2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std dev</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smtClean="0">
                          <a:ln>
                            <a:noFill/>
                          </a:ln>
                          <a:solidFill>
                            <a:schemeClr val="tx1"/>
                          </a:solidFill>
                          <a:effectLst/>
                          <a:latin typeface="Times New Roman" pitchFamily="18" charset="0"/>
                        </a:rPr>
                        <a:t>std dev</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3/9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graphicFrame>
        <p:nvGraphicFramePr>
          <p:cNvPr id="99461" name="Object 133"/>
          <p:cNvGraphicFramePr>
            <a:graphicFrameLocks noChangeAspect="1"/>
          </p:cNvGraphicFramePr>
          <p:nvPr/>
        </p:nvGraphicFramePr>
        <p:xfrm>
          <a:off x="1143000" y="5334000"/>
          <a:ext cx="6578600" cy="838200"/>
        </p:xfrm>
        <a:graphic>
          <a:graphicData uri="http://schemas.openxmlformats.org/presentationml/2006/ole">
            <mc:AlternateContent xmlns:mc="http://schemas.openxmlformats.org/markup-compatibility/2006">
              <mc:Choice xmlns:v="urn:schemas-microsoft-com:vml" Requires="v">
                <p:oleObj spid="_x0000_s29704" name="Equation" r:id="rId4" imgW="6578280" imgH="838080" progId="Equation.3">
                  <p:embed/>
                </p:oleObj>
              </mc:Choice>
              <mc:Fallback>
                <p:oleObj name="Equation" r:id="rId4" imgW="657828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334000"/>
                        <a:ext cx="6578600" cy="838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5470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4450"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Which attribute to select?</a:t>
            </a:r>
          </a:p>
        </p:txBody>
      </p:sp>
      <p:pic>
        <p:nvPicPr>
          <p:cNvPr id="1044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371600"/>
            <a:ext cx="2819400" cy="1993900"/>
          </a:xfrm>
          <a:prstGeom prst="rect">
            <a:avLst/>
          </a:prstGeom>
          <a:noFill/>
          <a:extLst>
            <a:ext uri="{909E8E84-426E-40DD-AFC4-6F175D3DCCD1}">
              <a14:hiddenFill xmlns:a14="http://schemas.microsoft.com/office/drawing/2010/main">
                <a:solidFill>
                  <a:srgbClr val="FFFFFF"/>
                </a:solidFill>
              </a14:hiddenFill>
            </a:ext>
          </a:extLst>
        </p:spPr>
      </p:pic>
      <p:pic>
        <p:nvPicPr>
          <p:cNvPr id="1044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3429000"/>
            <a:ext cx="16573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4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1371600"/>
            <a:ext cx="1776413"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44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29200" y="3810000"/>
            <a:ext cx="2438400" cy="2198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7522" name="Rectangle 2"/>
          <p:cNvSpPr>
            <a:spLocks noChangeArrowheads="1"/>
          </p:cNvSpPr>
          <p:nvPr/>
        </p:nvSpPr>
        <p:spPr bwMode="auto">
          <a:xfrm>
            <a:off x="4191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Example: attribute “Outlook” </a:t>
            </a:r>
          </a:p>
        </p:txBody>
      </p:sp>
      <p:sp>
        <p:nvSpPr>
          <p:cNvPr id="107523" name="Rectangle 3"/>
          <p:cNvSpPr>
            <a:spLocks noChangeArrowheads="1"/>
          </p:cNvSpPr>
          <p:nvPr/>
        </p:nvSpPr>
        <p:spPr bwMode="auto">
          <a:xfrm>
            <a:off x="4191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“Outlook” = “Sunny”:</a:t>
            </a:r>
          </a:p>
          <a:p>
            <a:pPr marL="342900" indent="-342900">
              <a:spcBef>
                <a:spcPct val="20000"/>
              </a:spcBef>
              <a:buFontTx/>
              <a:buChar char="•"/>
            </a:pPr>
            <a:endParaRPr lang="en-US" sz="3200"/>
          </a:p>
          <a:p>
            <a:pPr marL="342900" indent="-342900">
              <a:spcBef>
                <a:spcPct val="20000"/>
              </a:spcBef>
              <a:buFontTx/>
              <a:buChar char="•"/>
            </a:pPr>
            <a:r>
              <a:rPr lang="en-US" sz="3200"/>
              <a:t>“Outlook” = “Overcast”:</a:t>
            </a:r>
          </a:p>
          <a:p>
            <a:pPr marL="342900" indent="-342900">
              <a:spcBef>
                <a:spcPct val="20000"/>
              </a:spcBef>
              <a:buFontTx/>
              <a:buChar char="•"/>
            </a:pPr>
            <a:endParaRPr lang="en-US" sz="3200"/>
          </a:p>
          <a:p>
            <a:pPr marL="342900" indent="-342900">
              <a:spcBef>
                <a:spcPct val="20000"/>
              </a:spcBef>
              <a:buFontTx/>
              <a:buChar char="•"/>
            </a:pPr>
            <a:r>
              <a:rPr lang="en-US" sz="3200"/>
              <a:t>“Outlook” = “Rainy”:</a:t>
            </a:r>
          </a:p>
          <a:p>
            <a:pPr marL="342900" indent="-342900">
              <a:spcBef>
                <a:spcPct val="20000"/>
              </a:spcBef>
              <a:buFontTx/>
              <a:buChar char="•"/>
            </a:pPr>
            <a:endParaRPr lang="en-US" sz="3200"/>
          </a:p>
          <a:p>
            <a:pPr marL="342900" indent="-342900">
              <a:spcBef>
                <a:spcPct val="20000"/>
              </a:spcBef>
              <a:buFontTx/>
              <a:buChar char="•"/>
            </a:pPr>
            <a:r>
              <a:rPr lang="en-US" sz="3200"/>
              <a:t>Expected information for attribute:</a:t>
            </a:r>
          </a:p>
        </p:txBody>
      </p:sp>
      <p:graphicFrame>
        <p:nvGraphicFramePr>
          <p:cNvPr id="107524" name="Object 4"/>
          <p:cNvGraphicFramePr>
            <a:graphicFrameLocks noChangeAspect="1"/>
          </p:cNvGraphicFramePr>
          <p:nvPr/>
        </p:nvGraphicFramePr>
        <p:xfrm>
          <a:off x="165100" y="2133600"/>
          <a:ext cx="8864600" cy="342900"/>
        </p:xfrm>
        <a:graphic>
          <a:graphicData uri="http://schemas.openxmlformats.org/presentationml/2006/ole">
            <mc:AlternateContent xmlns:mc="http://schemas.openxmlformats.org/markup-compatibility/2006">
              <mc:Choice xmlns:v="urn:schemas-microsoft-com:vml" Requires="v">
                <p:oleObj spid="_x0000_s10336" name="Equation" r:id="rId3" imgW="8864280" imgH="342720" progId="Equation.3">
                  <p:embed/>
                </p:oleObj>
              </mc:Choice>
              <mc:Fallback>
                <p:oleObj name="Equation" r:id="rId3" imgW="886428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2133600"/>
                        <a:ext cx="88646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Object 5"/>
          <p:cNvGraphicFramePr>
            <a:graphicFrameLocks noChangeAspect="1"/>
          </p:cNvGraphicFramePr>
          <p:nvPr/>
        </p:nvGraphicFramePr>
        <p:xfrm>
          <a:off x="152400" y="3352800"/>
          <a:ext cx="6578600" cy="342900"/>
        </p:xfrm>
        <a:graphic>
          <a:graphicData uri="http://schemas.openxmlformats.org/presentationml/2006/ole">
            <mc:AlternateContent xmlns:mc="http://schemas.openxmlformats.org/markup-compatibility/2006">
              <mc:Choice xmlns:v="urn:schemas-microsoft-com:vml" Requires="v">
                <p:oleObj spid="_x0000_s10337" name="Equation" r:id="rId5" imgW="6578280" imgH="342720" progId="Equation.3">
                  <p:embed/>
                </p:oleObj>
              </mc:Choice>
              <mc:Fallback>
                <p:oleObj name="Equation" r:id="rId5" imgW="657828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352800"/>
                        <a:ext cx="65786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6" name="Object 6"/>
          <p:cNvGraphicFramePr>
            <a:graphicFrameLocks noChangeAspect="1"/>
          </p:cNvGraphicFramePr>
          <p:nvPr/>
        </p:nvGraphicFramePr>
        <p:xfrm>
          <a:off x="128588" y="4543425"/>
          <a:ext cx="8864600" cy="342900"/>
        </p:xfrm>
        <a:graphic>
          <a:graphicData uri="http://schemas.openxmlformats.org/presentationml/2006/ole">
            <mc:AlternateContent xmlns:mc="http://schemas.openxmlformats.org/markup-compatibility/2006">
              <mc:Choice xmlns:v="urn:schemas-microsoft-com:vml" Requires="v">
                <p:oleObj spid="_x0000_s10338" name="Equation" r:id="rId7" imgW="8864280" imgH="342720" progId="Equation.3">
                  <p:embed/>
                </p:oleObj>
              </mc:Choice>
              <mc:Fallback>
                <p:oleObj name="Equation" r:id="rId7" imgW="886428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8" y="4543425"/>
                        <a:ext cx="88646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7" name="AutoShape 7"/>
          <p:cNvSpPr>
            <a:spLocks noChangeArrowheads="1"/>
          </p:cNvSpPr>
          <p:nvPr/>
        </p:nvSpPr>
        <p:spPr bwMode="auto">
          <a:xfrm flipH="1">
            <a:off x="5524500" y="2743200"/>
            <a:ext cx="1600200" cy="838200"/>
          </a:xfrm>
          <a:custGeom>
            <a:avLst/>
            <a:gdLst>
              <a:gd name="G0" fmla="+- -2097096 0 0"/>
              <a:gd name="G1" fmla="+- -8374990 0 0"/>
              <a:gd name="G2" fmla="+- -2097096 0 -8374990"/>
              <a:gd name="G3" fmla="+- 10800 0 0"/>
              <a:gd name="G4" fmla="+- 0 0 -2097096"/>
              <a:gd name="T0" fmla="*/ 360 256 1"/>
              <a:gd name="T1" fmla="*/ 0 256 1"/>
              <a:gd name="G5" fmla="+- G2 T0 T1"/>
              <a:gd name="G6" fmla="?: G2 G2 G5"/>
              <a:gd name="G7" fmla="+- 0 0 G6"/>
              <a:gd name="G8" fmla="+- 9728 0 0"/>
              <a:gd name="G9" fmla="+- 0 0 -8374990"/>
              <a:gd name="G10" fmla="+- 9728 0 2700"/>
              <a:gd name="G11" fmla="cos G10 -2097096"/>
              <a:gd name="G12" fmla="sin G10 -2097096"/>
              <a:gd name="G13" fmla="cos 13500 -2097096"/>
              <a:gd name="G14" fmla="sin 13500 -2097096"/>
              <a:gd name="G15" fmla="+- G11 10800 0"/>
              <a:gd name="G16" fmla="+- G12 10800 0"/>
              <a:gd name="G17" fmla="+- G13 10800 0"/>
              <a:gd name="G18" fmla="+- G14 10800 0"/>
              <a:gd name="G19" fmla="*/ 9728 1 2"/>
              <a:gd name="G20" fmla="+- G19 5400 0"/>
              <a:gd name="G21" fmla="cos G20 -2097096"/>
              <a:gd name="G22" fmla="sin G20 -2097096"/>
              <a:gd name="G23" fmla="+- G21 10800 0"/>
              <a:gd name="G24" fmla="+- G12 G23 G22"/>
              <a:gd name="G25" fmla="+- G22 G23 G11"/>
              <a:gd name="G26" fmla="cos 10800 -2097096"/>
              <a:gd name="G27" fmla="sin 10800 -2097096"/>
              <a:gd name="G28" fmla="cos 9728 -2097096"/>
              <a:gd name="G29" fmla="sin 9728 -2097096"/>
              <a:gd name="G30" fmla="+- G26 10800 0"/>
              <a:gd name="G31" fmla="+- G27 10800 0"/>
              <a:gd name="G32" fmla="+- G28 10800 0"/>
              <a:gd name="G33" fmla="+- G29 10800 0"/>
              <a:gd name="G34" fmla="+- G19 5400 0"/>
              <a:gd name="G35" fmla="cos G34 -8374990"/>
              <a:gd name="G36" fmla="sin G34 -8374990"/>
              <a:gd name="G37" fmla="+/ -8374990 -2097096 2"/>
              <a:gd name="T2" fmla="*/ 180 256 1"/>
              <a:gd name="T3" fmla="*/ 0 256 1"/>
              <a:gd name="G38" fmla="+- G37 T2 T3"/>
              <a:gd name="G39" fmla="?: G2 G37 G38"/>
              <a:gd name="G40" fmla="cos 10800 G39"/>
              <a:gd name="G41" fmla="sin 10800 G39"/>
              <a:gd name="G42" fmla="cos 9728 G39"/>
              <a:gd name="G43" fmla="sin 9728 G39"/>
              <a:gd name="G44" fmla="+- G40 10800 0"/>
              <a:gd name="G45" fmla="+- G41 10800 0"/>
              <a:gd name="G46" fmla="+- G42 10800 0"/>
              <a:gd name="G47" fmla="+- G43 10800 0"/>
              <a:gd name="G48" fmla="+- G35 10800 0"/>
              <a:gd name="G49" fmla="+- G36 10800 0"/>
              <a:gd name="T4" fmla="*/ 12694 w 21600"/>
              <a:gd name="T5" fmla="*/ 167 h 21600"/>
              <a:gd name="T6" fmla="*/ 4510 w 21600"/>
              <a:gd name="T7" fmla="*/ 2688 h 21600"/>
              <a:gd name="T8" fmla="*/ 12506 w 21600"/>
              <a:gd name="T9" fmla="*/ 1222 h 21600"/>
              <a:gd name="T10" fmla="*/ 22248 w 21600"/>
              <a:gd name="T11" fmla="*/ 3646 h 21600"/>
              <a:gd name="T12" fmla="*/ 21218 w 21600"/>
              <a:gd name="T13" fmla="*/ 8105 h 21600"/>
              <a:gd name="T14" fmla="*/ 16760 w 21600"/>
              <a:gd name="T15" fmla="*/ 707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049" y="5645"/>
                </a:moveTo>
                <a:cubicBezTo>
                  <a:pt x="17272" y="2800"/>
                  <a:pt x="14154" y="1072"/>
                  <a:pt x="10800" y="1072"/>
                </a:cubicBezTo>
                <a:cubicBezTo>
                  <a:pt x="8641" y="1071"/>
                  <a:pt x="6544" y="1789"/>
                  <a:pt x="4838" y="3112"/>
                </a:cubicBezTo>
                <a:lnTo>
                  <a:pt x="4181" y="2265"/>
                </a:lnTo>
                <a:cubicBezTo>
                  <a:pt x="6075" y="796"/>
                  <a:pt x="8403" y="-1"/>
                  <a:pt x="10800" y="0"/>
                </a:cubicBezTo>
                <a:cubicBezTo>
                  <a:pt x="14524" y="0"/>
                  <a:pt x="17985" y="1918"/>
                  <a:pt x="19959" y="5077"/>
                </a:cubicBezTo>
                <a:lnTo>
                  <a:pt x="22248" y="3646"/>
                </a:lnTo>
                <a:lnTo>
                  <a:pt x="21218" y="8105"/>
                </a:lnTo>
                <a:lnTo>
                  <a:pt x="16760" y="7075"/>
                </a:lnTo>
                <a:lnTo>
                  <a:pt x="19049" y="5645"/>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7528" name="Text Box 8"/>
          <p:cNvSpPr txBox="1">
            <a:spLocks noChangeArrowheads="1"/>
          </p:cNvSpPr>
          <p:nvPr/>
        </p:nvSpPr>
        <p:spPr bwMode="auto">
          <a:xfrm>
            <a:off x="6956425" y="2632075"/>
            <a:ext cx="18002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solidFill>
                  <a:srgbClr val="FF3300"/>
                </a:solidFill>
              </a:rPr>
              <a:t>Note: this is</a:t>
            </a:r>
          </a:p>
          <a:p>
            <a:r>
              <a:rPr lang="en-US" b="1" i="1">
                <a:solidFill>
                  <a:srgbClr val="FF3300"/>
                </a:solidFill>
              </a:rPr>
              <a:t>normally not</a:t>
            </a:r>
          </a:p>
          <a:p>
            <a:r>
              <a:rPr lang="en-US" b="1" i="1">
                <a:solidFill>
                  <a:srgbClr val="FF3300"/>
                </a:solidFill>
              </a:rPr>
              <a:t>defined.</a:t>
            </a:r>
          </a:p>
        </p:txBody>
      </p:sp>
      <p:graphicFrame>
        <p:nvGraphicFramePr>
          <p:cNvPr id="107529" name="Object 9"/>
          <p:cNvGraphicFramePr>
            <a:graphicFrameLocks noChangeAspect="1"/>
          </p:cNvGraphicFramePr>
          <p:nvPr/>
        </p:nvGraphicFramePr>
        <p:xfrm>
          <a:off x="152400" y="5562600"/>
          <a:ext cx="8051800" cy="342900"/>
        </p:xfrm>
        <a:graphic>
          <a:graphicData uri="http://schemas.openxmlformats.org/presentationml/2006/ole">
            <mc:AlternateContent xmlns:mc="http://schemas.openxmlformats.org/markup-compatibility/2006">
              <mc:Choice xmlns:v="urn:schemas-microsoft-com:vml" Requires="v">
                <p:oleObj spid="_x0000_s10339" name="Equation" r:id="rId9" imgW="8051760" imgH="342720" progId="Equation.3">
                  <p:embed/>
                </p:oleObj>
              </mc:Choice>
              <mc:Fallback>
                <p:oleObj name="Equation" r:id="rId9" imgW="8051760" imgH="342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562600"/>
                        <a:ext cx="80518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30" name="Object 10"/>
          <p:cNvGraphicFramePr>
            <a:graphicFrameLocks noChangeAspect="1"/>
          </p:cNvGraphicFramePr>
          <p:nvPr/>
        </p:nvGraphicFramePr>
        <p:xfrm>
          <a:off x="2971800" y="6019800"/>
          <a:ext cx="1447800" cy="279400"/>
        </p:xfrm>
        <a:graphic>
          <a:graphicData uri="http://schemas.openxmlformats.org/presentationml/2006/ole">
            <mc:AlternateContent xmlns:mc="http://schemas.openxmlformats.org/markup-compatibility/2006">
              <mc:Choice xmlns:v="urn:schemas-microsoft-com:vml" Requires="v">
                <p:oleObj spid="_x0000_s10340" name="Equation" r:id="rId11" imgW="1447560" imgH="279360" progId="Equation.3">
                  <p:embed/>
                </p:oleObj>
              </mc:Choice>
              <mc:Fallback>
                <p:oleObj name="Equation" r:id="rId11" imgW="1447560" imgH="2793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6019800"/>
                        <a:ext cx="1447800" cy="2794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192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Simplicity first</a:t>
            </a:r>
          </a:p>
        </p:txBody>
      </p:sp>
      <p:sp>
        <p:nvSpPr>
          <p:cNvPr id="81923"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Simple algorithms often work surprisingly well </a:t>
            </a:r>
          </a:p>
          <a:p>
            <a:pPr marL="342900" indent="-342900">
              <a:spcBef>
                <a:spcPct val="20000"/>
              </a:spcBef>
              <a:buFontTx/>
              <a:buChar char="•"/>
            </a:pPr>
            <a:r>
              <a:rPr lang="en-US" sz="3200"/>
              <a:t>Many different kinds of simple structures exist:</a:t>
            </a:r>
          </a:p>
          <a:p>
            <a:pPr marL="742950" lvl="1" indent="-285750">
              <a:spcBef>
                <a:spcPct val="20000"/>
              </a:spcBef>
              <a:buFontTx/>
              <a:buChar char="–"/>
            </a:pPr>
            <a:r>
              <a:rPr lang="en-US" sz="2800"/>
              <a:t>One attribute might do all the work</a:t>
            </a:r>
          </a:p>
          <a:p>
            <a:pPr marL="742950" lvl="1" indent="-285750">
              <a:spcBef>
                <a:spcPct val="20000"/>
              </a:spcBef>
              <a:buFontTx/>
              <a:buChar char="–"/>
            </a:pPr>
            <a:r>
              <a:rPr lang="en-US" sz="2800"/>
              <a:t>All attributes might contribute independently with equal importance</a:t>
            </a:r>
          </a:p>
          <a:p>
            <a:pPr marL="742950" lvl="1" indent="-285750">
              <a:spcBef>
                <a:spcPct val="20000"/>
              </a:spcBef>
              <a:buFontTx/>
              <a:buChar char="–"/>
            </a:pPr>
            <a:r>
              <a:rPr lang="en-US" sz="2800"/>
              <a:t>A linear combination might be sufficient</a:t>
            </a:r>
          </a:p>
          <a:p>
            <a:pPr marL="742950" lvl="1" indent="-285750">
              <a:spcBef>
                <a:spcPct val="20000"/>
              </a:spcBef>
              <a:buFontTx/>
              <a:buChar char="–"/>
            </a:pPr>
            <a:r>
              <a:rPr lang="en-US" sz="2800"/>
              <a:t>An instance-based representation might work best</a:t>
            </a:r>
          </a:p>
          <a:p>
            <a:pPr marL="742950" lvl="1" indent="-285750">
              <a:spcBef>
                <a:spcPct val="20000"/>
              </a:spcBef>
              <a:buFontTx/>
              <a:buChar char="–"/>
            </a:pPr>
            <a:r>
              <a:rPr lang="en-US" sz="2800"/>
              <a:t>Simple logical structures might be appropriate</a:t>
            </a:r>
          </a:p>
          <a:p>
            <a:pPr marL="342900" indent="-342900">
              <a:spcBef>
                <a:spcPct val="20000"/>
              </a:spcBef>
              <a:buFontTx/>
              <a:buChar char="•"/>
            </a:pPr>
            <a:r>
              <a:rPr lang="en-US" sz="3200"/>
              <a:t>Success of method depends on the domain!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8546"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Computing the information gain</a:t>
            </a:r>
          </a:p>
        </p:txBody>
      </p:sp>
      <p:sp>
        <p:nvSpPr>
          <p:cNvPr id="108547"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Information gain: information before splitting – information after splitting</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Information gain for attributes from weather data:</a:t>
            </a:r>
          </a:p>
        </p:txBody>
      </p:sp>
      <p:graphicFrame>
        <p:nvGraphicFramePr>
          <p:cNvPr id="108548" name="Object 4"/>
          <p:cNvGraphicFramePr>
            <a:graphicFrameLocks noChangeAspect="1"/>
          </p:cNvGraphicFramePr>
          <p:nvPr/>
        </p:nvGraphicFramePr>
        <p:xfrm>
          <a:off x="762000" y="2617788"/>
          <a:ext cx="8153400" cy="398462"/>
        </p:xfrm>
        <a:graphic>
          <a:graphicData uri="http://schemas.openxmlformats.org/presentationml/2006/ole">
            <mc:AlternateContent xmlns:mc="http://schemas.openxmlformats.org/markup-compatibility/2006">
              <mc:Choice xmlns:v="urn:schemas-microsoft-com:vml" Requires="v">
                <p:oleObj spid="_x0000_s11379" name="Equation" r:id="rId3" imgW="4165560" imgH="203040" progId="Equation.3">
                  <p:embed/>
                </p:oleObj>
              </mc:Choice>
              <mc:Fallback>
                <p:oleObj name="Equation" r:id="rId3" imgW="41655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617788"/>
                        <a:ext cx="8153400" cy="39846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5"/>
          <p:cNvGraphicFramePr>
            <a:graphicFrameLocks noChangeAspect="1"/>
          </p:cNvGraphicFramePr>
          <p:nvPr/>
        </p:nvGraphicFramePr>
        <p:xfrm>
          <a:off x="2514600" y="3200400"/>
          <a:ext cx="1460500" cy="279400"/>
        </p:xfrm>
        <a:graphic>
          <a:graphicData uri="http://schemas.openxmlformats.org/presentationml/2006/ole">
            <mc:AlternateContent xmlns:mc="http://schemas.openxmlformats.org/markup-compatibility/2006">
              <mc:Choice xmlns:v="urn:schemas-microsoft-com:vml" Requires="v">
                <p:oleObj spid="_x0000_s11380" name="Equation" r:id="rId5" imgW="1460160" imgH="279360" progId="Equation.3">
                  <p:embed/>
                </p:oleObj>
              </mc:Choice>
              <mc:Fallback>
                <p:oleObj name="Equation" r:id="rId5" imgW="14601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200400"/>
                        <a:ext cx="1460500" cy="2794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0" name="Object 6"/>
          <p:cNvGraphicFramePr>
            <a:graphicFrameLocks noChangeAspect="1"/>
          </p:cNvGraphicFramePr>
          <p:nvPr/>
        </p:nvGraphicFramePr>
        <p:xfrm>
          <a:off x="2667000" y="4495800"/>
          <a:ext cx="3530600" cy="342900"/>
        </p:xfrm>
        <a:graphic>
          <a:graphicData uri="http://schemas.openxmlformats.org/presentationml/2006/ole">
            <mc:AlternateContent xmlns:mc="http://schemas.openxmlformats.org/markup-compatibility/2006">
              <mc:Choice xmlns:v="urn:schemas-microsoft-com:vml" Requires="v">
                <p:oleObj spid="_x0000_s11381" name="Equation" r:id="rId7" imgW="3530520" imgH="342720" progId="Equation.3">
                  <p:embed/>
                </p:oleObj>
              </mc:Choice>
              <mc:Fallback>
                <p:oleObj name="Equation" r:id="rId7" imgW="353052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495800"/>
                        <a:ext cx="35306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1" name="Object 7"/>
          <p:cNvGraphicFramePr>
            <a:graphicFrameLocks noChangeAspect="1"/>
          </p:cNvGraphicFramePr>
          <p:nvPr/>
        </p:nvGraphicFramePr>
        <p:xfrm>
          <a:off x="2667000" y="4953000"/>
          <a:ext cx="3879850" cy="342900"/>
        </p:xfrm>
        <a:graphic>
          <a:graphicData uri="http://schemas.openxmlformats.org/presentationml/2006/ole">
            <mc:AlternateContent xmlns:mc="http://schemas.openxmlformats.org/markup-compatibility/2006">
              <mc:Choice xmlns:v="urn:schemas-microsoft-com:vml" Requires="v">
                <p:oleObj spid="_x0000_s11382" name="Equation" r:id="rId9" imgW="4076640" imgH="342720" progId="Equation.3">
                  <p:embed/>
                </p:oleObj>
              </mc:Choice>
              <mc:Fallback>
                <p:oleObj name="Equation" r:id="rId9" imgW="4076640" imgH="342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4953000"/>
                        <a:ext cx="387985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2" name="Object 8"/>
          <p:cNvGraphicFramePr>
            <a:graphicFrameLocks noChangeAspect="1"/>
          </p:cNvGraphicFramePr>
          <p:nvPr/>
        </p:nvGraphicFramePr>
        <p:xfrm>
          <a:off x="2660650" y="5410200"/>
          <a:ext cx="3695700" cy="342900"/>
        </p:xfrm>
        <a:graphic>
          <a:graphicData uri="http://schemas.openxmlformats.org/presentationml/2006/ole">
            <mc:AlternateContent xmlns:mc="http://schemas.openxmlformats.org/markup-compatibility/2006">
              <mc:Choice xmlns:v="urn:schemas-microsoft-com:vml" Requires="v">
                <p:oleObj spid="_x0000_s11383" name="Equation" r:id="rId11" imgW="3695400" imgH="342720" progId="Equation.3">
                  <p:embed/>
                </p:oleObj>
              </mc:Choice>
              <mc:Fallback>
                <p:oleObj name="Equation" r:id="rId11" imgW="369540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0650" y="5410200"/>
                        <a:ext cx="36957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3" name="Object 9"/>
          <p:cNvGraphicFramePr>
            <a:graphicFrameLocks noChangeAspect="1"/>
          </p:cNvGraphicFramePr>
          <p:nvPr/>
        </p:nvGraphicFramePr>
        <p:xfrm>
          <a:off x="2667000" y="5867400"/>
          <a:ext cx="3352800" cy="342900"/>
        </p:xfrm>
        <a:graphic>
          <a:graphicData uri="http://schemas.openxmlformats.org/presentationml/2006/ole">
            <mc:AlternateContent xmlns:mc="http://schemas.openxmlformats.org/markup-compatibility/2006">
              <mc:Choice xmlns:v="urn:schemas-microsoft-com:vml" Requires="v">
                <p:oleObj spid="_x0000_s11384" name="Equation" r:id="rId13" imgW="3352680" imgH="342720" progId="Equation.3">
                  <p:embed/>
                </p:oleObj>
              </mc:Choice>
              <mc:Fallback>
                <p:oleObj name="Equation" r:id="rId13" imgW="3352680" imgH="3427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5867400"/>
                        <a:ext cx="33528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09570"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Continuing to split</a:t>
            </a:r>
          </a:p>
        </p:txBody>
      </p:sp>
      <p:pic>
        <p:nvPicPr>
          <p:cNvPr id="1095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0" y="1752600"/>
            <a:ext cx="2514600" cy="2382838"/>
          </a:xfrm>
          <a:prstGeom prst="rect">
            <a:avLst/>
          </a:prstGeom>
          <a:noFill/>
          <a:extLst>
            <a:ext uri="{909E8E84-426E-40DD-AFC4-6F175D3DCCD1}">
              <a14:hiddenFill xmlns:a14="http://schemas.microsoft.com/office/drawing/2010/main">
                <a:solidFill>
                  <a:srgbClr val="FFFFFF"/>
                </a:solidFill>
              </a14:hiddenFill>
            </a:ext>
          </a:extLst>
        </p:spPr>
      </p:pic>
      <p:pic>
        <p:nvPicPr>
          <p:cNvPr id="1095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828800"/>
            <a:ext cx="2895600" cy="2176463"/>
          </a:xfrm>
          <a:prstGeom prst="rect">
            <a:avLst/>
          </a:prstGeom>
          <a:noFill/>
          <a:extLst>
            <a:ext uri="{909E8E84-426E-40DD-AFC4-6F175D3DCCD1}">
              <a14:hiddenFill xmlns:a14="http://schemas.microsoft.com/office/drawing/2010/main">
                <a:solidFill>
                  <a:srgbClr val="FFFFFF"/>
                </a:solidFill>
              </a14:hiddenFill>
            </a:ext>
          </a:extLst>
        </p:spPr>
      </p:pic>
      <p:pic>
        <p:nvPicPr>
          <p:cNvPr id="10957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5200" y="1600200"/>
            <a:ext cx="2571750" cy="2667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9574" name="Object 6"/>
          <p:cNvGraphicFramePr>
            <a:graphicFrameLocks noChangeAspect="1"/>
          </p:cNvGraphicFramePr>
          <p:nvPr/>
        </p:nvGraphicFramePr>
        <p:xfrm>
          <a:off x="2754313" y="4724400"/>
          <a:ext cx="3856037" cy="342900"/>
        </p:xfrm>
        <a:graphic>
          <a:graphicData uri="http://schemas.openxmlformats.org/presentationml/2006/ole">
            <mc:AlternateContent xmlns:mc="http://schemas.openxmlformats.org/markup-compatibility/2006">
              <mc:Choice xmlns:v="urn:schemas-microsoft-com:vml" Requires="v">
                <p:oleObj spid="_x0000_s12346" name="Equation" r:id="rId7" imgW="4051080" imgH="342720" progId="Equation.3">
                  <p:embed/>
                </p:oleObj>
              </mc:Choice>
              <mc:Fallback>
                <p:oleObj name="Equation" r:id="rId7" imgW="405108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4313" y="4724400"/>
                        <a:ext cx="3856037"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5" name="Object 7"/>
          <p:cNvGraphicFramePr>
            <a:graphicFrameLocks noChangeAspect="1"/>
          </p:cNvGraphicFramePr>
          <p:nvPr/>
        </p:nvGraphicFramePr>
        <p:xfrm>
          <a:off x="2749550" y="5181600"/>
          <a:ext cx="3670300" cy="342900"/>
        </p:xfrm>
        <a:graphic>
          <a:graphicData uri="http://schemas.openxmlformats.org/presentationml/2006/ole">
            <mc:AlternateContent xmlns:mc="http://schemas.openxmlformats.org/markup-compatibility/2006">
              <mc:Choice xmlns:v="urn:schemas-microsoft-com:vml" Requires="v">
                <p:oleObj spid="_x0000_s12347" name="Equation" r:id="rId9" imgW="3670200" imgH="342720" progId="Equation.3">
                  <p:embed/>
                </p:oleObj>
              </mc:Choice>
              <mc:Fallback>
                <p:oleObj name="Equation" r:id="rId9" imgW="3670200" imgH="3427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9550" y="5181600"/>
                        <a:ext cx="36703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6" name="Object 8"/>
          <p:cNvGraphicFramePr>
            <a:graphicFrameLocks noChangeAspect="1"/>
          </p:cNvGraphicFramePr>
          <p:nvPr/>
        </p:nvGraphicFramePr>
        <p:xfrm>
          <a:off x="2743200" y="5638800"/>
          <a:ext cx="3352800" cy="342900"/>
        </p:xfrm>
        <a:graphic>
          <a:graphicData uri="http://schemas.openxmlformats.org/presentationml/2006/ole">
            <mc:AlternateContent xmlns:mc="http://schemas.openxmlformats.org/markup-compatibility/2006">
              <mc:Choice xmlns:v="urn:schemas-microsoft-com:vml" Requires="v">
                <p:oleObj spid="_x0000_s12348" name="Equation" r:id="rId11" imgW="3352680" imgH="342720" progId="Equation.3">
                  <p:embed/>
                </p:oleObj>
              </mc:Choice>
              <mc:Fallback>
                <p:oleObj name="Equation" r:id="rId11" imgW="335268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5638800"/>
                        <a:ext cx="335280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p:cNvSpPr/>
          <p:nvPr/>
        </p:nvSpPr>
        <p:spPr>
          <a:xfrm flipV="1">
            <a:off x="2875936" y="3504748"/>
            <a:ext cx="1293767" cy="219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505200" y="3886200"/>
            <a:ext cx="533400" cy="119063"/>
          </a:xfrm>
          <a:prstGeom prst="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0594"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final decision tree</a:t>
            </a:r>
          </a:p>
        </p:txBody>
      </p:sp>
      <p:sp>
        <p:nvSpPr>
          <p:cNvPr id="110595" name="Rectangle 3"/>
          <p:cNvSpPr>
            <a:spLocks noChangeArrowheads="1"/>
          </p:cNvSpPr>
          <p:nvPr/>
        </p:nvSpPr>
        <p:spPr bwMode="auto">
          <a:xfrm>
            <a:off x="381000" y="43434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Note: not all leaves need to be pure; sometimes identical instances have different classes</a:t>
            </a:r>
          </a:p>
          <a:p>
            <a:pPr marL="742950" lvl="1" indent="-285750">
              <a:spcBef>
                <a:spcPct val="20000"/>
              </a:spcBef>
            </a:pPr>
            <a:r>
              <a:rPr lang="en-US" sz="2800">
                <a:sym typeface="Symbol" pitchFamily="18" charset="2"/>
              </a:rPr>
              <a:t> </a:t>
            </a:r>
            <a:r>
              <a:rPr lang="en-US" sz="2800"/>
              <a:t>Splitting stops when nodes are pure and/or data can’t be split any further</a:t>
            </a:r>
          </a:p>
        </p:txBody>
      </p:sp>
      <p:pic>
        <p:nvPicPr>
          <p:cNvPr id="1105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447800"/>
            <a:ext cx="4343400" cy="279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4690" name="Rectangle 2"/>
          <p:cNvSpPr>
            <a:spLocks noChangeArrowheads="1"/>
          </p:cNvSpPr>
          <p:nvPr/>
        </p:nvSpPr>
        <p:spPr bwMode="auto">
          <a:xfrm>
            <a:off x="3048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weather data with ID code</a:t>
            </a:r>
          </a:p>
        </p:txBody>
      </p:sp>
      <p:graphicFrame>
        <p:nvGraphicFramePr>
          <p:cNvPr id="114788" name="Group 100"/>
          <p:cNvGraphicFramePr>
            <a:graphicFrameLocks noGrp="1"/>
          </p:cNvGraphicFramePr>
          <p:nvPr/>
        </p:nvGraphicFramePr>
        <p:xfrm>
          <a:off x="1828800" y="1066800"/>
          <a:ext cx="5410200" cy="5073333"/>
        </p:xfrm>
        <a:graphic>
          <a:graphicData uri="http://schemas.openxmlformats.org/drawingml/2006/table">
            <a:tbl>
              <a:tblPr/>
              <a:tblGrid>
                <a:gridCol w="1047750">
                  <a:extLst>
                    <a:ext uri="{9D8B030D-6E8A-4147-A177-3AD203B41FA5}">
                      <a16:colId xmlns="" xmlns:a16="http://schemas.microsoft.com/office/drawing/2014/main" val="20000"/>
                    </a:ext>
                  </a:extLst>
                </a:gridCol>
                <a:gridCol w="1046163">
                  <a:extLst>
                    <a:ext uri="{9D8B030D-6E8A-4147-A177-3AD203B41FA5}">
                      <a16:colId xmlns="" xmlns:a16="http://schemas.microsoft.com/office/drawing/2014/main" val="20001"/>
                    </a:ext>
                  </a:extLst>
                </a:gridCol>
                <a:gridCol w="873125">
                  <a:extLst>
                    <a:ext uri="{9D8B030D-6E8A-4147-A177-3AD203B41FA5}">
                      <a16:colId xmlns="" xmlns:a16="http://schemas.microsoft.com/office/drawing/2014/main" val="20002"/>
                    </a:ext>
                  </a:extLst>
                </a:gridCol>
                <a:gridCol w="1047750">
                  <a:extLst>
                    <a:ext uri="{9D8B030D-6E8A-4147-A177-3AD203B41FA5}">
                      <a16:colId xmlns="" xmlns:a16="http://schemas.microsoft.com/office/drawing/2014/main" val="20003"/>
                    </a:ext>
                  </a:extLst>
                </a:gridCol>
                <a:gridCol w="784225">
                  <a:extLst>
                    <a:ext uri="{9D8B030D-6E8A-4147-A177-3AD203B41FA5}">
                      <a16:colId xmlns="" xmlns:a16="http://schemas.microsoft.com/office/drawing/2014/main" val="20004"/>
                    </a:ext>
                  </a:extLst>
                </a:gridCol>
                <a:gridCol w="611187">
                  <a:extLst>
                    <a:ext uri="{9D8B030D-6E8A-4147-A177-3AD203B41FA5}">
                      <a16:colId xmlns="" xmlns:a16="http://schemas.microsoft.com/office/drawing/2014/main" val="20005"/>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 code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231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9"/>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J</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558799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1618" name="Rectangle 2"/>
          <p:cNvSpPr>
            <a:spLocks noChangeArrowheads="1"/>
          </p:cNvSpPr>
          <p:nvPr/>
        </p:nvSpPr>
        <p:spPr bwMode="auto">
          <a:xfrm>
            <a:off x="276225"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Wish list for an ambiguity measure</a:t>
            </a:r>
          </a:p>
        </p:txBody>
      </p:sp>
      <p:sp>
        <p:nvSpPr>
          <p:cNvPr id="111619" name="Rectangle 3"/>
          <p:cNvSpPr>
            <a:spLocks noChangeArrowheads="1"/>
          </p:cNvSpPr>
          <p:nvPr/>
        </p:nvSpPr>
        <p:spPr bwMode="auto">
          <a:xfrm>
            <a:off x="0" y="1295400"/>
            <a:ext cx="8915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Properties desired for an ambiguity measure:</a:t>
            </a:r>
          </a:p>
          <a:p>
            <a:pPr marL="742950" lvl="1" indent="-285750">
              <a:spcBef>
                <a:spcPct val="20000"/>
              </a:spcBef>
              <a:buFontTx/>
              <a:buChar char="–"/>
            </a:pPr>
            <a:r>
              <a:rPr lang="en-US" sz="2800"/>
              <a:t>When node is pure, measure should be zero</a:t>
            </a:r>
          </a:p>
          <a:p>
            <a:pPr marL="1143000" lvl="2" indent="-228600">
              <a:spcBef>
                <a:spcPct val="20000"/>
              </a:spcBef>
              <a:buFontTx/>
              <a:buChar char="–"/>
            </a:pPr>
            <a:r>
              <a:rPr lang="en-US" sz="2800"/>
              <a:t>Completely unambiguous!</a:t>
            </a:r>
          </a:p>
          <a:p>
            <a:pPr marL="742950" lvl="1" indent="-285750">
              <a:spcBef>
                <a:spcPct val="20000"/>
              </a:spcBef>
              <a:buFontTx/>
              <a:buChar char="–"/>
            </a:pPr>
            <a:r>
              <a:rPr lang="en-US" sz="2800"/>
              <a:t>When ambiguity is maximal (i.e., all classes equally likely), measure should be maximal</a:t>
            </a:r>
          </a:p>
          <a:p>
            <a:pPr marL="742950" lvl="1" indent="-285750">
              <a:spcBef>
                <a:spcPct val="20000"/>
              </a:spcBef>
              <a:buFontTx/>
              <a:buChar char="–"/>
            </a:pPr>
            <a:r>
              <a:rPr lang="en-US" sz="2800"/>
              <a:t>Measure should obey </a:t>
            </a:r>
            <a:r>
              <a:rPr lang="en-US" sz="2800" i="1"/>
              <a:t>multistage property</a:t>
            </a:r>
            <a:r>
              <a:rPr lang="en-US" sz="2800"/>
              <a:t> (i.e., decisions can be made in several stages):</a:t>
            </a:r>
          </a:p>
          <a:p>
            <a:pPr marL="1143000" lvl="2" indent="-228600">
              <a:spcBef>
                <a:spcPct val="20000"/>
              </a:spcBef>
            </a:pPr>
            <a:endParaRPr lang="en-US" i="1"/>
          </a:p>
          <a:p>
            <a:pPr marL="342900" indent="-342900">
              <a:spcBef>
                <a:spcPct val="20000"/>
              </a:spcBef>
              <a:buFontTx/>
              <a:buChar char="•"/>
            </a:pPr>
            <a:r>
              <a:rPr lang="en-US" sz="3200"/>
              <a:t>Entropy is the only function that satisfies all three properties!</a:t>
            </a:r>
            <a:r>
              <a:rPr lang="en-US" sz="3200" i="1"/>
              <a:t>	</a:t>
            </a:r>
          </a:p>
        </p:txBody>
      </p:sp>
      <p:graphicFrame>
        <p:nvGraphicFramePr>
          <p:cNvPr id="111620" name="Object 4"/>
          <p:cNvGraphicFramePr>
            <a:graphicFrameLocks noChangeAspect="1"/>
          </p:cNvGraphicFramePr>
          <p:nvPr/>
        </p:nvGraphicFramePr>
        <p:xfrm>
          <a:off x="962025" y="4876800"/>
          <a:ext cx="6708775" cy="342900"/>
        </p:xfrm>
        <a:graphic>
          <a:graphicData uri="http://schemas.openxmlformats.org/presentationml/2006/ole">
            <mc:AlternateContent xmlns:mc="http://schemas.openxmlformats.org/markup-compatibility/2006">
              <mc:Choice xmlns:v="urn:schemas-microsoft-com:vml" Requires="v">
                <p:oleObj spid="_x0000_s13332" name="Equation" r:id="rId3" imgW="7048440" imgH="342720" progId="Equation.3">
                  <p:embed/>
                </p:oleObj>
              </mc:Choice>
              <mc:Fallback>
                <p:oleObj name="Equation" r:id="rId3" imgW="704844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4876800"/>
                        <a:ext cx="6708775"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2642" name="Rectangle 2"/>
          <p:cNvSpPr>
            <a:spLocks noChangeArrowheads="1"/>
          </p:cNvSpPr>
          <p:nvPr/>
        </p:nvSpPr>
        <p:spPr bwMode="auto">
          <a:xfrm>
            <a:off x="762000" y="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Multistage property</a:t>
            </a:r>
          </a:p>
        </p:txBody>
      </p:sp>
      <p:sp>
        <p:nvSpPr>
          <p:cNvPr id="112643"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The multistage property:</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Simplification of computation:</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Note: instead of maximizing info gain we could just minimize information</a:t>
            </a:r>
          </a:p>
        </p:txBody>
      </p:sp>
      <p:graphicFrame>
        <p:nvGraphicFramePr>
          <p:cNvPr id="112644" name="Object 4"/>
          <p:cNvGraphicFramePr>
            <a:graphicFrameLocks noChangeAspect="1"/>
          </p:cNvGraphicFramePr>
          <p:nvPr/>
        </p:nvGraphicFramePr>
        <p:xfrm>
          <a:off x="1066800" y="2117725"/>
          <a:ext cx="6934200" cy="771525"/>
        </p:xfrm>
        <a:graphic>
          <a:graphicData uri="http://schemas.openxmlformats.org/presentationml/2006/ole">
            <mc:AlternateContent xmlns:mc="http://schemas.openxmlformats.org/markup-compatibility/2006">
              <mc:Choice xmlns:v="urn:schemas-microsoft-com:vml" Requires="v">
                <p:oleObj spid="_x0000_s14394" name="Equation" r:id="rId4" imgW="3962160" imgH="419040" progId="Equation.3">
                  <p:embed/>
                </p:oleObj>
              </mc:Choice>
              <mc:Fallback>
                <p:oleObj name="Equation" r:id="rId4" imgW="39621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117725"/>
                        <a:ext cx="6934200" cy="7715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5" name="Object 5"/>
          <p:cNvGraphicFramePr>
            <a:graphicFrameLocks noChangeAspect="1"/>
          </p:cNvGraphicFramePr>
          <p:nvPr/>
        </p:nvGraphicFramePr>
        <p:xfrm>
          <a:off x="838200" y="4038600"/>
          <a:ext cx="7423150" cy="342900"/>
        </p:xfrm>
        <a:graphic>
          <a:graphicData uri="http://schemas.openxmlformats.org/presentationml/2006/ole">
            <mc:AlternateContent xmlns:mc="http://schemas.openxmlformats.org/markup-compatibility/2006">
              <mc:Choice xmlns:v="urn:schemas-microsoft-com:vml" Requires="v">
                <p:oleObj spid="_x0000_s14395" name="Equation" r:id="rId6" imgW="7797600" imgH="342720" progId="Equation.3">
                  <p:embed/>
                </p:oleObj>
              </mc:Choice>
              <mc:Fallback>
                <p:oleObj name="Equation" r:id="rId6" imgW="7797600" imgH="342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038600"/>
                        <a:ext cx="742315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6" name="Object 6"/>
          <p:cNvGraphicFramePr>
            <a:graphicFrameLocks noChangeAspect="1"/>
          </p:cNvGraphicFramePr>
          <p:nvPr/>
        </p:nvGraphicFramePr>
        <p:xfrm>
          <a:off x="2362200" y="4495800"/>
          <a:ext cx="4497388" cy="342900"/>
        </p:xfrm>
        <a:graphic>
          <a:graphicData uri="http://schemas.openxmlformats.org/presentationml/2006/ole">
            <mc:AlternateContent xmlns:mc="http://schemas.openxmlformats.org/markup-compatibility/2006">
              <mc:Choice xmlns:v="urn:schemas-microsoft-com:vml" Requires="v">
                <p:oleObj spid="_x0000_s14396" name="Equation" r:id="rId8" imgW="4724280" imgH="342720" progId="Equation.3">
                  <p:embed/>
                </p:oleObj>
              </mc:Choice>
              <mc:Fallback>
                <p:oleObj name="Equation" r:id="rId8" imgW="4724280" imgH="342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495800"/>
                        <a:ext cx="4497388"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366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Highly-branching attributes</a:t>
            </a:r>
          </a:p>
        </p:txBody>
      </p:sp>
      <p:sp>
        <p:nvSpPr>
          <p:cNvPr id="113667"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Problematic: attributes with a large number of values (extreme case: ID code)</a:t>
            </a:r>
          </a:p>
          <a:p>
            <a:pPr marL="342900" indent="-342900">
              <a:spcBef>
                <a:spcPct val="20000"/>
              </a:spcBef>
              <a:buFontTx/>
              <a:buChar char="•"/>
            </a:pPr>
            <a:r>
              <a:rPr lang="en-US" sz="3200"/>
              <a:t>Subsets are more likely to be pure if there is a large number of values</a:t>
            </a:r>
          </a:p>
          <a:p>
            <a:pPr marL="742950" lvl="1" indent="-285750">
              <a:spcBef>
                <a:spcPct val="20000"/>
              </a:spcBef>
              <a:buFont typeface="Symbol" pitchFamily="18" charset="2"/>
              <a:buChar char="Þ"/>
            </a:pPr>
            <a:r>
              <a:rPr lang="en-US" sz="2800"/>
              <a:t>Information gain is biased towards choosing attributes with a large number of values</a:t>
            </a:r>
          </a:p>
          <a:p>
            <a:pPr marL="742950" lvl="1" indent="-285750">
              <a:spcBef>
                <a:spcPct val="20000"/>
              </a:spcBef>
              <a:buFont typeface="Symbol" pitchFamily="18" charset="2"/>
              <a:buChar char="Þ"/>
            </a:pPr>
            <a:r>
              <a:rPr lang="en-US" sz="2800"/>
              <a:t>This may result in </a:t>
            </a:r>
            <a:r>
              <a:rPr lang="en-US" sz="2800" i="1"/>
              <a:t>overfitting</a:t>
            </a:r>
            <a:r>
              <a:rPr lang="en-US" sz="2800"/>
              <a:t> (selection of an attribute that is non-optimal for prediction)</a:t>
            </a:r>
          </a:p>
          <a:p>
            <a:pPr marL="342900" indent="-342900">
              <a:spcBef>
                <a:spcPct val="20000"/>
              </a:spcBef>
              <a:buFontTx/>
              <a:buChar char="•"/>
            </a:pPr>
            <a:r>
              <a:rPr lang="en-US" sz="3200"/>
              <a:t>Related problem: </a:t>
            </a:r>
            <a:r>
              <a:rPr lang="en-US" sz="3200" i="1"/>
              <a:t>fragmentation</a:t>
            </a:r>
            <a:r>
              <a:rPr lang="en-US" sz="3200"/>
              <a:t> of training set</a:t>
            </a:r>
          </a:p>
          <a:p>
            <a:pPr marL="342900" indent="-342900">
              <a:spcBef>
                <a:spcPct val="20000"/>
              </a:spcBef>
              <a:buFont typeface="Symbol" pitchFamily="18" charset="2"/>
              <a:buChar char="Þ"/>
            </a:pPr>
            <a:endParaRPr lang="en-US" sz="3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4690" name="Rectangle 2"/>
          <p:cNvSpPr>
            <a:spLocks noChangeArrowheads="1"/>
          </p:cNvSpPr>
          <p:nvPr/>
        </p:nvSpPr>
        <p:spPr bwMode="auto">
          <a:xfrm>
            <a:off x="3048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weather data with ID code</a:t>
            </a:r>
          </a:p>
        </p:txBody>
      </p:sp>
      <p:graphicFrame>
        <p:nvGraphicFramePr>
          <p:cNvPr id="114788" name="Group 100"/>
          <p:cNvGraphicFramePr>
            <a:graphicFrameLocks noGrp="1"/>
          </p:cNvGraphicFramePr>
          <p:nvPr/>
        </p:nvGraphicFramePr>
        <p:xfrm>
          <a:off x="1828800" y="1066800"/>
          <a:ext cx="5410200" cy="5073333"/>
        </p:xfrm>
        <a:graphic>
          <a:graphicData uri="http://schemas.openxmlformats.org/drawingml/2006/table">
            <a:tbl>
              <a:tblPr/>
              <a:tblGrid>
                <a:gridCol w="1047750">
                  <a:extLst>
                    <a:ext uri="{9D8B030D-6E8A-4147-A177-3AD203B41FA5}">
                      <a16:colId xmlns="" xmlns:a16="http://schemas.microsoft.com/office/drawing/2014/main" val="20000"/>
                    </a:ext>
                  </a:extLst>
                </a:gridCol>
                <a:gridCol w="1046163">
                  <a:extLst>
                    <a:ext uri="{9D8B030D-6E8A-4147-A177-3AD203B41FA5}">
                      <a16:colId xmlns="" xmlns:a16="http://schemas.microsoft.com/office/drawing/2014/main" val="20001"/>
                    </a:ext>
                  </a:extLst>
                </a:gridCol>
                <a:gridCol w="873125">
                  <a:extLst>
                    <a:ext uri="{9D8B030D-6E8A-4147-A177-3AD203B41FA5}">
                      <a16:colId xmlns="" xmlns:a16="http://schemas.microsoft.com/office/drawing/2014/main" val="20002"/>
                    </a:ext>
                  </a:extLst>
                </a:gridCol>
                <a:gridCol w="1047750">
                  <a:extLst>
                    <a:ext uri="{9D8B030D-6E8A-4147-A177-3AD203B41FA5}">
                      <a16:colId xmlns="" xmlns:a16="http://schemas.microsoft.com/office/drawing/2014/main" val="20003"/>
                    </a:ext>
                  </a:extLst>
                </a:gridCol>
                <a:gridCol w="784225">
                  <a:extLst>
                    <a:ext uri="{9D8B030D-6E8A-4147-A177-3AD203B41FA5}">
                      <a16:colId xmlns="" xmlns:a16="http://schemas.microsoft.com/office/drawing/2014/main" val="20004"/>
                    </a:ext>
                  </a:extLst>
                </a:gridCol>
                <a:gridCol w="611187">
                  <a:extLst>
                    <a:ext uri="{9D8B030D-6E8A-4147-A177-3AD203B41FA5}">
                      <a16:colId xmlns="" xmlns:a16="http://schemas.microsoft.com/office/drawing/2014/main" val="20005"/>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ID code</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379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231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9"/>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J</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K</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571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Tree stump for ID code attribute</a:t>
            </a:r>
          </a:p>
        </p:txBody>
      </p:sp>
      <p:sp>
        <p:nvSpPr>
          <p:cNvPr id="115715" name="Rectangle 3"/>
          <p:cNvSpPr>
            <a:spLocks noChangeArrowheads="1"/>
          </p:cNvSpPr>
          <p:nvPr/>
        </p:nvSpPr>
        <p:spPr bwMode="auto">
          <a:xfrm>
            <a:off x="381000" y="3962400"/>
            <a:ext cx="853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Entropy of nodes:</a:t>
            </a:r>
          </a:p>
          <a:p>
            <a:pPr marL="342900" indent="-342900">
              <a:spcBef>
                <a:spcPct val="20000"/>
              </a:spcBef>
              <a:buFontTx/>
              <a:buChar char="•"/>
            </a:pPr>
            <a:endParaRPr lang="en-US" sz="3200"/>
          </a:p>
          <a:p>
            <a:pPr marL="742950" lvl="1" indent="-285750">
              <a:spcBef>
                <a:spcPct val="20000"/>
              </a:spcBef>
              <a:buFont typeface="Symbol" pitchFamily="18" charset="2"/>
              <a:buChar char="Þ"/>
            </a:pPr>
            <a:r>
              <a:rPr lang="en-US" sz="2800">
                <a:sym typeface="Symbol" pitchFamily="18" charset="2"/>
              </a:rPr>
              <a:t>Information gain is maximal for ID code (namely 0.940 bits)</a:t>
            </a:r>
          </a:p>
        </p:txBody>
      </p:sp>
      <p:pic>
        <p:nvPicPr>
          <p:cNvPr id="11571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676400"/>
            <a:ext cx="6096000" cy="21542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5717" name="Object 5"/>
          <p:cNvGraphicFramePr>
            <a:graphicFrameLocks noChangeAspect="1"/>
          </p:cNvGraphicFramePr>
          <p:nvPr/>
        </p:nvGraphicFramePr>
        <p:xfrm>
          <a:off x="762000" y="4724400"/>
          <a:ext cx="7689850" cy="342900"/>
        </p:xfrm>
        <a:graphic>
          <a:graphicData uri="http://schemas.openxmlformats.org/presentationml/2006/ole">
            <mc:AlternateContent xmlns:mc="http://schemas.openxmlformats.org/markup-compatibility/2006">
              <mc:Choice xmlns:v="urn:schemas-microsoft-com:vml" Requires="v">
                <p:oleObj spid="_x0000_s15380" name="Equation" r:id="rId5" imgW="8076960" imgH="342720" progId="Equation.3">
                  <p:embed/>
                </p:oleObj>
              </mc:Choice>
              <mc:Fallback>
                <p:oleObj name="Equation" r:id="rId5" imgW="807696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724400"/>
                        <a:ext cx="7689850" cy="342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6738" name="Rectangle 2"/>
          <p:cNvSpPr>
            <a:spLocks noChangeArrowheads="1"/>
          </p:cNvSpPr>
          <p:nvPr/>
        </p:nvSpPr>
        <p:spPr bwMode="auto">
          <a:xfrm>
            <a:off x="3810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gain ratio</a:t>
            </a:r>
          </a:p>
        </p:txBody>
      </p:sp>
      <p:sp>
        <p:nvSpPr>
          <p:cNvPr id="116739" name="Rectangle 3"/>
          <p:cNvSpPr>
            <a:spLocks noChangeArrowheads="1"/>
          </p:cNvSpPr>
          <p:nvPr/>
        </p:nvSpPr>
        <p:spPr bwMode="auto">
          <a:xfrm>
            <a:off x="0" y="1143000"/>
            <a:ext cx="8915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i="1"/>
              <a:t>Gain ratio</a:t>
            </a:r>
            <a:r>
              <a:rPr lang="en-US" sz="3200"/>
              <a:t>: a modification of the information gain that reduces its bias</a:t>
            </a:r>
          </a:p>
          <a:p>
            <a:pPr marL="342900" indent="-342900">
              <a:spcBef>
                <a:spcPct val="20000"/>
              </a:spcBef>
              <a:buFontTx/>
              <a:buChar char="•"/>
            </a:pPr>
            <a:r>
              <a:rPr lang="en-US" sz="3200"/>
              <a:t>Gain ratio takes number and size of branches into account when choosing an attribute</a:t>
            </a:r>
          </a:p>
          <a:p>
            <a:pPr marL="742950" lvl="1" indent="-285750">
              <a:spcBef>
                <a:spcPct val="20000"/>
              </a:spcBef>
              <a:buFontTx/>
              <a:buChar char="–"/>
            </a:pPr>
            <a:r>
              <a:rPr lang="en-US" sz="2800"/>
              <a:t>It corrects the information gain by taking the </a:t>
            </a:r>
            <a:r>
              <a:rPr lang="en-US" sz="2800" i="1"/>
              <a:t>intrinsic information</a:t>
            </a:r>
            <a:r>
              <a:rPr lang="en-US" sz="2800"/>
              <a:t> of a split into account</a:t>
            </a:r>
          </a:p>
          <a:p>
            <a:pPr marL="342900" indent="-342900">
              <a:spcBef>
                <a:spcPct val="20000"/>
              </a:spcBef>
              <a:buFontTx/>
              <a:buChar char="•"/>
            </a:pPr>
            <a:r>
              <a:rPr lang="en-US" sz="3200"/>
              <a:t>Intrinsic information: entropy of distribution of instances into branches (i.e., how much info do we need to tell which branch an instance belongs to)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2946"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Inferring rudimentary rules</a:t>
            </a:r>
          </a:p>
        </p:txBody>
      </p:sp>
      <p:sp>
        <p:nvSpPr>
          <p:cNvPr id="82947"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1R: learns a 1-level decision tree</a:t>
            </a:r>
          </a:p>
          <a:p>
            <a:pPr marL="742950" lvl="1" indent="-285750">
              <a:spcBef>
                <a:spcPct val="20000"/>
              </a:spcBef>
              <a:buFontTx/>
              <a:buChar char="–"/>
            </a:pPr>
            <a:r>
              <a:rPr lang="en-US" sz="2800"/>
              <a:t>In other words, generates a set of rules that all test on one particular attribute</a:t>
            </a:r>
          </a:p>
          <a:p>
            <a:pPr marL="342900" indent="-342900">
              <a:spcBef>
                <a:spcPct val="20000"/>
              </a:spcBef>
              <a:buFontTx/>
              <a:buChar char="•"/>
            </a:pPr>
            <a:r>
              <a:rPr lang="en-US" sz="3200"/>
              <a:t>Basic version (assuming nominal attributes)</a:t>
            </a:r>
          </a:p>
          <a:p>
            <a:pPr marL="742950" lvl="1" indent="-285750">
              <a:spcBef>
                <a:spcPct val="20000"/>
              </a:spcBef>
              <a:buFontTx/>
              <a:buChar char="–"/>
            </a:pPr>
            <a:r>
              <a:rPr lang="en-US" sz="2800"/>
              <a:t>One branch for each of the attribute’s values</a:t>
            </a:r>
          </a:p>
          <a:p>
            <a:pPr marL="742950" lvl="1" indent="-285750">
              <a:spcBef>
                <a:spcPct val="20000"/>
              </a:spcBef>
              <a:buFontTx/>
              <a:buChar char="–"/>
            </a:pPr>
            <a:r>
              <a:rPr lang="en-US" sz="2800"/>
              <a:t>Each leaf is assigned with most frequent class</a:t>
            </a:r>
          </a:p>
          <a:p>
            <a:pPr marL="742950" lvl="1" indent="-285750">
              <a:spcBef>
                <a:spcPct val="20000"/>
              </a:spcBef>
              <a:buFontTx/>
              <a:buChar char="–"/>
            </a:pPr>
            <a:r>
              <a:rPr lang="en-US" sz="2800"/>
              <a:t>Error rate: proportion of instances that don’t belong to the majority class of their corresponding branch</a:t>
            </a:r>
          </a:p>
          <a:p>
            <a:pPr marL="742950" lvl="1" indent="-285750">
              <a:spcBef>
                <a:spcPct val="20000"/>
              </a:spcBef>
              <a:buFontTx/>
              <a:buChar char="–"/>
            </a:pPr>
            <a:r>
              <a:rPr lang="en-US" sz="2800"/>
              <a:t>Choose attribute with lowest error rate</a:t>
            </a:r>
          </a:p>
          <a:p>
            <a:pPr marL="342900" indent="-342900">
              <a:spcBef>
                <a:spcPct val="20000"/>
              </a:spcBef>
              <a:buFontTx/>
              <a:buChar char="•"/>
            </a:pPr>
            <a:endParaRPr lang="en-US" sz="32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7762"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Computing the gain ratio</a:t>
            </a:r>
          </a:p>
        </p:txBody>
      </p:sp>
      <p:sp>
        <p:nvSpPr>
          <p:cNvPr id="117763"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Example: intrinsic information for ID code</a:t>
            </a:r>
          </a:p>
          <a:p>
            <a:pPr marL="342900" indent="-342900">
              <a:spcBef>
                <a:spcPct val="20000"/>
              </a:spcBef>
            </a:pPr>
            <a:endParaRPr lang="en-US" sz="3200"/>
          </a:p>
          <a:p>
            <a:pPr marL="342900" indent="-342900">
              <a:spcBef>
                <a:spcPct val="20000"/>
              </a:spcBef>
              <a:buFontTx/>
              <a:buChar char="•"/>
            </a:pPr>
            <a:r>
              <a:rPr lang="en-US" sz="3200"/>
              <a:t>Utility of attribute decreases as intrinsic information gets larger</a:t>
            </a:r>
          </a:p>
          <a:p>
            <a:pPr marL="342900" indent="-342900">
              <a:spcBef>
                <a:spcPct val="20000"/>
              </a:spcBef>
              <a:buFontTx/>
              <a:buChar char="•"/>
            </a:pPr>
            <a:r>
              <a:rPr lang="en-US" sz="3200"/>
              <a:t>Definition of gain ratio:</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Example:</a:t>
            </a:r>
          </a:p>
        </p:txBody>
      </p:sp>
      <p:graphicFrame>
        <p:nvGraphicFramePr>
          <p:cNvPr id="117764" name="Object 4"/>
          <p:cNvGraphicFramePr>
            <a:graphicFrameLocks noChangeAspect="1"/>
          </p:cNvGraphicFramePr>
          <p:nvPr>
            <p:extLst>
              <p:ext uri="{D42A27DB-BD31-4B8C-83A1-F6EECF244321}">
                <p14:modId xmlns:p14="http://schemas.microsoft.com/office/powerpoint/2010/main" val="2800823116"/>
              </p:ext>
            </p:extLst>
          </p:nvPr>
        </p:nvGraphicFramePr>
        <p:xfrm>
          <a:off x="2946400" y="2341336"/>
          <a:ext cx="2951163" cy="203200"/>
        </p:xfrm>
        <a:graphic>
          <a:graphicData uri="http://schemas.openxmlformats.org/presentationml/2006/ole">
            <mc:AlternateContent xmlns:mc="http://schemas.openxmlformats.org/markup-compatibility/2006">
              <mc:Choice xmlns:v="urn:schemas-microsoft-com:vml" Requires="v">
                <p:oleObj spid="_x0000_s16445" name="Equation" r:id="rId3" imgW="3098520" imgH="203040" progId="Equation.3">
                  <p:embed/>
                </p:oleObj>
              </mc:Choice>
              <mc:Fallback>
                <p:oleObj name="Equation" r:id="rId3" imgW="3098520" imgH="203040" progId="Equation.3">
                  <p:embed/>
                  <p:pic>
                    <p:nvPicPr>
                      <p:cNvPr id="0" name=""/>
                      <p:cNvPicPr>
                        <a:picLocks noChangeAspect="1" noChangeArrowheads="1"/>
                      </p:cNvPicPr>
                      <p:nvPr/>
                    </p:nvPicPr>
                    <p:blipFill>
                      <a:blip r:embed="rId4"/>
                      <a:srcRect/>
                      <a:stretch>
                        <a:fillRect/>
                      </a:stretch>
                    </p:blipFill>
                    <p:spPr bwMode="auto">
                      <a:xfrm>
                        <a:off x="2946400" y="2341336"/>
                        <a:ext cx="2951163" cy="203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5" name="Object 5"/>
          <p:cNvGraphicFramePr>
            <a:graphicFrameLocks noChangeAspect="1"/>
          </p:cNvGraphicFramePr>
          <p:nvPr/>
        </p:nvGraphicFramePr>
        <p:xfrm>
          <a:off x="1905000" y="4354513"/>
          <a:ext cx="5334000" cy="720725"/>
        </p:xfrm>
        <a:graphic>
          <a:graphicData uri="http://schemas.openxmlformats.org/presentationml/2006/ole">
            <mc:AlternateContent xmlns:mc="http://schemas.openxmlformats.org/markup-compatibility/2006">
              <mc:Choice xmlns:v="urn:schemas-microsoft-com:vml" Requires="v">
                <p:oleObj spid="_x0000_s16446" name="Equation" r:id="rId5" imgW="3251160" imgH="419040" progId="Equation.3">
                  <p:embed/>
                </p:oleObj>
              </mc:Choice>
              <mc:Fallback>
                <p:oleObj name="Equation" r:id="rId5" imgW="32511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54513"/>
                        <a:ext cx="5334000" cy="7207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6" name="Object 6"/>
          <p:cNvGraphicFramePr>
            <a:graphicFrameLocks noChangeAspect="1"/>
          </p:cNvGraphicFramePr>
          <p:nvPr/>
        </p:nvGraphicFramePr>
        <p:xfrm>
          <a:off x="2590800" y="5410200"/>
          <a:ext cx="5043488" cy="723900"/>
        </p:xfrm>
        <a:graphic>
          <a:graphicData uri="http://schemas.openxmlformats.org/presentationml/2006/ole">
            <mc:AlternateContent xmlns:mc="http://schemas.openxmlformats.org/markup-compatibility/2006">
              <mc:Choice xmlns:v="urn:schemas-microsoft-com:vml" Requires="v">
                <p:oleObj spid="_x0000_s16447" name="Equation" r:id="rId7" imgW="5295600" imgH="723600" progId="Equation.3">
                  <p:embed/>
                </p:oleObj>
              </mc:Choice>
              <mc:Fallback>
                <p:oleObj name="Equation" r:id="rId7" imgW="5295600" imgH="723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5410200"/>
                        <a:ext cx="5043488" cy="7239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878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Gain ratios for weather data</a:t>
            </a:r>
          </a:p>
        </p:txBody>
      </p:sp>
      <p:graphicFrame>
        <p:nvGraphicFramePr>
          <p:cNvPr id="118787" name="Group 3"/>
          <p:cNvGraphicFramePr>
            <a:graphicFrameLocks noGrp="1"/>
          </p:cNvGraphicFramePr>
          <p:nvPr/>
        </p:nvGraphicFramePr>
        <p:xfrm>
          <a:off x="914400" y="1600200"/>
          <a:ext cx="6934200" cy="1676400"/>
        </p:xfrm>
        <a:graphic>
          <a:graphicData uri="http://schemas.openxmlformats.org/drawingml/2006/table">
            <a:tbl>
              <a:tblPr/>
              <a:tblGrid>
                <a:gridCol w="2154238">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2093912">
                  <a:extLst>
                    <a:ext uri="{9D8B030D-6E8A-4147-A177-3AD203B41FA5}">
                      <a16:colId xmlns="" xmlns:a16="http://schemas.microsoft.com/office/drawing/2014/main" val="20002"/>
                    </a:ext>
                  </a:extLst>
                </a:gridCol>
                <a:gridCol w="1143000">
                  <a:extLst>
                    <a:ext uri="{9D8B030D-6E8A-4147-A177-3AD203B41FA5}">
                      <a16:colId xmlns="" xmlns:a16="http://schemas.microsoft.com/office/drawing/2014/main" val="20003"/>
                    </a:ext>
                  </a:extLst>
                </a:gridCol>
              </a:tblGrid>
              <a:tr h="30638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Info:</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0.693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Info:</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0.911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0.940-0.693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0.247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0.940-0.911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0.029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Split info: info([5,4,5])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1.577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Split info: info([4,6,4])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1.362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ratio: 0.247/1.577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0.156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ratio: 0.029/1.362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0.021</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118811" name="Group 27"/>
          <p:cNvGraphicFramePr>
            <a:graphicFrameLocks noGrp="1"/>
          </p:cNvGraphicFramePr>
          <p:nvPr>
            <p:extLst>
              <p:ext uri="{D42A27DB-BD31-4B8C-83A1-F6EECF244321}">
                <p14:modId xmlns:p14="http://schemas.microsoft.com/office/powerpoint/2010/main" val="1615326434"/>
              </p:ext>
            </p:extLst>
          </p:nvPr>
        </p:nvGraphicFramePr>
        <p:xfrm>
          <a:off x="914400" y="3505200"/>
          <a:ext cx="6934200" cy="1676400"/>
        </p:xfrm>
        <a:graphic>
          <a:graphicData uri="http://schemas.openxmlformats.org/drawingml/2006/table">
            <a:tbl>
              <a:tblPr/>
              <a:tblGrid>
                <a:gridCol w="2154238">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2093912">
                  <a:extLst>
                    <a:ext uri="{9D8B030D-6E8A-4147-A177-3AD203B41FA5}">
                      <a16:colId xmlns="" xmlns:a16="http://schemas.microsoft.com/office/drawing/2014/main" val="20002"/>
                    </a:ext>
                  </a:extLst>
                </a:gridCol>
                <a:gridCol w="1143000">
                  <a:extLst>
                    <a:ext uri="{9D8B030D-6E8A-4147-A177-3AD203B41FA5}">
                      <a16:colId xmlns="" xmlns:a16="http://schemas.microsoft.com/office/drawing/2014/main" val="20003"/>
                    </a:ext>
                  </a:extLst>
                </a:gridCol>
              </a:tblGrid>
              <a:tr h="306388">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Humidity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Info:</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0.788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Info:</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0.892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0.940-0.788</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0.152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0.940-0.892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0.048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Split info: info([7,7])</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1.000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Split info: info([8,6])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0.985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ratio: 0.152/1</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0.152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Gain ratio: 0.048/0.985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0.049</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19810" name="Rectangle 2"/>
          <p:cNvSpPr>
            <a:spLocks noChangeArrowheads="1"/>
          </p:cNvSpPr>
          <p:nvPr/>
        </p:nvSpPr>
        <p:spPr bwMode="auto">
          <a:xfrm>
            <a:off x="319088" y="177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More on the gain ratio</a:t>
            </a:r>
          </a:p>
        </p:txBody>
      </p:sp>
      <p:sp>
        <p:nvSpPr>
          <p:cNvPr id="119811" name="Rectangle 3"/>
          <p:cNvSpPr>
            <a:spLocks noChangeArrowheads="1"/>
          </p:cNvSpPr>
          <p:nvPr/>
        </p:nvSpPr>
        <p:spPr bwMode="auto">
          <a:xfrm>
            <a:off x="304800" y="12192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“Outlook” still comes out top</a:t>
            </a:r>
          </a:p>
          <a:p>
            <a:pPr marL="342900" indent="-342900">
              <a:spcBef>
                <a:spcPct val="20000"/>
              </a:spcBef>
              <a:buFontTx/>
              <a:buChar char="•"/>
            </a:pPr>
            <a:r>
              <a:rPr lang="en-US" sz="3200"/>
              <a:t>However: “ID code” has greater gain ratio</a:t>
            </a:r>
          </a:p>
          <a:p>
            <a:pPr marL="742950" lvl="1" indent="-285750">
              <a:spcBef>
                <a:spcPct val="20000"/>
              </a:spcBef>
              <a:buFontTx/>
              <a:buChar char="–"/>
            </a:pPr>
            <a:r>
              <a:rPr lang="en-US" sz="2800"/>
              <a:t>Standard fix: </a:t>
            </a:r>
            <a:r>
              <a:rPr lang="en-US" sz="2800" i="1"/>
              <a:t>ad hoc</a:t>
            </a:r>
            <a:r>
              <a:rPr lang="en-US" sz="2800"/>
              <a:t> test to prevent splitting on that type of attribute</a:t>
            </a:r>
          </a:p>
          <a:p>
            <a:pPr marL="342900" indent="-342900">
              <a:spcBef>
                <a:spcPct val="20000"/>
              </a:spcBef>
              <a:buFontTx/>
              <a:buChar char="•"/>
            </a:pPr>
            <a:r>
              <a:rPr lang="en-US" sz="3200"/>
              <a:t>Problem with gain ratio: it may overcompensate</a:t>
            </a:r>
          </a:p>
          <a:p>
            <a:pPr marL="742950" lvl="1" indent="-285750">
              <a:spcBef>
                <a:spcPct val="20000"/>
              </a:spcBef>
              <a:buFontTx/>
              <a:buChar char="–"/>
            </a:pPr>
            <a:r>
              <a:rPr lang="en-US" sz="2800"/>
              <a:t>May choose an attribute just because its intrinsic information is very low (e.g., small numerator divided by small denominator)</a:t>
            </a:r>
          </a:p>
          <a:p>
            <a:pPr marL="742950" lvl="1" indent="-285750">
              <a:spcBef>
                <a:spcPct val="20000"/>
              </a:spcBef>
              <a:buFontTx/>
              <a:buChar char="–"/>
            </a:pPr>
            <a:r>
              <a:rPr lang="en-US" sz="2800"/>
              <a:t>Standard fix: only consider attributes with greater than average information gain</a:t>
            </a:r>
            <a:endParaRPr lang="en-US" sz="3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0834"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Discussion</a:t>
            </a:r>
          </a:p>
        </p:txBody>
      </p:sp>
      <p:sp>
        <p:nvSpPr>
          <p:cNvPr id="120835"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Algorithm for top-down induction of decision trees (“ID3”) was developed by Ross Quinlan</a:t>
            </a:r>
          </a:p>
          <a:p>
            <a:pPr marL="742950" lvl="1" indent="-285750">
              <a:spcBef>
                <a:spcPct val="20000"/>
              </a:spcBef>
              <a:buFontTx/>
              <a:buChar char="–"/>
            </a:pPr>
            <a:r>
              <a:rPr lang="en-US" sz="2800"/>
              <a:t>Gain ratio just one modification of this basic algorithm</a:t>
            </a:r>
          </a:p>
          <a:p>
            <a:pPr marL="742950" lvl="1" indent="-285750">
              <a:spcBef>
                <a:spcPct val="20000"/>
              </a:spcBef>
              <a:buFontTx/>
              <a:buChar char="–"/>
            </a:pPr>
            <a:r>
              <a:rPr lang="en-US" sz="2800"/>
              <a:t>Led to development of C4.5, which can deal with numeric attributes, missing values, and noisy data</a:t>
            </a:r>
          </a:p>
          <a:p>
            <a:pPr marL="342900" indent="-342900">
              <a:spcBef>
                <a:spcPct val="20000"/>
              </a:spcBef>
              <a:buFontTx/>
              <a:buChar char="•"/>
            </a:pPr>
            <a:r>
              <a:rPr lang="en-US" sz="3200"/>
              <a:t>Similar approach: CART</a:t>
            </a:r>
          </a:p>
          <a:p>
            <a:pPr marL="342900" indent="-342900">
              <a:spcBef>
                <a:spcPct val="20000"/>
              </a:spcBef>
              <a:buFontTx/>
              <a:buChar char="•"/>
            </a:pPr>
            <a:r>
              <a:rPr lang="en-US" sz="3200"/>
              <a:t>There are many other attribute selection criteria! (But almost no difference in accuracy of result.)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1858"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Covering algorithms</a:t>
            </a:r>
          </a:p>
        </p:txBody>
      </p:sp>
      <p:sp>
        <p:nvSpPr>
          <p:cNvPr id="121859" name="Rectangle 3"/>
          <p:cNvSpPr>
            <a:spLocks noChangeArrowheads="1"/>
          </p:cNvSpPr>
          <p:nvPr/>
        </p:nvSpPr>
        <p:spPr bwMode="auto">
          <a:xfrm>
            <a:off x="100013" y="1433513"/>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Decision tree can be converted into a rule set</a:t>
            </a:r>
          </a:p>
          <a:p>
            <a:pPr marL="742950" lvl="1" indent="-285750">
              <a:spcBef>
                <a:spcPct val="20000"/>
              </a:spcBef>
              <a:buFontTx/>
              <a:buChar char="–"/>
            </a:pPr>
            <a:r>
              <a:rPr lang="en-US" sz="2800"/>
              <a:t>Straightforward conversion: rule set overly complex</a:t>
            </a:r>
          </a:p>
          <a:p>
            <a:pPr marL="742950" lvl="1" indent="-285750">
              <a:spcBef>
                <a:spcPct val="20000"/>
              </a:spcBef>
              <a:buFontTx/>
              <a:buChar char="–"/>
            </a:pPr>
            <a:r>
              <a:rPr lang="en-US" sz="2800"/>
              <a:t>More effective conversions are not trivial</a:t>
            </a:r>
          </a:p>
          <a:p>
            <a:pPr marL="342900" indent="-342900">
              <a:spcBef>
                <a:spcPct val="20000"/>
              </a:spcBef>
              <a:buFontTx/>
              <a:buChar char="•"/>
            </a:pPr>
            <a:r>
              <a:rPr lang="en-US" sz="3200"/>
              <a:t>Strategy for generating a rule set directly: for each class in turn find rule set that covers all instances in it (excluding instances not in the class)</a:t>
            </a:r>
          </a:p>
          <a:p>
            <a:pPr marL="342900" indent="-342900">
              <a:spcBef>
                <a:spcPct val="20000"/>
              </a:spcBef>
              <a:buFontTx/>
              <a:buChar char="•"/>
            </a:pPr>
            <a:r>
              <a:rPr lang="en-US" sz="3200"/>
              <a:t>This approach is called a </a:t>
            </a:r>
            <a:r>
              <a:rPr lang="en-US" sz="3200" i="1"/>
              <a:t>covering</a:t>
            </a:r>
            <a:r>
              <a:rPr lang="en-US" sz="3200"/>
              <a:t> approach because at each stage a rule is identified that covers some of the instances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2882"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Example: generating a rule</a:t>
            </a:r>
          </a:p>
        </p:txBody>
      </p:sp>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1752600" cy="1423988"/>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219200"/>
            <a:ext cx="1828800" cy="1376363"/>
          </a:xfrm>
          <a:prstGeom prst="rect">
            <a:avLst/>
          </a:prstGeom>
          <a:noFill/>
          <a:extLst>
            <a:ext uri="{909E8E84-426E-40DD-AFC4-6F175D3DCCD1}">
              <a14:hiddenFill xmlns:a14="http://schemas.microsoft.com/office/drawing/2010/main">
                <a:solidFill>
                  <a:schemeClr val="tx2"/>
                </a:solidFill>
              </a14:hiddenFill>
            </a:ext>
          </a:extLst>
        </p:spPr>
      </p:pic>
      <p:pic>
        <p:nvPicPr>
          <p:cNvPr id="1228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219200"/>
            <a:ext cx="1905000" cy="1403350"/>
          </a:xfrm>
          <a:prstGeom prst="rect">
            <a:avLst/>
          </a:prstGeom>
          <a:noFill/>
          <a:extLst>
            <a:ext uri="{909E8E84-426E-40DD-AFC4-6F175D3DCCD1}">
              <a14:hiddenFill xmlns:a14="http://schemas.microsoft.com/office/drawing/2010/main">
                <a:solidFill>
                  <a:schemeClr val="tx2"/>
                </a:solidFill>
              </a14:hiddenFill>
            </a:ext>
          </a:extLst>
        </p:spPr>
      </p:pic>
      <p:sp>
        <p:nvSpPr>
          <p:cNvPr id="122886" name="Text Box 6"/>
          <p:cNvSpPr txBox="1">
            <a:spLocks noChangeArrowheads="1"/>
          </p:cNvSpPr>
          <p:nvPr/>
        </p:nvSpPr>
        <p:spPr bwMode="auto">
          <a:xfrm>
            <a:off x="1127125" y="3241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b="1" i="1">
              <a:solidFill>
                <a:srgbClr val="FFFF00"/>
              </a:solidFill>
            </a:endParaRPr>
          </a:p>
        </p:txBody>
      </p:sp>
      <p:graphicFrame>
        <p:nvGraphicFramePr>
          <p:cNvPr id="122925" name="Group 45"/>
          <p:cNvGraphicFramePr>
            <a:graphicFrameLocks noGrp="1"/>
          </p:cNvGraphicFramePr>
          <p:nvPr/>
        </p:nvGraphicFramePr>
        <p:xfrm>
          <a:off x="2895600" y="3581400"/>
          <a:ext cx="3886200" cy="365760"/>
        </p:xfrm>
        <a:graphic>
          <a:graphicData uri="http://schemas.openxmlformats.org/drawingml/2006/table">
            <a:tbl>
              <a:tblPr/>
              <a:tblGrid>
                <a:gridCol w="38862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pitchFamily="49" charset="0"/>
                        </a:rPr>
                        <a:t>If x &gt; 1.2 then class = a</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22923" name="Group 43"/>
          <p:cNvGraphicFramePr>
            <a:graphicFrameLocks noGrp="1"/>
          </p:cNvGraphicFramePr>
          <p:nvPr/>
        </p:nvGraphicFramePr>
        <p:xfrm>
          <a:off x="3810000" y="3048000"/>
          <a:ext cx="5334000" cy="365760"/>
        </p:xfrm>
        <a:graphic>
          <a:graphicData uri="http://schemas.openxmlformats.org/drawingml/2006/table">
            <a:tbl>
              <a:tblPr/>
              <a:tblGrid>
                <a:gridCol w="53340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&gt; 1.2 and y &gt; 2.6 then class = a</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22917" name="Group 37"/>
          <p:cNvGraphicFramePr>
            <a:graphicFrameLocks noGrp="1"/>
          </p:cNvGraphicFramePr>
          <p:nvPr/>
        </p:nvGraphicFramePr>
        <p:xfrm>
          <a:off x="228600" y="3048000"/>
          <a:ext cx="3276600" cy="365760"/>
        </p:xfrm>
        <a:graphic>
          <a:graphicData uri="http://schemas.openxmlformats.org/drawingml/2006/table">
            <a:tbl>
              <a:tblPr/>
              <a:tblGrid>
                <a:gridCol w="32766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true then class = a</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22905" name="Line 25"/>
          <p:cNvSpPr>
            <a:spLocks noChangeShapeType="1"/>
          </p:cNvSpPr>
          <p:nvPr/>
        </p:nvSpPr>
        <p:spPr bwMode="auto">
          <a:xfrm flipV="1">
            <a:off x="1295400" y="27432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22906" name="Line 26"/>
          <p:cNvSpPr>
            <a:spLocks noChangeShapeType="1"/>
          </p:cNvSpPr>
          <p:nvPr/>
        </p:nvSpPr>
        <p:spPr bwMode="auto">
          <a:xfrm flipV="1">
            <a:off x="3352800" y="2743200"/>
            <a:ext cx="533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07" name="Line 27"/>
          <p:cNvSpPr>
            <a:spLocks noChangeShapeType="1"/>
          </p:cNvSpPr>
          <p:nvPr/>
        </p:nvSpPr>
        <p:spPr bwMode="auto">
          <a:xfrm flipV="1">
            <a:off x="6858000" y="26670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2908" name="Rectangle 28"/>
          <p:cNvSpPr>
            <a:spLocks noChangeArrowheads="1"/>
          </p:cNvSpPr>
          <p:nvPr/>
        </p:nvSpPr>
        <p:spPr bwMode="auto">
          <a:xfrm>
            <a:off x="381000" y="3962400"/>
            <a:ext cx="8534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Possible rule set for class “b”:</a:t>
            </a:r>
          </a:p>
          <a:p>
            <a:pPr marL="342900" indent="-342900">
              <a:spcBef>
                <a:spcPct val="20000"/>
              </a:spcBef>
              <a:buFontTx/>
              <a:buChar char="•"/>
            </a:pPr>
            <a:endParaRPr lang="en-US" sz="3200"/>
          </a:p>
          <a:p>
            <a:pPr marL="342900" indent="-342900">
              <a:spcBef>
                <a:spcPct val="20000"/>
              </a:spcBef>
              <a:buFontTx/>
              <a:buChar char="•"/>
            </a:pPr>
            <a:r>
              <a:rPr lang="en-US" sz="3200"/>
              <a:t>More rules could be added for “perfect” rule set</a:t>
            </a:r>
          </a:p>
        </p:txBody>
      </p:sp>
      <p:graphicFrame>
        <p:nvGraphicFramePr>
          <p:cNvPr id="122918" name="Group 38"/>
          <p:cNvGraphicFramePr>
            <a:graphicFrameLocks noGrp="1"/>
          </p:cNvGraphicFramePr>
          <p:nvPr/>
        </p:nvGraphicFramePr>
        <p:xfrm>
          <a:off x="914400" y="4495800"/>
          <a:ext cx="5334000" cy="694944"/>
        </p:xfrm>
        <a:graphic>
          <a:graphicData uri="http://schemas.openxmlformats.org/drawingml/2006/table">
            <a:tbl>
              <a:tblPr/>
              <a:tblGrid>
                <a:gridCol w="53340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a:t>
                      </a:r>
                      <a:r>
                        <a:rPr kumimoji="0" lang="en-US" sz="1800" b="0" i="0" u="none" strike="noStrike" cap="none" normalizeH="0" baseline="0" smtClean="0">
                          <a:ln>
                            <a:noFill/>
                          </a:ln>
                          <a:solidFill>
                            <a:schemeClr val="tx1"/>
                          </a:solidFill>
                          <a:effectLst/>
                          <a:latin typeface="Courier" pitchFamily="49" charset="0"/>
                          <a:sym typeface="Symbol" pitchFamily="18" charset="2"/>
                        </a:rPr>
                        <a:t> 1.2 then class =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If x &gt; 1.2 and y  2.6 then class = 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pic>
        <p:nvPicPr>
          <p:cNvPr id="1239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304800"/>
            <a:ext cx="2422525" cy="2895600"/>
          </a:xfrm>
          <a:prstGeom prst="rect">
            <a:avLst/>
          </a:prstGeom>
          <a:noFill/>
          <a:extLst>
            <a:ext uri="{909E8E84-426E-40DD-AFC4-6F175D3DCCD1}">
              <a14:hiddenFill xmlns:a14="http://schemas.microsoft.com/office/drawing/2010/main">
                <a:solidFill>
                  <a:srgbClr val="FFFFFF"/>
                </a:solidFill>
              </a14:hiddenFill>
            </a:ext>
          </a:extLst>
        </p:spPr>
      </p:pic>
      <p:sp>
        <p:nvSpPr>
          <p:cNvPr id="12390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Rules vs. trees</a:t>
            </a:r>
          </a:p>
        </p:txBody>
      </p:sp>
      <p:sp>
        <p:nvSpPr>
          <p:cNvPr id="123907"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Corresponding decision tree:</a:t>
            </a:r>
          </a:p>
          <a:p>
            <a:pPr marL="342900" indent="-342900">
              <a:spcBef>
                <a:spcPct val="20000"/>
              </a:spcBef>
            </a:pPr>
            <a:r>
              <a:rPr lang="en-US" sz="3200"/>
              <a:t>	(produces exactly the same</a:t>
            </a:r>
          </a:p>
          <a:p>
            <a:pPr marL="342900" indent="-342900">
              <a:spcBef>
                <a:spcPct val="20000"/>
              </a:spcBef>
            </a:pPr>
            <a:r>
              <a:rPr lang="en-US" sz="3200"/>
              <a:t>	predictions)</a:t>
            </a:r>
          </a:p>
          <a:p>
            <a:pPr marL="342900" indent="-342900">
              <a:spcBef>
                <a:spcPct val="20000"/>
              </a:spcBef>
              <a:buFontTx/>
              <a:buChar char="•"/>
            </a:pPr>
            <a:r>
              <a:rPr lang="en-US" sz="3200"/>
              <a:t>But: rule sets </a:t>
            </a:r>
            <a:r>
              <a:rPr lang="en-US" sz="3200" i="1"/>
              <a:t>can</a:t>
            </a:r>
            <a:r>
              <a:rPr lang="en-US" sz="3200"/>
              <a:t> be more perspicuous when decision trees suffer from replicated subtrees</a:t>
            </a:r>
          </a:p>
          <a:p>
            <a:pPr marL="342900" indent="-342900">
              <a:spcBef>
                <a:spcPct val="20000"/>
              </a:spcBef>
              <a:buFontTx/>
              <a:buChar char="•"/>
            </a:pPr>
            <a:r>
              <a:rPr lang="en-US" sz="3200"/>
              <a:t>Also: in multiclass situations, a covering algorithm concentrates on one class at a time whereas a decision tree learner takes all classes into account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pic>
        <p:nvPicPr>
          <p:cNvPr id="124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343400"/>
            <a:ext cx="3276600" cy="2214563"/>
          </a:xfrm>
          <a:prstGeom prst="rect">
            <a:avLst/>
          </a:prstGeom>
          <a:solidFill>
            <a:schemeClr val="accent1"/>
          </a:solidFill>
        </p:spPr>
      </p:pic>
      <p:sp>
        <p:nvSpPr>
          <p:cNvPr id="124930"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simple covering algorithm</a:t>
            </a:r>
          </a:p>
        </p:txBody>
      </p:sp>
      <p:sp>
        <p:nvSpPr>
          <p:cNvPr id="124931"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Generates a rule by adding tests that maximize rule’s accuracy</a:t>
            </a:r>
          </a:p>
          <a:p>
            <a:pPr marL="342900" indent="-342900">
              <a:spcBef>
                <a:spcPct val="20000"/>
              </a:spcBef>
              <a:buFontTx/>
              <a:buChar char="•"/>
            </a:pPr>
            <a:r>
              <a:rPr lang="en-US" sz="3200"/>
              <a:t>Similar to situation in decision trees, we have the problem of selecting an attribute to split on</a:t>
            </a:r>
          </a:p>
          <a:p>
            <a:pPr marL="742950" lvl="1" indent="-285750">
              <a:spcBef>
                <a:spcPct val="20000"/>
              </a:spcBef>
              <a:buFontTx/>
              <a:buChar char="–"/>
            </a:pPr>
            <a:r>
              <a:rPr lang="en-US" sz="2800"/>
              <a:t>But: decision tree inducer maximizes purity across all classes present in node</a:t>
            </a:r>
          </a:p>
          <a:p>
            <a:pPr marL="342900" indent="-342900">
              <a:lnSpc>
                <a:spcPct val="70000"/>
              </a:lnSpc>
              <a:spcBef>
                <a:spcPct val="20000"/>
              </a:spcBef>
              <a:buFontTx/>
              <a:buChar char="•"/>
            </a:pPr>
            <a:r>
              <a:rPr lang="en-US" sz="3200"/>
              <a:t>Each new term (test) in the</a:t>
            </a:r>
          </a:p>
          <a:p>
            <a:pPr marL="342900" indent="-342900">
              <a:lnSpc>
                <a:spcPct val="70000"/>
              </a:lnSpc>
              <a:spcBef>
                <a:spcPct val="20000"/>
              </a:spcBef>
            </a:pPr>
            <a:r>
              <a:rPr lang="en-US" sz="3200"/>
              <a:t>	antecedent reduces the rule’s</a:t>
            </a:r>
          </a:p>
          <a:p>
            <a:pPr marL="342900" indent="-342900">
              <a:lnSpc>
                <a:spcPct val="70000"/>
              </a:lnSpc>
              <a:spcBef>
                <a:spcPct val="20000"/>
              </a:spcBef>
            </a:pPr>
            <a:r>
              <a:rPr lang="en-US" sz="3200"/>
              <a:t>	coverage for class covered: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595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Selecting a test</a:t>
            </a:r>
          </a:p>
        </p:txBody>
      </p:sp>
      <p:sp>
        <p:nvSpPr>
          <p:cNvPr id="125955"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Goal: maximizing accuracy</a:t>
            </a:r>
          </a:p>
          <a:p>
            <a:pPr marL="742950" lvl="1" indent="-285750">
              <a:spcBef>
                <a:spcPct val="20000"/>
              </a:spcBef>
              <a:buFontTx/>
              <a:buChar char="–"/>
            </a:pPr>
            <a:r>
              <a:rPr lang="en-US" sz="2800" i="1"/>
              <a:t>t</a:t>
            </a:r>
            <a:r>
              <a:rPr lang="en-US" sz="2800"/>
              <a:t>: total number of instances covered by rule</a:t>
            </a:r>
          </a:p>
          <a:p>
            <a:pPr marL="742950" lvl="1" indent="-285750">
              <a:spcBef>
                <a:spcPct val="20000"/>
              </a:spcBef>
              <a:buFontTx/>
              <a:buChar char="–"/>
            </a:pPr>
            <a:r>
              <a:rPr lang="en-US" sz="2800" i="1"/>
              <a:t>p</a:t>
            </a:r>
            <a:r>
              <a:rPr lang="en-US" sz="2800"/>
              <a:t>: positive examples of the class covered by rule</a:t>
            </a:r>
          </a:p>
          <a:p>
            <a:pPr marL="742950" lvl="1" indent="-285750">
              <a:spcBef>
                <a:spcPct val="20000"/>
              </a:spcBef>
              <a:buFontTx/>
              <a:buChar char="–"/>
            </a:pPr>
            <a:r>
              <a:rPr lang="en-US" sz="2800" i="1"/>
              <a:t>t-p</a:t>
            </a:r>
            <a:r>
              <a:rPr lang="en-US" sz="2800"/>
              <a:t>: number of errors made by rule</a:t>
            </a:r>
          </a:p>
          <a:p>
            <a:pPr marL="742950" lvl="1" indent="-285750">
              <a:spcBef>
                <a:spcPct val="20000"/>
              </a:spcBef>
              <a:buFont typeface="Symbol" pitchFamily="18" charset="2"/>
              <a:buChar char="Þ"/>
            </a:pPr>
            <a:r>
              <a:rPr lang="en-US" sz="2800">
                <a:sym typeface="Symbol" pitchFamily="18" charset="2"/>
              </a:rPr>
              <a:t>Select test that maximizes the ratio </a:t>
            </a:r>
            <a:r>
              <a:rPr lang="en-US" sz="2800" i="1">
                <a:sym typeface="Symbol" pitchFamily="18" charset="2"/>
              </a:rPr>
              <a:t>p/t</a:t>
            </a:r>
          </a:p>
          <a:p>
            <a:pPr marL="342900" indent="-342900">
              <a:spcBef>
                <a:spcPct val="20000"/>
              </a:spcBef>
              <a:buFontTx/>
              <a:buChar char="•"/>
            </a:pPr>
            <a:r>
              <a:rPr lang="en-US" sz="3200"/>
              <a:t>We are finished when </a:t>
            </a:r>
            <a:r>
              <a:rPr lang="en-US" sz="3200" i="1"/>
              <a:t>p/t </a:t>
            </a:r>
            <a:r>
              <a:rPr lang="en-US" sz="3200"/>
              <a:t>= 1 or the set of instances can’t be split any further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6978"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Example: contact lenses data</a:t>
            </a:r>
          </a:p>
        </p:txBody>
      </p:sp>
      <p:sp>
        <p:nvSpPr>
          <p:cNvPr id="126979"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Rule we seek:</a:t>
            </a:r>
          </a:p>
          <a:p>
            <a:pPr marL="342900" indent="-342900">
              <a:spcBef>
                <a:spcPct val="20000"/>
              </a:spcBef>
              <a:buFontTx/>
              <a:buChar char="•"/>
            </a:pPr>
            <a:r>
              <a:rPr lang="en-US" sz="3200"/>
              <a:t>Possible tests:</a:t>
            </a:r>
          </a:p>
        </p:txBody>
      </p:sp>
      <p:graphicFrame>
        <p:nvGraphicFramePr>
          <p:cNvPr id="126980" name="Group 4"/>
          <p:cNvGraphicFramePr>
            <a:graphicFrameLocks noGrp="1"/>
          </p:cNvGraphicFramePr>
          <p:nvPr/>
        </p:nvGraphicFramePr>
        <p:xfrm>
          <a:off x="838200" y="2819400"/>
          <a:ext cx="7772400" cy="3291840"/>
        </p:xfrm>
        <a:graphic>
          <a:graphicData uri="http://schemas.openxmlformats.org/drawingml/2006/table">
            <a:tbl>
              <a:tblPr/>
              <a:tblGrid>
                <a:gridCol w="66294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Age = Young</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2/8</a:t>
                      </a:r>
                    </a:p>
                  </a:txBody>
                  <a:tcPr horzOverflow="overflow">
                    <a:lnL>
                      <a:noFill/>
                    </a:lnL>
                    <a:lnR cap="flat">
                      <a:noFill/>
                    </a:lnR>
                    <a:lnT cap="flat">
                      <a:noFill/>
                    </a:lnT>
                    <a:lnB>
                      <a:noFill/>
                    </a:lnB>
                    <a:lnTlToBr>
                      <a:noFill/>
                    </a:lnTlToBr>
                    <a:lnBlToTr>
                      <a:noFill/>
                    </a:lnBlToTr>
                    <a:noFill/>
                  </a:tcPr>
                </a:tc>
                <a:extLst>
                  <a:ext uri="{0D108BD9-81ED-4DB2-BD59-A6C34878D82A}">
                    <a16:rowId xmlns=""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Age = Pre-presbyopic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1/8</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Age = Presbyopic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1/8</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Spectacle prescription = Myope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3/12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Spectacle prescription = Hypermetrope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Astigmatism = no</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0/12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5"/>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Astigmatism = yes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4/12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6"/>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Tear production rate = Reduced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0/12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7"/>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Tear production rate = Normal</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4/12</a:t>
                      </a:r>
                    </a:p>
                  </a:txBody>
                  <a:tcPr horzOverflow="overflow">
                    <a:lnL>
                      <a:noFill/>
                    </a:lnL>
                    <a:lnR cap="flat">
                      <a:noFill/>
                    </a:lnR>
                    <a:lnT>
                      <a:noFill/>
                    </a:lnT>
                    <a:lnB cap="flat">
                      <a:noFill/>
                    </a:lnB>
                    <a:lnTlToBr>
                      <a:noFill/>
                    </a:lnTlToBr>
                    <a:lnBlToTr>
                      <a:noFill/>
                    </a:lnBlToTr>
                    <a:noFill/>
                  </a:tcPr>
                </a:tc>
                <a:extLst>
                  <a:ext uri="{0D108BD9-81ED-4DB2-BD59-A6C34878D82A}">
                    <a16:rowId xmlns="" xmlns:a16="http://schemas.microsoft.com/office/drawing/2014/main" val="10008"/>
                  </a:ext>
                </a:extLst>
              </a:tr>
            </a:tbl>
          </a:graphicData>
        </a:graphic>
      </p:graphicFrame>
      <p:graphicFrame>
        <p:nvGraphicFramePr>
          <p:cNvPr id="127003" name="Group 27"/>
          <p:cNvGraphicFramePr>
            <a:graphicFrameLocks noGrp="1"/>
          </p:cNvGraphicFramePr>
          <p:nvPr/>
        </p:nvGraphicFramePr>
        <p:xfrm>
          <a:off x="3810000" y="1828800"/>
          <a:ext cx="5029200" cy="365760"/>
        </p:xfrm>
        <a:graphic>
          <a:graphicData uri="http://schemas.openxmlformats.org/drawingml/2006/table">
            <a:tbl>
              <a:tblPr/>
              <a:tblGrid>
                <a:gridCol w="50292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 then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59746" name="Rectangle 2"/>
          <p:cNvSpPr>
            <a:spLocks noChangeArrowheads="1"/>
          </p:cNvSpPr>
          <p:nvPr/>
        </p:nvSpPr>
        <p:spPr bwMode="auto">
          <a:xfrm>
            <a:off x="3810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Evaluating the weather attributes</a:t>
            </a:r>
          </a:p>
        </p:txBody>
      </p:sp>
      <p:graphicFrame>
        <p:nvGraphicFramePr>
          <p:cNvPr id="159747" name="Group 3"/>
          <p:cNvGraphicFramePr>
            <a:graphicFrameLocks noGrp="1"/>
          </p:cNvGraphicFramePr>
          <p:nvPr/>
        </p:nvGraphicFramePr>
        <p:xfrm>
          <a:off x="4648200" y="1219200"/>
          <a:ext cx="4267200" cy="3931920"/>
        </p:xfrm>
        <a:graphic>
          <a:graphicData uri="http://schemas.openxmlformats.org/drawingml/2006/table">
            <a:tbl>
              <a:tblPr/>
              <a:tblGrid>
                <a:gridCol w="1263650">
                  <a:extLst>
                    <a:ext uri="{9D8B030D-6E8A-4147-A177-3AD203B41FA5}">
                      <a16:colId xmlns="" xmlns:a16="http://schemas.microsoft.com/office/drawing/2014/main" val="20000"/>
                    </a:ext>
                  </a:extLst>
                </a:gridCol>
                <a:gridCol w="1581150">
                  <a:extLst>
                    <a:ext uri="{9D8B030D-6E8A-4147-A177-3AD203B41FA5}">
                      <a16:colId xmlns="" xmlns:a16="http://schemas.microsoft.com/office/drawing/2014/main" val="20001"/>
                    </a:ext>
                  </a:extLst>
                </a:gridCol>
                <a:gridCol w="711200">
                  <a:extLst>
                    <a:ext uri="{9D8B030D-6E8A-4147-A177-3AD203B41FA5}">
                      <a16:colId xmlns="" xmlns:a16="http://schemas.microsoft.com/office/drawing/2014/main" val="20002"/>
                    </a:ext>
                  </a:extLst>
                </a:gridCol>
                <a:gridCol w="711200">
                  <a:extLst>
                    <a:ext uri="{9D8B030D-6E8A-4147-A177-3AD203B41FA5}">
                      <a16:colId xmlns=""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Attribute </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Rules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Errors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Total errors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No</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No*</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No</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4/14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False 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9"/>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True  No*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graphicFrame>
        <p:nvGraphicFramePr>
          <p:cNvPr id="159797" name="Group 53"/>
          <p:cNvGraphicFramePr>
            <a:graphicFrameLocks noGrp="1"/>
          </p:cNvGraphicFramePr>
          <p:nvPr/>
        </p:nvGraphicFramePr>
        <p:xfrm>
          <a:off x="304800" y="990600"/>
          <a:ext cx="4114800" cy="5029200"/>
        </p:xfrm>
        <a:graphic>
          <a:graphicData uri="http://schemas.openxmlformats.org/drawingml/2006/table">
            <a:tbl>
              <a:tblPr/>
              <a:tblGrid>
                <a:gridCol w="987425">
                  <a:extLst>
                    <a:ext uri="{9D8B030D-6E8A-4147-A177-3AD203B41FA5}">
                      <a16:colId xmlns="" xmlns:a16="http://schemas.microsoft.com/office/drawing/2014/main" val="20000"/>
                    </a:ext>
                  </a:extLst>
                </a:gridCol>
                <a:gridCol w="822325">
                  <a:extLst>
                    <a:ext uri="{9D8B030D-6E8A-4147-A177-3AD203B41FA5}">
                      <a16:colId xmlns="" xmlns:a16="http://schemas.microsoft.com/office/drawing/2014/main" val="20001"/>
                    </a:ext>
                  </a:extLst>
                </a:gridCol>
                <a:gridCol w="989013">
                  <a:extLst>
                    <a:ext uri="{9D8B030D-6E8A-4147-A177-3AD203B41FA5}">
                      <a16:colId xmlns="" xmlns:a16="http://schemas.microsoft.com/office/drawing/2014/main" val="20002"/>
                    </a:ext>
                  </a:extLst>
                </a:gridCol>
                <a:gridCol w="739775">
                  <a:extLst>
                    <a:ext uri="{9D8B030D-6E8A-4147-A177-3AD203B41FA5}">
                      <a16:colId xmlns="" xmlns:a16="http://schemas.microsoft.com/office/drawing/2014/main" val="20003"/>
                    </a:ext>
                  </a:extLst>
                </a:gridCol>
                <a:gridCol w="576262">
                  <a:extLst>
                    <a:ext uri="{9D8B030D-6E8A-4147-A177-3AD203B41FA5}">
                      <a16:colId xmlns="" xmlns:a16="http://schemas.microsoft.com/office/drawing/2014/main" val="20004"/>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 </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231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9"/>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Hot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Yes</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Mild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8002"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Modified rule and resulting data</a:t>
            </a:r>
          </a:p>
        </p:txBody>
      </p:sp>
      <p:sp>
        <p:nvSpPr>
          <p:cNvPr id="128003"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Rule with best test added:</a:t>
            </a:r>
          </a:p>
          <a:p>
            <a:pPr marL="342900" indent="-342900">
              <a:spcBef>
                <a:spcPct val="20000"/>
              </a:spcBef>
              <a:buFontTx/>
              <a:buChar char="•"/>
            </a:pPr>
            <a:endParaRPr lang="en-US" sz="1600"/>
          </a:p>
          <a:p>
            <a:pPr marL="342900" indent="-342900">
              <a:spcBef>
                <a:spcPct val="20000"/>
              </a:spcBef>
              <a:buFontTx/>
              <a:buChar char="•"/>
            </a:pPr>
            <a:r>
              <a:rPr lang="en-US" sz="3200"/>
              <a:t>Instances covered by modified rule:</a:t>
            </a:r>
          </a:p>
        </p:txBody>
      </p:sp>
      <p:graphicFrame>
        <p:nvGraphicFramePr>
          <p:cNvPr id="128082" name="Group 82"/>
          <p:cNvGraphicFramePr>
            <a:graphicFrameLocks noGrp="1"/>
          </p:cNvGraphicFramePr>
          <p:nvPr/>
        </p:nvGraphicFramePr>
        <p:xfrm>
          <a:off x="762000" y="2286000"/>
          <a:ext cx="7467600" cy="365760"/>
        </p:xfrm>
        <a:graphic>
          <a:graphicData uri="http://schemas.openxmlformats.org/drawingml/2006/table">
            <a:tbl>
              <a:tblPr/>
              <a:tblGrid>
                <a:gridCol w="74676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astigmatism = yes then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28081" name="Group 81"/>
          <p:cNvGraphicFramePr>
            <a:graphicFrameLocks noGrp="1"/>
          </p:cNvGraphicFramePr>
          <p:nvPr/>
        </p:nvGraphicFramePr>
        <p:xfrm>
          <a:off x="762000" y="3276600"/>
          <a:ext cx="7696200" cy="2987040"/>
        </p:xfrm>
        <a:graphic>
          <a:graphicData uri="http://schemas.openxmlformats.org/drawingml/2006/table">
            <a:tbl>
              <a:tblPr/>
              <a:tblGrid>
                <a:gridCol w="1352550">
                  <a:extLst>
                    <a:ext uri="{9D8B030D-6E8A-4147-A177-3AD203B41FA5}">
                      <a16:colId xmlns="" xmlns:a16="http://schemas.microsoft.com/office/drawing/2014/main" val="20000"/>
                    </a:ext>
                  </a:extLst>
                </a:gridCol>
                <a:gridCol w="1776413">
                  <a:extLst>
                    <a:ext uri="{9D8B030D-6E8A-4147-A177-3AD203B41FA5}">
                      <a16:colId xmlns="" xmlns:a16="http://schemas.microsoft.com/office/drawing/2014/main" val="20001"/>
                    </a:ext>
                  </a:extLst>
                </a:gridCol>
                <a:gridCol w="1354137">
                  <a:extLst>
                    <a:ext uri="{9D8B030D-6E8A-4147-A177-3AD203B41FA5}">
                      <a16:colId xmlns="" xmlns:a16="http://schemas.microsoft.com/office/drawing/2014/main" val="20002"/>
                    </a:ext>
                  </a:extLst>
                </a:gridCol>
                <a:gridCol w="1606550">
                  <a:extLst>
                    <a:ext uri="{9D8B030D-6E8A-4147-A177-3AD203B41FA5}">
                      <a16:colId xmlns="" xmlns:a16="http://schemas.microsoft.com/office/drawing/2014/main" val="20003"/>
                    </a:ext>
                  </a:extLst>
                </a:gridCol>
                <a:gridCol w="1606550">
                  <a:extLst>
                    <a:ext uri="{9D8B030D-6E8A-4147-A177-3AD203B41FA5}">
                      <a16:colId xmlns=""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Age</a:t>
                      </a:r>
                    </a:p>
                  </a:txBody>
                  <a:tcPr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Spectacle prescription</a:t>
                      </a:r>
                    </a:p>
                  </a:txBody>
                  <a:tcPr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Astigmatism</a:t>
                      </a:r>
                    </a:p>
                  </a:txBody>
                  <a:tcPr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Tear production rate</a:t>
                      </a:r>
                    </a:p>
                  </a:txBody>
                  <a:tcPr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Recommended lenses</a:t>
                      </a:r>
                    </a:p>
                  </a:txBody>
                  <a:tcPr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Young </a:t>
                      </a:r>
                    </a:p>
                  </a:txBody>
                  <a:tcPr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Reduced</a:t>
                      </a:r>
                    </a:p>
                  </a:txBody>
                  <a:tcPr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Young</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Young</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Reduced</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Young</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Reduced</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Pre-presbyopic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Reduced</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Reduced</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9"/>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Reduced</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1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Presbyopic</a:t>
                      </a:r>
                    </a:p>
                  </a:txBody>
                  <a:tcPr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29026"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Further refinement</a:t>
            </a:r>
          </a:p>
        </p:txBody>
      </p:sp>
      <p:sp>
        <p:nvSpPr>
          <p:cNvPr id="129027"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Current state:</a:t>
            </a:r>
          </a:p>
          <a:p>
            <a:pPr marL="342900" indent="-342900">
              <a:spcBef>
                <a:spcPct val="20000"/>
              </a:spcBef>
              <a:buFontTx/>
              <a:buChar char="•"/>
            </a:pPr>
            <a:r>
              <a:rPr lang="en-US" sz="3200"/>
              <a:t>Possible tests:</a:t>
            </a:r>
          </a:p>
        </p:txBody>
      </p:sp>
      <p:graphicFrame>
        <p:nvGraphicFramePr>
          <p:cNvPr id="129028" name="Group 4"/>
          <p:cNvGraphicFramePr>
            <a:graphicFrameLocks noGrp="1"/>
          </p:cNvGraphicFramePr>
          <p:nvPr/>
        </p:nvGraphicFramePr>
        <p:xfrm>
          <a:off x="838200" y="2819400"/>
          <a:ext cx="7772400" cy="2560320"/>
        </p:xfrm>
        <a:graphic>
          <a:graphicData uri="http://schemas.openxmlformats.org/drawingml/2006/table">
            <a:tbl>
              <a:tblPr/>
              <a:tblGrid>
                <a:gridCol w="66294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Age = Young</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2/4</a:t>
                      </a:r>
                    </a:p>
                  </a:txBody>
                  <a:tcPr horzOverflow="overflow">
                    <a:lnL>
                      <a:noFill/>
                    </a:lnL>
                    <a:lnR cap="flat">
                      <a:noFill/>
                    </a:lnR>
                    <a:lnT cap="flat">
                      <a:noFill/>
                    </a:lnT>
                    <a:lnB>
                      <a:noFill/>
                    </a:lnB>
                    <a:lnTlToBr>
                      <a:noFill/>
                    </a:lnTlToBr>
                    <a:lnBlToTr>
                      <a:noFill/>
                    </a:lnBlToTr>
                    <a:noFill/>
                  </a:tcPr>
                </a:tc>
                <a:extLst>
                  <a:ext uri="{0D108BD9-81ED-4DB2-BD59-A6C34878D82A}">
                    <a16:rowId xmlns=""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Age = Pre-presbyopic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1/4</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Age = Presbyopic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1/4</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Spectacle prescription = Myope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3/6</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Spectacle prescription = Hypermetrope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1/6</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Tear production rate = Reduced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0/6</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Tear production rate = Normal</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4/6</a:t>
                      </a:r>
                    </a:p>
                  </a:txBody>
                  <a:tcPr horzOverflow="overflow">
                    <a:lnL>
                      <a:noFill/>
                    </a:lnL>
                    <a:lnR cap="flat">
                      <a:noFill/>
                    </a:lnR>
                    <a:lnT>
                      <a:noFill/>
                    </a:lnT>
                    <a:lnB cap="flat">
                      <a:noFill/>
                    </a:lnB>
                    <a:lnTlToBr>
                      <a:noFill/>
                    </a:lnTlToBr>
                    <a:lnBlToTr>
                      <a:noFill/>
                    </a:lnBlToTr>
                    <a:noFill/>
                  </a:tcPr>
                </a:tc>
                <a:extLst>
                  <a:ext uri="{0D108BD9-81ED-4DB2-BD59-A6C34878D82A}">
                    <a16:rowId xmlns="" xmlns:a16="http://schemas.microsoft.com/office/drawing/2014/main" val="10006"/>
                  </a:ext>
                </a:extLst>
              </a:tr>
            </a:tbl>
          </a:graphicData>
        </a:graphic>
      </p:graphicFrame>
      <p:graphicFrame>
        <p:nvGraphicFramePr>
          <p:cNvPr id="129047" name="Group 23"/>
          <p:cNvGraphicFramePr>
            <a:graphicFrameLocks noGrp="1"/>
          </p:cNvGraphicFramePr>
          <p:nvPr/>
        </p:nvGraphicFramePr>
        <p:xfrm>
          <a:off x="3200400" y="1676400"/>
          <a:ext cx="4419600" cy="694944"/>
        </p:xfrm>
        <a:graphic>
          <a:graphicData uri="http://schemas.openxmlformats.org/drawingml/2006/table">
            <a:tbl>
              <a:tblPr/>
              <a:tblGrid>
                <a:gridCol w="44196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astigmatism = yes and ?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0050"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Modified rule and resulting data</a:t>
            </a:r>
          </a:p>
        </p:txBody>
      </p:sp>
      <p:sp>
        <p:nvSpPr>
          <p:cNvPr id="130051"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Rule with best test added:</a:t>
            </a:r>
          </a:p>
          <a:p>
            <a:pPr marL="342900" indent="-342900">
              <a:spcBef>
                <a:spcPct val="20000"/>
              </a:spcBef>
              <a:buFontTx/>
              <a:buChar char="•"/>
            </a:pPr>
            <a:endParaRPr lang="en-US" sz="3200"/>
          </a:p>
          <a:p>
            <a:pPr marL="342900" indent="-342900">
              <a:spcBef>
                <a:spcPct val="20000"/>
              </a:spcBef>
              <a:buFontTx/>
              <a:buChar char="•"/>
            </a:pPr>
            <a:r>
              <a:rPr lang="en-US" sz="3200"/>
              <a:t>Instances covered by modified rule:</a:t>
            </a:r>
          </a:p>
        </p:txBody>
      </p:sp>
      <p:graphicFrame>
        <p:nvGraphicFramePr>
          <p:cNvPr id="130101" name="Group 53"/>
          <p:cNvGraphicFramePr>
            <a:graphicFrameLocks noGrp="1"/>
          </p:cNvGraphicFramePr>
          <p:nvPr/>
        </p:nvGraphicFramePr>
        <p:xfrm>
          <a:off x="609600" y="2286000"/>
          <a:ext cx="8382000" cy="694944"/>
        </p:xfrm>
        <a:graphic>
          <a:graphicData uri="http://schemas.openxmlformats.org/drawingml/2006/table">
            <a:tbl>
              <a:tblPr/>
              <a:tblGrid>
                <a:gridCol w="83820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astigmatism = yes and tear production rate = normal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30103" name="Group 55"/>
          <p:cNvGraphicFramePr>
            <a:graphicFrameLocks noGrp="1"/>
          </p:cNvGraphicFramePr>
          <p:nvPr/>
        </p:nvGraphicFramePr>
        <p:xfrm>
          <a:off x="914400" y="3581400"/>
          <a:ext cx="7315200" cy="1706880"/>
        </p:xfrm>
        <a:graphic>
          <a:graphicData uri="http://schemas.openxmlformats.org/drawingml/2006/table">
            <a:tbl>
              <a:tblPr/>
              <a:tblGrid>
                <a:gridCol w="1285875">
                  <a:extLst>
                    <a:ext uri="{9D8B030D-6E8A-4147-A177-3AD203B41FA5}">
                      <a16:colId xmlns="" xmlns:a16="http://schemas.microsoft.com/office/drawing/2014/main" val="20000"/>
                    </a:ext>
                  </a:extLst>
                </a:gridCol>
                <a:gridCol w="1689100">
                  <a:extLst>
                    <a:ext uri="{9D8B030D-6E8A-4147-A177-3AD203B41FA5}">
                      <a16:colId xmlns="" xmlns:a16="http://schemas.microsoft.com/office/drawing/2014/main" val="20001"/>
                    </a:ext>
                  </a:extLst>
                </a:gridCol>
                <a:gridCol w="1285875">
                  <a:extLst>
                    <a:ext uri="{9D8B030D-6E8A-4147-A177-3AD203B41FA5}">
                      <a16:colId xmlns="" xmlns:a16="http://schemas.microsoft.com/office/drawing/2014/main" val="20002"/>
                    </a:ext>
                  </a:extLst>
                </a:gridCol>
                <a:gridCol w="1527175">
                  <a:extLst>
                    <a:ext uri="{9D8B030D-6E8A-4147-A177-3AD203B41FA5}">
                      <a16:colId xmlns="" xmlns:a16="http://schemas.microsoft.com/office/drawing/2014/main" val="20003"/>
                    </a:ext>
                  </a:extLst>
                </a:gridCol>
                <a:gridCol w="1527175">
                  <a:extLst>
                    <a:ext uri="{9D8B030D-6E8A-4147-A177-3AD203B41FA5}">
                      <a16:colId xmlns=""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Age</a:t>
                      </a:r>
                    </a:p>
                  </a:txBody>
                  <a:tcPr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Spectacle prescription</a:t>
                      </a:r>
                    </a:p>
                  </a:txBody>
                  <a:tcPr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Astigmatism</a:t>
                      </a:r>
                    </a:p>
                  </a:txBody>
                  <a:tcPr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Tear production rate</a:t>
                      </a:r>
                    </a:p>
                  </a:txBody>
                  <a:tcPr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Recommended lenses</a:t>
                      </a:r>
                    </a:p>
                  </a:txBody>
                  <a:tcPr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Young</a:t>
                      </a:r>
                    </a:p>
                  </a:txBody>
                  <a:tcPr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Young</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Presbyopic</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Myope</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Hard</a:t>
                      </a:r>
                    </a:p>
                  </a:txBody>
                  <a:tcPr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Presbyopic</a:t>
                      </a:r>
                    </a:p>
                  </a:txBody>
                  <a:tcPr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Hypermetrope</a:t>
                      </a:r>
                    </a:p>
                  </a:txBody>
                  <a:tcPr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Yes</a:t>
                      </a:r>
                    </a:p>
                  </a:txBody>
                  <a:tcPr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Normal</a:t>
                      </a:r>
                    </a:p>
                  </a:txBody>
                  <a:tcPr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rPr>
                        <a:t>None</a:t>
                      </a:r>
                    </a:p>
                  </a:txBody>
                  <a:tcPr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107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Further refinement</a:t>
            </a:r>
          </a:p>
        </p:txBody>
      </p:sp>
      <p:sp>
        <p:nvSpPr>
          <p:cNvPr id="131075"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Current state:</a:t>
            </a:r>
          </a:p>
          <a:p>
            <a:pPr marL="342900" indent="-342900">
              <a:spcBef>
                <a:spcPct val="20000"/>
              </a:spcBef>
              <a:buFontTx/>
              <a:buChar char="•"/>
            </a:pPr>
            <a:r>
              <a:rPr lang="en-US" sz="3200"/>
              <a:t>Possible tests:</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Tie between the first and the fourth test</a:t>
            </a:r>
          </a:p>
          <a:p>
            <a:pPr marL="742950" lvl="1" indent="-285750">
              <a:spcBef>
                <a:spcPct val="20000"/>
              </a:spcBef>
              <a:buFontTx/>
              <a:buChar char="–"/>
            </a:pPr>
            <a:r>
              <a:rPr lang="en-US" sz="2800"/>
              <a:t>We choose the one with greater coverage</a:t>
            </a:r>
          </a:p>
        </p:txBody>
      </p:sp>
      <p:graphicFrame>
        <p:nvGraphicFramePr>
          <p:cNvPr id="131099" name="Group 27"/>
          <p:cNvGraphicFramePr>
            <a:graphicFrameLocks noGrp="1"/>
          </p:cNvGraphicFramePr>
          <p:nvPr/>
        </p:nvGraphicFramePr>
        <p:xfrm>
          <a:off x="838200" y="3124200"/>
          <a:ext cx="7772400" cy="1828800"/>
        </p:xfrm>
        <a:graphic>
          <a:graphicData uri="http://schemas.openxmlformats.org/drawingml/2006/table">
            <a:tbl>
              <a:tblPr/>
              <a:tblGrid>
                <a:gridCol w="66294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Age = Young</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2/2</a:t>
                      </a:r>
                    </a:p>
                  </a:txBody>
                  <a:tcPr horzOverflow="overflow">
                    <a:lnL>
                      <a:noFill/>
                    </a:lnL>
                    <a:lnR cap="flat">
                      <a:noFill/>
                    </a:lnR>
                    <a:lnT cap="flat">
                      <a:noFill/>
                    </a:lnT>
                    <a:lnB>
                      <a:noFill/>
                    </a:lnB>
                    <a:lnTlToBr>
                      <a:noFill/>
                    </a:lnTlToBr>
                    <a:lnBlToTr>
                      <a:noFill/>
                    </a:lnBlToTr>
                    <a:noFill/>
                  </a:tcPr>
                </a:tc>
                <a:extLst>
                  <a:ext uri="{0D108BD9-81ED-4DB2-BD59-A6C34878D82A}">
                    <a16:rowId xmlns=""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Age = Pre-presbyopic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1"/>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Age = Presbyopic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1/2</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Spectacle prescription = Myope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3/3</a:t>
                      </a:r>
                    </a:p>
                  </a:txBody>
                  <a:tcPr horzOverflow="overflow">
                    <a:lnL>
                      <a:noFill/>
                    </a:lnL>
                    <a:lnR cap="flat">
                      <a:noFill/>
                    </a:lnR>
                    <a:lnT>
                      <a:noFill/>
                    </a:lnT>
                    <a:lnB>
                      <a:noFill/>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Spectacle prescription = Hypermetrope</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1/3</a:t>
                      </a:r>
                    </a:p>
                  </a:txBody>
                  <a:tcPr horzOverflow="overflow">
                    <a:lnL>
                      <a:noFill/>
                    </a:lnL>
                    <a:lnR cap="flat">
                      <a:noFill/>
                    </a:lnR>
                    <a:lnT>
                      <a:noFill/>
                    </a:lnT>
                    <a:lnB cap="flat">
                      <a:noFill/>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131098" name="Group 26"/>
          <p:cNvGraphicFramePr>
            <a:graphicFrameLocks noGrp="1"/>
          </p:cNvGraphicFramePr>
          <p:nvPr/>
        </p:nvGraphicFramePr>
        <p:xfrm>
          <a:off x="3200400" y="1600200"/>
          <a:ext cx="5715000" cy="969264"/>
        </p:xfrm>
        <a:graphic>
          <a:graphicData uri="http://schemas.openxmlformats.org/drawingml/2006/table">
            <a:tbl>
              <a:tblPr/>
              <a:tblGrid>
                <a:gridCol w="57150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astigmatism = yes and tear production rate = normal and ?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2098"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result</a:t>
            </a:r>
          </a:p>
        </p:txBody>
      </p:sp>
      <p:sp>
        <p:nvSpPr>
          <p:cNvPr id="132099"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Final rule:</a:t>
            </a:r>
          </a:p>
          <a:p>
            <a:pPr marL="342900" indent="-342900">
              <a:spcBef>
                <a:spcPct val="20000"/>
              </a:spcBef>
              <a:buFontTx/>
              <a:buChar char="•"/>
            </a:pPr>
            <a:endParaRPr lang="en-US" sz="3200"/>
          </a:p>
          <a:p>
            <a:pPr marL="342900" indent="-342900">
              <a:spcBef>
                <a:spcPct val="20000"/>
              </a:spcBef>
              <a:buFontTx/>
              <a:buChar char="•"/>
            </a:pPr>
            <a:r>
              <a:rPr lang="en-US" sz="3200"/>
              <a:t>Second rule for recommending “hard lenses”:</a:t>
            </a:r>
          </a:p>
          <a:p>
            <a:pPr marL="342900" indent="-342900">
              <a:spcBef>
                <a:spcPct val="20000"/>
              </a:spcBef>
            </a:pPr>
            <a:r>
              <a:rPr lang="en-US" sz="3200"/>
              <a:t>	(built from instances not covered by first rule)</a:t>
            </a:r>
          </a:p>
          <a:p>
            <a:pPr marL="342900" indent="-342900">
              <a:spcBef>
                <a:spcPct val="20000"/>
              </a:spcBef>
            </a:pPr>
            <a:endParaRPr lang="en-US" sz="3200"/>
          </a:p>
          <a:p>
            <a:pPr marL="342900" indent="-342900">
              <a:spcBef>
                <a:spcPct val="20000"/>
              </a:spcBef>
            </a:pPr>
            <a:endParaRPr lang="en-US" sz="3200"/>
          </a:p>
          <a:p>
            <a:pPr marL="342900" indent="-342900">
              <a:spcBef>
                <a:spcPct val="20000"/>
              </a:spcBef>
              <a:buFontTx/>
              <a:buChar char="•"/>
            </a:pPr>
            <a:r>
              <a:rPr lang="en-US" sz="3200"/>
              <a:t>These two rules cover all “hard lenses”:</a:t>
            </a:r>
          </a:p>
          <a:p>
            <a:pPr marL="742950" lvl="1" indent="-285750">
              <a:spcBef>
                <a:spcPct val="20000"/>
              </a:spcBef>
              <a:buFontTx/>
              <a:buChar char="–"/>
            </a:pPr>
            <a:r>
              <a:rPr lang="en-US" sz="2800"/>
              <a:t>Process is repeated with other two classes</a:t>
            </a:r>
          </a:p>
        </p:txBody>
      </p:sp>
      <p:graphicFrame>
        <p:nvGraphicFramePr>
          <p:cNvPr id="132114" name="Group 18"/>
          <p:cNvGraphicFramePr>
            <a:graphicFrameLocks noGrp="1"/>
          </p:cNvGraphicFramePr>
          <p:nvPr/>
        </p:nvGraphicFramePr>
        <p:xfrm>
          <a:off x="2667000" y="1600200"/>
          <a:ext cx="6172200" cy="1243584"/>
        </p:xfrm>
        <a:graphic>
          <a:graphicData uri="http://schemas.openxmlformats.org/drawingml/2006/table">
            <a:tbl>
              <a:tblPr/>
              <a:tblGrid>
                <a:gridCol w="61722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astigmatism = yes and tear production rate = normal and spectacle prescription = myope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32117" name="Group 21"/>
          <p:cNvGraphicFramePr>
            <a:graphicFrameLocks noGrp="1"/>
          </p:cNvGraphicFramePr>
          <p:nvPr/>
        </p:nvGraphicFramePr>
        <p:xfrm>
          <a:off x="838200" y="4267200"/>
          <a:ext cx="7848600" cy="969264"/>
        </p:xfrm>
        <a:graphic>
          <a:graphicData uri="http://schemas.openxmlformats.org/drawingml/2006/table">
            <a:tbl>
              <a:tblPr/>
              <a:tblGrid>
                <a:gridCol w="78486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age = young and astigmatism = yes and tear production rate = normal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recommendation = hard</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3122"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Pseudo-code for PRISM</a:t>
            </a:r>
          </a:p>
        </p:txBody>
      </p:sp>
      <p:graphicFrame>
        <p:nvGraphicFramePr>
          <p:cNvPr id="133123" name="Group 3"/>
          <p:cNvGraphicFramePr>
            <a:graphicFrameLocks noGrp="1"/>
          </p:cNvGraphicFramePr>
          <p:nvPr/>
        </p:nvGraphicFramePr>
        <p:xfrm>
          <a:off x="228600" y="1905000"/>
          <a:ext cx="8763000" cy="3261360"/>
        </p:xfrm>
        <a:graphic>
          <a:graphicData uri="http://schemas.openxmlformats.org/drawingml/2006/table">
            <a:tbl>
              <a:tblPr/>
              <a:tblGrid>
                <a:gridCol w="8763000">
                  <a:extLst>
                    <a:ext uri="{9D8B030D-6E8A-4147-A177-3AD203B41FA5}">
                      <a16:colId xmlns="" xmlns:a16="http://schemas.microsoft.com/office/drawing/2014/main" val="20000"/>
                    </a:ext>
                  </a:extLst>
                </a:gridCol>
              </a:tblGrid>
              <a:tr h="1216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For each class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Initialize E to the instance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While E contains instances in class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Create a rule R with an empty left-hand side that predicts class 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Until R is perfect (or there are no more attributes to use) do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For each attribute A not mentioned in R, and each value v,</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Consider adding the condition A = v to the left-hand side of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Select A and v to maximize the accuracy p/t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(break ties by choosing the condition with the largest 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Add A = v to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    Remove the instances covered by R from E </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4146" name="Rectangle 2"/>
          <p:cNvSpPr>
            <a:spLocks noChangeArrowheads="1"/>
          </p:cNvSpPr>
          <p:nvPr/>
        </p:nvSpPr>
        <p:spPr bwMode="auto">
          <a:xfrm>
            <a:off x="3048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Rules vs. decision lists</a:t>
            </a:r>
          </a:p>
        </p:txBody>
      </p:sp>
      <p:sp>
        <p:nvSpPr>
          <p:cNvPr id="134147" name="Rectangle 3"/>
          <p:cNvSpPr>
            <a:spLocks noChangeArrowheads="1"/>
          </p:cNvSpPr>
          <p:nvPr/>
        </p:nvSpPr>
        <p:spPr bwMode="auto">
          <a:xfrm>
            <a:off x="304800" y="1371600"/>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PRISM with outer loop removed generates a decision list for one class</a:t>
            </a:r>
          </a:p>
          <a:p>
            <a:pPr marL="742950" lvl="1" indent="-285750">
              <a:spcBef>
                <a:spcPct val="20000"/>
              </a:spcBef>
              <a:buFontTx/>
              <a:buChar char="–"/>
            </a:pPr>
            <a:r>
              <a:rPr lang="en-US" sz="2800"/>
              <a:t>Subsequent rules are designed for instances that are not covered by previous rules</a:t>
            </a:r>
          </a:p>
          <a:p>
            <a:pPr marL="742950" lvl="1" indent="-285750">
              <a:spcBef>
                <a:spcPct val="20000"/>
              </a:spcBef>
              <a:buFontTx/>
              <a:buChar char="–"/>
            </a:pPr>
            <a:r>
              <a:rPr lang="en-US" sz="2800"/>
              <a:t>But: order doesn’t matter because all rules predict the same class</a:t>
            </a:r>
          </a:p>
          <a:p>
            <a:pPr marL="342900" indent="-342900">
              <a:spcBef>
                <a:spcPct val="20000"/>
              </a:spcBef>
              <a:buFontTx/>
              <a:buChar char="•"/>
            </a:pPr>
            <a:r>
              <a:rPr lang="en-US" sz="3200"/>
              <a:t>Outer loop considers all classes separately</a:t>
            </a:r>
          </a:p>
          <a:p>
            <a:pPr marL="742950" lvl="1" indent="-285750">
              <a:spcBef>
                <a:spcPct val="20000"/>
              </a:spcBef>
              <a:buFontTx/>
              <a:buChar char="–"/>
            </a:pPr>
            <a:r>
              <a:rPr lang="en-US" sz="2800"/>
              <a:t>No order dependence implied</a:t>
            </a:r>
          </a:p>
          <a:p>
            <a:pPr marL="342900" indent="-342900">
              <a:spcBef>
                <a:spcPct val="20000"/>
              </a:spcBef>
              <a:buFontTx/>
              <a:buChar char="•"/>
            </a:pPr>
            <a:r>
              <a:rPr lang="en-US" sz="3200"/>
              <a:t>Problems: overlapping rules, default rule required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5170"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Separate and conquer</a:t>
            </a:r>
          </a:p>
        </p:txBody>
      </p:sp>
      <p:sp>
        <p:nvSpPr>
          <p:cNvPr id="135171" name="Rectangle 3"/>
          <p:cNvSpPr>
            <a:spLocks noChangeArrowheads="1"/>
          </p:cNvSpPr>
          <p:nvPr/>
        </p:nvSpPr>
        <p:spPr bwMode="auto">
          <a:xfrm>
            <a:off x="57150" y="1470025"/>
            <a:ext cx="8991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Methods like PRISM (for dealing with one class) are </a:t>
            </a:r>
            <a:r>
              <a:rPr lang="en-US" sz="3200" i="1"/>
              <a:t>separate-and-conquer</a:t>
            </a:r>
            <a:r>
              <a:rPr lang="en-US" sz="3200"/>
              <a:t> algorithms:</a:t>
            </a:r>
          </a:p>
          <a:p>
            <a:pPr marL="742950" lvl="1" indent="-285750">
              <a:spcBef>
                <a:spcPct val="20000"/>
              </a:spcBef>
              <a:buFontTx/>
              <a:buChar char="–"/>
            </a:pPr>
            <a:r>
              <a:rPr lang="en-US" sz="2800"/>
              <a:t>First, a rule is identified</a:t>
            </a:r>
          </a:p>
          <a:p>
            <a:pPr marL="742950" lvl="1" indent="-285750">
              <a:spcBef>
                <a:spcPct val="20000"/>
              </a:spcBef>
              <a:buFontTx/>
              <a:buChar char="–"/>
            </a:pPr>
            <a:r>
              <a:rPr lang="en-US" sz="2800"/>
              <a:t>Then, all instances covered by the rule are separated out</a:t>
            </a:r>
          </a:p>
          <a:p>
            <a:pPr marL="742950" lvl="1" indent="-285750">
              <a:spcBef>
                <a:spcPct val="20000"/>
              </a:spcBef>
              <a:buFontTx/>
              <a:buChar char="–"/>
            </a:pPr>
            <a:r>
              <a:rPr lang="en-US" sz="2800"/>
              <a:t>Finally, the remaining instances are “conquered”</a:t>
            </a:r>
          </a:p>
          <a:p>
            <a:pPr marL="342900" indent="-342900">
              <a:spcBef>
                <a:spcPct val="20000"/>
              </a:spcBef>
              <a:buFontTx/>
              <a:buChar char="•"/>
            </a:pPr>
            <a:r>
              <a:rPr lang="en-US" sz="3200"/>
              <a:t>Difference with divide-and-conquer methods:</a:t>
            </a:r>
          </a:p>
          <a:p>
            <a:pPr marL="742950" lvl="1" indent="-285750">
              <a:spcBef>
                <a:spcPct val="20000"/>
              </a:spcBef>
              <a:buFontTx/>
              <a:buChar char="–"/>
            </a:pPr>
            <a:r>
              <a:rPr lang="en-US" sz="2800"/>
              <a:t>Instance set continually shrinks as rules are generated, thereby improving efficiency (reducing run time)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619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dirty="0">
                <a:solidFill>
                  <a:schemeClr val="tx2"/>
                </a:solidFill>
              </a:rPr>
              <a:t>Mining association rules</a:t>
            </a:r>
          </a:p>
        </p:txBody>
      </p:sp>
      <p:sp>
        <p:nvSpPr>
          <p:cNvPr id="136195"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Naïve method for finding association rules:</a:t>
            </a:r>
          </a:p>
          <a:p>
            <a:pPr marL="742950" lvl="1" indent="-285750">
              <a:spcBef>
                <a:spcPct val="20000"/>
              </a:spcBef>
              <a:buFontTx/>
              <a:buChar char="–"/>
            </a:pPr>
            <a:r>
              <a:rPr lang="en-US" sz="2800"/>
              <a:t>Using the standard separate-and-conquer method, treating every possible combination of attribute values as a separate class</a:t>
            </a:r>
          </a:p>
          <a:p>
            <a:pPr marL="342900" indent="-342900">
              <a:spcBef>
                <a:spcPct val="20000"/>
              </a:spcBef>
              <a:buFontTx/>
              <a:buChar char="•"/>
            </a:pPr>
            <a:r>
              <a:rPr lang="en-US" sz="3200"/>
              <a:t>Two problems:</a:t>
            </a:r>
          </a:p>
          <a:p>
            <a:pPr marL="742950" lvl="1" indent="-285750">
              <a:spcBef>
                <a:spcPct val="20000"/>
              </a:spcBef>
              <a:buFontTx/>
              <a:buChar char="–"/>
            </a:pPr>
            <a:r>
              <a:rPr lang="en-US" sz="2800"/>
              <a:t>Computational complexity</a:t>
            </a:r>
          </a:p>
          <a:p>
            <a:pPr marL="742950" lvl="1" indent="-285750">
              <a:spcBef>
                <a:spcPct val="20000"/>
              </a:spcBef>
              <a:buFontTx/>
              <a:buChar char="–"/>
            </a:pPr>
            <a:r>
              <a:rPr lang="en-US" sz="2800"/>
              <a:t>Resulting number of rules (which would have to be pruned on the basis of support and confidence)</a:t>
            </a:r>
          </a:p>
          <a:p>
            <a:pPr marL="342900" indent="-342900">
              <a:spcBef>
                <a:spcPct val="20000"/>
              </a:spcBef>
              <a:buFontTx/>
              <a:buChar char="•"/>
            </a:pPr>
            <a:r>
              <a:rPr lang="en-US" sz="3200"/>
              <a:t>But: we can look for high support rules directly!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7218"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Item sets</a:t>
            </a:r>
          </a:p>
        </p:txBody>
      </p:sp>
      <p:sp>
        <p:nvSpPr>
          <p:cNvPr id="137219"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Support: number of instances (or </a:t>
            </a:r>
            <a:r>
              <a:rPr lang="en-US" sz="3200" i="1"/>
              <a:t>transactions</a:t>
            </a:r>
            <a:r>
              <a:rPr lang="en-US" sz="3200"/>
              <a:t>) correctly covered by association rule</a:t>
            </a:r>
          </a:p>
          <a:p>
            <a:pPr marL="742950" lvl="1" indent="-285750">
              <a:spcBef>
                <a:spcPct val="20000"/>
              </a:spcBef>
              <a:buFontTx/>
              <a:buChar char="–"/>
            </a:pPr>
            <a:r>
              <a:rPr lang="en-US" sz="2800"/>
              <a:t>The same as the number of instances covered by </a:t>
            </a:r>
            <a:r>
              <a:rPr lang="en-US" sz="2800" i="1"/>
              <a:t>all</a:t>
            </a:r>
            <a:r>
              <a:rPr lang="en-US" sz="2800"/>
              <a:t> tests in the rule (LHS and RHS!)</a:t>
            </a:r>
          </a:p>
          <a:p>
            <a:pPr marL="342900" indent="-342900">
              <a:spcBef>
                <a:spcPct val="20000"/>
              </a:spcBef>
              <a:buFontTx/>
              <a:buChar char="•"/>
            </a:pPr>
            <a:r>
              <a:rPr lang="en-US" sz="3200" i="1"/>
              <a:t>Item</a:t>
            </a:r>
            <a:r>
              <a:rPr lang="en-US" sz="3200"/>
              <a:t>: one test/attribute-value pair</a:t>
            </a:r>
          </a:p>
          <a:p>
            <a:pPr marL="342900" indent="-342900">
              <a:spcBef>
                <a:spcPct val="20000"/>
              </a:spcBef>
              <a:buFontTx/>
              <a:buChar char="•"/>
            </a:pPr>
            <a:r>
              <a:rPr lang="en-US" sz="3200" i="1"/>
              <a:t>Item set</a:t>
            </a:r>
            <a:r>
              <a:rPr lang="en-US" sz="3200"/>
              <a:t>: all items occurring in a rule</a:t>
            </a:r>
          </a:p>
          <a:p>
            <a:pPr marL="342900" indent="-342900">
              <a:spcBef>
                <a:spcPct val="20000"/>
              </a:spcBef>
              <a:buFontTx/>
              <a:buChar char="•"/>
            </a:pPr>
            <a:r>
              <a:rPr lang="en-US" sz="3200"/>
              <a:t>Goal: only rules that exceed pre-defined support</a:t>
            </a:r>
          </a:p>
          <a:p>
            <a:pPr marL="742950" lvl="1" indent="-285750">
              <a:spcBef>
                <a:spcPct val="20000"/>
              </a:spcBef>
            </a:pPr>
            <a:r>
              <a:rPr lang="en-US" sz="2800">
                <a:sym typeface="Symbol" pitchFamily="18" charset="2"/>
              </a:rPr>
              <a:t> We can do it by finding all item sets with the given minimum support and generating rules from them!</a:t>
            </a:r>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3977" name="Rectangle 9"/>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Note: “missing” is always treated as a separate attribute value</a:t>
            </a:r>
          </a:p>
        </p:txBody>
      </p:sp>
      <p:sp>
        <p:nvSpPr>
          <p:cNvPr id="83970"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Pseudo-code for 1R</a:t>
            </a:r>
          </a:p>
        </p:txBody>
      </p:sp>
      <p:graphicFrame>
        <p:nvGraphicFramePr>
          <p:cNvPr id="83980" name="Group 12"/>
          <p:cNvGraphicFramePr>
            <a:graphicFrameLocks noGrp="1"/>
          </p:cNvGraphicFramePr>
          <p:nvPr/>
        </p:nvGraphicFramePr>
        <p:xfrm>
          <a:off x="609600" y="2057400"/>
          <a:ext cx="8382000" cy="2340864"/>
        </p:xfrm>
        <a:graphic>
          <a:graphicData uri="http://schemas.openxmlformats.org/drawingml/2006/table">
            <a:tbl>
              <a:tblPr/>
              <a:tblGrid>
                <a:gridCol w="8382000">
                  <a:extLst>
                    <a:ext uri="{9D8B030D-6E8A-4147-A177-3AD203B41FA5}">
                      <a16:colId xmlns=""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For each attribute,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For each value of the attribute, make a rule as follows: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count how often each class appears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find the most frequent class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make the rule assign that class to this attribute-value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Calculate the error rate of the rules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Choose the rules with the smallest error rate</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824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Item sets for weather data</a:t>
            </a:r>
          </a:p>
        </p:txBody>
      </p:sp>
      <p:graphicFrame>
        <p:nvGraphicFramePr>
          <p:cNvPr id="138266" name="Group 26"/>
          <p:cNvGraphicFramePr>
            <a:graphicFrameLocks noGrp="1"/>
          </p:cNvGraphicFramePr>
          <p:nvPr/>
        </p:nvGraphicFramePr>
        <p:xfrm>
          <a:off x="304800" y="1219200"/>
          <a:ext cx="8610600" cy="3096768"/>
        </p:xfrm>
        <a:graphic>
          <a:graphicData uri="http://schemas.openxmlformats.org/drawingml/2006/table">
            <a:tbl>
              <a:tblPr/>
              <a:tblGrid>
                <a:gridCol w="2133600">
                  <a:extLst>
                    <a:ext uri="{9D8B030D-6E8A-4147-A177-3AD203B41FA5}">
                      <a16:colId xmlns="" xmlns:a16="http://schemas.microsoft.com/office/drawing/2014/main" val="20000"/>
                    </a:ext>
                  </a:extLst>
                </a:gridCol>
                <a:gridCol w="2447925">
                  <a:extLst>
                    <a:ext uri="{9D8B030D-6E8A-4147-A177-3AD203B41FA5}">
                      <a16:colId xmlns="" xmlns:a16="http://schemas.microsoft.com/office/drawing/2014/main" val="20001"/>
                    </a:ext>
                  </a:extLst>
                </a:gridCol>
                <a:gridCol w="2041525">
                  <a:extLst>
                    <a:ext uri="{9D8B030D-6E8A-4147-A177-3AD203B41FA5}">
                      <a16:colId xmlns="" xmlns:a16="http://schemas.microsoft.com/office/drawing/2014/main" val="20002"/>
                    </a:ext>
                  </a:extLst>
                </a:gridCol>
                <a:gridCol w="1987550">
                  <a:extLst>
                    <a:ext uri="{9D8B030D-6E8A-4147-A177-3AD203B41FA5}">
                      <a16:colId xmlns="" xmlns:a16="http://schemas.microsoft.com/office/drawing/2014/main" val="20003"/>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One-item sets</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Two-item sets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Three-item sets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Four-item sets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Sunny (5)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Sunny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 = Mild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Sunny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 = Hot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 = High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Sunny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 = Hot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 = High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 = No (2)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 = Cool (4)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Sunny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 = High (3)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Sunny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 = High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 = False (2)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 = Rainy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 = Mild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 = False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 = Yes (2)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138265" name="Rectangle 25"/>
          <p:cNvSpPr>
            <a:spLocks noChangeArrowheads="1"/>
          </p:cNvSpPr>
          <p:nvPr/>
        </p:nvSpPr>
        <p:spPr bwMode="auto">
          <a:xfrm>
            <a:off x="304800" y="4343400"/>
            <a:ext cx="8534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In total: 12 one-item sets, 47 two-item sets, 39 three-item sets, 6 four-item sets and 0 five-item sets (with minimum support of two)</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39266"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Generating rules from an item set</a:t>
            </a:r>
          </a:p>
        </p:txBody>
      </p:sp>
      <p:sp>
        <p:nvSpPr>
          <p:cNvPr id="139267"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Once all item sets with minimum support have been generated, we can turn them into rules</a:t>
            </a:r>
          </a:p>
          <a:p>
            <a:pPr marL="342900" indent="-342900">
              <a:spcBef>
                <a:spcPct val="20000"/>
              </a:spcBef>
              <a:buFontTx/>
              <a:buChar char="•"/>
            </a:pPr>
            <a:r>
              <a:rPr lang="en-US" sz="3200"/>
              <a:t>Example:</a:t>
            </a:r>
          </a:p>
          <a:p>
            <a:pPr marL="342900" indent="-342900">
              <a:spcBef>
                <a:spcPct val="20000"/>
              </a:spcBef>
              <a:buFontTx/>
              <a:buChar char="•"/>
            </a:pPr>
            <a:r>
              <a:rPr lang="en-US" sz="3200"/>
              <a:t>Seven (2</a:t>
            </a:r>
            <a:r>
              <a:rPr lang="en-US" sz="3200" baseline="30000"/>
              <a:t>N</a:t>
            </a:r>
            <a:r>
              <a:rPr lang="en-US" sz="3200"/>
              <a:t>-1) potential rules:</a:t>
            </a:r>
          </a:p>
        </p:txBody>
      </p:sp>
      <p:graphicFrame>
        <p:nvGraphicFramePr>
          <p:cNvPr id="139285" name="Group 21"/>
          <p:cNvGraphicFramePr>
            <a:graphicFrameLocks noGrp="1"/>
          </p:cNvGraphicFramePr>
          <p:nvPr/>
        </p:nvGraphicFramePr>
        <p:xfrm>
          <a:off x="2362200" y="2667000"/>
          <a:ext cx="6172200" cy="335280"/>
        </p:xfrm>
        <a:graphic>
          <a:graphicData uri="http://schemas.openxmlformats.org/drawingml/2006/table">
            <a:tbl>
              <a:tblPr/>
              <a:tblGrid>
                <a:gridCol w="61722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Humidity = Normal, Windy = False, Play = Yes (4)</a:t>
                      </a:r>
                      <a:endParaRPr kumimoji="0" lang="en-US" sz="16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39294" name="Group 30"/>
          <p:cNvGraphicFramePr>
            <a:graphicFrameLocks noGrp="1"/>
          </p:cNvGraphicFramePr>
          <p:nvPr>
            <p:extLst>
              <p:ext uri="{D42A27DB-BD31-4B8C-83A1-F6EECF244321}">
                <p14:modId xmlns:p14="http://schemas.microsoft.com/office/powerpoint/2010/main" val="1013783733"/>
              </p:ext>
            </p:extLst>
          </p:nvPr>
        </p:nvGraphicFramePr>
        <p:xfrm>
          <a:off x="0" y="3733800"/>
          <a:ext cx="9144000" cy="2627376"/>
        </p:xfrm>
        <a:graphic>
          <a:graphicData uri="http://schemas.openxmlformats.org/drawingml/2006/table">
            <a:tbl>
              <a:tblPr/>
              <a:tblGrid>
                <a:gridCol w="8415338">
                  <a:extLst>
                    <a:ext uri="{9D8B030D-6E8A-4147-A177-3AD203B41FA5}">
                      <a16:colId xmlns="" xmlns:a16="http://schemas.microsoft.com/office/drawing/2014/main" val="20000"/>
                    </a:ext>
                  </a:extLst>
                </a:gridCol>
                <a:gridCol w="728662">
                  <a:extLst>
                    <a:ext uri="{9D8B030D-6E8A-4147-A177-3AD203B41FA5}">
                      <a16:colId xmlns="" xmlns:a16="http://schemas.microsoft.com/office/drawing/2014/main" val="20001"/>
                    </a:ext>
                  </a:extLst>
                </a:gridCol>
              </a:tblGrid>
              <a:tr h="213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Humidity = Normal and Windy = False then Play = Yes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Humidity = Normal and Play = Yes then Windy = False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Windy = False and Play = Yes then Humidity = Normal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Humidity = Normal then Windy = False and Play = Yes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Windy = False then Humidity = Normal and Play = Yes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Play = Yes then Humidity = Normal and Windy = False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If True then Humidity = Normal and Windy = False and Play = Yes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pitchFamily="49" charset="0"/>
                        </a:rPr>
                        <a:t>(Note: there is a typo in the 2</a:t>
                      </a:r>
                      <a:r>
                        <a:rPr kumimoji="0" lang="en-US" sz="1600" b="0" i="0" u="none" strike="noStrike" cap="none" normalizeH="0" baseline="30000" dirty="0" smtClean="0">
                          <a:ln>
                            <a:noFill/>
                          </a:ln>
                          <a:solidFill>
                            <a:schemeClr val="tx1"/>
                          </a:solidFill>
                          <a:effectLst/>
                          <a:latin typeface="Courier" pitchFamily="49" charset="0"/>
                        </a:rPr>
                        <a:t>nd</a:t>
                      </a:r>
                      <a:r>
                        <a:rPr kumimoji="0" lang="en-US" sz="1600" b="0" i="0" u="none" strike="noStrike" cap="none" normalizeH="0" baseline="0" dirty="0" smtClean="0">
                          <a:ln>
                            <a:noFill/>
                          </a:ln>
                          <a:solidFill>
                            <a:schemeClr val="tx1"/>
                          </a:solidFill>
                          <a:effectLst/>
                          <a:latin typeface="Courier" pitchFamily="49" charset="0"/>
                        </a:rPr>
                        <a:t> edition of the textbook on page 115 – it says 4/12.)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4/4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4/6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4/6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4/7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4/8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4/9 4/14</a:t>
                      </a:r>
                    </a:p>
                  </a:txBody>
                  <a:tcPr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0290"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Rules for the weather data</a:t>
            </a:r>
          </a:p>
        </p:txBody>
      </p:sp>
      <p:sp>
        <p:nvSpPr>
          <p:cNvPr id="140291" name="Rectangle 3"/>
          <p:cNvSpPr>
            <a:spLocks noChangeArrowheads="1"/>
          </p:cNvSpPr>
          <p:nvPr/>
        </p:nvSpPr>
        <p:spPr bwMode="auto">
          <a:xfrm>
            <a:off x="3810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Rules with support &gt; 1 and confidence = 100%:</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In total: 3 rules with support four, 5 with support three, and 50 with support two</a:t>
            </a:r>
          </a:p>
        </p:txBody>
      </p:sp>
      <p:graphicFrame>
        <p:nvGraphicFramePr>
          <p:cNvPr id="140334" name="Group 46"/>
          <p:cNvGraphicFramePr>
            <a:graphicFrameLocks noGrp="1"/>
          </p:cNvGraphicFramePr>
          <p:nvPr/>
        </p:nvGraphicFramePr>
        <p:xfrm>
          <a:off x="228600" y="2133600"/>
          <a:ext cx="8686800" cy="2834640"/>
        </p:xfrm>
        <a:graphic>
          <a:graphicData uri="http://schemas.openxmlformats.org/drawingml/2006/table">
            <a:tbl>
              <a:tblPr/>
              <a:tblGrid>
                <a:gridCol w="692150">
                  <a:extLst>
                    <a:ext uri="{9D8B030D-6E8A-4147-A177-3AD203B41FA5}">
                      <a16:colId xmlns="" xmlns:a16="http://schemas.microsoft.com/office/drawing/2014/main" val="20000"/>
                    </a:ext>
                  </a:extLst>
                </a:gridCol>
                <a:gridCol w="3919538">
                  <a:extLst>
                    <a:ext uri="{9D8B030D-6E8A-4147-A177-3AD203B41FA5}">
                      <a16:colId xmlns="" xmlns:a16="http://schemas.microsoft.com/office/drawing/2014/main" val="20001"/>
                    </a:ext>
                  </a:extLst>
                </a:gridCol>
                <a:gridCol w="2487612">
                  <a:extLst>
                    <a:ext uri="{9D8B030D-6E8A-4147-A177-3AD203B41FA5}">
                      <a16:colId xmlns="" xmlns:a16="http://schemas.microsoft.com/office/drawing/2014/main" val="20002"/>
                    </a:ext>
                  </a:extLst>
                </a:gridCol>
                <a:gridCol w="741363">
                  <a:extLst>
                    <a:ext uri="{9D8B030D-6E8A-4147-A177-3AD203B41FA5}">
                      <a16:colId xmlns="" xmlns:a16="http://schemas.microsoft.com/office/drawing/2014/main" val="20003"/>
                    </a:ext>
                  </a:extLst>
                </a:gridCol>
                <a:gridCol w="846137">
                  <a:extLst>
                    <a:ext uri="{9D8B030D-6E8A-4147-A177-3AD203B41FA5}">
                      <a16:colId xmlns="" xmlns:a16="http://schemas.microsoft.com/office/drawing/2014/main" val="20004"/>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pitchFamily="4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Association rule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urier"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Sup.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Conf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Humidity=Normal Windy=False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Play=Yes</a:t>
                      </a:r>
                      <a:endParaRPr kumimoji="0" lang="en-US" sz="1800" b="0" i="0" u="none" strike="noStrike" cap="none" normalizeH="0" baseline="0" smtClean="0">
                        <a:ln>
                          <a:noFill/>
                        </a:ln>
                        <a:solidFill>
                          <a:schemeClr val="tx1"/>
                        </a:solidFill>
                        <a:effectLst/>
                        <a:latin typeface="Courier"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100%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Temperature=Cool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Humidity=Normal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Outlook=Overcast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Play=Yes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Temperature=Cold Play=Yes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Humidity=Normal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100%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58</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Outlook=Sunny Temperature=Hot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Humidity=High</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100%</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1314"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Example rules from the same set</a:t>
            </a:r>
          </a:p>
        </p:txBody>
      </p:sp>
      <p:sp>
        <p:nvSpPr>
          <p:cNvPr id="141315"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Item set:</a:t>
            </a:r>
          </a:p>
          <a:p>
            <a:pPr marL="342900" indent="-342900">
              <a:spcBef>
                <a:spcPct val="20000"/>
              </a:spcBef>
              <a:buFontTx/>
              <a:buChar char="•"/>
            </a:pPr>
            <a:endParaRPr lang="en-US" sz="3200"/>
          </a:p>
          <a:p>
            <a:pPr marL="342900" indent="-342900">
              <a:spcBef>
                <a:spcPct val="20000"/>
              </a:spcBef>
              <a:buFontTx/>
              <a:buChar char="•"/>
            </a:pPr>
            <a:r>
              <a:rPr lang="en-US" sz="3200"/>
              <a:t>Resulting rules all with 100% confidence:</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pPr>
            <a:r>
              <a:rPr lang="en-US" sz="3200"/>
              <a:t>	due to the following “frequent” item sets:</a:t>
            </a:r>
          </a:p>
        </p:txBody>
      </p:sp>
      <p:graphicFrame>
        <p:nvGraphicFramePr>
          <p:cNvPr id="141337" name="Group 25"/>
          <p:cNvGraphicFramePr>
            <a:graphicFrameLocks noGrp="1"/>
          </p:cNvGraphicFramePr>
          <p:nvPr/>
        </p:nvGraphicFramePr>
        <p:xfrm>
          <a:off x="304800" y="2209800"/>
          <a:ext cx="8610600" cy="335280"/>
        </p:xfrm>
        <a:graphic>
          <a:graphicData uri="http://schemas.openxmlformats.org/drawingml/2006/table">
            <a:tbl>
              <a:tblPr/>
              <a:tblGrid>
                <a:gridCol w="86106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Humidity = Normal, Windy = False, Play = Yes (2)</a:t>
                      </a:r>
                      <a:endParaRPr kumimoji="0" lang="en-US" sz="16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1338" name="Group 26"/>
          <p:cNvGraphicFramePr>
            <a:graphicFrameLocks noGrp="1"/>
          </p:cNvGraphicFramePr>
          <p:nvPr/>
        </p:nvGraphicFramePr>
        <p:xfrm>
          <a:off x="228600" y="3352800"/>
          <a:ext cx="8610600" cy="920496"/>
        </p:xfrm>
        <a:graphic>
          <a:graphicData uri="http://schemas.openxmlformats.org/drawingml/2006/table">
            <a:tbl>
              <a:tblPr/>
              <a:tblGrid>
                <a:gridCol w="86106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Windy = False </a:t>
                      </a:r>
                      <a:r>
                        <a:rPr kumimoji="0" lang="en-US" sz="1600" b="0" i="0" u="none" strike="noStrike" cap="none" normalizeH="0" baseline="0" smtClean="0">
                          <a:ln>
                            <a:noFill/>
                          </a:ln>
                          <a:solidFill>
                            <a:schemeClr val="tx1"/>
                          </a:solidFill>
                          <a:effectLst/>
                          <a:latin typeface="Courier" pitchFamily="49" charset="0"/>
                          <a:sym typeface="Symbol" pitchFamily="18" charset="2"/>
                        </a:rPr>
                        <a:t> </a:t>
                      </a:r>
                      <a:r>
                        <a:rPr kumimoji="0" lang="en-US" sz="1600" b="0" i="0" u="none" strike="noStrike" cap="none" normalizeH="0" baseline="0" smtClean="0">
                          <a:ln>
                            <a:noFill/>
                          </a:ln>
                          <a:solidFill>
                            <a:schemeClr val="tx1"/>
                          </a:solidFill>
                          <a:effectLst/>
                          <a:latin typeface="Courier" pitchFamily="49" charset="0"/>
                        </a:rPr>
                        <a:t>Humidity = Normal, Play = Yes</a:t>
                      </a:r>
                      <a:endParaRPr kumimoji="0" lang="en-US" sz="1600" b="0" i="0" u="none" strike="noStrike" cap="none" normalizeH="0" baseline="0" smtClean="0">
                        <a:ln>
                          <a:noFill/>
                        </a:ln>
                        <a:solidFill>
                          <a:schemeClr val="tx1"/>
                        </a:solidFill>
                        <a:effectLst/>
                        <a:latin typeface="Courier" pitchFamily="49" charset="0"/>
                        <a:sym typeface="Symbol" pitchFamily="18" charset="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Windy = False, Humidity = Normal </a:t>
                      </a:r>
                      <a:r>
                        <a:rPr kumimoji="0" lang="en-US" sz="1600" b="0" i="0" u="none" strike="noStrike" cap="none" normalizeH="0" baseline="0" smtClean="0">
                          <a:ln>
                            <a:noFill/>
                          </a:ln>
                          <a:solidFill>
                            <a:schemeClr val="tx1"/>
                          </a:solidFill>
                          <a:effectLst/>
                          <a:latin typeface="Courier" pitchFamily="49" charset="0"/>
                          <a:sym typeface="Symbol" pitchFamily="18" charset="2"/>
                        </a:rPr>
                        <a:t></a:t>
                      </a:r>
                      <a:r>
                        <a:rPr kumimoji="0" lang="en-US" sz="1600" b="0" i="0" u="none" strike="noStrike" cap="none" normalizeH="0" baseline="0" smtClean="0">
                          <a:ln>
                            <a:noFill/>
                          </a:ln>
                          <a:solidFill>
                            <a:schemeClr val="tx1"/>
                          </a:solidFill>
                          <a:effectLst/>
                          <a:latin typeface="Courier" pitchFamily="49" charset="0"/>
                        </a:rPr>
                        <a:t> Play = Yes</a:t>
                      </a:r>
                      <a:endParaRPr kumimoji="0" lang="en-US" sz="1600" b="0" i="0" u="none" strike="noStrike" cap="none" normalizeH="0" baseline="0" smtClean="0">
                        <a:ln>
                          <a:noFill/>
                        </a:ln>
                        <a:solidFill>
                          <a:schemeClr val="tx1"/>
                        </a:solidFill>
                        <a:effectLst/>
                        <a:latin typeface="Courier" pitchFamily="49" charset="0"/>
                        <a:sym typeface="Symbol" pitchFamily="18" charset="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Windy = False, Play = Yes </a:t>
                      </a:r>
                      <a:r>
                        <a:rPr kumimoji="0" lang="en-US" sz="1600" b="0" i="0" u="none" strike="noStrike" cap="none" normalizeH="0" baseline="0" smtClean="0">
                          <a:ln>
                            <a:noFill/>
                          </a:ln>
                          <a:solidFill>
                            <a:schemeClr val="tx1"/>
                          </a:solidFill>
                          <a:effectLst/>
                          <a:latin typeface="Courier" pitchFamily="49" charset="0"/>
                          <a:sym typeface="Symbol" pitchFamily="18" charset="2"/>
                        </a:rPr>
                        <a:t> Humidity = Normal</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1339" name="Group 27"/>
          <p:cNvGraphicFramePr>
            <a:graphicFrameLocks noGrp="1"/>
          </p:cNvGraphicFramePr>
          <p:nvPr/>
        </p:nvGraphicFramePr>
        <p:xfrm>
          <a:off x="381000" y="5029200"/>
          <a:ext cx="7315200" cy="920496"/>
        </p:xfrm>
        <a:graphic>
          <a:graphicData uri="http://schemas.openxmlformats.org/drawingml/2006/table">
            <a:tbl>
              <a:tblPr/>
              <a:tblGrid>
                <a:gridCol w="7315200">
                  <a:extLst>
                    <a:ext uri="{9D8B030D-6E8A-4147-A177-3AD203B41FA5}">
                      <a16:colId xmlns=""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Windy = False                     (2)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Humidity = Normal, Windy = False  (2)</a:t>
                      </a:r>
                      <a:endParaRPr kumimoji="0" lang="en-US" sz="1600" b="0" i="0" u="none" strike="noStrike" cap="none" normalizeH="0" baseline="0" smtClean="0">
                        <a:ln>
                          <a:noFill/>
                        </a:ln>
                        <a:solidFill>
                          <a:schemeClr val="tx1"/>
                        </a:solidFill>
                        <a:effectLst/>
                        <a:latin typeface="Courier" pitchFamily="49" charset="0"/>
                        <a:sym typeface="Symbol" pitchFamily="18" charset="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Temperature = Cool, Windy = False, Play = Yes         (2)</a:t>
                      </a:r>
                      <a:endParaRPr kumimoji="0" lang="en-US" sz="16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2338"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Generating item sets efficiently</a:t>
            </a:r>
          </a:p>
        </p:txBody>
      </p:sp>
      <p:sp>
        <p:nvSpPr>
          <p:cNvPr id="142339" name="Rectangle 3"/>
          <p:cNvSpPr>
            <a:spLocks noChangeArrowheads="1"/>
          </p:cNvSpPr>
          <p:nvPr/>
        </p:nvSpPr>
        <p:spPr bwMode="auto">
          <a:xfrm>
            <a:off x="152400" y="1447800"/>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How can we efficiently find all frequent item sets?</a:t>
            </a:r>
          </a:p>
          <a:p>
            <a:pPr marL="342900" indent="-342900">
              <a:spcBef>
                <a:spcPct val="20000"/>
              </a:spcBef>
              <a:buFontTx/>
              <a:buChar char="•"/>
            </a:pPr>
            <a:r>
              <a:rPr lang="en-US" sz="3200"/>
              <a:t>Finding one-item sets easy</a:t>
            </a:r>
          </a:p>
          <a:p>
            <a:pPr marL="342900" indent="-342900">
              <a:spcBef>
                <a:spcPct val="20000"/>
              </a:spcBef>
              <a:buFontTx/>
              <a:buChar char="•"/>
            </a:pPr>
            <a:r>
              <a:rPr lang="en-US" sz="3200"/>
              <a:t>Idea: use one-item sets to generate two-item sets, two-item sets to generate three-item sets, …</a:t>
            </a:r>
          </a:p>
          <a:p>
            <a:pPr marL="742950" lvl="1" indent="-285750">
              <a:spcBef>
                <a:spcPct val="20000"/>
              </a:spcBef>
              <a:buFontTx/>
              <a:buChar char="–"/>
            </a:pPr>
            <a:r>
              <a:rPr lang="en-US" sz="2800"/>
              <a:t>If (A B) is a frequent item set, then (A) and (B) have to be frequent item sets as well!</a:t>
            </a:r>
          </a:p>
          <a:p>
            <a:pPr marL="742950" lvl="1" indent="-285750">
              <a:spcBef>
                <a:spcPct val="20000"/>
              </a:spcBef>
              <a:buFontTx/>
              <a:buChar char="–"/>
            </a:pPr>
            <a:r>
              <a:rPr lang="en-US" sz="2800"/>
              <a:t>In general: if X is frequent </a:t>
            </a:r>
            <a:r>
              <a:rPr lang="en-US" sz="2800" i="1"/>
              <a:t>k</a:t>
            </a:r>
            <a:r>
              <a:rPr lang="en-US" sz="2800"/>
              <a:t>-item set, then all (</a:t>
            </a:r>
            <a:r>
              <a:rPr lang="en-US" sz="2800" i="1"/>
              <a:t>k</a:t>
            </a:r>
            <a:r>
              <a:rPr lang="en-US" sz="2800"/>
              <a:t>-1)-item subsets of X are also frequent</a:t>
            </a:r>
          </a:p>
          <a:p>
            <a:pPr marL="742950" lvl="1" indent="-285750">
              <a:spcBef>
                <a:spcPct val="20000"/>
              </a:spcBef>
            </a:pPr>
            <a:r>
              <a:rPr lang="en-US" sz="2800">
                <a:sym typeface="Symbol" pitchFamily="18" charset="2"/>
              </a:rPr>
              <a:t> </a:t>
            </a:r>
            <a:r>
              <a:rPr lang="en-US" sz="2800"/>
              <a:t>Compute </a:t>
            </a:r>
            <a:r>
              <a:rPr lang="en-US" sz="2800" i="1"/>
              <a:t>k</a:t>
            </a:r>
            <a:r>
              <a:rPr lang="en-US" sz="2800"/>
              <a:t>-item set by merging (</a:t>
            </a:r>
            <a:r>
              <a:rPr lang="en-US" sz="2800" i="1"/>
              <a:t>k</a:t>
            </a:r>
            <a:r>
              <a:rPr lang="en-US" sz="2800"/>
              <a:t>-1)-item sets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3362" name="Rectangle 2"/>
          <p:cNvSpPr>
            <a:spLocks noChangeArrowheads="1"/>
          </p:cNvSpPr>
          <p:nvPr/>
        </p:nvSpPr>
        <p:spPr bwMode="auto">
          <a:xfrm>
            <a:off x="258763"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An example</a:t>
            </a:r>
          </a:p>
        </p:txBody>
      </p:sp>
      <p:sp>
        <p:nvSpPr>
          <p:cNvPr id="143363" name="Rectangle 3"/>
          <p:cNvSpPr>
            <a:spLocks noChangeArrowheads="1"/>
          </p:cNvSpPr>
          <p:nvPr/>
        </p:nvSpPr>
        <p:spPr bwMode="auto">
          <a:xfrm>
            <a:off x="0" y="1066800"/>
            <a:ext cx="8915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dirty="0"/>
              <a:t>Given: five three-item sets</a:t>
            </a:r>
          </a:p>
          <a:p>
            <a:pPr marL="342900" indent="-342900">
              <a:spcBef>
                <a:spcPct val="20000"/>
              </a:spcBef>
            </a:pPr>
            <a:r>
              <a:rPr lang="en-US" sz="2800" dirty="0">
                <a:latin typeface="Courier" pitchFamily="49" charset="0"/>
              </a:rPr>
              <a:t>	</a:t>
            </a:r>
            <a:r>
              <a:rPr lang="en-US" dirty="0">
                <a:latin typeface="Courier" pitchFamily="49" charset="0"/>
              </a:rPr>
              <a:t>(A B C), (A B D), (A C D), (A C E), (B C D)</a:t>
            </a:r>
          </a:p>
          <a:p>
            <a:pPr marL="342900" indent="-342900">
              <a:spcBef>
                <a:spcPct val="20000"/>
              </a:spcBef>
              <a:buFontTx/>
              <a:buChar char="•"/>
            </a:pPr>
            <a:r>
              <a:rPr lang="en-US" sz="3200" dirty="0"/>
              <a:t>Lexicographically ordered and stored in hash table</a:t>
            </a:r>
          </a:p>
          <a:p>
            <a:pPr marL="342900" indent="-342900">
              <a:spcBef>
                <a:spcPct val="20000"/>
              </a:spcBef>
              <a:buFontTx/>
              <a:buChar char="•"/>
            </a:pPr>
            <a:r>
              <a:rPr lang="en-US" sz="3200" dirty="0" smtClean="0"/>
              <a:t>Candidate </a:t>
            </a:r>
            <a:r>
              <a:rPr lang="en-US" sz="3200" dirty="0"/>
              <a:t>four-item sets:</a:t>
            </a:r>
          </a:p>
          <a:p>
            <a:pPr marL="342900" indent="-342900">
              <a:spcBef>
                <a:spcPct val="20000"/>
              </a:spcBef>
            </a:pPr>
            <a:r>
              <a:rPr lang="en-US" sz="3200" dirty="0"/>
              <a:t>	</a:t>
            </a:r>
            <a:r>
              <a:rPr lang="en-US" dirty="0">
                <a:latin typeface="Courier" pitchFamily="49" charset="0"/>
              </a:rPr>
              <a:t>(A B C D) OK: (A C D) &amp; (B C D) exist in hash</a:t>
            </a:r>
          </a:p>
          <a:p>
            <a:pPr marL="342900" indent="-342900">
              <a:spcBef>
                <a:spcPct val="20000"/>
              </a:spcBef>
            </a:pPr>
            <a:r>
              <a:rPr lang="en-US" sz="3200" dirty="0">
                <a:latin typeface="Courier" pitchFamily="49" charset="0"/>
              </a:rPr>
              <a:t>	</a:t>
            </a:r>
            <a:r>
              <a:rPr lang="en-US" dirty="0">
                <a:latin typeface="Courier" pitchFamily="49" charset="0"/>
              </a:rPr>
              <a:t>(A C D E) not OK: (A D E) &amp; (C D E) missing!</a:t>
            </a:r>
          </a:p>
          <a:p>
            <a:pPr marL="342900" indent="-342900">
              <a:spcBef>
                <a:spcPct val="20000"/>
              </a:spcBef>
              <a:buFontTx/>
              <a:buChar char="•"/>
            </a:pPr>
            <a:r>
              <a:rPr lang="en-US" sz="3200" dirty="0"/>
              <a:t>Final check for minimum coverage can be done only by counting instances in dataset</a:t>
            </a:r>
          </a:p>
          <a:p>
            <a:pPr marL="742950" lvl="1" indent="-285750">
              <a:spcBef>
                <a:spcPct val="20000"/>
              </a:spcBef>
              <a:buFontTx/>
              <a:buChar char="•"/>
            </a:pPr>
            <a:r>
              <a:rPr lang="en-US" sz="3200" dirty="0"/>
              <a:t>(</a:t>
            </a:r>
            <a:r>
              <a:rPr lang="en-US" sz="3200" i="1" dirty="0"/>
              <a:t>k</a:t>
            </a:r>
            <a:r>
              <a:rPr lang="en-US" sz="3200" dirty="0"/>
              <a:t>)-item sets not pruned are stored in hash table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4386"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Generating rules efficiently</a:t>
            </a:r>
          </a:p>
        </p:txBody>
      </p:sp>
      <p:sp>
        <p:nvSpPr>
          <p:cNvPr id="144387" name="Rectangle 3"/>
          <p:cNvSpPr>
            <a:spLocks noChangeArrowheads="1"/>
          </p:cNvSpPr>
          <p:nvPr/>
        </p:nvSpPr>
        <p:spPr bwMode="auto">
          <a:xfrm>
            <a:off x="3048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We are looking for all high-confidence rules</a:t>
            </a:r>
          </a:p>
          <a:p>
            <a:pPr marL="742950" lvl="1" indent="-285750">
              <a:spcBef>
                <a:spcPct val="20000"/>
              </a:spcBef>
              <a:buFontTx/>
              <a:buChar char="–"/>
            </a:pPr>
            <a:r>
              <a:rPr lang="en-US" sz="2800"/>
              <a:t>Support of antecedent obtained from hash table</a:t>
            </a:r>
          </a:p>
          <a:p>
            <a:pPr marL="742950" lvl="1" indent="-285750">
              <a:spcBef>
                <a:spcPct val="20000"/>
              </a:spcBef>
              <a:buFontTx/>
              <a:buChar char="–"/>
            </a:pPr>
            <a:r>
              <a:rPr lang="en-US" sz="2800"/>
              <a:t>But: brute-force method is (2</a:t>
            </a:r>
            <a:r>
              <a:rPr lang="en-US" sz="2800" baseline="30000"/>
              <a:t>N</a:t>
            </a:r>
            <a:r>
              <a:rPr lang="en-US" sz="2800"/>
              <a:t>-1) </a:t>
            </a:r>
          </a:p>
          <a:p>
            <a:pPr marL="342900" indent="-342900">
              <a:spcBef>
                <a:spcPct val="20000"/>
              </a:spcBef>
              <a:buFontTx/>
              <a:buChar char="•"/>
            </a:pPr>
            <a:r>
              <a:rPr lang="en-US" sz="3200"/>
              <a:t>Better way: building (</a:t>
            </a:r>
            <a:r>
              <a:rPr lang="en-US" sz="3200" i="1"/>
              <a:t>c</a:t>
            </a:r>
            <a:r>
              <a:rPr lang="en-US" sz="3200"/>
              <a:t> + 1)-consequent rules from </a:t>
            </a:r>
            <a:r>
              <a:rPr lang="en-US" sz="3200" i="1"/>
              <a:t>c</a:t>
            </a:r>
            <a:r>
              <a:rPr lang="en-US" sz="3200"/>
              <a:t>-consequent ones</a:t>
            </a:r>
          </a:p>
          <a:p>
            <a:pPr marL="742950" lvl="1" indent="-285750">
              <a:spcBef>
                <a:spcPct val="20000"/>
              </a:spcBef>
              <a:buFontTx/>
              <a:buChar char="–"/>
            </a:pPr>
            <a:r>
              <a:rPr lang="en-US" sz="2800"/>
              <a:t>Observation: (</a:t>
            </a:r>
            <a:r>
              <a:rPr lang="en-US" sz="2800" i="1"/>
              <a:t>c</a:t>
            </a:r>
            <a:r>
              <a:rPr lang="en-US" sz="2800"/>
              <a:t> + 1)-consequent rule can only hold if all corresponding </a:t>
            </a:r>
            <a:r>
              <a:rPr lang="en-US" sz="2800" i="1"/>
              <a:t>c</a:t>
            </a:r>
            <a:r>
              <a:rPr lang="en-US" sz="2800"/>
              <a:t>-consequent rules also hold </a:t>
            </a:r>
          </a:p>
          <a:p>
            <a:pPr marL="342900" indent="-342900">
              <a:spcBef>
                <a:spcPct val="20000"/>
              </a:spcBef>
              <a:buFontTx/>
              <a:buChar char="•"/>
            </a:pPr>
            <a:r>
              <a:rPr lang="en-US" sz="3200"/>
              <a:t>Resulting algorithm similar to procedure for large item sets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5410" name="Rectangle 2"/>
          <p:cNvSpPr>
            <a:spLocks noChangeArrowheads="1"/>
          </p:cNvSpPr>
          <p:nvPr/>
        </p:nvSpPr>
        <p:spPr bwMode="auto">
          <a:xfrm>
            <a:off x="304800" y="1524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Example</a:t>
            </a:r>
          </a:p>
        </p:txBody>
      </p:sp>
      <p:sp>
        <p:nvSpPr>
          <p:cNvPr id="145411" name="Rectangle 3"/>
          <p:cNvSpPr>
            <a:spLocks noChangeArrowheads="1"/>
          </p:cNvSpPr>
          <p:nvPr/>
        </p:nvSpPr>
        <p:spPr bwMode="auto">
          <a:xfrm>
            <a:off x="304800" y="914400"/>
            <a:ext cx="853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1-consequent rules:</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Corresponding 2-consequent rule:</a:t>
            </a:r>
          </a:p>
          <a:p>
            <a:pPr marL="342900" indent="-342900">
              <a:spcBef>
                <a:spcPct val="20000"/>
              </a:spcBef>
              <a:buFontTx/>
              <a:buChar char="•"/>
            </a:pPr>
            <a:endParaRPr lang="en-US" sz="3200"/>
          </a:p>
          <a:p>
            <a:pPr marL="342900" indent="-342900">
              <a:spcBef>
                <a:spcPct val="20000"/>
              </a:spcBef>
              <a:buFontTx/>
              <a:buChar char="•"/>
            </a:pPr>
            <a:endParaRPr lang="en-US" sz="1800"/>
          </a:p>
          <a:p>
            <a:pPr marL="342900" indent="-342900">
              <a:spcBef>
                <a:spcPct val="20000"/>
              </a:spcBef>
              <a:buFontTx/>
              <a:buChar char="•"/>
            </a:pPr>
            <a:r>
              <a:rPr lang="en-US" sz="3200"/>
              <a:t>Final test of rule must be done by checking support of antecedent in the hash table to confirm that rule has minimum accuracy</a:t>
            </a:r>
          </a:p>
        </p:txBody>
      </p:sp>
      <p:graphicFrame>
        <p:nvGraphicFramePr>
          <p:cNvPr id="145434" name="Group 26"/>
          <p:cNvGraphicFramePr>
            <a:graphicFrameLocks noGrp="1"/>
          </p:cNvGraphicFramePr>
          <p:nvPr/>
        </p:nvGraphicFramePr>
        <p:xfrm>
          <a:off x="838200" y="3962400"/>
          <a:ext cx="7086600" cy="762000"/>
        </p:xfrm>
        <a:graphic>
          <a:graphicData uri="http://schemas.openxmlformats.org/drawingml/2006/table">
            <a:tbl>
              <a:tblPr/>
              <a:tblGrid>
                <a:gridCol w="7086600">
                  <a:extLst>
                    <a:ext uri="{9D8B030D-6E8A-4147-A177-3AD203B41FA5}">
                      <a16:colId xmlns="" xmlns:a16="http://schemas.microsoft.com/office/drawing/2014/main" val="20000"/>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Windy = False and Play = No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then Outlook = Sunny and Humidity = High (2/2)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5430" name="Group 22"/>
          <p:cNvGraphicFramePr>
            <a:graphicFrameLocks noGrp="1"/>
          </p:cNvGraphicFramePr>
          <p:nvPr/>
        </p:nvGraphicFramePr>
        <p:xfrm>
          <a:off x="838200" y="1752600"/>
          <a:ext cx="7543800" cy="694944"/>
        </p:xfrm>
        <a:graphic>
          <a:graphicData uri="http://schemas.openxmlformats.org/drawingml/2006/table">
            <a:tbl>
              <a:tblPr/>
              <a:tblGrid>
                <a:gridCol w="7543800">
                  <a:extLst>
                    <a:ext uri="{9D8B030D-6E8A-4147-A177-3AD203B41FA5}">
                      <a16:colId xmlns=""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Outlook = Sunny and Windy = False and Play = No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then Humidity = High (2/2)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45435" name="Group 27"/>
          <p:cNvGraphicFramePr>
            <a:graphicFrameLocks noGrp="1"/>
          </p:cNvGraphicFramePr>
          <p:nvPr/>
        </p:nvGraphicFramePr>
        <p:xfrm>
          <a:off x="838200" y="2438400"/>
          <a:ext cx="7010400" cy="694944"/>
        </p:xfrm>
        <a:graphic>
          <a:graphicData uri="http://schemas.openxmlformats.org/drawingml/2006/table">
            <a:tbl>
              <a:tblPr/>
              <a:tblGrid>
                <a:gridCol w="7010400">
                  <a:extLst>
                    <a:ext uri="{9D8B030D-6E8A-4147-A177-3AD203B41FA5}">
                      <a16:colId xmlns="" xmlns:a16="http://schemas.microsoft.com/office/drawing/2014/main" val="2000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Humidity = High and Windy = False and Play = No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then Outlook = Sunny (2/2)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6434" name="Rectangle 2"/>
          <p:cNvSpPr>
            <a:spLocks noChangeArrowheads="1"/>
          </p:cNvSpPr>
          <p:nvPr/>
        </p:nvSpPr>
        <p:spPr bwMode="auto">
          <a:xfrm>
            <a:off x="3048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Discussion of association rules</a:t>
            </a:r>
          </a:p>
        </p:txBody>
      </p:sp>
      <p:sp>
        <p:nvSpPr>
          <p:cNvPr id="146435" name="Rectangle 3"/>
          <p:cNvSpPr>
            <a:spLocks noChangeArrowheads="1"/>
          </p:cNvSpPr>
          <p:nvPr/>
        </p:nvSpPr>
        <p:spPr bwMode="auto">
          <a:xfrm>
            <a:off x="161925" y="1509713"/>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Above method makes one pass through the data for each different size item set</a:t>
            </a:r>
          </a:p>
          <a:p>
            <a:pPr marL="742950" lvl="1" indent="-285750">
              <a:spcBef>
                <a:spcPct val="20000"/>
              </a:spcBef>
              <a:buFontTx/>
              <a:buChar char="–"/>
            </a:pPr>
            <a:r>
              <a:rPr lang="en-US" sz="2800"/>
              <a:t>Other possibility: generate (</a:t>
            </a:r>
            <a:r>
              <a:rPr lang="en-US" sz="2800" i="1"/>
              <a:t>k</a:t>
            </a:r>
            <a:r>
              <a:rPr lang="en-US" sz="2800"/>
              <a:t>+2)-item sets just after (</a:t>
            </a:r>
            <a:r>
              <a:rPr lang="en-US" sz="2800" i="1"/>
              <a:t>k</a:t>
            </a:r>
            <a:r>
              <a:rPr lang="en-US" sz="2800"/>
              <a:t>+1)-item sets have been generated</a:t>
            </a:r>
          </a:p>
          <a:p>
            <a:pPr marL="742950" lvl="1" indent="-285750">
              <a:spcBef>
                <a:spcPct val="20000"/>
              </a:spcBef>
              <a:buFontTx/>
              <a:buChar char="–"/>
            </a:pPr>
            <a:r>
              <a:rPr lang="en-US" sz="2800"/>
              <a:t>Result: more (</a:t>
            </a:r>
            <a:r>
              <a:rPr lang="en-US" sz="2800" i="1"/>
              <a:t>k</a:t>
            </a:r>
            <a:r>
              <a:rPr lang="en-US" sz="2800"/>
              <a:t>+2)-item sets than necessary will be considered but less passes through the data</a:t>
            </a:r>
          </a:p>
          <a:p>
            <a:pPr marL="742950" lvl="1" indent="-285750">
              <a:spcBef>
                <a:spcPct val="20000"/>
              </a:spcBef>
              <a:buFontTx/>
              <a:buChar char="–"/>
            </a:pPr>
            <a:r>
              <a:rPr lang="en-US" sz="2800"/>
              <a:t>Makes sense if data too large for main memory</a:t>
            </a:r>
          </a:p>
          <a:p>
            <a:pPr marL="342900" indent="-342900">
              <a:spcBef>
                <a:spcPct val="20000"/>
              </a:spcBef>
              <a:buFontTx/>
              <a:buChar char="•"/>
            </a:pPr>
            <a:r>
              <a:rPr lang="en-US" sz="3200"/>
              <a:t>Practical issue: generating a certain number of rules (e.g., by incrementally reducing min support)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47458" name="Rectangle 2"/>
          <p:cNvSpPr>
            <a:spLocks noChangeArrowheads="1"/>
          </p:cNvSpPr>
          <p:nvPr/>
        </p:nvSpPr>
        <p:spPr bwMode="auto">
          <a:xfrm>
            <a:off x="228600" y="228600"/>
            <a:ext cx="853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Other issues</a:t>
            </a:r>
          </a:p>
        </p:txBody>
      </p:sp>
      <p:sp>
        <p:nvSpPr>
          <p:cNvPr id="147459" name="Rectangle 3"/>
          <p:cNvSpPr>
            <a:spLocks noChangeArrowheads="1"/>
          </p:cNvSpPr>
          <p:nvPr/>
        </p:nvSpPr>
        <p:spPr bwMode="auto">
          <a:xfrm>
            <a:off x="228600" y="1066800"/>
            <a:ext cx="8686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ARFF format very inefficient for typical </a:t>
            </a:r>
            <a:r>
              <a:rPr lang="en-US" sz="3200" i="1"/>
              <a:t>market basket data</a:t>
            </a:r>
          </a:p>
          <a:p>
            <a:pPr marL="742950" lvl="1" indent="-285750">
              <a:spcBef>
                <a:spcPct val="20000"/>
              </a:spcBef>
              <a:buFontTx/>
              <a:buChar char="–"/>
            </a:pPr>
            <a:r>
              <a:rPr lang="en-US" sz="2800"/>
              <a:t>Attributes represent items in a basket and most items are usually missing</a:t>
            </a:r>
          </a:p>
          <a:p>
            <a:pPr marL="742950" lvl="1" indent="-285750">
              <a:spcBef>
                <a:spcPct val="20000"/>
              </a:spcBef>
              <a:buFontTx/>
              <a:buChar char="–"/>
            </a:pPr>
            <a:r>
              <a:rPr lang="en-US" sz="2800"/>
              <a:t>Same issue arises in </a:t>
            </a:r>
            <a:r>
              <a:rPr lang="en-US" sz="2800" i="1"/>
              <a:t>co-occurrence analysis</a:t>
            </a:r>
            <a:r>
              <a:rPr lang="en-US" sz="2800"/>
              <a:t> in document collections</a:t>
            </a:r>
            <a:endParaRPr lang="en-US" sz="3200"/>
          </a:p>
          <a:p>
            <a:pPr marL="342900" indent="-342900">
              <a:spcBef>
                <a:spcPct val="20000"/>
              </a:spcBef>
              <a:buFontTx/>
              <a:buChar char="•"/>
            </a:pPr>
            <a:r>
              <a:rPr lang="en-US" sz="3200"/>
              <a:t>Confidence is not necessarily the best measure</a:t>
            </a:r>
          </a:p>
          <a:p>
            <a:pPr marL="742950" lvl="1" indent="-285750">
              <a:spcBef>
                <a:spcPct val="20000"/>
              </a:spcBef>
              <a:buFontTx/>
              <a:buChar char="–"/>
            </a:pPr>
            <a:r>
              <a:rPr lang="en-US" sz="2800"/>
              <a:t>Example: milk occurs in almost every supermarket transaction. What impact could this have?</a:t>
            </a:r>
          </a:p>
          <a:p>
            <a:pPr marL="742950" lvl="1" indent="-285750">
              <a:spcBef>
                <a:spcPct val="20000"/>
              </a:spcBef>
              <a:buFontTx/>
              <a:buChar char="–"/>
            </a:pPr>
            <a:r>
              <a:rPr lang="en-US" sz="2800"/>
              <a:t>Other measures have been devised (e.g., lift)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158722" name="Rectangle 2"/>
          <p:cNvSpPr>
            <a:spLocks noChangeArrowheads="1"/>
          </p:cNvSpPr>
          <p:nvPr/>
        </p:nvSpPr>
        <p:spPr bwMode="auto">
          <a:xfrm>
            <a:off x="381000" y="4572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Dealing with numeric attributes</a:t>
            </a:r>
          </a:p>
        </p:txBody>
      </p:sp>
      <p:sp>
        <p:nvSpPr>
          <p:cNvPr id="158723" name="Rectangle 3"/>
          <p:cNvSpPr>
            <a:spLocks noChangeArrowheads="1"/>
          </p:cNvSpPr>
          <p:nvPr/>
        </p:nvSpPr>
        <p:spPr bwMode="auto">
          <a:xfrm>
            <a:off x="381000" y="16002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Numeric attributes are discretized: the range of the attribute is divided into a set of intervals</a:t>
            </a:r>
          </a:p>
          <a:p>
            <a:pPr marL="742950" lvl="1" indent="-285750">
              <a:spcBef>
                <a:spcPct val="20000"/>
              </a:spcBef>
              <a:buFontTx/>
              <a:buChar char="–"/>
            </a:pPr>
            <a:r>
              <a:rPr lang="en-US" sz="2800"/>
              <a:t>Instances are sorted according to attribute’s values</a:t>
            </a:r>
          </a:p>
          <a:p>
            <a:pPr marL="742950" lvl="1" indent="-285750">
              <a:spcBef>
                <a:spcPct val="20000"/>
              </a:spcBef>
              <a:buFontTx/>
              <a:buChar char="–"/>
            </a:pPr>
            <a:r>
              <a:rPr lang="en-US" sz="2800"/>
              <a:t>Breakpoints are placed where the (majority) class changes (so that the total error is minimized)</a:t>
            </a:r>
          </a:p>
          <a:p>
            <a:pPr marL="342900" indent="-342900">
              <a:spcBef>
                <a:spcPct val="20000"/>
              </a:spcBef>
              <a:buFontTx/>
              <a:buChar char="•"/>
            </a:pPr>
            <a:r>
              <a:rPr lang="en-US" sz="3200"/>
              <a:t>Example: </a:t>
            </a:r>
            <a:r>
              <a:rPr lang="en-US" sz="3200" i="1"/>
              <a:t>temperature</a:t>
            </a:r>
            <a:r>
              <a:rPr lang="en-US" sz="3200"/>
              <a:t> from weather data</a:t>
            </a:r>
          </a:p>
        </p:txBody>
      </p:sp>
      <p:graphicFrame>
        <p:nvGraphicFramePr>
          <p:cNvPr id="158724" name="Group 4"/>
          <p:cNvGraphicFramePr>
            <a:graphicFrameLocks noGrp="1"/>
          </p:cNvGraphicFramePr>
          <p:nvPr/>
        </p:nvGraphicFramePr>
        <p:xfrm>
          <a:off x="1600200" y="4953000"/>
          <a:ext cx="5867400" cy="685800"/>
        </p:xfrm>
        <a:graphic>
          <a:graphicData uri="http://schemas.openxmlformats.org/drawingml/2006/table">
            <a:tbl>
              <a:tblPr/>
              <a:tblGrid>
                <a:gridCol w="58674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64     65    68  69  70   71 72  72  75  75   80   81  83   85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158730" name="Group 10"/>
          <p:cNvGraphicFramePr>
            <a:graphicFrameLocks noGrp="1"/>
          </p:cNvGraphicFramePr>
          <p:nvPr/>
        </p:nvGraphicFramePr>
        <p:xfrm>
          <a:off x="1600200" y="5410200"/>
          <a:ext cx="5867400" cy="685800"/>
        </p:xfrm>
        <a:graphic>
          <a:graphicData uri="http://schemas.openxmlformats.org/drawingml/2006/table">
            <a:tbl>
              <a:tblPr/>
              <a:tblGrid>
                <a:gridCol w="5867400">
                  <a:extLst>
                    <a:ext uri="{9D8B030D-6E8A-4147-A177-3AD203B41FA5}">
                      <a16:colId xmlns=""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smtClean="0">
                          <a:ln>
                            <a:noFill/>
                          </a:ln>
                          <a:solidFill>
                            <a:schemeClr val="tx1"/>
                          </a:solidFill>
                          <a:effectLst/>
                          <a:latin typeface="Courier" pitchFamily="49" charset="0"/>
                        </a:rPr>
                        <a:t>Yes   | No  | Yes  Yes  Yes  | No  No | Yes Yes  Yes  | No  | Yes  Yes | No</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8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18048" y="4536306"/>
            <a:ext cx="5388801" cy="492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49" name="Rectangle 1"/>
          <p:cNvSpPr>
            <a:spLocks noGrp="1" noChangeArrowheads="1"/>
          </p:cNvSpPr>
          <p:nvPr>
            <p:ph type="title" idx="4294967295"/>
          </p:nvPr>
        </p:nvSpPr>
        <p:spPr>
          <a:xfrm>
            <a:off x="0" y="-1"/>
            <a:ext cx="9144000" cy="1304795"/>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Linear models: linear regression</a:t>
            </a:r>
          </a:p>
        </p:txBody>
      </p:sp>
      <p:sp>
        <p:nvSpPr>
          <p:cNvPr id="78850" name="Text Box 2"/>
          <p:cNvSpPr txBox="1">
            <a:spLocks noChangeArrowheads="1"/>
          </p:cNvSpPr>
          <p:nvPr/>
        </p:nvSpPr>
        <p:spPr bwMode="auto">
          <a:xfrm>
            <a:off x="179388" y="1587500"/>
            <a:ext cx="8820150" cy="448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2800" dirty="0">
                <a:solidFill>
                  <a:schemeClr val="tx1"/>
                </a:solidFill>
                <a:latin typeface="+mj-lt"/>
              </a:rPr>
              <a:t>Work most naturally with numeric attributes</a:t>
            </a:r>
          </a:p>
          <a:p>
            <a:pPr>
              <a:spcBef>
                <a:spcPts val="700"/>
              </a:spcBef>
              <a:buClr>
                <a:srgbClr val="008000"/>
              </a:buClr>
              <a:buSzPct val="40000"/>
              <a:buFont typeface="Wingdings" charset="2"/>
              <a:buChar char=""/>
            </a:pPr>
            <a:r>
              <a:rPr lang="en-US" altLang="en-US" sz="2800" dirty="0">
                <a:solidFill>
                  <a:schemeClr val="tx1"/>
                </a:solidFill>
                <a:latin typeface="+mj-lt"/>
              </a:rPr>
              <a:t>Standard technique for numeric prediction</a:t>
            </a:r>
          </a:p>
          <a:p>
            <a:pPr lvl="1">
              <a:spcBef>
                <a:spcPts val="600"/>
              </a:spcBef>
              <a:buClr>
                <a:srgbClr val="008000"/>
              </a:buClr>
              <a:buSzPct val="60000"/>
              <a:buFont typeface="Symbol" charset="2"/>
              <a:buChar char=""/>
            </a:pPr>
            <a:r>
              <a:rPr lang="en-US" altLang="en-US" dirty="0">
                <a:solidFill>
                  <a:schemeClr val="tx1"/>
                </a:solidFill>
                <a:latin typeface="+mj-lt"/>
              </a:rPr>
              <a:t>Outcome is linear combination of attributes</a:t>
            </a:r>
          </a:p>
          <a:p>
            <a:pPr marL="849313" indent="-276225">
              <a:spcBef>
                <a:spcPts val="600"/>
              </a:spcBef>
              <a:buClrTx/>
              <a:buSzTx/>
              <a:buFontTx/>
              <a:buNone/>
            </a:pPr>
            <a:endParaRPr lang="en-US" altLang="en-US" dirty="0">
              <a:solidFill>
                <a:schemeClr val="tx1"/>
              </a:solidFill>
              <a:latin typeface="+mj-lt"/>
            </a:endParaRPr>
          </a:p>
          <a:p>
            <a:pPr>
              <a:spcBef>
                <a:spcPts val="700"/>
              </a:spcBef>
              <a:buClr>
                <a:srgbClr val="008000"/>
              </a:buClr>
              <a:buSzPct val="40000"/>
              <a:buFont typeface="Wingdings" charset="2"/>
              <a:buChar char=""/>
            </a:pPr>
            <a:r>
              <a:rPr lang="en-US" altLang="en-US" sz="2800" dirty="0">
                <a:solidFill>
                  <a:schemeClr val="tx1"/>
                </a:solidFill>
                <a:latin typeface="+mj-lt"/>
              </a:rPr>
              <a:t>Weights are calculated from the training data</a:t>
            </a:r>
          </a:p>
          <a:p>
            <a:pPr>
              <a:spcBef>
                <a:spcPts val="700"/>
              </a:spcBef>
              <a:buClr>
                <a:srgbClr val="008000"/>
              </a:buClr>
              <a:buSzPct val="40000"/>
              <a:buFont typeface="Wingdings" charset="2"/>
              <a:buChar char=""/>
            </a:pPr>
            <a:r>
              <a:rPr lang="en-US" altLang="en-US" sz="2800" dirty="0">
                <a:solidFill>
                  <a:schemeClr val="tx1"/>
                </a:solidFill>
                <a:latin typeface="+mj-lt"/>
              </a:rPr>
              <a:t>Predicted value for first training instance </a:t>
            </a:r>
            <a:r>
              <a:rPr lang="en-US" altLang="en-US" sz="2800" b="1" dirty="0">
                <a:solidFill>
                  <a:schemeClr val="tx1"/>
                </a:solidFill>
                <a:latin typeface="+mj-lt"/>
              </a:rPr>
              <a:t>a</a:t>
            </a:r>
            <a:r>
              <a:rPr lang="en-US" altLang="en-US" sz="2800" baseline="30000" dirty="0">
                <a:solidFill>
                  <a:schemeClr val="tx1"/>
                </a:solidFill>
                <a:latin typeface="+mj-lt"/>
              </a:rPr>
              <a:t>(1)</a:t>
            </a:r>
            <a:br>
              <a:rPr lang="en-US" altLang="en-US" sz="2800" baseline="30000" dirty="0">
                <a:solidFill>
                  <a:schemeClr val="tx1"/>
                </a:solidFill>
                <a:latin typeface="+mj-lt"/>
              </a:rPr>
            </a:br>
            <a:r>
              <a:rPr lang="en-US" altLang="en-US" sz="2800" baseline="30000" dirty="0">
                <a:solidFill>
                  <a:schemeClr val="tx1"/>
                </a:solidFill>
                <a:latin typeface="+mj-lt"/>
              </a:rPr>
              <a:t/>
            </a:r>
            <a:br>
              <a:rPr lang="en-US" altLang="en-US" sz="2800" baseline="30000" dirty="0">
                <a:solidFill>
                  <a:schemeClr val="tx1"/>
                </a:solidFill>
                <a:latin typeface="+mj-lt"/>
              </a:rPr>
            </a:br>
            <a:r>
              <a:rPr lang="en-US" altLang="en-US" sz="2800" baseline="30000" dirty="0">
                <a:solidFill>
                  <a:schemeClr val="tx1"/>
                </a:solidFill>
                <a:latin typeface="+mj-lt"/>
              </a:rPr>
              <a:t/>
            </a:r>
            <a:br>
              <a:rPr lang="en-US" altLang="en-US" sz="2800" baseline="30000" dirty="0">
                <a:solidFill>
                  <a:schemeClr val="tx1"/>
                </a:solidFill>
                <a:latin typeface="+mj-lt"/>
              </a:rPr>
            </a:br>
            <a:r>
              <a:rPr lang="en-US" altLang="en-US" sz="2800" baseline="30000" dirty="0">
                <a:solidFill>
                  <a:schemeClr val="tx1"/>
                </a:solidFill>
                <a:latin typeface="+mj-lt"/>
              </a:rPr>
              <a:t/>
            </a:r>
            <a:br>
              <a:rPr lang="en-US" altLang="en-US" sz="2800" baseline="30000" dirty="0">
                <a:solidFill>
                  <a:schemeClr val="tx1"/>
                </a:solidFill>
                <a:latin typeface="+mj-lt"/>
              </a:rPr>
            </a:br>
            <a:r>
              <a:rPr lang="en-US" altLang="en-US" sz="2800" baseline="30000" dirty="0">
                <a:solidFill>
                  <a:schemeClr val="tx1"/>
                </a:solidFill>
                <a:latin typeface="+mj-lt"/>
              </a:rPr>
              <a:t>(assuming each instance is extended with a constant attribute with value 1)</a:t>
            </a:r>
          </a:p>
        </p:txBody>
      </p:sp>
      <p:sp>
        <p:nvSpPr>
          <p:cNvPr id="2" name="Rounded Rectangle 1"/>
          <p:cNvSpPr/>
          <p:nvPr/>
        </p:nvSpPr>
        <p:spPr>
          <a:xfrm>
            <a:off x="2348630" y="3063107"/>
            <a:ext cx="4031815" cy="327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8851" name="Object 3"/>
          <p:cNvGraphicFramePr>
            <a:graphicFrameLocks noChangeAspect="1"/>
          </p:cNvGraphicFramePr>
          <p:nvPr/>
        </p:nvGraphicFramePr>
        <p:xfrm>
          <a:off x="2673350" y="3060700"/>
          <a:ext cx="3446463" cy="330200"/>
        </p:xfrm>
        <a:graphic>
          <a:graphicData uri="http://schemas.openxmlformats.org/presentationml/2006/ole">
            <mc:AlternateContent xmlns:mc="http://schemas.openxmlformats.org/markup-compatibility/2006">
              <mc:Choice xmlns:v="urn:schemas-microsoft-com:vml" Requires="v">
                <p:oleObj spid="_x0000_s17447" r:id="rId4" imgW="3667680" imgH="338760" progId="">
                  <p:embed/>
                </p:oleObj>
              </mc:Choice>
              <mc:Fallback>
                <p:oleObj r:id="rId4" imgW="3667680" imgH="33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3350" y="3060700"/>
                        <a:ext cx="3446463" cy="330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p:cNvGraphicFramePr>
            <a:graphicFrameLocks noChangeAspect="1"/>
          </p:cNvGraphicFramePr>
          <p:nvPr/>
        </p:nvGraphicFramePr>
        <p:xfrm>
          <a:off x="2119313" y="4679950"/>
          <a:ext cx="5080000" cy="349250"/>
        </p:xfrm>
        <a:graphic>
          <a:graphicData uri="http://schemas.openxmlformats.org/presentationml/2006/ole">
            <mc:AlternateContent xmlns:mc="http://schemas.openxmlformats.org/markup-compatibility/2006">
              <mc:Choice xmlns:v="urn:schemas-microsoft-com:vml" Requires="v">
                <p:oleObj spid="_x0000_s17448" r:id="rId6" imgW="5466960" imgH="357120" progId="">
                  <p:embed/>
                </p:oleObj>
              </mc:Choice>
              <mc:Fallback>
                <p:oleObj r:id="rId6" imgW="5466960" imgH="3571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9313" y="4679950"/>
                        <a:ext cx="5080000" cy="349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41803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idx="4294967295"/>
          </p:nvPr>
        </p:nvSpPr>
        <p:spPr>
          <a:xfrm>
            <a:off x="-104384" y="-77788"/>
            <a:ext cx="9448409" cy="1500014"/>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Minimizing the squared error</a:t>
            </a:r>
          </a:p>
        </p:txBody>
      </p:sp>
      <p:sp>
        <p:nvSpPr>
          <p:cNvPr id="79874" name="Text Box 2"/>
          <p:cNvSpPr txBox="1">
            <a:spLocks noChangeArrowheads="1"/>
          </p:cNvSpPr>
          <p:nvPr/>
        </p:nvSpPr>
        <p:spPr bwMode="auto">
          <a:xfrm>
            <a:off x="179388" y="1587500"/>
            <a:ext cx="8640762" cy="435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5000"/>
              <a:buFont typeface="Wingdings" charset="2"/>
              <a:buChar char=""/>
            </a:pPr>
            <a:r>
              <a:rPr lang="en-US" altLang="en-US" sz="2800" dirty="0">
                <a:solidFill>
                  <a:schemeClr val="tx1"/>
                </a:solidFill>
                <a:latin typeface="+mj-lt"/>
              </a:rPr>
              <a:t>Choose</a:t>
            </a:r>
            <a:r>
              <a:rPr lang="en-US" altLang="en-US" sz="2800" i="1" dirty="0">
                <a:solidFill>
                  <a:schemeClr val="tx1"/>
                </a:solidFill>
                <a:latin typeface="+mj-lt"/>
              </a:rPr>
              <a:t> k </a:t>
            </a:r>
            <a:r>
              <a:rPr lang="en-US" altLang="en-US" sz="2800" dirty="0">
                <a:solidFill>
                  <a:schemeClr val="tx1"/>
                </a:solidFill>
                <a:latin typeface="+mj-lt"/>
              </a:rPr>
              <a:t>+1 coefficients to minimize the squared error on the training data</a:t>
            </a:r>
          </a:p>
          <a:p>
            <a:pPr>
              <a:spcBef>
                <a:spcPts val="700"/>
              </a:spcBef>
              <a:buClr>
                <a:srgbClr val="008000"/>
              </a:buClr>
              <a:buSzPct val="45000"/>
              <a:buFont typeface="Wingdings" charset="2"/>
              <a:buChar char=""/>
            </a:pPr>
            <a:r>
              <a:rPr lang="en-US" altLang="en-US" sz="2800" dirty="0">
                <a:solidFill>
                  <a:schemeClr val="tx1"/>
                </a:solidFill>
                <a:latin typeface="+mj-lt"/>
              </a:rPr>
              <a:t>Squared error:</a:t>
            </a:r>
          </a:p>
          <a:p>
            <a:pPr>
              <a:spcBef>
                <a:spcPts val="700"/>
              </a:spcBef>
              <a:buClr>
                <a:srgbClr val="008000"/>
              </a:buClr>
              <a:buSzPct val="45000"/>
              <a:buFont typeface="Wingdings" charset="2"/>
              <a:buChar char=""/>
            </a:pPr>
            <a:endParaRPr lang="en-US" altLang="en-US" sz="2800" dirty="0">
              <a:solidFill>
                <a:schemeClr val="tx1"/>
              </a:solidFill>
              <a:latin typeface="+mj-lt"/>
            </a:endParaRPr>
          </a:p>
          <a:p>
            <a:pPr>
              <a:spcBef>
                <a:spcPts val="700"/>
              </a:spcBef>
              <a:buClr>
                <a:srgbClr val="008000"/>
              </a:buClr>
              <a:buSzPct val="45000"/>
              <a:buFont typeface="Wingdings" charset="2"/>
              <a:buChar char=""/>
            </a:pPr>
            <a:r>
              <a:rPr lang="en-US" altLang="en-US" sz="2800" dirty="0">
                <a:solidFill>
                  <a:schemeClr val="tx1"/>
                </a:solidFill>
                <a:latin typeface="+mj-lt"/>
              </a:rPr>
              <a:t>Derive coefficients using standard matrix operations</a:t>
            </a:r>
          </a:p>
          <a:p>
            <a:pPr>
              <a:spcBef>
                <a:spcPts val="700"/>
              </a:spcBef>
              <a:buClr>
                <a:srgbClr val="008000"/>
              </a:buClr>
              <a:buSzPct val="45000"/>
              <a:buFont typeface="Wingdings" charset="2"/>
              <a:buChar char=""/>
            </a:pPr>
            <a:r>
              <a:rPr lang="en-US" altLang="en-US" sz="2800" dirty="0">
                <a:solidFill>
                  <a:schemeClr val="tx1"/>
                </a:solidFill>
                <a:latin typeface="+mj-lt"/>
              </a:rPr>
              <a:t>Can be done if there are more instances than attributes (roughly speaking)</a:t>
            </a:r>
          </a:p>
          <a:p>
            <a:pPr>
              <a:spcBef>
                <a:spcPts val="700"/>
              </a:spcBef>
              <a:buClr>
                <a:srgbClr val="008000"/>
              </a:buClr>
              <a:buSzPct val="45000"/>
              <a:buFont typeface="Wingdings" charset="2"/>
              <a:buChar char=""/>
            </a:pPr>
            <a:r>
              <a:rPr lang="en-US" altLang="en-US" sz="2800" dirty="0">
                <a:solidFill>
                  <a:schemeClr val="tx1"/>
                </a:solidFill>
                <a:latin typeface="+mj-lt"/>
              </a:rPr>
              <a:t>Minimizing the </a:t>
            </a:r>
            <a:r>
              <a:rPr lang="en-US" altLang="en-US" sz="2800" i="1" dirty="0">
                <a:solidFill>
                  <a:schemeClr val="tx1"/>
                </a:solidFill>
                <a:latin typeface="+mj-lt"/>
              </a:rPr>
              <a:t>absolute error</a:t>
            </a:r>
            <a:r>
              <a:rPr lang="en-US" altLang="en-US" sz="2800" dirty="0">
                <a:solidFill>
                  <a:schemeClr val="tx1"/>
                </a:solidFill>
                <a:latin typeface="+mj-lt"/>
              </a:rPr>
              <a:t> is more difficult</a:t>
            </a:r>
          </a:p>
        </p:txBody>
      </p:sp>
      <p:sp>
        <p:nvSpPr>
          <p:cNvPr id="2" name="Rounded Rectangle 1"/>
          <p:cNvSpPr/>
          <p:nvPr/>
        </p:nvSpPr>
        <p:spPr>
          <a:xfrm>
            <a:off x="3405513" y="2726556"/>
            <a:ext cx="3053219" cy="655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9875" name="Object 3"/>
          <p:cNvGraphicFramePr>
            <a:graphicFrameLocks noChangeAspect="1"/>
          </p:cNvGraphicFramePr>
          <p:nvPr/>
        </p:nvGraphicFramePr>
        <p:xfrm>
          <a:off x="3883025" y="2879725"/>
          <a:ext cx="2417763" cy="349250"/>
        </p:xfrm>
        <a:graphic>
          <a:graphicData uri="http://schemas.openxmlformats.org/presentationml/2006/ole">
            <mc:AlternateContent xmlns:mc="http://schemas.openxmlformats.org/markup-compatibility/2006">
              <mc:Choice xmlns:v="urn:schemas-microsoft-com:vml" Requires="v">
                <p:oleObj spid="_x0000_s18452" r:id="rId4" imgW="2591280" imgH="357120" progId="">
                  <p:embed/>
                </p:oleObj>
              </mc:Choice>
              <mc:Fallback>
                <p:oleObj r:id="rId4" imgW="2591280" imgH="3571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3025" y="2879725"/>
                        <a:ext cx="2417763" cy="349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82157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idx="4294967295"/>
          </p:nvPr>
        </p:nvSpPr>
        <p:spPr>
          <a:xfrm>
            <a:off x="-91336" y="-77788"/>
            <a:ext cx="9451236" cy="1338263"/>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Classification</a:t>
            </a:r>
          </a:p>
        </p:txBody>
      </p:sp>
      <p:sp>
        <p:nvSpPr>
          <p:cNvPr id="80898" name="Text Box 2"/>
          <p:cNvSpPr txBox="1">
            <a:spLocks noChangeArrowheads="1"/>
          </p:cNvSpPr>
          <p:nvPr/>
        </p:nvSpPr>
        <p:spPr bwMode="auto">
          <a:xfrm>
            <a:off x="539750" y="1260475"/>
            <a:ext cx="8280400" cy="479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marL="847725" indent="-276225">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2800" i="1" dirty="0">
                <a:solidFill>
                  <a:schemeClr val="tx1"/>
                </a:solidFill>
                <a:latin typeface="+mj-lt"/>
              </a:rPr>
              <a:t>Any</a:t>
            </a:r>
            <a:r>
              <a:rPr lang="en-US" altLang="en-US" sz="2800" dirty="0">
                <a:solidFill>
                  <a:schemeClr val="tx1"/>
                </a:solidFill>
                <a:latin typeface="+mj-lt"/>
              </a:rPr>
              <a:t> regression technique can be used for classification</a:t>
            </a:r>
          </a:p>
          <a:p>
            <a:pPr lvl="1">
              <a:spcBef>
                <a:spcPts val="600"/>
              </a:spcBef>
              <a:buClr>
                <a:srgbClr val="008000"/>
              </a:buClr>
              <a:buSzPct val="60000"/>
              <a:buFont typeface="Symbol" charset="2"/>
              <a:buChar char=""/>
            </a:pPr>
            <a:r>
              <a:rPr lang="en-US" altLang="en-US" dirty="0">
                <a:solidFill>
                  <a:schemeClr val="tx1"/>
                </a:solidFill>
                <a:latin typeface="+mj-lt"/>
              </a:rPr>
              <a:t>Training: perform a regression for each class, setting the output to 1 for training instances that belong to class, and 0 for those that don’t</a:t>
            </a:r>
          </a:p>
          <a:p>
            <a:pPr lvl="1">
              <a:spcBef>
                <a:spcPts val="600"/>
              </a:spcBef>
              <a:buClr>
                <a:srgbClr val="008000"/>
              </a:buClr>
              <a:buSzPct val="60000"/>
              <a:buFont typeface="Symbol" charset="2"/>
              <a:buChar char=""/>
            </a:pPr>
            <a:r>
              <a:rPr lang="en-US" altLang="en-US" dirty="0">
                <a:solidFill>
                  <a:schemeClr val="tx1"/>
                </a:solidFill>
                <a:latin typeface="+mj-lt"/>
              </a:rPr>
              <a:t>Prediction: predict class corresponding to model with largest output value (</a:t>
            </a:r>
            <a:r>
              <a:rPr lang="en-US" altLang="en-US" i="1" dirty="0">
                <a:solidFill>
                  <a:schemeClr val="tx1"/>
                </a:solidFill>
                <a:latin typeface="+mj-lt"/>
              </a:rPr>
              <a:t>membership value</a:t>
            </a:r>
            <a:r>
              <a:rPr lang="en-US" altLang="en-US" dirty="0">
                <a:solidFill>
                  <a:schemeClr val="tx1"/>
                </a:solidFill>
                <a:latin typeface="+mj-lt"/>
              </a:rPr>
              <a:t>)</a:t>
            </a:r>
          </a:p>
          <a:p>
            <a:pPr>
              <a:spcBef>
                <a:spcPts val="700"/>
              </a:spcBef>
              <a:buClr>
                <a:srgbClr val="008000"/>
              </a:buClr>
              <a:buSzPct val="40000"/>
              <a:buFont typeface="Wingdings" charset="2"/>
              <a:buChar char=""/>
            </a:pPr>
            <a:r>
              <a:rPr lang="en-US" altLang="en-US" sz="2800" dirty="0">
                <a:solidFill>
                  <a:schemeClr val="tx1"/>
                </a:solidFill>
                <a:latin typeface="+mj-lt"/>
              </a:rPr>
              <a:t>For linear regression this is known as </a:t>
            </a:r>
            <a:r>
              <a:rPr lang="en-US" altLang="en-US" sz="2800" i="1" dirty="0">
                <a:solidFill>
                  <a:schemeClr val="tx1"/>
                </a:solidFill>
                <a:latin typeface="+mj-lt"/>
              </a:rPr>
              <a:t>multi-response linear regression</a:t>
            </a:r>
          </a:p>
          <a:p>
            <a:pPr>
              <a:spcBef>
                <a:spcPts val="700"/>
              </a:spcBef>
              <a:buClr>
                <a:srgbClr val="008000"/>
              </a:buClr>
              <a:buSzPct val="40000"/>
              <a:buFont typeface="Wingdings" charset="2"/>
              <a:buChar char=""/>
            </a:pPr>
            <a:r>
              <a:rPr lang="en-US" altLang="en-US" sz="2800" dirty="0">
                <a:solidFill>
                  <a:schemeClr val="tx1"/>
                </a:solidFill>
                <a:latin typeface="+mj-lt"/>
              </a:rPr>
              <a:t>Problem: membership values are not in [0,1] range, so aren't proper probability estimates</a:t>
            </a:r>
          </a:p>
        </p:txBody>
      </p:sp>
    </p:spTree>
    <p:extLst>
      <p:ext uri="{BB962C8B-B14F-4D97-AF65-F5344CB8AC3E}">
        <p14:creationId xmlns:p14="http://schemas.microsoft.com/office/powerpoint/2010/main" val="25914037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4294967295"/>
          </p:nvPr>
        </p:nvSpPr>
        <p:spPr>
          <a:xfrm>
            <a:off x="179388" y="1079500"/>
            <a:ext cx="882015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dirty="0"/>
              <a:t>Builds a linear model for a transformed target variable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dirty="0"/>
              <a:t>Assume we have two classes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dirty="0"/>
              <a:t>Logistic regression replaces the target</a:t>
            </a:r>
            <a:br>
              <a:rPr lang="en-US" altLang="en-US" dirty="0"/>
            </a:br>
            <a:endParaRPr lang="en-US" altLang="en-US" sz="1000" dirty="0" smtClean="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dirty="0"/>
              <a:t/>
            </a:r>
            <a:br>
              <a:rPr lang="en-US" altLang="en-US" dirty="0"/>
            </a:br>
            <a:r>
              <a:rPr lang="en-US" altLang="en-US" dirty="0"/>
              <a:t>by this target</a:t>
            </a:r>
            <a:br>
              <a:rPr lang="en-US" altLang="en-US" dirty="0"/>
            </a:br>
            <a:endParaRPr lang="en-US" altLang="en-US" sz="1000" dirty="0" smtClean="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dirty="0"/>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i="1" dirty="0"/>
              <a:t>Logit transformation </a:t>
            </a:r>
            <a:r>
              <a:rPr lang="en-US" altLang="en-US" dirty="0"/>
              <a:t>maps [0,1] to (-</a:t>
            </a:r>
            <a:r>
              <a:rPr lang="en-US" altLang="en-US" dirty="0">
                <a:latin typeface="Symbol" charset="2"/>
                <a:ea typeface="Symbol" charset="2"/>
                <a:cs typeface="Symbol" charset="2"/>
              </a:rPr>
              <a:t>¥</a:t>
            </a:r>
            <a:r>
              <a:rPr lang="en-US" altLang="en-US" dirty="0">
                <a:ea typeface="Symbol" charset="2"/>
                <a:cs typeface="Symbol" charset="2"/>
              </a:rPr>
              <a:t> , +</a:t>
            </a:r>
            <a:r>
              <a:rPr lang="en-US" altLang="en-US" dirty="0">
                <a:latin typeface="Symbol" charset="2"/>
                <a:ea typeface="Symbol" charset="2"/>
                <a:cs typeface="Symbol" charset="2"/>
              </a:rPr>
              <a:t>¥</a:t>
            </a:r>
            <a:r>
              <a:rPr lang="en-US" altLang="en-US" dirty="0">
                <a:ea typeface="Symbol" charset="2"/>
                <a:cs typeface="Symbol" charset="2"/>
              </a:rPr>
              <a:t> )</a:t>
            </a:r>
          </a:p>
        </p:txBody>
      </p:sp>
      <p:sp>
        <p:nvSpPr>
          <p:cNvPr id="3" name="Rounded Rectangle 2"/>
          <p:cNvSpPr/>
          <p:nvPr/>
        </p:nvSpPr>
        <p:spPr>
          <a:xfrm>
            <a:off x="3261986" y="3284891"/>
            <a:ext cx="3053219" cy="655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21" name="Rectangle 1"/>
          <p:cNvSpPr>
            <a:spLocks noGrp="1" noChangeArrowheads="1"/>
          </p:cNvSpPr>
          <p:nvPr>
            <p:ph type="title" idx="4294967295"/>
          </p:nvPr>
        </p:nvSpPr>
        <p:spPr>
          <a:xfrm>
            <a:off x="0" y="-179388"/>
            <a:ext cx="9180513"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Linear models: logistic regression</a:t>
            </a:r>
          </a:p>
        </p:txBody>
      </p:sp>
      <p:graphicFrame>
        <p:nvGraphicFramePr>
          <p:cNvPr id="81923" name="Object 3"/>
          <p:cNvGraphicFramePr>
            <a:graphicFrameLocks noChangeAspect="1"/>
          </p:cNvGraphicFramePr>
          <p:nvPr>
            <p:extLst>
              <p:ext uri="{D42A27DB-BD31-4B8C-83A1-F6EECF244321}">
                <p14:modId xmlns:p14="http://schemas.microsoft.com/office/powerpoint/2010/main" val="4040593544"/>
              </p:ext>
            </p:extLst>
          </p:nvPr>
        </p:nvGraphicFramePr>
        <p:xfrm>
          <a:off x="3392465" y="3423542"/>
          <a:ext cx="2690365" cy="403719"/>
        </p:xfrm>
        <a:graphic>
          <a:graphicData uri="http://schemas.openxmlformats.org/presentationml/2006/ole">
            <mc:AlternateContent xmlns:mc="http://schemas.openxmlformats.org/markup-compatibility/2006">
              <mc:Choice xmlns:v="urn:schemas-microsoft-com:vml" Requires="v">
                <p:oleObj spid="_x0000_s19495" r:id="rId4" imgW="2057040" imgH="338760" progId="">
                  <p:embed/>
                </p:oleObj>
              </mc:Choice>
              <mc:Fallback>
                <p:oleObj r:id="rId4" imgW="2057040" imgH="33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465" y="3423542"/>
                        <a:ext cx="2690365" cy="403719"/>
                      </a:xfrm>
                      <a:prstGeom prst="rect">
                        <a:avLst/>
                      </a:prstGeom>
                      <a:noFill/>
                      <a:effectLst/>
                      <a:extLst/>
                    </p:spPr>
                  </p:pic>
                </p:oleObj>
              </mc:Fallback>
            </mc:AlternateContent>
          </a:graphicData>
        </a:graphic>
      </p:graphicFrame>
      <p:sp>
        <p:nvSpPr>
          <p:cNvPr id="2" name="Rounded Rectangle 1"/>
          <p:cNvSpPr/>
          <p:nvPr/>
        </p:nvSpPr>
        <p:spPr>
          <a:xfrm>
            <a:off x="2076369" y="4603687"/>
            <a:ext cx="3860445" cy="696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924" name="Object 4"/>
          <p:cNvGraphicFramePr>
            <a:graphicFrameLocks noChangeAspect="1"/>
          </p:cNvGraphicFramePr>
          <p:nvPr>
            <p:extLst>
              <p:ext uri="{D42A27DB-BD31-4B8C-83A1-F6EECF244321}">
                <p14:modId xmlns:p14="http://schemas.microsoft.com/office/powerpoint/2010/main" val="1541534154"/>
              </p:ext>
            </p:extLst>
          </p:nvPr>
        </p:nvGraphicFramePr>
        <p:xfrm>
          <a:off x="2970748" y="4744659"/>
          <a:ext cx="2071688" cy="422275"/>
        </p:xfrm>
        <a:graphic>
          <a:graphicData uri="http://schemas.openxmlformats.org/presentationml/2006/ole">
            <mc:AlternateContent xmlns:mc="http://schemas.openxmlformats.org/markup-compatibility/2006">
              <mc:Choice xmlns:v="urn:schemas-microsoft-com:vml" Requires="v">
                <p:oleObj spid="_x0000_s19496" r:id="rId6" imgW="2238120" imgH="434160" progId="">
                  <p:embed/>
                </p:oleObj>
              </mc:Choice>
              <mc:Fallback>
                <p:oleObj r:id="rId6" imgW="2238120" imgH="4341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0748" y="4744659"/>
                        <a:ext cx="2071688" cy="4222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703134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idx="4294967295"/>
          </p:nvPr>
        </p:nvSpPr>
        <p:spPr>
          <a:xfrm>
            <a:off x="0" y="-179388"/>
            <a:ext cx="8705850" cy="1405732"/>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Logit transformation</a:t>
            </a:r>
          </a:p>
        </p:txBody>
      </p:sp>
      <p:sp>
        <p:nvSpPr>
          <p:cNvPr id="82946" name="Rectangle 2"/>
          <p:cNvSpPr>
            <a:spLocks noGrp="1" noChangeArrowheads="1"/>
          </p:cNvSpPr>
          <p:nvPr>
            <p:ph type="body" idx="4294967295"/>
          </p:nvPr>
        </p:nvSpPr>
        <p:spPr>
          <a:xfrm>
            <a:off x="411163" y="4500563"/>
            <a:ext cx="8229600" cy="1800225"/>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Resulting model: </a:t>
            </a:r>
          </a:p>
        </p:txBody>
      </p:sp>
      <p:pic>
        <p:nvPicPr>
          <p:cNvPr id="829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079500"/>
            <a:ext cx="4572000" cy="320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ounded Rectangle 1"/>
          <p:cNvSpPr/>
          <p:nvPr/>
        </p:nvSpPr>
        <p:spPr>
          <a:xfrm>
            <a:off x="2150976" y="5161011"/>
            <a:ext cx="5329324" cy="77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2948" name="Object 4"/>
          <p:cNvGraphicFramePr>
            <a:graphicFrameLocks noChangeAspect="1"/>
          </p:cNvGraphicFramePr>
          <p:nvPr/>
        </p:nvGraphicFramePr>
        <p:xfrm>
          <a:off x="2359025" y="5219700"/>
          <a:ext cx="5121275" cy="596900"/>
        </p:xfrm>
        <a:graphic>
          <a:graphicData uri="http://schemas.openxmlformats.org/presentationml/2006/ole">
            <mc:AlternateContent xmlns:mc="http://schemas.openxmlformats.org/markup-compatibility/2006">
              <mc:Choice xmlns:v="urn:schemas-microsoft-com:vml" Requires="v">
                <p:oleObj spid="_x0000_s20500" r:id="rId5" imgW="5480280" imgH="614160" progId="">
                  <p:embed/>
                </p:oleObj>
              </mc:Choice>
              <mc:Fallback>
                <p:oleObj r:id="rId5" imgW="5480280" imgH="6141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9025" y="5219700"/>
                        <a:ext cx="5121275" cy="5969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13439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Grp="1" noChangeArrowheads="1"/>
          </p:cNvSpPr>
          <p:nvPr>
            <p:ph type="title" idx="4294967295"/>
          </p:nvPr>
        </p:nvSpPr>
        <p:spPr>
          <a:xfrm>
            <a:off x="0" y="-179389"/>
            <a:ext cx="9058275" cy="137001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Example logistic regression model</a:t>
            </a:r>
          </a:p>
        </p:txBody>
      </p:sp>
      <p:sp>
        <p:nvSpPr>
          <p:cNvPr id="83970"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dirty="0"/>
              <a:t>Model with </a:t>
            </a:r>
            <a:r>
              <a:rPr lang="en-US" altLang="en-US" sz="2800" i="1" dirty="0"/>
              <a:t>w</a:t>
            </a:r>
            <a:r>
              <a:rPr lang="en-US" altLang="en-US" sz="2800" i="1" baseline="-33000" dirty="0"/>
              <a:t>0</a:t>
            </a:r>
            <a:r>
              <a:rPr lang="en-US" altLang="en-US" sz="2800" i="1" dirty="0"/>
              <a:t> = </a:t>
            </a:r>
            <a:r>
              <a:rPr lang="en-US" altLang="en-US" sz="2800" dirty="0"/>
              <a:t>0.5 and </a:t>
            </a:r>
            <a:r>
              <a:rPr lang="en-US" altLang="en-US" sz="2800" i="1" dirty="0"/>
              <a:t>w</a:t>
            </a:r>
            <a:r>
              <a:rPr lang="en-US" altLang="en-US" sz="2800" i="1" baseline="-33000" dirty="0"/>
              <a:t>1</a:t>
            </a:r>
            <a:r>
              <a:rPr lang="en-US" altLang="en-US" sz="2800" dirty="0"/>
              <a:t> = 1: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r>
              <a:rPr lang="en-US" altLang="en-US" sz="2800" dirty="0"/>
              <a:t/>
            </a:r>
            <a:br>
              <a:rPr lang="en-US" altLang="en-US" sz="2800" dirty="0"/>
            </a:br>
            <a:endParaRPr lang="en-US" altLang="en-US" sz="2800" dirty="0"/>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dirty="0"/>
              <a:t>Parameters are found from training data using </a:t>
            </a:r>
            <a:r>
              <a:rPr lang="en-US" altLang="en-US" sz="2800" i="1" dirty="0"/>
              <a:t>maximum likelihood</a:t>
            </a:r>
          </a:p>
        </p:txBody>
      </p:sp>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660525"/>
            <a:ext cx="4572000" cy="320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486930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60569" y="2671088"/>
            <a:ext cx="7319832" cy="1174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3" name="Rectangle 1"/>
          <p:cNvSpPr>
            <a:spLocks noGrp="1" noChangeArrowheads="1"/>
          </p:cNvSpPr>
          <p:nvPr>
            <p:ph type="title" idx="4294967295"/>
          </p:nvPr>
        </p:nvSpPr>
        <p:spPr>
          <a:xfrm>
            <a:off x="0" y="-179389"/>
            <a:ext cx="8705850" cy="1457325"/>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Maximum likelihood</a:t>
            </a:r>
          </a:p>
        </p:txBody>
      </p:sp>
      <p:sp>
        <p:nvSpPr>
          <p:cNvPr id="84994" name="Rectangle 2"/>
          <p:cNvSpPr>
            <a:spLocks noGrp="1" noChangeArrowheads="1"/>
          </p:cNvSpPr>
          <p:nvPr>
            <p:ph type="body" idx="4294967295"/>
          </p:nvPr>
        </p:nvSpPr>
        <p:spPr>
          <a:xfrm>
            <a:off x="339726" y="1277937"/>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Aim: maximize probability of training data wrt parameters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Can use logarithms of probabilities and maximize </a:t>
            </a:r>
            <a:r>
              <a:rPr lang="en-US" altLang="en-US" sz="2600" i="1" dirty="0"/>
              <a:t>log-likelihood </a:t>
            </a:r>
            <a:r>
              <a:rPr lang="en-US" altLang="en-US" sz="2600" dirty="0"/>
              <a:t>of model:</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
            </a:r>
            <a:br>
              <a:rPr lang="en-US" altLang="en-US" sz="2600" dirty="0"/>
            </a:br>
            <a:r>
              <a:rPr lang="en-US" altLang="en-US" sz="2600" dirty="0"/>
              <a:t>where the </a:t>
            </a:r>
            <a:r>
              <a:rPr lang="en-US" altLang="en-US" sz="2600" i="1" dirty="0"/>
              <a:t>x</a:t>
            </a:r>
            <a:r>
              <a:rPr lang="en-US" altLang="en-US" sz="2600" i="1" baseline="33000" dirty="0"/>
              <a:t>(</a:t>
            </a:r>
            <a:r>
              <a:rPr lang="en-US" altLang="en-US" sz="2600" i="1" baseline="33000" dirty="0" err="1"/>
              <a:t>i</a:t>
            </a:r>
            <a:r>
              <a:rPr lang="en-US" altLang="en-US" sz="2600" i="1" baseline="33000" dirty="0"/>
              <a:t>)</a:t>
            </a:r>
            <a:r>
              <a:rPr lang="en-US" altLang="en-US" sz="2600" dirty="0"/>
              <a:t> are either 0 or 1</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Weights </a:t>
            </a:r>
            <a:r>
              <a:rPr lang="en-US" altLang="en-US" sz="2600" i="1" dirty="0" err="1"/>
              <a:t>w</a:t>
            </a:r>
            <a:r>
              <a:rPr lang="en-US" altLang="en-US" sz="2600" i="1" baseline="-33000" dirty="0" err="1"/>
              <a:t>i</a:t>
            </a:r>
            <a:r>
              <a:rPr lang="en-US" altLang="en-US" sz="2600" dirty="0"/>
              <a:t> need to be chosen to maximize log-likelihood (relatively simple method: </a:t>
            </a:r>
            <a:r>
              <a:rPr lang="en-US" altLang="en-US" sz="2600" i="1" dirty="0"/>
              <a:t>iteratively re-weighted least squares</a:t>
            </a:r>
            <a:r>
              <a:rPr lang="en-US" altLang="en-US" sz="2600" dirty="0"/>
              <a:t>) </a:t>
            </a:r>
          </a:p>
        </p:txBody>
      </p:sp>
      <p:graphicFrame>
        <p:nvGraphicFramePr>
          <p:cNvPr id="84995" name="Object 3"/>
          <p:cNvGraphicFramePr>
            <a:graphicFrameLocks noChangeAspect="1"/>
          </p:cNvGraphicFramePr>
          <p:nvPr>
            <p:extLst>
              <p:ext uri="{D42A27DB-BD31-4B8C-83A1-F6EECF244321}">
                <p14:modId xmlns:p14="http://schemas.microsoft.com/office/powerpoint/2010/main" val="1472368516"/>
              </p:ext>
            </p:extLst>
          </p:nvPr>
        </p:nvGraphicFramePr>
        <p:xfrm>
          <a:off x="1350963" y="2671088"/>
          <a:ext cx="6929438" cy="1054100"/>
        </p:xfrm>
        <a:graphic>
          <a:graphicData uri="http://schemas.openxmlformats.org/presentationml/2006/ole">
            <mc:AlternateContent xmlns:mc="http://schemas.openxmlformats.org/markup-compatibility/2006">
              <mc:Choice xmlns:v="urn:schemas-microsoft-com:vml" Requires="v">
                <p:oleObj spid="_x0000_s21524" r:id="rId4" imgW="7438680" imgH="1084680" progId="">
                  <p:embed/>
                </p:oleObj>
              </mc:Choice>
              <mc:Fallback>
                <p:oleObj r:id="rId4" imgW="7438680" imgH="10846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963" y="2671088"/>
                        <a:ext cx="6929438" cy="10541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59029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Grp="1" noChangeArrowheads="1"/>
          </p:cNvSpPr>
          <p:nvPr>
            <p:ph type="title" idx="4294967295"/>
          </p:nvPr>
        </p:nvSpPr>
        <p:spPr>
          <a:xfrm>
            <a:off x="0" y="-179389"/>
            <a:ext cx="8705850" cy="1381919"/>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Multiple classes</a:t>
            </a:r>
          </a:p>
        </p:txBody>
      </p:sp>
      <p:sp>
        <p:nvSpPr>
          <p:cNvPr id="86018"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Can perform logistic regression independently for each class </a:t>
            </a:r>
            <a:br>
              <a:rPr lang="en-US" altLang="en-US"/>
            </a:br>
            <a:r>
              <a:rPr lang="en-US" altLang="en-US"/>
              <a:t>(like multi-response linear regression)</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Problem: probability estimates for different classes won't sum to one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Better: train coupled models by maximizing likelihood over all classes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Alternative that often works well in practice: </a:t>
            </a:r>
            <a:r>
              <a:rPr lang="en-US" altLang="en-US" i="1"/>
              <a:t>pairwise classification</a:t>
            </a:r>
          </a:p>
        </p:txBody>
      </p:sp>
    </p:spTree>
    <p:extLst>
      <p:ext uri="{BB962C8B-B14F-4D97-AF65-F5344CB8AC3E}">
        <p14:creationId xmlns:p14="http://schemas.microsoft.com/office/powerpoint/2010/main" val="36303547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ChangeArrowheads="1"/>
          </p:cNvSpPr>
          <p:nvPr>
            <p:ph type="title" idx="4294967295"/>
          </p:nvPr>
        </p:nvSpPr>
        <p:spPr>
          <a:xfrm>
            <a:off x="0" y="-179388"/>
            <a:ext cx="8705850"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Pairwise classification</a:t>
            </a:r>
          </a:p>
        </p:txBody>
      </p:sp>
      <p:sp>
        <p:nvSpPr>
          <p:cNvPr id="87042" name="Rectangle 2"/>
          <p:cNvSpPr>
            <a:spLocks noGrp="1" noChangeArrowheads="1"/>
          </p:cNvSpPr>
          <p:nvPr>
            <p:ph type="body" idx="4294967295"/>
          </p:nvPr>
        </p:nvSpPr>
        <p:spPr>
          <a:xfrm>
            <a:off x="179388" y="1079500"/>
            <a:ext cx="8640762"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a:t>Idea: build model for each pair of classes, using only training data from those classes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a:t>Problem? Have to solve </a:t>
            </a:r>
            <a:r>
              <a:rPr lang="en-US" altLang="en-US" sz="2800" i="1"/>
              <a:t>k</a:t>
            </a:r>
            <a:r>
              <a:rPr lang="en-US" altLang="en-US" sz="2800"/>
              <a:t>(</a:t>
            </a:r>
            <a:r>
              <a:rPr lang="en-US" altLang="en-US" sz="2800" i="1"/>
              <a:t>k</a:t>
            </a:r>
            <a:r>
              <a:rPr lang="en-US" altLang="en-US" sz="2800"/>
              <a:t>-1</a:t>
            </a:r>
            <a:r>
              <a:rPr lang="en-US" altLang="en-US" sz="2800" i="1"/>
              <a:t>)/</a:t>
            </a:r>
            <a:r>
              <a:rPr lang="en-US" altLang="en-US" sz="2800"/>
              <a:t>2 classification problems for </a:t>
            </a:r>
            <a:r>
              <a:rPr lang="en-US" altLang="en-US" sz="2800" i="1"/>
              <a:t>k-</a:t>
            </a:r>
            <a:r>
              <a:rPr lang="en-US" altLang="en-US" sz="2800"/>
              <a:t>class problem</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a:t>Turns out not to be a problem in many cases because training sets become small:</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Assume data evenly distributed, i.e. 2</a:t>
            </a:r>
            <a:r>
              <a:rPr lang="en-US" altLang="en-US" i="1"/>
              <a:t>n</a:t>
            </a:r>
            <a:r>
              <a:rPr lang="en-US" altLang="en-US"/>
              <a:t>/</a:t>
            </a:r>
            <a:r>
              <a:rPr lang="en-US" altLang="en-US" i="1"/>
              <a:t>k</a:t>
            </a:r>
            <a:r>
              <a:rPr lang="en-US" altLang="en-US"/>
              <a:t> per learning problem for </a:t>
            </a:r>
            <a:r>
              <a:rPr lang="en-US" altLang="en-US" i="1"/>
              <a:t>n </a:t>
            </a:r>
            <a:r>
              <a:rPr lang="en-US" altLang="en-US"/>
              <a:t>instances in total</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Suppose learning algorithm is linear in </a:t>
            </a:r>
            <a:r>
              <a:rPr lang="en-US" altLang="en-US" i="1"/>
              <a:t>n</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Then runtime of pairwise classification is proportional to (</a:t>
            </a:r>
            <a:r>
              <a:rPr lang="en-US" altLang="en-US" i="1"/>
              <a:t>k</a:t>
            </a:r>
            <a:r>
              <a:rPr lang="en-US" altLang="en-US"/>
              <a:t>(</a:t>
            </a:r>
            <a:r>
              <a:rPr lang="en-US" altLang="en-US" i="1"/>
              <a:t>k</a:t>
            </a:r>
            <a:r>
              <a:rPr lang="en-US" altLang="en-US"/>
              <a:t>-1)/2)</a:t>
            </a:r>
            <a:r>
              <a:rPr lang="en-US" altLang="en-US">
                <a:ea typeface="Utopia" pitchFamily="32" charset="0"/>
                <a:cs typeface="Utopia" pitchFamily="32" charset="0"/>
              </a:rPr>
              <a:t>×(2</a:t>
            </a:r>
            <a:r>
              <a:rPr lang="en-US" altLang="en-US" i="1">
                <a:ea typeface="Utopia" pitchFamily="32" charset="0"/>
                <a:cs typeface="Utopia" pitchFamily="32" charset="0"/>
              </a:rPr>
              <a:t>n</a:t>
            </a:r>
            <a:r>
              <a:rPr lang="en-US" altLang="en-US">
                <a:ea typeface="Utopia" pitchFamily="32" charset="0"/>
                <a:cs typeface="Utopia" pitchFamily="32" charset="0"/>
              </a:rPr>
              <a:t>/</a:t>
            </a:r>
            <a:r>
              <a:rPr lang="en-US" altLang="en-US" i="1">
                <a:ea typeface="Utopia" pitchFamily="32" charset="0"/>
                <a:cs typeface="Utopia" pitchFamily="32" charset="0"/>
              </a:rPr>
              <a:t>k</a:t>
            </a:r>
            <a:r>
              <a:rPr lang="en-US" altLang="en-US">
                <a:ea typeface="Utopia" pitchFamily="32" charset="0"/>
                <a:cs typeface="Utopia" pitchFamily="32" charset="0"/>
              </a:rPr>
              <a:t>) </a:t>
            </a:r>
            <a:r>
              <a:rPr lang="en-US" altLang="en-US" i="1">
                <a:ea typeface="Utopia" pitchFamily="32" charset="0"/>
                <a:cs typeface="Utopia" pitchFamily="32" charset="0"/>
              </a:rPr>
              <a:t>= </a:t>
            </a:r>
            <a:r>
              <a:rPr lang="en-US" altLang="en-US">
                <a:ea typeface="Utopia" pitchFamily="32" charset="0"/>
                <a:cs typeface="Utopia" pitchFamily="32" charset="0"/>
              </a:rPr>
              <a:t>(</a:t>
            </a:r>
            <a:r>
              <a:rPr lang="en-US" altLang="en-US" i="1">
                <a:ea typeface="Utopia" pitchFamily="32" charset="0"/>
                <a:cs typeface="Utopia" pitchFamily="32" charset="0"/>
              </a:rPr>
              <a:t>k</a:t>
            </a:r>
            <a:r>
              <a:rPr lang="en-US" altLang="en-US">
                <a:ea typeface="Utopia" pitchFamily="32" charset="0"/>
                <a:cs typeface="Utopia" pitchFamily="32" charset="0"/>
              </a:rPr>
              <a:t>-1)</a:t>
            </a:r>
            <a:r>
              <a:rPr lang="en-US" altLang="en-US" i="1">
                <a:ea typeface="Utopia" pitchFamily="32" charset="0"/>
                <a:cs typeface="Utopia" pitchFamily="32" charset="0"/>
              </a:rPr>
              <a:t>n</a:t>
            </a:r>
          </a:p>
        </p:txBody>
      </p:sp>
    </p:spTree>
    <p:extLst>
      <p:ext uri="{BB962C8B-B14F-4D97-AF65-F5344CB8AC3E}">
        <p14:creationId xmlns:p14="http://schemas.microsoft.com/office/powerpoint/2010/main" val="15734423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63155" y="4906334"/>
            <a:ext cx="6813420" cy="117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65" name="Rectangle 1"/>
          <p:cNvSpPr>
            <a:spLocks noGrp="1" noChangeArrowheads="1"/>
          </p:cNvSpPr>
          <p:nvPr>
            <p:ph type="title" idx="4294967295"/>
          </p:nvPr>
        </p:nvSpPr>
        <p:spPr>
          <a:xfrm>
            <a:off x="0" y="-179388"/>
            <a:ext cx="9058275" cy="1346200"/>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dirty="0"/>
              <a:t>Linear models are </a:t>
            </a:r>
            <a:r>
              <a:rPr lang="en-US" altLang="en-US" sz="3200" dirty="0" err="1"/>
              <a:t>hyperplanes</a:t>
            </a:r>
            <a:endParaRPr lang="en-US" altLang="en-US" sz="3200" dirty="0"/>
          </a:p>
        </p:txBody>
      </p:sp>
      <p:sp>
        <p:nvSpPr>
          <p:cNvPr id="88066"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Decision boundary for two-class logistic regression is where probability equals 0.5</a:t>
            </a:r>
            <a:r>
              <a:rPr lang="en-US" altLang="en-US" sz="2200" dirty="0" smtClean="0"/>
              <a:t>:</a:t>
            </a:r>
            <a:r>
              <a:rPr lang="en-US" altLang="en-US" sz="2200" dirty="0"/>
              <a:t/>
            </a:r>
            <a:br>
              <a:rPr lang="en-US" altLang="en-US" sz="2200" dirty="0"/>
            </a:br>
            <a:r>
              <a:rPr lang="en-US" altLang="en-US" sz="2200" dirty="0"/>
              <a:t/>
            </a:r>
            <a:br>
              <a:rPr lang="en-US" altLang="en-US" sz="2200" dirty="0"/>
            </a:br>
            <a:endParaRPr lang="en-US" altLang="en-US" sz="2200" dirty="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1000" dirty="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
            </a:r>
            <a:br>
              <a:rPr lang="en-US" altLang="en-US" sz="2200" dirty="0"/>
            </a:br>
            <a:r>
              <a:rPr lang="en-US" altLang="en-US" sz="2200" dirty="0"/>
              <a:t>   </a:t>
            </a:r>
            <a:r>
              <a:rPr lang="en-US" altLang="en-US" sz="2200" dirty="0" smtClean="0"/>
              <a:t>which </a:t>
            </a:r>
            <a:r>
              <a:rPr lang="en-US" altLang="en-US" sz="2200" dirty="0"/>
              <a:t>occurs when</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Thus logistic regression can only separate data that can be separated by a </a:t>
            </a:r>
            <a:r>
              <a:rPr lang="en-US" altLang="en-US" sz="2200" dirty="0" err="1"/>
              <a:t>hyperplane</a:t>
            </a:r>
            <a:endParaRPr lang="en-US" altLang="en-US" sz="2200" dirty="0"/>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Multi-response linear regression has the same problem. Class 1 is assigned if:</a:t>
            </a:r>
            <a:r>
              <a:rPr lang="en-US" altLang="en-US" dirty="0"/>
              <a:t/>
            </a:r>
            <a:br>
              <a:rPr lang="en-US" altLang="en-US" dirty="0"/>
            </a:br>
            <a:endParaRPr lang="en-US" altLang="en-US" dirty="0"/>
          </a:p>
        </p:txBody>
      </p:sp>
      <p:sp>
        <p:nvSpPr>
          <p:cNvPr id="2" name="Rounded Rectangle 1"/>
          <p:cNvSpPr/>
          <p:nvPr/>
        </p:nvSpPr>
        <p:spPr>
          <a:xfrm>
            <a:off x="547687" y="1815002"/>
            <a:ext cx="8093076" cy="1099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067" name="Object 3"/>
          <p:cNvGraphicFramePr>
            <a:graphicFrameLocks noChangeAspect="1"/>
          </p:cNvGraphicFramePr>
          <p:nvPr>
            <p:extLst>
              <p:ext uri="{D42A27DB-BD31-4B8C-83A1-F6EECF244321}">
                <p14:modId xmlns:p14="http://schemas.microsoft.com/office/powerpoint/2010/main" val="417258614"/>
              </p:ext>
            </p:extLst>
          </p:nvPr>
        </p:nvGraphicFramePr>
        <p:xfrm>
          <a:off x="720725" y="2009468"/>
          <a:ext cx="7747000" cy="387350"/>
        </p:xfrm>
        <a:graphic>
          <a:graphicData uri="http://schemas.openxmlformats.org/presentationml/2006/ole">
            <mc:AlternateContent xmlns:mc="http://schemas.openxmlformats.org/markup-compatibility/2006">
              <mc:Choice xmlns:v="urn:schemas-microsoft-com:vml" Requires="v">
                <p:oleObj spid="_x0000_s22605" r:id="rId4" imgW="8312760" imgH="403920" progId="">
                  <p:embed/>
                </p:oleObj>
              </mc:Choice>
              <mc:Fallback>
                <p:oleObj r:id="rId4" imgW="8312760" imgH="40392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 y="2009468"/>
                        <a:ext cx="7747000" cy="38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8" name="Object 4"/>
          <p:cNvGraphicFramePr>
            <a:graphicFrameLocks noChangeAspect="1"/>
          </p:cNvGraphicFramePr>
          <p:nvPr>
            <p:extLst>
              <p:ext uri="{D42A27DB-BD31-4B8C-83A1-F6EECF244321}">
                <p14:modId xmlns:p14="http://schemas.microsoft.com/office/powerpoint/2010/main" val="3286456099"/>
              </p:ext>
            </p:extLst>
          </p:nvPr>
        </p:nvGraphicFramePr>
        <p:xfrm>
          <a:off x="4594225" y="2525405"/>
          <a:ext cx="3451225" cy="388938"/>
        </p:xfrm>
        <a:graphic>
          <a:graphicData uri="http://schemas.openxmlformats.org/presentationml/2006/ole">
            <mc:AlternateContent xmlns:mc="http://schemas.openxmlformats.org/markup-compatibility/2006">
              <mc:Choice xmlns:v="urn:schemas-microsoft-com:vml" Requires="v">
                <p:oleObj spid="_x0000_s22606" r:id="rId6" imgW="3587040" imgH="403920" progId="">
                  <p:embed/>
                </p:oleObj>
              </mc:Choice>
              <mc:Fallback>
                <p:oleObj r:id="rId6" imgW="3587040" imgH="40392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4225" y="2525405"/>
                        <a:ext cx="3451225" cy="3889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5"/>
          <p:cNvGraphicFramePr>
            <a:graphicFrameLocks noChangeAspect="1"/>
          </p:cNvGraphicFramePr>
          <p:nvPr>
            <p:extLst>
              <p:ext uri="{D42A27DB-BD31-4B8C-83A1-F6EECF244321}">
                <p14:modId xmlns:p14="http://schemas.microsoft.com/office/powerpoint/2010/main" val="524245038"/>
              </p:ext>
            </p:extLst>
          </p:nvPr>
        </p:nvGraphicFramePr>
        <p:xfrm>
          <a:off x="1174919" y="4960936"/>
          <a:ext cx="6478587" cy="411163"/>
        </p:xfrm>
        <a:graphic>
          <a:graphicData uri="http://schemas.openxmlformats.org/presentationml/2006/ole">
            <mc:AlternateContent xmlns:mc="http://schemas.openxmlformats.org/markup-compatibility/2006">
              <mc:Choice xmlns:v="urn:schemas-microsoft-com:vml" Requires="v">
                <p:oleObj spid="_x0000_s22607" r:id="rId8" imgW="6840000" imgH="425880" progId="">
                  <p:embed/>
                </p:oleObj>
              </mc:Choice>
              <mc:Fallback>
                <p:oleObj r:id="rId8" imgW="6840000" imgH="42588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919" y="4960936"/>
                        <a:ext cx="6478587" cy="4111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extLst>
              <p:ext uri="{D42A27DB-BD31-4B8C-83A1-F6EECF244321}">
                <p14:modId xmlns:p14="http://schemas.microsoft.com/office/powerpoint/2010/main" val="3148177270"/>
              </p:ext>
            </p:extLst>
          </p:nvPr>
        </p:nvGraphicFramePr>
        <p:xfrm>
          <a:off x="974893" y="5566565"/>
          <a:ext cx="6678613" cy="411163"/>
        </p:xfrm>
        <a:graphic>
          <a:graphicData uri="http://schemas.openxmlformats.org/presentationml/2006/ole">
            <mc:AlternateContent xmlns:mc="http://schemas.openxmlformats.org/markup-compatibility/2006">
              <mc:Choice xmlns:v="urn:schemas-microsoft-com:vml" Requires="v">
                <p:oleObj spid="_x0000_s22608" r:id="rId10" imgW="7022160" imgH="425880" progId="">
                  <p:embed/>
                </p:oleObj>
              </mc:Choice>
              <mc:Fallback>
                <p:oleObj r:id="rId10" imgW="7022160" imgH="42588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4893" y="5566565"/>
                        <a:ext cx="6678613" cy="4111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57804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7042"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Discretization of Numeric Attributes</a:t>
            </a:r>
          </a:p>
        </p:txBody>
      </p:sp>
      <p:sp>
        <p:nvSpPr>
          <p:cNvPr id="87043" name="Rectangle 3"/>
          <p:cNvSpPr>
            <a:spLocks noChangeArrowheads="1"/>
          </p:cNvSpPr>
          <p:nvPr/>
        </p:nvSpPr>
        <p:spPr bwMode="auto">
          <a:xfrm>
            <a:off x="304800" y="1371600"/>
            <a:ext cx="8839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Discretization procedure is very sensitive to noise</a:t>
            </a:r>
          </a:p>
          <a:p>
            <a:pPr marL="742950" lvl="1" indent="-285750">
              <a:spcBef>
                <a:spcPct val="20000"/>
              </a:spcBef>
              <a:buFontTx/>
              <a:buChar char="–"/>
            </a:pPr>
            <a:r>
              <a:rPr lang="en-US" sz="2800"/>
              <a:t>A single instance with an incorrect class label will most likely result in a separate interval</a:t>
            </a:r>
            <a:endParaRPr lang="en-US"/>
          </a:p>
          <a:p>
            <a:pPr marL="342900" indent="-342900">
              <a:spcBef>
                <a:spcPct val="20000"/>
              </a:spcBef>
              <a:buFontTx/>
              <a:buChar char="•"/>
            </a:pPr>
            <a:r>
              <a:rPr lang="en-US" sz="3200"/>
              <a:t>Simple solution: enforce minimum number of instances in majority class per interval</a:t>
            </a:r>
          </a:p>
          <a:p>
            <a:pPr marL="342900" indent="-342900">
              <a:spcBef>
                <a:spcPct val="20000"/>
              </a:spcBef>
              <a:buFontTx/>
              <a:buChar char="•"/>
            </a:pPr>
            <a:r>
              <a:rPr lang="en-US" sz="3200"/>
              <a:t>Weather data example (with minimum set to 3):</a:t>
            </a:r>
          </a:p>
        </p:txBody>
      </p:sp>
      <p:graphicFrame>
        <p:nvGraphicFramePr>
          <p:cNvPr id="87067" name="Group 27"/>
          <p:cNvGraphicFramePr>
            <a:graphicFrameLocks noGrp="1"/>
          </p:cNvGraphicFramePr>
          <p:nvPr/>
        </p:nvGraphicFramePr>
        <p:xfrm>
          <a:off x="1143000" y="4724400"/>
          <a:ext cx="7239000" cy="609600"/>
        </p:xfrm>
        <a:graphic>
          <a:graphicData uri="http://schemas.openxmlformats.org/drawingml/2006/table">
            <a:tbl>
              <a:tblPr/>
              <a:tblGrid>
                <a:gridCol w="7239000">
                  <a:extLst>
                    <a:ext uri="{9D8B030D-6E8A-4147-A177-3AD203B41FA5}">
                      <a16:colId xmlns="" xmlns:a16="http://schemas.microsoft.com/office/drawing/2014/main" val="20000"/>
                    </a:ext>
                  </a:extLst>
                </a:gridCol>
              </a:tblGrid>
              <a:tr h="609600">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startAt="64"/>
                        <a:tabLst/>
                      </a:pPr>
                      <a:r>
                        <a:rPr kumimoji="0" lang="en-US" sz="1800" b="0" i="0" u="none" strike="noStrike" cap="none" normalizeH="0" baseline="0" smtClean="0">
                          <a:ln>
                            <a:noFill/>
                          </a:ln>
                          <a:solidFill>
                            <a:schemeClr val="tx1"/>
                          </a:solidFill>
                          <a:effectLst/>
                          <a:latin typeface="Times New Roman" pitchFamily="18" charset="0"/>
                        </a:rPr>
                        <a:t>65     68     69    70     71   72   72     75    75     80    81   83    85</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Courier" pitchFamily="49" charset="0"/>
                        </a:rPr>
                        <a:t>Yes   No   Yes  Yes  Yes  | No  No   Yes  Yes  Yes | No  Yes  Yes  No</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ChangeArrowheads="1"/>
          </p:cNvSpPr>
          <p:nvPr>
            <p:ph type="title" idx="4294967295"/>
          </p:nvPr>
        </p:nvSpPr>
        <p:spPr>
          <a:xfrm>
            <a:off x="179388" y="-217488"/>
            <a:ext cx="8526462" cy="12207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Linear models: the perceptron</a:t>
            </a:r>
          </a:p>
        </p:txBody>
      </p:sp>
      <p:sp>
        <p:nvSpPr>
          <p:cNvPr id="89090" name="Rectangle 2"/>
          <p:cNvSpPr>
            <a:spLocks noGrp="1" noChangeArrowheads="1"/>
          </p:cNvSpPr>
          <p:nvPr>
            <p:ph type="body" idx="4294967295"/>
          </p:nvPr>
        </p:nvSpPr>
        <p:spPr>
          <a:xfrm>
            <a:off x="179388" y="1079500"/>
            <a:ext cx="882015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Don't actually need probability estimates if all we want to do is classification</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Different approach: learn separating hyperplane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Assumption: data is </a:t>
            </a:r>
            <a:r>
              <a:rPr lang="en-US" altLang="en-US" sz="2600" i="1"/>
              <a:t>linearly separable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Algorithm for learning separating hyperplane: </a:t>
            </a:r>
            <a:r>
              <a:rPr lang="en-US" altLang="en-US" sz="2600" i="1"/>
              <a:t>perceptron learning rule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Hyperplane: </a:t>
            </a:r>
            <a:br>
              <a:rPr lang="en-US" altLang="en-US" sz="2600"/>
            </a:br>
            <a:r>
              <a:rPr lang="en-US" altLang="en-US" sz="2600"/>
              <a:t>where we again assume that there is a constant attribute with value 1 (</a:t>
            </a:r>
            <a:r>
              <a:rPr lang="en-US" altLang="en-US" sz="2600" i="1"/>
              <a:t>bias</a:t>
            </a:r>
            <a:r>
              <a:rPr lang="en-US" altLang="en-US" sz="2600"/>
              <a:t>)</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If sum is greater than zero we predict the first class, otherwise the second class</a:t>
            </a:r>
          </a:p>
        </p:txBody>
      </p:sp>
      <p:sp>
        <p:nvSpPr>
          <p:cNvPr id="2" name="Rounded Rectangle 1"/>
          <p:cNvSpPr/>
          <p:nvPr/>
        </p:nvSpPr>
        <p:spPr>
          <a:xfrm>
            <a:off x="2376031" y="3732212"/>
            <a:ext cx="4500236" cy="508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091" name="Object 3"/>
          <p:cNvGraphicFramePr>
            <a:graphicFrameLocks noChangeAspect="1"/>
          </p:cNvGraphicFramePr>
          <p:nvPr/>
        </p:nvGraphicFramePr>
        <p:xfrm>
          <a:off x="2879725" y="3808413"/>
          <a:ext cx="3676650" cy="331787"/>
        </p:xfrm>
        <a:graphic>
          <a:graphicData uri="http://schemas.openxmlformats.org/presentationml/2006/ole">
            <mc:AlternateContent xmlns:mc="http://schemas.openxmlformats.org/markup-compatibility/2006">
              <mc:Choice xmlns:v="urn:schemas-microsoft-com:vml" Requires="v">
                <p:oleObj spid="_x0000_s23572" r:id="rId4" imgW="3945240" imgH="338760" progId="">
                  <p:embed/>
                </p:oleObj>
              </mc:Choice>
              <mc:Fallback>
                <p:oleObj r:id="rId4" imgW="3945240" imgH="33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725" y="3808413"/>
                        <a:ext cx="3676650" cy="3317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66546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Grp="1" noChangeArrowheads="1"/>
          </p:cNvSpPr>
          <p:nvPr>
            <p:ph type="title" idx="4294967295"/>
          </p:nvPr>
        </p:nvSpPr>
        <p:spPr>
          <a:xfrm>
            <a:off x="0" y="-179388"/>
            <a:ext cx="8705850" cy="1249320"/>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The algorithm</a:t>
            </a:r>
          </a:p>
        </p:txBody>
      </p:sp>
      <p:grpSp>
        <p:nvGrpSpPr>
          <p:cNvPr id="90114" name="Group 2"/>
          <p:cNvGrpSpPr>
            <a:grpSpLocks/>
          </p:cNvGrpSpPr>
          <p:nvPr/>
        </p:nvGrpSpPr>
        <p:grpSpPr bwMode="auto">
          <a:xfrm>
            <a:off x="838200" y="900113"/>
            <a:ext cx="7620000" cy="1589087"/>
            <a:chOff x="528" y="567"/>
            <a:chExt cx="4800" cy="1001"/>
          </a:xfrm>
        </p:grpSpPr>
        <p:grpSp>
          <p:nvGrpSpPr>
            <p:cNvPr id="90115" name="Group 3"/>
            <p:cNvGrpSpPr>
              <a:grpSpLocks/>
            </p:cNvGrpSpPr>
            <p:nvPr/>
          </p:nvGrpSpPr>
          <p:grpSpPr bwMode="auto">
            <a:xfrm>
              <a:off x="528" y="567"/>
              <a:ext cx="4800" cy="1001"/>
              <a:chOff x="528" y="567"/>
              <a:chExt cx="4800" cy="1001"/>
            </a:xfrm>
          </p:grpSpPr>
          <p:sp>
            <p:nvSpPr>
              <p:cNvPr id="90116" name="AutoShape 4"/>
              <p:cNvSpPr>
                <a:spLocks noChangeArrowheads="1"/>
              </p:cNvSpPr>
              <p:nvPr/>
            </p:nvSpPr>
            <p:spPr bwMode="auto">
              <a:xfrm>
                <a:off x="528" y="567"/>
                <a:ext cx="4800" cy="1001"/>
              </a:xfrm>
              <a:prstGeom prst="roundRect">
                <a:avLst>
                  <a:gd name="adj" fmla="val 97"/>
                </a:avLst>
              </a:prstGeom>
              <a:solidFill>
                <a:srgbClr val="CCFFCC"/>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17" name="Text Box 5"/>
              <p:cNvSpPr txBox="1">
                <a:spLocks noChangeArrowheads="1"/>
              </p:cNvSpPr>
              <p:nvPr/>
            </p:nvSpPr>
            <p:spPr bwMode="auto">
              <a:xfrm>
                <a:off x="528" y="567"/>
                <a:ext cx="4800" cy="1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204"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nSpc>
                    <a:spcPct val="89000"/>
                  </a:lnSpc>
                  <a:spcBef>
                    <a:spcPts val="350"/>
                  </a:spcBef>
                </a:pPr>
                <a:r>
                  <a:rPr lang="en-US" altLang="en-US" sz="1400" b="1">
                    <a:solidFill>
                      <a:srgbClr val="008000"/>
                    </a:solidFill>
                    <a:latin typeface="Courier New" charset="0"/>
                  </a:rPr>
                  <a:t>Set all weights to zero</a:t>
                </a:r>
              </a:p>
              <a:p>
                <a:pPr>
                  <a:lnSpc>
                    <a:spcPct val="89000"/>
                  </a:lnSpc>
                  <a:spcBef>
                    <a:spcPts val="350"/>
                  </a:spcBef>
                </a:pPr>
                <a:r>
                  <a:rPr lang="en-US" altLang="en-US" sz="1400" b="1">
                    <a:solidFill>
                      <a:srgbClr val="008000"/>
                    </a:solidFill>
                    <a:latin typeface="Courier New" charset="0"/>
                  </a:rPr>
                  <a:t>Until all instances in the training data are classified correctly</a:t>
                </a:r>
              </a:p>
              <a:p>
                <a:pPr>
                  <a:lnSpc>
                    <a:spcPct val="89000"/>
                  </a:lnSpc>
                  <a:spcBef>
                    <a:spcPts val="350"/>
                  </a:spcBef>
                </a:pPr>
                <a:r>
                  <a:rPr lang="en-US" altLang="en-US" sz="1400" b="1">
                    <a:solidFill>
                      <a:srgbClr val="008000"/>
                    </a:solidFill>
                    <a:latin typeface="Courier New" charset="0"/>
                  </a:rPr>
                  <a:t>  For each instance I in the training data</a:t>
                </a:r>
              </a:p>
              <a:p>
                <a:pPr>
                  <a:lnSpc>
                    <a:spcPct val="89000"/>
                  </a:lnSpc>
                  <a:spcBef>
                    <a:spcPts val="350"/>
                  </a:spcBef>
                </a:pPr>
                <a:r>
                  <a:rPr lang="en-US" altLang="en-US" sz="1400" b="1">
                    <a:solidFill>
                      <a:srgbClr val="008000"/>
                    </a:solidFill>
                    <a:latin typeface="Courier New" charset="0"/>
                  </a:rPr>
                  <a:t>    If I is classified incorrectly by the perceptron</a:t>
                </a:r>
              </a:p>
              <a:p>
                <a:pPr>
                  <a:lnSpc>
                    <a:spcPct val="89000"/>
                  </a:lnSpc>
                  <a:spcBef>
                    <a:spcPts val="350"/>
                  </a:spcBef>
                </a:pPr>
                <a:r>
                  <a:rPr lang="en-US" altLang="en-US" sz="1400" b="1">
                    <a:solidFill>
                      <a:srgbClr val="008000"/>
                    </a:solidFill>
                    <a:latin typeface="Courier New" charset="0"/>
                  </a:rPr>
                  <a:t>      If I belongs to the first class add it to the weight vector</a:t>
                </a:r>
              </a:p>
              <a:p>
                <a:pPr>
                  <a:lnSpc>
                    <a:spcPct val="89000"/>
                  </a:lnSpc>
                  <a:spcBef>
                    <a:spcPts val="350"/>
                  </a:spcBef>
                </a:pPr>
                <a:r>
                  <a:rPr lang="en-US" altLang="en-US" sz="1400" b="1">
                    <a:solidFill>
                      <a:srgbClr val="008000"/>
                    </a:solidFill>
                    <a:latin typeface="Courier New" charset="0"/>
                  </a:rPr>
                  <a:t>      else subtract it from the weight vector</a:t>
                </a:r>
              </a:p>
            </p:txBody>
          </p:sp>
        </p:grpSp>
        <p:sp>
          <p:nvSpPr>
            <p:cNvPr id="90118" name="Line 6"/>
            <p:cNvSpPr>
              <a:spLocks noChangeShapeType="1"/>
            </p:cNvSpPr>
            <p:nvPr/>
          </p:nvSpPr>
          <p:spPr bwMode="auto">
            <a:xfrm>
              <a:off x="528" y="567"/>
              <a:ext cx="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p:cNvSpPr>
              <a:spLocks noChangeShapeType="1"/>
            </p:cNvSpPr>
            <p:nvPr/>
          </p:nvSpPr>
          <p:spPr bwMode="auto">
            <a:xfrm>
              <a:off x="528" y="1569"/>
              <a:ext cx="4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p:cNvSpPr>
              <a:spLocks noChangeShapeType="1"/>
            </p:cNvSpPr>
            <p:nvPr/>
          </p:nvSpPr>
          <p:spPr bwMode="auto">
            <a:xfrm>
              <a:off x="528" y="567"/>
              <a:ext cx="0" cy="100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Line 9"/>
            <p:cNvSpPr>
              <a:spLocks noChangeShapeType="1"/>
            </p:cNvSpPr>
            <p:nvPr/>
          </p:nvSpPr>
          <p:spPr bwMode="auto">
            <a:xfrm>
              <a:off x="5329" y="567"/>
              <a:ext cx="0" cy="100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0122" name="Rectangle 10"/>
          <p:cNvSpPr>
            <a:spLocks noGrp="1" noChangeArrowheads="1"/>
          </p:cNvSpPr>
          <p:nvPr>
            <p:ph type="body" idx="4294967295"/>
          </p:nvPr>
        </p:nvSpPr>
        <p:spPr>
          <a:xfrm>
            <a:off x="411163" y="2655888"/>
            <a:ext cx="8589962" cy="3841750"/>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dirty="0"/>
              <a:t>Why does this work?</a:t>
            </a:r>
            <a:br>
              <a:rPr lang="en-US" altLang="en-US" sz="2400" dirty="0"/>
            </a:br>
            <a:r>
              <a:rPr lang="en-US" altLang="en-US" sz="2400" dirty="0"/>
              <a:t>Consider situation where instance </a:t>
            </a:r>
            <a:r>
              <a:rPr lang="en-US" altLang="en-US" sz="2400" i="1" dirty="0"/>
              <a:t>a </a:t>
            </a:r>
            <a:r>
              <a:rPr lang="en-US" altLang="en-US" sz="2400" dirty="0"/>
              <a:t>pertaining to the first class has been </a:t>
            </a:r>
            <a:r>
              <a:rPr lang="en-US" altLang="en-US" sz="2400" dirty="0" smtClean="0"/>
              <a:t>added:</a:t>
            </a:r>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1000" dirty="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1000" dirty="0" smtClean="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endParaRPr lang="en-US" altLang="en-US" sz="1000" dirty="0"/>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dirty="0" smtClean="0"/>
              <a:t>This </a:t>
            </a:r>
            <a:r>
              <a:rPr lang="en-US" altLang="en-US" sz="2400" dirty="0"/>
              <a:t>means output for </a:t>
            </a:r>
            <a:r>
              <a:rPr lang="en-US" altLang="en-US" sz="2400" i="1" dirty="0"/>
              <a:t>a</a:t>
            </a:r>
            <a:r>
              <a:rPr lang="en-US" altLang="en-US" sz="2400" dirty="0"/>
              <a:t> has increased by:</a:t>
            </a:r>
            <a:br>
              <a:rPr lang="en-US" altLang="en-US" sz="2400" dirty="0"/>
            </a:br>
            <a:endParaRPr lang="en-US" altLang="en-US" sz="1000" b="1" dirty="0" smtClean="0"/>
          </a:p>
          <a:p>
            <a:pPr marL="0" indent="0">
              <a:buClr>
                <a:srgbClr val="008000"/>
              </a:buClr>
              <a:buSzPct val="40000"/>
              <a:buNone/>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dirty="0"/>
              <a:t/>
            </a:r>
            <a:br>
              <a:rPr lang="en-US" altLang="en-US" sz="2400" dirty="0"/>
            </a:br>
            <a:r>
              <a:rPr lang="en-US" altLang="en-US" sz="2000" dirty="0"/>
              <a:t>This number is always positive, thus the </a:t>
            </a:r>
            <a:r>
              <a:rPr lang="en-US" altLang="en-US" sz="2000" dirty="0" err="1"/>
              <a:t>hyperplane</a:t>
            </a:r>
            <a:r>
              <a:rPr lang="en-US" altLang="en-US" sz="2000" dirty="0"/>
              <a:t> has moved into the correct direction (and we can show output decreases for instances of other class)</a:t>
            </a:r>
          </a:p>
        </p:txBody>
      </p:sp>
      <p:sp>
        <p:nvSpPr>
          <p:cNvPr id="2" name="Rounded Rectangle 1"/>
          <p:cNvSpPr/>
          <p:nvPr/>
        </p:nvSpPr>
        <p:spPr>
          <a:xfrm>
            <a:off x="1423531" y="3791579"/>
            <a:ext cx="6118181" cy="50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0123" name="Object 11"/>
          <p:cNvGraphicFramePr>
            <a:graphicFrameLocks noChangeAspect="1"/>
          </p:cNvGraphicFramePr>
          <p:nvPr>
            <p:extLst>
              <p:ext uri="{D42A27DB-BD31-4B8C-83A1-F6EECF244321}">
                <p14:modId xmlns:p14="http://schemas.microsoft.com/office/powerpoint/2010/main" val="1164597002"/>
              </p:ext>
            </p:extLst>
          </p:nvPr>
        </p:nvGraphicFramePr>
        <p:xfrm>
          <a:off x="1619250" y="3817936"/>
          <a:ext cx="5715000" cy="331788"/>
        </p:xfrm>
        <a:graphic>
          <a:graphicData uri="http://schemas.openxmlformats.org/presentationml/2006/ole">
            <mc:AlternateContent xmlns:mc="http://schemas.openxmlformats.org/markup-compatibility/2006">
              <mc:Choice xmlns:v="urn:schemas-microsoft-com:vml" Requires="v">
                <p:oleObj spid="_x0000_s24615" r:id="rId4" imgW="6142680" imgH="338760" progId="">
                  <p:embed/>
                </p:oleObj>
              </mc:Choice>
              <mc:Fallback>
                <p:oleObj r:id="rId4" imgW="6142680" imgH="33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3817936"/>
                        <a:ext cx="5715000" cy="3317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ounded Rectangle 2"/>
          <p:cNvSpPr/>
          <p:nvPr/>
        </p:nvSpPr>
        <p:spPr>
          <a:xfrm>
            <a:off x="1328650" y="4817605"/>
            <a:ext cx="3626024" cy="412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0124" name="Object 12"/>
          <p:cNvGraphicFramePr>
            <a:graphicFrameLocks noChangeAspect="1"/>
          </p:cNvGraphicFramePr>
          <p:nvPr>
            <p:extLst>
              <p:ext uri="{D42A27DB-BD31-4B8C-83A1-F6EECF244321}">
                <p14:modId xmlns:p14="http://schemas.microsoft.com/office/powerpoint/2010/main" val="3640126116"/>
              </p:ext>
            </p:extLst>
          </p:nvPr>
        </p:nvGraphicFramePr>
        <p:xfrm>
          <a:off x="1619250" y="4898556"/>
          <a:ext cx="3044825" cy="331787"/>
        </p:xfrm>
        <a:graphic>
          <a:graphicData uri="http://schemas.openxmlformats.org/presentationml/2006/ole">
            <mc:AlternateContent xmlns:mc="http://schemas.openxmlformats.org/markup-compatibility/2006">
              <mc:Choice xmlns:v="urn:schemas-microsoft-com:vml" Requires="v">
                <p:oleObj spid="_x0000_s24616" r:id="rId6" imgW="3301920" imgH="338760" progId="">
                  <p:embed/>
                </p:oleObj>
              </mc:Choice>
              <mc:Fallback>
                <p:oleObj r:id="rId6" imgW="3301920" imgH="3387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898556"/>
                        <a:ext cx="3044825" cy="3317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58514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ChangeArrowheads="1"/>
          </p:cNvSpPr>
          <p:nvPr>
            <p:ph type="title" idx="4294967295"/>
          </p:nvPr>
        </p:nvSpPr>
        <p:spPr>
          <a:xfrm>
            <a:off x="208767" y="-179389"/>
            <a:ext cx="8849508" cy="1366751"/>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Perceptron as a neural network</a:t>
            </a:r>
          </a:p>
        </p:txBody>
      </p:sp>
      <p:pic>
        <p:nvPicPr>
          <p:cNvPr id="91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800225"/>
            <a:ext cx="5400675" cy="3600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139" name="Text Box 3"/>
          <p:cNvSpPr txBox="1">
            <a:spLocks noChangeArrowheads="1"/>
          </p:cNvSpPr>
          <p:nvPr/>
        </p:nvSpPr>
        <p:spPr bwMode="auto">
          <a:xfrm>
            <a:off x="539750" y="4433888"/>
            <a:ext cx="96996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r>
              <a:rPr lang="en-US" altLang="en-US"/>
              <a:t>Input</a:t>
            </a:r>
          </a:p>
          <a:p>
            <a:r>
              <a:rPr lang="en-US" altLang="en-US"/>
              <a:t>layer</a:t>
            </a:r>
          </a:p>
        </p:txBody>
      </p:sp>
      <p:sp>
        <p:nvSpPr>
          <p:cNvPr id="91140" name="Text Box 4"/>
          <p:cNvSpPr txBox="1">
            <a:spLocks noChangeArrowheads="1"/>
          </p:cNvSpPr>
          <p:nvPr/>
        </p:nvSpPr>
        <p:spPr bwMode="auto">
          <a:xfrm>
            <a:off x="539750" y="2700338"/>
            <a:ext cx="12033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r>
              <a:rPr lang="en-US" altLang="en-US"/>
              <a:t>Output</a:t>
            </a:r>
          </a:p>
          <a:p>
            <a:r>
              <a:rPr lang="en-US" altLang="en-US"/>
              <a:t>layer</a:t>
            </a:r>
          </a:p>
        </p:txBody>
      </p:sp>
    </p:spTree>
    <p:extLst>
      <p:ext uri="{BB962C8B-B14F-4D97-AF65-F5344CB8AC3E}">
        <p14:creationId xmlns:p14="http://schemas.microsoft.com/office/powerpoint/2010/main" val="20586208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Grp="1" noChangeArrowheads="1"/>
          </p:cNvSpPr>
          <p:nvPr>
            <p:ph type="title" idx="4294967295"/>
          </p:nvPr>
        </p:nvSpPr>
        <p:spPr>
          <a:xfrm>
            <a:off x="0" y="-179388"/>
            <a:ext cx="8705850"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Linear models: Winnow</a:t>
            </a:r>
          </a:p>
        </p:txBody>
      </p:sp>
      <p:sp>
        <p:nvSpPr>
          <p:cNvPr id="92162" name="Rectangle 2"/>
          <p:cNvSpPr>
            <a:spLocks noGrp="1" noChangeArrowheads="1"/>
          </p:cNvSpPr>
          <p:nvPr>
            <p:ph type="body" idx="4294967295"/>
          </p:nvPr>
        </p:nvSpPr>
        <p:spPr>
          <a:xfrm>
            <a:off x="411163" y="1079500"/>
            <a:ext cx="8408987"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Another </a:t>
            </a:r>
            <a:r>
              <a:rPr lang="en-US" altLang="en-US" sz="2600" i="1" dirty="0"/>
              <a:t>mistake-driven </a:t>
            </a:r>
            <a:r>
              <a:rPr lang="en-US" altLang="en-US" sz="2600" dirty="0"/>
              <a:t>algorithm for finding a separating </a:t>
            </a:r>
            <a:r>
              <a:rPr lang="en-US" altLang="en-US" sz="2600" dirty="0" err="1"/>
              <a:t>hyperplane</a:t>
            </a:r>
            <a:endParaRPr lang="en-US" altLang="en-US" sz="2600" dirty="0"/>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Assumes binary data (i.e. attribute values are either zero or one)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Difference: </a:t>
            </a:r>
            <a:r>
              <a:rPr lang="en-US" altLang="en-US" sz="2600" i="1" dirty="0"/>
              <a:t>multiplicative </a:t>
            </a:r>
            <a:r>
              <a:rPr lang="en-US" altLang="en-US" sz="2600" dirty="0"/>
              <a:t>updates instead of </a:t>
            </a:r>
            <a:r>
              <a:rPr lang="en-US" altLang="en-US" sz="2600" i="1" dirty="0"/>
              <a:t>additive</a:t>
            </a:r>
            <a:r>
              <a:rPr lang="en-US" altLang="en-US" sz="2600" dirty="0"/>
              <a:t> updates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Weights are multiplied by a user-specified parameter </a:t>
            </a:r>
            <a:r>
              <a:rPr lang="en-US" altLang="en-US" sz="2600" dirty="0" smtClean="0"/>
              <a:t>  </a:t>
            </a:r>
            <a:r>
              <a:rPr lang="en-US" altLang="en-US" sz="2600" i="1" dirty="0" smtClean="0">
                <a:latin typeface="Symbol" charset="2"/>
                <a:ea typeface="Symbol" charset="2"/>
                <a:cs typeface="Symbol" charset="2"/>
              </a:rPr>
              <a:t>a </a:t>
            </a:r>
            <a:r>
              <a:rPr lang="en-US" altLang="en-US" sz="2600" dirty="0">
                <a:latin typeface="Symbol" charset="2"/>
                <a:ea typeface="Symbol" charset="2"/>
                <a:cs typeface="Symbol" charset="2"/>
              </a:rPr>
              <a:t>&gt; </a:t>
            </a:r>
            <a:r>
              <a:rPr lang="en-US" altLang="en-US" sz="2600" i="1" dirty="0" smtClean="0">
                <a:latin typeface="Symbol" charset="2"/>
                <a:ea typeface="Symbol" charset="2"/>
                <a:cs typeface="Symbol" charset="2"/>
              </a:rPr>
              <a:t>1 </a:t>
            </a:r>
            <a:r>
              <a:rPr lang="en-US" altLang="en-US" sz="2600" dirty="0" smtClean="0">
                <a:ea typeface="Utopia" pitchFamily="32" charset="0"/>
                <a:cs typeface="Utopia" pitchFamily="32" charset="0"/>
              </a:rPr>
              <a:t>(</a:t>
            </a:r>
            <a:r>
              <a:rPr lang="en-US" altLang="en-US" sz="2600" dirty="0">
                <a:ea typeface="Utopia" pitchFamily="32" charset="0"/>
                <a:cs typeface="Utopia" pitchFamily="32" charset="0"/>
              </a:rPr>
              <a:t>or its inverse)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ea typeface="Utopia" pitchFamily="32" charset="0"/>
                <a:cs typeface="Utopia" pitchFamily="32" charset="0"/>
              </a:rPr>
              <a:t>Another difference: user-specified threshold parameter </a:t>
            </a:r>
            <a:r>
              <a:rPr lang="en-US" altLang="en-US" sz="2600" dirty="0">
                <a:latin typeface="Symbol" charset="2"/>
                <a:ea typeface="Symbol" charset="2"/>
                <a:cs typeface="Symbol" charset="2"/>
              </a:rPr>
              <a:t>q</a:t>
            </a:r>
            <a:r>
              <a:rPr lang="en-US" altLang="en-US" sz="2600" dirty="0">
                <a:ea typeface="Utopia" pitchFamily="32" charset="0"/>
                <a:cs typeface="Utopia" pitchFamily="32" charset="0"/>
              </a:rPr>
              <a:t> </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ea typeface="Utopia" pitchFamily="32" charset="0"/>
                <a:cs typeface="Utopia" pitchFamily="32" charset="0"/>
              </a:rPr>
              <a:t>Predict first class if</a:t>
            </a:r>
          </a:p>
        </p:txBody>
      </p:sp>
      <p:sp>
        <p:nvSpPr>
          <p:cNvPr id="2" name="Rounded Rectangle 1"/>
          <p:cNvSpPr/>
          <p:nvPr/>
        </p:nvSpPr>
        <p:spPr>
          <a:xfrm>
            <a:off x="2439966" y="5580063"/>
            <a:ext cx="4044863" cy="604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163" name="Object 3"/>
          <p:cNvGraphicFramePr>
            <a:graphicFrameLocks noChangeAspect="1"/>
          </p:cNvGraphicFramePr>
          <p:nvPr>
            <p:extLst>
              <p:ext uri="{D42A27DB-BD31-4B8C-83A1-F6EECF244321}">
                <p14:modId xmlns:p14="http://schemas.microsoft.com/office/powerpoint/2010/main" val="3790003968"/>
              </p:ext>
            </p:extLst>
          </p:nvPr>
        </p:nvGraphicFramePr>
        <p:xfrm>
          <a:off x="2520950" y="5741963"/>
          <a:ext cx="3663950" cy="331787"/>
        </p:xfrm>
        <a:graphic>
          <a:graphicData uri="http://schemas.openxmlformats.org/presentationml/2006/ole">
            <mc:AlternateContent xmlns:mc="http://schemas.openxmlformats.org/markup-compatibility/2006">
              <mc:Choice xmlns:v="urn:schemas-microsoft-com:vml" Requires="v">
                <p:oleObj spid="_x0000_s25620" r:id="rId4" imgW="3916440" imgH="338760" progId="">
                  <p:embed/>
                </p:oleObj>
              </mc:Choice>
              <mc:Fallback>
                <p:oleObj r:id="rId4" imgW="3916440" imgH="338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0950" y="5741963"/>
                        <a:ext cx="3663950" cy="33178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475121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ChangeArrowheads="1"/>
          </p:cNvSpPr>
          <p:nvPr>
            <p:ph type="title" idx="4294967295"/>
          </p:nvPr>
        </p:nvSpPr>
        <p:spPr>
          <a:xfrm>
            <a:off x="0" y="-179388"/>
            <a:ext cx="8705850" cy="1270000"/>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The algorithm</a:t>
            </a:r>
          </a:p>
        </p:txBody>
      </p:sp>
      <p:sp>
        <p:nvSpPr>
          <p:cNvPr id="93186" name="Rectangle 2"/>
          <p:cNvSpPr>
            <a:spLocks noGrp="1" noChangeArrowheads="1"/>
          </p:cNvSpPr>
          <p:nvPr>
            <p:ph type="body" idx="4294967295"/>
          </p:nvPr>
        </p:nvSpPr>
        <p:spPr>
          <a:xfrm>
            <a:off x="411163" y="3959225"/>
            <a:ext cx="8229600" cy="25193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Winnow is very effective in homing in on relevant features (</a:t>
            </a:r>
            <a:r>
              <a:rPr lang="en-US" altLang="en-US" sz="2600" i="1" dirty="0"/>
              <a:t>it is attribute efficient</a:t>
            </a:r>
            <a:r>
              <a:rPr lang="en-US" altLang="en-US" sz="2600" dirty="0"/>
              <a:t>)</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dirty="0"/>
              <a:t>Can also be used in an on-line setting in which new instances arrive continuously </a:t>
            </a:r>
            <a:r>
              <a:rPr lang="en-US" altLang="en-US" sz="2600" dirty="0" smtClean="0"/>
              <a:t>(</a:t>
            </a:r>
            <a:r>
              <a:rPr lang="en-US" altLang="en-US" sz="2600" dirty="0"/>
              <a:t>like the perceptron algorithm)</a:t>
            </a:r>
          </a:p>
        </p:txBody>
      </p:sp>
      <p:grpSp>
        <p:nvGrpSpPr>
          <p:cNvPr id="93187" name="Group 3"/>
          <p:cNvGrpSpPr>
            <a:grpSpLocks/>
          </p:cNvGrpSpPr>
          <p:nvPr/>
        </p:nvGrpSpPr>
        <p:grpSpPr bwMode="auto">
          <a:xfrm>
            <a:off x="1490663" y="1092200"/>
            <a:ext cx="6180137" cy="2746375"/>
            <a:chOff x="939" y="688"/>
            <a:chExt cx="3893" cy="1730"/>
          </a:xfrm>
        </p:grpSpPr>
        <p:grpSp>
          <p:nvGrpSpPr>
            <p:cNvPr id="93188" name="Group 4"/>
            <p:cNvGrpSpPr>
              <a:grpSpLocks/>
            </p:cNvGrpSpPr>
            <p:nvPr/>
          </p:nvGrpSpPr>
          <p:grpSpPr bwMode="auto">
            <a:xfrm>
              <a:off x="939" y="688"/>
              <a:ext cx="3893" cy="1730"/>
              <a:chOff x="939" y="688"/>
              <a:chExt cx="3893" cy="1730"/>
            </a:xfrm>
          </p:grpSpPr>
          <p:sp>
            <p:nvSpPr>
              <p:cNvPr id="93189" name="AutoShape 5"/>
              <p:cNvSpPr>
                <a:spLocks noChangeArrowheads="1"/>
              </p:cNvSpPr>
              <p:nvPr/>
            </p:nvSpPr>
            <p:spPr bwMode="auto">
              <a:xfrm>
                <a:off x="939" y="688"/>
                <a:ext cx="3893" cy="1700"/>
              </a:xfrm>
              <a:prstGeom prst="roundRect">
                <a:avLst>
                  <a:gd name="adj" fmla="val 56"/>
                </a:avLst>
              </a:prstGeom>
              <a:solidFill>
                <a:srgbClr val="CCFFCC"/>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190" name="Text Box 6"/>
              <p:cNvSpPr txBox="1">
                <a:spLocks noChangeArrowheads="1"/>
              </p:cNvSpPr>
              <p:nvPr/>
            </p:nvSpPr>
            <p:spPr bwMode="auto">
              <a:xfrm>
                <a:off x="939" y="688"/>
                <a:ext cx="3893" cy="1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204"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nSpc>
                    <a:spcPct val="89000"/>
                  </a:lnSpc>
                  <a:spcBef>
                    <a:spcPts val="350"/>
                  </a:spcBef>
                </a:pPr>
                <a:r>
                  <a:rPr lang="en-US" altLang="en-US" sz="1400" b="1">
                    <a:solidFill>
                      <a:srgbClr val="008000"/>
                    </a:solidFill>
                    <a:latin typeface="Courier New" charset="0"/>
                  </a:rPr>
                  <a:t>while some instances are misclassified</a:t>
                </a:r>
              </a:p>
              <a:p>
                <a:pPr>
                  <a:lnSpc>
                    <a:spcPct val="89000"/>
                  </a:lnSpc>
                  <a:spcBef>
                    <a:spcPts val="350"/>
                  </a:spcBef>
                </a:pPr>
                <a:r>
                  <a:rPr lang="en-US" altLang="en-US" sz="1400" b="1">
                    <a:solidFill>
                      <a:srgbClr val="008000"/>
                    </a:solidFill>
                    <a:latin typeface="Courier New" charset="0"/>
                  </a:rPr>
                  <a:t>  for each instance </a:t>
                </a:r>
                <a:r>
                  <a:rPr lang="en-US" altLang="en-US" sz="1400" b="1" i="1">
                    <a:solidFill>
                      <a:srgbClr val="008000"/>
                    </a:solidFill>
                    <a:latin typeface="Courier New" charset="0"/>
                  </a:rPr>
                  <a:t>a</a:t>
                </a:r>
                <a:r>
                  <a:rPr lang="en-US" altLang="en-US" sz="1400" b="1">
                    <a:solidFill>
                      <a:srgbClr val="008000"/>
                    </a:solidFill>
                    <a:latin typeface="Courier New" charset="0"/>
                  </a:rPr>
                  <a:t> in the training data</a:t>
                </a:r>
              </a:p>
              <a:p>
                <a:pPr>
                  <a:lnSpc>
                    <a:spcPct val="89000"/>
                  </a:lnSpc>
                  <a:spcBef>
                    <a:spcPts val="350"/>
                  </a:spcBef>
                </a:pPr>
                <a:r>
                  <a:rPr lang="en-US" altLang="en-US" sz="1400" b="1">
                    <a:solidFill>
                      <a:srgbClr val="008000"/>
                    </a:solidFill>
                    <a:latin typeface="Courier New" charset="0"/>
                  </a:rPr>
                  <a:t>    classify </a:t>
                </a:r>
                <a:r>
                  <a:rPr lang="en-US" altLang="en-US" sz="1400" b="1" i="1">
                    <a:solidFill>
                      <a:srgbClr val="008000"/>
                    </a:solidFill>
                    <a:latin typeface="Courier New" charset="0"/>
                  </a:rPr>
                  <a:t>a</a:t>
                </a:r>
                <a:r>
                  <a:rPr lang="en-US" altLang="en-US" sz="1400" b="1">
                    <a:solidFill>
                      <a:srgbClr val="008000"/>
                    </a:solidFill>
                    <a:latin typeface="Courier New" charset="0"/>
                  </a:rPr>
                  <a:t> using the current weights</a:t>
                </a:r>
              </a:p>
              <a:p>
                <a:pPr>
                  <a:lnSpc>
                    <a:spcPct val="89000"/>
                  </a:lnSpc>
                  <a:spcBef>
                    <a:spcPts val="350"/>
                  </a:spcBef>
                </a:pPr>
                <a:r>
                  <a:rPr lang="en-US" altLang="en-US" sz="1400" b="1">
                    <a:solidFill>
                      <a:srgbClr val="008000"/>
                    </a:solidFill>
                    <a:latin typeface="Courier New" charset="0"/>
                  </a:rPr>
                  <a:t>    if the predicted class is incorrect</a:t>
                </a:r>
              </a:p>
              <a:p>
                <a:pPr>
                  <a:lnSpc>
                    <a:spcPct val="89000"/>
                  </a:lnSpc>
                  <a:spcBef>
                    <a:spcPts val="350"/>
                  </a:spcBef>
                </a:pPr>
                <a:r>
                  <a:rPr lang="en-US" altLang="en-US" sz="1400" b="1">
                    <a:solidFill>
                      <a:srgbClr val="008000"/>
                    </a:solidFill>
                    <a:latin typeface="Courier New" charset="0"/>
                  </a:rPr>
                  <a:t>      if </a:t>
                </a:r>
                <a:r>
                  <a:rPr lang="en-US" altLang="en-US" sz="1400" b="1" i="1">
                    <a:solidFill>
                      <a:srgbClr val="008000"/>
                    </a:solidFill>
                    <a:latin typeface="Courier New" charset="0"/>
                  </a:rPr>
                  <a:t>a</a:t>
                </a:r>
                <a:r>
                  <a:rPr lang="en-US" altLang="en-US" sz="1400" b="1">
                    <a:solidFill>
                      <a:srgbClr val="008000"/>
                    </a:solidFill>
                    <a:latin typeface="Courier New" charset="0"/>
                  </a:rPr>
                  <a:t> belongs to the first class</a:t>
                </a:r>
              </a:p>
              <a:p>
                <a:pPr>
                  <a:lnSpc>
                    <a:spcPct val="89000"/>
                  </a:lnSpc>
                  <a:spcBef>
                    <a:spcPts val="350"/>
                  </a:spcBef>
                </a:pPr>
                <a:r>
                  <a:rPr lang="en-US" altLang="en-US" sz="1400" b="1">
                    <a:solidFill>
                      <a:srgbClr val="008000"/>
                    </a:solidFill>
                    <a:latin typeface="Courier New" charset="0"/>
                  </a:rPr>
                  <a:t>        for each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that is 1, multiply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a:solidFill>
                      <a:srgbClr val="008000"/>
                    </a:solidFill>
                    <a:latin typeface="Courier New" charset="0"/>
                  </a:rPr>
                  <a:t> by alpha</a:t>
                </a:r>
              </a:p>
              <a:p>
                <a:pPr>
                  <a:lnSpc>
                    <a:spcPct val="89000"/>
                  </a:lnSpc>
                  <a:spcBef>
                    <a:spcPts val="350"/>
                  </a:spcBef>
                </a:pPr>
                <a:r>
                  <a:rPr lang="en-US" altLang="en-US" sz="1400" b="1">
                    <a:solidFill>
                      <a:srgbClr val="008000"/>
                    </a:solidFill>
                    <a:latin typeface="Courier New" charset="0"/>
                  </a:rPr>
                  <a:t>        (if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is 0, leave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a:solidFill>
                      <a:srgbClr val="008000"/>
                    </a:solidFill>
                    <a:latin typeface="Courier New" charset="0"/>
                  </a:rPr>
                  <a:t> unchanged)</a:t>
                </a:r>
              </a:p>
              <a:p>
                <a:pPr>
                  <a:lnSpc>
                    <a:spcPct val="89000"/>
                  </a:lnSpc>
                  <a:spcBef>
                    <a:spcPts val="350"/>
                  </a:spcBef>
                </a:pPr>
                <a:r>
                  <a:rPr lang="en-US" altLang="en-US" sz="1400" b="1">
                    <a:solidFill>
                      <a:srgbClr val="008000"/>
                    </a:solidFill>
                    <a:latin typeface="Courier New" charset="0"/>
                  </a:rPr>
                  <a:t>      otherwise</a:t>
                </a:r>
              </a:p>
              <a:p>
                <a:pPr>
                  <a:lnSpc>
                    <a:spcPct val="89000"/>
                  </a:lnSpc>
                  <a:spcBef>
                    <a:spcPts val="350"/>
                  </a:spcBef>
                </a:pPr>
                <a:r>
                  <a:rPr lang="en-US" altLang="en-US" sz="1400" b="1">
                    <a:solidFill>
                      <a:srgbClr val="008000"/>
                    </a:solidFill>
                    <a:latin typeface="Courier New" charset="0"/>
                  </a:rPr>
                  <a:t>        for each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that is 1, divide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a:solidFill>
                      <a:srgbClr val="008000"/>
                    </a:solidFill>
                    <a:latin typeface="Courier New" charset="0"/>
                  </a:rPr>
                  <a:t> by alpha</a:t>
                </a:r>
              </a:p>
              <a:p>
                <a:pPr>
                  <a:lnSpc>
                    <a:spcPct val="89000"/>
                  </a:lnSpc>
                  <a:spcBef>
                    <a:spcPts val="350"/>
                  </a:spcBef>
                </a:pPr>
                <a:r>
                  <a:rPr lang="en-US" altLang="en-US" sz="1400" b="1">
                    <a:solidFill>
                      <a:srgbClr val="008000"/>
                    </a:solidFill>
                    <a:latin typeface="Courier New" charset="0"/>
                  </a:rPr>
                  <a:t>        (if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is 0, leave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a:solidFill>
                      <a:srgbClr val="008000"/>
                    </a:solidFill>
                    <a:latin typeface="Courier New" charset="0"/>
                  </a:rPr>
                  <a:t> unchanged)</a:t>
                </a:r>
              </a:p>
            </p:txBody>
          </p:sp>
        </p:grpSp>
        <p:sp>
          <p:nvSpPr>
            <p:cNvPr id="93191" name="Line 7"/>
            <p:cNvSpPr>
              <a:spLocks noChangeShapeType="1"/>
            </p:cNvSpPr>
            <p:nvPr/>
          </p:nvSpPr>
          <p:spPr bwMode="auto">
            <a:xfrm>
              <a:off x="939" y="688"/>
              <a:ext cx="389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3192" name="Line 8"/>
            <p:cNvSpPr>
              <a:spLocks noChangeShapeType="1"/>
            </p:cNvSpPr>
            <p:nvPr/>
          </p:nvSpPr>
          <p:spPr bwMode="auto">
            <a:xfrm>
              <a:off x="939" y="2389"/>
              <a:ext cx="389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3193" name="Line 9"/>
            <p:cNvSpPr>
              <a:spLocks noChangeShapeType="1"/>
            </p:cNvSpPr>
            <p:nvPr/>
          </p:nvSpPr>
          <p:spPr bwMode="auto">
            <a:xfrm>
              <a:off x="939" y="688"/>
              <a:ext cx="0" cy="1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3194" name="Line 10"/>
            <p:cNvSpPr>
              <a:spLocks noChangeShapeType="1"/>
            </p:cNvSpPr>
            <p:nvPr/>
          </p:nvSpPr>
          <p:spPr bwMode="auto">
            <a:xfrm>
              <a:off x="4833" y="688"/>
              <a:ext cx="0" cy="1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0085214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Grp="1" noChangeArrowheads="1"/>
          </p:cNvSpPr>
          <p:nvPr>
            <p:ph type="title" idx="4294967295"/>
          </p:nvPr>
        </p:nvSpPr>
        <p:spPr>
          <a:xfrm>
            <a:off x="0" y="-179388"/>
            <a:ext cx="8705850" cy="1079501"/>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Balanced Winnow</a:t>
            </a:r>
          </a:p>
        </p:txBody>
      </p:sp>
      <p:sp>
        <p:nvSpPr>
          <p:cNvPr id="94210" name="Rectangle 2"/>
          <p:cNvSpPr>
            <a:spLocks noGrp="1" noChangeArrowheads="1"/>
          </p:cNvSpPr>
          <p:nvPr>
            <p:ph type="body" idx="4294967295"/>
          </p:nvPr>
        </p:nvSpPr>
        <p:spPr>
          <a:xfrm>
            <a:off x="411163" y="900113"/>
            <a:ext cx="8229600" cy="5580062"/>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Winnow doesn't allow negative weights and this can be a drawback in some applications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i="1" dirty="0"/>
              <a:t>Balanced Winnow </a:t>
            </a:r>
            <a:r>
              <a:rPr lang="en-US" altLang="en-US" sz="2200" dirty="0"/>
              <a:t>maintains two weight vectors, one for each class:</a:t>
            </a:r>
            <a:br>
              <a:rPr lang="en-US" altLang="en-US" sz="2200" dirty="0"/>
            </a:br>
            <a:r>
              <a:rPr lang="en-US" altLang="en-US" sz="2200" dirty="0"/>
              <a:t/>
            </a:r>
            <a:br>
              <a:rPr lang="en-US" altLang="en-US" sz="2200" dirty="0"/>
            </a:br>
            <a:r>
              <a:rPr lang="en-US" altLang="en-US" sz="2200" dirty="0"/>
              <a:t/>
            </a:r>
            <a:br>
              <a:rPr lang="en-US" altLang="en-US" sz="2200" dirty="0"/>
            </a:br>
            <a:r>
              <a:rPr lang="en-US" altLang="en-US" sz="2200" dirty="0"/>
              <a:t/>
            </a:r>
            <a:br>
              <a:rPr lang="en-US" altLang="en-US" sz="2200" dirty="0"/>
            </a:br>
            <a:r>
              <a:rPr lang="en-US" altLang="en-US" sz="2200" dirty="0"/>
              <a:t/>
            </a:r>
            <a:br>
              <a:rPr lang="en-US" altLang="en-US" sz="2200" dirty="0"/>
            </a:br>
            <a:r>
              <a:rPr lang="en-US" altLang="en-US" sz="2200" dirty="0"/>
              <a:t/>
            </a:r>
            <a:br>
              <a:rPr lang="en-US" altLang="en-US" sz="2200" dirty="0"/>
            </a:br>
            <a:r>
              <a:rPr lang="en-US" altLang="en-US" sz="2200" dirty="0"/>
              <a:t/>
            </a:r>
            <a:br>
              <a:rPr lang="en-US" altLang="en-US" sz="2200" dirty="0"/>
            </a:br>
            <a:r>
              <a:rPr lang="en-US" altLang="en-US" sz="2200" dirty="0"/>
              <a:t/>
            </a:r>
            <a:br>
              <a:rPr lang="en-US" altLang="en-US" sz="2200" dirty="0"/>
            </a:br>
            <a:r>
              <a:rPr lang="en-US" altLang="en-US" sz="2200" dirty="0"/>
              <a:t/>
            </a:r>
            <a:br>
              <a:rPr lang="en-US" altLang="en-US" sz="2200" dirty="0"/>
            </a:br>
            <a:endParaRPr lang="en-US" altLang="en-US" sz="2200" dirty="0"/>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200" dirty="0"/>
              <a:t>Instance is classified as belonging to the first class (of two classes) if:</a:t>
            </a:r>
          </a:p>
        </p:txBody>
      </p:sp>
      <p:sp>
        <p:nvSpPr>
          <p:cNvPr id="2" name="Rounded Rectangle 1"/>
          <p:cNvSpPr/>
          <p:nvPr/>
        </p:nvSpPr>
        <p:spPr>
          <a:xfrm>
            <a:off x="1205934" y="5529274"/>
            <a:ext cx="5526806" cy="481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4211" name="Object 3"/>
          <p:cNvGraphicFramePr>
            <a:graphicFrameLocks noChangeAspect="1"/>
          </p:cNvGraphicFramePr>
          <p:nvPr>
            <p:extLst>
              <p:ext uri="{D42A27DB-BD31-4B8C-83A1-F6EECF244321}">
                <p14:modId xmlns:p14="http://schemas.microsoft.com/office/powerpoint/2010/main" val="4183902251"/>
              </p:ext>
            </p:extLst>
          </p:nvPr>
        </p:nvGraphicFramePr>
        <p:xfrm>
          <a:off x="1385322" y="5661075"/>
          <a:ext cx="5203825" cy="349250"/>
        </p:xfrm>
        <a:graphic>
          <a:graphicData uri="http://schemas.openxmlformats.org/presentationml/2006/ole">
            <mc:AlternateContent xmlns:mc="http://schemas.openxmlformats.org/markup-compatibility/2006">
              <mc:Choice xmlns:v="urn:schemas-microsoft-com:vml" Requires="v">
                <p:oleObj spid="_x0000_s26644" r:id="rId4" imgW="5533920" imgH="356760" progId="">
                  <p:embed/>
                </p:oleObj>
              </mc:Choice>
              <mc:Fallback>
                <p:oleObj r:id="rId4" imgW="5533920" imgH="356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322" y="5661075"/>
                        <a:ext cx="5203825" cy="3492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212" name="Group 4"/>
          <p:cNvGrpSpPr>
            <a:grpSpLocks/>
          </p:cNvGrpSpPr>
          <p:nvPr/>
        </p:nvGrpSpPr>
        <p:grpSpPr bwMode="auto">
          <a:xfrm>
            <a:off x="539750" y="2032000"/>
            <a:ext cx="8278813" cy="3036888"/>
            <a:chOff x="340" y="1280"/>
            <a:chExt cx="5215" cy="1913"/>
          </a:xfrm>
        </p:grpSpPr>
        <p:grpSp>
          <p:nvGrpSpPr>
            <p:cNvPr id="94213" name="Group 5"/>
            <p:cNvGrpSpPr>
              <a:grpSpLocks/>
            </p:cNvGrpSpPr>
            <p:nvPr/>
          </p:nvGrpSpPr>
          <p:grpSpPr bwMode="auto">
            <a:xfrm>
              <a:off x="340" y="1280"/>
              <a:ext cx="5215" cy="1913"/>
              <a:chOff x="340" y="1280"/>
              <a:chExt cx="5215" cy="1913"/>
            </a:xfrm>
          </p:grpSpPr>
          <p:sp>
            <p:nvSpPr>
              <p:cNvPr id="94214" name="AutoShape 6"/>
              <p:cNvSpPr>
                <a:spLocks noChangeArrowheads="1"/>
              </p:cNvSpPr>
              <p:nvPr/>
            </p:nvSpPr>
            <p:spPr bwMode="auto">
              <a:xfrm>
                <a:off x="340" y="1280"/>
                <a:ext cx="5215" cy="1780"/>
              </a:xfrm>
              <a:prstGeom prst="roundRect">
                <a:avLst>
                  <a:gd name="adj" fmla="val 56"/>
                </a:avLst>
              </a:prstGeom>
              <a:solidFill>
                <a:srgbClr val="CCFFCC"/>
              </a:solidFill>
              <a:ln>
                <a:noFill/>
              </a:ln>
              <a:effectLst/>
              <a:extLs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4215" name="Text Box 7"/>
              <p:cNvSpPr txBox="1">
                <a:spLocks noChangeArrowheads="1"/>
              </p:cNvSpPr>
              <p:nvPr/>
            </p:nvSpPr>
            <p:spPr bwMode="auto">
              <a:xfrm>
                <a:off x="340" y="1280"/>
                <a:ext cx="5215" cy="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204"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DCFF"/>
                    </a:solidFill>
                    <a:latin typeface="Utopia" pitchFamily="32" charset="0"/>
                    <a:ea typeface="msgothic" charset="0"/>
                    <a:cs typeface="msgothic" charset="0"/>
                  </a:defRPr>
                </a:lvl9pPr>
              </a:lstStyle>
              <a:p>
                <a:pPr>
                  <a:lnSpc>
                    <a:spcPct val="89000"/>
                  </a:lnSpc>
                  <a:spcBef>
                    <a:spcPts val="350"/>
                  </a:spcBef>
                </a:pPr>
                <a:r>
                  <a:rPr lang="en-US" altLang="en-US" sz="1400" b="1">
                    <a:solidFill>
                      <a:srgbClr val="008000"/>
                    </a:solidFill>
                    <a:latin typeface="Courier New" charset="0"/>
                  </a:rPr>
                  <a:t>while some instances are misclassified</a:t>
                </a:r>
              </a:p>
              <a:p>
                <a:pPr>
                  <a:lnSpc>
                    <a:spcPct val="89000"/>
                  </a:lnSpc>
                  <a:spcBef>
                    <a:spcPts val="350"/>
                  </a:spcBef>
                </a:pPr>
                <a:r>
                  <a:rPr lang="en-US" altLang="en-US" sz="1400" b="1">
                    <a:solidFill>
                      <a:srgbClr val="008000"/>
                    </a:solidFill>
                    <a:latin typeface="Courier New" charset="0"/>
                  </a:rPr>
                  <a:t>  for each instance </a:t>
                </a:r>
                <a:r>
                  <a:rPr lang="en-US" altLang="en-US" sz="1400" b="1" i="1">
                    <a:solidFill>
                      <a:srgbClr val="008000"/>
                    </a:solidFill>
                    <a:latin typeface="Courier New" charset="0"/>
                  </a:rPr>
                  <a:t>a</a:t>
                </a:r>
                <a:r>
                  <a:rPr lang="en-US" altLang="en-US" sz="1400" b="1">
                    <a:solidFill>
                      <a:srgbClr val="008000"/>
                    </a:solidFill>
                    <a:latin typeface="Courier New" charset="0"/>
                  </a:rPr>
                  <a:t> in the training data</a:t>
                </a:r>
              </a:p>
              <a:p>
                <a:pPr>
                  <a:lnSpc>
                    <a:spcPct val="89000"/>
                  </a:lnSpc>
                  <a:spcBef>
                    <a:spcPts val="350"/>
                  </a:spcBef>
                </a:pPr>
                <a:r>
                  <a:rPr lang="en-US" altLang="en-US" sz="1400" b="1">
                    <a:solidFill>
                      <a:srgbClr val="008000"/>
                    </a:solidFill>
                    <a:latin typeface="Courier New" charset="0"/>
                  </a:rPr>
                  <a:t>    classify </a:t>
                </a:r>
                <a:r>
                  <a:rPr lang="en-US" altLang="en-US" sz="1400" b="1" i="1">
                    <a:solidFill>
                      <a:srgbClr val="008000"/>
                    </a:solidFill>
                    <a:latin typeface="Courier New" charset="0"/>
                  </a:rPr>
                  <a:t>a</a:t>
                </a:r>
                <a:r>
                  <a:rPr lang="en-US" altLang="en-US" sz="1400" b="1">
                    <a:solidFill>
                      <a:srgbClr val="008000"/>
                    </a:solidFill>
                    <a:latin typeface="Courier New" charset="0"/>
                  </a:rPr>
                  <a:t> using the current weights</a:t>
                </a:r>
              </a:p>
              <a:p>
                <a:pPr>
                  <a:lnSpc>
                    <a:spcPct val="89000"/>
                  </a:lnSpc>
                  <a:spcBef>
                    <a:spcPts val="350"/>
                  </a:spcBef>
                </a:pPr>
                <a:r>
                  <a:rPr lang="en-US" altLang="en-US" sz="1400" b="1">
                    <a:solidFill>
                      <a:srgbClr val="008000"/>
                    </a:solidFill>
                    <a:latin typeface="Courier New" charset="0"/>
                  </a:rPr>
                  <a:t>    if the predicted class is incorrect</a:t>
                </a:r>
              </a:p>
              <a:p>
                <a:pPr>
                  <a:lnSpc>
                    <a:spcPct val="89000"/>
                  </a:lnSpc>
                  <a:spcBef>
                    <a:spcPts val="350"/>
                  </a:spcBef>
                </a:pPr>
                <a:r>
                  <a:rPr lang="en-US" altLang="en-US" sz="1400" b="1">
                    <a:solidFill>
                      <a:srgbClr val="008000"/>
                    </a:solidFill>
                    <a:latin typeface="Courier New" charset="0"/>
                  </a:rPr>
                  <a:t>      if </a:t>
                </a:r>
                <a:r>
                  <a:rPr lang="en-US" altLang="en-US" sz="1400" b="1" i="1">
                    <a:solidFill>
                      <a:srgbClr val="008000"/>
                    </a:solidFill>
                    <a:latin typeface="Courier New" charset="0"/>
                  </a:rPr>
                  <a:t>a</a:t>
                </a:r>
                <a:r>
                  <a:rPr lang="en-US" altLang="en-US" sz="1400" b="1">
                    <a:solidFill>
                      <a:srgbClr val="008000"/>
                    </a:solidFill>
                    <a:latin typeface="Courier New" charset="0"/>
                  </a:rPr>
                  <a:t> belongs to the first class</a:t>
                </a:r>
              </a:p>
              <a:p>
                <a:pPr>
                  <a:lnSpc>
                    <a:spcPct val="89000"/>
                  </a:lnSpc>
                  <a:spcBef>
                    <a:spcPts val="350"/>
                  </a:spcBef>
                </a:pPr>
                <a:r>
                  <a:rPr lang="en-US" altLang="en-US" sz="1400" b="1">
                    <a:solidFill>
                      <a:srgbClr val="008000"/>
                    </a:solidFill>
                    <a:latin typeface="Courier New" charset="0"/>
                  </a:rPr>
                  <a:t>        for each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that is 1, multiply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a:t>
                </a:r>
                <a:r>
                  <a:rPr lang="en-US" altLang="en-US" sz="1400" b="1">
                    <a:solidFill>
                      <a:srgbClr val="008000"/>
                    </a:solidFill>
                    <a:latin typeface="Courier New" charset="0"/>
                  </a:rPr>
                  <a:t> by alpha and divide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a:t>
                </a:r>
                <a:r>
                  <a:rPr lang="en-US" altLang="en-US" sz="1400" b="1">
                    <a:solidFill>
                      <a:srgbClr val="008000"/>
                    </a:solidFill>
                    <a:latin typeface="Courier New" charset="0"/>
                  </a:rPr>
                  <a:t> by alpha</a:t>
                </a:r>
              </a:p>
              <a:p>
                <a:pPr>
                  <a:lnSpc>
                    <a:spcPct val="89000"/>
                  </a:lnSpc>
                  <a:spcBef>
                    <a:spcPts val="350"/>
                  </a:spcBef>
                </a:pPr>
                <a:r>
                  <a:rPr lang="en-US" altLang="en-US" sz="1400" b="1">
                    <a:solidFill>
                      <a:srgbClr val="008000"/>
                    </a:solidFill>
                    <a:latin typeface="Courier New" charset="0"/>
                  </a:rPr>
                  <a:t>          (if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is 0, leave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a:t>
                </a:r>
                <a:r>
                  <a:rPr lang="en-US" altLang="en-US" sz="1400" b="1">
                    <a:solidFill>
                      <a:srgbClr val="008000"/>
                    </a:solidFill>
                    <a:latin typeface="Courier New" charset="0"/>
                  </a:rPr>
                  <a:t> and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 </a:t>
                </a:r>
                <a:r>
                  <a:rPr lang="en-US" altLang="en-US" sz="1400" b="1">
                    <a:solidFill>
                      <a:srgbClr val="008000"/>
                    </a:solidFill>
                    <a:latin typeface="Courier New" charset="0"/>
                  </a:rPr>
                  <a:t>unchanged)</a:t>
                </a:r>
              </a:p>
              <a:p>
                <a:pPr>
                  <a:lnSpc>
                    <a:spcPct val="89000"/>
                  </a:lnSpc>
                  <a:spcBef>
                    <a:spcPts val="350"/>
                  </a:spcBef>
                </a:pPr>
                <a:r>
                  <a:rPr lang="en-US" altLang="en-US" sz="1400" b="1">
                    <a:solidFill>
                      <a:srgbClr val="008000"/>
                    </a:solidFill>
                    <a:latin typeface="Courier New" charset="0"/>
                  </a:rPr>
                  <a:t>      otherwise</a:t>
                </a:r>
              </a:p>
              <a:p>
                <a:pPr>
                  <a:lnSpc>
                    <a:spcPct val="89000"/>
                  </a:lnSpc>
                  <a:spcBef>
                    <a:spcPts val="350"/>
                  </a:spcBef>
                </a:pPr>
                <a:r>
                  <a:rPr lang="en-US" altLang="en-US" sz="1400" b="1">
                    <a:solidFill>
                      <a:srgbClr val="008000"/>
                    </a:solidFill>
                    <a:latin typeface="Courier New" charset="0"/>
                  </a:rPr>
                  <a:t>        for each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that is 1, multiply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a:t>
                </a:r>
                <a:r>
                  <a:rPr lang="en-US" altLang="en-US" sz="1400" b="1">
                    <a:solidFill>
                      <a:srgbClr val="008000"/>
                    </a:solidFill>
                    <a:latin typeface="Courier New" charset="0"/>
                  </a:rPr>
                  <a:t> by alpha and divide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a:t>
                </a:r>
                <a:r>
                  <a:rPr lang="en-US" altLang="en-US" sz="1400" b="1">
                    <a:solidFill>
                      <a:srgbClr val="008000"/>
                    </a:solidFill>
                    <a:latin typeface="Courier New" charset="0"/>
                  </a:rPr>
                  <a:t> by alpha</a:t>
                </a:r>
              </a:p>
              <a:p>
                <a:pPr>
                  <a:lnSpc>
                    <a:spcPct val="89000"/>
                  </a:lnSpc>
                  <a:spcBef>
                    <a:spcPts val="350"/>
                  </a:spcBef>
                </a:pPr>
                <a:r>
                  <a:rPr lang="en-US" altLang="en-US" sz="1400" b="1">
                    <a:solidFill>
                      <a:srgbClr val="008000"/>
                    </a:solidFill>
                    <a:latin typeface="Courier New" charset="0"/>
                  </a:rPr>
                  <a:t>          (if </a:t>
                </a:r>
                <a:r>
                  <a:rPr lang="en-US" altLang="en-US" sz="1400" b="1" i="1">
                    <a:solidFill>
                      <a:srgbClr val="008000"/>
                    </a:solidFill>
                    <a:latin typeface="Courier New" charset="0"/>
                  </a:rPr>
                  <a:t>a</a:t>
                </a:r>
                <a:r>
                  <a:rPr lang="en-US" altLang="en-US" sz="1400" b="1" i="1" baseline="-33000">
                    <a:solidFill>
                      <a:srgbClr val="008000"/>
                    </a:solidFill>
                    <a:latin typeface="Courier New" charset="0"/>
                  </a:rPr>
                  <a:t>i</a:t>
                </a:r>
                <a:r>
                  <a:rPr lang="en-US" altLang="en-US" sz="1400" b="1">
                    <a:solidFill>
                      <a:srgbClr val="008000"/>
                    </a:solidFill>
                    <a:latin typeface="Courier New" charset="0"/>
                  </a:rPr>
                  <a:t> is 0, leave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a:t>
                </a:r>
                <a:r>
                  <a:rPr lang="en-US" altLang="en-US" sz="1400" b="1">
                    <a:solidFill>
                      <a:srgbClr val="008000"/>
                    </a:solidFill>
                    <a:latin typeface="Courier New" charset="0"/>
                  </a:rPr>
                  <a:t> and </a:t>
                </a:r>
                <a:r>
                  <a:rPr lang="en-US" altLang="en-US" sz="1400" b="1" i="1">
                    <a:solidFill>
                      <a:srgbClr val="008000"/>
                    </a:solidFill>
                    <a:latin typeface="Courier New" charset="0"/>
                  </a:rPr>
                  <a:t>w</a:t>
                </a:r>
                <a:r>
                  <a:rPr lang="en-US" altLang="en-US" sz="1400" b="1" i="1" baseline="-33000">
                    <a:solidFill>
                      <a:srgbClr val="008000"/>
                    </a:solidFill>
                    <a:latin typeface="Courier New" charset="0"/>
                  </a:rPr>
                  <a:t>i</a:t>
                </a:r>
                <a:r>
                  <a:rPr lang="en-US" altLang="en-US" sz="1400" b="1" i="1" baseline="33000">
                    <a:solidFill>
                      <a:srgbClr val="008000"/>
                    </a:solidFill>
                    <a:latin typeface="Courier New" charset="0"/>
                  </a:rPr>
                  <a:t>- </a:t>
                </a:r>
                <a:r>
                  <a:rPr lang="en-US" altLang="en-US" sz="1400" b="1">
                    <a:solidFill>
                      <a:srgbClr val="008000"/>
                    </a:solidFill>
                    <a:latin typeface="Courier New" charset="0"/>
                  </a:rPr>
                  <a:t>unchanged)</a:t>
                </a:r>
              </a:p>
              <a:p>
                <a:pPr>
                  <a:lnSpc>
                    <a:spcPct val="89000"/>
                  </a:lnSpc>
                  <a:spcBef>
                    <a:spcPts val="350"/>
                  </a:spcBef>
                </a:pPr>
                <a:r>
                  <a:rPr lang="en-US" altLang="en-US" sz="1400" b="1">
                    <a:solidFill>
                      <a:srgbClr val="008000"/>
                    </a:solidFill>
                    <a:latin typeface="Courier New" charset="0"/>
                  </a:rPr>
                  <a:t>        </a:t>
                </a:r>
              </a:p>
            </p:txBody>
          </p:sp>
        </p:grpSp>
        <p:sp>
          <p:nvSpPr>
            <p:cNvPr id="94216" name="Line 8"/>
            <p:cNvSpPr>
              <a:spLocks noChangeShapeType="1"/>
            </p:cNvSpPr>
            <p:nvPr/>
          </p:nvSpPr>
          <p:spPr bwMode="auto">
            <a:xfrm>
              <a:off x="340" y="1280"/>
              <a:ext cx="521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217" name="Line 9"/>
            <p:cNvSpPr>
              <a:spLocks noChangeShapeType="1"/>
            </p:cNvSpPr>
            <p:nvPr/>
          </p:nvSpPr>
          <p:spPr bwMode="auto">
            <a:xfrm>
              <a:off x="340" y="3061"/>
              <a:ext cx="521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218" name="Line 10"/>
            <p:cNvSpPr>
              <a:spLocks noChangeShapeType="1"/>
            </p:cNvSpPr>
            <p:nvPr/>
          </p:nvSpPr>
          <p:spPr bwMode="auto">
            <a:xfrm>
              <a:off x="340" y="1280"/>
              <a:ext cx="0" cy="178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219" name="Line 11"/>
            <p:cNvSpPr>
              <a:spLocks noChangeShapeType="1"/>
            </p:cNvSpPr>
            <p:nvPr/>
          </p:nvSpPr>
          <p:spPr bwMode="auto">
            <a:xfrm>
              <a:off x="5556" y="1280"/>
              <a:ext cx="0" cy="178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8048319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Grp="1" noChangeArrowheads="1"/>
          </p:cNvSpPr>
          <p:nvPr>
            <p:ph type="title" idx="4294967295"/>
          </p:nvPr>
        </p:nvSpPr>
        <p:spPr>
          <a:xfrm>
            <a:off x="0" y="-77788"/>
            <a:ext cx="9344025" cy="1460870"/>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Instance-based learning</a:t>
            </a:r>
          </a:p>
        </p:txBody>
      </p:sp>
      <p:sp>
        <p:nvSpPr>
          <p:cNvPr id="95234" name="Text Box 2"/>
          <p:cNvSpPr txBox="1">
            <a:spLocks noChangeArrowheads="1"/>
          </p:cNvSpPr>
          <p:nvPr/>
        </p:nvSpPr>
        <p:spPr bwMode="auto">
          <a:xfrm>
            <a:off x="914400" y="1587500"/>
            <a:ext cx="7543800" cy="462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69875" indent="-269875">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1pPr>
            <a:lvl2pPr marL="485775" indent="-269875">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2pPr>
            <a:lvl3pPr>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3pPr>
            <a:lvl4pPr>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4pPr>
            <a:lvl5pPr>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69875" algn="l"/>
                <a:tab pos="1184275" algn="l"/>
                <a:tab pos="2098675" algn="l"/>
                <a:tab pos="3013075" algn="l"/>
                <a:tab pos="3927475" algn="l"/>
                <a:tab pos="4841875" algn="l"/>
                <a:tab pos="5756275" algn="l"/>
                <a:tab pos="6670675" algn="l"/>
                <a:tab pos="7585075" algn="l"/>
                <a:tab pos="8499475" algn="l"/>
                <a:tab pos="9413875" algn="l"/>
                <a:tab pos="10328275"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5000"/>
              <a:buFont typeface="Wingdings" charset="2"/>
              <a:buChar char=""/>
            </a:pPr>
            <a:r>
              <a:rPr lang="en-US" altLang="en-US" sz="2800" dirty="0">
                <a:solidFill>
                  <a:schemeClr val="tx1"/>
                </a:solidFill>
                <a:latin typeface="+mj-lt"/>
              </a:rPr>
              <a:t>Distance function defines what’s learned</a:t>
            </a:r>
          </a:p>
          <a:p>
            <a:pPr>
              <a:spcBef>
                <a:spcPts val="700"/>
              </a:spcBef>
              <a:buClr>
                <a:srgbClr val="008000"/>
              </a:buClr>
              <a:buSzPct val="45000"/>
              <a:buFont typeface="Wingdings" charset="2"/>
              <a:buChar char=""/>
            </a:pPr>
            <a:r>
              <a:rPr lang="en-US" altLang="en-US" sz="2800" dirty="0">
                <a:solidFill>
                  <a:schemeClr val="tx1"/>
                </a:solidFill>
                <a:latin typeface="+mj-lt"/>
              </a:rPr>
              <a:t>Most instance-based schemes use </a:t>
            </a:r>
            <a:r>
              <a:rPr lang="en-US" altLang="en-US" sz="2800" i="1" dirty="0">
                <a:solidFill>
                  <a:schemeClr val="tx1"/>
                </a:solidFill>
                <a:latin typeface="+mj-lt"/>
              </a:rPr>
              <a:t>Euclidean distance</a:t>
            </a:r>
            <a:r>
              <a:rPr lang="en-US" altLang="en-US" sz="2800" dirty="0">
                <a:solidFill>
                  <a:schemeClr val="tx1"/>
                </a:solidFill>
                <a:latin typeface="+mj-lt"/>
              </a:rPr>
              <a:t>:</a:t>
            </a:r>
            <a:br>
              <a:rPr lang="en-US" altLang="en-US" sz="2800" dirty="0">
                <a:solidFill>
                  <a:schemeClr val="tx1"/>
                </a:solidFill>
                <a:latin typeface="+mj-lt"/>
              </a:rPr>
            </a:br>
            <a:r>
              <a:rPr lang="en-US" altLang="en-US" sz="2800" dirty="0">
                <a:solidFill>
                  <a:schemeClr val="tx1"/>
                </a:solidFill>
                <a:latin typeface="+mj-lt"/>
              </a:rPr>
              <a:t/>
            </a:r>
            <a:br>
              <a:rPr lang="en-US" altLang="en-US" sz="2800" dirty="0">
                <a:solidFill>
                  <a:schemeClr val="tx1"/>
                </a:solidFill>
                <a:latin typeface="+mj-lt"/>
              </a:rPr>
            </a:br>
            <a:r>
              <a:rPr lang="en-US" altLang="en-US" sz="2800" dirty="0">
                <a:solidFill>
                  <a:schemeClr val="tx1"/>
                </a:solidFill>
                <a:latin typeface="+mj-lt"/>
              </a:rPr>
              <a:t/>
            </a:r>
            <a:br>
              <a:rPr lang="en-US" altLang="en-US" sz="2800" dirty="0">
                <a:solidFill>
                  <a:schemeClr val="tx1"/>
                </a:solidFill>
                <a:latin typeface="+mj-lt"/>
              </a:rPr>
            </a:br>
            <a:r>
              <a:rPr lang="en-US" altLang="en-US" sz="2800" b="1" dirty="0">
                <a:solidFill>
                  <a:schemeClr val="tx1"/>
                </a:solidFill>
                <a:latin typeface="+mj-lt"/>
              </a:rPr>
              <a:t>a</a:t>
            </a:r>
            <a:r>
              <a:rPr lang="en-US" altLang="en-US" sz="2800" baseline="30000" dirty="0">
                <a:solidFill>
                  <a:schemeClr val="tx1"/>
                </a:solidFill>
                <a:latin typeface="+mj-lt"/>
              </a:rPr>
              <a:t>(1)</a:t>
            </a:r>
            <a:r>
              <a:rPr lang="en-US" altLang="en-US" sz="2800" dirty="0">
                <a:solidFill>
                  <a:schemeClr val="tx1"/>
                </a:solidFill>
                <a:latin typeface="+mj-lt"/>
              </a:rPr>
              <a:t> and </a:t>
            </a:r>
            <a:r>
              <a:rPr lang="en-US" altLang="en-US" sz="2800" b="1" dirty="0">
                <a:solidFill>
                  <a:schemeClr val="tx1"/>
                </a:solidFill>
                <a:latin typeface="+mj-lt"/>
              </a:rPr>
              <a:t>a</a:t>
            </a:r>
            <a:r>
              <a:rPr lang="en-US" altLang="en-US" sz="2800" baseline="30000" dirty="0">
                <a:solidFill>
                  <a:schemeClr val="tx1"/>
                </a:solidFill>
                <a:latin typeface="+mj-lt"/>
              </a:rPr>
              <a:t>(2)</a:t>
            </a:r>
            <a:r>
              <a:rPr lang="en-US" altLang="en-US" sz="2800" dirty="0">
                <a:solidFill>
                  <a:schemeClr val="tx1"/>
                </a:solidFill>
                <a:latin typeface="+mj-lt"/>
              </a:rPr>
              <a:t>: two instances with </a:t>
            </a:r>
            <a:r>
              <a:rPr lang="en-US" altLang="en-US" sz="2800" i="1" dirty="0">
                <a:solidFill>
                  <a:schemeClr val="tx1"/>
                </a:solidFill>
                <a:latin typeface="+mj-lt"/>
              </a:rPr>
              <a:t>k</a:t>
            </a:r>
            <a:r>
              <a:rPr lang="en-US" altLang="en-US" sz="2800" dirty="0">
                <a:solidFill>
                  <a:schemeClr val="tx1"/>
                </a:solidFill>
                <a:latin typeface="+mj-lt"/>
              </a:rPr>
              <a:t> attributes</a:t>
            </a:r>
          </a:p>
          <a:p>
            <a:pPr>
              <a:spcBef>
                <a:spcPts val="700"/>
              </a:spcBef>
              <a:buClr>
                <a:srgbClr val="008000"/>
              </a:buClr>
              <a:buSzPct val="45000"/>
              <a:buFont typeface="Wingdings" charset="2"/>
              <a:buChar char=""/>
            </a:pPr>
            <a:r>
              <a:rPr lang="en-US" altLang="en-US" sz="2800" dirty="0">
                <a:solidFill>
                  <a:schemeClr val="tx1"/>
                </a:solidFill>
                <a:latin typeface="+mj-lt"/>
              </a:rPr>
              <a:t>Taking the square root is not required when comparing distances</a:t>
            </a:r>
          </a:p>
          <a:p>
            <a:pPr>
              <a:spcBef>
                <a:spcPts val="700"/>
              </a:spcBef>
              <a:buClr>
                <a:srgbClr val="008000"/>
              </a:buClr>
              <a:buSzPct val="45000"/>
              <a:buFont typeface="Wingdings" charset="2"/>
              <a:buChar char=""/>
            </a:pPr>
            <a:r>
              <a:rPr lang="en-US" altLang="en-US" sz="2800" dirty="0">
                <a:solidFill>
                  <a:schemeClr val="tx1"/>
                </a:solidFill>
                <a:latin typeface="+mj-lt"/>
              </a:rPr>
              <a:t>Other popular metric: </a:t>
            </a:r>
            <a:r>
              <a:rPr lang="en-US" altLang="en-US" sz="2800" i="1" dirty="0">
                <a:solidFill>
                  <a:schemeClr val="tx1"/>
                </a:solidFill>
                <a:latin typeface="+mj-lt"/>
              </a:rPr>
              <a:t>city-block metric</a:t>
            </a:r>
          </a:p>
          <a:p>
            <a:pPr lvl="1">
              <a:spcBef>
                <a:spcPts val="600"/>
              </a:spcBef>
              <a:buClr>
                <a:srgbClr val="008000"/>
              </a:buClr>
              <a:buSzPct val="45000"/>
              <a:buFont typeface="Wingdings" charset="2"/>
              <a:buChar char=""/>
            </a:pPr>
            <a:r>
              <a:rPr lang="en-US" altLang="en-US" dirty="0">
                <a:solidFill>
                  <a:schemeClr val="tx1"/>
                </a:solidFill>
                <a:latin typeface="+mj-lt"/>
              </a:rPr>
              <a:t>Adds differences without squaring them </a:t>
            </a:r>
          </a:p>
        </p:txBody>
      </p:sp>
      <p:sp>
        <p:nvSpPr>
          <p:cNvPr id="2" name="Rounded Rectangle 1"/>
          <p:cNvSpPr/>
          <p:nvPr/>
        </p:nvSpPr>
        <p:spPr>
          <a:xfrm>
            <a:off x="1787568" y="3083744"/>
            <a:ext cx="4340182" cy="608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5235" name="Object 3"/>
          <p:cNvGraphicFramePr>
            <a:graphicFrameLocks noChangeAspect="1"/>
          </p:cNvGraphicFramePr>
          <p:nvPr/>
        </p:nvGraphicFramePr>
        <p:xfrm>
          <a:off x="1979613" y="3224213"/>
          <a:ext cx="4148137" cy="374650"/>
        </p:xfrm>
        <a:graphic>
          <a:graphicData uri="http://schemas.openxmlformats.org/presentationml/2006/ole">
            <mc:AlternateContent xmlns:mc="http://schemas.openxmlformats.org/markup-compatibility/2006">
              <mc:Choice xmlns:v="urn:schemas-microsoft-com:vml" Requires="v">
                <p:oleObj spid="_x0000_s27668" r:id="rId4" imgW="4487040" imgH="383040" progId="">
                  <p:embed/>
                </p:oleObj>
              </mc:Choice>
              <mc:Fallback>
                <p:oleObj r:id="rId4" imgW="4487040" imgH="383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224213"/>
                        <a:ext cx="4148137" cy="3746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542360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Grp="1" noChangeArrowheads="1"/>
          </p:cNvSpPr>
          <p:nvPr>
            <p:ph type="title" idx="4294967295"/>
          </p:nvPr>
        </p:nvSpPr>
        <p:spPr>
          <a:xfrm>
            <a:off x="0" y="-77788"/>
            <a:ext cx="9359900" cy="1343439"/>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dirty="0"/>
              <a:t>Normalization and other issues</a:t>
            </a:r>
          </a:p>
        </p:txBody>
      </p:sp>
      <p:sp>
        <p:nvSpPr>
          <p:cNvPr id="96258" name="Text Box 2"/>
          <p:cNvSpPr txBox="1">
            <a:spLocks noChangeArrowheads="1"/>
          </p:cNvSpPr>
          <p:nvPr/>
        </p:nvSpPr>
        <p:spPr bwMode="auto">
          <a:xfrm>
            <a:off x="360363" y="1587500"/>
            <a:ext cx="8640762"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58763" indent="-258763">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1pPr>
            <a:lvl2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2pPr>
            <a:lvl3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3pPr>
            <a:lvl4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4pPr>
            <a:lvl5pPr>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8763" algn="l"/>
                <a:tab pos="1173163" algn="l"/>
                <a:tab pos="2087563" algn="l"/>
                <a:tab pos="3001963" algn="l"/>
                <a:tab pos="3916363" algn="l"/>
                <a:tab pos="4830763" algn="l"/>
                <a:tab pos="5745163" algn="l"/>
                <a:tab pos="6659563" algn="l"/>
                <a:tab pos="7573963" algn="l"/>
                <a:tab pos="8488363" algn="l"/>
                <a:tab pos="9402763" algn="l"/>
                <a:tab pos="10317163" algn="l"/>
              </a:tabLst>
              <a:defRPr sz="2400">
                <a:solidFill>
                  <a:srgbClr val="00DCFF"/>
                </a:solidFill>
                <a:latin typeface="Utopia" pitchFamily="32" charset="0"/>
                <a:ea typeface="msgothic" charset="0"/>
                <a:cs typeface="msgothic" charset="0"/>
              </a:defRPr>
            </a:lvl9pPr>
          </a:lstStyle>
          <a:p>
            <a:pPr>
              <a:spcBef>
                <a:spcPts val="700"/>
              </a:spcBef>
              <a:buClr>
                <a:srgbClr val="008000"/>
              </a:buClr>
              <a:buSzPct val="40000"/>
              <a:buFont typeface="Wingdings" charset="2"/>
              <a:buChar char=""/>
            </a:pPr>
            <a:r>
              <a:rPr lang="en-US" altLang="en-US" sz="2800">
                <a:solidFill>
                  <a:schemeClr val="tx1"/>
                </a:solidFill>
              </a:rPr>
              <a:t>Different attributes are measured on different scales </a:t>
            </a:r>
            <a:r>
              <a:rPr lang="en-US" altLang="en-US" sz="2800">
                <a:solidFill>
                  <a:schemeClr val="tx1"/>
                </a:solidFill>
                <a:latin typeface="Symbol" charset="2"/>
              </a:rPr>
              <a:t></a:t>
            </a:r>
            <a:r>
              <a:rPr lang="en-US" altLang="en-US" sz="2800">
                <a:solidFill>
                  <a:schemeClr val="tx1"/>
                </a:solidFill>
              </a:rPr>
              <a:t>  need to be </a:t>
            </a:r>
            <a:r>
              <a:rPr lang="en-US" altLang="en-US" sz="2800" i="1">
                <a:solidFill>
                  <a:schemeClr val="tx1"/>
                </a:solidFill>
              </a:rPr>
              <a:t>normalized</a:t>
            </a:r>
            <a:r>
              <a:rPr lang="en-US" altLang="en-US" sz="2800">
                <a:solidFill>
                  <a:schemeClr val="tx1"/>
                </a:solidFill>
              </a:rPr>
              <a:t>:</a:t>
            </a:r>
          </a:p>
          <a:p>
            <a:pPr indent="-257175">
              <a:spcBef>
                <a:spcPts val="700"/>
              </a:spcBef>
            </a:pPr>
            <a:endParaRPr lang="en-US" altLang="en-US" sz="2800">
              <a:solidFill>
                <a:schemeClr val="tx1"/>
              </a:solidFill>
            </a:endParaRPr>
          </a:p>
          <a:p>
            <a:pPr indent="-257175">
              <a:spcBef>
                <a:spcPts val="700"/>
              </a:spcBef>
            </a:pPr>
            <a:endParaRPr lang="en-US" altLang="en-US" sz="2800">
              <a:solidFill>
                <a:schemeClr val="tx1"/>
              </a:solidFill>
            </a:endParaRPr>
          </a:p>
          <a:p>
            <a:pPr marL="457200" indent="-455613">
              <a:spcBef>
                <a:spcPts val="700"/>
              </a:spcBef>
            </a:pPr>
            <a:r>
              <a:rPr lang="en-US" altLang="en-US" sz="2800">
                <a:solidFill>
                  <a:schemeClr val="tx1"/>
                </a:solidFill>
              </a:rPr>
              <a:t>	</a:t>
            </a:r>
            <a:r>
              <a:rPr lang="en-US" altLang="en-US" sz="2800" i="1">
                <a:solidFill>
                  <a:schemeClr val="tx1"/>
                </a:solidFill>
              </a:rPr>
              <a:t>v</a:t>
            </a:r>
            <a:r>
              <a:rPr lang="en-US" altLang="en-US" sz="2800" i="1" baseline="-25000">
                <a:solidFill>
                  <a:schemeClr val="tx1"/>
                </a:solidFill>
              </a:rPr>
              <a:t>i </a:t>
            </a:r>
            <a:r>
              <a:rPr lang="en-US" altLang="en-US" sz="2800">
                <a:solidFill>
                  <a:schemeClr val="tx1"/>
                </a:solidFill>
              </a:rPr>
              <a:t>: the actual value of attribute </a:t>
            </a:r>
            <a:r>
              <a:rPr lang="en-US" altLang="en-US" sz="2800" i="1">
                <a:solidFill>
                  <a:schemeClr val="tx1"/>
                </a:solidFill>
              </a:rPr>
              <a:t>i</a:t>
            </a:r>
          </a:p>
          <a:p>
            <a:pPr>
              <a:spcBef>
                <a:spcPts val="700"/>
              </a:spcBef>
              <a:buClr>
                <a:srgbClr val="008000"/>
              </a:buClr>
              <a:buSzPct val="40000"/>
              <a:buFont typeface="Wingdings" charset="2"/>
              <a:buChar char=""/>
            </a:pPr>
            <a:r>
              <a:rPr lang="en-US" altLang="en-US" sz="2800">
                <a:solidFill>
                  <a:schemeClr val="tx1"/>
                </a:solidFill>
              </a:rPr>
              <a:t>Nominal attributes: distance either 0 or 1</a:t>
            </a:r>
          </a:p>
          <a:p>
            <a:pPr>
              <a:spcBef>
                <a:spcPts val="700"/>
              </a:spcBef>
              <a:buClr>
                <a:srgbClr val="008000"/>
              </a:buClr>
              <a:buSzPct val="40000"/>
              <a:buFont typeface="Wingdings" charset="2"/>
              <a:buChar char=""/>
            </a:pPr>
            <a:r>
              <a:rPr lang="en-US" altLang="en-US" sz="2800">
                <a:solidFill>
                  <a:schemeClr val="tx1"/>
                </a:solidFill>
              </a:rPr>
              <a:t>Common policy for missing values: assumed to be maximally distant (given normalized attributes)</a:t>
            </a:r>
          </a:p>
        </p:txBody>
      </p:sp>
      <p:sp>
        <p:nvSpPr>
          <p:cNvPr id="2" name="Rounded Rectangle 1"/>
          <p:cNvSpPr/>
          <p:nvPr/>
        </p:nvSpPr>
        <p:spPr>
          <a:xfrm>
            <a:off x="3235889" y="2524174"/>
            <a:ext cx="2042549" cy="80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6259" name="Object 3"/>
          <p:cNvGraphicFramePr>
            <a:graphicFrameLocks noChangeAspect="1"/>
          </p:cNvGraphicFramePr>
          <p:nvPr/>
        </p:nvGraphicFramePr>
        <p:xfrm>
          <a:off x="3394075" y="2636838"/>
          <a:ext cx="1884363" cy="542925"/>
        </p:xfrm>
        <a:graphic>
          <a:graphicData uri="http://schemas.openxmlformats.org/presentationml/2006/ole">
            <mc:AlternateContent xmlns:mc="http://schemas.openxmlformats.org/markup-compatibility/2006">
              <mc:Choice xmlns:v="urn:schemas-microsoft-com:vml" Requires="v">
                <p:oleObj spid="_x0000_s28692" r:id="rId4" imgW="1997280" imgH="560880" progId="">
                  <p:embed/>
                </p:oleObj>
              </mc:Choice>
              <mc:Fallback>
                <p:oleObj r:id="rId4" imgW="1997280" imgH="5608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4075" y="2636838"/>
                        <a:ext cx="1884363" cy="5429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646164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Grp="1" noChangeArrowheads="1"/>
          </p:cNvSpPr>
          <p:nvPr>
            <p:ph type="title" idx="4294967295"/>
          </p:nvPr>
        </p:nvSpPr>
        <p:spPr>
          <a:xfrm>
            <a:off x="179388" y="-179389"/>
            <a:ext cx="8878887" cy="135370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Finding nearest neighbors efficiently</a:t>
            </a:r>
          </a:p>
        </p:txBody>
      </p:sp>
      <p:sp>
        <p:nvSpPr>
          <p:cNvPr id="97282" name="Rectangle 2"/>
          <p:cNvSpPr>
            <a:spLocks noGrp="1" noChangeArrowheads="1"/>
          </p:cNvSpPr>
          <p:nvPr>
            <p:ph type="body" idx="4294967295"/>
          </p:nvPr>
        </p:nvSpPr>
        <p:spPr>
          <a:xfrm>
            <a:off x="179388" y="1273175"/>
            <a:ext cx="8820150" cy="45005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dirty="0"/>
              <a:t>Simplest way of finding nearest </a:t>
            </a:r>
            <a:r>
              <a:rPr lang="en-US" altLang="en-US" sz="2800" dirty="0" smtClean="0"/>
              <a:t>neighbor: </a:t>
            </a:r>
            <a:r>
              <a:rPr lang="en-US" altLang="en-US" sz="2800" dirty="0"/>
              <a:t>linear scan of the data</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dirty="0"/>
              <a:t>Classification takes time proportional to the product of the number of instances in training and test sets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dirty="0"/>
              <a:t>Nearest-neighbor search can be done more efficiently using appropriate data structures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800" dirty="0"/>
              <a:t>We will discuss two methods that represent training data in a tree </a:t>
            </a:r>
            <a:r>
              <a:rPr lang="en-US" altLang="en-US" sz="2800" dirty="0" smtClean="0"/>
              <a:t>structure:</a:t>
            </a:r>
            <a:r>
              <a:rPr lang="en-US" altLang="en-US" sz="2800" dirty="0"/>
              <a:t> </a:t>
            </a:r>
            <a:r>
              <a:rPr lang="en-US" altLang="en-US" sz="2800" i="1" dirty="0" err="1" smtClean="0"/>
              <a:t>kD</a:t>
            </a:r>
            <a:r>
              <a:rPr lang="en-US" altLang="en-US" sz="2800" i="1" dirty="0" smtClean="0"/>
              <a:t>-trees </a:t>
            </a:r>
            <a:r>
              <a:rPr lang="en-US" altLang="en-US" sz="2800" dirty="0"/>
              <a:t>and </a:t>
            </a:r>
            <a:r>
              <a:rPr lang="en-US" altLang="en-US" sz="2800" i="1" dirty="0"/>
              <a:t>ball trees</a:t>
            </a:r>
          </a:p>
        </p:txBody>
      </p:sp>
    </p:spTree>
    <p:extLst>
      <p:ext uri="{BB962C8B-B14F-4D97-AF65-F5344CB8AC3E}">
        <p14:creationId xmlns:p14="http://schemas.microsoft.com/office/powerpoint/2010/main" val="38397608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ChangeArrowheads="1"/>
          </p:cNvSpPr>
          <p:nvPr>
            <p:ph type="title" idx="4294967295"/>
          </p:nvPr>
        </p:nvSpPr>
        <p:spPr>
          <a:xfrm>
            <a:off x="92075" y="-179389"/>
            <a:ext cx="8613775" cy="130651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dirty="0" err="1"/>
              <a:t>k</a:t>
            </a:r>
            <a:r>
              <a:rPr lang="en-US" altLang="en-US" dirty="0" err="1"/>
              <a:t>D</a:t>
            </a:r>
            <a:r>
              <a:rPr lang="en-US" altLang="en-US" dirty="0"/>
              <a:t>-tree example</a:t>
            </a:r>
          </a:p>
        </p:txBody>
      </p:sp>
      <p:pic>
        <p:nvPicPr>
          <p:cNvPr id="983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75" y="1260475"/>
            <a:ext cx="4014788" cy="4456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30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9900" y="1127125"/>
            <a:ext cx="4824413" cy="477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5265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p:cNvSpPr>
            <a:spLocks noGrp="1"/>
          </p:cNvSpPr>
          <p:nvPr>
            <p:ph type="ftr" sz="quarter" idx="10"/>
          </p:nvPr>
        </p:nvSpPr>
        <p:spPr/>
        <p:txBody>
          <a:bodyPr/>
          <a:lstStyle/>
          <a:p>
            <a:pPr>
              <a:buFont typeface="Symbol" pitchFamily="18" charset="2"/>
              <a:buChar char="Ó"/>
            </a:pPr>
            <a:r>
              <a:rPr lang="en-US"/>
              <a:t> William M. Pottenger, Ph.D.</a:t>
            </a:r>
          </a:p>
          <a:p>
            <a:r>
              <a:rPr lang="en-US"/>
              <a:t> Majority of content </a:t>
            </a:r>
            <a:r>
              <a:rPr lang="en-US">
                <a:cs typeface="Times New Roman" pitchFamily="18" charset="0"/>
              </a:rPr>
              <a:t>©</a:t>
            </a:r>
            <a:r>
              <a:rPr lang="en-US"/>
              <a:t>Eibe Frank at the University of Waikato</a:t>
            </a:r>
          </a:p>
          <a:p>
            <a:pPr>
              <a:buFont typeface="Symbol" pitchFamily="18" charset="2"/>
              <a:buChar char="Ó"/>
            </a:pPr>
            <a:endParaRPr lang="en-US"/>
          </a:p>
        </p:txBody>
      </p:sp>
      <p:sp>
        <p:nvSpPr>
          <p:cNvPr id="88066" name="Rectangle 2"/>
          <p:cNvSpPr>
            <a:spLocks noChangeArrowheads="1"/>
          </p:cNvSpPr>
          <p:nvPr/>
        </p:nvSpPr>
        <p:spPr bwMode="auto">
          <a:xfrm>
            <a:off x="3810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Final Result of Discretization</a:t>
            </a:r>
          </a:p>
        </p:txBody>
      </p:sp>
      <p:sp>
        <p:nvSpPr>
          <p:cNvPr id="88067" name="Rectangle 3"/>
          <p:cNvSpPr>
            <a:spLocks noChangeArrowheads="1"/>
          </p:cNvSpPr>
          <p:nvPr/>
        </p:nvSpPr>
        <p:spPr bwMode="auto">
          <a:xfrm>
            <a:off x="381000" y="11430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Final result for for </a:t>
            </a:r>
            <a:r>
              <a:rPr lang="en-US" sz="3200" i="1"/>
              <a:t>temperature</a:t>
            </a:r>
            <a:r>
              <a:rPr lang="en-US" sz="3200"/>
              <a:t> attribute:</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Resulting</a:t>
            </a:r>
          </a:p>
          <a:p>
            <a:pPr marL="342900" indent="-342900">
              <a:spcBef>
                <a:spcPct val="20000"/>
              </a:spcBef>
            </a:pPr>
            <a:r>
              <a:rPr lang="en-US" sz="3200"/>
              <a:t>	rule sets (if</a:t>
            </a:r>
          </a:p>
          <a:p>
            <a:pPr marL="342900" indent="-342900">
              <a:spcBef>
                <a:spcPct val="20000"/>
              </a:spcBef>
            </a:pPr>
            <a:r>
              <a:rPr lang="en-US" sz="3200"/>
              <a:t>	temperature</a:t>
            </a:r>
          </a:p>
          <a:p>
            <a:pPr marL="342900" indent="-342900">
              <a:spcBef>
                <a:spcPct val="20000"/>
              </a:spcBef>
            </a:pPr>
            <a:r>
              <a:rPr lang="en-US" sz="3200"/>
              <a:t>	and humidity</a:t>
            </a:r>
          </a:p>
          <a:p>
            <a:pPr marL="342900" indent="-342900">
              <a:spcBef>
                <a:spcPct val="20000"/>
              </a:spcBef>
            </a:pPr>
            <a:r>
              <a:rPr lang="en-US" sz="3200"/>
              <a:t>	discretized):</a:t>
            </a:r>
          </a:p>
        </p:txBody>
      </p:sp>
      <p:graphicFrame>
        <p:nvGraphicFramePr>
          <p:cNvPr id="88131" name="Group 67"/>
          <p:cNvGraphicFramePr>
            <a:graphicFrameLocks noGrp="1"/>
          </p:cNvGraphicFramePr>
          <p:nvPr/>
        </p:nvGraphicFramePr>
        <p:xfrm>
          <a:off x="3200400" y="2362200"/>
          <a:ext cx="5715000" cy="3688080"/>
        </p:xfrm>
        <a:graphic>
          <a:graphicData uri="http://schemas.openxmlformats.org/drawingml/2006/table">
            <a:tbl>
              <a:tblPr/>
              <a:tblGrid>
                <a:gridCol w="1474788">
                  <a:extLst>
                    <a:ext uri="{9D8B030D-6E8A-4147-A177-3AD203B41FA5}">
                      <a16:colId xmlns="" xmlns:a16="http://schemas.microsoft.com/office/drawing/2014/main" val="20000"/>
                    </a:ext>
                  </a:extLst>
                </a:gridCol>
                <a:gridCol w="2255837">
                  <a:extLst>
                    <a:ext uri="{9D8B030D-6E8A-4147-A177-3AD203B41FA5}">
                      <a16:colId xmlns="" xmlns:a16="http://schemas.microsoft.com/office/drawing/2014/main" val="20001"/>
                    </a:ext>
                  </a:extLst>
                </a:gridCol>
                <a:gridCol w="793750">
                  <a:extLst>
                    <a:ext uri="{9D8B030D-6E8A-4147-A177-3AD203B41FA5}">
                      <a16:colId xmlns="" xmlns:a16="http://schemas.microsoft.com/office/drawing/2014/main" val="20002"/>
                    </a:ext>
                  </a:extLst>
                </a:gridCol>
                <a:gridCol w="1190625">
                  <a:extLst>
                    <a:ext uri="{9D8B030D-6E8A-4147-A177-3AD203B41FA5}">
                      <a16:colId xmlns=""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Attribute </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Rules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Errors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Total errors</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No</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Overcast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Rainy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 77.5 </a:t>
                      </a:r>
                      <a:r>
                        <a:rPr kumimoji="0" lang="en-US" sz="1600" b="0" i="0" u="none" strike="noStrike" cap="none" normalizeH="0" baseline="0" smtClean="0">
                          <a:ln>
                            <a:noFill/>
                          </a:ln>
                          <a:solidFill>
                            <a:schemeClr val="tx1"/>
                          </a:solidFill>
                          <a:effectLst/>
                          <a:latin typeface="Times New Roman" pitchFamily="18" charset="0"/>
                        </a:rPr>
                        <a:t>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&gt; 77.5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No*</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a:t>
                      </a:r>
                      <a:r>
                        <a:rPr kumimoji="0" lang="en-US" sz="1600" b="0" i="0" u="none" strike="noStrike" cap="none" normalizeH="0" baseline="0" smtClean="0">
                          <a:ln>
                            <a:noFill/>
                          </a:ln>
                          <a:solidFill>
                            <a:schemeClr val="tx1"/>
                          </a:solidFill>
                          <a:effectLst/>
                          <a:latin typeface="Times New Roman" pitchFamily="18" charset="0"/>
                        </a:rPr>
                        <a:t> 82.5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3/14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&gt; 82.5 and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95.5</a:t>
                      </a:r>
                      <a:r>
                        <a:rPr kumimoji="0" lang="en-US" sz="1600" b="0" i="0" u="none" strike="noStrike" cap="none" normalizeH="0" baseline="0" smtClean="0">
                          <a:ln>
                            <a:noFill/>
                          </a:ln>
                          <a:solidFill>
                            <a:schemeClr val="tx1"/>
                          </a:solidFill>
                          <a:effectLst/>
                          <a:latin typeface="Times New Roman" pitchFamily="18" charset="0"/>
                        </a:rPr>
                        <a:t> </a:t>
                      </a:r>
                      <a:r>
                        <a:rPr kumimoji="0" lang="en-US" sz="1600" b="0" i="0" u="none" strike="noStrike" cap="none" normalizeH="0" baseline="0" smtClean="0">
                          <a:ln>
                            <a:noFill/>
                          </a:ln>
                          <a:solidFill>
                            <a:schemeClr val="tx1"/>
                          </a:solidFill>
                          <a:effectLst/>
                          <a:latin typeface="Times New Roman" pitchFamily="18" charset="0"/>
                          <a:sym typeface="Symbol" pitchFamily="18" charset="2"/>
                        </a:rPr>
                        <a:t> No</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7"/>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&gt; 95.5 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8"/>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False  Yes</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 xmlns:a16="http://schemas.microsoft.com/office/drawing/2014/main" val="10009"/>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sym typeface="Symbol" pitchFamily="18" charset="2"/>
                        </a:rPr>
                        <a:t>True  No*</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graphicFrame>
        <p:nvGraphicFramePr>
          <p:cNvPr id="88144" name="Group 80"/>
          <p:cNvGraphicFramePr>
            <a:graphicFrameLocks noGrp="1"/>
          </p:cNvGraphicFramePr>
          <p:nvPr/>
        </p:nvGraphicFramePr>
        <p:xfrm>
          <a:off x="838200" y="1676400"/>
          <a:ext cx="7239000" cy="609600"/>
        </p:xfrm>
        <a:graphic>
          <a:graphicData uri="http://schemas.openxmlformats.org/drawingml/2006/table">
            <a:tbl>
              <a:tblPr/>
              <a:tblGrid>
                <a:gridCol w="7239000">
                  <a:extLst>
                    <a:ext uri="{9D8B030D-6E8A-4147-A177-3AD203B41FA5}">
                      <a16:colId xmlns="" xmlns:a16="http://schemas.microsoft.com/office/drawing/2014/main" val="20000"/>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64     65     68     69    70    71   72   72     75    75     80    81   83    85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smtClean="0">
                          <a:ln>
                            <a:noFill/>
                          </a:ln>
                          <a:solidFill>
                            <a:schemeClr val="tx1"/>
                          </a:solidFill>
                          <a:effectLst/>
                          <a:latin typeface="Courier" pitchFamily="49" charset="0"/>
                        </a:rPr>
                        <a:t>Yes     No     Yes     Yes    Yes    No   No    Yes    Yes    Yes  |   No    Yes   Yes   No</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Grp="1" noChangeArrowheads="1"/>
          </p:cNvSpPr>
          <p:nvPr>
            <p:ph type="title" idx="4294967295"/>
          </p:nvPr>
        </p:nvSpPr>
        <p:spPr>
          <a:xfrm>
            <a:off x="117432" y="-179389"/>
            <a:ext cx="8588418" cy="1327607"/>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Using </a:t>
            </a:r>
            <a:r>
              <a:rPr lang="en-US" altLang="en-US" i="1" dirty="0" err="1"/>
              <a:t>k</a:t>
            </a:r>
            <a:r>
              <a:rPr lang="en-US" altLang="en-US" dirty="0" err="1"/>
              <a:t>D</a:t>
            </a:r>
            <a:r>
              <a:rPr lang="en-US" altLang="en-US" dirty="0"/>
              <a:t>-trees: example</a:t>
            </a:r>
          </a:p>
        </p:txBody>
      </p:sp>
      <p:pic>
        <p:nvPicPr>
          <p:cNvPr id="993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1275" y="1501775"/>
            <a:ext cx="3897313" cy="3897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5606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ChangeArrowheads="1"/>
          </p:cNvSpPr>
          <p:nvPr>
            <p:ph type="title" idx="4294967295"/>
          </p:nvPr>
        </p:nvSpPr>
        <p:spPr>
          <a:xfrm>
            <a:off x="179388" y="-179388"/>
            <a:ext cx="8526462"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More on </a:t>
            </a:r>
            <a:r>
              <a:rPr lang="en-US" altLang="en-US" i="1" dirty="0" err="1"/>
              <a:t>k</a:t>
            </a:r>
            <a:r>
              <a:rPr lang="en-US" altLang="en-US" dirty="0" err="1"/>
              <a:t>D</a:t>
            </a:r>
            <a:r>
              <a:rPr lang="en-US" altLang="en-US" dirty="0"/>
              <a:t>-trees</a:t>
            </a:r>
          </a:p>
        </p:txBody>
      </p:sp>
      <p:sp>
        <p:nvSpPr>
          <p:cNvPr id="100354" name="Rectangle 2"/>
          <p:cNvSpPr>
            <a:spLocks noGrp="1" noChangeArrowheads="1"/>
          </p:cNvSpPr>
          <p:nvPr>
            <p:ph type="body" idx="4294967295"/>
          </p:nvPr>
        </p:nvSpPr>
        <p:spPr>
          <a:xfrm>
            <a:off x="179388" y="1079500"/>
            <a:ext cx="882015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Complexity depends on depth of tree, given by logarithm of number of nodes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Amount of backtracking required depends on quality of tree (“square” vs. “skinny” nodes)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How to build a good tree? Need to find good split point and split direction</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Split direction: direction with greatest variance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Split point: median value along that direction</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Using value closest to mean (rather than median) can be better if data is skewed</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Can apply this recursively</a:t>
            </a:r>
          </a:p>
        </p:txBody>
      </p:sp>
    </p:spTree>
    <p:extLst>
      <p:ext uri="{BB962C8B-B14F-4D97-AF65-F5344CB8AC3E}">
        <p14:creationId xmlns:p14="http://schemas.microsoft.com/office/powerpoint/2010/main" val="24165785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Grp="1" noChangeArrowheads="1"/>
          </p:cNvSpPr>
          <p:nvPr>
            <p:ph type="title" idx="4294967295"/>
          </p:nvPr>
        </p:nvSpPr>
        <p:spPr>
          <a:xfrm>
            <a:off x="260959" y="-217488"/>
            <a:ext cx="8444891" cy="12969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Building trees incrementally</a:t>
            </a:r>
          </a:p>
        </p:txBody>
      </p:sp>
      <p:sp>
        <p:nvSpPr>
          <p:cNvPr id="101378"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Big advantage of instance-based learning: classifier can be updated incrementally</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Just add new training instance!</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Can we do the same with </a:t>
            </a:r>
            <a:r>
              <a:rPr lang="en-US" altLang="en-US" sz="2600" i="1"/>
              <a:t>k</a:t>
            </a:r>
            <a:r>
              <a:rPr lang="en-US" altLang="en-US" sz="2600"/>
              <a:t>D-trees?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Heuristic strategy:</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Find leaf node containing new instance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Place instance into leaf if leaf is empty</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Otherwise, split leaf according to the longest dimension (to preserve squareness)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Tree should be re-built occasionally (i.e. if depth grows to twice the optimum depth)</a:t>
            </a:r>
          </a:p>
        </p:txBody>
      </p:sp>
    </p:spTree>
    <p:extLst>
      <p:ext uri="{BB962C8B-B14F-4D97-AF65-F5344CB8AC3E}">
        <p14:creationId xmlns:p14="http://schemas.microsoft.com/office/powerpoint/2010/main" val="1344984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Grp="1" noChangeArrowheads="1"/>
          </p:cNvSpPr>
          <p:nvPr>
            <p:ph type="title" idx="4294967295"/>
          </p:nvPr>
        </p:nvSpPr>
        <p:spPr>
          <a:xfrm>
            <a:off x="234863" y="-179388"/>
            <a:ext cx="8470987"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Ball trees</a:t>
            </a:r>
          </a:p>
        </p:txBody>
      </p:sp>
      <p:sp>
        <p:nvSpPr>
          <p:cNvPr id="102402" name="Rectangle 2"/>
          <p:cNvSpPr>
            <a:spLocks noGrp="1" noChangeArrowheads="1"/>
          </p:cNvSpPr>
          <p:nvPr>
            <p:ph type="body" idx="4294967295"/>
          </p:nvPr>
        </p:nvSpPr>
        <p:spPr>
          <a:xfrm>
            <a:off x="411163" y="1079500"/>
            <a:ext cx="822960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Problem in </a:t>
            </a:r>
            <a:r>
              <a:rPr lang="en-US" altLang="en-US" i="1"/>
              <a:t>k</a:t>
            </a:r>
            <a:r>
              <a:rPr lang="en-US" altLang="en-US"/>
              <a:t>D-trees: corners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Observation: no need to make sure that regions don't overlap </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Can use balls (hyperspheres) instead of hyperrectangles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A</a:t>
            </a:r>
            <a:r>
              <a:rPr lang="en-US" altLang="en-US" i="1"/>
              <a:t> ball tree</a:t>
            </a:r>
            <a:r>
              <a:rPr lang="en-US" altLang="en-US"/>
              <a:t> organizes the data into a tree of </a:t>
            </a:r>
            <a:r>
              <a:rPr lang="en-US" altLang="en-US" i="1"/>
              <a:t>k</a:t>
            </a:r>
            <a:r>
              <a:rPr lang="en-US" altLang="en-US"/>
              <a:t>-dimensional hyperspheres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Normally allows for a better fit to the data and thus more efficient search</a:t>
            </a:r>
          </a:p>
        </p:txBody>
      </p:sp>
    </p:spTree>
    <p:extLst>
      <p:ext uri="{BB962C8B-B14F-4D97-AF65-F5344CB8AC3E}">
        <p14:creationId xmlns:p14="http://schemas.microsoft.com/office/powerpoint/2010/main" val="22882585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Grp="1" noChangeArrowheads="1"/>
          </p:cNvSpPr>
          <p:nvPr>
            <p:ph type="title" idx="4294967295"/>
          </p:nvPr>
        </p:nvSpPr>
        <p:spPr>
          <a:xfrm>
            <a:off x="326199" y="-179389"/>
            <a:ext cx="8379651" cy="1288463"/>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Ball tree example</a:t>
            </a:r>
          </a:p>
        </p:txBody>
      </p:sp>
      <p:pic>
        <p:nvPicPr>
          <p:cNvPr id="1034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 y="822325"/>
            <a:ext cx="5957887" cy="5741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4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9813" y="1800225"/>
            <a:ext cx="3060700" cy="324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612419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Grp="1" noChangeArrowheads="1"/>
          </p:cNvSpPr>
          <p:nvPr>
            <p:ph type="title" idx="4294967295"/>
          </p:nvPr>
        </p:nvSpPr>
        <p:spPr>
          <a:xfrm>
            <a:off x="411163" y="-179388"/>
            <a:ext cx="8294687"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Using ball trees</a:t>
            </a:r>
          </a:p>
        </p:txBody>
      </p:sp>
      <p:sp>
        <p:nvSpPr>
          <p:cNvPr id="104450" name="Rectangle 2"/>
          <p:cNvSpPr>
            <a:spLocks noGrp="1" noChangeArrowheads="1"/>
          </p:cNvSpPr>
          <p:nvPr>
            <p:ph type="body" idx="4294967295"/>
          </p:nvPr>
        </p:nvSpPr>
        <p:spPr>
          <a:xfrm>
            <a:off x="411163" y="1079500"/>
            <a:ext cx="8589962"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Nearest-neighbor search is done using the same backtracking strategy as in </a:t>
            </a:r>
            <a:r>
              <a:rPr lang="en-US" altLang="en-US" sz="2600" i="1"/>
              <a:t>k</a:t>
            </a:r>
            <a:r>
              <a:rPr lang="en-US" altLang="en-US" sz="2600"/>
              <a:t>D-trees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Ball can be ruled out from consideration if: distance from target to ball's center exceeds ball's radius plus current upper bound </a:t>
            </a:r>
          </a:p>
        </p:txBody>
      </p:sp>
      <p:pic>
        <p:nvPicPr>
          <p:cNvPr id="1044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1113" y="3600450"/>
            <a:ext cx="3208337" cy="2879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425053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Grp="1" noChangeArrowheads="1"/>
          </p:cNvSpPr>
          <p:nvPr>
            <p:ph type="title" idx="4294967295"/>
          </p:nvPr>
        </p:nvSpPr>
        <p:spPr>
          <a:xfrm>
            <a:off x="411163" y="-179388"/>
            <a:ext cx="8294687"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Building ball trees</a:t>
            </a:r>
          </a:p>
        </p:txBody>
      </p:sp>
      <p:sp>
        <p:nvSpPr>
          <p:cNvPr id="105474" name="Rectangle 2"/>
          <p:cNvSpPr>
            <a:spLocks noGrp="1" noChangeArrowheads="1"/>
          </p:cNvSpPr>
          <p:nvPr>
            <p:ph type="body" idx="4294967295"/>
          </p:nvPr>
        </p:nvSpPr>
        <p:spPr>
          <a:xfrm>
            <a:off x="411163" y="1079500"/>
            <a:ext cx="8589962"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Ball trees are built top down (like </a:t>
            </a:r>
            <a:r>
              <a:rPr lang="en-US" altLang="en-US" sz="2600" i="1"/>
              <a:t>k</a:t>
            </a:r>
            <a:r>
              <a:rPr lang="en-US" altLang="en-US" sz="2600"/>
              <a:t>D-trees)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Don't have to continue until leaf balls contain just two points: can enforce minimum occupancy </a:t>
            </a:r>
            <a:br>
              <a:rPr lang="en-US" altLang="en-US" sz="2600"/>
            </a:br>
            <a:r>
              <a:rPr lang="en-US" altLang="en-US" sz="2600"/>
              <a:t>(same in </a:t>
            </a:r>
            <a:r>
              <a:rPr lang="en-US" altLang="en-US" sz="2600" i="1"/>
              <a:t>k</a:t>
            </a:r>
            <a:r>
              <a:rPr lang="en-US" altLang="en-US" sz="2600"/>
              <a:t>D-trees)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Basic problem: splitting a ball into two</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Simple (linear-time) split selection strategy:</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Choose point farthest from ball's center</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Choose second point farthest from first one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Assign each point to these two points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Compute cluster centers and radii based on the two subsets to get two balls</a:t>
            </a:r>
          </a:p>
        </p:txBody>
      </p:sp>
    </p:spTree>
    <p:extLst>
      <p:ext uri="{BB962C8B-B14F-4D97-AF65-F5344CB8AC3E}">
        <p14:creationId xmlns:p14="http://schemas.microsoft.com/office/powerpoint/2010/main" val="1770778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Grp="1" noChangeArrowheads="1"/>
          </p:cNvSpPr>
          <p:nvPr>
            <p:ph type="title" idx="4294967295"/>
          </p:nvPr>
        </p:nvSpPr>
        <p:spPr>
          <a:xfrm>
            <a:off x="0" y="-77788"/>
            <a:ext cx="9359900" cy="1141413"/>
          </a:xfrm>
          <a:ln/>
        </p:spPr>
        <p:txBody>
          <a:bodyPr wrap="square" lIns="90360" tIns="44280" rIns="90360" bIns="442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200" dirty="0"/>
              <a:t>Discussion of nearest-neighbor learning</a:t>
            </a:r>
          </a:p>
        </p:txBody>
      </p:sp>
      <p:sp>
        <p:nvSpPr>
          <p:cNvPr id="106498" name="Text Box 2"/>
          <p:cNvSpPr txBox="1">
            <a:spLocks noChangeArrowheads="1"/>
          </p:cNvSpPr>
          <p:nvPr/>
        </p:nvSpPr>
        <p:spPr bwMode="auto">
          <a:xfrm>
            <a:off x="179388" y="1063625"/>
            <a:ext cx="8820150" cy="523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79560" rIns="90360" bIns="44280"/>
          <a:lstStyle>
            <a:lvl1pPr marL="250825" indent="-250825">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1pPr>
            <a:lvl2pPr marL="466725" indent="-250825">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2pPr>
            <a:lvl3pPr>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3pPr>
            <a:lvl4pPr>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4pPr>
            <a:lvl5pPr>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50825" algn="l"/>
                <a:tab pos="1165225" algn="l"/>
                <a:tab pos="2079625" algn="l"/>
                <a:tab pos="2994025" algn="l"/>
                <a:tab pos="3908425" algn="l"/>
                <a:tab pos="4822825" algn="l"/>
                <a:tab pos="5737225" algn="l"/>
                <a:tab pos="6651625" algn="l"/>
                <a:tab pos="7566025" algn="l"/>
                <a:tab pos="8480425" algn="l"/>
                <a:tab pos="9394825" algn="l"/>
                <a:tab pos="10309225" algn="l"/>
              </a:tabLst>
              <a:defRPr sz="2400">
                <a:solidFill>
                  <a:srgbClr val="00DCFF"/>
                </a:solidFill>
                <a:latin typeface="Utopia" pitchFamily="32" charset="0"/>
                <a:ea typeface="msgothic" charset="0"/>
                <a:cs typeface="msgothic" charset="0"/>
              </a:defRPr>
            </a:lvl9pPr>
          </a:lstStyle>
          <a:p>
            <a:pPr>
              <a:lnSpc>
                <a:spcPct val="90000"/>
              </a:lnSpc>
              <a:spcBef>
                <a:spcPts val="700"/>
              </a:spcBef>
              <a:buClr>
                <a:srgbClr val="008000"/>
              </a:buClr>
              <a:buSzPct val="45000"/>
              <a:buFont typeface="Wingdings" charset="2"/>
              <a:buChar char=""/>
            </a:pPr>
            <a:r>
              <a:rPr lang="en-US" altLang="en-US" sz="2800">
                <a:solidFill>
                  <a:schemeClr val="tx1"/>
                </a:solidFill>
                <a:latin typeface="+mn-lt"/>
              </a:rPr>
              <a:t>Often very accurate</a:t>
            </a:r>
          </a:p>
          <a:p>
            <a:pPr>
              <a:lnSpc>
                <a:spcPct val="90000"/>
              </a:lnSpc>
              <a:spcBef>
                <a:spcPts val="700"/>
              </a:spcBef>
              <a:buClr>
                <a:srgbClr val="008000"/>
              </a:buClr>
              <a:buSzPct val="45000"/>
              <a:buFont typeface="Wingdings" charset="2"/>
              <a:buChar char=""/>
            </a:pPr>
            <a:r>
              <a:rPr lang="en-US" altLang="en-US" sz="2800">
                <a:solidFill>
                  <a:schemeClr val="tx1"/>
                </a:solidFill>
                <a:latin typeface="+mn-lt"/>
              </a:rPr>
              <a:t>Assumes all attributes are equally important</a:t>
            </a:r>
          </a:p>
          <a:p>
            <a:pPr lvl="1">
              <a:lnSpc>
                <a:spcPct val="90000"/>
              </a:lnSpc>
              <a:spcBef>
                <a:spcPts val="600"/>
              </a:spcBef>
              <a:buClr>
                <a:srgbClr val="008000"/>
              </a:buClr>
              <a:buSzPct val="45000"/>
              <a:buFont typeface="Wingdings" charset="2"/>
              <a:buChar char=""/>
            </a:pPr>
            <a:r>
              <a:rPr lang="en-US" altLang="en-US">
                <a:solidFill>
                  <a:schemeClr val="tx1"/>
                </a:solidFill>
                <a:latin typeface="+mn-lt"/>
              </a:rPr>
              <a:t>Remedy: attribute selection or weights</a:t>
            </a:r>
          </a:p>
          <a:p>
            <a:pPr>
              <a:lnSpc>
                <a:spcPct val="90000"/>
              </a:lnSpc>
              <a:spcBef>
                <a:spcPts val="700"/>
              </a:spcBef>
              <a:buClr>
                <a:srgbClr val="008000"/>
              </a:buClr>
              <a:buSzPct val="45000"/>
              <a:buFont typeface="Wingdings" charset="2"/>
              <a:buChar char=""/>
            </a:pPr>
            <a:r>
              <a:rPr lang="en-US" altLang="en-US" sz="2800">
                <a:solidFill>
                  <a:schemeClr val="tx1"/>
                </a:solidFill>
                <a:latin typeface="+mn-lt"/>
              </a:rPr>
              <a:t>Possible remedies against noisy instances:</a:t>
            </a:r>
          </a:p>
          <a:p>
            <a:pPr lvl="1">
              <a:lnSpc>
                <a:spcPct val="90000"/>
              </a:lnSpc>
              <a:spcBef>
                <a:spcPts val="600"/>
              </a:spcBef>
              <a:buClr>
                <a:srgbClr val="008000"/>
              </a:buClr>
              <a:buSzPct val="45000"/>
              <a:buFont typeface="Wingdings" charset="2"/>
              <a:buChar char=""/>
            </a:pPr>
            <a:r>
              <a:rPr lang="en-US" altLang="en-US">
                <a:solidFill>
                  <a:schemeClr val="tx1"/>
                </a:solidFill>
                <a:latin typeface="+mn-lt"/>
              </a:rPr>
              <a:t>Take a majority vote over the </a:t>
            </a:r>
            <a:r>
              <a:rPr lang="en-US" altLang="en-US" i="1">
                <a:solidFill>
                  <a:schemeClr val="tx1"/>
                </a:solidFill>
                <a:latin typeface="+mn-lt"/>
              </a:rPr>
              <a:t>k</a:t>
            </a:r>
            <a:r>
              <a:rPr lang="en-US" altLang="en-US">
                <a:solidFill>
                  <a:schemeClr val="tx1"/>
                </a:solidFill>
                <a:latin typeface="+mn-lt"/>
              </a:rPr>
              <a:t> nearest neighbors</a:t>
            </a:r>
          </a:p>
          <a:p>
            <a:pPr lvl="1">
              <a:lnSpc>
                <a:spcPct val="90000"/>
              </a:lnSpc>
              <a:spcBef>
                <a:spcPts val="600"/>
              </a:spcBef>
              <a:buClr>
                <a:srgbClr val="008000"/>
              </a:buClr>
              <a:buSzPct val="45000"/>
              <a:buFont typeface="Wingdings" charset="2"/>
              <a:buChar char=""/>
            </a:pPr>
            <a:r>
              <a:rPr lang="en-US" altLang="en-US">
                <a:solidFill>
                  <a:schemeClr val="tx1"/>
                </a:solidFill>
                <a:latin typeface="+mn-lt"/>
              </a:rPr>
              <a:t>Removing noisy instances from dataset (difficult!)</a:t>
            </a:r>
          </a:p>
          <a:p>
            <a:pPr>
              <a:lnSpc>
                <a:spcPct val="90000"/>
              </a:lnSpc>
              <a:spcBef>
                <a:spcPts val="700"/>
              </a:spcBef>
              <a:buClr>
                <a:srgbClr val="008000"/>
              </a:buClr>
              <a:buSzPct val="45000"/>
              <a:buFont typeface="Wingdings" charset="2"/>
              <a:buChar char=""/>
            </a:pPr>
            <a:r>
              <a:rPr lang="en-US" altLang="en-US" sz="2800">
                <a:solidFill>
                  <a:schemeClr val="tx1"/>
                </a:solidFill>
                <a:latin typeface="+mn-lt"/>
              </a:rPr>
              <a:t>Statisticians have used </a:t>
            </a:r>
            <a:r>
              <a:rPr lang="en-US" altLang="en-US" sz="2800" i="1">
                <a:solidFill>
                  <a:schemeClr val="tx1"/>
                </a:solidFill>
                <a:latin typeface="+mn-lt"/>
              </a:rPr>
              <a:t>k</a:t>
            </a:r>
            <a:r>
              <a:rPr lang="en-US" altLang="en-US" sz="2800">
                <a:solidFill>
                  <a:schemeClr val="tx1"/>
                </a:solidFill>
                <a:latin typeface="+mn-lt"/>
              </a:rPr>
              <a:t>-NN since early 1950s</a:t>
            </a:r>
          </a:p>
          <a:p>
            <a:pPr>
              <a:lnSpc>
                <a:spcPct val="90000"/>
              </a:lnSpc>
              <a:spcBef>
                <a:spcPts val="600"/>
              </a:spcBef>
              <a:buClr>
                <a:srgbClr val="008000"/>
              </a:buClr>
              <a:buSzPct val="45000"/>
              <a:buFont typeface="Wingdings" charset="2"/>
              <a:buChar char=""/>
            </a:pPr>
            <a:r>
              <a:rPr lang="en-US" altLang="en-US" sz="2800" i="1" smtClean="0">
                <a:solidFill>
                  <a:schemeClr val="tx1"/>
                </a:solidFill>
                <a:latin typeface="+mn-lt"/>
              </a:rPr>
              <a:t>k</a:t>
            </a:r>
            <a:r>
              <a:rPr lang="en-US" altLang="en-US" sz="2800" smtClean="0">
                <a:solidFill>
                  <a:schemeClr val="tx1"/>
                </a:solidFill>
                <a:latin typeface="+mn-lt"/>
              </a:rPr>
              <a:t>D-trees </a:t>
            </a:r>
            <a:r>
              <a:rPr lang="en-US" altLang="en-US" sz="2800">
                <a:solidFill>
                  <a:schemeClr val="tx1"/>
                </a:solidFill>
                <a:latin typeface="+mn-lt"/>
              </a:rPr>
              <a:t>become inefficient when number of attributes is too large (approximately &gt; 10)</a:t>
            </a:r>
          </a:p>
          <a:p>
            <a:pPr>
              <a:lnSpc>
                <a:spcPct val="90000"/>
              </a:lnSpc>
              <a:spcBef>
                <a:spcPts val="600"/>
              </a:spcBef>
              <a:buClr>
                <a:srgbClr val="008000"/>
              </a:buClr>
              <a:buSzPct val="45000"/>
              <a:buFont typeface="Wingdings" charset="2"/>
              <a:buChar char=""/>
            </a:pPr>
            <a:r>
              <a:rPr lang="en-US" altLang="en-US" sz="2800">
                <a:solidFill>
                  <a:schemeClr val="tx1"/>
                </a:solidFill>
                <a:latin typeface="+mn-lt"/>
              </a:rPr>
              <a:t>Ball trees (which are instances of </a:t>
            </a:r>
            <a:r>
              <a:rPr lang="en-US" altLang="en-US" sz="2800" i="1">
                <a:solidFill>
                  <a:schemeClr val="tx1"/>
                </a:solidFill>
                <a:latin typeface="+mn-lt"/>
              </a:rPr>
              <a:t>metric trees</a:t>
            </a:r>
            <a:r>
              <a:rPr lang="en-US" altLang="en-US" sz="2800">
                <a:solidFill>
                  <a:schemeClr val="tx1"/>
                </a:solidFill>
                <a:latin typeface="+mn-lt"/>
              </a:rPr>
              <a:t>) work well in higher-dimensional spaces</a:t>
            </a:r>
          </a:p>
        </p:txBody>
      </p:sp>
    </p:spTree>
    <p:extLst>
      <p:ext uri="{BB962C8B-B14F-4D97-AF65-F5344CB8AC3E}">
        <p14:creationId xmlns:p14="http://schemas.microsoft.com/office/powerpoint/2010/main" val="33745167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noChangeArrowheads="1"/>
          </p:cNvSpPr>
          <p:nvPr>
            <p:ph type="title" idx="4294967295"/>
          </p:nvPr>
        </p:nvSpPr>
        <p:spPr>
          <a:xfrm>
            <a:off x="300103" y="-179388"/>
            <a:ext cx="8758172"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More discussion</a:t>
            </a:r>
          </a:p>
        </p:txBody>
      </p:sp>
      <p:sp>
        <p:nvSpPr>
          <p:cNvPr id="107522" name="Rectangle 2"/>
          <p:cNvSpPr>
            <a:spLocks noGrp="1" noChangeArrowheads="1"/>
          </p:cNvSpPr>
          <p:nvPr>
            <p:ph type="body" idx="4294967295"/>
          </p:nvPr>
        </p:nvSpPr>
        <p:spPr>
          <a:xfrm>
            <a:off x="179388" y="1079500"/>
            <a:ext cx="8964612"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Instead of storing all training instances, compress them into regions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Example: hyperpipes (from discussion of 1R)</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Another simple technique (Voting Feature Intervals): </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Construct intervals for each attribute</a:t>
            </a:r>
          </a:p>
          <a:p>
            <a:pPr marL="1371600" lvl="2">
              <a:buClr>
                <a:srgbClr val="008000"/>
              </a:buClr>
              <a:buSzPct val="45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Discretize numeric attributes</a:t>
            </a:r>
          </a:p>
          <a:p>
            <a:pPr marL="1371600" lvl="2">
              <a:buClr>
                <a:srgbClr val="008000"/>
              </a:buClr>
              <a:buSzPct val="45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a:t>Treat each value of a nominal attribute as an “interval”</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Count number of times class occurs in interval</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400"/>
              <a:t>Prediction is generated by letting intervals vote (those that contain the test instance)</a:t>
            </a:r>
          </a:p>
        </p:txBody>
      </p:sp>
    </p:spTree>
    <p:extLst>
      <p:ext uri="{BB962C8B-B14F-4D97-AF65-F5344CB8AC3E}">
        <p14:creationId xmlns:p14="http://schemas.microsoft.com/office/powerpoint/2010/main" val="3968689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body" idx="4294967295"/>
          </p:nvPr>
        </p:nvSpPr>
        <p:spPr>
          <a:xfrm>
            <a:off x="179388" y="1079500"/>
            <a:ext cx="8820150" cy="5580063"/>
          </a:xfrm>
          <a:ln/>
        </p:spPr>
        <p:txBody>
          <a:bodyPr/>
          <a:lstStyle/>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Clustering techniques apply when there is no class to be predicted</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Aim: divide instances into “natural” groups</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As we've seen clusters can be:</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disjoint vs. overlapping</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deterministic vs. probabilistic</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flat vs. hierarchical</a:t>
            </a:r>
          </a:p>
          <a:p>
            <a:pPr marL="258763" indent="-258763">
              <a:buClr>
                <a:srgbClr val="008000"/>
              </a:buClr>
              <a:buSzPct val="40000"/>
              <a:buFont typeface="Wingdings"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a:t>We'll look at a classic clustering algorithm called </a:t>
            </a:r>
            <a:r>
              <a:rPr lang="en-US" altLang="en-US" sz="2600" i="1"/>
              <a:t>k-means</a:t>
            </a:r>
          </a:p>
          <a:p>
            <a:pPr marL="847725" lvl="1" indent="-276225">
              <a:buClr>
                <a:srgbClr val="008000"/>
              </a:buClr>
              <a:buSzPct val="60000"/>
              <a:buFont typeface="Symbol" charset="2"/>
              <a:buChar char=""/>
              <a:tabLst>
                <a:tab pos="715963" algn="l"/>
                <a:tab pos="1630363" algn="l"/>
                <a:tab pos="2544763" algn="l"/>
                <a:tab pos="3459163" algn="l"/>
                <a:tab pos="4373563" algn="l"/>
                <a:tab pos="5287963" algn="l"/>
                <a:tab pos="6202363" algn="l"/>
                <a:tab pos="7116763" algn="l"/>
                <a:tab pos="8031163" algn="l"/>
                <a:tab pos="8945563" algn="l"/>
                <a:tab pos="9859963" algn="l"/>
              </a:tabLst>
            </a:pPr>
            <a:r>
              <a:rPr lang="en-US" altLang="en-US" sz="2600" i="1"/>
              <a:t>k-means</a:t>
            </a:r>
            <a:r>
              <a:rPr lang="en-US" altLang="en-US" sz="2600"/>
              <a:t> clusters are disjoint, deterministic, and flat</a:t>
            </a:r>
          </a:p>
        </p:txBody>
      </p:sp>
      <p:sp>
        <p:nvSpPr>
          <p:cNvPr id="108546" name="Rectangle 2"/>
          <p:cNvSpPr>
            <a:spLocks noGrp="1" noChangeArrowheads="1"/>
          </p:cNvSpPr>
          <p:nvPr>
            <p:ph type="title" idx="4294967295"/>
          </p:nvPr>
        </p:nvSpPr>
        <p:spPr>
          <a:xfrm>
            <a:off x="391438" y="-179388"/>
            <a:ext cx="8314412" cy="1258888"/>
          </a:xfrm>
          <a:ln/>
        </p:spPr>
        <p:txBody>
          <a:bodyPr wrap="square"/>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Clustering</a:t>
            </a:r>
          </a:p>
        </p:txBody>
      </p:sp>
    </p:spTree>
    <p:extLst>
      <p:ext uri="{BB962C8B-B14F-4D97-AF65-F5344CB8AC3E}">
        <p14:creationId xmlns:p14="http://schemas.microsoft.com/office/powerpoint/2010/main" val="21831061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6391</TotalTime>
  <Words>9486</Words>
  <Application>Microsoft Office PowerPoint</Application>
  <PresentationFormat>On-screen Show (4:3)</PresentationFormat>
  <Paragraphs>1767</Paragraphs>
  <Slides>106</Slides>
  <Notes>71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106</vt:i4>
      </vt:variant>
    </vt:vector>
  </HeadingPairs>
  <TitlesOfParts>
    <vt:vector size="118" baseType="lpstr">
      <vt:lpstr>Arial</vt:lpstr>
      <vt:lpstr>Courier</vt:lpstr>
      <vt:lpstr>Courier New</vt:lpstr>
      <vt:lpstr>msgothic</vt:lpstr>
      <vt:lpstr>StarSymbol</vt:lpstr>
      <vt:lpstr>Symbol</vt:lpstr>
      <vt:lpstr>Times New Roman</vt:lpstr>
      <vt:lpstr>Utopia</vt:lpstr>
      <vt:lpstr>Wingdings</vt:lpstr>
      <vt:lpstr>Default Design</vt:lpstr>
      <vt:lpstr>1_Default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models: linear regression</vt:lpstr>
      <vt:lpstr>Minimizing the squared error</vt:lpstr>
      <vt:lpstr>Classification</vt:lpstr>
      <vt:lpstr>Linear models: logistic regression</vt:lpstr>
      <vt:lpstr>Logit transformation</vt:lpstr>
      <vt:lpstr>Example logistic regression model</vt:lpstr>
      <vt:lpstr>Maximum likelihood</vt:lpstr>
      <vt:lpstr>Multiple classes</vt:lpstr>
      <vt:lpstr>Pairwise classification</vt:lpstr>
      <vt:lpstr>Linear models are hyperplanes</vt:lpstr>
      <vt:lpstr>Linear models: the perceptron</vt:lpstr>
      <vt:lpstr>The algorithm</vt:lpstr>
      <vt:lpstr>Perceptron as a neural network</vt:lpstr>
      <vt:lpstr>Linear models: Winnow</vt:lpstr>
      <vt:lpstr>The algorithm</vt:lpstr>
      <vt:lpstr>Balanced Winnow</vt:lpstr>
      <vt:lpstr>Instance-based learning</vt:lpstr>
      <vt:lpstr>Normalization and other issues</vt:lpstr>
      <vt:lpstr>Finding nearest neighbors efficiently</vt:lpstr>
      <vt:lpstr>kD-tree example</vt:lpstr>
      <vt:lpstr>Using kD-trees: example</vt:lpstr>
      <vt:lpstr>More on kD-trees</vt:lpstr>
      <vt:lpstr>Building trees incrementally</vt:lpstr>
      <vt:lpstr>Ball trees</vt:lpstr>
      <vt:lpstr>Ball tree example</vt:lpstr>
      <vt:lpstr>Using ball trees</vt:lpstr>
      <vt:lpstr>Building ball trees</vt:lpstr>
      <vt:lpstr>Discussion of nearest-neighbor learning</vt:lpstr>
      <vt:lpstr>More discussion</vt:lpstr>
      <vt:lpstr>Clustering</vt:lpstr>
      <vt:lpstr>The k-means algorithm</vt:lpstr>
      <vt:lpstr>Discussion</vt:lpstr>
      <vt:lpstr>Faster distance calculations</vt:lpstr>
      <vt:lpstr>Example</vt:lpstr>
      <vt:lpstr>Multi-instance learning</vt:lpstr>
      <vt:lpstr>Aggregating the input</vt:lpstr>
      <vt:lpstr>Aggregating the output</vt:lpstr>
    </vt:vector>
  </TitlesOfParts>
  <Company>Lehigh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Lecture 3</dc:title>
  <dc:creator>William M. Pottenger, Ph.D.</dc:creator>
  <cp:lastModifiedBy>Christie Nelson</cp:lastModifiedBy>
  <cp:revision>433</cp:revision>
  <dcterms:created xsi:type="dcterms:W3CDTF">1601-01-01T00:00:00Z</dcterms:created>
  <dcterms:modified xsi:type="dcterms:W3CDTF">2019-02-20T04:46:29Z</dcterms:modified>
</cp:coreProperties>
</file>