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39a6351b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39a6351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3717607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3717607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3717607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3717607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3717607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3717607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3717607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3717607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37176073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37176073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418a9c7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418a9c7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7b4633a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7b4633a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2.png"/><Relationship Id="rId7"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ountbayesie.com/blog/2015/2/18/bayes-theorem-with-lego" TargetMode="External"/><Relationship Id="rId4" Type="http://schemas.openxmlformats.org/officeDocument/2006/relationships/hyperlink" Target="https://www.cs.virginia.edu/~robins/YouAndYourResearch.html" TargetMode="External"/><Relationship Id="rId5" Type="http://schemas.openxmlformats.org/officeDocument/2006/relationships/hyperlink" Target="https://www.i-programmer.info/book-watch-archive/13750-the-art-of-doing-science-and-engineering-learning-to-learn-stripe-press.html" TargetMode="External"/><Relationship Id="rId6" Type="http://schemas.openxmlformats.org/officeDocument/2006/relationships/hyperlink" Target="https://www.dartmouth.edu/~matc/MathDrama/reading/Wigner.html" TargetMode="External"/><Relationship Id="rId7" Type="http://schemas.openxmlformats.org/officeDocument/2006/relationships/hyperlink" Target="https://youtu.be/9r7FIXEAGv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Warmup slides:</a:t>
            </a:r>
            <a:endParaRPr/>
          </a:p>
          <a:p>
            <a:pPr indent="0" lvl="0" marL="0" rtl="0" algn="l">
              <a:spcBef>
                <a:spcPts val="0"/>
              </a:spcBef>
              <a:spcAft>
                <a:spcPts val="0"/>
              </a:spcAft>
              <a:buNone/>
            </a:pPr>
            <a:r>
              <a:rPr lang="en"/>
              <a:t>Lecture 3</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ctr">
              <a:lnSpc>
                <a:spcPct val="115000"/>
              </a:lnSpc>
              <a:spcBef>
                <a:spcPts val="900"/>
              </a:spcBef>
              <a:spcAft>
                <a:spcPts val="0"/>
              </a:spcAft>
              <a:buClr>
                <a:schemeClr val="dk2"/>
              </a:buClr>
              <a:buSzPts val="1100"/>
              <a:buFont typeface="Arial"/>
              <a:buNone/>
            </a:pPr>
            <a:r>
              <a:rPr b="1" lang="en" sz="2400">
                <a:solidFill>
                  <a:srgbClr val="FFFFFF"/>
                </a:solidFill>
              </a:rPr>
              <a:t>Fundamentals of Analytics and Discovery Informatics</a:t>
            </a:r>
            <a:endParaRPr b="1" sz="2400">
              <a:solidFill>
                <a:srgbClr val="FFFFFF"/>
              </a:solidFill>
            </a:endParaRPr>
          </a:p>
          <a:p>
            <a:pPr indent="0" lvl="0" marL="0" rtl="0" algn="ctr">
              <a:lnSpc>
                <a:spcPct val="115000"/>
              </a:lnSpc>
              <a:spcBef>
                <a:spcPts val="900"/>
              </a:spcBef>
              <a:spcAft>
                <a:spcPts val="0"/>
              </a:spcAft>
              <a:buClr>
                <a:schemeClr val="dk2"/>
              </a:buClr>
              <a:buSzPts val="1100"/>
              <a:buFont typeface="Arial"/>
              <a:buNone/>
            </a:pPr>
            <a:r>
              <a:rPr b="1" lang="en">
                <a:solidFill>
                  <a:srgbClr val="FFFFFF"/>
                </a:solidFill>
              </a:rPr>
              <a:t>16:137:550</a:t>
            </a:r>
            <a:endParaRPr b="1">
              <a:solidFill>
                <a:srgbClr val="FFFFFF"/>
              </a:solidFill>
            </a:endParaRPr>
          </a:p>
          <a:p>
            <a:pPr indent="0" lvl="0" marL="0" rtl="0" algn="l">
              <a:spcBef>
                <a:spcPts val="900"/>
              </a:spcBef>
              <a:spcAft>
                <a:spcPts val="0"/>
              </a:spcAft>
              <a:buNone/>
            </a:pPr>
            <a:r>
              <a:t/>
            </a:r>
            <a:endParaRPr/>
          </a:p>
        </p:txBody>
      </p:sp>
      <p:sp>
        <p:nvSpPr>
          <p:cNvPr id="74" name="Google Shape;74;p13"/>
          <p:cNvSpPr txBox="1"/>
          <p:nvPr/>
        </p:nvSpPr>
        <p:spPr>
          <a:xfrm>
            <a:off x="200858" y="4533371"/>
            <a:ext cx="37788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Bryan Bischof 20200921</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 theorem</a:t>
            </a:r>
            <a:endParaRPr/>
          </a:p>
        </p:txBody>
      </p:sp>
      <p:sp>
        <p:nvSpPr>
          <p:cNvPr id="80" name="Google Shape;80;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t>“In forming your plan for your future you need to distinguish three different questions:</a:t>
            </a:r>
            <a:endParaRPr i="1" sz="1400"/>
          </a:p>
          <a:p>
            <a:pPr indent="-317500" lvl="0" marL="457200" rtl="0" algn="l">
              <a:spcBef>
                <a:spcPts val="1600"/>
              </a:spcBef>
              <a:spcAft>
                <a:spcPts val="0"/>
              </a:spcAft>
              <a:buSzPts val="1400"/>
              <a:buChar char="-"/>
            </a:pPr>
            <a:r>
              <a:rPr i="1" lang="en" sz="1400"/>
              <a:t>What is possible?</a:t>
            </a:r>
            <a:endParaRPr i="1" sz="1400"/>
          </a:p>
          <a:p>
            <a:pPr indent="-317500" lvl="0" marL="457200" rtl="0" algn="l">
              <a:spcBef>
                <a:spcPts val="0"/>
              </a:spcBef>
              <a:spcAft>
                <a:spcPts val="0"/>
              </a:spcAft>
              <a:buSzPts val="1400"/>
              <a:buChar char="-"/>
            </a:pPr>
            <a:r>
              <a:rPr i="1" lang="en" sz="1400"/>
              <a:t>What is likely to happen?</a:t>
            </a:r>
            <a:endParaRPr i="1" sz="1400"/>
          </a:p>
          <a:p>
            <a:pPr indent="-317500" lvl="0" marL="457200" rtl="0" algn="l">
              <a:spcBef>
                <a:spcPts val="0"/>
              </a:spcBef>
              <a:spcAft>
                <a:spcPts val="0"/>
              </a:spcAft>
              <a:buSzPts val="1400"/>
              <a:buChar char="-"/>
            </a:pPr>
            <a:r>
              <a:rPr i="1" lang="en" sz="1400"/>
              <a:t>What is desirable to have happen?</a:t>
            </a:r>
            <a:endParaRPr i="1" sz="1400"/>
          </a:p>
          <a:p>
            <a:pPr indent="0" lvl="0" marL="0" rtl="0" algn="l">
              <a:spcBef>
                <a:spcPts val="1600"/>
              </a:spcBef>
              <a:spcAft>
                <a:spcPts val="0"/>
              </a:spcAft>
              <a:buNone/>
            </a:pPr>
            <a:r>
              <a:rPr i="1" lang="en" sz="1400"/>
              <a:t>”</a:t>
            </a:r>
            <a:r>
              <a:rPr lang="en" sz="1400"/>
              <a:t> - Richard Hamming, </a:t>
            </a:r>
            <a:r>
              <a:rPr i="1" lang="en" sz="1400"/>
              <a:t>Learning to Learn</a:t>
            </a:r>
            <a:endParaRPr i="1" sz="1400"/>
          </a:p>
          <a:p>
            <a:pPr indent="0" lvl="0" marL="0" rtl="0" algn="l">
              <a:spcBef>
                <a:spcPts val="1600"/>
              </a:spcBef>
              <a:spcAft>
                <a:spcPts val="0"/>
              </a:spcAft>
              <a:buNone/>
            </a:pPr>
            <a:r>
              <a:t/>
            </a:r>
            <a:endParaRPr i="1" sz="1400"/>
          </a:p>
          <a:p>
            <a:pPr indent="0" lvl="0" marL="0" rtl="0" algn="l">
              <a:spcBef>
                <a:spcPts val="1600"/>
              </a:spcBef>
              <a:spcAft>
                <a:spcPts val="0"/>
              </a:spcAft>
              <a:buNone/>
            </a:pPr>
            <a:r>
              <a:rPr i="1" lang="en" sz="1400"/>
              <a:t>This is true so too in Bayes’ theorem and–in fact–most of statistical science.</a:t>
            </a:r>
            <a:endParaRPr i="1" sz="1400"/>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
                                        <p:tgtEl>
                                          <p:spTgt spid="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1"/>
                                        <p:tgtEl>
                                          <p:spTgt spid="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Effect filter="fade" transition="in">
                                      <p:cBhvr>
                                        <p:cTn dur="1"/>
                                        <p:tgtEl>
                                          <p:spTgt spid="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Effect filter="fade" transition="in">
                                      <p:cBhvr>
                                        <p:cTn dur="1"/>
                                        <p:tgtEl>
                                          <p:spTgt spid="8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the theorem</a:t>
            </a:r>
            <a:endParaRPr/>
          </a:p>
        </p:txBody>
      </p:sp>
      <p:sp>
        <p:nvSpPr>
          <p:cNvPr id="86" name="Google Shape;86;p15"/>
          <p:cNvSpPr txBox="1"/>
          <p:nvPr>
            <p:ph idx="1" type="body"/>
          </p:nvPr>
        </p:nvSpPr>
        <p:spPr>
          <a:xfrm>
            <a:off x="4044078" y="1595775"/>
            <a:ext cx="46875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a:p>
            <a:pPr indent="-342900" lvl="0" marL="457200" rtl="0" algn="l">
              <a:spcBef>
                <a:spcPts val="1600"/>
              </a:spcBef>
              <a:spcAft>
                <a:spcPts val="0"/>
              </a:spcAft>
              <a:buSzPts val="1800"/>
              <a:buChar char="-"/>
            </a:pPr>
            <a:r>
              <a:rPr lang="en"/>
              <a:t>P(A) == ‘probability of A being observed’</a:t>
            </a:r>
            <a:endParaRPr/>
          </a:p>
          <a:p>
            <a:pPr indent="-342900" lvl="0" marL="457200" rtl="0" algn="l">
              <a:spcBef>
                <a:spcPts val="0"/>
              </a:spcBef>
              <a:spcAft>
                <a:spcPts val="0"/>
              </a:spcAft>
              <a:buSzPts val="1800"/>
              <a:buChar char="-"/>
            </a:pPr>
            <a:r>
              <a:rPr lang="en"/>
              <a:t>P(A|B) == ‘probability of A being observed assuming we have observed B’ </a:t>
            </a:r>
            <a:endParaRPr/>
          </a:p>
          <a:p>
            <a:pPr indent="-342900" lvl="0" marL="457200" rtl="0" algn="l">
              <a:spcBef>
                <a:spcPts val="0"/>
              </a:spcBef>
              <a:spcAft>
                <a:spcPts val="0"/>
              </a:spcAft>
              <a:buSzPts val="1800"/>
              <a:buChar char="-"/>
            </a:pPr>
            <a:r>
              <a:rPr lang="en"/>
              <a:t>P(A|B) </a:t>
            </a:r>
            <a:r>
              <a:rPr lang="en"/>
              <a:t>== ‘probability of A </a:t>
            </a:r>
            <a:r>
              <a:rPr i="1" lang="en"/>
              <a:t>given</a:t>
            </a:r>
            <a:r>
              <a:rPr lang="en"/>
              <a:t> B’</a:t>
            </a:r>
            <a:endParaRPr/>
          </a:p>
        </p:txBody>
      </p:sp>
      <p:pic>
        <p:nvPicPr>
          <p:cNvPr id="87" name="Google Shape;87;p15"/>
          <p:cNvPicPr preferRelativeResize="0"/>
          <p:nvPr/>
        </p:nvPicPr>
        <p:blipFill>
          <a:blip r:embed="rId3">
            <a:alphaModFix/>
          </a:blip>
          <a:stretch>
            <a:fillRect/>
          </a:stretch>
        </p:blipFill>
        <p:spPr>
          <a:xfrm>
            <a:off x="634650" y="2205375"/>
            <a:ext cx="3409422" cy="108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interesting and very serious application… </a:t>
            </a:r>
            <a:endParaRPr/>
          </a:p>
        </p:txBody>
      </p:sp>
      <p:sp>
        <p:nvSpPr>
          <p:cNvPr id="93" name="Google Shape;93;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gonna compute some probabilities with these lego,</a:t>
            </a:r>
            <a:endParaRPr/>
          </a:p>
          <a:p>
            <a:pPr indent="0" lvl="0" marL="0" rtl="0" algn="l">
              <a:spcBef>
                <a:spcPts val="1600"/>
              </a:spcBef>
              <a:spcAft>
                <a:spcPts val="1600"/>
              </a:spcAft>
              <a:buNone/>
            </a:pPr>
            <a:r>
              <a:rPr lang="en"/>
              <a:t>A few basic ones to get started:</a:t>
            </a:r>
            <a:endParaRPr/>
          </a:p>
        </p:txBody>
      </p:sp>
      <p:pic>
        <p:nvPicPr>
          <p:cNvPr id="94" name="Google Shape;94;p16"/>
          <p:cNvPicPr preferRelativeResize="0"/>
          <p:nvPr/>
        </p:nvPicPr>
        <p:blipFill rotWithShape="1">
          <a:blip r:embed="rId3">
            <a:alphaModFix/>
          </a:blip>
          <a:srcRect b="0" l="8464" r="12869" t="0"/>
          <a:stretch/>
        </p:blipFill>
        <p:spPr>
          <a:xfrm>
            <a:off x="388050" y="1976775"/>
            <a:ext cx="1862675" cy="2291825"/>
          </a:xfrm>
          <a:prstGeom prst="rect">
            <a:avLst/>
          </a:prstGeom>
          <a:noFill/>
          <a:ln>
            <a:noFill/>
          </a:ln>
        </p:spPr>
      </p:pic>
      <p:pic>
        <p:nvPicPr>
          <p:cNvPr id="95" name="Google Shape;95;p16"/>
          <p:cNvPicPr preferRelativeResize="0"/>
          <p:nvPr/>
        </p:nvPicPr>
        <p:blipFill>
          <a:blip r:embed="rId4">
            <a:alphaModFix/>
          </a:blip>
          <a:stretch>
            <a:fillRect/>
          </a:stretch>
        </p:blipFill>
        <p:spPr>
          <a:xfrm>
            <a:off x="4100003" y="2604575"/>
            <a:ext cx="2782101" cy="490179"/>
          </a:xfrm>
          <a:prstGeom prst="rect">
            <a:avLst/>
          </a:prstGeom>
          <a:noFill/>
          <a:ln>
            <a:noFill/>
          </a:ln>
        </p:spPr>
      </p:pic>
      <p:pic>
        <p:nvPicPr>
          <p:cNvPr id="96" name="Google Shape;96;p16"/>
          <p:cNvPicPr preferRelativeResize="0"/>
          <p:nvPr/>
        </p:nvPicPr>
        <p:blipFill>
          <a:blip r:embed="rId5">
            <a:alphaModFix/>
          </a:blip>
          <a:stretch>
            <a:fillRect/>
          </a:stretch>
        </p:blipFill>
        <p:spPr>
          <a:xfrm>
            <a:off x="4174792" y="3065971"/>
            <a:ext cx="2782101" cy="569668"/>
          </a:xfrm>
          <a:prstGeom prst="rect">
            <a:avLst/>
          </a:prstGeom>
          <a:noFill/>
          <a:ln>
            <a:noFill/>
          </a:ln>
        </p:spPr>
      </p:pic>
      <p:pic>
        <p:nvPicPr>
          <p:cNvPr id="97" name="Google Shape;97;p16"/>
          <p:cNvPicPr preferRelativeResize="0"/>
          <p:nvPr/>
        </p:nvPicPr>
        <p:blipFill>
          <a:blip r:embed="rId6">
            <a:alphaModFix/>
          </a:blip>
          <a:stretch>
            <a:fillRect/>
          </a:stretch>
        </p:blipFill>
        <p:spPr>
          <a:xfrm>
            <a:off x="4001225" y="3606856"/>
            <a:ext cx="2702612" cy="516675"/>
          </a:xfrm>
          <a:prstGeom prst="rect">
            <a:avLst/>
          </a:prstGeom>
          <a:noFill/>
          <a:ln>
            <a:noFill/>
          </a:ln>
        </p:spPr>
      </p:pic>
      <p:pic>
        <p:nvPicPr>
          <p:cNvPr id="98" name="Google Shape;98;p16"/>
          <p:cNvPicPr preferRelativeResize="0"/>
          <p:nvPr/>
        </p:nvPicPr>
        <p:blipFill>
          <a:blip r:embed="rId7">
            <a:alphaModFix/>
          </a:blip>
          <a:stretch>
            <a:fillRect/>
          </a:stretch>
        </p:blipFill>
        <p:spPr>
          <a:xfrm>
            <a:off x="4035092" y="4094748"/>
            <a:ext cx="3020567" cy="5034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23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a:t>
            </a:r>
            <a:endParaRPr/>
          </a:p>
        </p:txBody>
      </p:sp>
      <p:pic>
        <p:nvPicPr>
          <p:cNvPr id="104" name="Google Shape;104;p17"/>
          <p:cNvPicPr preferRelativeResize="0"/>
          <p:nvPr/>
        </p:nvPicPr>
        <p:blipFill>
          <a:blip r:embed="rId3">
            <a:alphaModFix/>
          </a:blip>
          <a:stretch>
            <a:fillRect/>
          </a:stretch>
        </p:blipFill>
        <p:spPr>
          <a:xfrm>
            <a:off x="152400" y="1897150"/>
            <a:ext cx="2105313" cy="1929283"/>
          </a:xfrm>
          <a:prstGeom prst="rect">
            <a:avLst/>
          </a:prstGeom>
          <a:noFill/>
          <a:ln>
            <a:noFill/>
          </a:ln>
        </p:spPr>
      </p:pic>
      <p:pic>
        <p:nvPicPr>
          <p:cNvPr id="105" name="Google Shape;105;p17"/>
          <p:cNvPicPr preferRelativeResize="0"/>
          <p:nvPr/>
        </p:nvPicPr>
        <p:blipFill>
          <a:blip r:embed="rId4">
            <a:alphaModFix/>
          </a:blip>
          <a:stretch>
            <a:fillRect/>
          </a:stretch>
        </p:blipFill>
        <p:spPr>
          <a:xfrm>
            <a:off x="2400238" y="1654450"/>
            <a:ext cx="6581488" cy="2323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know</a:t>
            </a:r>
            <a:endParaRPr/>
          </a:p>
        </p:txBody>
      </p:sp>
      <p:pic>
        <p:nvPicPr>
          <p:cNvPr id="111" name="Google Shape;111;p18"/>
          <p:cNvPicPr preferRelativeResize="0"/>
          <p:nvPr/>
        </p:nvPicPr>
        <p:blipFill>
          <a:blip r:embed="rId3">
            <a:alphaModFix/>
          </a:blip>
          <a:stretch>
            <a:fillRect/>
          </a:stretch>
        </p:blipFill>
        <p:spPr>
          <a:xfrm>
            <a:off x="152400" y="1602325"/>
            <a:ext cx="7347650" cy="580789"/>
          </a:xfrm>
          <a:prstGeom prst="rect">
            <a:avLst/>
          </a:prstGeom>
          <a:noFill/>
          <a:ln>
            <a:noFill/>
          </a:ln>
        </p:spPr>
      </p:pic>
      <p:pic>
        <p:nvPicPr>
          <p:cNvPr id="112" name="Google Shape;112;p18"/>
          <p:cNvPicPr preferRelativeResize="0"/>
          <p:nvPr/>
        </p:nvPicPr>
        <p:blipFill>
          <a:blip r:embed="rId4">
            <a:alphaModFix/>
          </a:blip>
          <a:stretch>
            <a:fillRect/>
          </a:stretch>
        </p:blipFill>
        <p:spPr>
          <a:xfrm>
            <a:off x="-117122" y="2309797"/>
            <a:ext cx="7347650" cy="467828"/>
          </a:xfrm>
          <a:prstGeom prst="rect">
            <a:avLst/>
          </a:prstGeom>
          <a:noFill/>
          <a:ln>
            <a:noFill/>
          </a:ln>
        </p:spPr>
      </p:pic>
      <p:pic>
        <p:nvPicPr>
          <p:cNvPr id="113" name="Google Shape;113;p18"/>
          <p:cNvPicPr preferRelativeResize="0"/>
          <p:nvPr/>
        </p:nvPicPr>
        <p:blipFill>
          <a:blip r:embed="rId5">
            <a:alphaModFix/>
          </a:blip>
          <a:stretch>
            <a:fillRect/>
          </a:stretch>
        </p:blipFill>
        <p:spPr>
          <a:xfrm>
            <a:off x="152400" y="2930032"/>
            <a:ext cx="8839199" cy="358173"/>
          </a:xfrm>
          <a:prstGeom prst="rect">
            <a:avLst/>
          </a:prstGeom>
          <a:noFill/>
          <a:ln>
            <a:noFill/>
          </a:ln>
        </p:spPr>
      </p:pic>
      <p:pic>
        <p:nvPicPr>
          <p:cNvPr id="114" name="Google Shape;114;p18"/>
          <p:cNvPicPr preferRelativeResize="0"/>
          <p:nvPr/>
        </p:nvPicPr>
        <p:blipFill>
          <a:blip r:embed="rId6">
            <a:alphaModFix/>
          </a:blip>
          <a:stretch>
            <a:fillRect/>
          </a:stretch>
        </p:blipFill>
        <p:spPr>
          <a:xfrm>
            <a:off x="1047725" y="3461889"/>
            <a:ext cx="6591350" cy="923059"/>
          </a:xfrm>
          <a:prstGeom prst="rect">
            <a:avLst/>
          </a:prstGeom>
          <a:noFill/>
          <a:ln>
            <a:noFill/>
          </a:ln>
        </p:spPr>
      </p:pic>
      <p:pic>
        <p:nvPicPr>
          <p:cNvPr id="115" name="Google Shape;115;p18"/>
          <p:cNvPicPr preferRelativeResize="0"/>
          <p:nvPr/>
        </p:nvPicPr>
        <p:blipFill>
          <a:blip r:embed="rId7">
            <a:alphaModFix/>
          </a:blip>
          <a:stretch>
            <a:fillRect/>
          </a:stretch>
        </p:blipFill>
        <p:spPr>
          <a:xfrm>
            <a:off x="6512275" y="398122"/>
            <a:ext cx="2209575" cy="132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Bayes</a:t>
            </a:r>
            <a:endParaRPr/>
          </a:p>
        </p:txBody>
      </p:sp>
      <p:pic>
        <p:nvPicPr>
          <p:cNvPr id="121" name="Google Shape;121;p19"/>
          <p:cNvPicPr preferRelativeResize="0"/>
          <p:nvPr/>
        </p:nvPicPr>
        <p:blipFill>
          <a:blip r:embed="rId3">
            <a:alphaModFix/>
          </a:blip>
          <a:stretch>
            <a:fillRect/>
          </a:stretch>
        </p:blipFill>
        <p:spPr>
          <a:xfrm>
            <a:off x="2879725" y="1337000"/>
            <a:ext cx="5822951" cy="2210450"/>
          </a:xfrm>
          <a:prstGeom prst="rect">
            <a:avLst/>
          </a:prstGeom>
          <a:noFill/>
          <a:ln>
            <a:noFill/>
          </a:ln>
        </p:spPr>
      </p:pic>
      <p:pic>
        <p:nvPicPr>
          <p:cNvPr id="122" name="Google Shape;122;p19"/>
          <p:cNvPicPr preferRelativeResize="0"/>
          <p:nvPr/>
        </p:nvPicPr>
        <p:blipFill>
          <a:blip r:embed="rId4">
            <a:alphaModFix/>
          </a:blip>
          <a:stretch>
            <a:fillRect/>
          </a:stretch>
        </p:blipFill>
        <p:spPr>
          <a:xfrm>
            <a:off x="3452975" y="3852250"/>
            <a:ext cx="4539549" cy="869850"/>
          </a:xfrm>
          <a:prstGeom prst="rect">
            <a:avLst/>
          </a:prstGeom>
          <a:noFill/>
          <a:ln>
            <a:noFill/>
          </a:ln>
        </p:spPr>
      </p:pic>
      <p:pic>
        <p:nvPicPr>
          <p:cNvPr id="123" name="Google Shape;123;p19"/>
          <p:cNvPicPr preferRelativeResize="0"/>
          <p:nvPr/>
        </p:nvPicPr>
        <p:blipFill>
          <a:blip r:embed="rId5">
            <a:alphaModFix/>
          </a:blip>
          <a:stretch>
            <a:fillRect/>
          </a:stretch>
        </p:blipFill>
        <p:spPr>
          <a:xfrm>
            <a:off x="138275" y="1880225"/>
            <a:ext cx="2574925" cy="23596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Gaussian Normal</a:t>
            </a:r>
            <a:endParaRPr/>
          </a:p>
        </p:txBody>
      </p:sp>
      <p:sp>
        <p:nvSpPr>
          <p:cNvPr id="129" name="Google Shape;129;p20"/>
          <p:cNvSpPr txBox="1"/>
          <p:nvPr>
            <p:ph idx="1" type="body"/>
          </p:nvPr>
        </p:nvSpPr>
        <p:spPr>
          <a:xfrm>
            <a:off x="262425" y="1180900"/>
            <a:ext cx="8469300" cy="34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t>“THERE IS A story about two friends, who were classmates in high school, talking about their jobs. One of them became a statistician and was working on population trends. He showed a reprint to his former classmate. </a:t>
            </a:r>
            <a:r>
              <a:rPr b="1" i="1" lang="en" sz="1400"/>
              <a:t>The reprint started, as usual, with the Gaussian distribution and the statistician explained to his former classmate the meaning of the symbols for the actual population, for the average population, and so on.</a:t>
            </a:r>
            <a:r>
              <a:rPr i="1" lang="en" sz="1400"/>
              <a:t> </a:t>
            </a:r>
            <a:endParaRPr i="1" sz="1400"/>
          </a:p>
          <a:p>
            <a:pPr indent="0" lvl="0" marL="0" rtl="0" algn="l">
              <a:spcBef>
                <a:spcPts val="1600"/>
              </a:spcBef>
              <a:spcAft>
                <a:spcPts val="0"/>
              </a:spcAft>
              <a:buNone/>
            </a:pPr>
            <a:r>
              <a:rPr i="1" lang="en" sz="1400"/>
              <a:t>His classmate was a bit incredulous and was not quite sure whether the statistician was pulling his leg. </a:t>
            </a:r>
            <a:endParaRPr i="1" sz="1400"/>
          </a:p>
          <a:p>
            <a:pPr indent="0" lvl="0" marL="0" rtl="0" algn="l">
              <a:spcBef>
                <a:spcPts val="1600"/>
              </a:spcBef>
              <a:spcAft>
                <a:spcPts val="0"/>
              </a:spcAft>
              <a:buNone/>
            </a:pPr>
            <a:r>
              <a:rPr i="1" lang="en" sz="1400"/>
              <a:t>"How can you know that?" was his query. "And what is this symbol here?" "Oh," said the statistician, </a:t>
            </a:r>
            <a:r>
              <a:rPr b="1" i="1" lang="en" sz="1400"/>
              <a:t>"this is pi." </a:t>
            </a:r>
            <a:r>
              <a:rPr i="1" lang="en" sz="1400"/>
              <a:t>"What is that?" "The ratio of the circumference of the circle to its diameter." </a:t>
            </a:r>
            <a:endParaRPr i="1" sz="1400"/>
          </a:p>
          <a:p>
            <a:pPr indent="0" lvl="0" marL="0" rtl="0" algn="l">
              <a:spcBef>
                <a:spcPts val="1600"/>
              </a:spcBef>
              <a:spcAft>
                <a:spcPts val="1600"/>
              </a:spcAft>
              <a:buNone/>
            </a:pPr>
            <a:r>
              <a:rPr b="1" i="1" lang="en" sz="1400"/>
              <a:t>"Well, now you are pushing your joke too far," said the classmate, "surely the population has nothing to do with the circumference of the circle."</a:t>
            </a:r>
            <a:r>
              <a:rPr i="1" lang="en" sz="1400"/>
              <a:t> - Wigner, The Unreasonable Effectiveness of Mathematics</a:t>
            </a:r>
            <a:endParaRPr b="1"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links</a:t>
            </a:r>
            <a:endParaRPr/>
          </a:p>
        </p:txBody>
      </p:sp>
      <p:sp>
        <p:nvSpPr>
          <p:cNvPr id="135" name="Google Shape;135;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Bayes’ theorem with Lego</a:t>
            </a:r>
            <a:endParaRPr/>
          </a:p>
          <a:p>
            <a:pPr indent="-342900" lvl="0" marL="457200" rtl="0" algn="l">
              <a:spcBef>
                <a:spcPts val="0"/>
              </a:spcBef>
              <a:spcAft>
                <a:spcPts val="0"/>
              </a:spcAft>
              <a:buSzPts val="1800"/>
              <a:buChar char="-"/>
            </a:pPr>
            <a:r>
              <a:rPr lang="en" u="sng">
                <a:solidFill>
                  <a:schemeClr val="hlink"/>
                </a:solidFill>
                <a:hlinkClick r:id="rId4"/>
              </a:rPr>
              <a:t>Richard Hamming's You and Your Research</a:t>
            </a:r>
            <a:endParaRPr/>
          </a:p>
          <a:p>
            <a:pPr indent="-342900" lvl="0" marL="457200" rtl="0" algn="l">
              <a:spcBef>
                <a:spcPts val="0"/>
              </a:spcBef>
              <a:spcAft>
                <a:spcPts val="0"/>
              </a:spcAft>
              <a:buSzPts val="1800"/>
              <a:buChar char="-"/>
            </a:pPr>
            <a:r>
              <a:rPr lang="en" u="sng">
                <a:solidFill>
                  <a:schemeClr val="hlink"/>
                </a:solidFill>
                <a:hlinkClick r:id="rId5"/>
              </a:rPr>
              <a:t>Hamming’s Learning to Learn (longer book version)</a:t>
            </a:r>
            <a:endParaRPr/>
          </a:p>
          <a:p>
            <a:pPr indent="-342900" lvl="0" marL="457200" rtl="0" algn="l">
              <a:spcBef>
                <a:spcPts val="0"/>
              </a:spcBef>
              <a:spcAft>
                <a:spcPts val="0"/>
              </a:spcAft>
              <a:buSzPts val="1800"/>
              <a:buChar char="-"/>
            </a:pPr>
            <a:r>
              <a:rPr lang="en" u="sng">
                <a:solidFill>
                  <a:schemeClr val="hlink"/>
                </a:solidFill>
                <a:hlinkClick r:id="rId6"/>
              </a:rPr>
              <a:t>Unreasonable effectiveness of mathematics</a:t>
            </a:r>
            <a:endParaRPr/>
          </a:p>
          <a:p>
            <a:pPr indent="-342900" lvl="0" marL="457200" rtl="0" algn="l">
              <a:spcBef>
                <a:spcPts val="0"/>
              </a:spcBef>
              <a:spcAft>
                <a:spcPts val="0"/>
              </a:spcAft>
              <a:buSzPts val="1800"/>
              <a:buChar char="-"/>
            </a:pPr>
            <a:r>
              <a:rPr lang="en" u="sng">
                <a:solidFill>
                  <a:schemeClr val="hlink"/>
                </a:solidFill>
                <a:hlinkClick r:id="rId7"/>
              </a:rPr>
              <a:t>Nice youtube lecture on entropy and decision trees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