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57" r:id="rId3"/>
    <p:sldId id="258" r:id="rId4"/>
    <p:sldId id="259" r:id="rId5"/>
    <p:sldId id="260" r:id="rId6"/>
    <p:sldId id="261" r:id="rId7"/>
    <p:sldId id="262" r:id="rId8"/>
    <p:sldId id="263" r:id="rId9"/>
    <p:sldId id="300" r:id="rId10"/>
    <p:sldId id="301" r:id="rId11"/>
    <p:sldId id="302" r:id="rId12"/>
    <p:sldId id="303" r:id="rId13"/>
    <p:sldId id="304" r:id="rId14"/>
    <p:sldId id="305" r:id="rId15"/>
    <p:sldId id="264" r:id="rId16"/>
    <p:sldId id="265" r:id="rId17"/>
    <p:sldId id="266" r:id="rId18"/>
    <p:sldId id="267" r:id="rId19"/>
    <p:sldId id="268" r:id="rId20"/>
    <p:sldId id="306" r:id="rId21"/>
    <p:sldId id="269" r:id="rId22"/>
    <p:sldId id="270" r:id="rId23"/>
    <p:sldId id="271" r:id="rId24"/>
    <p:sldId id="272"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275" r:id="rId45"/>
    <p:sldId id="326" r:id="rId46"/>
    <p:sldId id="277" r:id="rId47"/>
    <p:sldId id="276" r:id="rId48"/>
    <p:sldId id="278" r:id="rId49"/>
    <p:sldId id="279" r:id="rId50"/>
    <p:sldId id="280" r:id="rId51"/>
    <p:sldId id="281" r:id="rId52"/>
    <p:sldId id="282" r:id="rId53"/>
    <p:sldId id="327" r:id="rId54"/>
    <p:sldId id="285" r:id="rId55"/>
    <p:sldId id="273" r:id="rId56"/>
    <p:sldId id="274" r:id="rId57"/>
    <p:sldId id="283" r:id="rId58"/>
    <p:sldId id="286" r:id="rId59"/>
    <p:sldId id="287" r:id="rId60"/>
    <p:sldId id="328" r:id="rId61"/>
    <p:sldId id="329" r:id="rId62"/>
    <p:sldId id="288" r:id="rId63"/>
    <p:sldId id="289" r:id="rId64"/>
    <p:sldId id="290" r:id="rId65"/>
    <p:sldId id="291" r:id="rId66"/>
    <p:sldId id="292" r:id="rId67"/>
    <p:sldId id="293" r:id="rId68"/>
    <p:sldId id="294" r:id="rId69"/>
    <p:sldId id="295" r:id="rId70"/>
    <p:sldId id="296" r:id="rId71"/>
    <p:sldId id="297" r:id="rId72"/>
    <p:sldId id="298" r:id="rId73"/>
    <p:sldId id="299" r:id="rId74"/>
    <p:sldId id="330" r:id="rId7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autoAdjust="0"/>
    <p:restoredTop sz="88754" autoAdjust="0"/>
  </p:normalViewPr>
  <p:slideViewPr>
    <p:cSldViewPr>
      <p:cViewPr varScale="1">
        <p:scale>
          <a:sx n="66" d="100"/>
          <a:sy n="66" d="100"/>
        </p:scale>
        <p:origin x="190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60CFCDF-16C1-4D89-8476-1D625568EA86}" type="slidenum">
              <a:rPr lang="en-US"/>
              <a:pPr/>
              <a:t>‹#›</a:t>
            </a:fld>
            <a:endParaRPr lang="en-US"/>
          </a:p>
        </p:txBody>
      </p:sp>
    </p:spTree>
    <p:extLst>
      <p:ext uri="{BB962C8B-B14F-4D97-AF65-F5344CB8AC3E}">
        <p14:creationId xmlns:p14="http://schemas.microsoft.com/office/powerpoint/2010/main" val="357009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9AE1D57-1A82-49E6-B390-B80789CBCB96}" type="slidenum">
              <a:rPr lang="en-US"/>
              <a:pPr/>
              <a:t>‹#›</a:t>
            </a:fld>
            <a:endParaRPr lang="en-US"/>
          </a:p>
        </p:txBody>
      </p:sp>
    </p:spTree>
    <p:extLst>
      <p:ext uri="{BB962C8B-B14F-4D97-AF65-F5344CB8AC3E}">
        <p14:creationId xmlns:p14="http://schemas.microsoft.com/office/powerpoint/2010/main" val="2964162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60C2B1-C86A-4257-A849-56F9BD213370}" type="slidenum">
              <a:rPr lang="en-US"/>
              <a:pPr/>
              <a:t>6</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a:t>Auto insurance laws in NJ vs. everywhere else.</a:t>
            </a:r>
          </a:p>
        </p:txBody>
      </p:sp>
    </p:spTree>
    <p:extLst>
      <p:ext uri="{BB962C8B-B14F-4D97-AF65-F5344CB8AC3E}">
        <p14:creationId xmlns:p14="http://schemas.microsoft.com/office/powerpoint/2010/main" val="11402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144588" y="695325"/>
            <a:ext cx="4567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685651" y="4344195"/>
            <a:ext cx="5486698" cy="40293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36814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0354"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5540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1378"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7160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2402"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2870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3426"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86483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4450"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708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5474"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8552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6498"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26391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7522"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40229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8546"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09405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81922"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77351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09570"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23876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10594"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5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11618"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8929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12642"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5597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Grp="1" noRot="1" noChangeAspect="1" noChangeArrowheads="1"/>
          </p:cNvSpPr>
          <p:nvPr>
            <p:ph type="sldImg"/>
          </p:nvPr>
        </p:nvSpPr>
        <p:spPr bwMode="auto">
          <a:xfrm>
            <a:off x="1144588" y="695325"/>
            <a:ext cx="4567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685651" y="4344195"/>
            <a:ext cx="5486698" cy="40293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19871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Grp="1" noRot="1" noChangeAspect="1" noChangeArrowheads="1"/>
          </p:cNvSpPr>
          <p:nvPr>
            <p:ph type="sldImg"/>
          </p:nvPr>
        </p:nvSpPr>
        <p:spPr bwMode="auto">
          <a:xfrm>
            <a:off x="1144588" y="695325"/>
            <a:ext cx="4567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5651" y="4344195"/>
            <a:ext cx="5486698" cy="40293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83566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Grp="1" noRot="1" noChangeAspect="1" noChangeArrowheads="1"/>
          </p:cNvSpPr>
          <p:nvPr>
            <p:ph type="sldImg"/>
          </p:nvPr>
        </p:nvSpPr>
        <p:spPr bwMode="auto">
          <a:xfrm>
            <a:off x="1144588" y="695325"/>
            <a:ext cx="4567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685651" y="4344195"/>
            <a:ext cx="5486698" cy="40293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17304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16738"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10423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18786"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92716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F904A-B1BE-45C8-828A-163FE5397C17}" type="slidenum">
              <a:rPr lang="en-US"/>
              <a:pPr/>
              <a:t>46</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r>
              <a:rPr lang="en-US"/>
              <a:t>Which point on the curve is best? How could lift be used in association rule mining to counter the bias of precision for ‘popular’ items like milk?  Think about the baseline… if the baseline is the number of milk purchases independent of other items, we could then focus on those who purchased both milk and eggs, and see if we get more milk purchases than average for this group. If so, this tells us that the egg purchasing customers are ‘more promising’ in that collectively they more often buy milk.</a:t>
            </a:r>
          </a:p>
        </p:txBody>
      </p:sp>
    </p:spTree>
    <p:extLst>
      <p:ext uri="{BB962C8B-B14F-4D97-AF65-F5344CB8AC3E}">
        <p14:creationId xmlns:p14="http://schemas.microsoft.com/office/powerpoint/2010/main" val="296943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82946"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05849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60113-B20E-4F8D-A5B5-2BF39D3CB1AA}" type="slidenum">
              <a:rPr lang="en-US"/>
              <a:pPr/>
              <a:t>47</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r>
              <a:rPr lang="en-US"/>
              <a:t>If we choose the sub-sample as the first two instances (rank 1 and 2), then the success proportion is 2 instances divided by 2, the total number of actual ‘yes’ classes = 2/2 = 1.  The success proportion for the ‘entire set’ (if we choose the first four instances as our entire set) is 3/4.  The lift is then simply (3/4)/k, where k is the ‘random’ accuracy for the entire training set. Success proportion is simply precision (TP/(TP+FP)), and the ‘random’ accuracy is the overall number of positive (e.g., ‘yes’) instances divided by the total number of instances.</a:t>
            </a:r>
          </a:p>
        </p:txBody>
      </p:sp>
    </p:spTree>
    <p:extLst>
      <p:ext uri="{BB962C8B-B14F-4D97-AF65-F5344CB8AC3E}">
        <p14:creationId xmlns:p14="http://schemas.microsoft.com/office/powerpoint/2010/main" val="2069300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25954"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27497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BB63A-E1F8-42DB-945E-5BCF13EAE856}" type="slidenum">
              <a:rPr lang="en-US"/>
              <a:pPr/>
              <a:t>54</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r>
              <a:rPr lang="en-US"/>
              <a:t>Think about a machine learning application with multiple (three or more) labels for the class… how would success rate (or, conversely, error rate) be computed in this case? (Hint: does TN have the same meaning? What is on the diagonal of a confusion matrix in this case?)</a:t>
            </a:r>
          </a:p>
        </p:txBody>
      </p:sp>
    </p:spTree>
    <p:extLst>
      <p:ext uri="{BB962C8B-B14F-4D97-AF65-F5344CB8AC3E}">
        <p14:creationId xmlns:p14="http://schemas.microsoft.com/office/powerpoint/2010/main" val="2282459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7484E-A090-466F-AD17-FD93CA266196}" type="slidenum">
              <a:rPr lang="en-US"/>
              <a:pPr/>
              <a:t>55</a:t>
            </a:fld>
            <a:endParaRPr 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a:t>What’s your intuition on the cost of a false negative in each of the cases above?  A false positive?</a:t>
            </a:r>
          </a:p>
        </p:txBody>
      </p:sp>
    </p:spTree>
    <p:extLst>
      <p:ext uri="{BB962C8B-B14F-4D97-AF65-F5344CB8AC3E}">
        <p14:creationId xmlns:p14="http://schemas.microsoft.com/office/powerpoint/2010/main" val="2862209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E6B22-5E20-4531-BBEA-ED50203B905D}" type="slidenum">
              <a:rPr lang="en-US"/>
              <a:pPr/>
              <a:t>56</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en-US"/>
              <a:t>Consider the correct predictions now (true positives and true negatives) – what is the profit in correct classification (as opposed to the cost of incorrect classification)?</a:t>
            </a:r>
          </a:p>
        </p:txBody>
      </p:sp>
    </p:spTree>
    <p:extLst>
      <p:ext uri="{BB962C8B-B14F-4D97-AF65-F5344CB8AC3E}">
        <p14:creationId xmlns:p14="http://schemas.microsoft.com/office/powerpoint/2010/main" val="2821080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Rectangle 1"/>
          <p:cNvSpPr txBox="1">
            <a:spLocks noGrp="1" noRot="1" noChangeAspect="1" noChangeArrowheads="1"/>
          </p:cNvSpPr>
          <p:nvPr>
            <p:ph type="sldImg"/>
          </p:nvPr>
        </p:nvSpPr>
        <p:spPr bwMode="auto">
          <a:xfrm>
            <a:off x="1144588" y="695325"/>
            <a:ext cx="4567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Rectangle 2"/>
          <p:cNvSpPr txBox="1">
            <a:spLocks noGrp="1" noChangeArrowheads="1"/>
          </p:cNvSpPr>
          <p:nvPr>
            <p:ph type="body" idx="1"/>
          </p:nvPr>
        </p:nvSpPr>
        <p:spPr bwMode="auto">
          <a:xfrm>
            <a:off x="685651" y="4344195"/>
            <a:ext cx="5486698" cy="40293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03674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p:cNvSpPr txBox="1">
            <a:spLocks noGrp="1" noRot="1" noChangeAspect="1" noChangeArrowheads="1"/>
          </p:cNvSpPr>
          <p:nvPr>
            <p:ph type="sldImg"/>
          </p:nvPr>
        </p:nvSpPr>
        <p:spPr bwMode="auto">
          <a:xfrm>
            <a:off x="1144588" y="695325"/>
            <a:ext cx="4567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p:cNvSpPr txBox="1">
            <a:spLocks noGrp="1" noChangeArrowheads="1"/>
          </p:cNvSpPr>
          <p:nvPr>
            <p:ph type="body" idx="1"/>
          </p:nvPr>
        </p:nvSpPr>
        <p:spPr bwMode="auto">
          <a:xfrm>
            <a:off x="685651" y="4344195"/>
            <a:ext cx="5486698" cy="40293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19491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139266"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68570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83970"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202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84994"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640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86018"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398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87042"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6015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93186"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6835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Text Box 1"/>
          <p:cNvSpPr txBox="1">
            <a:spLocks noChangeArrowheads="1"/>
          </p:cNvSpPr>
          <p:nvPr/>
        </p:nvSpPr>
        <p:spPr bwMode="auto">
          <a:xfrm>
            <a:off x="1177531" y="685687"/>
            <a:ext cx="4501447" cy="3428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603" tIns="43301" rIns="86603" bIns="43301" anchor="ctr"/>
          <a:lstStyle/>
          <a:p>
            <a:endParaRPr lang="en-US"/>
          </a:p>
        </p:txBody>
      </p:sp>
      <p:sp>
        <p:nvSpPr>
          <p:cNvPr id="98306" name="Rectangle 2"/>
          <p:cNvSpPr txBox="1">
            <a:spLocks noGrp="1" noChangeArrowheads="1"/>
          </p:cNvSpPr>
          <p:nvPr>
            <p:ph type="body"/>
          </p:nvPr>
        </p:nvSpPr>
        <p:spPr bwMode="auto">
          <a:xfrm>
            <a:off x="913705" y="4342681"/>
            <a:ext cx="5029100" cy="41156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9902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5FED597B-FEA4-413D-BD08-3F4DA311C2F1}" type="slidenum">
              <a:rPr lang="en-US"/>
              <a:pPr/>
              <a:t>‹#›</a:t>
            </a:fld>
            <a:endParaRPr lang="en-US"/>
          </a:p>
        </p:txBody>
      </p:sp>
    </p:spTree>
    <p:extLst>
      <p:ext uri="{BB962C8B-B14F-4D97-AF65-F5344CB8AC3E}">
        <p14:creationId xmlns:p14="http://schemas.microsoft.com/office/powerpoint/2010/main" val="102872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A00F3CE0-E986-4FF3-B297-8D5CCB42A7C1}" type="slidenum">
              <a:rPr lang="en-US"/>
              <a:pPr/>
              <a:t>‹#›</a:t>
            </a:fld>
            <a:endParaRPr lang="en-US"/>
          </a:p>
        </p:txBody>
      </p:sp>
    </p:spTree>
    <p:extLst>
      <p:ext uri="{BB962C8B-B14F-4D97-AF65-F5344CB8AC3E}">
        <p14:creationId xmlns:p14="http://schemas.microsoft.com/office/powerpoint/2010/main" val="328786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390BAD3D-5364-49A2-8E64-F1BB39043A7E}" type="slidenum">
              <a:rPr lang="en-US"/>
              <a:pPr/>
              <a:t>‹#›</a:t>
            </a:fld>
            <a:endParaRPr lang="en-US"/>
          </a:p>
        </p:txBody>
      </p:sp>
    </p:spTree>
    <p:extLst>
      <p:ext uri="{BB962C8B-B14F-4D97-AF65-F5344CB8AC3E}">
        <p14:creationId xmlns:p14="http://schemas.microsoft.com/office/powerpoint/2010/main" val="78818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35232620-043E-4D61-B589-C07CA3C55198}" type="slidenum">
              <a:rPr lang="en-US"/>
              <a:pPr/>
              <a:t>‹#›</a:t>
            </a:fld>
            <a:endParaRPr lang="en-US"/>
          </a:p>
        </p:txBody>
      </p:sp>
    </p:spTree>
    <p:extLst>
      <p:ext uri="{BB962C8B-B14F-4D97-AF65-F5344CB8AC3E}">
        <p14:creationId xmlns:p14="http://schemas.microsoft.com/office/powerpoint/2010/main" val="342705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980603F2-E40B-43A9-98C7-B6D5E23C5B51}" type="slidenum">
              <a:rPr lang="en-US"/>
              <a:pPr/>
              <a:t>‹#›</a:t>
            </a:fld>
            <a:endParaRPr lang="en-US"/>
          </a:p>
        </p:txBody>
      </p:sp>
    </p:spTree>
    <p:extLst>
      <p:ext uri="{BB962C8B-B14F-4D97-AF65-F5344CB8AC3E}">
        <p14:creationId xmlns:p14="http://schemas.microsoft.com/office/powerpoint/2010/main" val="184024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A881EE59-9C98-4723-BD1F-9D04E82B32C7}" type="slidenum">
              <a:rPr lang="en-US"/>
              <a:pPr/>
              <a:t>‹#›</a:t>
            </a:fld>
            <a:endParaRPr lang="en-US"/>
          </a:p>
        </p:txBody>
      </p:sp>
    </p:spTree>
    <p:extLst>
      <p:ext uri="{BB962C8B-B14F-4D97-AF65-F5344CB8AC3E}">
        <p14:creationId xmlns:p14="http://schemas.microsoft.com/office/powerpoint/2010/main" val="2997609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8" name="Slide Number Placeholder 7"/>
          <p:cNvSpPr>
            <a:spLocks noGrp="1"/>
          </p:cNvSpPr>
          <p:nvPr>
            <p:ph type="sldNum" sz="quarter" idx="11"/>
          </p:nvPr>
        </p:nvSpPr>
        <p:spPr/>
        <p:txBody>
          <a:bodyPr/>
          <a:lstStyle>
            <a:lvl1pPr>
              <a:defRPr/>
            </a:lvl1pPr>
          </a:lstStyle>
          <a:p>
            <a:fld id="{BD5E3952-9E97-406F-927C-8529547C1BF3}" type="slidenum">
              <a:rPr lang="en-US"/>
              <a:pPr/>
              <a:t>‹#›</a:t>
            </a:fld>
            <a:endParaRPr lang="en-US"/>
          </a:p>
        </p:txBody>
      </p:sp>
    </p:spTree>
    <p:extLst>
      <p:ext uri="{BB962C8B-B14F-4D97-AF65-F5344CB8AC3E}">
        <p14:creationId xmlns:p14="http://schemas.microsoft.com/office/powerpoint/2010/main" val="27580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4" name="Slide Number Placeholder 3"/>
          <p:cNvSpPr>
            <a:spLocks noGrp="1"/>
          </p:cNvSpPr>
          <p:nvPr>
            <p:ph type="sldNum" sz="quarter" idx="11"/>
          </p:nvPr>
        </p:nvSpPr>
        <p:spPr/>
        <p:txBody>
          <a:bodyPr/>
          <a:lstStyle>
            <a:lvl1pPr>
              <a:defRPr/>
            </a:lvl1pPr>
          </a:lstStyle>
          <a:p>
            <a:fld id="{4DDDA106-1998-45B4-AB7A-2F0D76F1A95B}" type="slidenum">
              <a:rPr lang="en-US"/>
              <a:pPr/>
              <a:t>‹#›</a:t>
            </a:fld>
            <a:endParaRPr lang="en-US"/>
          </a:p>
        </p:txBody>
      </p:sp>
    </p:spTree>
    <p:extLst>
      <p:ext uri="{BB962C8B-B14F-4D97-AF65-F5344CB8AC3E}">
        <p14:creationId xmlns:p14="http://schemas.microsoft.com/office/powerpoint/2010/main" val="82872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3" name="Slide Number Placeholder 2"/>
          <p:cNvSpPr>
            <a:spLocks noGrp="1"/>
          </p:cNvSpPr>
          <p:nvPr>
            <p:ph type="sldNum" sz="quarter" idx="11"/>
          </p:nvPr>
        </p:nvSpPr>
        <p:spPr/>
        <p:txBody>
          <a:bodyPr/>
          <a:lstStyle>
            <a:lvl1pPr>
              <a:defRPr/>
            </a:lvl1pPr>
          </a:lstStyle>
          <a:p>
            <a:fld id="{5B79AD02-92C9-4245-A949-58A58623D367}" type="slidenum">
              <a:rPr lang="en-US"/>
              <a:pPr/>
              <a:t>‹#›</a:t>
            </a:fld>
            <a:endParaRPr lang="en-US"/>
          </a:p>
        </p:txBody>
      </p:sp>
    </p:spTree>
    <p:extLst>
      <p:ext uri="{BB962C8B-B14F-4D97-AF65-F5344CB8AC3E}">
        <p14:creationId xmlns:p14="http://schemas.microsoft.com/office/powerpoint/2010/main" val="6709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7DDA1F92-A80F-44CE-AE73-6F68DBA2FF67}" type="slidenum">
              <a:rPr lang="en-US"/>
              <a:pPr/>
              <a:t>‹#›</a:t>
            </a:fld>
            <a:endParaRPr lang="en-US"/>
          </a:p>
        </p:txBody>
      </p:sp>
    </p:spTree>
    <p:extLst>
      <p:ext uri="{BB962C8B-B14F-4D97-AF65-F5344CB8AC3E}">
        <p14:creationId xmlns:p14="http://schemas.microsoft.com/office/powerpoint/2010/main" val="310688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9C75CC96-FD27-42B7-BA72-F6C6AFD0F3B6}" type="slidenum">
              <a:rPr lang="en-US"/>
              <a:pPr/>
              <a:t>‹#›</a:t>
            </a:fld>
            <a:endParaRPr lang="en-US"/>
          </a:p>
        </p:txBody>
      </p:sp>
    </p:spTree>
    <p:extLst>
      <p:ext uri="{BB962C8B-B14F-4D97-AF65-F5344CB8AC3E}">
        <p14:creationId xmlns:p14="http://schemas.microsoft.com/office/powerpoint/2010/main" val="75687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057400" y="63246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Symbol" pitchFamily="18" charset="2"/>
              <a:buChar char="Ó"/>
              <a:defRPr sz="1400">
                <a:sym typeface="Symbol" pitchFamily="18" charset="2"/>
              </a:defRPr>
            </a:lvl1pPr>
          </a:lstStyle>
          <a:p>
            <a:r>
              <a:rPr lang="en-US"/>
              <a:t> William M. Pottenger, Ph.D.</a:t>
            </a:r>
          </a:p>
          <a:p>
            <a:pPr>
              <a:buFont typeface="Symbol" pitchFamily="18" charset="2"/>
              <a:buNone/>
            </a:pPr>
            <a:r>
              <a:rPr lang="en-US"/>
              <a:t> Majority of content </a:t>
            </a:r>
            <a:r>
              <a:rPr lang="en-US">
                <a:cs typeface="Times New Roman" pitchFamily="18" charset="0"/>
              </a:rPr>
              <a:t>©</a:t>
            </a:r>
            <a:r>
              <a:rPr lang="en-US"/>
              <a:t>Eibe Frank, University of Waikato</a:t>
            </a:r>
          </a:p>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1C3CEF0-4831-4644-82E0-DAF4D5C6541D}" type="slidenum">
              <a:rPr lang="en-US"/>
              <a:pPr/>
              <a:t>‹#›</a:t>
            </a:fld>
            <a:endParaRPr lang="en-US"/>
          </a:p>
        </p:txBody>
      </p:sp>
      <p:pic>
        <p:nvPicPr>
          <p:cNvPr id="8" name="Picture 2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15063"/>
            <a:ext cx="23622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logo-fiorini8-15-09-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96150" y="5727700"/>
            <a:ext cx="18478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7.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0.emf"/><Relationship Id="rId4" Type="http://schemas.openxmlformats.org/officeDocument/2006/relationships/oleObject" Target="../embeddings/oleObject7.bin"/><Relationship Id="rId9"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9.bin"/><Relationship Id="rId5" Type="http://schemas.openxmlformats.org/officeDocument/2006/relationships/image" Target="../media/image21.emf"/><Relationship Id="rId4"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emf"/><Relationship Id="rId4" Type="http://schemas.openxmlformats.org/officeDocument/2006/relationships/oleObject" Target="../embeddings/oleObject2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5.emf"/><Relationship Id="rId5" Type="http://schemas.openxmlformats.org/officeDocument/2006/relationships/oleObject" Target="../embeddings/oleObject22.bin"/><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36.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2.emf"/><Relationship Id="rId5" Type="http://schemas.openxmlformats.org/officeDocument/2006/relationships/oleObject" Target="../embeddings/oleObject23.bin"/><Relationship Id="rId4" Type="http://schemas.openxmlformats.org/officeDocument/2006/relationships/image" Target="../media/image34.jpe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6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s>
</file>

<file path=ppt/slides/_rels/slide6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2.wmf"/><Relationship Id="rId5" Type="http://schemas.openxmlformats.org/officeDocument/2006/relationships/oleObject" Target="../embeddings/oleObject3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5.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7.bin"/><Relationship Id="rId5" Type="http://schemas.openxmlformats.org/officeDocument/2006/relationships/image" Target="../media/image46.emf"/><Relationship Id="rId4" Type="http://schemas.openxmlformats.org/officeDocument/2006/relationships/oleObject" Target="../embeddings/oleObject3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5127" name="Rectangle 7"/>
          <p:cNvSpPr>
            <a:spLocks noGrp="1" noChangeArrowheads="1"/>
          </p:cNvSpPr>
          <p:nvPr/>
        </p:nvSpPr>
        <p:spPr bwMode="auto">
          <a:xfrm>
            <a:off x="609600" y="914400"/>
            <a:ext cx="7924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6600" dirty="0" smtClean="0">
                <a:solidFill>
                  <a:schemeClr val="tx2"/>
                </a:solidFill>
              </a:rPr>
              <a:t>Introduction to</a:t>
            </a:r>
            <a:r>
              <a:rPr lang="en-US" sz="6600" dirty="0">
                <a:solidFill>
                  <a:schemeClr val="tx2"/>
                </a:solidFill>
              </a:rPr>
              <a:t/>
            </a:r>
            <a:br>
              <a:rPr lang="en-US" sz="6600" dirty="0">
                <a:solidFill>
                  <a:schemeClr val="tx2"/>
                </a:solidFill>
              </a:rPr>
            </a:br>
            <a:r>
              <a:rPr lang="en-US" sz="6600" dirty="0">
                <a:solidFill>
                  <a:schemeClr val="tx2"/>
                </a:solidFill>
              </a:rPr>
              <a:t>Data </a:t>
            </a:r>
            <a:r>
              <a:rPr lang="en-US" sz="6600" dirty="0" smtClean="0">
                <a:solidFill>
                  <a:schemeClr val="tx2"/>
                </a:solidFill>
              </a:rPr>
              <a:t>Analytics</a:t>
            </a:r>
            <a:endParaRPr lang="en-US" sz="6600" dirty="0">
              <a:solidFill>
                <a:schemeClr val="tx2"/>
              </a:solidFill>
            </a:endParaRPr>
          </a:p>
        </p:txBody>
      </p:sp>
      <p:sp>
        <p:nvSpPr>
          <p:cNvPr id="5128" name="Rectangle 8"/>
          <p:cNvSpPr>
            <a:spLocks noGrp="1" noChangeArrowheads="1"/>
          </p:cNvSpPr>
          <p:nvPr/>
        </p:nvSpPr>
        <p:spPr bwMode="auto">
          <a:xfrm>
            <a:off x="914400" y="3505200"/>
            <a:ext cx="739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3200"/>
              <a:t>Lecture 4</a:t>
            </a:r>
          </a:p>
          <a:p>
            <a:pPr algn="ctr" eaLnBrk="0" hangingPunct="0"/>
            <a:r>
              <a:rPr lang="en-US" sz="3200"/>
              <a:t>Professor Pottenger</a:t>
            </a:r>
            <a:endParaRPr lang="en-US"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0" y="-77788"/>
            <a:ext cx="9180513" cy="13731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Confidence intervals</a:t>
            </a:r>
          </a:p>
        </p:txBody>
      </p:sp>
      <p:sp>
        <p:nvSpPr>
          <p:cNvPr id="13314" name="Text Box 2"/>
          <p:cNvSpPr txBox="1">
            <a:spLocks noChangeArrowheads="1"/>
          </p:cNvSpPr>
          <p:nvPr/>
        </p:nvSpPr>
        <p:spPr bwMode="auto">
          <a:xfrm>
            <a:off x="360363" y="1143000"/>
            <a:ext cx="8459787"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marL="6477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marL="8636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We can say: p lies within a certain specified interval with a certain specified confidence</a:t>
            </a:r>
          </a:p>
          <a:p>
            <a:pPr>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Example: S=750 successes in N=1000 trials</a:t>
            </a:r>
          </a:p>
          <a:p>
            <a:pPr lvl="1">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Estimated success rate: 75%</a:t>
            </a:r>
          </a:p>
          <a:p>
            <a:pPr lvl="1">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How close is this to true success rate p?</a:t>
            </a:r>
          </a:p>
          <a:p>
            <a:pPr lvl="2">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Answer: with 80% confidence p in [73.2,76.7]</a:t>
            </a:r>
          </a:p>
          <a:p>
            <a:pPr>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Another example: S=75 and N=100</a:t>
            </a:r>
          </a:p>
          <a:p>
            <a:pPr lvl="1">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Estimated success rate: 75%</a:t>
            </a:r>
          </a:p>
          <a:p>
            <a:pPr lvl="1">
              <a:lnSpc>
                <a:spcPct val="90000"/>
              </a:lnSpc>
              <a:spcBef>
                <a:spcPct val="20000"/>
              </a:spcBef>
              <a:buClr>
                <a:srgbClr val="008000"/>
              </a:buClr>
              <a:buSzPct val="45000"/>
              <a:buFontTx/>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pPr>
            <a:r>
              <a:rPr lang="en-US" altLang="en-US" sz="3200" dirty="0">
                <a:solidFill>
                  <a:schemeClr val="tx1"/>
                </a:solidFill>
                <a:latin typeface="Times New Roman" pitchFamily="18" charset="0"/>
                <a:ea typeface="+mn-ea"/>
                <a:cs typeface="+mn-cs"/>
              </a:rPr>
              <a:t>With 80% confidence p in [69.1,80.1]</a:t>
            </a: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13361582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914400" y="101599"/>
            <a:ext cx="7543800" cy="977901"/>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Mean and variance</a:t>
            </a:r>
          </a:p>
        </p:txBody>
      </p:sp>
      <p:sp>
        <p:nvSpPr>
          <p:cNvPr id="14338" name="Text Box 2"/>
          <p:cNvSpPr txBox="1">
            <a:spLocks noChangeArrowheads="1"/>
          </p:cNvSpPr>
          <p:nvPr/>
        </p:nvSpPr>
        <p:spPr bwMode="auto">
          <a:xfrm>
            <a:off x="840581" y="941373"/>
            <a:ext cx="7920037" cy="517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956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lnSpc>
                <a:spcPct val="90000"/>
              </a:lnSpc>
              <a:spcBef>
                <a:spcPts val="700"/>
              </a:spcBef>
              <a:buClr>
                <a:srgbClr val="008000"/>
              </a:buClr>
              <a:buSzPct val="45000"/>
              <a:buFont typeface="Wingdings" charset="2"/>
              <a:buChar char=""/>
            </a:pPr>
            <a:r>
              <a:rPr lang="en-US" altLang="en-US" sz="2800" dirty="0">
                <a:solidFill>
                  <a:schemeClr val="tx1"/>
                </a:solidFill>
                <a:latin typeface="+mn-lt"/>
              </a:rPr>
              <a:t>Mean and variance for a Bernoulli trial:</a:t>
            </a:r>
            <a:br>
              <a:rPr lang="en-US" altLang="en-US" sz="2800" dirty="0">
                <a:solidFill>
                  <a:schemeClr val="tx1"/>
                </a:solidFill>
                <a:latin typeface="+mn-lt"/>
              </a:rPr>
            </a:br>
            <a:r>
              <a:rPr lang="en-US" altLang="en-US" sz="2800" i="1" dirty="0">
                <a:solidFill>
                  <a:schemeClr val="tx1"/>
                </a:solidFill>
                <a:latin typeface="+mn-lt"/>
              </a:rPr>
              <a:t>p, p </a:t>
            </a:r>
            <a:r>
              <a:rPr lang="en-US" altLang="en-US" sz="2800" dirty="0">
                <a:solidFill>
                  <a:schemeClr val="tx1"/>
                </a:solidFill>
                <a:latin typeface="+mn-lt"/>
              </a:rPr>
              <a:t>(1</a:t>
            </a:r>
            <a:r>
              <a:rPr lang="en-US" altLang="en-US" sz="2800" dirty="0">
                <a:solidFill>
                  <a:schemeClr val="tx1"/>
                </a:solidFill>
                <a:latin typeface="+mn-lt"/>
                <a:cs typeface="Tahoma" charset="0"/>
              </a:rPr>
              <a:t>–</a:t>
            </a:r>
            <a:r>
              <a:rPr lang="en-US" altLang="en-US" sz="2800" i="1" dirty="0">
                <a:solidFill>
                  <a:schemeClr val="tx1"/>
                </a:solidFill>
                <a:latin typeface="+mn-lt"/>
              </a:rPr>
              <a:t>p</a:t>
            </a:r>
            <a:r>
              <a:rPr lang="en-US" altLang="en-US" sz="2800" dirty="0">
                <a:solidFill>
                  <a:schemeClr val="tx1"/>
                </a:solidFill>
                <a:latin typeface="+mn-lt"/>
              </a:rPr>
              <a:t>)</a:t>
            </a:r>
          </a:p>
          <a:p>
            <a:pPr>
              <a:lnSpc>
                <a:spcPct val="90000"/>
              </a:lnSpc>
              <a:spcBef>
                <a:spcPts val="700"/>
              </a:spcBef>
              <a:buClr>
                <a:srgbClr val="008000"/>
              </a:buClr>
              <a:buSzPct val="45000"/>
              <a:buFont typeface="Wingdings" charset="2"/>
              <a:buChar char=""/>
            </a:pPr>
            <a:r>
              <a:rPr lang="en-US" altLang="en-US" sz="2800" dirty="0">
                <a:solidFill>
                  <a:schemeClr val="tx1"/>
                </a:solidFill>
                <a:latin typeface="+mn-lt"/>
              </a:rPr>
              <a:t>Expected success rate </a:t>
            </a:r>
            <a:r>
              <a:rPr lang="en-US" altLang="en-US" sz="2800" i="1" dirty="0">
                <a:solidFill>
                  <a:schemeClr val="tx1"/>
                </a:solidFill>
                <a:latin typeface="+mn-lt"/>
              </a:rPr>
              <a:t>f=S</a:t>
            </a:r>
            <a:r>
              <a:rPr lang="en-US" altLang="en-US" sz="2800" dirty="0">
                <a:solidFill>
                  <a:schemeClr val="tx1"/>
                </a:solidFill>
                <a:latin typeface="+mn-lt"/>
              </a:rPr>
              <a:t>/</a:t>
            </a:r>
            <a:r>
              <a:rPr lang="en-US" altLang="en-US" sz="2800" i="1" dirty="0">
                <a:solidFill>
                  <a:schemeClr val="tx1"/>
                </a:solidFill>
                <a:latin typeface="+mn-lt"/>
              </a:rPr>
              <a:t>N</a:t>
            </a:r>
          </a:p>
          <a:p>
            <a:pPr>
              <a:lnSpc>
                <a:spcPct val="90000"/>
              </a:lnSpc>
              <a:spcBef>
                <a:spcPts val="700"/>
              </a:spcBef>
              <a:buClr>
                <a:srgbClr val="008000"/>
              </a:buClr>
              <a:buSzPct val="45000"/>
              <a:buFont typeface="Wingdings" charset="2"/>
              <a:buChar char=""/>
            </a:pPr>
            <a:r>
              <a:rPr lang="en-US" altLang="en-US" sz="2800" dirty="0">
                <a:solidFill>
                  <a:schemeClr val="tx1"/>
                </a:solidFill>
                <a:latin typeface="+mn-lt"/>
              </a:rPr>
              <a:t>Mean and variance for </a:t>
            </a:r>
            <a:r>
              <a:rPr lang="en-US" altLang="en-US" sz="2800" i="1" dirty="0">
                <a:solidFill>
                  <a:schemeClr val="tx1"/>
                </a:solidFill>
                <a:latin typeface="+mn-lt"/>
              </a:rPr>
              <a:t>f </a:t>
            </a:r>
            <a:r>
              <a:rPr lang="en-US" altLang="en-US" sz="2800" dirty="0">
                <a:solidFill>
                  <a:schemeClr val="tx1"/>
                </a:solidFill>
                <a:latin typeface="+mn-lt"/>
              </a:rPr>
              <a:t>: </a:t>
            </a:r>
            <a:r>
              <a:rPr lang="en-US" altLang="en-US" sz="2800" i="1" dirty="0">
                <a:solidFill>
                  <a:schemeClr val="tx1"/>
                </a:solidFill>
                <a:latin typeface="+mn-lt"/>
              </a:rPr>
              <a:t>p, p </a:t>
            </a:r>
            <a:r>
              <a:rPr lang="en-US" altLang="en-US" sz="2800" dirty="0">
                <a:solidFill>
                  <a:schemeClr val="tx1"/>
                </a:solidFill>
                <a:latin typeface="+mn-lt"/>
              </a:rPr>
              <a:t>(1</a:t>
            </a:r>
            <a:r>
              <a:rPr lang="en-US" altLang="en-US" sz="2800" dirty="0">
                <a:solidFill>
                  <a:schemeClr val="tx1"/>
                </a:solidFill>
                <a:latin typeface="+mn-lt"/>
                <a:cs typeface="Tahoma" charset="0"/>
              </a:rPr>
              <a:t>–</a:t>
            </a:r>
            <a:r>
              <a:rPr lang="en-US" altLang="en-US" sz="2800" i="1" dirty="0">
                <a:solidFill>
                  <a:schemeClr val="tx1"/>
                </a:solidFill>
                <a:latin typeface="+mn-lt"/>
              </a:rPr>
              <a:t>p</a:t>
            </a:r>
            <a:r>
              <a:rPr lang="en-US" altLang="en-US" sz="2800" dirty="0">
                <a:solidFill>
                  <a:schemeClr val="tx1"/>
                </a:solidFill>
                <a:latin typeface="+mn-lt"/>
              </a:rPr>
              <a:t>)/</a:t>
            </a:r>
            <a:r>
              <a:rPr lang="en-US" altLang="en-US" sz="2800" i="1" dirty="0">
                <a:solidFill>
                  <a:schemeClr val="tx1"/>
                </a:solidFill>
                <a:latin typeface="+mn-lt"/>
              </a:rPr>
              <a:t>N</a:t>
            </a:r>
          </a:p>
          <a:p>
            <a:pPr>
              <a:lnSpc>
                <a:spcPct val="90000"/>
              </a:lnSpc>
              <a:spcBef>
                <a:spcPts val="700"/>
              </a:spcBef>
              <a:buClr>
                <a:srgbClr val="008000"/>
              </a:buClr>
              <a:buSzPct val="45000"/>
              <a:buFont typeface="Wingdings" charset="2"/>
              <a:buChar char=""/>
            </a:pPr>
            <a:r>
              <a:rPr lang="en-US" altLang="en-US" sz="2800" dirty="0">
                <a:solidFill>
                  <a:schemeClr val="tx1"/>
                </a:solidFill>
                <a:latin typeface="+mn-lt"/>
              </a:rPr>
              <a:t>For large enough </a:t>
            </a:r>
            <a:r>
              <a:rPr lang="en-US" altLang="en-US" sz="2800" i="1" dirty="0">
                <a:solidFill>
                  <a:schemeClr val="tx1"/>
                </a:solidFill>
                <a:latin typeface="+mn-lt"/>
              </a:rPr>
              <a:t>N</a:t>
            </a:r>
            <a:r>
              <a:rPr lang="en-US" altLang="en-US" sz="2800" dirty="0">
                <a:solidFill>
                  <a:schemeClr val="tx1"/>
                </a:solidFill>
                <a:latin typeface="+mn-lt"/>
              </a:rPr>
              <a:t>, </a:t>
            </a:r>
            <a:r>
              <a:rPr lang="en-US" altLang="en-US" sz="2800" i="1" dirty="0">
                <a:solidFill>
                  <a:schemeClr val="tx1"/>
                </a:solidFill>
                <a:latin typeface="+mn-lt"/>
              </a:rPr>
              <a:t>f</a:t>
            </a:r>
            <a:r>
              <a:rPr lang="en-US" altLang="en-US" sz="2800" dirty="0">
                <a:solidFill>
                  <a:schemeClr val="tx1"/>
                </a:solidFill>
                <a:latin typeface="+mn-lt"/>
              </a:rPr>
              <a:t>  follows a Normal distribution</a:t>
            </a:r>
          </a:p>
          <a:p>
            <a:pPr>
              <a:lnSpc>
                <a:spcPct val="90000"/>
              </a:lnSpc>
              <a:spcBef>
                <a:spcPts val="700"/>
              </a:spcBef>
              <a:buClr>
                <a:srgbClr val="008000"/>
              </a:buClr>
              <a:buSzPct val="45000"/>
              <a:buFont typeface="Wingdings" charset="2"/>
              <a:buChar char=""/>
            </a:pPr>
            <a:r>
              <a:rPr lang="en-US" altLang="en-US" sz="2800" dirty="0">
                <a:solidFill>
                  <a:schemeClr val="tx1"/>
                </a:solidFill>
                <a:latin typeface="+mn-lt"/>
              </a:rPr>
              <a:t>c% confidence interval [</a:t>
            </a:r>
            <a:r>
              <a:rPr lang="en-US" altLang="en-US" sz="2800" dirty="0">
                <a:solidFill>
                  <a:schemeClr val="tx1"/>
                </a:solidFill>
                <a:latin typeface="+mn-lt"/>
                <a:cs typeface="Tahoma" charset="0"/>
              </a:rPr>
              <a:t>–</a:t>
            </a:r>
            <a:r>
              <a:rPr lang="en-US" altLang="en-US" sz="2800" i="1" dirty="0">
                <a:solidFill>
                  <a:schemeClr val="tx1"/>
                </a:solidFill>
                <a:latin typeface="+mn-lt"/>
              </a:rPr>
              <a:t>z </a:t>
            </a:r>
            <a:r>
              <a:rPr lang="en-US" altLang="en-US" sz="2800" i="1" dirty="0" smtClean="0">
                <a:solidFill>
                  <a:schemeClr val="tx1"/>
                </a:solidFill>
                <a:latin typeface="+mn-lt"/>
              </a:rPr>
              <a:t>&lt;=</a:t>
            </a:r>
            <a:r>
              <a:rPr lang="en-US" altLang="en-US" sz="2800" i="1" dirty="0" smtClean="0">
                <a:solidFill>
                  <a:schemeClr val="tx1"/>
                </a:solidFill>
                <a:latin typeface="+mn-lt"/>
                <a:ea typeface="Symbol" charset="2"/>
                <a:cs typeface="Symbol" charset="2"/>
              </a:rPr>
              <a:t> </a:t>
            </a:r>
            <a:r>
              <a:rPr lang="en-US" altLang="en-US" sz="2800" i="1" dirty="0">
                <a:solidFill>
                  <a:schemeClr val="tx1"/>
                </a:solidFill>
                <a:latin typeface="+mn-lt"/>
              </a:rPr>
              <a:t>X </a:t>
            </a:r>
            <a:r>
              <a:rPr lang="en-US" altLang="en-US" sz="2800" i="1" dirty="0" smtClean="0">
                <a:solidFill>
                  <a:schemeClr val="tx1"/>
                </a:solidFill>
                <a:latin typeface="+mn-lt"/>
              </a:rPr>
              <a:t>&lt;=</a:t>
            </a:r>
            <a:r>
              <a:rPr lang="en-US" altLang="en-US" sz="2800" i="1" dirty="0" smtClean="0">
                <a:solidFill>
                  <a:schemeClr val="tx1"/>
                </a:solidFill>
                <a:latin typeface="+mn-lt"/>
                <a:ea typeface="Symbol" charset="2"/>
                <a:cs typeface="Symbol" charset="2"/>
              </a:rPr>
              <a:t> </a:t>
            </a:r>
            <a:r>
              <a:rPr lang="en-US" altLang="en-US" sz="2800" i="1" dirty="0">
                <a:solidFill>
                  <a:schemeClr val="tx1"/>
                </a:solidFill>
                <a:latin typeface="+mn-lt"/>
              </a:rPr>
              <a:t>z</a:t>
            </a:r>
            <a:r>
              <a:rPr lang="en-US" altLang="en-US" sz="2800" dirty="0">
                <a:solidFill>
                  <a:schemeClr val="tx1"/>
                </a:solidFill>
                <a:latin typeface="+mn-lt"/>
              </a:rPr>
              <a:t>] for random variable with 0 mean is given by:</a:t>
            </a:r>
            <a:br>
              <a:rPr lang="en-US" altLang="en-US" sz="2800" dirty="0">
                <a:solidFill>
                  <a:schemeClr val="tx1"/>
                </a:solidFill>
                <a:latin typeface="+mn-lt"/>
              </a:rPr>
            </a:br>
            <a:r>
              <a:rPr lang="en-US" altLang="en-US" sz="2800" dirty="0">
                <a:solidFill>
                  <a:schemeClr val="tx1"/>
                </a:solidFill>
                <a:latin typeface="+mn-lt"/>
              </a:rPr>
              <a:t/>
            </a:r>
            <a:br>
              <a:rPr lang="en-US" altLang="en-US" sz="2800" dirty="0">
                <a:solidFill>
                  <a:schemeClr val="tx1"/>
                </a:solidFill>
                <a:latin typeface="+mn-lt"/>
              </a:rPr>
            </a:br>
            <a:endParaRPr lang="en-US" altLang="en-US" sz="2800" dirty="0" smtClean="0">
              <a:solidFill>
                <a:schemeClr val="tx1"/>
              </a:solidFill>
              <a:latin typeface="+mn-lt"/>
            </a:endParaRPr>
          </a:p>
          <a:p>
            <a:pPr>
              <a:lnSpc>
                <a:spcPct val="90000"/>
              </a:lnSpc>
              <a:spcBef>
                <a:spcPts val="700"/>
              </a:spcBef>
              <a:buClr>
                <a:srgbClr val="008000"/>
              </a:buClr>
              <a:buSzPct val="45000"/>
              <a:buFont typeface="Wingdings" charset="2"/>
              <a:buChar char=""/>
            </a:pPr>
            <a:r>
              <a:rPr lang="en-US" altLang="en-US" sz="2800" dirty="0" smtClean="0">
                <a:solidFill>
                  <a:schemeClr val="tx1"/>
                </a:solidFill>
                <a:latin typeface="+mn-lt"/>
              </a:rPr>
              <a:t>With a symmetric distribution:</a:t>
            </a:r>
            <a:r>
              <a:rPr lang="en-US" altLang="en-US" sz="2800" dirty="0" smtClean="0">
                <a:latin typeface="+mn-lt"/>
              </a:rPr>
              <a:t/>
            </a:r>
            <a:br>
              <a:rPr lang="en-US" altLang="en-US" sz="2800" dirty="0" smtClean="0">
                <a:latin typeface="+mn-lt"/>
              </a:rPr>
            </a:br>
            <a:endParaRPr lang="en-US" altLang="en-US" sz="2800" dirty="0">
              <a:latin typeface="+mn-lt"/>
            </a:endParaRPr>
          </a:p>
        </p:txBody>
      </p:sp>
      <p:grpSp>
        <p:nvGrpSpPr>
          <p:cNvPr id="5" name="Group 4"/>
          <p:cNvGrpSpPr/>
          <p:nvPr/>
        </p:nvGrpSpPr>
        <p:grpSpPr>
          <a:xfrm>
            <a:off x="3124200" y="4648200"/>
            <a:ext cx="2667000" cy="457200"/>
            <a:chOff x="3124200" y="4648200"/>
            <a:chExt cx="2667000" cy="457200"/>
          </a:xfrm>
        </p:grpSpPr>
        <p:sp>
          <p:nvSpPr>
            <p:cNvPr id="2" name="Rounded Rectangle 1"/>
            <p:cNvSpPr/>
            <p:nvPr/>
          </p:nvSpPr>
          <p:spPr>
            <a:xfrm>
              <a:off x="3124200" y="46482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339" name="Object 3"/>
            <p:cNvGraphicFramePr>
              <a:graphicFrameLocks noChangeAspect="1"/>
            </p:cNvGraphicFramePr>
            <p:nvPr>
              <p:extLst>
                <p:ext uri="{D42A27DB-BD31-4B8C-83A1-F6EECF244321}">
                  <p14:modId xmlns:p14="http://schemas.microsoft.com/office/powerpoint/2010/main" val="1740248379"/>
                </p:ext>
              </p:extLst>
            </p:nvPr>
          </p:nvGraphicFramePr>
          <p:xfrm>
            <a:off x="3367088" y="4667250"/>
            <a:ext cx="2393950" cy="373063"/>
          </p:xfrm>
          <a:graphic>
            <a:graphicData uri="http://schemas.openxmlformats.org/presentationml/2006/ole">
              <mc:AlternateContent xmlns:mc="http://schemas.openxmlformats.org/markup-compatibility/2006">
                <mc:Choice xmlns:v="urn:schemas-microsoft-com:vml" Requires="v">
                  <p:oleObj spid="_x0000_s205886" r:id="rId4" imgW="2705760" imgH="387000" progId="">
                    <p:embed/>
                  </p:oleObj>
                </mc:Choice>
                <mc:Fallback>
                  <p:oleObj r:id="rId4" imgW="2705760" imgH="387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7088" y="4667250"/>
                          <a:ext cx="2393950" cy="3730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
          <p:cNvGrpSpPr/>
          <p:nvPr/>
        </p:nvGrpSpPr>
        <p:grpSpPr>
          <a:xfrm>
            <a:off x="2590800" y="5656248"/>
            <a:ext cx="4419600" cy="457200"/>
            <a:chOff x="3276600" y="5803611"/>
            <a:chExt cx="4419600" cy="457200"/>
          </a:xfrm>
        </p:grpSpPr>
        <p:sp>
          <p:nvSpPr>
            <p:cNvPr id="3" name="Rounded Rectangle 2"/>
            <p:cNvSpPr/>
            <p:nvPr/>
          </p:nvSpPr>
          <p:spPr>
            <a:xfrm>
              <a:off x="3276600" y="5803611"/>
              <a:ext cx="441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340" name="Object 4"/>
            <p:cNvGraphicFramePr>
              <a:graphicFrameLocks noChangeAspect="1"/>
            </p:cNvGraphicFramePr>
            <p:nvPr>
              <p:extLst>
                <p:ext uri="{D42A27DB-BD31-4B8C-83A1-F6EECF244321}">
                  <p14:modId xmlns:p14="http://schemas.microsoft.com/office/powerpoint/2010/main" val="1312158268"/>
                </p:ext>
              </p:extLst>
            </p:nvPr>
          </p:nvGraphicFramePr>
          <p:xfrm>
            <a:off x="3335338" y="5827713"/>
            <a:ext cx="4333875" cy="373062"/>
          </p:xfrm>
          <a:graphic>
            <a:graphicData uri="http://schemas.openxmlformats.org/presentationml/2006/ole">
              <mc:AlternateContent xmlns:mc="http://schemas.openxmlformats.org/markup-compatibility/2006">
                <mc:Choice xmlns:v="urn:schemas-microsoft-com:vml" Requires="v">
                  <p:oleObj spid="_x0000_s205887" r:id="rId6" imgW="4835160" imgH="387000" progId="">
                    <p:embed/>
                  </p:oleObj>
                </mc:Choice>
                <mc:Fallback>
                  <p:oleObj r:id="rId6" imgW="4835160" imgH="387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5338" y="5827713"/>
                          <a:ext cx="4333875" cy="3730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562828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0" y="-77788"/>
            <a:ext cx="9359900" cy="977901"/>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Confidence limits</a:t>
            </a:r>
          </a:p>
        </p:txBody>
      </p:sp>
      <p:sp>
        <p:nvSpPr>
          <p:cNvPr id="15362" name="Text Box 2"/>
          <p:cNvSpPr txBox="1">
            <a:spLocks noChangeArrowheads="1"/>
          </p:cNvSpPr>
          <p:nvPr/>
        </p:nvSpPr>
        <p:spPr bwMode="auto">
          <a:xfrm>
            <a:off x="914400" y="1143000"/>
            <a:ext cx="7543800" cy="516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452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lnSpc>
                <a:spcPct val="90000"/>
              </a:lnSpc>
              <a:spcBef>
                <a:spcPts val="600"/>
              </a:spcBef>
              <a:buClr>
                <a:srgbClr val="008000"/>
              </a:buClr>
              <a:buSzPct val="40000"/>
              <a:buFont typeface="Wingdings" charset="2"/>
              <a:buChar char=""/>
            </a:pPr>
            <a:r>
              <a:rPr lang="en-US" altLang="en-US" dirty="0">
                <a:solidFill>
                  <a:schemeClr val="tx1"/>
                </a:solidFill>
                <a:latin typeface="+mn-lt"/>
              </a:rPr>
              <a:t>Confidence limits for the normal distribution with 0 mean and a variance of 1:</a:t>
            </a:r>
          </a:p>
          <a:p>
            <a:pPr indent="-257175">
              <a:lnSpc>
                <a:spcPct val="90000"/>
              </a:lnSpc>
              <a:spcBef>
                <a:spcPts val="600"/>
              </a:spcBef>
              <a:buClrTx/>
              <a:buSzTx/>
              <a:buFontTx/>
              <a:buNone/>
            </a:pPr>
            <a:endParaRPr lang="en-US" altLang="en-US" dirty="0">
              <a:latin typeface="+mn-lt"/>
            </a:endParaRPr>
          </a:p>
          <a:p>
            <a:pPr indent="-257175">
              <a:lnSpc>
                <a:spcPct val="90000"/>
              </a:lnSpc>
              <a:spcBef>
                <a:spcPts val="600"/>
              </a:spcBef>
              <a:buClrTx/>
              <a:buSzTx/>
              <a:buFontTx/>
              <a:buNone/>
            </a:pPr>
            <a:endParaRPr lang="en-US" altLang="en-US" dirty="0">
              <a:latin typeface="+mn-lt"/>
            </a:endParaRPr>
          </a:p>
          <a:p>
            <a:pPr indent="-257175">
              <a:lnSpc>
                <a:spcPct val="90000"/>
              </a:lnSpc>
              <a:spcBef>
                <a:spcPts val="600"/>
              </a:spcBef>
              <a:buClrTx/>
              <a:buSzTx/>
              <a:buFontTx/>
              <a:buNone/>
            </a:pPr>
            <a:endParaRPr lang="en-US" altLang="en-US" dirty="0">
              <a:latin typeface="+mn-lt"/>
            </a:endParaRPr>
          </a:p>
          <a:p>
            <a:pPr indent="-257175">
              <a:lnSpc>
                <a:spcPct val="90000"/>
              </a:lnSpc>
              <a:spcBef>
                <a:spcPts val="600"/>
              </a:spcBef>
              <a:buClrTx/>
              <a:buSzTx/>
              <a:buFontTx/>
              <a:buNone/>
            </a:pPr>
            <a:endParaRPr lang="en-US" altLang="en-US" dirty="0">
              <a:latin typeface="+mn-lt"/>
            </a:endParaRPr>
          </a:p>
          <a:p>
            <a:pPr indent="-257175">
              <a:lnSpc>
                <a:spcPct val="90000"/>
              </a:lnSpc>
              <a:spcBef>
                <a:spcPts val="600"/>
              </a:spcBef>
              <a:buClrTx/>
              <a:buSzTx/>
              <a:buFontTx/>
              <a:buNone/>
            </a:pPr>
            <a:endParaRPr lang="en-US" altLang="en-US" dirty="0">
              <a:latin typeface="+mn-lt"/>
            </a:endParaRPr>
          </a:p>
          <a:p>
            <a:pPr indent="-257175">
              <a:lnSpc>
                <a:spcPct val="90000"/>
              </a:lnSpc>
              <a:spcBef>
                <a:spcPts val="600"/>
              </a:spcBef>
              <a:buClrTx/>
              <a:buSzTx/>
              <a:buFontTx/>
              <a:buNone/>
            </a:pPr>
            <a:endParaRPr lang="en-US" altLang="en-US" dirty="0">
              <a:latin typeface="+mn-lt"/>
            </a:endParaRPr>
          </a:p>
          <a:p>
            <a:pPr>
              <a:lnSpc>
                <a:spcPct val="90000"/>
              </a:lnSpc>
              <a:spcBef>
                <a:spcPts val="600"/>
              </a:spcBef>
              <a:buClr>
                <a:srgbClr val="008000"/>
              </a:buClr>
              <a:buSzPct val="40000"/>
              <a:buFont typeface="Wingdings" charset="2"/>
              <a:buChar char=""/>
            </a:pPr>
            <a:r>
              <a:rPr lang="en-US" altLang="en-US" dirty="0">
                <a:solidFill>
                  <a:schemeClr val="tx1"/>
                </a:solidFill>
                <a:latin typeface="+mn-lt"/>
              </a:rPr>
              <a:t>Thus:</a:t>
            </a:r>
          </a:p>
          <a:p>
            <a:pPr indent="-257175">
              <a:lnSpc>
                <a:spcPct val="90000"/>
              </a:lnSpc>
              <a:spcBef>
                <a:spcPts val="600"/>
              </a:spcBef>
              <a:buClrTx/>
              <a:buSzTx/>
              <a:buFontTx/>
              <a:buNone/>
            </a:pPr>
            <a:endParaRPr lang="en-US" altLang="en-US" dirty="0">
              <a:latin typeface="+mn-lt"/>
            </a:endParaRPr>
          </a:p>
          <a:p>
            <a:pPr indent="-257175">
              <a:lnSpc>
                <a:spcPct val="90000"/>
              </a:lnSpc>
              <a:spcBef>
                <a:spcPts val="600"/>
              </a:spcBef>
              <a:buClrTx/>
              <a:buSzTx/>
              <a:buFontTx/>
              <a:buNone/>
            </a:pPr>
            <a:endParaRPr lang="en-US" altLang="en-US" sz="1200" dirty="0">
              <a:latin typeface="+mn-lt"/>
            </a:endParaRPr>
          </a:p>
          <a:p>
            <a:pPr>
              <a:lnSpc>
                <a:spcPct val="90000"/>
              </a:lnSpc>
              <a:spcBef>
                <a:spcPts val="600"/>
              </a:spcBef>
              <a:buClr>
                <a:srgbClr val="008000"/>
              </a:buClr>
              <a:buSzPct val="40000"/>
              <a:buFont typeface="Wingdings" charset="2"/>
              <a:buChar char=""/>
            </a:pPr>
            <a:r>
              <a:rPr lang="en-US" altLang="en-US" dirty="0">
                <a:solidFill>
                  <a:schemeClr val="tx1"/>
                </a:solidFill>
                <a:latin typeface="+mn-lt"/>
              </a:rPr>
              <a:t>To use this we have to reduce our random variable </a:t>
            </a:r>
            <a:r>
              <a:rPr lang="en-US" altLang="en-US" i="1" dirty="0">
                <a:solidFill>
                  <a:schemeClr val="tx1"/>
                </a:solidFill>
                <a:latin typeface="+mn-lt"/>
              </a:rPr>
              <a:t>f</a:t>
            </a:r>
            <a:r>
              <a:rPr lang="en-US" altLang="en-US" dirty="0">
                <a:solidFill>
                  <a:schemeClr val="tx1"/>
                </a:solidFill>
                <a:latin typeface="+mn-lt"/>
              </a:rPr>
              <a:t> to have 0 mean and unit variance</a:t>
            </a:r>
          </a:p>
        </p:txBody>
      </p:sp>
      <p:grpSp>
        <p:nvGrpSpPr>
          <p:cNvPr id="15363" name="Group 3"/>
          <p:cNvGrpSpPr>
            <a:grpSpLocks/>
          </p:cNvGrpSpPr>
          <p:nvPr/>
        </p:nvGrpSpPr>
        <p:grpSpPr bwMode="auto">
          <a:xfrm>
            <a:off x="5257800" y="1600200"/>
            <a:ext cx="1903413" cy="2727325"/>
            <a:chOff x="3312" y="1008"/>
            <a:chExt cx="1199" cy="1718"/>
          </a:xfrm>
        </p:grpSpPr>
        <p:grpSp>
          <p:nvGrpSpPr>
            <p:cNvPr id="15364" name="Group 4"/>
            <p:cNvGrpSpPr>
              <a:grpSpLocks/>
            </p:cNvGrpSpPr>
            <p:nvPr/>
          </p:nvGrpSpPr>
          <p:grpSpPr bwMode="auto">
            <a:xfrm>
              <a:off x="3936" y="2516"/>
              <a:ext cx="575" cy="210"/>
              <a:chOff x="3936" y="2516"/>
              <a:chExt cx="575" cy="210"/>
            </a:xfrm>
          </p:grpSpPr>
          <p:sp>
            <p:nvSpPr>
              <p:cNvPr id="15365" name="AutoShape 5"/>
              <p:cNvSpPr>
                <a:spLocks noChangeArrowheads="1"/>
              </p:cNvSpPr>
              <p:nvPr/>
            </p:nvSpPr>
            <p:spPr bwMode="auto">
              <a:xfrm>
                <a:off x="3936" y="2516"/>
                <a:ext cx="575"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6" name="Text Box 6"/>
              <p:cNvSpPr txBox="1">
                <a:spLocks noChangeArrowheads="1"/>
              </p:cNvSpPr>
              <p:nvPr/>
            </p:nvSpPr>
            <p:spPr bwMode="auto">
              <a:xfrm>
                <a:off x="3936" y="2516"/>
                <a:ext cx="57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0.25</a:t>
                </a:r>
              </a:p>
            </p:txBody>
          </p:sp>
        </p:grpSp>
        <p:grpSp>
          <p:nvGrpSpPr>
            <p:cNvPr id="15367" name="Group 7"/>
            <p:cNvGrpSpPr>
              <a:grpSpLocks/>
            </p:cNvGrpSpPr>
            <p:nvPr/>
          </p:nvGrpSpPr>
          <p:grpSpPr bwMode="auto">
            <a:xfrm>
              <a:off x="3312" y="2516"/>
              <a:ext cx="623" cy="210"/>
              <a:chOff x="3312" y="2516"/>
              <a:chExt cx="623" cy="210"/>
            </a:xfrm>
          </p:grpSpPr>
          <p:sp>
            <p:nvSpPr>
              <p:cNvPr id="15368" name="AutoShape 8"/>
              <p:cNvSpPr>
                <a:spLocks noChangeArrowheads="1"/>
              </p:cNvSpPr>
              <p:nvPr/>
            </p:nvSpPr>
            <p:spPr bwMode="auto">
              <a:xfrm>
                <a:off x="3312" y="2516"/>
                <a:ext cx="623"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9" name="Text Box 9"/>
              <p:cNvSpPr txBox="1">
                <a:spLocks noChangeArrowheads="1"/>
              </p:cNvSpPr>
              <p:nvPr/>
            </p:nvSpPr>
            <p:spPr bwMode="auto">
              <a:xfrm>
                <a:off x="3312" y="2516"/>
                <a:ext cx="62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40%</a:t>
                </a:r>
              </a:p>
            </p:txBody>
          </p:sp>
        </p:grpSp>
        <p:grpSp>
          <p:nvGrpSpPr>
            <p:cNvPr id="15370" name="Group 10"/>
            <p:cNvGrpSpPr>
              <a:grpSpLocks/>
            </p:cNvGrpSpPr>
            <p:nvPr/>
          </p:nvGrpSpPr>
          <p:grpSpPr bwMode="auto">
            <a:xfrm>
              <a:off x="3936" y="2305"/>
              <a:ext cx="575" cy="210"/>
              <a:chOff x="3936" y="2305"/>
              <a:chExt cx="575" cy="210"/>
            </a:xfrm>
          </p:grpSpPr>
          <p:sp>
            <p:nvSpPr>
              <p:cNvPr id="15371" name="AutoShape 11"/>
              <p:cNvSpPr>
                <a:spLocks noChangeArrowheads="1"/>
              </p:cNvSpPr>
              <p:nvPr/>
            </p:nvSpPr>
            <p:spPr bwMode="auto">
              <a:xfrm>
                <a:off x="3936" y="2305"/>
                <a:ext cx="575"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2" name="Text Box 12"/>
              <p:cNvSpPr txBox="1">
                <a:spLocks noChangeArrowheads="1"/>
              </p:cNvSpPr>
              <p:nvPr/>
            </p:nvSpPr>
            <p:spPr bwMode="auto">
              <a:xfrm>
                <a:off x="3936" y="2305"/>
                <a:ext cx="57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0.84</a:t>
                </a:r>
              </a:p>
            </p:txBody>
          </p:sp>
        </p:grpSp>
        <p:grpSp>
          <p:nvGrpSpPr>
            <p:cNvPr id="15373" name="Group 13"/>
            <p:cNvGrpSpPr>
              <a:grpSpLocks/>
            </p:cNvGrpSpPr>
            <p:nvPr/>
          </p:nvGrpSpPr>
          <p:grpSpPr bwMode="auto">
            <a:xfrm>
              <a:off x="3312" y="2305"/>
              <a:ext cx="623" cy="210"/>
              <a:chOff x="3312" y="2305"/>
              <a:chExt cx="623" cy="210"/>
            </a:xfrm>
          </p:grpSpPr>
          <p:sp>
            <p:nvSpPr>
              <p:cNvPr id="15374" name="AutoShape 14"/>
              <p:cNvSpPr>
                <a:spLocks noChangeArrowheads="1"/>
              </p:cNvSpPr>
              <p:nvPr/>
            </p:nvSpPr>
            <p:spPr bwMode="auto">
              <a:xfrm>
                <a:off x="3312" y="2305"/>
                <a:ext cx="623"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5" name="Text Box 15"/>
              <p:cNvSpPr txBox="1">
                <a:spLocks noChangeArrowheads="1"/>
              </p:cNvSpPr>
              <p:nvPr/>
            </p:nvSpPr>
            <p:spPr bwMode="auto">
              <a:xfrm>
                <a:off x="3312" y="2305"/>
                <a:ext cx="62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20%</a:t>
                </a:r>
              </a:p>
            </p:txBody>
          </p:sp>
        </p:grpSp>
        <p:grpSp>
          <p:nvGrpSpPr>
            <p:cNvPr id="15376" name="Group 16"/>
            <p:cNvGrpSpPr>
              <a:grpSpLocks/>
            </p:cNvGrpSpPr>
            <p:nvPr/>
          </p:nvGrpSpPr>
          <p:grpSpPr bwMode="auto">
            <a:xfrm>
              <a:off x="3936" y="2094"/>
              <a:ext cx="575" cy="210"/>
              <a:chOff x="3936" y="2094"/>
              <a:chExt cx="575" cy="210"/>
            </a:xfrm>
          </p:grpSpPr>
          <p:sp>
            <p:nvSpPr>
              <p:cNvPr id="15377" name="AutoShape 17"/>
              <p:cNvSpPr>
                <a:spLocks noChangeArrowheads="1"/>
              </p:cNvSpPr>
              <p:nvPr/>
            </p:nvSpPr>
            <p:spPr bwMode="auto">
              <a:xfrm>
                <a:off x="3936" y="2094"/>
                <a:ext cx="575"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8" name="Text Box 18"/>
              <p:cNvSpPr txBox="1">
                <a:spLocks noChangeArrowheads="1"/>
              </p:cNvSpPr>
              <p:nvPr/>
            </p:nvSpPr>
            <p:spPr bwMode="auto">
              <a:xfrm>
                <a:off x="3936" y="2094"/>
                <a:ext cx="57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1.28</a:t>
                </a:r>
              </a:p>
            </p:txBody>
          </p:sp>
        </p:grpSp>
        <p:grpSp>
          <p:nvGrpSpPr>
            <p:cNvPr id="15379" name="Group 19"/>
            <p:cNvGrpSpPr>
              <a:grpSpLocks/>
            </p:cNvGrpSpPr>
            <p:nvPr/>
          </p:nvGrpSpPr>
          <p:grpSpPr bwMode="auto">
            <a:xfrm>
              <a:off x="3312" y="2094"/>
              <a:ext cx="623" cy="210"/>
              <a:chOff x="3312" y="2094"/>
              <a:chExt cx="623" cy="210"/>
            </a:xfrm>
          </p:grpSpPr>
          <p:sp>
            <p:nvSpPr>
              <p:cNvPr id="15380" name="AutoShape 20"/>
              <p:cNvSpPr>
                <a:spLocks noChangeArrowheads="1"/>
              </p:cNvSpPr>
              <p:nvPr/>
            </p:nvSpPr>
            <p:spPr bwMode="auto">
              <a:xfrm>
                <a:off x="3312" y="2094"/>
                <a:ext cx="623"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1" name="Text Box 21"/>
              <p:cNvSpPr txBox="1">
                <a:spLocks noChangeArrowheads="1"/>
              </p:cNvSpPr>
              <p:nvPr/>
            </p:nvSpPr>
            <p:spPr bwMode="auto">
              <a:xfrm>
                <a:off x="3312" y="2094"/>
                <a:ext cx="62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10%</a:t>
                </a:r>
              </a:p>
            </p:txBody>
          </p:sp>
        </p:grpSp>
        <p:grpSp>
          <p:nvGrpSpPr>
            <p:cNvPr id="15382" name="Group 22"/>
            <p:cNvGrpSpPr>
              <a:grpSpLocks/>
            </p:cNvGrpSpPr>
            <p:nvPr/>
          </p:nvGrpSpPr>
          <p:grpSpPr bwMode="auto">
            <a:xfrm>
              <a:off x="3936" y="1883"/>
              <a:ext cx="575" cy="210"/>
              <a:chOff x="3936" y="1883"/>
              <a:chExt cx="575" cy="210"/>
            </a:xfrm>
          </p:grpSpPr>
          <p:sp>
            <p:nvSpPr>
              <p:cNvPr id="15383" name="AutoShape 23"/>
              <p:cNvSpPr>
                <a:spLocks noChangeArrowheads="1"/>
              </p:cNvSpPr>
              <p:nvPr/>
            </p:nvSpPr>
            <p:spPr bwMode="auto">
              <a:xfrm>
                <a:off x="3936" y="1883"/>
                <a:ext cx="575"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4" name="Text Box 24"/>
              <p:cNvSpPr txBox="1">
                <a:spLocks noChangeArrowheads="1"/>
              </p:cNvSpPr>
              <p:nvPr/>
            </p:nvSpPr>
            <p:spPr bwMode="auto">
              <a:xfrm>
                <a:off x="3936" y="1883"/>
                <a:ext cx="57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1.65</a:t>
                </a:r>
              </a:p>
            </p:txBody>
          </p:sp>
        </p:grpSp>
        <p:grpSp>
          <p:nvGrpSpPr>
            <p:cNvPr id="15385" name="Group 25"/>
            <p:cNvGrpSpPr>
              <a:grpSpLocks/>
            </p:cNvGrpSpPr>
            <p:nvPr/>
          </p:nvGrpSpPr>
          <p:grpSpPr bwMode="auto">
            <a:xfrm>
              <a:off x="3312" y="1883"/>
              <a:ext cx="623" cy="210"/>
              <a:chOff x="3312" y="1883"/>
              <a:chExt cx="623" cy="210"/>
            </a:xfrm>
          </p:grpSpPr>
          <p:sp>
            <p:nvSpPr>
              <p:cNvPr id="15386" name="AutoShape 26"/>
              <p:cNvSpPr>
                <a:spLocks noChangeArrowheads="1"/>
              </p:cNvSpPr>
              <p:nvPr/>
            </p:nvSpPr>
            <p:spPr bwMode="auto">
              <a:xfrm>
                <a:off x="3312" y="1883"/>
                <a:ext cx="623"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7" name="Text Box 27"/>
              <p:cNvSpPr txBox="1">
                <a:spLocks noChangeArrowheads="1"/>
              </p:cNvSpPr>
              <p:nvPr/>
            </p:nvSpPr>
            <p:spPr bwMode="auto">
              <a:xfrm>
                <a:off x="3312" y="1883"/>
                <a:ext cx="62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5%</a:t>
                </a:r>
              </a:p>
            </p:txBody>
          </p:sp>
        </p:grpSp>
        <p:grpSp>
          <p:nvGrpSpPr>
            <p:cNvPr id="15388" name="Group 28"/>
            <p:cNvGrpSpPr>
              <a:grpSpLocks/>
            </p:cNvGrpSpPr>
            <p:nvPr/>
          </p:nvGrpSpPr>
          <p:grpSpPr bwMode="auto">
            <a:xfrm>
              <a:off x="3936" y="1672"/>
              <a:ext cx="575" cy="210"/>
              <a:chOff x="3936" y="1672"/>
              <a:chExt cx="575" cy="210"/>
            </a:xfrm>
          </p:grpSpPr>
          <p:sp>
            <p:nvSpPr>
              <p:cNvPr id="15389" name="AutoShape 29"/>
              <p:cNvSpPr>
                <a:spLocks noChangeArrowheads="1"/>
              </p:cNvSpPr>
              <p:nvPr/>
            </p:nvSpPr>
            <p:spPr bwMode="auto">
              <a:xfrm>
                <a:off x="3936" y="1672"/>
                <a:ext cx="575"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0" name="Text Box 30"/>
              <p:cNvSpPr txBox="1">
                <a:spLocks noChangeArrowheads="1"/>
              </p:cNvSpPr>
              <p:nvPr/>
            </p:nvSpPr>
            <p:spPr bwMode="auto">
              <a:xfrm>
                <a:off x="3936" y="1672"/>
                <a:ext cx="57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2.33</a:t>
                </a:r>
              </a:p>
            </p:txBody>
          </p:sp>
        </p:grpSp>
        <p:grpSp>
          <p:nvGrpSpPr>
            <p:cNvPr id="15391" name="Group 31"/>
            <p:cNvGrpSpPr>
              <a:grpSpLocks/>
            </p:cNvGrpSpPr>
            <p:nvPr/>
          </p:nvGrpSpPr>
          <p:grpSpPr bwMode="auto">
            <a:xfrm>
              <a:off x="3936" y="1430"/>
              <a:ext cx="575" cy="241"/>
              <a:chOff x="3936" y="1430"/>
              <a:chExt cx="575" cy="241"/>
            </a:xfrm>
          </p:grpSpPr>
          <p:sp>
            <p:nvSpPr>
              <p:cNvPr id="15392" name="AutoShape 32"/>
              <p:cNvSpPr>
                <a:spLocks noChangeArrowheads="1"/>
              </p:cNvSpPr>
              <p:nvPr/>
            </p:nvSpPr>
            <p:spPr bwMode="auto">
              <a:xfrm>
                <a:off x="3936" y="1430"/>
                <a:ext cx="575" cy="241"/>
              </a:xfrm>
              <a:prstGeom prst="roundRect">
                <a:avLst>
                  <a:gd name="adj" fmla="val 41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3" name="Text Box 33"/>
              <p:cNvSpPr txBox="1">
                <a:spLocks noChangeArrowheads="1"/>
              </p:cNvSpPr>
              <p:nvPr/>
            </p:nvSpPr>
            <p:spPr bwMode="auto">
              <a:xfrm>
                <a:off x="3936" y="1430"/>
                <a:ext cx="575"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2.58</a:t>
                </a:r>
              </a:p>
            </p:txBody>
          </p:sp>
        </p:grpSp>
        <p:grpSp>
          <p:nvGrpSpPr>
            <p:cNvPr id="15394" name="Group 34"/>
            <p:cNvGrpSpPr>
              <a:grpSpLocks/>
            </p:cNvGrpSpPr>
            <p:nvPr/>
          </p:nvGrpSpPr>
          <p:grpSpPr bwMode="auto">
            <a:xfrm>
              <a:off x="3936" y="1219"/>
              <a:ext cx="575" cy="210"/>
              <a:chOff x="3936" y="1219"/>
              <a:chExt cx="575" cy="210"/>
            </a:xfrm>
          </p:grpSpPr>
          <p:sp>
            <p:nvSpPr>
              <p:cNvPr id="15395" name="AutoShape 35"/>
              <p:cNvSpPr>
                <a:spLocks noChangeArrowheads="1"/>
              </p:cNvSpPr>
              <p:nvPr/>
            </p:nvSpPr>
            <p:spPr bwMode="auto">
              <a:xfrm>
                <a:off x="3936" y="1219"/>
                <a:ext cx="575"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6" name="Text Box 36"/>
              <p:cNvSpPr txBox="1">
                <a:spLocks noChangeArrowheads="1"/>
              </p:cNvSpPr>
              <p:nvPr/>
            </p:nvSpPr>
            <p:spPr bwMode="auto">
              <a:xfrm>
                <a:off x="3936" y="1219"/>
                <a:ext cx="57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3.09</a:t>
                </a:r>
              </a:p>
            </p:txBody>
          </p:sp>
        </p:grpSp>
        <p:grpSp>
          <p:nvGrpSpPr>
            <p:cNvPr id="15397" name="Group 37"/>
            <p:cNvGrpSpPr>
              <a:grpSpLocks/>
            </p:cNvGrpSpPr>
            <p:nvPr/>
          </p:nvGrpSpPr>
          <p:grpSpPr bwMode="auto">
            <a:xfrm>
              <a:off x="3936" y="1008"/>
              <a:ext cx="575" cy="210"/>
              <a:chOff x="3936" y="1008"/>
              <a:chExt cx="575" cy="210"/>
            </a:xfrm>
          </p:grpSpPr>
          <p:sp>
            <p:nvSpPr>
              <p:cNvPr id="15398" name="AutoShape 38"/>
              <p:cNvSpPr>
                <a:spLocks noChangeArrowheads="1"/>
              </p:cNvSpPr>
              <p:nvPr/>
            </p:nvSpPr>
            <p:spPr bwMode="auto">
              <a:xfrm>
                <a:off x="3936" y="1008"/>
                <a:ext cx="575"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9" name="Text Box 39"/>
              <p:cNvSpPr txBox="1">
                <a:spLocks noChangeArrowheads="1"/>
              </p:cNvSpPr>
              <p:nvPr/>
            </p:nvSpPr>
            <p:spPr bwMode="auto">
              <a:xfrm>
                <a:off x="3936" y="1008"/>
                <a:ext cx="57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i="1">
                    <a:solidFill>
                      <a:srgbClr val="008000"/>
                    </a:solidFill>
                    <a:latin typeface="Tahoma" charset="0"/>
                  </a:rPr>
                  <a:t>z</a:t>
                </a:r>
              </a:p>
            </p:txBody>
          </p:sp>
        </p:grpSp>
        <p:grpSp>
          <p:nvGrpSpPr>
            <p:cNvPr id="15400" name="Group 40"/>
            <p:cNvGrpSpPr>
              <a:grpSpLocks/>
            </p:cNvGrpSpPr>
            <p:nvPr/>
          </p:nvGrpSpPr>
          <p:grpSpPr bwMode="auto">
            <a:xfrm>
              <a:off x="3312" y="1672"/>
              <a:ext cx="623" cy="210"/>
              <a:chOff x="3312" y="1672"/>
              <a:chExt cx="623" cy="210"/>
            </a:xfrm>
          </p:grpSpPr>
          <p:sp>
            <p:nvSpPr>
              <p:cNvPr id="15401" name="AutoShape 41"/>
              <p:cNvSpPr>
                <a:spLocks noChangeArrowheads="1"/>
              </p:cNvSpPr>
              <p:nvPr/>
            </p:nvSpPr>
            <p:spPr bwMode="auto">
              <a:xfrm>
                <a:off x="3312" y="1672"/>
                <a:ext cx="623"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2" name="Text Box 42"/>
              <p:cNvSpPr txBox="1">
                <a:spLocks noChangeArrowheads="1"/>
              </p:cNvSpPr>
              <p:nvPr/>
            </p:nvSpPr>
            <p:spPr bwMode="auto">
              <a:xfrm>
                <a:off x="3312" y="1672"/>
                <a:ext cx="62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a:t>
                </a:r>
              </a:p>
            </p:txBody>
          </p:sp>
        </p:grpSp>
        <p:grpSp>
          <p:nvGrpSpPr>
            <p:cNvPr id="15403" name="Group 43"/>
            <p:cNvGrpSpPr>
              <a:grpSpLocks/>
            </p:cNvGrpSpPr>
            <p:nvPr/>
          </p:nvGrpSpPr>
          <p:grpSpPr bwMode="auto">
            <a:xfrm>
              <a:off x="3312" y="1430"/>
              <a:ext cx="623" cy="241"/>
              <a:chOff x="3312" y="1430"/>
              <a:chExt cx="623" cy="241"/>
            </a:xfrm>
          </p:grpSpPr>
          <p:sp>
            <p:nvSpPr>
              <p:cNvPr id="15404" name="AutoShape 44"/>
              <p:cNvSpPr>
                <a:spLocks noChangeArrowheads="1"/>
              </p:cNvSpPr>
              <p:nvPr/>
            </p:nvSpPr>
            <p:spPr bwMode="auto">
              <a:xfrm>
                <a:off x="3312" y="1430"/>
                <a:ext cx="623" cy="241"/>
              </a:xfrm>
              <a:prstGeom prst="roundRect">
                <a:avLst>
                  <a:gd name="adj" fmla="val 41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5" name="Text Box 45"/>
              <p:cNvSpPr txBox="1">
                <a:spLocks noChangeArrowheads="1"/>
              </p:cNvSpPr>
              <p:nvPr/>
            </p:nvSpPr>
            <p:spPr bwMode="auto">
              <a:xfrm>
                <a:off x="3312" y="1430"/>
                <a:ext cx="623"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0.5%</a:t>
                </a:r>
              </a:p>
            </p:txBody>
          </p:sp>
        </p:grpSp>
        <p:grpSp>
          <p:nvGrpSpPr>
            <p:cNvPr id="15406" name="Group 46"/>
            <p:cNvGrpSpPr>
              <a:grpSpLocks/>
            </p:cNvGrpSpPr>
            <p:nvPr/>
          </p:nvGrpSpPr>
          <p:grpSpPr bwMode="auto">
            <a:xfrm>
              <a:off x="3312" y="1219"/>
              <a:ext cx="623" cy="210"/>
              <a:chOff x="3312" y="1219"/>
              <a:chExt cx="623" cy="210"/>
            </a:xfrm>
          </p:grpSpPr>
          <p:sp>
            <p:nvSpPr>
              <p:cNvPr id="15407" name="AutoShape 47"/>
              <p:cNvSpPr>
                <a:spLocks noChangeArrowheads="1"/>
              </p:cNvSpPr>
              <p:nvPr/>
            </p:nvSpPr>
            <p:spPr bwMode="auto">
              <a:xfrm>
                <a:off x="3312" y="1219"/>
                <a:ext cx="623"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08" name="Text Box 48"/>
              <p:cNvSpPr txBox="1">
                <a:spLocks noChangeArrowheads="1"/>
              </p:cNvSpPr>
              <p:nvPr/>
            </p:nvSpPr>
            <p:spPr bwMode="auto">
              <a:xfrm>
                <a:off x="3312" y="1219"/>
                <a:ext cx="62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0.1%</a:t>
                </a:r>
              </a:p>
            </p:txBody>
          </p:sp>
        </p:grpSp>
        <p:grpSp>
          <p:nvGrpSpPr>
            <p:cNvPr id="15409" name="Group 49"/>
            <p:cNvGrpSpPr>
              <a:grpSpLocks/>
            </p:cNvGrpSpPr>
            <p:nvPr/>
          </p:nvGrpSpPr>
          <p:grpSpPr bwMode="auto">
            <a:xfrm>
              <a:off x="3312" y="1008"/>
              <a:ext cx="623" cy="212"/>
              <a:chOff x="3312" y="1008"/>
              <a:chExt cx="623" cy="212"/>
            </a:xfrm>
          </p:grpSpPr>
          <p:sp>
            <p:nvSpPr>
              <p:cNvPr id="15410" name="AutoShape 50"/>
              <p:cNvSpPr>
                <a:spLocks noChangeArrowheads="1"/>
              </p:cNvSpPr>
              <p:nvPr/>
            </p:nvSpPr>
            <p:spPr bwMode="auto">
              <a:xfrm>
                <a:off x="3312" y="1008"/>
                <a:ext cx="623"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11" name="Text Box 51"/>
              <p:cNvSpPr txBox="1">
                <a:spLocks noChangeArrowheads="1"/>
              </p:cNvSpPr>
              <p:nvPr/>
            </p:nvSpPr>
            <p:spPr bwMode="auto">
              <a:xfrm>
                <a:off x="3312" y="1008"/>
                <a:ext cx="62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Pr[</a:t>
                </a:r>
                <a:r>
                  <a:rPr lang="en-US" altLang="en-US" sz="1600" i="1">
                    <a:solidFill>
                      <a:srgbClr val="008000"/>
                    </a:solidFill>
                    <a:latin typeface="Tahoma" charset="0"/>
                  </a:rPr>
                  <a:t>X </a:t>
                </a:r>
                <a:r>
                  <a:rPr lang="en-US" altLang="en-US" sz="1600">
                    <a:solidFill>
                      <a:srgbClr val="008000"/>
                    </a:solidFill>
                    <a:latin typeface="Symbol" charset="2"/>
                  </a:rPr>
                  <a:t></a:t>
                </a:r>
                <a:r>
                  <a:rPr lang="en-US" altLang="en-US" sz="1600">
                    <a:solidFill>
                      <a:srgbClr val="008000"/>
                    </a:solidFill>
                    <a:latin typeface="Tahoma" charset="0"/>
                  </a:rPr>
                  <a:t> </a:t>
                </a:r>
                <a:r>
                  <a:rPr lang="en-US" altLang="en-US" sz="1600" i="1">
                    <a:solidFill>
                      <a:srgbClr val="008000"/>
                    </a:solidFill>
                    <a:latin typeface="Tahoma" charset="0"/>
                  </a:rPr>
                  <a:t>z</a:t>
                </a:r>
                <a:r>
                  <a:rPr lang="en-US" altLang="en-US" sz="1600">
                    <a:solidFill>
                      <a:srgbClr val="008000"/>
                    </a:solidFill>
                    <a:latin typeface="Tahoma" charset="0"/>
                  </a:rPr>
                  <a:t>]</a:t>
                </a:r>
              </a:p>
            </p:txBody>
          </p:sp>
        </p:grpSp>
        <p:sp>
          <p:nvSpPr>
            <p:cNvPr id="15412" name="Line 52"/>
            <p:cNvSpPr>
              <a:spLocks noChangeShapeType="1"/>
            </p:cNvSpPr>
            <p:nvPr/>
          </p:nvSpPr>
          <p:spPr bwMode="auto">
            <a:xfrm>
              <a:off x="3312" y="1008"/>
              <a:ext cx="1199"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3" name="Line 53"/>
            <p:cNvSpPr>
              <a:spLocks noChangeShapeType="1"/>
            </p:cNvSpPr>
            <p:nvPr/>
          </p:nvSpPr>
          <p:spPr bwMode="auto">
            <a:xfrm>
              <a:off x="3312" y="1219"/>
              <a:ext cx="1199"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4" name="Line 54"/>
            <p:cNvSpPr>
              <a:spLocks noChangeShapeType="1"/>
            </p:cNvSpPr>
            <p:nvPr/>
          </p:nvSpPr>
          <p:spPr bwMode="auto">
            <a:xfrm>
              <a:off x="3312" y="2727"/>
              <a:ext cx="1199"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5" name="Line 55"/>
            <p:cNvSpPr>
              <a:spLocks noChangeShapeType="1"/>
            </p:cNvSpPr>
            <p:nvPr/>
          </p:nvSpPr>
          <p:spPr bwMode="auto">
            <a:xfrm>
              <a:off x="3312" y="1008"/>
              <a:ext cx="0" cy="1718"/>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6" name="Line 56"/>
            <p:cNvSpPr>
              <a:spLocks noChangeShapeType="1"/>
            </p:cNvSpPr>
            <p:nvPr/>
          </p:nvSpPr>
          <p:spPr bwMode="auto">
            <a:xfrm>
              <a:off x="4512" y="1008"/>
              <a:ext cx="0" cy="1718"/>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7" name="Line 57"/>
            <p:cNvSpPr>
              <a:spLocks noChangeShapeType="1"/>
            </p:cNvSpPr>
            <p:nvPr/>
          </p:nvSpPr>
          <p:spPr bwMode="auto">
            <a:xfrm>
              <a:off x="3936" y="1008"/>
              <a:ext cx="0" cy="1718"/>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418" name="Line 58"/>
          <p:cNvSpPr>
            <a:spLocks noChangeShapeType="1"/>
          </p:cNvSpPr>
          <p:nvPr/>
        </p:nvSpPr>
        <p:spPr bwMode="auto">
          <a:xfrm>
            <a:off x="1066800" y="4076700"/>
            <a:ext cx="38100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9" name="Line 59"/>
          <p:cNvSpPr>
            <a:spLocks noChangeShapeType="1"/>
          </p:cNvSpPr>
          <p:nvPr/>
        </p:nvSpPr>
        <p:spPr bwMode="auto">
          <a:xfrm>
            <a:off x="2971800" y="2209800"/>
            <a:ext cx="1588" cy="19431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0" name="Line 60"/>
          <p:cNvSpPr>
            <a:spLocks noChangeShapeType="1"/>
          </p:cNvSpPr>
          <p:nvPr/>
        </p:nvSpPr>
        <p:spPr bwMode="auto">
          <a:xfrm>
            <a:off x="3302000" y="4000500"/>
            <a:ext cx="1588" cy="1524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1" name="Line 61"/>
          <p:cNvSpPr>
            <a:spLocks noChangeShapeType="1"/>
          </p:cNvSpPr>
          <p:nvPr/>
        </p:nvSpPr>
        <p:spPr bwMode="auto">
          <a:xfrm>
            <a:off x="3543300" y="4000500"/>
            <a:ext cx="1588" cy="1524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2" name="Line 62"/>
          <p:cNvSpPr>
            <a:spLocks noChangeShapeType="1"/>
          </p:cNvSpPr>
          <p:nvPr/>
        </p:nvSpPr>
        <p:spPr bwMode="auto">
          <a:xfrm>
            <a:off x="2641600" y="4000500"/>
            <a:ext cx="1588" cy="1524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23" name="Group 63"/>
          <p:cNvGrpSpPr>
            <a:grpSpLocks/>
          </p:cNvGrpSpPr>
          <p:nvPr/>
        </p:nvGrpSpPr>
        <p:grpSpPr bwMode="auto">
          <a:xfrm>
            <a:off x="2438400" y="4114800"/>
            <a:ext cx="1598613" cy="303213"/>
            <a:chOff x="1536" y="2592"/>
            <a:chExt cx="1007" cy="191"/>
          </a:xfrm>
        </p:grpSpPr>
        <p:sp>
          <p:nvSpPr>
            <p:cNvPr id="15424" name="AutoShape 64"/>
            <p:cNvSpPr>
              <a:spLocks noChangeArrowheads="1"/>
            </p:cNvSpPr>
            <p:nvPr/>
          </p:nvSpPr>
          <p:spPr bwMode="auto">
            <a:xfrm>
              <a:off x="1536" y="2592"/>
              <a:ext cx="1007" cy="191"/>
            </a:xfrm>
            <a:prstGeom prst="roundRect">
              <a:avLst>
                <a:gd name="adj" fmla="val 519"/>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5" name="Text Box 65"/>
            <p:cNvSpPr txBox="1">
              <a:spLocks noChangeArrowheads="1"/>
            </p:cNvSpPr>
            <p:nvPr/>
          </p:nvSpPr>
          <p:spPr bwMode="auto">
            <a:xfrm>
              <a:off x="1536" y="2592"/>
              <a:ext cx="100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57887" rIns="90360" bIns="44280"/>
            <a:lstStyle>
              <a:lvl1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9pPr>
            </a:lstStyle>
            <a:p>
              <a:pPr marL="457200" indent="-455613">
                <a:lnSpc>
                  <a:spcPct val="91000"/>
                </a:lnSpc>
                <a:spcBef>
                  <a:spcPts val="300"/>
                </a:spcBef>
              </a:pPr>
              <a:r>
                <a:rPr lang="en-US" altLang="en-US" sz="1200" dirty="0">
                  <a:solidFill>
                    <a:srgbClr val="000000"/>
                  </a:solidFill>
                  <a:latin typeface="Tahoma" charset="0"/>
                  <a:cs typeface="Tahoma" charset="0"/>
                </a:rPr>
                <a:t>–</a:t>
              </a:r>
              <a:r>
                <a:rPr lang="en-US" altLang="en-US" sz="1200" dirty="0">
                  <a:solidFill>
                    <a:srgbClr val="000000"/>
                  </a:solidFill>
                  <a:latin typeface="Tahoma" charset="0"/>
                </a:rPr>
                <a:t>1     0     1   1.65</a:t>
              </a:r>
            </a:p>
          </p:txBody>
        </p:sp>
      </p:grpSp>
      <p:sp>
        <p:nvSpPr>
          <p:cNvPr id="15426" name="Line 66"/>
          <p:cNvSpPr>
            <a:spLocks noChangeShapeType="1"/>
          </p:cNvSpPr>
          <p:nvPr/>
        </p:nvSpPr>
        <p:spPr bwMode="auto">
          <a:xfrm>
            <a:off x="3302000" y="2590800"/>
            <a:ext cx="1588" cy="15621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7" name="Line 67"/>
          <p:cNvSpPr>
            <a:spLocks noChangeShapeType="1"/>
          </p:cNvSpPr>
          <p:nvPr/>
        </p:nvSpPr>
        <p:spPr bwMode="auto">
          <a:xfrm>
            <a:off x="2641600" y="2590800"/>
            <a:ext cx="1588" cy="15621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Rounded Rectangle 70"/>
          <p:cNvSpPr/>
          <p:nvPr/>
        </p:nvSpPr>
        <p:spPr>
          <a:xfrm>
            <a:off x="2286000" y="4800599"/>
            <a:ext cx="3962400" cy="45720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428" name="Object 68"/>
          <p:cNvGraphicFramePr>
            <a:graphicFrameLocks noChangeAspect="1"/>
          </p:cNvGraphicFramePr>
          <p:nvPr/>
        </p:nvGraphicFramePr>
        <p:xfrm>
          <a:off x="2354263" y="4846638"/>
          <a:ext cx="3946525" cy="373062"/>
        </p:xfrm>
        <a:graphic>
          <a:graphicData uri="http://schemas.openxmlformats.org/presentationml/2006/ole">
            <mc:AlternateContent xmlns:mc="http://schemas.openxmlformats.org/markup-compatibility/2006">
              <mc:Choice xmlns:v="urn:schemas-microsoft-com:vml" Requires="v">
                <p:oleObj spid="_x0000_s206880" r:id="rId4" imgW="4318920" imgH="387000" progId="">
                  <p:embed/>
                </p:oleObj>
              </mc:Choice>
              <mc:Fallback>
                <p:oleObj r:id="rId4" imgW="4318920" imgH="387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263" y="4846638"/>
                        <a:ext cx="3946525" cy="3730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429"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375" y="1928813"/>
            <a:ext cx="3810000" cy="2295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6067676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0" y="-77788"/>
            <a:ext cx="9344025" cy="13731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Transforming </a:t>
            </a:r>
            <a:r>
              <a:rPr lang="en-US" altLang="en-US" i="1" dirty="0"/>
              <a:t>f</a:t>
            </a:r>
          </a:p>
        </p:txBody>
      </p:sp>
      <p:sp>
        <p:nvSpPr>
          <p:cNvPr id="16386" name="Text Box 2"/>
          <p:cNvSpPr txBox="1">
            <a:spLocks noChangeArrowheads="1"/>
          </p:cNvSpPr>
          <p:nvPr/>
        </p:nvSpPr>
        <p:spPr bwMode="auto">
          <a:xfrm>
            <a:off x="539750" y="1587500"/>
            <a:ext cx="8099425"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600"/>
              </a:spcBef>
              <a:buClr>
                <a:srgbClr val="008000"/>
              </a:buClr>
              <a:buSzPct val="40000"/>
              <a:buFont typeface="Wingdings" charset="2"/>
              <a:buChar char=""/>
            </a:pPr>
            <a:r>
              <a:rPr lang="en-US" altLang="en-US" dirty="0">
                <a:solidFill>
                  <a:schemeClr val="tx1"/>
                </a:solidFill>
                <a:latin typeface="+mn-lt"/>
              </a:rPr>
              <a:t>Transformed value for </a:t>
            </a:r>
            <a:r>
              <a:rPr lang="en-US" altLang="en-US" i="1" dirty="0">
                <a:solidFill>
                  <a:schemeClr val="tx1"/>
                </a:solidFill>
                <a:latin typeface="+mn-lt"/>
              </a:rPr>
              <a:t>f </a:t>
            </a:r>
            <a:r>
              <a:rPr lang="en-US" altLang="en-US" dirty="0">
                <a:solidFill>
                  <a:schemeClr val="tx1"/>
                </a:solidFill>
                <a:latin typeface="+mn-lt"/>
              </a:rPr>
              <a:t>:</a:t>
            </a:r>
            <a:br>
              <a:rPr lang="en-US" altLang="en-US" dirty="0">
                <a:solidFill>
                  <a:schemeClr val="tx1"/>
                </a:solidFill>
                <a:latin typeface="+mn-lt"/>
              </a:rPr>
            </a:br>
            <a:r>
              <a:rPr lang="en-US" altLang="en-US" i="1" dirty="0">
                <a:solidFill>
                  <a:schemeClr val="tx1"/>
                </a:solidFill>
                <a:latin typeface="+mn-lt"/>
              </a:rPr>
              <a:t/>
            </a:r>
            <a:br>
              <a:rPr lang="en-US" altLang="en-US" i="1" dirty="0">
                <a:solidFill>
                  <a:schemeClr val="tx1"/>
                </a:solidFill>
                <a:latin typeface="+mn-lt"/>
              </a:rPr>
            </a:br>
            <a:r>
              <a:rPr lang="en-US" altLang="en-US" sz="2000" dirty="0">
                <a:solidFill>
                  <a:schemeClr val="tx1"/>
                </a:solidFill>
                <a:latin typeface="+mn-lt"/>
              </a:rPr>
              <a:t>(i.e. subtract the mean and divide by the </a:t>
            </a:r>
            <a:r>
              <a:rPr lang="en-US" altLang="en-US" sz="2000" i="1" dirty="0">
                <a:solidFill>
                  <a:schemeClr val="tx1"/>
                </a:solidFill>
                <a:latin typeface="+mn-lt"/>
              </a:rPr>
              <a:t>standard deviation</a:t>
            </a:r>
            <a:r>
              <a:rPr lang="en-US" altLang="en-US" sz="2000" dirty="0">
                <a:solidFill>
                  <a:schemeClr val="tx1"/>
                </a:solidFill>
                <a:latin typeface="+mn-lt"/>
              </a:rPr>
              <a:t>)</a:t>
            </a:r>
            <a:r>
              <a:rPr lang="en-US" altLang="en-US" dirty="0">
                <a:solidFill>
                  <a:schemeClr val="tx1"/>
                </a:solidFill>
                <a:latin typeface="+mn-lt"/>
              </a:rPr>
              <a:t/>
            </a:r>
            <a:br>
              <a:rPr lang="en-US" altLang="en-US" dirty="0">
                <a:solidFill>
                  <a:schemeClr val="tx1"/>
                </a:solidFill>
                <a:latin typeface="+mn-lt"/>
              </a:rPr>
            </a:br>
            <a:endParaRPr lang="en-US" altLang="en-US" dirty="0">
              <a:solidFill>
                <a:schemeClr val="tx1"/>
              </a:solidFill>
              <a:latin typeface="+mn-lt"/>
            </a:endParaRPr>
          </a:p>
          <a:p>
            <a:pPr>
              <a:spcBef>
                <a:spcPts val="600"/>
              </a:spcBef>
              <a:buClr>
                <a:srgbClr val="008000"/>
              </a:buClr>
              <a:buSzPct val="40000"/>
              <a:buFont typeface="Wingdings" charset="2"/>
              <a:buChar char=""/>
            </a:pPr>
            <a:r>
              <a:rPr lang="en-US" altLang="en-US" dirty="0">
                <a:solidFill>
                  <a:schemeClr val="tx1"/>
                </a:solidFill>
                <a:latin typeface="+mn-lt"/>
              </a:rPr>
              <a:t>Resulting equation:</a:t>
            </a:r>
          </a:p>
          <a:p>
            <a:pPr indent="-257175">
              <a:spcBef>
                <a:spcPts val="600"/>
              </a:spcBef>
              <a:buClrTx/>
              <a:buSzTx/>
              <a:buFontTx/>
              <a:buNone/>
            </a:pPr>
            <a:endParaRPr lang="en-US" altLang="en-US" dirty="0">
              <a:solidFill>
                <a:schemeClr val="tx1"/>
              </a:solidFill>
              <a:latin typeface="+mn-lt"/>
            </a:endParaRPr>
          </a:p>
          <a:p>
            <a:pPr>
              <a:spcBef>
                <a:spcPts val="600"/>
              </a:spcBef>
              <a:buClr>
                <a:srgbClr val="008000"/>
              </a:buClr>
              <a:buSzPct val="40000"/>
              <a:buFont typeface="Wingdings" charset="2"/>
              <a:buChar char=""/>
            </a:pPr>
            <a:r>
              <a:rPr lang="en-US" altLang="en-US" dirty="0">
                <a:solidFill>
                  <a:schemeClr val="tx1"/>
                </a:solidFill>
                <a:latin typeface="+mn-lt"/>
              </a:rPr>
              <a:t>Solving for </a:t>
            </a:r>
            <a:r>
              <a:rPr lang="en-US" altLang="en-US" i="1" dirty="0">
                <a:solidFill>
                  <a:schemeClr val="tx1"/>
                </a:solidFill>
                <a:latin typeface="+mn-lt"/>
              </a:rPr>
              <a:t>p </a:t>
            </a:r>
            <a:r>
              <a:rPr lang="en-US" altLang="en-US" dirty="0">
                <a:solidFill>
                  <a:schemeClr val="tx1"/>
                </a:solidFill>
                <a:latin typeface="+mn-lt"/>
              </a:rPr>
              <a:t>:</a:t>
            </a:r>
          </a:p>
        </p:txBody>
      </p:sp>
      <p:sp>
        <p:nvSpPr>
          <p:cNvPr id="7" name="Rounded Rectangle 6"/>
          <p:cNvSpPr/>
          <p:nvPr/>
        </p:nvSpPr>
        <p:spPr>
          <a:xfrm>
            <a:off x="4800600" y="1542184"/>
            <a:ext cx="1192249" cy="667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87" name="Object 3"/>
          <p:cNvGraphicFramePr>
            <a:graphicFrameLocks noChangeAspect="1"/>
          </p:cNvGraphicFramePr>
          <p:nvPr/>
        </p:nvGraphicFramePr>
        <p:xfrm>
          <a:off x="4859338" y="1619250"/>
          <a:ext cx="1122362" cy="500063"/>
        </p:xfrm>
        <a:graphic>
          <a:graphicData uri="http://schemas.openxmlformats.org/presentationml/2006/ole">
            <mc:AlternateContent xmlns:mc="http://schemas.openxmlformats.org/markup-compatibility/2006">
              <mc:Choice xmlns:v="urn:schemas-microsoft-com:vml" Requires="v">
                <p:oleObj spid="_x0000_s207964" r:id="rId4" imgW="1250640" imgH="518400" progId="">
                  <p:embed/>
                </p:oleObj>
              </mc:Choice>
              <mc:Fallback>
                <p:oleObj r:id="rId4" imgW="1250640" imgH="518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619250"/>
                        <a:ext cx="1122362" cy="5000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ounded Rectangle 7"/>
          <p:cNvSpPr/>
          <p:nvPr/>
        </p:nvSpPr>
        <p:spPr>
          <a:xfrm>
            <a:off x="4648200" y="3428999"/>
            <a:ext cx="3276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88" name="Object 4"/>
          <p:cNvGraphicFramePr>
            <a:graphicFrameLocks noChangeAspect="1"/>
          </p:cNvGraphicFramePr>
          <p:nvPr/>
        </p:nvGraphicFramePr>
        <p:xfrm>
          <a:off x="4714875" y="3600450"/>
          <a:ext cx="3205163" cy="500063"/>
        </p:xfrm>
        <a:graphic>
          <a:graphicData uri="http://schemas.openxmlformats.org/presentationml/2006/ole">
            <mc:AlternateContent xmlns:mc="http://schemas.openxmlformats.org/markup-compatibility/2006">
              <mc:Choice xmlns:v="urn:schemas-microsoft-com:vml" Requires="v">
                <p:oleObj spid="_x0000_s207965" r:id="rId6" imgW="3584880" imgH="518400" progId="">
                  <p:embed/>
                </p:oleObj>
              </mc:Choice>
              <mc:Fallback>
                <p:oleObj r:id="rId6" imgW="3584880" imgH="5184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75" y="3600450"/>
                        <a:ext cx="3205163" cy="5000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ounded Rectangle 8"/>
          <p:cNvSpPr/>
          <p:nvPr/>
        </p:nvSpPr>
        <p:spPr>
          <a:xfrm>
            <a:off x="1905000" y="4724400"/>
            <a:ext cx="4572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89" name="Object 5"/>
          <p:cNvGraphicFramePr>
            <a:graphicFrameLocks noChangeAspect="1"/>
          </p:cNvGraphicFramePr>
          <p:nvPr/>
        </p:nvGraphicFramePr>
        <p:xfrm>
          <a:off x="1979613" y="4859338"/>
          <a:ext cx="4486275" cy="541337"/>
        </p:xfrm>
        <a:graphic>
          <a:graphicData uri="http://schemas.openxmlformats.org/presentationml/2006/ole">
            <mc:AlternateContent xmlns:mc="http://schemas.openxmlformats.org/markup-compatibility/2006">
              <mc:Choice xmlns:v="urn:schemas-microsoft-com:vml" Requires="v">
                <p:oleObj spid="_x0000_s207966" r:id="rId8" imgW="5024880" imgH="567000" progId="">
                  <p:embed/>
                </p:oleObj>
              </mc:Choice>
              <mc:Fallback>
                <p:oleObj r:id="rId8" imgW="5024880" imgH="5670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4859338"/>
                        <a:ext cx="4486275" cy="5413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687983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0" y="-77788"/>
            <a:ext cx="9344025" cy="14493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Examples</a:t>
            </a:r>
          </a:p>
        </p:txBody>
      </p:sp>
      <p:sp>
        <p:nvSpPr>
          <p:cNvPr id="17410" name="Text Box 2"/>
          <p:cNvSpPr txBox="1">
            <a:spLocks noChangeArrowheads="1"/>
          </p:cNvSpPr>
          <p:nvPr/>
        </p:nvSpPr>
        <p:spPr bwMode="auto">
          <a:xfrm>
            <a:off x="539750" y="1587500"/>
            <a:ext cx="7918450" cy="494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4520" rIns="90360" bIns="4428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9pPr>
          </a:lstStyle>
          <a:p>
            <a:pPr>
              <a:lnSpc>
                <a:spcPct val="90000"/>
              </a:lnSpc>
              <a:spcBef>
                <a:spcPts val="600"/>
              </a:spcBef>
              <a:buClr>
                <a:srgbClr val="008000"/>
              </a:buClr>
              <a:buSzPct val="45000"/>
              <a:buFont typeface="Wingdings" charset="2"/>
              <a:buChar char=""/>
            </a:pPr>
            <a:r>
              <a:rPr lang="en-US" altLang="en-US" i="1" dirty="0">
                <a:solidFill>
                  <a:schemeClr val="tx1"/>
                </a:solidFill>
                <a:latin typeface="+mn-lt"/>
              </a:rPr>
              <a:t>f </a:t>
            </a:r>
            <a:r>
              <a:rPr lang="en-US" altLang="en-US" dirty="0">
                <a:solidFill>
                  <a:schemeClr val="tx1"/>
                </a:solidFill>
                <a:latin typeface="+mn-lt"/>
              </a:rPr>
              <a:t>= 75%, </a:t>
            </a:r>
            <a:r>
              <a:rPr lang="en-US" altLang="en-US" i="1" dirty="0">
                <a:solidFill>
                  <a:schemeClr val="tx1"/>
                </a:solidFill>
                <a:latin typeface="+mn-lt"/>
              </a:rPr>
              <a:t>N </a:t>
            </a:r>
            <a:r>
              <a:rPr lang="en-US" altLang="en-US" dirty="0">
                <a:solidFill>
                  <a:schemeClr val="tx1"/>
                </a:solidFill>
                <a:latin typeface="+mn-lt"/>
              </a:rPr>
              <a:t>= 1000, </a:t>
            </a:r>
            <a:r>
              <a:rPr lang="en-US" altLang="en-US" i="1" dirty="0">
                <a:solidFill>
                  <a:schemeClr val="tx1"/>
                </a:solidFill>
                <a:latin typeface="+mn-lt"/>
              </a:rPr>
              <a:t>c </a:t>
            </a:r>
            <a:r>
              <a:rPr lang="en-US" altLang="en-US" dirty="0">
                <a:solidFill>
                  <a:schemeClr val="tx1"/>
                </a:solidFill>
                <a:latin typeface="+mn-lt"/>
              </a:rPr>
              <a:t>= 80% (so that </a:t>
            </a:r>
            <a:r>
              <a:rPr lang="en-US" altLang="en-US" i="1" dirty="0">
                <a:solidFill>
                  <a:schemeClr val="tx1"/>
                </a:solidFill>
                <a:latin typeface="+mn-lt"/>
              </a:rPr>
              <a:t>z = </a:t>
            </a:r>
            <a:r>
              <a:rPr lang="en-US" altLang="en-US" dirty="0">
                <a:solidFill>
                  <a:schemeClr val="tx1"/>
                </a:solidFill>
                <a:latin typeface="+mn-lt"/>
              </a:rPr>
              <a:t>1.28):</a:t>
            </a:r>
            <a:br>
              <a:rPr lang="en-US" altLang="en-US" dirty="0">
                <a:solidFill>
                  <a:schemeClr val="tx1"/>
                </a:solidFill>
                <a:latin typeface="+mn-lt"/>
              </a:rPr>
            </a:br>
            <a:r>
              <a:rPr lang="en-US" altLang="en-US" dirty="0">
                <a:solidFill>
                  <a:schemeClr val="tx1"/>
                </a:solidFill>
                <a:latin typeface="+mn-lt"/>
              </a:rPr>
              <a:t/>
            </a:r>
            <a:br>
              <a:rPr lang="en-US" altLang="en-US" dirty="0">
                <a:solidFill>
                  <a:schemeClr val="tx1"/>
                </a:solidFill>
                <a:latin typeface="+mn-lt"/>
              </a:rPr>
            </a:br>
            <a:endParaRPr lang="en-US" altLang="en-US" dirty="0">
              <a:solidFill>
                <a:schemeClr val="tx1"/>
              </a:solidFill>
              <a:latin typeface="+mn-lt"/>
            </a:endParaRPr>
          </a:p>
          <a:p>
            <a:pPr>
              <a:lnSpc>
                <a:spcPct val="90000"/>
              </a:lnSpc>
              <a:spcBef>
                <a:spcPts val="600"/>
              </a:spcBef>
              <a:buClr>
                <a:srgbClr val="008000"/>
              </a:buClr>
              <a:buSzPct val="45000"/>
              <a:buFont typeface="Wingdings" charset="2"/>
              <a:buChar char=""/>
            </a:pPr>
            <a:r>
              <a:rPr lang="en-US" altLang="en-US" i="1" dirty="0">
                <a:solidFill>
                  <a:schemeClr val="tx1"/>
                </a:solidFill>
                <a:latin typeface="+mn-lt"/>
              </a:rPr>
              <a:t>f </a:t>
            </a:r>
            <a:r>
              <a:rPr lang="en-US" altLang="en-US" dirty="0">
                <a:solidFill>
                  <a:schemeClr val="tx1"/>
                </a:solidFill>
                <a:latin typeface="+mn-lt"/>
              </a:rPr>
              <a:t>= 75%, </a:t>
            </a:r>
            <a:r>
              <a:rPr lang="en-US" altLang="en-US" i="1" dirty="0">
                <a:solidFill>
                  <a:schemeClr val="tx1"/>
                </a:solidFill>
                <a:latin typeface="+mn-lt"/>
              </a:rPr>
              <a:t>N </a:t>
            </a:r>
            <a:r>
              <a:rPr lang="en-US" altLang="en-US" dirty="0">
                <a:solidFill>
                  <a:schemeClr val="tx1"/>
                </a:solidFill>
                <a:latin typeface="+mn-lt"/>
              </a:rPr>
              <a:t>= 100, </a:t>
            </a:r>
            <a:r>
              <a:rPr lang="en-US" altLang="en-US" i="1" dirty="0">
                <a:solidFill>
                  <a:schemeClr val="tx1"/>
                </a:solidFill>
                <a:latin typeface="+mn-lt"/>
              </a:rPr>
              <a:t>c </a:t>
            </a:r>
            <a:r>
              <a:rPr lang="en-US" altLang="en-US" dirty="0">
                <a:solidFill>
                  <a:schemeClr val="tx1"/>
                </a:solidFill>
                <a:latin typeface="+mn-lt"/>
              </a:rPr>
              <a:t>= 80% (so that </a:t>
            </a:r>
            <a:r>
              <a:rPr lang="en-US" altLang="en-US" i="1" dirty="0">
                <a:solidFill>
                  <a:schemeClr val="tx1"/>
                </a:solidFill>
                <a:latin typeface="+mn-lt"/>
              </a:rPr>
              <a:t>z = </a:t>
            </a:r>
            <a:r>
              <a:rPr lang="en-US" altLang="en-US" dirty="0">
                <a:solidFill>
                  <a:schemeClr val="tx1"/>
                </a:solidFill>
                <a:latin typeface="+mn-lt"/>
              </a:rPr>
              <a:t>1.28):</a:t>
            </a:r>
            <a:br>
              <a:rPr lang="en-US" altLang="en-US" dirty="0">
                <a:solidFill>
                  <a:schemeClr val="tx1"/>
                </a:solidFill>
                <a:latin typeface="+mn-lt"/>
              </a:rPr>
            </a:br>
            <a:r>
              <a:rPr lang="en-US" altLang="en-US" dirty="0">
                <a:solidFill>
                  <a:schemeClr val="tx1"/>
                </a:solidFill>
                <a:latin typeface="+mn-lt"/>
              </a:rPr>
              <a:t/>
            </a:r>
            <a:br>
              <a:rPr lang="en-US" altLang="en-US" dirty="0">
                <a:solidFill>
                  <a:schemeClr val="tx1"/>
                </a:solidFill>
                <a:latin typeface="+mn-lt"/>
              </a:rPr>
            </a:br>
            <a:endParaRPr lang="en-US" altLang="en-US" dirty="0">
              <a:solidFill>
                <a:schemeClr val="tx1"/>
              </a:solidFill>
              <a:latin typeface="+mn-lt"/>
            </a:endParaRPr>
          </a:p>
          <a:p>
            <a:pPr>
              <a:lnSpc>
                <a:spcPct val="90000"/>
              </a:lnSpc>
              <a:spcBef>
                <a:spcPts val="600"/>
              </a:spcBef>
              <a:buClr>
                <a:srgbClr val="008000"/>
              </a:buClr>
              <a:buSzPct val="45000"/>
              <a:buFont typeface="Wingdings" charset="2"/>
              <a:buChar char=""/>
            </a:pPr>
            <a:r>
              <a:rPr lang="en-US" altLang="en-US" dirty="0">
                <a:solidFill>
                  <a:schemeClr val="tx1"/>
                </a:solidFill>
                <a:latin typeface="+mn-lt"/>
              </a:rPr>
              <a:t>Note that normal distribution assumption is only valid for large </a:t>
            </a:r>
            <a:r>
              <a:rPr lang="en-US" altLang="en-US" i="1" dirty="0">
                <a:solidFill>
                  <a:schemeClr val="tx1"/>
                </a:solidFill>
                <a:latin typeface="+mn-lt"/>
              </a:rPr>
              <a:t>N </a:t>
            </a:r>
            <a:r>
              <a:rPr lang="en-US" altLang="en-US" dirty="0">
                <a:solidFill>
                  <a:schemeClr val="tx1"/>
                </a:solidFill>
                <a:latin typeface="+mn-lt"/>
              </a:rPr>
              <a:t>(i.e. </a:t>
            </a:r>
            <a:r>
              <a:rPr lang="en-US" altLang="en-US" i="1" dirty="0">
                <a:solidFill>
                  <a:schemeClr val="tx1"/>
                </a:solidFill>
                <a:latin typeface="+mn-lt"/>
              </a:rPr>
              <a:t>N</a:t>
            </a:r>
            <a:r>
              <a:rPr lang="en-US" altLang="en-US" dirty="0">
                <a:solidFill>
                  <a:schemeClr val="tx1"/>
                </a:solidFill>
                <a:latin typeface="+mn-lt"/>
              </a:rPr>
              <a:t> &gt; 100)</a:t>
            </a:r>
          </a:p>
          <a:p>
            <a:pPr>
              <a:lnSpc>
                <a:spcPct val="90000"/>
              </a:lnSpc>
              <a:spcBef>
                <a:spcPts val="600"/>
              </a:spcBef>
              <a:buClr>
                <a:srgbClr val="008000"/>
              </a:buClr>
              <a:buSzPct val="45000"/>
              <a:buFont typeface="Wingdings" charset="2"/>
              <a:buChar char=""/>
            </a:pPr>
            <a:r>
              <a:rPr lang="en-US" altLang="en-US" i="1" dirty="0">
                <a:solidFill>
                  <a:schemeClr val="tx1"/>
                </a:solidFill>
                <a:latin typeface="+mn-lt"/>
              </a:rPr>
              <a:t>f </a:t>
            </a:r>
            <a:r>
              <a:rPr lang="en-US" altLang="en-US" dirty="0">
                <a:solidFill>
                  <a:schemeClr val="tx1"/>
                </a:solidFill>
                <a:latin typeface="+mn-lt"/>
              </a:rPr>
              <a:t>= 75%, </a:t>
            </a:r>
            <a:r>
              <a:rPr lang="en-US" altLang="en-US" i="1" dirty="0">
                <a:solidFill>
                  <a:schemeClr val="tx1"/>
                </a:solidFill>
                <a:latin typeface="+mn-lt"/>
              </a:rPr>
              <a:t>N </a:t>
            </a:r>
            <a:r>
              <a:rPr lang="en-US" altLang="en-US" dirty="0">
                <a:solidFill>
                  <a:schemeClr val="tx1"/>
                </a:solidFill>
                <a:latin typeface="+mn-lt"/>
              </a:rPr>
              <a:t>= 10, </a:t>
            </a:r>
            <a:r>
              <a:rPr lang="en-US" altLang="en-US" i="1" dirty="0">
                <a:solidFill>
                  <a:schemeClr val="tx1"/>
                </a:solidFill>
                <a:latin typeface="+mn-lt"/>
              </a:rPr>
              <a:t>c </a:t>
            </a:r>
            <a:r>
              <a:rPr lang="en-US" altLang="en-US" dirty="0">
                <a:solidFill>
                  <a:schemeClr val="tx1"/>
                </a:solidFill>
                <a:latin typeface="+mn-lt"/>
              </a:rPr>
              <a:t>= 80% (so that </a:t>
            </a:r>
            <a:r>
              <a:rPr lang="en-US" altLang="en-US" i="1" dirty="0">
                <a:solidFill>
                  <a:schemeClr val="tx1"/>
                </a:solidFill>
                <a:latin typeface="+mn-lt"/>
              </a:rPr>
              <a:t>z = </a:t>
            </a:r>
            <a:r>
              <a:rPr lang="en-US" altLang="en-US" dirty="0">
                <a:solidFill>
                  <a:schemeClr val="tx1"/>
                </a:solidFill>
                <a:latin typeface="+mn-lt"/>
              </a:rPr>
              <a:t>1.28):</a:t>
            </a:r>
            <a:br>
              <a:rPr lang="en-US" altLang="en-US" dirty="0">
                <a:solidFill>
                  <a:schemeClr val="tx1"/>
                </a:solidFill>
                <a:latin typeface="+mn-lt"/>
              </a:rPr>
            </a:br>
            <a:r>
              <a:rPr lang="en-US" altLang="en-US" dirty="0">
                <a:solidFill>
                  <a:schemeClr val="tx1"/>
                </a:solidFill>
                <a:latin typeface="+mn-lt"/>
              </a:rPr>
              <a:t/>
            </a:r>
            <a:br>
              <a:rPr lang="en-US" altLang="en-US" dirty="0">
                <a:solidFill>
                  <a:schemeClr val="tx1"/>
                </a:solidFill>
                <a:latin typeface="+mn-lt"/>
              </a:rPr>
            </a:br>
            <a:r>
              <a:rPr lang="en-US" altLang="en-US" dirty="0">
                <a:solidFill>
                  <a:schemeClr val="tx1"/>
                </a:solidFill>
                <a:latin typeface="+mn-lt"/>
              </a:rPr>
              <a:t/>
            </a:r>
            <a:br>
              <a:rPr lang="en-US" altLang="en-US" dirty="0">
                <a:solidFill>
                  <a:schemeClr val="tx1"/>
                </a:solidFill>
                <a:latin typeface="+mn-lt"/>
              </a:rPr>
            </a:br>
            <a:r>
              <a:rPr lang="en-US" altLang="en-US" dirty="0">
                <a:solidFill>
                  <a:schemeClr val="tx1"/>
                </a:solidFill>
                <a:latin typeface="+mn-lt"/>
              </a:rPr>
              <a:t/>
            </a:r>
            <a:br>
              <a:rPr lang="en-US" altLang="en-US" dirty="0">
                <a:solidFill>
                  <a:schemeClr val="tx1"/>
                </a:solidFill>
                <a:latin typeface="+mn-lt"/>
              </a:rPr>
            </a:br>
            <a:r>
              <a:rPr lang="en-US" altLang="en-US" dirty="0">
                <a:solidFill>
                  <a:schemeClr val="tx1"/>
                </a:solidFill>
                <a:latin typeface="+mn-lt"/>
              </a:rPr>
              <a:t>(</a:t>
            </a:r>
            <a:r>
              <a:rPr lang="en-US" altLang="en-US" sz="2000" dirty="0">
                <a:solidFill>
                  <a:schemeClr val="tx1"/>
                </a:solidFill>
                <a:latin typeface="+mn-lt"/>
              </a:rPr>
              <a:t>should be taken with a grain of salt)</a:t>
            </a:r>
            <a:br>
              <a:rPr lang="en-US" altLang="en-US" sz="2000" dirty="0">
                <a:solidFill>
                  <a:schemeClr val="tx1"/>
                </a:solidFill>
                <a:latin typeface="+mn-lt"/>
              </a:rPr>
            </a:br>
            <a:endParaRPr lang="en-US" altLang="en-US" sz="2000" dirty="0">
              <a:solidFill>
                <a:schemeClr val="tx1"/>
              </a:solidFill>
              <a:latin typeface="+mn-lt"/>
            </a:endParaRPr>
          </a:p>
        </p:txBody>
      </p:sp>
      <p:sp>
        <p:nvSpPr>
          <p:cNvPr id="7" name="Rounded Rectangle 6"/>
          <p:cNvSpPr/>
          <p:nvPr/>
        </p:nvSpPr>
        <p:spPr>
          <a:xfrm>
            <a:off x="3657600" y="2133600"/>
            <a:ext cx="2895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411" name="Object 3"/>
          <p:cNvGraphicFramePr>
            <a:graphicFrameLocks noChangeAspect="1"/>
          </p:cNvGraphicFramePr>
          <p:nvPr/>
        </p:nvGraphicFramePr>
        <p:xfrm>
          <a:off x="3779838" y="2147888"/>
          <a:ext cx="2568575" cy="371475"/>
        </p:xfrm>
        <a:graphic>
          <a:graphicData uri="http://schemas.openxmlformats.org/presentationml/2006/ole">
            <mc:AlternateContent xmlns:mc="http://schemas.openxmlformats.org/markup-compatibility/2006">
              <mc:Choice xmlns:v="urn:schemas-microsoft-com:vml" Requires="v">
                <p:oleObj spid="_x0000_s208988" r:id="rId4" imgW="2791800" imgH="387000" progId="">
                  <p:embed/>
                </p:oleObj>
              </mc:Choice>
              <mc:Fallback>
                <p:oleObj r:id="rId4" imgW="2791800" imgH="387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2147888"/>
                        <a:ext cx="2568575" cy="371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ounded Rectangle 7"/>
          <p:cNvSpPr/>
          <p:nvPr/>
        </p:nvSpPr>
        <p:spPr>
          <a:xfrm>
            <a:off x="3657600" y="32004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412" name="Object 4"/>
          <p:cNvGraphicFramePr>
            <a:graphicFrameLocks noChangeAspect="1"/>
          </p:cNvGraphicFramePr>
          <p:nvPr/>
        </p:nvGraphicFramePr>
        <p:xfrm>
          <a:off x="3779838" y="3240088"/>
          <a:ext cx="2573337" cy="371475"/>
        </p:xfrm>
        <a:graphic>
          <a:graphicData uri="http://schemas.openxmlformats.org/presentationml/2006/ole">
            <mc:AlternateContent xmlns:mc="http://schemas.openxmlformats.org/markup-compatibility/2006">
              <mc:Choice xmlns:v="urn:schemas-microsoft-com:vml" Requires="v">
                <p:oleObj spid="_x0000_s208989" r:id="rId6" imgW="2791800" imgH="387000" progId="">
                  <p:embed/>
                </p:oleObj>
              </mc:Choice>
              <mc:Fallback>
                <p:oleObj r:id="rId6" imgW="2791800" imgH="387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3240088"/>
                        <a:ext cx="2573337" cy="371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ounded Rectangle 8"/>
          <p:cNvSpPr/>
          <p:nvPr/>
        </p:nvSpPr>
        <p:spPr>
          <a:xfrm>
            <a:off x="3657600" y="50292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413" name="Object 5"/>
          <p:cNvGraphicFramePr>
            <a:graphicFrameLocks noChangeAspect="1"/>
          </p:cNvGraphicFramePr>
          <p:nvPr/>
        </p:nvGraphicFramePr>
        <p:xfrm>
          <a:off x="3767138" y="5091113"/>
          <a:ext cx="2571750" cy="371475"/>
        </p:xfrm>
        <a:graphic>
          <a:graphicData uri="http://schemas.openxmlformats.org/presentationml/2006/ole">
            <mc:AlternateContent xmlns:mc="http://schemas.openxmlformats.org/markup-compatibility/2006">
              <mc:Choice xmlns:v="urn:schemas-microsoft-com:vml" Requires="v">
                <p:oleObj spid="_x0000_s208990" r:id="rId8" imgW="2791800" imgH="387000" progId="">
                  <p:embed/>
                </p:oleObj>
              </mc:Choice>
              <mc:Fallback>
                <p:oleObj r:id="rId8" imgW="2791800" imgH="3870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7138" y="5091113"/>
                        <a:ext cx="2571750" cy="371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1047853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462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Holdout estimation</a:t>
            </a:r>
          </a:p>
        </p:txBody>
      </p:sp>
      <p:sp>
        <p:nvSpPr>
          <p:cNvPr id="154627"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What shall we do if the amount of data is limited?</a:t>
            </a:r>
          </a:p>
          <a:p>
            <a:pPr marL="342900" indent="-342900">
              <a:spcBef>
                <a:spcPct val="20000"/>
              </a:spcBef>
              <a:buFontTx/>
              <a:buChar char="•"/>
            </a:pPr>
            <a:r>
              <a:rPr lang="en-US" sz="2800"/>
              <a:t>The </a:t>
            </a:r>
            <a:r>
              <a:rPr lang="en-US" sz="2800" i="1"/>
              <a:t>holdout</a:t>
            </a:r>
            <a:r>
              <a:rPr lang="en-US" sz="2800"/>
              <a:t> method reserves a certain amount for testing and uses the remainder for training</a:t>
            </a:r>
          </a:p>
          <a:p>
            <a:pPr marL="742950" lvl="1" indent="-285750">
              <a:spcBef>
                <a:spcPct val="20000"/>
              </a:spcBef>
              <a:buFontTx/>
              <a:buChar char="–"/>
            </a:pPr>
            <a:r>
              <a:rPr lang="en-US"/>
              <a:t>Usually: one third for testing, the rest for training</a:t>
            </a:r>
          </a:p>
          <a:p>
            <a:pPr marL="342900" indent="-342900">
              <a:spcBef>
                <a:spcPct val="20000"/>
              </a:spcBef>
              <a:buFontTx/>
              <a:buChar char="•"/>
            </a:pPr>
            <a:r>
              <a:rPr lang="en-US" sz="2800"/>
              <a:t>Problem: the samples might not be representative</a:t>
            </a:r>
          </a:p>
          <a:p>
            <a:pPr marL="742950" lvl="1" indent="-285750">
              <a:spcBef>
                <a:spcPct val="20000"/>
              </a:spcBef>
              <a:buFontTx/>
              <a:buChar char="–"/>
            </a:pPr>
            <a:r>
              <a:rPr lang="en-US"/>
              <a:t>Example: class might be missing in the test data</a:t>
            </a:r>
          </a:p>
          <a:p>
            <a:pPr marL="342900" indent="-342900">
              <a:spcBef>
                <a:spcPct val="20000"/>
              </a:spcBef>
              <a:buFontTx/>
              <a:buChar char="•"/>
            </a:pPr>
            <a:r>
              <a:rPr lang="en-US" sz="2800"/>
              <a:t>Advanced version uses </a:t>
            </a:r>
            <a:r>
              <a:rPr lang="en-US" sz="2800" i="1"/>
              <a:t>stratification</a:t>
            </a:r>
            <a:endParaRPr lang="en-US" sz="2800"/>
          </a:p>
          <a:p>
            <a:pPr marL="742950" lvl="1" indent="-285750">
              <a:spcBef>
                <a:spcPct val="20000"/>
              </a:spcBef>
              <a:buFontTx/>
              <a:buChar char="–"/>
            </a:pPr>
            <a:r>
              <a:rPr lang="en-US"/>
              <a:t>Ensures that each class is represented with approximately equal proportions in both subsets (uses ‘random’ sampling)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5650"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Repeated holdout method</a:t>
            </a:r>
          </a:p>
        </p:txBody>
      </p:sp>
      <p:sp>
        <p:nvSpPr>
          <p:cNvPr id="155651"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Holdout estimate can be made more reliable by repeating the process with different sub-samples</a:t>
            </a:r>
          </a:p>
          <a:p>
            <a:pPr marL="742950" lvl="1" indent="-285750">
              <a:spcBef>
                <a:spcPct val="20000"/>
              </a:spcBef>
              <a:buFontTx/>
              <a:buChar char="–"/>
            </a:pPr>
            <a:r>
              <a:rPr lang="en-US" sz="2800"/>
              <a:t>In each iteration, a certain proportion is randomly selected for training (possibly with stratification)</a:t>
            </a:r>
          </a:p>
          <a:p>
            <a:pPr marL="742950" lvl="1" indent="-285750">
              <a:spcBef>
                <a:spcPct val="20000"/>
              </a:spcBef>
              <a:buFontTx/>
              <a:buChar char="–"/>
            </a:pPr>
            <a:r>
              <a:rPr lang="en-US" sz="2800"/>
              <a:t>The error rates on the different iterations are averaged to yield an overall error rate</a:t>
            </a:r>
          </a:p>
          <a:p>
            <a:pPr marL="342900" indent="-342900">
              <a:spcBef>
                <a:spcPct val="20000"/>
              </a:spcBef>
              <a:buFontTx/>
              <a:buChar char="•"/>
            </a:pPr>
            <a:r>
              <a:rPr lang="en-US" sz="3200"/>
              <a:t>This is called the </a:t>
            </a:r>
            <a:r>
              <a:rPr lang="en-US" sz="3200" i="1"/>
              <a:t>repeated holdout </a:t>
            </a:r>
            <a:r>
              <a:rPr lang="en-US" sz="3200"/>
              <a:t>method</a:t>
            </a:r>
          </a:p>
          <a:p>
            <a:pPr marL="342900" indent="-342900">
              <a:spcBef>
                <a:spcPct val="20000"/>
              </a:spcBef>
              <a:buFontTx/>
              <a:buChar char="•"/>
            </a:pPr>
            <a:r>
              <a:rPr lang="en-US" sz="3200"/>
              <a:t>Still not optimum: the different test sets overlap</a:t>
            </a:r>
          </a:p>
          <a:p>
            <a:pPr marL="742950" lvl="1" indent="-285750">
              <a:spcBef>
                <a:spcPct val="20000"/>
              </a:spcBef>
              <a:buFontTx/>
              <a:buChar char="–"/>
            </a:pPr>
            <a:r>
              <a:rPr lang="en-US" sz="2800"/>
              <a:t>Can we prevent overlapping?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6674"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Cross-validation</a:t>
            </a:r>
          </a:p>
        </p:txBody>
      </p:sp>
      <p:sp>
        <p:nvSpPr>
          <p:cNvPr id="156675"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i="1"/>
              <a:t>Cross-validation</a:t>
            </a:r>
            <a:r>
              <a:rPr lang="en-US" sz="3200"/>
              <a:t> avoids overlapping test sets</a:t>
            </a:r>
          </a:p>
          <a:p>
            <a:pPr marL="742950" lvl="1" indent="-285750">
              <a:spcBef>
                <a:spcPct val="20000"/>
              </a:spcBef>
              <a:buFontTx/>
              <a:buChar char="–"/>
            </a:pPr>
            <a:r>
              <a:rPr lang="en-US" sz="2800"/>
              <a:t>First step: data is split into </a:t>
            </a:r>
            <a:r>
              <a:rPr lang="en-US" sz="2800" i="1"/>
              <a:t>k</a:t>
            </a:r>
            <a:r>
              <a:rPr lang="en-US" sz="2800"/>
              <a:t> subsets of equal size</a:t>
            </a:r>
          </a:p>
          <a:p>
            <a:pPr marL="742950" lvl="1" indent="-285750">
              <a:spcBef>
                <a:spcPct val="20000"/>
              </a:spcBef>
              <a:buFontTx/>
              <a:buChar char="–"/>
            </a:pPr>
            <a:r>
              <a:rPr lang="en-US" sz="2800"/>
              <a:t>Second step: each subset in turn is used for testing and the remainder for training</a:t>
            </a:r>
          </a:p>
          <a:p>
            <a:pPr marL="342900" indent="-342900">
              <a:spcBef>
                <a:spcPct val="20000"/>
              </a:spcBef>
              <a:buFontTx/>
              <a:buChar char="•"/>
            </a:pPr>
            <a:r>
              <a:rPr lang="en-US" sz="3200"/>
              <a:t>This is called </a:t>
            </a:r>
            <a:r>
              <a:rPr lang="en-US" sz="3200" i="1"/>
              <a:t>k-fold cross-validation</a:t>
            </a:r>
            <a:endParaRPr lang="en-US" sz="3200"/>
          </a:p>
          <a:p>
            <a:pPr marL="342900" indent="-342900">
              <a:spcBef>
                <a:spcPct val="20000"/>
              </a:spcBef>
              <a:buFontTx/>
              <a:buChar char="•"/>
            </a:pPr>
            <a:r>
              <a:rPr lang="en-US" sz="3200"/>
              <a:t>Often the subsets are stratified before the cross-validation is performed</a:t>
            </a:r>
          </a:p>
          <a:p>
            <a:pPr marL="342900" indent="-342900">
              <a:spcBef>
                <a:spcPct val="20000"/>
              </a:spcBef>
              <a:buFontTx/>
              <a:buChar char="•"/>
            </a:pPr>
            <a:r>
              <a:rPr lang="en-US" sz="3200"/>
              <a:t>The error estimates are averaged to yield an overall error estimate</a:t>
            </a:r>
          </a:p>
          <a:p>
            <a:pPr marL="342900" indent="-342900">
              <a:spcBef>
                <a:spcPct val="20000"/>
              </a:spcBef>
              <a:buFontTx/>
              <a:buChar char="•"/>
            </a:pPr>
            <a:endParaRPr lang="en-US" sz="3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7698"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dirty="0">
                <a:solidFill>
                  <a:schemeClr val="tx2"/>
                </a:solidFill>
              </a:rPr>
              <a:t>More on cross-validation</a:t>
            </a:r>
          </a:p>
        </p:txBody>
      </p:sp>
      <p:sp>
        <p:nvSpPr>
          <p:cNvPr id="157699"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Standard method for evaluation: stratified ten-fold cross-validation</a:t>
            </a:r>
          </a:p>
          <a:p>
            <a:pPr marL="342900" indent="-342900">
              <a:spcBef>
                <a:spcPct val="20000"/>
              </a:spcBef>
              <a:buFontTx/>
              <a:buChar char="•"/>
            </a:pPr>
            <a:r>
              <a:rPr lang="en-US" sz="2800"/>
              <a:t>Why ten? Extensive experiments have shown that this is the best choice to get an accurate estimate</a:t>
            </a:r>
          </a:p>
          <a:p>
            <a:pPr marL="742950" lvl="1" indent="-285750">
              <a:spcBef>
                <a:spcPct val="20000"/>
              </a:spcBef>
              <a:buFontTx/>
              <a:buChar char="–"/>
            </a:pPr>
            <a:r>
              <a:rPr lang="en-US"/>
              <a:t>There is also some theoretical evidence for this</a:t>
            </a:r>
          </a:p>
          <a:p>
            <a:pPr marL="342900" indent="-342900">
              <a:spcBef>
                <a:spcPct val="20000"/>
              </a:spcBef>
              <a:buFontTx/>
              <a:buChar char="•"/>
            </a:pPr>
            <a:r>
              <a:rPr lang="en-US" sz="2800"/>
              <a:t>Stratification reduces the estimate’s variance</a:t>
            </a:r>
          </a:p>
          <a:p>
            <a:pPr marL="342900" indent="-342900">
              <a:spcBef>
                <a:spcPct val="20000"/>
              </a:spcBef>
              <a:buFontTx/>
              <a:buChar char="•"/>
            </a:pPr>
            <a:r>
              <a:rPr lang="en-US" sz="2800"/>
              <a:t>Even better: repeated stratified cross-validation</a:t>
            </a:r>
          </a:p>
          <a:p>
            <a:pPr marL="742950" lvl="1" indent="-285750">
              <a:spcBef>
                <a:spcPct val="20000"/>
              </a:spcBef>
              <a:buFontTx/>
              <a:buChar char="–"/>
            </a:pPr>
            <a:r>
              <a:rPr lang="en-US"/>
              <a:t>E.g. ten-fold cross-validation is repeated ten times and results are averaged (reduces the variance)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8722"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Leave-one-out cross-validation</a:t>
            </a:r>
          </a:p>
        </p:txBody>
      </p:sp>
      <p:sp>
        <p:nvSpPr>
          <p:cNvPr id="158723"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Leave-one-out cross-validation is a particular form of cross-validation:</a:t>
            </a:r>
          </a:p>
          <a:p>
            <a:pPr marL="742950" lvl="1" indent="-285750">
              <a:spcBef>
                <a:spcPct val="20000"/>
              </a:spcBef>
              <a:buFontTx/>
              <a:buChar char="–"/>
            </a:pPr>
            <a:r>
              <a:rPr lang="en-US" sz="2800"/>
              <a:t>The number of folds is set to the number of training instances</a:t>
            </a:r>
          </a:p>
          <a:p>
            <a:pPr marL="742950" lvl="1" indent="-285750">
              <a:spcBef>
                <a:spcPct val="20000"/>
              </a:spcBef>
              <a:buFontTx/>
              <a:buChar char="–"/>
            </a:pPr>
            <a:r>
              <a:rPr lang="en-US" sz="2800"/>
              <a:t>I.e., a classifier has to be built </a:t>
            </a:r>
            <a:r>
              <a:rPr lang="en-US" sz="2800" i="1"/>
              <a:t>n</a:t>
            </a:r>
            <a:r>
              <a:rPr lang="en-US" sz="2800"/>
              <a:t> times, where </a:t>
            </a:r>
            <a:r>
              <a:rPr lang="en-US" sz="2800" i="1"/>
              <a:t>n</a:t>
            </a:r>
            <a:r>
              <a:rPr lang="en-US" sz="2800"/>
              <a:t> is the number of training instances</a:t>
            </a:r>
          </a:p>
          <a:p>
            <a:pPr marL="342900" indent="-342900">
              <a:spcBef>
                <a:spcPct val="20000"/>
              </a:spcBef>
              <a:buFontTx/>
              <a:buChar char="•"/>
            </a:pPr>
            <a:r>
              <a:rPr lang="en-US" sz="3200"/>
              <a:t>Makes maximum use of the data</a:t>
            </a:r>
          </a:p>
          <a:p>
            <a:pPr marL="342900" indent="-342900">
              <a:spcBef>
                <a:spcPct val="20000"/>
              </a:spcBef>
              <a:buFontTx/>
              <a:buChar char="•"/>
            </a:pPr>
            <a:r>
              <a:rPr lang="en-US" sz="3200"/>
              <a:t>No random sub-sampling involved</a:t>
            </a:r>
          </a:p>
          <a:p>
            <a:pPr marL="342900" indent="-342900">
              <a:spcBef>
                <a:spcPct val="20000"/>
              </a:spcBef>
              <a:buFontTx/>
              <a:buChar char="•"/>
            </a:pPr>
            <a:r>
              <a:rPr lang="en-US" sz="3200"/>
              <a:t>Very computationally expensive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37895" name="Rectangle 7"/>
          <p:cNvSpPr>
            <a:spLocks noGrp="1" noChangeArrowheads="1"/>
          </p:cNvSpPr>
          <p:nvPr>
            <p:ph type="body" idx="1"/>
          </p:nvPr>
        </p:nvSpPr>
        <p:spPr>
          <a:xfrm>
            <a:off x="381000" y="1371600"/>
            <a:ext cx="8382000" cy="4419600"/>
          </a:xfrm>
          <a:noFill/>
          <a:ln/>
        </p:spPr>
        <p:txBody>
          <a:bodyPr lIns="92075" tIns="46038" rIns="92075" bIns="46038"/>
          <a:lstStyle/>
          <a:p>
            <a:pPr algn="ctr">
              <a:buFontTx/>
              <a:buNone/>
            </a:pPr>
            <a:r>
              <a:rPr lang="en-US" sz="7200"/>
              <a:t>Credibility: </a:t>
            </a:r>
          </a:p>
          <a:p>
            <a:pPr algn="ctr">
              <a:buFontTx/>
              <a:buNone/>
            </a:pPr>
            <a:r>
              <a:rPr lang="en-US" sz="7200"/>
              <a:t>Evaluating what’s been learned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0" y="-77789"/>
            <a:ext cx="9359900" cy="1276351"/>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smtClean="0"/>
              <a:t>Leave-one-out-cross-validation</a:t>
            </a:r>
            <a:br>
              <a:rPr lang="en-US" altLang="en-US" sz="3600" dirty="0" smtClean="0"/>
            </a:br>
            <a:r>
              <a:rPr lang="en-US" altLang="en-US" sz="3600" dirty="0" smtClean="0"/>
              <a:t>and </a:t>
            </a:r>
            <a:r>
              <a:rPr lang="en-US" altLang="en-US" sz="3600" dirty="0"/>
              <a:t>S</a:t>
            </a:r>
            <a:r>
              <a:rPr lang="en-US" altLang="en-US" sz="3600" dirty="0" smtClean="0"/>
              <a:t>tratification</a:t>
            </a:r>
            <a:endParaRPr lang="en-US" altLang="en-US" sz="3600" dirty="0"/>
          </a:p>
        </p:txBody>
      </p:sp>
      <p:sp>
        <p:nvSpPr>
          <p:cNvPr id="23554" name="Text Box 2"/>
          <p:cNvSpPr txBox="1">
            <a:spLocks noChangeArrowheads="1"/>
          </p:cNvSpPr>
          <p:nvPr/>
        </p:nvSpPr>
        <p:spPr bwMode="auto">
          <a:xfrm>
            <a:off x="865188" y="1198563"/>
            <a:ext cx="7543800"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US" altLang="en-US" sz="3200" dirty="0">
                <a:solidFill>
                  <a:schemeClr val="tx1"/>
                </a:solidFill>
                <a:latin typeface="+mn-lt"/>
              </a:rPr>
              <a:t>Disadvantage of Leave-One-Out-CV: stratification is not possible</a:t>
            </a:r>
          </a:p>
          <a:p>
            <a:pPr lvl="1">
              <a:spcBef>
                <a:spcPts val="600"/>
              </a:spcBef>
              <a:buClr>
                <a:srgbClr val="008000"/>
              </a:buClr>
              <a:buSzPct val="60000"/>
              <a:buFont typeface="Symbol" charset="2"/>
              <a:buChar char=""/>
            </a:pPr>
            <a:r>
              <a:rPr lang="en-US" altLang="en-US" sz="2600" dirty="0">
                <a:solidFill>
                  <a:schemeClr val="tx1"/>
                </a:solidFill>
                <a:latin typeface="+mn-lt"/>
              </a:rPr>
              <a:t>It </a:t>
            </a:r>
            <a:r>
              <a:rPr lang="en-US" altLang="en-US" sz="2600" i="1" dirty="0">
                <a:solidFill>
                  <a:schemeClr val="tx1"/>
                </a:solidFill>
                <a:latin typeface="+mn-lt"/>
              </a:rPr>
              <a:t>guarantees</a:t>
            </a:r>
            <a:r>
              <a:rPr lang="en-US" altLang="en-US" sz="2600" dirty="0">
                <a:solidFill>
                  <a:schemeClr val="tx1"/>
                </a:solidFill>
                <a:latin typeface="+mn-lt"/>
              </a:rPr>
              <a:t> a non-stratified sample because there is only one instance in the test set!</a:t>
            </a:r>
          </a:p>
          <a:p>
            <a:pPr>
              <a:spcBef>
                <a:spcPts val="700"/>
              </a:spcBef>
              <a:buClr>
                <a:srgbClr val="008000"/>
              </a:buClr>
              <a:buSzPct val="40000"/>
              <a:buFont typeface="Wingdings" charset="2"/>
              <a:buChar char=""/>
            </a:pPr>
            <a:r>
              <a:rPr lang="en-US" altLang="en-US" sz="3200" dirty="0">
                <a:solidFill>
                  <a:schemeClr val="tx1"/>
                </a:solidFill>
                <a:latin typeface="+mn-lt"/>
              </a:rPr>
              <a:t>Extreme example: random dataset split equally into  two classes</a:t>
            </a:r>
          </a:p>
          <a:p>
            <a:pPr lvl="1">
              <a:spcBef>
                <a:spcPts val="600"/>
              </a:spcBef>
              <a:buClr>
                <a:srgbClr val="008000"/>
              </a:buClr>
              <a:buSzPct val="60000"/>
              <a:buFont typeface="Symbol" charset="2"/>
              <a:buChar char=""/>
            </a:pPr>
            <a:r>
              <a:rPr lang="en-US" altLang="en-US" sz="2600" dirty="0">
                <a:solidFill>
                  <a:schemeClr val="tx1"/>
                </a:solidFill>
                <a:latin typeface="+mn-lt"/>
              </a:rPr>
              <a:t>Best inducer predicts majority class</a:t>
            </a:r>
          </a:p>
          <a:p>
            <a:pPr lvl="1">
              <a:spcBef>
                <a:spcPts val="600"/>
              </a:spcBef>
              <a:buClr>
                <a:srgbClr val="008000"/>
              </a:buClr>
              <a:buSzPct val="60000"/>
              <a:buFont typeface="Symbol" charset="2"/>
              <a:buChar char=""/>
            </a:pPr>
            <a:r>
              <a:rPr lang="en-US" altLang="en-US" sz="2600" dirty="0">
                <a:solidFill>
                  <a:schemeClr val="tx1"/>
                </a:solidFill>
                <a:latin typeface="+mn-lt"/>
              </a:rPr>
              <a:t>50% accuracy on fresh data </a:t>
            </a:r>
          </a:p>
          <a:p>
            <a:pPr lvl="1">
              <a:spcBef>
                <a:spcPts val="600"/>
              </a:spcBef>
              <a:buClr>
                <a:srgbClr val="008000"/>
              </a:buClr>
              <a:buSzPct val="60000"/>
              <a:buFont typeface="Symbol" charset="2"/>
              <a:buChar char=""/>
            </a:pPr>
            <a:r>
              <a:rPr lang="en-US" altLang="en-US" sz="2600" dirty="0">
                <a:solidFill>
                  <a:schemeClr val="tx1"/>
                </a:solidFill>
                <a:latin typeface="+mn-lt"/>
              </a:rPr>
              <a:t>Leave-One-Out-CV estimate is 100% error</a:t>
            </a:r>
            <a:r>
              <a:rPr lang="en-US" altLang="en-US" sz="2600" dirty="0" smtClean="0">
                <a:solidFill>
                  <a:schemeClr val="tx1"/>
                </a:solidFill>
                <a:latin typeface="+mn-lt"/>
              </a:rPr>
              <a:t>!</a:t>
            </a:r>
            <a:endParaRPr lang="en-US" altLang="en-US" sz="2600" dirty="0">
              <a:solidFill>
                <a:schemeClr val="tx1"/>
              </a:solidFill>
              <a:latin typeface="+mn-lt"/>
            </a:endParaRP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13057498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9746" name="Rectangle 2"/>
          <p:cNvSpPr>
            <a:spLocks noChangeArrowheads="1"/>
          </p:cNvSpPr>
          <p:nvPr/>
        </p:nvSpPr>
        <p:spPr bwMode="auto">
          <a:xfrm>
            <a:off x="100013" y="242888"/>
            <a:ext cx="891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bootstrap</a:t>
            </a:r>
          </a:p>
        </p:txBody>
      </p:sp>
      <p:sp>
        <p:nvSpPr>
          <p:cNvPr id="159747" name="Rectangle 3"/>
          <p:cNvSpPr>
            <a:spLocks noChangeArrowheads="1"/>
          </p:cNvSpPr>
          <p:nvPr/>
        </p:nvSpPr>
        <p:spPr bwMode="auto">
          <a:xfrm>
            <a:off x="100013" y="1385888"/>
            <a:ext cx="8915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a:t>CV uses sampling </a:t>
            </a:r>
            <a:r>
              <a:rPr lang="en-US" sz="3200" i="1"/>
              <a:t>without replacement</a:t>
            </a:r>
          </a:p>
          <a:p>
            <a:pPr marL="742950" lvl="1" indent="-285750">
              <a:lnSpc>
                <a:spcPct val="90000"/>
              </a:lnSpc>
              <a:spcBef>
                <a:spcPct val="20000"/>
              </a:spcBef>
              <a:buFontTx/>
              <a:buChar char="–"/>
            </a:pPr>
            <a:r>
              <a:rPr lang="en-US" sz="2800"/>
              <a:t>The same instance, once selected, can not be selected again for a particular training/test set</a:t>
            </a:r>
          </a:p>
          <a:p>
            <a:pPr marL="342900" indent="-342900">
              <a:lnSpc>
                <a:spcPct val="90000"/>
              </a:lnSpc>
              <a:spcBef>
                <a:spcPct val="20000"/>
              </a:spcBef>
              <a:buFontTx/>
              <a:buChar char="•"/>
            </a:pPr>
            <a:r>
              <a:rPr lang="en-US" sz="3200"/>
              <a:t>The </a:t>
            </a:r>
            <a:r>
              <a:rPr lang="en-US" sz="3200" i="1"/>
              <a:t>bootstrap</a:t>
            </a:r>
            <a:r>
              <a:rPr lang="en-US" sz="3200"/>
              <a:t> is an estimation method that uses sampling with replacement to form the training set</a:t>
            </a:r>
          </a:p>
          <a:p>
            <a:pPr marL="742950" lvl="1" indent="-285750">
              <a:lnSpc>
                <a:spcPct val="90000"/>
              </a:lnSpc>
              <a:spcBef>
                <a:spcPct val="20000"/>
              </a:spcBef>
              <a:buFontTx/>
              <a:buChar char="–"/>
            </a:pPr>
            <a:r>
              <a:rPr lang="en-US" sz="2800"/>
              <a:t>A dataset of </a:t>
            </a:r>
            <a:r>
              <a:rPr lang="en-US" sz="2800" i="1"/>
              <a:t>n </a:t>
            </a:r>
            <a:r>
              <a:rPr lang="en-US" sz="2800"/>
              <a:t>instances is sampled </a:t>
            </a:r>
            <a:r>
              <a:rPr lang="en-US" sz="2800" i="1"/>
              <a:t>n</a:t>
            </a:r>
            <a:r>
              <a:rPr lang="en-US" sz="2800"/>
              <a:t> times with replacement to form a new dataset of </a:t>
            </a:r>
            <a:r>
              <a:rPr lang="en-US" sz="2800" i="1"/>
              <a:t>n</a:t>
            </a:r>
            <a:r>
              <a:rPr lang="en-US" sz="2800"/>
              <a:t> instances</a:t>
            </a:r>
          </a:p>
          <a:p>
            <a:pPr marL="742950" lvl="1" indent="-285750">
              <a:lnSpc>
                <a:spcPct val="90000"/>
              </a:lnSpc>
              <a:spcBef>
                <a:spcPct val="20000"/>
              </a:spcBef>
              <a:buFontTx/>
              <a:buChar char="–"/>
            </a:pPr>
            <a:r>
              <a:rPr lang="en-US" sz="2800"/>
              <a:t>This data is used as the training set</a:t>
            </a:r>
          </a:p>
          <a:p>
            <a:pPr marL="742950" lvl="1" indent="-285750">
              <a:lnSpc>
                <a:spcPct val="90000"/>
              </a:lnSpc>
              <a:spcBef>
                <a:spcPct val="20000"/>
              </a:spcBef>
              <a:buFontTx/>
              <a:buChar char="–"/>
            </a:pPr>
            <a:r>
              <a:rPr lang="en-US" sz="2800"/>
              <a:t>The instances from the original dataset that don’t occur in the new training set are used for testing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0770"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0.632 bootstrap</a:t>
            </a:r>
          </a:p>
        </p:txBody>
      </p:sp>
      <p:sp>
        <p:nvSpPr>
          <p:cNvPr id="160771"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This method is also called the </a:t>
            </a:r>
            <a:r>
              <a:rPr lang="en-US" sz="3200" i="1"/>
              <a:t>0.632 bootstrap</a:t>
            </a:r>
            <a:endParaRPr lang="en-US" sz="3200"/>
          </a:p>
          <a:p>
            <a:pPr marL="742950" lvl="1" indent="-285750">
              <a:spcBef>
                <a:spcPct val="20000"/>
              </a:spcBef>
              <a:buFontTx/>
              <a:buChar char="–"/>
            </a:pPr>
            <a:r>
              <a:rPr lang="en-US" sz="2800"/>
              <a:t>A particular instance has a probability of 1-1/</a:t>
            </a:r>
            <a:r>
              <a:rPr lang="en-US" sz="2800" i="1"/>
              <a:t>n</a:t>
            </a:r>
            <a:r>
              <a:rPr lang="en-US" sz="2800"/>
              <a:t> of </a:t>
            </a:r>
            <a:r>
              <a:rPr lang="en-US" sz="2800" i="1"/>
              <a:t>not </a:t>
            </a:r>
            <a:r>
              <a:rPr lang="en-US" sz="2800"/>
              <a:t>being picked</a:t>
            </a:r>
          </a:p>
          <a:p>
            <a:pPr marL="742950" lvl="1" indent="-285750">
              <a:spcBef>
                <a:spcPct val="20000"/>
              </a:spcBef>
              <a:buFontTx/>
              <a:buChar char="–"/>
            </a:pPr>
            <a:r>
              <a:rPr lang="en-US" sz="2800"/>
              <a:t>Thus its probability of ending up in the test data is:</a:t>
            </a:r>
          </a:p>
          <a:p>
            <a:pPr marL="742950" lvl="1" indent="-285750">
              <a:spcBef>
                <a:spcPct val="20000"/>
              </a:spcBef>
              <a:buFontTx/>
              <a:buChar char="–"/>
            </a:pPr>
            <a:endParaRPr lang="en-US" sz="2800"/>
          </a:p>
          <a:p>
            <a:pPr marL="742950" lvl="1" indent="-285750">
              <a:spcBef>
                <a:spcPct val="20000"/>
              </a:spcBef>
              <a:buFontTx/>
              <a:buChar char="–"/>
            </a:pPr>
            <a:endParaRPr lang="en-US" sz="2800"/>
          </a:p>
          <a:p>
            <a:pPr marL="742950" lvl="1" indent="-285750">
              <a:spcBef>
                <a:spcPct val="20000"/>
              </a:spcBef>
              <a:buFontTx/>
              <a:buChar char="–"/>
            </a:pPr>
            <a:r>
              <a:rPr lang="en-US" sz="2800"/>
              <a:t>This means the training data will contain approximately 63.2% of the instances</a:t>
            </a:r>
          </a:p>
        </p:txBody>
      </p:sp>
      <p:graphicFrame>
        <p:nvGraphicFramePr>
          <p:cNvPr id="160772" name="Object 4"/>
          <p:cNvGraphicFramePr>
            <a:graphicFrameLocks noChangeAspect="1"/>
          </p:cNvGraphicFramePr>
          <p:nvPr/>
        </p:nvGraphicFramePr>
        <p:xfrm>
          <a:off x="3200400" y="3733800"/>
          <a:ext cx="2413000" cy="787400"/>
        </p:xfrm>
        <a:graphic>
          <a:graphicData uri="http://schemas.openxmlformats.org/presentationml/2006/ole">
            <mc:AlternateContent xmlns:mc="http://schemas.openxmlformats.org/markup-compatibility/2006">
              <mc:Choice xmlns:v="urn:schemas-microsoft-com:vml" Requires="v">
                <p:oleObj spid="_x0000_s199713" name="Equation" r:id="rId3" imgW="2412720" imgH="787320" progId="Equation.3">
                  <p:embed/>
                </p:oleObj>
              </mc:Choice>
              <mc:Fallback>
                <p:oleObj name="Equation" r:id="rId3" imgW="2412720" imgH="787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733800"/>
                        <a:ext cx="2413000" cy="7874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1794"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Estimating error with the bootstrap</a:t>
            </a:r>
          </a:p>
        </p:txBody>
      </p:sp>
      <p:sp>
        <p:nvSpPr>
          <p:cNvPr id="161795" name="Rectangle 3"/>
          <p:cNvSpPr>
            <a:spLocks noChangeArrowheads="1"/>
          </p:cNvSpPr>
          <p:nvPr/>
        </p:nvSpPr>
        <p:spPr bwMode="auto">
          <a:xfrm>
            <a:off x="381000" y="1371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The error estimate on the test data will be very pessimistic </a:t>
            </a:r>
          </a:p>
          <a:p>
            <a:pPr marL="742950" lvl="1" indent="-285750">
              <a:spcBef>
                <a:spcPct val="20000"/>
              </a:spcBef>
              <a:buFontTx/>
              <a:buChar char="–"/>
            </a:pPr>
            <a:r>
              <a:rPr lang="en-US" sz="2800"/>
              <a:t>It contains only ~37% of the instances</a:t>
            </a:r>
          </a:p>
          <a:p>
            <a:pPr marL="342900" indent="-342900">
              <a:spcBef>
                <a:spcPct val="20000"/>
              </a:spcBef>
              <a:buFontTx/>
              <a:buChar char="•"/>
            </a:pPr>
            <a:r>
              <a:rPr lang="en-US" sz="3200"/>
              <a:t>Thus it is combined with the resubstitution error:</a:t>
            </a:r>
          </a:p>
          <a:p>
            <a:pPr marL="342900" indent="-342900">
              <a:spcBef>
                <a:spcPct val="20000"/>
              </a:spcBef>
              <a:buFontTx/>
              <a:buChar char="•"/>
            </a:pPr>
            <a:endParaRPr lang="en-US" sz="3200"/>
          </a:p>
          <a:p>
            <a:pPr marL="342900" indent="-342900">
              <a:spcBef>
                <a:spcPct val="20000"/>
              </a:spcBef>
              <a:buFontTx/>
              <a:buChar char="•"/>
            </a:pPr>
            <a:r>
              <a:rPr lang="en-US" sz="3200"/>
              <a:t>The resubstitution error gets less weight than the error on the test data</a:t>
            </a:r>
          </a:p>
          <a:p>
            <a:pPr marL="342900" indent="-342900">
              <a:spcBef>
                <a:spcPct val="20000"/>
              </a:spcBef>
              <a:buFontTx/>
              <a:buChar char="•"/>
            </a:pPr>
            <a:r>
              <a:rPr lang="en-US" sz="3200"/>
              <a:t>Process is repeated several times, with different replacement samples, and the results averaged</a:t>
            </a:r>
          </a:p>
          <a:p>
            <a:pPr marL="342900" indent="-342900">
              <a:spcBef>
                <a:spcPct val="20000"/>
              </a:spcBef>
              <a:buFontTx/>
              <a:buChar char="•"/>
            </a:pPr>
            <a:endParaRPr lang="en-US" sz="3200"/>
          </a:p>
        </p:txBody>
      </p:sp>
      <p:graphicFrame>
        <p:nvGraphicFramePr>
          <p:cNvPr id="161796" name="Object 4"/>
          <p:cNvGraphicFramePr>
            <a:graphicFrameLocks noChangeAspect="1"/>
          </p:cNvGraphicFramePr>
          <p:nvPr/>
        </p:nvGraphicFramePr>
        <p:xfrm>
          <a:off x="1828800" y="3733800"/>
          <a:ext cx="4965700" cy="381000"/>
        </p:xfrm>
        <a:graphic>
          <a:graphicData uri="http://schemas.openxmlformats.org/presentationml/2006/ole">
            <mc:AlternateContent xmlns:mc="http://schemas.openxmlformats.org/markup-compatibility/2006">
              <mc:Choice xmlns:v="urn:schemas-microsoft-com:vml" Requires="v">
                <p:oleObj spid="_x0000_s200737" name="Equation" r:id="rId3" imgW="4965480" imgH="380880" progId="Equation.3">
                  <p:embed/>
                </p:oleObj>
              </mc:Choice>
              <mc:Fallback>
                <p:oleObj name="Equation" r:id="rId3" imgW="4965480" imgH="380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733800"/>
                        <a:ext cx="49657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2818"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More on the bootstrap</a:t>
            </a:r>
          </a:p>
        </p:txBody>
      </p:sp>
      <p:sp>
        <p:nvSpPr>
          <p:cNvPr id="162819"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It is probably the best way of estimating performance for very small datasets</a:t>
            </a:r>
          </a:p>
          <a:p>
            <a:pPr marL="342900" indent="-342900">
              <a:spcBef>
                <a:spcPct val="20000"/>
              </a:spcBef>
              <a:buFontTx/>
              <a:buChar char="•"/>
            </a:pPr>
            <a:r>
              <a:rPr lang="en-US" sz="3200"/>
              <a:t>However, it has some problems</a:t>
            </a:r>
          </a:p>
          <a:p>
            <a:pPr marL="742950" lvl="1" indent="-285750">
              <a:spcBef>
                <a:spcPct val="20000"/>
              </a:spcBef>
              <a:buFontTx/>
              <a:buChar char="–"/>
            </a:pPr>
            <a:r>
              <a:rPr lang="en-US" sz="2800"/>
              <a:t>Consider a dataset with yes/no class labels</a:t>
            </a:r>
          </a:p>
          <a:p>
            <a:pPr marL="742950" lvl="1" indent="-285750">
              <a:spcBef>
                <a:spcPct val="20000"/>
              </a:spcBef>
              <a:buFontTx/>
              <a:buChar char="–"/>
            </a:pPr>
            <a:r>
              <a:rPr lang="en-US" sz="2800"/>
              <a:t>A perfect model that memorizes the set will achieve 0% resubstitution error and ~50% error on test data</a:t>
            </a:r>
          </a:p>
          <a:p>
            <a:pPr marL="742950" lvl="1" indent="-285750">
              <a:spcBef>
                <a:spcPct val="20000"/>
              </a:spcBef>
              <a:buFontTx/>
              <a:buChar char="–"/>
            </a:pPr>
            <a:r>
              <a:rPr lang="en-US" sz="2800"/>
              <a:t>Bootstrap estimate for this classifier:</a:t>
            </a:r>
          </a:p>
          <a:p>
            <a:pPr marL="742950" lvl="1" indent="-285750">
              <a:spcBef>
                <a:spcPct val="20000"/>
              </a:spcBef>
              <a:buFontTx/>
              <a:buChar char="–"/>
            </a:pPr>
            <a:endParaRPr lang="en-US" sz="2800"/>
          </a:p>
          <a:p>
            <a:pPr marL="742950" lvl="1" indent="-285750">
              <a:spcBef>
                <a:spcPct val="20000"/>
              </a:spcBef>
              <a:buFontTx/>
              <a:buChar char="–"/>
            </a:pPr>
            <a:r>
              <a:rPr lang="en-US" sz="2800"/>
              <a:t>True expected error: 50%</a:t>
            </a:r>
          </a:p>
        </p:txBody>
      </p:sp>
      <p:graphicFrame>
        <p:nvGraphicFramePr>
          <p:cNvPr id="162820" name="Object 4"/>
          <p:cNvGraphicFramePr>
            <a:graphicFrameLocks noChangeAspect="1"/>
          </p:cNvGraphicFramePr>
          <p:nvPr/>
        </p:nvGraphicFramePr>
        <p:xfrm>
          <a:off x="2286000" y="5181600"/>
          <a:ext cx="4305300" cy="266700"/>
        </p:xfrm>
        <a:graphic>
          <a:graphicData uri="http://schemas.openxmlformats.org/presentationml/2006/ole">
            <mc:AlternateContent xmlns:mc="http://schemas.openxmlformats.org/markup-compatibility/2006">
              <mc:Choice xmlns:v="urn:schemas-microsoft-com:vml" Requires="v">
                <p:oleObj spid="_x0000_s201761" name="Equation" r:id="rId3" imgW="4305240" imgH="266400" progId="Equation.3">
                  <p:embed/>
                </p:oleObj>
              </mc:Choice>
              <mc:Fallback>
                <p:oleObj name="Equation" r:id="rId3" imgW="430524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181600"/>
                        <a:ext cx="4305300" cy="2667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0" y="-77788"/>
            <a:ext cx="9344025" cy="1338263"/>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dirty="0"/>
              <a:t>Comparing data mining schemes</a:t>
            </a:r>
          </a:p>
        </p:txBody>
      </p:sp>
      <p:sp>
        <p:nvSpPr>
          <p:cNvPr id="28674" name="Text Box 2"/>
          <p:cNvSpPr txBox="1">
            <a:spLocks noChangeArrowheads="1"/>
          </p:cNvSpPr>
          <p:nvPr/>
        </p:nvSpPr>
        <p:spPr bwMode="auto">
          <a:xfrm>
            <a:off x="360363" y="1260475"/>
            <a:ext cx="8459787" cy="469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US" altLang="en-US" sz="3000" dirty="0">
                <a:solidFill>
                  <a:schemeClr val="tx1"/>
                </a:solidFill>
                <a:latin typeface="+mn-lt"/>
              </a:rPr>
              <a:t>Frequent question: which of two learning schemes performs better?</a:t>
            </a:r>
          </a:p>
          <a:p>
            <a:pPr>
              <a:spcBef>
                <a:spcPts val="700"/>
              </a:spcBef>
              <a:buClr>
                <a:srgbClr val="008000"/>
              </a:buClr>
              <a:buSzPct val="40000"/>
              <a:buFont typeface="Wingdings" charset="2"/>
              <a:buChar char=""/>
            </a:pPr>
            <a:r>
              <a:rPr lang="en-US" altLang="en-US" sz="3000" dirty="0">
                <a:solidFill>
                  <a:schemeClr val="tx1"/>
                </a:solidFill>
                <a:latin typeface="+mn-lt"/>
              </a:rPr>
              <a:t>Note: this is domain dependent!</a:t>
            </a:r>
          </a:p>
          <a:p>
            <a:pPr>
              <a:spcBef>
                <a:spcPts val="700"/>
              </a:spcBef>
              <a:buClr>
                <a:srgbClr val="008000"/>
              </a:buClr>
              <a:buSzPct val="40000"/>
              <a:buFont typeface="Wingdings" charset="2"/>
              <a:buChar char=""/>
            </a:pPr>
            <a:r>
              <a:rPr lang="en-US" altLang="en-US" sz="3000" dirty="0">
                <a:solidFill>
                  <a:schemeClr val="tx1"/>
                </a:solidFill>
                <a:latin typeface="+mn-lt"/>
              </a:rPr>
              <a:t>Obvious way: compare 10-fold CV estimates</a:t>
            </a:r>
          </a:p>
          <a:p>
            <a:pPr>
              <a:spcBef>
                <a:spcPts val="700"/>
              </a:spcBef>
              <a:buClr>
                <a:srgbClr val="008000"/>
              </a:buClr>
              <a:buSzPct val="40000"/>
              <a:buFont typeface="Wingdings" charset="2"/>
              <a:buChar char=""/>
            </a:pPr>
            <a:r>
              <a:rPr lang="en-US" altLang="en-US" sz="3000" dirty="0">
                <a:solidFill>
                  <a:schemeClr val="tx1"/>
                </a:solidFill>
                <a:latin typeface="+mn-lt"/>
              </a:rPr>
              <a:t>Generally sufficient in applications (we don't loose if the chosen method is not truly better)</a:t>
            </a:r>
          </a:p>
          <a:p>
            <a:pPr>
              <a:spcBef>
                <a:spcPts val="700"/>
              </a:spcBef>
              <a:buClr>
                <a:srgbClr val="008000"/>
              </a:buClr>
              <a:buSzPct val="40000"/>
              <a:buFont typeface="Wingdings" charset="2"/>
              <a:buChar char=""/>
            </a:pPr>
            <a:r>
              <a:rPr lang="en-US" altLang="en-US" sz="3000" dirty="0">
                <a:solidFill>
                  <a:schemeClr val="tx1"/>
                </a:solidFill>
                <a:latin typeface="+mn-lt"/>
              </a:rPr>
              <a:t>However, what about machine learning research?</a:t>
            </a:r>
          </a:p>
          <a:p>
            <a:pPr lvl="1">
              <a:buClr>
                <a:srgbClr val="008000"/>
              </a:buClr>
              <a:buSzPct val="60000"/>
              <a:buFont typeface="Symbol" charset="2"/>
              <a:buChar char=""/>
            </a:pPr>
            <a:r>
              <a:rPr lang="en-US" altLang="en-US" sz="3000" dirty="0">
                <a:solidFill>
                  <a:schemeClr val="tx1"/>
                </a:solidFill>
                <a:latin typeface="+mn-lt"/>
              </a:rPr>
              <a:t>Need to show convincingly that a particular method works better</a:t>
            </a: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0958842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0" y="-179388"/>
            <a:ext cx="8705850" cy="11699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Comparing schemes II</a:t>
            </a:r>
          </a:p>
        </p:txBody>
      </p:sp>
      <p:sp>
        <p:nvSpPr>
          <p:cNvPr id="29698" name="Rectangle 2"/>
          <p:cNvSpPr>
            <a:spLocks noGrp="1" noChangeArrowheads="1"/>
          </p:cNvSpPr>
          <p:nvPr>
            <p:ph type="body" idx="4294967295"/>
          </p:nvPr>
        </p:nvSpPr>
        <p:spPr>
          <a:xfrm>
            <a:off x="179388" y="965200"/>
            <a:ext cx="882015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Want to show that scheme A is better than scheme B in a particular domain</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For a given amount of training data</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On average, across all possible training sets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Let's assume we have an infinite amount of data from the domain:</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Sample infinitely many dataset of specified size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Obtain cross-validation estimate on each dataset for each scheme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Check if mean accuracy for scheme A is better than mean accuracy for scheme B</a:t>
            </a: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4686154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0" y="-77788"/>
            <a:ext cx="9344025" cy="1220787"/>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Paired t-test</a:t>
            </a:r>
          </a:p>
        </p:txBody>
      </p:sp>
      <p:sp>
        <p:nvSpPr>
          <p:cNvPr id="30722" name="Text Box 2"/>
          <p:cNvSpPr txBox="1">
            <a:spLocks noChangeArrowheads="1"/>
          </p:cNvSpPr>
          <p:nvPr/>
        </p:nvSpPr>
        <p:spPr bwMode="auto">
          <a:xfrm>
            <a:off x="147638" y="1142999"/>
            <a:ext cx="8640762" cy="4343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US" altLang="en-US" sz="2800" dirty="0">
                <a:solidFill>
                  <a:schemeClr val="tx1"/>
                </a:solidFill>
                <a:latin typeface="+mn-lt"/>
              </a:rPr>
              <a:t>In practice we have limited data and a limited number of estimates for computing the mean</a:t>
            </a:r>
          </a:p>
          <a:p>
            <a:pPr>
              <a:spcBef>
                <a:spcPts val="700"/>
              </a:spcBef>
              <a:buClr>
                <a:srgbClr val="008000"/>
              </a:buClr>
              <a:buSzPct val="40000"/>
              <a:buFont typeface="Wingdings" charset="2"/>
              <a:buChar char=""/>
            </a:pPr>
            <a:r>
              <a:rPr lang="en-US" altLang="en-US" sz="2800" i="1" dirty="0">
                <a:solidFill>
                  <a:schemeClr val="tx1"/>
                </a:solidFill>
                <a:latin typeface="+mn-lt"/>
              </a:rPr>
              <a:t>Student’s t-test</a:t>
            </a:r>
            <a:r>
              <a:rPr lang="en-US" altLang="en-US" sz="2800" dirty="0">
                <a:solidFill>
                  <a:schemeClr val="tx1"/>
                </a:solidFill>
                <a:latin typeface="+mn-lt"/>
              </a:rPr>
              <a:t> tells whether the means of two samples are significantly different</a:t>
            </a:r>
          </a:p>
          <a:p>
            <a:pPr>
              <a:spcBef>
                <a:spcPts val="700"/>
              </a:spcBef>
              <a:buClr>
                <a:srgbClr val="008000"/>
              </a:buClr>
              <a:buSzPct val="40000"/>
              <a:buFont typeface="Wingdings" charset="2"/>
              <a:buChar char=""/>
            </a:pPr>
            <a:r>
              <a:rPr lang="en-US" altLang="en-US" sz="2800" dirty="0">
                <a:solidFill>
                  <a:schemeClr val="tx1"/>
                </a:solidFill>
                <a:latin typeface="+mn-lt"/>
              </a:rPr>
              <a:t>In our case the samples are cross-validation estimates for different datasets from the domain</a:t>
            </a:r>
          </a:p>
          <a:p>
            <a:pPr>
              <a:spcBef>
                <a:spcPts val="700"/>
              </a:spcBef>
              <a:buClr>
                <a:srgbClr val="008000"/>
              </a:buClr>
              <a:buSzPct val="40000"/>
              <a:buFont typeface="Wingdings" charset="2"/>
              <a:buChar char=""/>
            </a:pPr>
            <a:r>
              <a:rPr lang="en-US" altLang="en-US" sz="2800" dirty="0">
                <a:solidFill>
                  <a:schemeClr val="tx1"/>
                </a:solidFill>
                <a:latin typeface="+mn-lt"/>
              </a:rPr>
              <a:t>Use a </a:t>
            </a:r>
            <a:r>
              <a:rPr lang="en-US" altLang="en-US" sz="2800" i="1" dirty="0">
                <a:solidFill>
                  <a:schemeClr val="tx1"/>
                </a:solidFill>
                <a:latin typeface="+mn-lt"/>
              </a:rPr>
              <a:t>paired</a:t>
            </a:r>
            <a:r>
              <a:rPr lang="en-US" altLang="en-US" sz="2800" dirty="0">
                <a:solidFill>
                  <a:schemeClr val="tx1"/>
                </a:solidFill>
                <a:latin typeface="+mn-lt"/>
              </a:rPr>
              <a:t> t-test because the individual samples are paired</a:t>
            </a:r>
          </a:p>
          <a:p>
            <a:pPr lvl="1">
              <a:spcBef>
                <a:spcPts val="600"/>
              </a:spcBef>
              <a:buClr>
                <a:srgbClr val="008000"/>
              </a:buClr>
              <a:buSzPct val="60000"/>
              <a:buFont typeface="Symbol" charset="2"/>
              <a:buChar char=""/>
            </a:pPr>
            <a:r>
              <a:rPr lang="en-US" altLang="en-US" dirty="0">
                <a:solidFill>
                  <a:schemeClr val="tx1"/>
                </a:solidFill>
                <a:latin typeface="+mn-lt"/>
              </a:rPr>
              <a:t>The same </a:t>
            </a:r>
            <a:r>
              <a:rPr lang="en-US" altLang="en-US" dirty="0" smtClean="0">
                <a:solidFill>
                  <a:schemeClr val="tx1"/>
                </a:solidFill>
                <a:latin typeface="+mn-lt"/>
              </a:rPr>
              <a:t>cross-validation </a:t>
            </a:r>
            <a:r>
              <a:rPr lang="en-US" altLang="en-US" dirty="0">
                <a:solidFill>
                  <a:schemeClr val="tx1"/>
                </a:solidFill>
                <a:latin typeface="+mn-lt"/>
              </a:rPr>
              <a:t>is applied twice</a:t>
            </a:r>
          </a:p>
        </p:txBody>
      </p:sp>
      <p:sp>
        <p:nvSpPr>
          <p:cNvPr id="30725" name="AutoShape 5"/>
          <p:cNvSpPr>
            <a:spLocks noChangeArrowheads="1"/>
          </p:cNvSpPr>
          <p:nvPr/>
        </p:nvSpPr>
        <p:spPr bwMode="auto">
          <a:xfrm>
            <a:off x="179388" y="5040313"/>
            <a:ext cx="7018337" cy="1206500"/>
          </a:xfrm>
          <a:prstGeom prst="roundRect">
            <a:avLst>
              <a:gd name="adj" fmla="val 13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7426394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0" y="-77788"/>
            <a:ext cx="9344025" cy="1136651"/>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Distribution of the means</a:t>
            </a:r>
          </a:p>
        </p:txBody>
      </p:sp>
      <p:sp>
        <p:nvSpPr>
          <p:cNvPr id="31746" name="Text Box 2"/>
          <p:cNvSpPr txBox="1">
            <a:spLocks noChangeArrowheads="1"/>
          </p:cNvSpPr>
          <p:nvPr/>
        </p:nvSpPr>
        <p:spPr bwMode="auto">
          <a:xfrm>
            <a:off x="355600" y="1058863"/>
            <a:ext cx="7924800" cy="528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704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lnSpc>
                <a:spcPct val="90000"/>
              </a:lnSpc>
              <a:spcBef>
                <a:spcPts val="600"/>
              </a:spcBef>
              <a:buClr>
                <a:srgbClr val="008000"/>
              </a:buClr>
              <a:buSzPct val="45000"/>
              <a:buFont typeface="Wingdings" charset="2"/>
              <a:buChar char=""/>
            </a:pPr>
            <a:r>
              <a:rPr lang="en-US" altLang="en-US" sz="2600" i="1" dirty="0">
                <a:solidFill>
                  <a:schemeClr val="tx1"/>
                </a:solidFill>
                <a:latin typeface="+mn-lt"/>
              </a:rPr>
              <a:t>x</a:t>
            </a:r>
            <a:r>
              <a:rPr lang="en-US" altLang="en-US" sz="2600" i="1" baseline="-25000" dirty="0">
                <a:solidFill>
                  <a:schemeClr val="tx1"/>
                </a:solidFill>
                <a:latin typeface="+mn-lt"/>
              </a:rPr>
              <a:t>1</a:t>
            </a:r>
            <a:r>
              <a:rPr lang="en-US" altLang="en-US" sz="2600" i="1" dirty="0">
                <a:solidFill>
                  <a:schemeClr val="tx1"/>
                </a:solidFill>
                <a:latin typeface="+mn-lt"/>
              </a:rPr>
              <a:t> x</a:t>
            </a:r>
            <a:r>
              <a:rPr lang="en-US" altLang="en-US" sz="2600" i="1" baseline="-25000" dirty="0">
                <a:solidFill>
                  <a:schemeClr val="tx1"/>
                </a:solidFill>
                <a:latin typeface="+mn-lt"/>
              </a:rPr>
              <a:t>2</a:t>
            </a:r>
            <a:r>
              <a:rPr lang="en-US" altLang="en-US" sz="2600" i="1" dirty="0">
                <a:solidFill>
                  <a:schemeClr val="tx1"/>
                </a:solidFill>
                <a:latin typeface="+mn-lt"/>
              </a:rPr>
              <a:t> … </a:t>
            </a:r>
            <a:r>
              <a:rPr lang="en-US" altLang="en-US" sz="2600" i="1" dirty="0" err="1">
                <a:solidFill>
                  <a:schemeClr val="tx1"/>
                </a:solidFill>
                <a:latin typeface="+mn-lt"/>
              </a:rPr>
              <a:t>x</a:t>
            </a:r>
            <a:r>
              <a:rPr lang="en-US" altLang="en-US" sz="2600" i="1" baseline="-25000" dirty="0" err="1">
                <a:solidFill>
                  <a:schemeClr val="tx1"/>
                </a:solidFill>
                <a:latin typeface="+mn-lt"/>
              </a:rPr>
              <a:t>k</a:t>
            </a:r>
            <a:r>
              <a:rPr lang="en-US" altLang="en-US" sz="2600" i="1" dirty="0">
                <a:solidFill>
                  <a:schemeClr val="tx1"/>
                </a:solidFill>
                <a:latin typeface="+mn-lt"/>
              </a:rPr>
              <a:t> </a:t>
            </a:r>
            <a:r>
              <a:rPr lang="en-US" altLang="en-US" sz="2600" dirty="0">
                <a:solidFill>
                  <a:schemeClr val="tx1"/>
                </a:solidFill>
                <a:latin typeface="+mn-lt"/>
              </a:rPr>
              <a:t>and </a:t>
            </a:r>
            <a:r>
              <a:rPr lang="en-US" altLang="en-US" sz="2600" i="1" dirty="0">
                <a:solidFill>
                  <a:schemeClr val="tx1"/>
                </a:solidFill>
                <a:latin typeface="+mn-lt"/>
              </a:rPr>
              <a:t>y</a:t>
            </a:r>
            <a:r>
              <a:rPr lang="en-US" altLang="en-US" sz="2600" i="1" baseline="-25000" dirty="0">
                <a:solidFill>
                  <a:schemeClr val="tx1"/>
                </a:solidFill>
                <a:latin typeface="+mn-lt"/>
              </a:rPr>
              <a:t>1</a:t>
            </a:r>
            <a:r>
              <a:rPr lang="en-US" altLang="en-US" sz="2600" i="1" dirty="0">
                <a:solidFill>
                  <a:schemeClr val="tx1"/>
                </a:solidFill>
                <a:latin typeface="+mn-lt"/>
              </a:rPr>
              <a:t> y</a:t>
            </a:r>
            <a:r>
              <a:rPr lang="en-US" altLang="en-US" sz="2600" i="1" baseline="-25000" dirty="0">
                <a:solidFill>
                  <a:schemeClr val="tx1"/>
                </a:solidFill>
                <a:latin typeface="+mn-lt"/>
              </a:rPr>
              <a:t>2</a:t>
            </a:r>
            <a:r>
              <a:rPr lang="en-US" altLang="en-US" sz="2600" i="1" dirty="0">
                <a:solidFill>
                  <a:schemeClr val="tx1"/>
                </a:solidFill>
                <a:latin typeface="+mn-lt"/>
              </a:rPr>
              <a:t> … </a:t>
            </a:r>
            <a:r>
              <a:rPr lang="en-US" altLang="en-US" sz="2600" i="1" dirty="0" err="1">
                <a:solidFill>
                  <a:schemeClr val="tx1"/>
                </a:solidFill>
                <a:latin typeface="+mn-lt"/>
              </a:rPr>
              <a:t>y</a:t>
            </a:r>
            <a:r>
              <a:rPr lang="en-US" altLang="en-US" sz="2600" i="1" baseline="-25000" dirty="0" err="1">
                <a:solidFill>
                  <a:schemeClr val="tx1"/>
                </a:solidFill>
                <a:latin typeface="+mn-lt"/>
              </a:rPr>
              <a:t>k</a:t>
            </a:r>
            <a:r>
              <a:rPr lang="en-US" altLang="en-US" sz="2600" i="1" dirty="0">
                <a:solidFill>
                  <a:schemeClr val="tx1"/>
                </a:solidFill>
                <a:latin typeface="+mn-lt"/>
              </a:rPr>
              <a:t> </a:t>
            </a:r>
            <a:r>
              <a:rPr lang="en-US" altLang="en-US" sz="2600" dirty="0">
                <a:solidFill>
                  <a:schemeClr val="tx1"/>
                </a:solidFill>
                <a:latin typeface="+mn-lt"/>
              </a:rPr>
              <a:t>are the 2</a:t>
            </a:r>
            <a:r>
              <a:rPr lang="en-US" altLang="en-US" sz="2600" i="1" dirty="0">
                <a:solidFill>
                  <a:schemeClr val="tx1"/>
                </a:solidFill>
                <a:latin typeface="+mn-lt"/>
              </a:rPr>
              <a:t>k</a:t>
            </a:r>
            <a:r>
              <a:rPr lang="en-US" altLang="en-US" sz="2600" dirty="0">
                <a:solidFill>
                  <a:schemeClr val="tx1"/>
                </a:solidFill>
                <a:latin typeface="+mn-lt"/>
              </a:rPr>
              <a:t> samples for the </a:t>
            </a:r>
            <a:r>
              <a:rPr lang="en-US" altLang="en-US" sz="2600" i="1" dirty="0">
                <a:solidFill>
                  <a:schemeClr val="tx1"/>
                </a:solidFill>
                <a:latin typeface="+mn-lt"/>
              </a:rPr>
              <a:t>k</a:t>
            </a:r>
            <a:r>
              <a:rPr lang="en-US" altLang="en-US" sz="2600" dirty="0">
                <a:solidFill>
                  <a:schemeClr val="tx1"/>
                </a:solidFill>
                <a:latin typeface="+mn-lt"/>
              </a:rPr>
              <a:t> different datasets</a:t>
            </a:r>
          </a:p>
          <a:p>
            <a:pPr>
              <a:lnSpc>
                <a:spcPct val="90000"/>
              </a:lnSpc>
              <a:spcBef>
                <a:spcPts val="600"/>
              </a:spcBef>
              <a:buClr>
                <a:srgbClr val="008000"/>
              </a:buClr>
              <a:buSzPct val="45000"/>
              <a:buFont typeface="Wingdings" charset="2"/>
              <a:buChar char=""/>
            </a:pPr>
            <a:r>
              <a:rPr lang="en-US" altLang="en-US" sz="2600" i="1" dirty="0">
                <a:solidFill>
                  <a:schemeClr val="tx1"/>
                </a:solidFill>
                <a:latin typeface="+mn-lt"/>
              </a:rPr>
              <a:t>m</a:t>
            </a:r>
            <a:r>
              <a:rPr lang="en-US" altLang="en-US" sz="2600" i="1" baseline="-25000" dirty="0">
                <a:solidFill>
                  <a:schemeClr val="tx1"/>
                </a:solidFill>
                <a:latin typeface="+mn-lt"/>
              </a:rPr>
              <a:t>x</a:t>
            </a:r>
            <a:r>
              <a:rPr lang="en-US" altLang="en-US" sz="2600" dirty="0">
                <a:solidFill>
                  <a:schemeClr val="tx1"/>
                </a:solidFill>
                <a:latin typeface="+mn-lt"/>
              </a:rPr>
              <a:t> and </a:t>
            </a:r>
            <a:r>
              <a:rPr lang="en-US" altLang="en-US" sz="2600" i="1" dirty="0">
                <a:solidFill>
                  <a:schemeClr val="tx1"/>
                </a:solidFill>
                <a:latin typeface="+mn-lt"/>
              </a:rPr>
              <a:t>m</a:t>
            </a:r>
            <a:r>
              <a:rPr lang="en-US" altLang="en-US" sz="2600" i="1" baseline="-25000" dirty="0">
                <a:solidFill>
                  <a:schemeClr val="tx1"/>
                </a:solidFill>
                <a:latin typeface="+mn-lt"/>
              </a:rPr>
              <a:t>y</a:t>
            </a:r>
            <a:r>
              <a:rPr lang="en-US" altLang="en-US" sz="2600" dirty="0">
                <a:solidFill>
                  <a:schemeClr val="tx1"/>
                </a:solidFill>
                <a:latin typeface="+mn-lt"/>
              </a:rPr>
              <a:t> are the means</a:t>
            </a:r>
          </a:p>
          <a:p>
            <a:pPr>
              <a:lnSpc>
                <a:spcPct val="90000"/>
              </a:lnSpc>
              <a:spcBef>
                <a:spcPts val="600"/>
              </a:spcBef>
              <a:buClr>
                <a:srgbClr val="008000"/>
              </a:buClr>
              <a:buSzPct val="45000"/>
              <a:buFont typeface="Wingdings" charset="2"/>
              <a:buChar char=""/>
            </a:pPr>
            <a:r>
              <a:rPr lang="en-US" altLang="en-US" sz="2600" dirty="0">
                <a:solidFill>
                  <a:schemeClr val="tx1"/>
                </a:solidFill>
                <a:latin typeface="+mn-lt"/>
              </a:rPr>
              <a:t>With enough samples, the mean of a set of independent samples is normally distributed</a:t>
            </a:r>
            <a:br>
              <a:rPr lang="en-US" altLang="en-US" sz="2600" dirty="0">
                <a:solidFill>
                  <a:schemeClr val="tx1"/>
                </a:solidFill>
                <a:latin typeface="+mn-lt"/>
              </a:rPr>
            </a:br>
            <a:endParaRPr lang="en-US" altLang="en-US" sz="2600" dirty="0">
              <a:solidFill>
                <a:schemeClr val="tx1"/>
              </a:solidFill>
              <a:latin typeface="+mn-lt"/>
            </a:endParaRPr>
          </a:p>
          <a:p>
            <a:pPr>
              <a:lnSpc>
                <a:spcPct val="90000"/>
              </a:lnSpc>
              <a:spcBef>
                <a:spcPts val="600"/>
              </a:spcBef>
              <a:buClr>
                <a:srgbClr val="008000"/>
              </a:buClr>
              <a:buSzPct val="45000"/>
              <a:buFont typeface="Wingdings" charset="2"/>
              <a:buChar char=""/>
            </a:pPr>
            <a:r>
              <a:rPr lang="en-US" altLang="en-US" sz="2600" dirty="0">
                <a:solidFill>
                  <a:schemeClr val="tx1"/>
                </a:solidFill>
                <a:latin typeface="+mn-lt"/>
              </a:rPr>
              <a:t>Estimated variances of the means are </a:t>
            </a:r>
            <a:br>
              <a:rPr lang="en-US" altLang="en-US" sz="2600" dirty="0">
                <a:solidFill>
                  <a:schemeClr val="tx1"/>
                </a:solidFill>
                <a:latin typeface="+mn-lt"/>
              </a:rPr>
            </a:br>
            <a:r>
              <a:rPr lang="en-US" altLang="en-US" sz="2600" dirty="0">
                <a:solidFill>
                  <a:schemeClr val="tx1"/>
                </a:solidFill>
                <a:latin typeface="+mn-lt"/>
                <a:ea typeface="Symbol" charset="2"/>
                <a:cs typeface="Symbol" charset="2"/>
              </a:rPr>
              <a:t>s</a:t>
            </a:r>
            <a:r>
              <a:rPr lang="en-US" altLang="en-US" sz="2600" baseline="-25000" dirty="0">
                <a:solidFill>
                  <a:schemeClr val="tx1"/>
                </a:solidFill>
                <a:latin typeface="+mn-lt"/>
              </a:rPr>
              <a:t>x</a:t>
            </a:r>
            <a:r>
              <a:rPr lang="en-US" altLang="en-US" sz="2600" baseline="30000" dirty="0">
                <a:solidFill>
                  <a:schemeClr val="tx1"/>
                </a:solidFill>
                <a:latin typeface="+mn-lt"/>
              </a:rPr>
              <a:t>2</a:t>
            </a:r>
            <a:r>
              <a:rPr lang="en-US" altLang="en-US" sz="2600" dirty="0">
                <a:solidFill>
                  <a:schemeClr val="tx1"/>
                </a:solidFill>
                <a:latin typeface="+mn-lt"/>
              </a:rPr>
              <a:t>/k and </a:t>
            </a:r>
            <a:r>
              <a:rPr lang="en-US" altLang="en-US" sz="2600" dirty="0">
                <a:solidFill>
                  <a:schemeClr val="tx1"/>
                </a:solidFill>
                <a:latin typeface="+mn-lt"/>
                <a:ea typeface="Symbol" charset="2"/>
                <a:cs typeface="Symbol" charset="2"/>
              </a:rPr>
              <a:t>s</a:t>
            </a:r>
            <a:r>
              <a:rPr lang="en-US" altLang="en-US" sz="2600" baseline="-25000" dirty="0">
                <a:solidFill>
                  <a:schemeClr val="tx1"/>
                </a:solidFill>
                <a:latin typeface="+mn-lt"/>
              </a:rPr>
              <a:t>y</a:t>
            </a:r>
            <a:r>
              <a:rPr lang="en-US" altLang="en-US" sz="2600" baseline="30000" dirty="0">
                <a:solidFill>
                  <a:schemeClr val="tx1"/>
                </a:solidFill>
                <a:latin typeface="+mn-lt"/>
              </a:rPr>
              <a:t>2</a:t>
            </a:r>
            <a:r>
              <a:rPr lang="en-US" altLang="en-US" sz="2600" dirty="0">
                <a:solidFill>
                  <a:schemeClr val="tx1"/>
                </a:solidFill>
                <a:latin typeface="+mn-lt"/>
              </a:rPr>
              <a:t>/k </a:t>
            </a:r>
            <a:br>
              <a:rPr lang="en-US" altLang="en-US" sz="2600" dirty="0">
                <a:solidFill>
                  <a:schemeClr val="tx1"/>
                </a:solidFill>
                <a:latin typeface="+mn-lt"/>
              </a:rPr>
            </a:br>
            <a:endParaRPr lang="en-US" altLang="en-US" sz="2600" dirty="0">
              <a:solidFill>
                <a:schemeClr val="tx1"/>
              </a:solidFill>
              <a:latin typeface="+mn-lt"/>
            </a:endParaRPr>
          </a:p>
          <a:p>
            <a:pPr>
              <a:lnSpc>
                <a:spcPct val="90000"/>
              </a:lnSpc>
              <a:spcBef>
                <a:spcPts val="600"/>
              </a:spcBef>
              <a:buClr>
                <a:srgbClr val="008000"/>
              </a:buClr>
              <a:buSzPct val="45000"/>
              <a:buFont typeface="Wingdings" charset="2"/>
              <a:buChar char=""/>
            </a:pPr>
            <a:r>
              <a:rPr lang="en-NZ" altLang="en-US" sz="2600" dirty="0">
                <a:solidFill>
                  <a:schemeClr val="tx1"/>
                </a:solidFill>
                <a:latin typeface="+mn-lt"/>
              </a:rPr>
              <a:t>If </a:t>
            </a:r>
            <a:r>
              <a:rPr lang="en-NZ" altLang="en-US" sz="2600" i="1" dirty="0">
                <a:solidFill>
                  <a:schemeClr val="tx1"/>
                </a:solidFill>
                <a:latin typeface="+mn-lt"/>
                <a:ea typeface="Symbol" charset="2"/>
                <a:cs typeface="Symbol" charset="2"/>
              </a:rPr>
              <a:t>m</a:t>
            </a:r>
            <a:r>
              <a:rPr lang="en-NZ" altLang="en-US" sz="2600" i="1" baseline="-25000" dirty="0">
                <a:solidFill>
                  <a:schemeClr val="tx1"/>
                </a:solidFill>
                <a:latin typeface="+mn-lt"/>
              </a:rPr>
              <a:t>x</a:t>
            </a:r>
            <a:r>
              <a:rPr lang="en-NZ" altLang="en-US" sz="2600" i="1" dirty="0">
                <a:solidFill>
                  <a:schemeClr val="tx1"/>
                </a:solidFill>
                <a:latin typeface="+mn-lt"/>
              </a:rPr>
              <a:t> </a:t>
            </a:r>
            <a:r>
              <a:rPr lang="en-NZ" altLang="en-US" sz="2600" dirty="0">
                <a:solidFill>
                  <a:schemeClr val="tx1"/>
                </a:solidFill>
                <a:latin typeface="+mn-lt"/>
              </a:rPr>
              <a:t>and </a:t>
            </a:r>
            <a:r>
              <a:rPr lang="en-NZ" altLang="en-US" sz="2600" i="1" dirty="0">
                <a:solidFill>
                  <a:schemeClr val="tx1"/>
                </a:solidFill>
                <a:latin typeface="+mn-lt"/>
                <a:ea typeface="Symbol" charset="2"/>
                <a:cs typeface="Symbol" charset="2"/>
              </a:rPr>
              <a:t>m</a:t>
            </a:r>
            <a:r>
              <a:rPr lang="en-NZ" altLang="en-US" sz="2600" i="1" baseline="-25000" dirty="0">
                <a:solidFill>
                  <a:schemeClr val="tx1"/>
                </a:solidFill>
                <a:latin typeface="+mn-lt"/>
              </a:rPr>
              <a:t>y</a:t>
            </a:r>
            <a:r>
              <a:rPr lang="en-NZ" altLang="en-US" sz="2600" i="1" dirty="0">
                <a:solidFill>
                  <a:schemeClr val="tx1"/>
                </a:solidFill>
                <a:latin typeface="+mn-lt"/>
              </a:rPr>
              <a:t> </a:t>
            </a:r>
            <a:r>
              <a:rPr lang="en-NZ" altLang="en-US" sz="2600" dirty="0">
                <a:solidFill>
                  <a:schemeClr val="tx1"/>
                </a:solidFill>
                <a:latin typeface="+mn-lt"/>
              </a:rPr>
              <a:t>are the true means then</a:t>
            </a:r>
            <a:br>
              <a:rPr lang="en-NZ" altLang="en-US" sz="2600" dirty="0">
                <a:solidFill>
                  <a:schemeClr val="tx1"/>
                </a:solidFill>
                <a:latin typeface="+mn-lt"/>
              </a:rPr>
            </a:br>
            <a:r>
              <a:rPr lang="en-NZ" altLang="en-US" sz="2600" dirty="0">
                <a:solidFill>
                  <a:schemeClr val="tx1"/>
                </a:solidFill>
                <a:latin typeface="+mn-lt"/>
              </a:rPr>
              <a:t/>
            </a:r>
            <a:br>
              <a:rPr lang="en-NZ" altLang="en-US" sz="2600" dirty="0">
                <a:solidFill>
                  <a:schemeClr val="tx1"/>
                </a:solidFill>
                <a:latin typeface="+mn-lt"/>
              </a:rPr>
            </a:br>
            <a:r>
              <a:rPr lang="en-NZ" altLang="en-US" sz="2600" dirty="0">
                <a:solidFill>
                  <a:schemeClr val="tx1"/>
                </a:solidFill>
                <a:latin typeface="+mn-lt"/>
              </a:rPr>
              <a:t>are</a:t>
            </a:r>
            <a:r>
              <a:rPr lang="en-NZ" altLang="en-US" sz="2600" i="1" dirty="0">
                <a:solidFill>
                  <a:schemeClr val="tx1"/>
                </a:solidFill>
                <a:latin typeface="+mn-lt"/>
              </a:rPr>
              <a:t> approximately </a:t>
            </a:r>
            <a:r>
              <a:rPr lang="en-NZ" altLang="en-US" sz="2600" dirty="0">
                <a:solidFill>
                  <a:schemeClr val="tx1"/>
                </a:solidFill>
                <a:latin typeface="+mn-lt"/>
              </a:rPr>
              <a:t>normally distributed with</a:t>
            </a:r>
            <a:br>
              <a:rPr lang="en-NZ" altLang="en-US" sz="2600" dirty="0">
                <a:solidFill>
                  <a:schemeClr val="tx1"/>
                </a:solidFill>
                <a:latin typeface="+mn-lt"/>
              </a:rPr>
            </a:br>
            <a:r>
              <a:rPr lang="en-NZ" altLang="en-US" sz="2600" dirty="0">
                <a:solidFill>
                  <a:schemeClr val="tx1"/>
                </a:solidFill>
                <a:latin typeface="+mn-lt"/>
              </a:rPr>
              <a:t>mean 0, variance 1</a:t>
            </a:r>
          </a:p>
        </p:txBody>
      </p:sp>
      <p:sp>
        <p:nvSpPr>
          <p:cNvPr id="5" name="Rounded Rectangle 4"/>
          <p:cNvSpPr/>
          <p:nvPr/>
        </p:nvSpPr>
        <p:spPr>
          <a:xfrm>
            <a:off x="6248400" y="4495800"/>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747" name="Object 3"/>
          <p:cNvGraphicFramePr>
            <a:graphicFrameLocks noChangeAspect="1"/>
          </p:cNvGraphicFramePr>
          <p:nvPr/>
        </p:nvGraphicFramePr>
        <p:xfrm>
          <a:off x="6300788" y="4500563"/>
          <a:ext cx="1598612" cy="660400"/>
        </p:xfrm>
        <a:graphic>
          <a:graphicData uri="http://schemas.openxmlformats.org/presentationml/2006/ole">
            <mc:AlternateContent xmlns:mc="http://schemas.openxmlformats.org/markup-compatibility/2006">
              <mc:Choice xmlns:v="urn:schemas-microsoft-com:vml" Requires="v">
                <p:oleObj spid="_x0000_s209952" r:id="rId4" imgW="1684440" imgH="689040" progId="">
                  <p:embed/>
                </p:oleObj>
              </mc:Choice>
              <mc:Fallback>
                <p:oleObj r:id="rId4" imgW="1684440" imgH="689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4500563"/>
                        <a:ext cx="1598612" cy="660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7654608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0" y="-77788"/>
            <a:ext cx="9344025" cy="11572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Student’s distribution</a:t>
            </a:r>
          </a:p>
        </p:txBody>
      </p:sp>
      <p:sp>
        <p:nvSpPr>
          <p:cNvPr id="32770" name="Text Box 2"/>
          <p:cNvSpPr txBox="1">
            <a:spLocks noChangeArrowheads="1"/>
          </p:cNvSpPr>
          <p:nvPr/>
        </p:nvSpPr>
        <p:spPr bwMode="auto">
          <a:xfrm>
            <a:off x="179388" y="1079500"/>
            <a:ext cx="882015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NZ" altLang="en-US" sz="3200" dirty="0">
                <a:solidFill>
                  <a:schemeClr val="tx1"/>
                </a:solidFill>
                <a:latin typeface="+mn-lt"/>
              </a:rPr>
              <a:t>With small samples (</a:t>
            </a:r>
            <a:r>
              <a:rPr lang="en-NZ" altLang="en-US" sz="3200" i="1" dirty="0">
                <a:solidFill>
                  <a:schemeClr val="tx1"/>
                </a:solidFill>
                <a:latin typeface="+mn-lt"/>
              </a:rPr>
              <a:t>k </a:t>
            </a:r>
            <a:r>
              <a:rPr lang="en-NZ" altLang="en-US" sz="3200" dirty="0">
                <a:solidFill>
                  <a:schemeClr val="tx1"/>
                </a:solidFill>
                <a:latin typeface="+mn-lt"/>
              </a:rPr>
              <a:t>&lt; 100) the mean follows </a:t>
            </a:r>
            <a:r>
              <a:rPr lang="en-NZ" altLang="en-US" sz="3200" i="1" dirty="0">
                <a:solidFill>
                  <a:schemeClr val="tx1"/>
                </a:solidFill>
                <a:latin typeface="+mn-lt"/>
              </a:rPr>
              <a:t>Student’s distribution with k</a:t>
            </a:r>
            <a:r>
              <a:rPr lang="en-NZ" altLang="en-US" sz="3200" i="1" dirty="0">
                <a:solidFill>
                  <a:schemeClr val="tx1"/>
                </a:solidFill>
                <a:latin typeface="+mn-lt"/>
                <a:cs typeface="Tahoma" charset="0"/>
              </a:rPr>
              <a:t>–</a:t>
            </a:r>
            <a:r>
              <a:rPr lang="en-NZ" altLang="en-US" sz="3200" dirty="0">
                <a:solidFill>
                  <a:schemeClr val="tx1"/>
                </a:solidFill>
                <a:latin typeface="+mn-lt"/>
              </a:rPr>
              <a:t>1</a:t>
            </a:r>
            <a:r>
              <a:rPr lang="en-NZ" altLang="en-US" sz="3200" i="1" dirty="0">
                <a:solidFill>
                  <a:schemeClr val="tx1"/>
                </a:solidFill>
                <a:latin typeface="+mn-lt"/>
              </a:rPr>
              <a:t> degrees of freedom</a:t>
            </a:r>
          </a:p>
          <a:p>
            <a:pPr>
              <a:spcBef>
                <a:spcPts val="700"/>
              </a:spcBef>
              <a:buClr>
                <a:srgbClr val="008000"/>
              </a:buClr>
              <a:buSzPct val="40000"/>
              <a:buFont typeface="Wingdings" charset="2"/>
              <a:buChar char=""/>
            </a:pPr>
            <a:r>
              <a:rPr lang="en-NZ" altLang="en-US" sz="3200" dirty="0">
                <a:solidFill>
                  <a:schemeClr val="tx1"/>
                </a:solidFill>
                <a:latin typeface="+mn-lt"/>
              </a:rPr>
              <a:t>Confidence limits:</a:t>
            </a:r>
          </a:p>
        </p:txBody>
      </p:sp>
      <p:grpSp>
        <p:nvGrpSpPr>
          <p:cNvPr id="32771" name="Group 3"/>
          <p:cNvGrpSpPr>
            <a:grpSpLocks/>
          </p:cNvGrpSpPr>
          <p:nvPr/>
        </p:nvGrpSpPr>
        <p:grpSpPr bwMode="auto">
          <a:xfrm>
            <a:off x="2160588" y="3639268"/>
            <a:ext cx="2159000" cy="2343150"/>
            <a:chOff x="1361" y="2494"/>
            <a:chExt cx="1360" cy="1476"/>
          </a:xfrm>
        </p:grpSpPr>
        <p:grpSp>
          <p:nvGrpSpPr>
            <p:cNvPr id="32772" name="Group 4"/>
            <p:cNvGrpSpPr>
              <a:grpSpLocks/>
            </p:cNvGrpSpPr>
            <p:nvPr/>
          </p:nvGrpSpPr>
          <p:grpSpPr bwMode="auto">
            <a:xfrm>
              <a:off x="2068" y="3761"/>
              <a:ext cx="652" cy="210"/>
              <a:chOff x="2068" y="3761"/>
              <a:chExt cx="652" cy="210"/>
            </a:xfrm>
          </p:grpSpPr>
          <p:sp>
            <p:nvSpPr>
              <p:cNvPr id="32773" name="AutoShape 5"/>
              <p:cNvSpPr>
                <a:spLocks noChangeArrowheads="1"/>
              </p:cNvSpPr>
              <p:nvPr/>
            </p:nvSpPr>
            <p:spPr bwMode="auto">
              <a:xfrm>
                <a:off x="2068" y="3761"/>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4" name="Text Box 6"/>
              <p:cNvSpPr txBox="1">
                <a:spLocks noChangeArrowheads="1"/>
              </p:cNvSpPr>
              <p:nvPr/>
            </p:nvSpPr>
            <p:spPr bwMode="auto">
              <a:xfrm>
                <a:off x="2068" y="3761"/>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0.88</a:t>
                </a:r>
              </a:p>
            </p:txBody>
          </p:sp>
        </p:grpSp>
        <p:grpSp>
          <p:nvGrpSpPr>
            <p:cNvPr id="32775" name="Group 7"/>
            <p:cNvGrpSpPr>
              <a:grpSpLocks/>
            </p:cNvGrpSpPr>
            <p:nvPr/>
          </p:nvGrpSpPr>
          <p:grpSpPr bwMode="auto">
            <a:xfrm>
              <a:off x="1361" y="3761"/>
              <a:ext cx="707" cy="210"/>
              <a:chOff x="1361" y="3761"/>
              <a:chExt cx="707" cy="210"/>
            </a:xfrm>
          </p:grpSpPr>
          <p:sp>
            <p:nvSpPr>
              <p:cNvPr id="32776" name="AutoShape 8"/>
              <p:cNvSpPr>
                <a:spLocks noChangeArrowheads="1"/>
              </p:cNvSpPr>
              <p:nvPr/>
            </p:nvSpPr>
            <p:spPr bwMode="auto">
              <a:xfrm>
                <a:off x="1361" y="3761"/>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7" name="Text Box 9"/>
              <p:cNvSpPr txBox="1">
                <a:spLocks noChangeArrowheads="1"/>
              </p:cNvSpPr>
              <p:nvPr/>
            </p:nvSpPr>
            <p:spPr bwMode="auto">
              <a:xfrm>
                <a:off x="1361" y="3761"/>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20%</a:t>
                </a:r>
              </a:p>
            </p:txBody>
          </p:sp>
        </p:grpSp>
        <p:grpSp>
          <p:nvGrpSpPr>
            <p:cNvPr id="32778" name="Group 10"/>
            <p:cNvGrpSpPr>
              <a:grpSpLocks/>
            </p:cNvGrpSpPr>
            <p:nvPr/>
          </p:nvGrpSpPr>
          <p:grpSpPr bwMode="auto">
            <a:xfrm>
              <a:off x="2068" y="3550"/>
              <a:ext cx="652" cy="210"/>
              <a:chOff x="2068" y="3550"/>
              <a:chExt cx="652" cy="210"/>
            </a:xfrm>
          </p:grpSpPr>
          <p:sp>
            <p:nvSpPr>
              <p:cNvPr id="32779" name="AutoShape 11"/>
              <p:cNvSpPr>
                <a:spLocks noChangeArrowheads="1"/>
              </p:cNvSpPr>
              <p:nvPr/>
            </p:nvSpPr>
            <p:spPr bwMode="auto">
              <a:xfrm>
                <a:off x="2068" y="3550"/>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80" name="Text Box 12"/>
              <p:cNvSpPr txBox="1">
                <a:spLocks noChangeArrowheads="1"/>
              </p:cNvSpPr>
              <p:nvPr/>
            </p:nvSpPr>
            <p:spPr bwMode="auto">
              <a:xfrm>
                <a:off x="2068" y="3550"/>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1.38</a:t>
                </a:r>
              </a:p>
            </p:txBody>
          </p:sp>
        </p:grpSp>
        <p:grpSp>
          <p:nvGrpSpPr>
            <p:cNvPr id="32781" name="Group 13"/>
            <p:cNvGrpSpPr>
              <a:grpSpLocks/>
            </p:cNvGrpSpPr>
            <p:nvPr/>
          </p:nvGrpSpPr>
          <p:grpSpPr bwMode="auto">
            <a:xfrm>
              <a:off x="1361" y="3550"/>
              <a:ext cx="707" cy="210"/>
              <a:chOff x="1361" y="3550"/>
              <a:chExt cx="707" cy="210"/>
            </a:xfrm>
          </p:grpSpPr>
          <p:sp>
            <p:nvSpPr>
              <p:cNvPr id="32782" name="AutoShape 14"/>
              <p:cNvSpPr>
                <a:spLocks noChangeArrowheads="1"/>
              </p:cNvSpPr>
              <p:nvPr/>
            </p:nvSpPr>
            <p:spPr bwMode="auto">
              <a:xfrm>
                <a:off x="1361" y="3550"/>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83" name="Text Box 15"/>
              <p:cNvSpPr txBox="1">
                <a:spLocks noChangeArrowheads="1"/>
              </p:cNvSpPr>
              <p:nvPr/>
            </p:nvSpPr>
            <p:spPr bwMode="auto">
              <a:xfrm>
                <a:off x="1361" y="3550"/>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10%</a:t>
                </a:r>
              </a:p>
            </p:txBody>
          </p:sp>
        </p:grpSp>
        <p:grpSp>
          <p:nvGrpSpPr>
            <p:cNvPr id="32784" name="Group 16"/>
            <p:cNvGrpSpPr>
              <a:grpSpLocks/>
            </p:cNvGrpSpPr>
            <p:nvPr/>
          </p:nvGrpSpPr>
          <p:grpSpPr bwMode="auto">
            <a:xfrm>
              <a:off x="2068" y="3338"/>
              <a:ext cx="652" cy="210"/>
              <a:chOff x="2068" y="3338"/>
              <a:chExt cx="652" cy="210"/>
            </a:xfrm>
          </p:grpSpPr>
          <p:sp>
            <p:nvSpPr>
              <p:cNvPr id="32785" name="AutoShape 17"/>
              <p:cNvSpPr>
                <a:spLocks noChangeArrowheads="1"/>
              </p:cNvSpPr>
              <p:nvPr/>
            </p:nvSpPr>
            <p:spPr bwMode="auto">
              <a:xfrm>
                <a:off x="2068" y="3338"/>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86" name="Text Box 18"/>
              <p:cNvSpPr txBox="1">
                <a:spLocks noChangeArrowheads="1"/>
              </p:cNvSpPr>
              <p:nvPr/>
            </p:nvSpPr>
            <p:spPr bwMode="auto">
              <a:xfrm>
                <a:off x="2068" y="3338"/>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1.83</a:t>
                </a:r>
              </a:p>
            </p:txBody>
          </p:sp>
        </p:grpSp>
        <p:grpSp>
          <p:nvGrpSpPr>
            <p:cNvPr id="32787" name="Group 19"/>
            <p:cNvGrpSpPr>
              <a:grpSpLocks/>
            </p:cNvGrpSpPr>
            <p:nvPr/>
          </p:nvGrpSpPr>
          <p:grpSpPr bwMode="auto">
            <a:xfrm>
              <a:off x="1361" y="3338"/>
              <a:ext cx="707" cy="210"/>
              <a:chOff x="1361" y="3338"/>
              <a:chExt cx="707" cy="210"/>
            </a:xfrm>
          </p:grpSpPr>
          <p:sp>
            <p:nvSpPr>
              <p:cNvPr id="32788" name="AutoShape 20"/>
              <p:cNvSpPr>
                <a:spLocks noChangeArrowheads="1"/>
              </p:cNvSpPr>
              <p:nvPr/>
            </p:nvSpPr>
            <p:spPr bwMode="auto">
              <a:xfrm>
                <a:off x="1361" y="3338"/>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89" name="Text Box 21"/>
              <p:cNvSpPr txBox="1">
                <a:spLocks noChangeArrowheads="1"/>
              </p:cNvSpPr>
              <p:nvPr/>
            </p:nvSpPr>
            <p:spPr bwMode="auto">
              <a:xfrm>
                <a:off x="1361" y="3338"/>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5%</a:t>
                </a:r>
              </a:p>
            </p:txBody>
          </p:sp>
        </p:grpSp>
        <p:grpSp>
          <p:nvGrpSpPr>
            <p:cNvPr id="32790" name="Group 22"/>
            <p:cNvGrpSpPr>
              <a:grpSpLocks/>
            </p:cNvGrpSpPr>
            <p:nvPr/>
          </p:nvGrpSpPr>
          <p:grpSpPr bwMode="auto">
            <a:xfrm>
              <a:off x="2068" y="3128"/>
              <a:ext cx="652" cy="210"/>
              <a:chOff x="2068" y="3128"/>
              <a:chExt cx="652" cy="210"/>
            </a:xfrm>
          </p:grpSpPr>
          <p:sp>
            <p:nvSpPr>
              <p:cNvPr id="32791" name="AutoShape 23"/>
              <p:cNvSpPr>
                <a:spLocks noChangeArrowheads="1"/>
              </p:cNvSpPr>
              <p:nvPr/>
            </p:nvSpPr>
            <p:spPr bwMode="auto">
              <a:xfrm>
                <a:off x="2068" y="3128"/>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92" name="Text Box 24"/>
              <p:cNvSpPr txBox="1">
                <a:spLocks noChangeArrowheads="1"/>
              </p:cNvSpPr>
              <p:nvPr/>
            </p:nvSpPr>
            <p:spPr bwMode="auto">
              <a:xfrm>
                <a:off x="2068" y="3128"/>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2.82</a:t>
                </a:r>
              </a:p>
            </p:txBody>
          </p:sp>
        </p:grpSp>
        <p:grpSp>
          <p:nvGrpSpPr>
            <p:cNvPr id="32793" name="Group 25"/>
            <p:cNvGrpSpPr>
              <a:grpSpLocks/>
            </p:cNvGrpSpPr>
            <p:nvPr/>
          </p:nvGrpSpPr>
          <p:grpSpPr bwMode="auto">
            <a:xfrm>
              <a:off x="2068" y="2916"/>
              <a:ext cx="652" cy="210"/>
              <a:chOff x="2068" y="2916"/>
              <a:chExt cx="652" cy="210"/>
            </a:xfrm>
          </p:grpSpPr>
          <p:sp>
            <p:nvSpPr>
              <p:cNvPr id="32794" name="AutoShape 26"/>
              <p:cNvSpPr>
                <a:spLocks noChangeArrowheads="1"/>
              </p:cNvSpPr>
              <p:nvPr/>
            </p:nvSpPr>
            <p:spPr bwMode="auto">
              <a:xfrm>
                <a:off x="2068" y="2916"/>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95" name="Text Box 27"/>
              <p:cNvSpPr txBox="1">
                <a:spLocks noChangeArrowheads="1"/>
              </p:cNvSpPr>
              <p:nvPr/>
            </p:nvSpPr>
            <p:spPr bwMode="auto">
              <a:xfrm>
                <a:off x="2068" y="2916"/>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3.25</a:t>
                </a:r>
              </a:p>
            </p:txBody>
          </p:sp>
        </p:grpSp>
        <p:grpSp>
          <p:nvGrpSpPr>
            <p:cNvPr id="32796" name="Group 28"/>
            <p:cNvGrpSpPr>
              <a:grpSpLocks/>
            </p:cNvGrpSpPr>
            <p:nvPr/>
          </p:nvGrpSpPr>
          <p:grpSpPr bwMode="auto">
            <a:xfrm>
              <a:off x="2068" y="2706"/>
              <a:ext cx="652" cy="210"/>
              <a:chOff x="2068" y="2706"/>
              <a:chExt cx="652" cy="210"/>
            </a:xfrm>
          </p:grpSpPr>
          <p:sp>
            <p:nvSpPr>
              <p:cNvPr id="32797" name="AutoShape 29"/>
              <p:cNvSpPr>
                <a:spLocks noChangeArrowheads="1"/>
              </p:cNvSpPr>
              <p:nvPr/>
            </p:nvSpPr>
            <p:spPr bwMode="auto">
              <a:xfrm>
                <a:off x="2068" y="2706"/>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98" name="Text Box 30"/>
              <p:cNvSpPr txBox="1">
                <a:spLocks noChangeArrowheads="1"/>
              </p:cNvSpPr>
              <p:nvPr/>
            </p:nvSpPr>
            <p:spPr bwMode="auto">
              <a:xfrm>
                <a:off x="2068" y="2706"/>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4.30</a:t>
                </a:r>
              </a:p>
            </p:txBody>
          </p:sp>
        </p:grpSp>
        <p:grpSp>
          <p:nvGrpSpPr>
            <p:cNvPr id="32799" name="Group 31"/>
            <p:cNvGrpSpPr>
              <a:grpSpLocks/>
            </p:cNvGrpSpPr>
            <p:nvPr/>
          </p:nvGrpSpPr>
          <p:grpSpPr bwMode="auto">
            <a:xfrm>
              <a:off x="2068" y="2494"/>
              <a:ext cx="652" cy="210"/>
              <a:chOff x="2068" y="2494"/>
              <a:chExt cx="652" cy="210"/>
            </a:xfrm>
          </p:grpSpPr>
          <p:sp>
            <p:nvSpPr>
              <p:cNvPr id="32800" name="AutoShape 32"/>
              <p:cNvSpPr>
                <a:spLocks noChangeArrowheads="1"/>
              </p:cNvSpPr>
              <p:nvPr/>
            </p:nvSpPr>
            <p:spPr bwMode="auto">
              <a:xfrm>
                <a:off x="2068" y="2494"/>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1" name="Text Box 33"/>
              <p:cNvSpPr txBox="1">
                <a:spLocks noChangeArrowheads="1"/>
              </p:cNvSpPr>
              <p:nvPr/>
            </p:nvSpPr>
            <p:spPr bwMode="auto">
              <a:xfrm>
                <a:off x="2068" y="2494"/>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i="1">
                    <a:solidFill>
                      <a:srgbClr val="008000"/>
                    </a:solidFill>
                    <a:latin typeface="Tahoma" charset="0"/>
                  </a:rPr>
                  <a:t>z</a:t>
                </a:r>
              </a:p>
            </p:txBody>
          </p:sp>
        </p:grpSp>
        <p:grpSp>
          <p:nvGrpSpPr>
            <p:cNvPr id="32802" name="Group 34"/>
            <p:cNvGrpSpPr>
              <a:grpSpLocks/>
            </p:cNvGrpSpPr>
            <p:nvPr/>
          </p:nvGrpSpPr>
          <p:grpSpPr bwMode="auto">
            <a:xfrm>
              <a:off x="1361" y="3128"/>
              <a:ext cx="707" cy="210"/>
              <a:chOff x="1361" y="3128"/>
              <a:chExt cx="707" cy="210"/>
            </a:xfrm>
          </p:grpSpPr>
          <p:sp>
            <p:nvSpPr>
              <p:cNvPr id="32803" name="AutoShape 35"/>
              <p:cNvSpPr>
                <a:spLocks noChangeArrowheads="1"/>
              </p:cNvSpPr>
              <p:nvPr/>
            </p:nvSpPr>
            <p:spPr bwMode="auto">
              <a:xfrm>
                <a:off x="1361" y="3128"/>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4" name="Text Box 36"/>
              <p:cNvSpPr txBox="1">
                <a:spLocks noChangeArrowheads="1"/>
              </p:cNvSpPr>
              <p:nvPr/>
            </p:nvSpPr>
            <p:spPr bwMode="auto">
              <a:xfrm>
                <a:off x="1361" y="3128"/>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a:t>
                </a:r>
              </a:p>
            </p:txBody>
          </p:sp>
        </p:grpSp>
        <p:grpSp>
          <p:nvGrpSpPr>
            <p:cNvPr id="32805" name="Group 37"/>
            <p:cNvGrpSpPr>
              <a:grpSpLocks/>
            </p:cNvGrpSpPr>
            <p:nvPr/>
          </p:nvGrpSpPr>
          <p:grpSpPr bwMode="auto">
            <a:xfrm>
              <a:off x="1361" y="2916"/>
              <a:ext cx="707" cy="210"/>
              <a:chOff x="1361" y="2916"/>
              <a:chExt cx="707" cy="210"/>
            </a:xfrm>
          </p:grpSpPr>
          <p:sp>
            <p:nvSpPr>
              <p:cNvPr id="32806" name="AutoShape 38"/>
              <p:cNvSpPr>
                <a:spLocks noChangeArrowheads="1"/>
              </p:cNvSpPr>
              <p:nvPr/>
            </p:nvSpPr>
            <p:spPr bwMode="auto">
              <a:xfrm>
                <a:off x="1361" y="2916"/>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07" name="Text Box 39"/>
              <p:cNvSpPr txBox="1">
                <a:spLocks noChangeArrowheads="1"/>
              </p:cNvSpPr>
              <p:nvPr/>
            </p:nvSpPr>
            <p:spPr bwMode="auto">
              <a:xfrm>
                <a:off x="1361" y="2916"/>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0.5%</a:t>
                </a:r>
              </a:p>
            </p:txBody>
          </p:sp>
        </p:grpSp>
        <p:grpSp>
          <p:nvGrpSpPr>
            <p:cNvPr id="32808" name="Group 40"/>
            <p:cNvGrpSpPr>
              <a:grpSpLocks/>
            </p:cNvGrpSpPr>
            <p:nvPr/>
          </p:nvGrpSpPr>
          <p:grpSpPr bwMode="auto">
            <a:xfrm>
              <a:off x="1361" y="2706"/>
              <a:ext cx="707" cy="210"/>
              <a:chOff x="1361" y="2706"/>
              <a:chExt cx="707" cy="210"/>
            </a:xfrm>
          </p:grpSpPr>
          <p:sp>
            <p:nvSpPr>
              <p:cNvPr id="32809" name="AutoShape 41"/>
              <p:cNvSpPr>
                <a:spLocks noChangeArrowheads="1"/>
              </p:cNvSpPr>
              <p:nvPr/>
            </p:nvSpPr>
            <p:spPr bwMode="auto">
              <a:xfrm>
                <a:off x="1361" y="2706"/>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0" name="Text Box 42"/>
              <p:cNvSpPr txBox="1">
                <a:spLocks noChangeArrowheads="1"/>
              </p:cNvSpPr>
              <p:nvPr/>
            </p:nvSpPr>
            <p:spPr bwMode="auto">
              <a:xfrm>
                <a:off x="1361" y="2706"/>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0.1%</a:t>
                </a:r>
              </a:p>
            </p:txBody>
          </p:sp>
        </p:grpSp>
        <p:grpSp>
          <p:nvGrpSpPr>
            <p:cNvPr id="32811" name="Group 43"/>
            <p:cNvGrpSpPr>
              <a:grpSpLocks/>
            </p:cNvGrpSpPr>
            <p:nvPr/>
          </p:nvGrpSpPr>
          <p:grpSpPr bwMode="auto">
            <a:xfrm>
              <a:off x="1361" y="2494"/>
              <a:ext cx="707" cy="212"/>
              <a:chOff x="1361" y="2494"/>
              <a:chExt cx="707" cy="212"/>
            </a:xfrm>
          </p:grpSpPr>
          <p:sp>
            <p:nvSpPr>
              <p:cNvPr id="32812" name="AutoShape 44"/>
              <p:cNvSpPr>
                <a:spLocks noChangeArrowheads="1"/>
              </p:cNvSpPr>
              <p:nvPr/>
            </p:nvSpPr>
            <p:spPr bwMode="auto">
              <a:xfrm>
                <a:off x="1361" y="2494"/>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13" name="Text Box 45"/>
              <p:cNvSpPr txBox="1">
                <a:spLocks noChangeArrowheads="1"/>
              </p:cNvSpPr>
              <p:nvPr/>
            </p:nvSpPr>
            <p:spPr bwMode="auto">
              <a:xfrm>
                <a:off x="1361" y="2494"/>
                <a:ext cx="70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Pr[</a:t>
                </a:r>
                <a:r>
                  <a:rPr lang="en-US" altLang="en-US" sz="1600" i="1">
                    <a:solidFill>
                      <a:srgbClr val="008000"/>
                    </a:solidFill>
                    <a:latin typeface="Tahoma" charset="0"/>
                  </a:rPr>
                  <a:t>X </a:t>
                </a:r>
                <a:r>
                  <a:rPr lang="en-US" altLang="en-US" sz="1600">
                    <a:solidFill>
                      <a:srgbClr val="008000"/>
                    </a:solidFill>
                    <a:latin typeface="Symbol" charset="2"/>
                  </a:rPr>
                  <a:t></a:t>
                </a:r>
                <a:r>
                  <a:rPr lang="en-US" altLang="en-US" sz="1600">
                    <a:solidFill>
                      <a:srgbClr val="008000"/>
                    </a:solidFill>
                    <a:latin typeface="Tahoma" charset="0"/>
                  </a:rPr>
                  <a:t> </a:t>
                </a:r>
                <a:r>
                  <a:rPr lang="en-US" altLang="en-US" sz="1600" i="1">
                    <a:solidFill>
                      <a:srgbClr val="008000"/>
                    </a:solidFill>
                    <a:latin typeface="Tahoma" charset="0"/>
                  </a:rPr>
                  <a:t>z</a:t>
                </a:r>
                <a:r>
                  <a:rPr lang="en-US" altLang="en-US" sz="1600">
                    <a:solidFill>
                      <a:srgbClr val="008000"/>
                    </a:solidFill>
                    <a:latin typeface="Tahoma" charset="0"/>
                  </a:rPr>
                  <a:t>]</a:t>
                </a:r>
              </a:p>
            </p:txBody>
          </p:sp>
        </p:grpSp>
        <p:sp>
          <p:nvSpPr>
            <p:cNvPr id="32814" name="Line 46"/>
            <p:cNvSpPr>
              <a:spLocks noChangeShapeType="1"/>
            </p:cNvSpPr>
            <p:nvPr/>
          </p:nvSpPr>
          <p:spPr bwMode="auto">
            <a:xfrm>
              <a:off x="1361" y="2494"/>
              <a:ext cx="1360"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15" name="Line 47"/>
            <p:cNvSpPr>
              <a:spLocks noChangeShapeType="1"/>
            </p:cNvSpPr>
            <p:nvPr/>
          </p:nvSpPr>
          <p:spPr bwMode="auto">
            <a:xfrm>
              <a:off x="1361" y="2706"/>
              <a:ext cx="1360"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16" name="Line 48"/>
            <p:cNvSpPr>
              <a:spLocks noChangeShapeType="1"/>
            </p:cNvSpPr>
            <p:nvPr/>
          </p:nvSpPr>
          <p:spPr bwMode="auto">
            <a:xfrm>
              <a:off x="1361" y="3971"/>
              <a:ext cx="1360"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17" name="Line 49"/>
            <p:cNvSpPr>
              <a:spLocks noChangeShapeType="1"/>
            </p:cNvSpPr>
            <p:nvPr/>
          </p:nvSpPr>
          <p:spPr bwMode="auto">
            <a:xfrm>
              <a:off x="1361" y="2494"/>
              <a:ext cx="0" cy="1476"/>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18" name="Line 50"/>
            <p:cNvSpPr>
              <a:spLocks noChangeShapeType="1"/>
            </p:cNvSpPr>
            <p:nvPr/>
          </p:nvSpPr>
          <p:spPr bwMode="auto">
            <a:xfrm>
              <a:off x="2721" y="2494"/>
              <a:ext cx="0" cy="1476"/>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19" name="Line 51"/>
            <p:cNvSpPr>
              <a:spLocks noChangeShapeType="1"/>
            </p:cNvSpPr>
            <p:nvPr/>
          </p:nvSpPr>
          <p:spPr bwMode="auto">
            <a:xfrm>
              <a:off x="2068" y="2494"/>
              <a:ext cx="0" cy="1476"/>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2820" name="Group 52"/>
          <p:cNvGrpSpPr>
            <a:grpSpLocks/>
          </p:cNvGrpSpPr>
          <p:nvPr/>
        </p:nvGrpSpPr>
        <p:grpSpPr bwMode="auto">
          <a:xfrm>
            <a:off x="5940425" y="3634506"/>
            <a:ext cx="2159000" cy="2343150"/>
            <a:chOff x="3742" y="2491"/>
            <a:chExt cx="1360" cy="1476"/>
          </a:xfrm>
        </p:grpSpPr>
        <p:grpSp>
          <p:nvGrpSpPr>
            <p:cNvPr id="32821" name="Group 53"/>
            <p:cNvGrpSpPr>
              <a:grpSpLocks/>
            </p:cNvGrpSpPr>
            <p:nvPr/>
          </p:nvGrpSpPr>
          <p:grpSpPr bwMode="auto">
            <a:xfrm>
              <a:off x="4449" y="3758"/>
              <a:ext cx="652" cy="210"/>
              <a:chOff x="4449" y="3758"/>
              <a:chExt cx="652" cy="210"/>
            </a:xfrm>
          </p:grpSpPr>
          <p:sp>
            <p:nvSpPr>
              <p:cNvPr id="32822" name="AutoShape 54"/>
              <p:cNvSpPr>
                <a:spLocks noChangeArrowheads="1"/>
              </p:cNvSpPr>
              <p:nvPr/>
            </p:nvSpPr>
            <p:spPr bwMode="auto">
              <a:xfrm>
                <a:off x="4449" y="3758"/>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23" name="Text Box 55"/>
              <p:cNvSpPr txBox="1">
                <a:spLocks noChangeArrowheads="1"/>
              </p:cNvSpPr>
              <p:nvPr/>
            </p:nvSpPr>
            <p:spPr bwMode="auto">
              <a:xfrm>
                <a:off x="4449" y="3758"/>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0.84</a:t>
                </a:r>
              </a:p>
            </p:txBody>
          </p:sp>
        </p:grpSp>
        <p:grpSp>
          <p:nvGrpSpPr>
            <p:cNvPr id="32824" name="Group 56"/>
            <p:cNvGrpSpPr>
              <a:grpSpLocks/>
            </p:cNvGrpSpPr>
            <p:nvPr/>
          </p:nvGrpSpPr>
          <p:grpSpPr bwMode="auto">
            <a:xfrm>
              <a:off x="3742" y="3758"/>
              <a:ext cx="707" cy="210"/>
              <a:chOff x="3742" y="3758"/>
              <a:chExt cx="707" cy="210"/>
            </a:xfrm>
          </p:grpSpPr>
          <p:sp>
            <p:nvSpPr>
              <p:cNvPr id="32825" name="AutoShape 57"/>
              <p:cNvSpPr>
                <a:spLocks noChangeArrowheads="1"/>
              </p:cNvSpPr>
              <p:nvPr/>
            </p:nvSpPr>
            <p:spPr bwMode="auto">
              <a:xfrm>
                <a:off x="3742" y="3758"/>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26" name="Text Box 58"/>
              <p:cNvSpPr txBox="1">
                <a:spLocks noChangeArrowheads="1"/>
              </p:cNvSpPr>
              <p:nvPr/>
            </p:nvSpPr>
            <p:spPr bwMode="auto">
              <a:xfrm>
                <a:off x="3742" y="3758"/>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20%</a:t>
                </a:r>
              </a:p>
            </p:txBody>
          </p:sp>
        </p:grpSp>
        <p:grpSp>
          <p:nvGrpSpPr>
            <p:cNvPr id="32827" name="Group 59"/>
            <p:cNvGrpSpPr>
              <a:grpSpLocks/>
            </p:cNvGrpSpPr>
            <p:nvPr/>
          </p:nvGrpSpPr>
          <p:grpSpPr bwMode="auto">
            <a:xfrm>
              <a:off x="4449" y="3547"/>
              <a:ext cx="652" cy="210"/>
              <a:chOff x="4449" y="3547"/>
              <a:chExt cx="652" cy="210"/>
            </a:xfrm>
          </p:grpSpPr>
          <p:sp>
            <p:nvSpPr>
              <p:cNvPr id="32828" name="AutoShape 60"/>
              <p:cNvSpPr>
                <a:spLocks noChangeArrowheads="1"/>
              </p:cNvSpPr>
              <p:nvPr/>
            </p:nvSpPr>
            <p:spPr bwMode="auto">
              <a:xfrm>
                <a:off x="4449" y="3547"/>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29" name="Text Box 61"/>
              <p:cNvSpPr txBox="1">
                <a:spLocks noChangeArrowheads="1"/>
              </p:cNvSpPr>
              <p:nvPr/>
            </p:nvSpPr>
            <p:spPr bwMode="auto">
              <a:xfrm>
                <a:off x="4449" y="3547"/>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1.28</a:t>
                </a:r>
              </a:p>
            </p:txBody>
          </p:sp>
        </p:grpSp>
        <p:grpSp>
          <p:nvGrpSpPr>
            <p:cNvPr id="32830" name="Group 62"/>
            <p:cNvGrpSpPr>
              <a:grpSpLocks/>
            </p:cNvGrpSpPr>
            <p:nvPr/>
          </p:nvGrpSpPr>
          <p:grpSpPr bwMode="auto">
            <a:xfrm>
              <a:off x="3742" y="3547"/>
              <a:ext cx="707" cy="210"/>
              <a:chOff x="3742" y="3547"/>
              <a:chExt cx="707" cy="210"/>
            </a:xfrm>
          </p:grpSpPr>
          <p:sp>
            <p:nvSpPr>
              <p:cNvPr id="32831" name="AutoShape 63"/>
              <p:cNvSpPr>
                <a:spLocks noChangeArrowheads="1"/>
              </p:cNvSpPr>
              <p:nvPr/>
            </p:nvSpPr>
            <p:spPr bwMode="auto">
              <a:xfrm>
                <a:off x="3742" y="3547"/>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32" name="Text Box 64"/>
              <p:cNvSpPr txBox="1">
                <a:spLocks noChangeArrowheads="1"/>
              </p:cNvSpPr>
              <p:nvPr/>
            </p:nvSpPr>
            <p:spPr bwMode="auto">
              <a:xfrm>
                <a:off x="3742" y="3547"/>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10%</a:t>
                </a:r>
              </a:p>
            </p:txBody>
          </p:sp>
        </p:grpSp>
        <p:grpSp>
          <p:nvGrpSpPr>
            <p:cNvPr id="32833" name="Group 65"/>
            <p:cNvGrpSpPr>
              <a:grpSpLocks/>
            </p:cNvGrpSpPr>
            <p:nvPr/>
          </p:nvGrpSpPr>
          <p:grpSpPr bwMode="auto">
            <a:xfrm>
              <a:off x="4449" y="3335"/>
              <a:ext cx="652" cy="210"/>
              <a:chOff x="4449" y="3335"/>
              <a:chExt cx="652" cy="210"/>
            </a:xfrm>
          </p:grpSpPr>
          <p:sp>
            <p:nvSpPr>
              <p:cNvPr id="32834" name="AutoShape 66"/>
              <p:cNvSpPr>
                <a:spLocks noChangeArrowheads="1"/>
              </p:cNvSpPr>
              <p:nvPr/>
            </p:nvSpPr>
            <p:spPr bwMode="auto">
              <a:xfrm>
                <a:off x="4449" y="3335"/>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35" name="Text Box 67"/>
              <p:cNvSpPr txBox="1">
                <a:spLocks noChangeArrowheads="1"/>
              </p:cNvSpPr>
              <p:nvPr/>
            </p:nvSpPr>
            <p:spPr bwMode="auto">
              <a:xfrm>
                <a:off x="4449" y="3335"/>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1.65</a:t>
                </a:r>
              </a:p>
            </p:txBody>
          </p:sp>
        </p:grpSp>
        <p:grpSp>
          <p:nvGrpSpPr>
            <p:cNvPr id="32836" name="Group 68"/>
            <p:cNvGrpSpPr>
              <a:grpSpLocks/>
            </p:cNvGrpSpPr>
            <p:nvPr/>
          </p:nvGrpSpPr>
          <p:grpSpPr bwMode="auto">
            <a:xfrm>
              <a:off x="3742" y="3335"/>
              <a:ext cx="707" cy="210"/>
              <a:chOff x="3742" y="3335"/>
              <a:chExt cx="707" cy="210"/>
            </a:xfrm>
          </p:grpSpPr>
          <p:sp>
            <p:nvSpPr>
              <p:cNvPr id="32837" name="AutoShape 69"/>
              <p:cNvSpPr>
                <a:spLocks noChangeArrowheads="1"/>
              </p:cNvSpPr>
              <p:nvPr/>
            </p:nvSpPr>
            <p:spPr bwMode="auto">
              <a:xfrm>
                <a:off x="3742" y="3335"/>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38" name="Text Box 70"/>
              <p:cNvSpPr txBox="1">
                <a:spLocks noChangeArrowheads="1"/>
              </p:cNvSpPr>
              <p:nvPr/>
            </p:nvSpPr>
            <p:spPr bwMode="auto">
              <a:xfrm>
                <a:off x="3742" y="3335"/>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5%</a:t>
                </a:r>
              </a:p>
            </p:txBody>
          </p:sp>
        </p:grpSp>
        <p:grpSp>
          <p:nvGrpSpPr>
            <p:cNvPr id="32839" name="Group 71"/>
            <p:cNvGrpSpPr>
              <a:grpSpLocks/>
            </p:cNvGrpSpPr>
            <p:nvPr/>
          </p:nvGrpSpPr>
          <p:grpSpPr bwMode="auto">
            <a:xfrm>
              <a:off x="4449" y="3125"/>
              <a:ext cx="652" cy="210"/>
              <a:chOff x="4449" y="3125"/>
              <a:chExt cx="652" cy="210"/>
            </a:xfrm>
          </p:grpSpPr>
          <p:sp>
            <p:nvSpPr>
              <p:cNvPr id="32840" name="AutoShape 72"/>
              <p:cNvSpPr>
                <a:spLocks noChangeArrowheads="1"/>
              </p:cNvSpPr>
              <p:nvPr/>
            </p:nvSpPr>
            <p:spPr bwMode="auto">
              <a:xfrm>
                <a:off x="4449" y="3125"/>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41" name="Text Box 73"/>
              <p:cNvSpPr txBox="1">
                <a:spLocks noChangeArrowheads="1"/>
              </p:cNvSpPr>
              <p:nvPr/>
            </p:nvSpPr>
            <p:spPr bwMode="auto">
              <a:xfrm>
                <a:off x="4449" y="3125"/>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2.33</a:t>
                </a:r>
              </a:p>
            </p:txBody>
          </p:sp>
        </p:grpSp>
        <p:grpSp>
          <p:nvGrpSpPr>
            <p:cNvPr id="32842" name="Group 74"/>
            <p:cNvGrpSpPr>
              <a:grpSpLocks/>
            </p:cNvGrpSpPr>
            <p:nvPr/>
          </p:nvGrpSpPr>
          <p:grpSpPr bwMode="auto">
            <a:xfrm>
              <a:off x="4449" y="2913"/>
              <a:ext cx="652" cy="210"/>
              <a:chOff x="4449" y="2913"/>
              <a:chExt cx="652" cy="210"/>
            </a:xfrm>
          </p:grpSpPr>
          <p:sp>
            <p:nvSpPr>
              <p:cNvPr id="32843" name="AutoShape 75"/>
              <p:cNvSpPr>
                <a:spLocks noChangeArrowheads="1"/>
              </p:cNvSpPr>
              <p:nvPr/>
            </p:nvSpPr>
            <p:spPr bwMode="auto">
              <a:xfrm>
                <a:off x="4449" y="2913"/>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44" name="Text Box 76"/>
              <p:cNvSpPr txBox="1">
                <a:spLocks noChangeArrowheads="1"/>
              </p:cNvSpPr>
              <p:nvPr/>
            </p:nvSpPr>
            <p:spPr bwMode="auto">
              <a:xfrm>
                <a:off x="4449" y="2913"/>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2.58</a:t>
                </a:r>
              </a:p>
            </p:txBody>
          </p:sp>
        </p:grpSp>
        <p:grpSp>
          <p:nvGrpSpPr>
            <p:cNvPr id="32845" name="Group 77"/>
            <p:cNvGrpSpPr>
              <a:grpSpLocks/>
            </p:cNvGrpSpPr>
            <p:nvPr/>
          </p:nvGrpSpPr>
          <p:grpSpPr bwMode="auto">
            <a:xfrm>
              <a:off x="4449" y="2703"/>
              <a:ext cx="652" cy="210"/>
              <a:chOff x="4449" y="2703"/>
              <a:chExt cx="652" cy="210"/>
            </a:xfrm>
          </p:grpSpPr>
          <p:sp>
            <p:nvSpPr>
              <p:cNvPr id="32846" name="AutoShape 78"/>
              <p:cNvSpPr>
                <a:spLocks noChangeArrowheads="1"/>
              </p:cNvSpPr>
              <p:nvPr/>
            </p:nvSpPr>
            <p:spPr bwMode="auto">
              <a:xfrm>
                <a:off x="4449" y="2703"/>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47" name="Text Box 79"/>
              <p:cNvSpPr txBox="1">
                <a:spLocks noChangeArrowheads="1"/>
              </p:cNvSpPr>
              <p:nvPr/>
            </p:nvSpPr>
            <p:spPr bwMode="auto">
              <a:xfrm>
                <a:off x="4449" y="2703"/>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3.09</a:t>
                </a:r>
              </a:p>
            </p:txBody>
          </p:sp>
        </p:grpSp>
        <p:grpSp>
          <p:nvGrpSpPr>
            <p:cNvPr id="32848" name="Group 80"/>
            <p:cNvGrpSpPr>
              <a:grpSpLocks/>
            </p:cNvGrpSpPr>
            <p:nvPr/>
          </p:nvGrpSpPr>
          <p:grpSpPr bwMode="auto">
            <a:xfrm>
              <a:off x="4449" y="2491"/>
              <a:ext cx="652" cy="210"/>
              <a:chOff x="4449" y="2491"/>
              <a:chExt cx="652" cy="210"/>
            </a:xfrm>
          </p:grpSpPr>
          <p:sp>
            <p:nvSpPr>
              <p:cNvPr id="32849" name="AutoShape 81"/>
              <p:cNvSpPr>
                <a:spLocks noChangeArrowheads="1"/>
              </p:cNvSpPr>
              <p:nvPr/>
            </p:nvSpPr>
            <p:spPr bwMode="auto">
              <a:xfrm>
                <a:off x="4449" y="2491"/>
                <a:ext cx="652"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50" name="Text Box 82"/>
              <p:cNvSpPr txBox="1">
                <a:spLocks noChangeArrowheads="1"/>
              </p:cNvSpPr>
              <p:nvPr/>
            </p:nvSpPr>
            <p:spPr bwMode="auto">
              <a:xfrm>
                <a:off x="4449" y="2491"/>
                <a:ext cx="652"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i="1">
                    <a:solidFill>
                      <a:srgbClr val="008000"/>
                    </a:solidFill>
                    <a:latin typeface="Tahoma" charset="0"/>
                  </a:rPr>
                  <a:t>z</a:t>
                </a:r>
              </a:p>
            </p:txBody>
          </p:sp>
        </p:grpSp>
        <p:grpSp>
          <p:nvGrpSpPr>
            <p:cNvPr id="32851" name="Group 83"/>
            <p:cNvGrpSpPr>
              <a:grpSpLocks/>
            </p:cNvGrpSpPr>
            <p:nvPr/>
          </p:nvGrpSpPr>
          <p:grpSpPr bwMode="auto">
            <a:xfrm>
              <a:off x="3742" y="3125"/>
              <a:ext cx="707" cy="210"/>
              <a:chOff x="3742" y="3125"/>
              <a:chExt cx="707" cy="210"/>
            </a:xfrm>
          </p:grpSpPr>
          <p:sp>
            <p:nvSpPr>
              <p:cNvPr id="32852" name="AutoShape 84"/>
              <p:cNvSpPr>
                <a:spLocks noChangeArrowheads="1"/>
              </p:cNvSpPr>
              <p:nvPr/>
            </p:nvSpPr>
            <p:spPr bwMode="auto">
              <a:xfrm>
                <a:off x="3742" y="3125"/>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53" name="Text Box 85"/>
              <p:cNvSpPr txBox="1">
                <a:spLocks noChangeArrowheads="1"/>
              </p:cNvSpPr>
              <p:nvPr/>
            </p:nvSpPr>
            <p:spPr bwMode="auto">
              <a:xfrm>
                <a:off x="3742" y="3125"/>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1%</a:t>
                </a:r>
              </a:p>
            </p:txBody>
          </p:sp>
        </p:grpSp>
        <p:grpSp>
          <p:nvGrpSpPr>
            <p:cNvPr id="32854" name="Group 86"/>
            <p:cNvGrpSpPr>
              <a:grpSpLocks/>
            </p:cNvGrpSpPr>
            <p:nvPr/>
          </p:nvGrpSpPr>
          <p:grpSpPr bwMode="auto">
            <a:xfrm>
              <a:off x="3742" y="2913"/>
              <a:ext cx="707" cy="210"/>
              <a:chOff x="3742" y="2913"/>
              <a:chExt cx="707" cy="210"/>
            </a:xfrm>
          </p:grpSpPr>
          <p:sp>
            <p:nvSpPr>
              <p:cNvPr id="32855" name="AutoShape 87"/>
              <p:cNvSpPr>
                <a:spLocks noChangeArrowheads="1"/>
              </p:cNvSpPr>
              <p:nvPr/>
            </p:nvSpPr>
            <p:spPr bwMode="auto">
              <a:xfrm>
                <a:off x="3742" y="2913"/>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56" name="Text Box 88"/>
              <p:cNvSpPr txBox="1">
                <a:spLocks noChangeArrowheads="1"/>
              </p:cNvSpPr>
              <p:nvPr/>
            </p:nvSpPr>
            <p:spPr bwMode="auto">
              <a:xfrm>
                <a:off x="3742" y="2913"/>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0.5%</a:t>
                </a:r>
              </a:p>
            </p:txBody>
          </p:sp>
        </p:grpSp>
        <p:grpSp>
          <p:nvGrpSpPr>
            <p:cNvPr id="32857" name="Group 89"/>
            <p:cNvGrpSpPr>
              <a:grpSpLocks/>
            </p:cNvGrpSpPr>
            <p:nvPr/>
          </p:nvGrpSpPr>
          <p:grpSpPr bwMode="auto">
            <a:xfrm>
              <a:off x="3742" y="2703"/>
              <a:ext cx="707" cy="210"/>
              <a:chOff x="3742" y="2703"/>
              <a:chExt cx="707" cy="210"/>
            </a:xfrm>
          </p:grpSpPr>
          <p:sp>
            <p:nvSpPr>
              <p:cNvPr id="32858" name="AutoShape 90"/>
              <p:cNvSpPr>
                <a:spLocks noChangeArrowheads="1"/>
              </p:cNvSpPr>
              <p:nvPr/>
            </p:nvSpPr>
            <p:spPr bwMode="auto">
              <a:xfrm>
                <a:off x="3742" y="2703"/>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59" name="Text Box 91"/>
              <p:cNvSpPr txBox="1">
                <a:spLocks noChangeArrowheads="1"/>
              </p:cNvSpPr>
              <p:nvPr/>
            </p:nvSpPr>
            <p:spPr bwMode="auto">
              <a:xfrm>
                <a:off x="3742" y="2703"/>
                <a:ext cx="70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0.1%</a:t>
                </a:r>
              </a:p>
            </p:txBody>
          </p:sp>
        </p:grpSp>
        <p:grpSp>
          <p:nvGrpSpPr>
            <p:cNvPr id="32860" name="Group 92"/>
            <p:cNvGrpSpPr>
              <a:grpSpLocks/>
            </p:cNvGrpSpPr>
            <p:nvPr/>
          </p:nvGrpSpPr>
          <p:grpSpPr bwMode="auto">
            <a:xfrm>
              <a:off x="3742" y="2491"/>
              <a:ext cx="707" cy="212"/>
              <a:chOff x="3742" y="2491"/>
              <a:chExt cx="707" cy="212"/>
            </a:xfrm>
          </p:grpSpPr>
          <p:sp>
            <p:nvSpPr>
              <p:cNvPr id="32861" name="AutoShape 93"/>
              <p:cNvSpPr>
                <a:spLocks noChangeArrowheads="1"/>
              </p:cNvSpPr>
              <p:nvPr/>
            </p:nvSpPr>
            <p:spPr bwMode="auto">
              <a:xfrm>
                <a:off x="3742" y="2491"/>
                <a:ext cx="707" cy="210"/>
              </a:xfrm>
              <a:prstGeom prst="roundRect">
                <a:avLst>
                  <a:gd name="adj" fmla="val 472"/>
                </a:avLst>
              </a:prstGeom>
              <a:solidFill>
                <a:srgbClr val="CCFFCC"/>
              </a:solidFill>
              <a:ln>
                <a:noFill/>
              </a:ln>
              <a:effectLst/>
              <a:extLs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62" name="Text Box 94"/>
              <p:cNvSpPr txBox="1">
                <a:spLocks noChangeArrowheads="1"/>
              </p:cNvSpPr>
              <p:nvPr/>
            </p:nvSpPr>
            <p:spPr bwMode="auto">
              <a:xfrm>
                <a:off x="3742" y="2491"/>
                <a:ext cx="70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US" altLang="en-US" sz="1600">
                    <a:solidFill>
                      <a:srgbClr val="008000"/>
                    </a:solidFill>
                    <a:latin typeface="Tahoma" charset="0"/>
                  </a:rPr>
                  <a:t>Pr[</a:t>
                </a:r>
                <a:r>
                  <a:rPr lang="en-US" altLang="en-US" sz="1600" i="1">
                    <a:solidFill>
                      <a:srgbClr val="008000"/>
                    </a:solidFill>
                    <a:latin typeface="Tahoma" charset="0"/>
                  </a:rPr>
                  <a:t>X </a:t>
                </a:r>
                <a:r>
                  <a:rPr lang="en-US" altLang="en-US" sz="1600">
                    <a:solidFill>
                      <a:srgbClr val="008000"/>
                    </a:solidFill>
                    <a:latin typeface="Symbol" charset="2"/>
                  </a:rPr>
                  <a:t></a:t>
                </a:r>
                <a:r>
                  <a:rPr lang="en-US" altLang="en-US" sz="1600">
                    <a:solidFill>
                      <a:srgbClr val="008000"/>
                    </a:solidFill>
                    <a:latin typeface="Tahoma" charset="0"/>
                  </a:rPr>
                  <a:t> </a:t>
                </a:r>
                <a:r>
                  <a:rPr lang="en-US" altLang="en-US" sz="1600" i="1">
                    <a:solidFill>
                      <a:srgbClr val="008000"/>
                    </a:solidFill>
                    <a:latin typeface="Tahoma" charset="0"/>
                  </a:rPr>
                  <a:t>z</a:t>
                </a:r>
                <a:r>
                  <a:rPr lang="en-US" altLang="en-US" sz="1600">
                    <a:solidFill>
                      <a:srgbClr val="008000"/>
                    </a:solidFill>
                    <a:latin typeface="Tahoma" charset="0"/>
                  </a:rPr>
                  <a:t>]</a:t>
                </a:r>
              </a:p>
            </p:txBody>
          </p:sp>
        </p:grpSp>
        <p:sp>
          <p:nvSpPr>
            <p:cNvPr id="32863" name="Line 95"/>
            <p:cNvSpPr>
              <a:spLocks noChangeShapeType="1"/>
            </p:cNvSpPr>
            <p:nvPr/>
          </p:nvSpPr>
          <p:spPr bwMode="auto">
            <a:xfrm>
              <a:off x="3742" y="2492"/>
              <a:ext cx="1360"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64" name="Line 96"/>
            <p:cNvSpPr>
              <a:spLocks noChangeShapeType="1"/>
            </p:cNvSpPr>
            <p:nvPr/>
          </p:nvSpPr>
          <p:spPr bwMode="auto">
            <a:xfrm>
              <a:off x="3742" y="2703"/>
              <a:ext cx="1360"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65" name="Line 97"/>
            <p:cNvSpPr>
              <a:spLocks noChangeShapeType="1"/>
            </p:cNvSpPr>
            <p:nvPr/>
          </p:nvSpPr>
          <p:spPr bwMode="auto">
            <a:xfrm>
              <a:off x="3742" y="3969"/>
              <a:ext cx="1360"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66" name="Line 98"/>
            <p:cNvSpPr>
              <a:spLocks noChangeShapeType="1"/>
            </p:cNvSpPr>
            <p:nvPr/>
          </p:nvSpPr>
          <p:spPr bwMode="auto">
            <a:xfrm>
              <a:off x="3742" y="2492"/>
              <a:ext cx="0" cy="1476"/>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67" name="Line 99"/>
            <p:cNvSpPr>
              <a:spLocks noChangeShapeType="1"/>
            </p:cNvSpPr>
            <p:nvPr/>
          </p:nvSpPr>
          <p:spPr bwMode="auto">
            <a:xfrm>
              <a:off x="5102" y="2492"/>
              <a:ext cx="0" cy="1476"/>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68" name="Line 100"/>
            <p:cNvSpPr>
              <a:spLocks noChangeShapeType="1"/>
            </p:cNvSpPr>
            <p:nvPr/>
          </p:nvSpPr>
          <p:spPr bwMode="auto">
            <a:xfrm>
              <a:off x="4449" y="2492"/>
              <a:ext cx="0" cy="1476"/>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2869" name="Group 101"/>
          <p:cNvGrpSpPr>
            <a:grpSpLocks/>
          </p:cNvGrpSpPr>
          <p:nvPr/>
        </p:nvGrpSpPr>
        <p:grpSpPr bwMode="auto">
          <a:xfrm>
            <a:off x="1979613" y="2920131"/>
            <a:ext cx="6838950" cy="719137"/>
            <a:chOff x="1247" y="2041"/>
            <a:chExt cx="4308" cy="453"/>
          </a:xfrm>
        </p:grpSpPr>
        <p:sp>
          <p:nvSpPr>
            <p:cNvPr id="32870" name="AutoShape 102"/>
            <p:cNvSpPr>
              <a:spLocks noChangeArrowheads="1"/>
            </p:cNvSpPr>
            <p:nvPr/>
          </p:nvSpPr>
          <p:spPr bwMode="auto">
            <a:xfrm>
              <a:off x="1247" y="2041"/>
              <a:ext cx="4308" cy="453"/>
            </a:xfrm>
            <a:prstGeom prst="roundRect">
              <a:avLst>
                <a:gd name="adj" fmla="val 21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71" name="Text Box 103"/>
            <p:cNvSpPr txBox="1">
              <a:spLocks noChangeArrowheads="1"/>
            </p:cNvSpPr>
            <p:nvPr/>
          </p:nvSpPr>
          <p:spPr bwMode="auto">
            <a:xfrm>
              <a:off x="1247" y="2041"/>
              <a:ext cx="4308"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DCFF"/>
                  </a:solidFill>
                  <a:latin typeface="Utopia" pitchFamily="32" charset="0"/>
                  <a:ea typeface="msgothic" charset="0"/>
                  <a:cs typeface="msgothic" charset="0"/>
                </a:defRPr>
              </a:lvl9pPr>
            </a:lstStyle>
            <a:p>
              <a:pPr marL="457200" indent="-455613">
                <a:spcBef>
                  <a:spcPts val="500"/>
                </a:spcBef>
              </a:pPr>
              <a:r>
                <a:rPr lang="en-NZ" altLang="en-US" sz="2000" b="1" dirty="0">
                  <a:solidFill>
                    <a:schemeClr val="tx1"/>
                  </a:solidFill>
                </a:rPr>
                <a:t>9 degrees of freedom                        normal distribution</a:t>
              </a:r>
            </a:p>
          </p:txBody>
        </p:sp>
      </p:grpSp>
      <p:sp>
        <p:nvSpPr>
          <p:cNvPr id="32872" name="Text Box 104"/>
          <p:cNvSpPr txBox="1">
            <a:spLocks noChangeArrowheads="1"/>
          </p:cNvSpPr>
          <p:nvPr/>
        </p:nvSpPr>
        <p:spPr bwMode="auto">
          <a:xfrm>
            <a:off x="87313" y="4180606"/>
            <a:ext cx="1909762"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r>
              <a:rPr lang="en-US" altLang="en-US" i="1" dirty="0">
                <a:solidFill>
                  <a:schemeClr val="tx1"/>
                </a:solidFill>
              </a:rPr>
              <a:t>Assuming</a:t>
            </a:r>
          </a:p>
          <a:p>
            <a:r>
              <a:rPr lang="en-US" altLang="en-US" i="1" dirty="0">
                <a:solidFill>
                  <a:schemeClr val="tx1"/>
                </a:solidFill>
              </a:rPr>
              <a:t>we have</a:t>
            </a:r>
          </a:p>
          <a:p>
            <a:r>
              <a:rPr lang="en-US" altLang="en-US" i="1" dirty="0">
                <a:solidFill>
                  <a:schemeClr val="tx1"/>
                </a:solidFill>
              </a:rPr>
              <a:t>10 estimates</a:t>
            </a:r>
          </a:p>
        </p:txBody>
      </p:sp>
      <p:sp>
        <p:nvSpPr>
          <p:cNvPr id="32873" name="Line 105"/>
          <p:cNvSpPr>
            <a:spLocks noChangeShapeType="1"/>
          </p:cNvSpPr>
          <p:nvPr/>
        </p:nvSpPr>
        <p:spPr bwMode="auto">
          <a:xfrm flipV="1">
            <a:off x="1079500" y="3277318"/>
            <a:ext cx="900113" cy="723900"/>
          </a:xfrm>
          <a:prstGeom prst="line">
            <a:avLst/>
          </a:prstGeom>
          <a:noFill/>
          <a:ln w="9525" cap="flat">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7" name="Footer Placeholder 1"/>
          <p:cNvSpPr>
            <a:spLocks noGrp="1"/>
          </p:cNvSpPr>
          <p:nvPr>
            <p:ph type="ftr" sz="quarter" idx="10"/>
          </p:nvPr>
        </p:nvSpPr>
        <p:spPr>
          <a:xfrm>
            <a:off x="2109788" y="62484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4863971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48482"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Evaluation: the key to success</a:t>
            </a:r>
          </a:p>
        </p:txBody>
      </p:sp>
      <p:sp>
        <p:nvSpPr>
          <p:cNvPr id="148483"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How predictive is the model we learned?</a:t>
            </a:r>
          </a:p>
          <a:p>
            <a:pPr marL="342900" indent="-342900">
              <a:spcBef>
                <a:spcPct val="20000"/>
              </a:spcBef>
              <a:buFontTx/>
              <a:buChar char="•"/>
            </a:pPr>
            <a:r>
              <a:rPr lang="en-US" sz="3200"/>
              <a:t>Error on the training data is </a:t>
            </a:r>
            <a:r>
              <a:rPr lang="en-US" sz="3200" i="1"/>
              <a:t>not</a:t>
            </a:r>
            <a:r>
              <a:rPr lang="en-US" sz="3200"/>
              <a:t> a good indicator of performance on future data</a:t>
            </a:r>
          </a:p>
          <a:p>
            <a:pPr marL="342900" indent="-342900">
              <a:spcBef>
                <a:spcPct val="20000"/>
              </a:spcBef>
              <a:buFontTx/>
              <a:buChar char="•"/>
            </a:pPr>
            <a:r>
              <a:rPr lang="en-US" sz="3200"/>
              <a:t>Simple solution that can be used if lots of (labeled) data is available:</a:t>
            </a:r>
          </a:p>
          <a:p>
            <a:pPr marL="742950" lvl="1" indent="-285750">
              <a:spcBef>
                <a:spcPct val="20000"/>
              </a:spcBef>
              <a:buFontTx/>
              <a:buChar char="–"/>
            </a:pPr>
            <a:r>
              <a:rPr lang="en-US" sz="2800"/>
              <a:t>Split data into training and test set</a:t>
            </a:r>
          </a:p>
          <a:p>
            <a:pPr marL="342900" indent="-342900">
              <a:spcBef>
                <a:spcPct val="20000"/>
              </a:spcBef>
              <a:buFontTx/>
              <a:buChar char="•"/>
            </a:pPr>
            <a:r>
              <a:rPr lang="en-US" sz="3200"/>
              <a:t>However: (labeled) data is usually limited</a:t>
            </a:r>
          </a:p>
          <a:p>
            <a:pPr marL="742950" lvl="1" indent="-285750">
              <a:spcBef>
                <a:spcPct val="20000"/>
              </a:spcBef>
              <a:buFontTx/>
              <a:buChar char="–"/>
            </a:pPr>
            <a:r>
              <a:rPr lang="en-US" sz="2800"/>
              <a:t>More sophisticated techniques need to be used</a:t>
            </a:r>
          </a:p>
          <a:p>
            <a:pPr marL="742950" lvl="1" indent="-285750">
              <a:spcBef>
                <a:spcPct val="20000"/>
              </a:spcBef>
              <a:buFontTx/>
              <a:buChar char="–"/>
            </a:pPr>
            <a:endParaRPr lang="en-US"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0" y="-77788"/>
            <a:ext cx="9344025" cy="10683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Distribution of the differences</a:t>
            </a:r>
          </a:p>
        </p:txBody>
      </p:sp>
      <p:sp>
        <p:nvSpPr>
          <p:cNvPr id="33794" name="Text Box 2"/>
          <p:cNvSpPr txBox="1">
            <a:spLocks noChangeArrowheads="1"/>
          </p:cNvSpPr>
          <p:nvPr/>
        </p:nvSpPr>
        <p:spPr bwMode="auto">
          <a:xfrm>
            <a:off x="179388" y="1177925"/>
            <a:ext cx="8964612"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5000"/>
              <a:buFont typeface="Wingdings" charset="2"/>
              <a:buChar char=""/>
            </a:pPr>
            <a:r>
              <a:rPr lang="en-NZ" altLang="en-US" sz="3200" dirty="0">
                <a:solidFill>
                  <a:schemeClr val="tx1"/>
                </a:solidFill>
                <a:latin typeface="+mn-lt"/>
              </a:rPr>
              <a:t>Let </a:t>
            </a:r>
            <a:r>
              <a:rPr lang="en-NZ" altLang="en-US" sz="3200" i="1" dirty="0">
                <a:solidFill>
                  <a:schemeClr val="tx1"/>
                </a:solidFill>
                <a:latin typeface="+mn-lt"/>
              </a:rPr>
              <a:t>m</a:t>
            </a:r>
            <a:r>
              <a:rPr lang="en-NZ" altLang="en-US" sz="3200" i="1" baseline="-25000" dirty="0">
                <a:solidFill>
                  <a:schemeClr val="tx1"/>
                </a:solidFill>
                <a:latin typeface="+mn-lt"/>
              </a:rPr>
              <a:t>d </a:t>
            </a:r>
            <a:r>
              <a:rPr lang="en-NZ" altLang="en-US" sz="3200" i="1" dirty="0">
                <a:solidFill>
                  <a:schemeClr val="tx1"/>
                </a:solidFill>
                <a:latin typeface="+mn-lt"/>
              </a:rPr>
              <a:t>= m</a:t>
            </a:r>
            <a:r>
              <a:rPr lang="en-NZ" altLang="en-US" sz="3200" i="1" baseline="-25000" dirty="0">
                <a:solidFill>
                  <a:schemeClr val="tx1"/>
                </a:solidFill>
                <a:latin typeface="+mn-lt"/>
              </a:rPr>
              <a:t>x </a:t>
            </a:r>
            <a:r>
              <a:rPr lang="en-NZ" altLang="en-US" sz="3200" i="1" dirty="0">
                <a:solidFill>
                  <a:schemeClr val="tx1"/>
                </a:solidFill>
                <a:latin typeface="+mn-lt"/>
                <a:cs typeface="Tahoma" charset="0"/>
              </a:rPr>
              <a:t>– </a:t>
            </a:r>
            <a:r>
              <a:rPr lang="en-NZ" altLang="en-US" sz="3200" i="1" dirty="0">
                <a:solidFill>
                  <a:schemeClr val="tx1"/>
                </a:solidFill>
                <a:latin typeface="+mn-lt"/>
              </a:rPr>
              <a:t>m</a:t>
            </a:r>
            <a:r>
              <a:rPr lang="en-NZ" altLang="en-US" sz="3200" i="1" baseline="-25000" dirty="0">
                <a:solidFill>
                  <a:schemeClr val="tx1"/>
                </a:solidFill>
                <a:latin typeface="+mn-lt"/>
              </a:rPr>
              <a:t>y</a:t>
            </a:r>
          </a:p>
          <a:p>
            <a:pPr>
              <a:spcBef>
                <a:spcPts val="700"/>
              </a:spcBef>
              <a:buClr>
                <a:srgbClr val="008000"/>
              </a:buClr>
              <a:buSzPct val="45000"/>
              <a:buFont typeface="Wingdings" charset="2"/>
              <a:buChar char=""/>
            </a:pPr>
            <a:r>
              <a:rPr lang="en-NZ" altLang="en-US" sz="3200" dirty="0">
                <a:solidFill>
                  <a:schemeClr val="tx1"/>
                </a:solidFill>
                <a:latin typeface="+mn-lt"/>
              </a:rPr>
              <a:t>The difference of the means (</a:t>
            </a:r>
            <a:r>
              <a:rPr lang="en-NZ" altLang="en-US" sz="3200" i="1" dirty="0">
                <a:solidFill>
                  <a:schemeClr val="tx1"/>
                </a:solidFill>
                <a:latin typeface="+mn-lt"/>
              </a:rPr>
              <a:t>m</a:t>
            </a:r>
            <a:r>
              <a:rPr lang="en-NZ" altLang="en-US" sz="3200" i="1" baseline="-25000" dirty="0">
                <a:solidFill>
                  <a:schemeClr val="tx1"/>
                </a:solidFill>
                <a:latin typeface="+mn-lt"/>
              </a:rPr>
              <a:t>d</a:t>
            </a:r>
            <a:r>
              <a:rPr lang="en-NZ" altLang="en-US" sz="3200" dirty="0">
                <a:solidFill>
                  <a:schemeClr val="tx1"/>
                </a:solidFill>
                <a:latin typeface="+mn-lt"/>
              </a:rPr>
              <a:t>) also has a Student’s distribution with </a:t>
            </a:r>
            <a:r>
              <a:rPr lang="en-NZ" altLang="en-US" sz="3200" i="1" dirty="0">
                <a:solidFill>
                  <a:schemeClr val="tx1"/>
                </a:solidFill>
                <a:latin typeface="+mn-lt"/>
              </a:rPr>
              <a:t>k</a:t>
            </a:r>
            <a:r>
              <a:rPr lang="en-NZ" altLang="en-US" sz="3200" i="1" dirty="0">
                <a:solidFill>
                  <a:schemeClr val="tx1"/>
                </a:solidFill>
                <a:latin typeface="+mn-lt"/>
                <a:cs typeface="Tahoma" charset="0"/>
              </a:rPr>
              <a:t>–</a:t>
            </a:r>
            <a:r>
              <a:rPr lang="en-NZ" altLang="en-US" sz="3200" dirty="0">
                <a:solidFill>
                  <a:schemeClr val="tx1"/>
                </a:solidFill>
                <a:latin typeface="+mn-lt"/>
              </a:rPr>
              <a:t>1 degrees of freedom</a:t>
            </a:r>
          </a:p>
          <a:p>
            <a:pPr>
              <a:spcBef>
                <a:spcPts val="700"/>
              </a:spcBef>
              <a:buClr>
                <a:srgbClr val="008000"/>
              </a:buClr>
              <a:buSzPct val="45000"/>
              <a:buFont typeface="Wingdings" charset="2"/>
              <a:buChar char=""/>
            </a:pPr>
            <a:r>
              <a:rPr lang="en-NZ" altLang="en-US" sz="3200" dirty="0">
                <a:solidFill>
                  <a:schemeClr val="tx1"/>
                </a:solidFill>
                <a:latin typeface="+mn-lt"/>
              </a:rPr>
              <a:t>Let </a:t>
            </a:r>
            <a:r>
              <a:rPr lang="en-US" altLang="en-US" sz="2800" dirty="0">
                <a:solidFill>
                  <a:schemeClr val="tx1"/>
                </a:solidFill>
                <a:latin typeface="+mn-lt"/>
                <a:ea typeface="Symbol" charset="2"/>
                <a:cs typeface="Symbol" charset="2"/>
              </a:rPr>
              <a:t>s</a:t>
            </a:r>
            <a:r>
              <a:rPr lang="en-US" altLang="en-US" sz="3200" baseline="-25000" dirty="0">
                <a:solidFill>
                  <a:schemeClr val="tx1"/>
                </a:solidFill>
                <a:latin typeface="+mn-lt"/>
              </a:rPr>
              <a:t>d</a:t>
            </a:r>
            <a:r>
              <a:rPr lang="en-US" altLang="en-US" sz="3200" baseline="30000" dirty="0">
                <a:solidFill>
                  <a:schemeClr val="tx1"/>
                </a:solidFill>
                <a:latin typeface="+mn-lt"/>
              </a:rPr>
              <a:t>2</a:t>
            </a:r>
            <a:r>
              <a:rPr lang="en-US" altLang="en-US" sz="3200" dirty="0">
                <a:solidFill>
                  <a:schemeClr val="tx1"/>
                </a:solidFill>
                <a:latin typeface="+mn-lt"/>
              </a:rPr>
              <a:t> be the variance of the difference</a:t>
            </a:r>
          </a:p>
          <a:p>
            <a:pPr>
              <a:spcBef>
                <a:spcPts val="700"/>
              </a:spcBef>
              <a:buClr>
                <a:srgbClr val="008000"/>
              </a:buClr>
              <a:buSzPct val="45000"/>
              <a:buFont typeface="Wingdings" charset="2"/>
              <a:buChar char=""/>
            </a:pPr>
            <a:r>
              <a:rPr lang="en-NZ" altLang="en-US" sz="3200" dirty="0">
                <a:solidFill>
                  <a:schemeClr val="tx1"/>
                </a:solidFill>
                <a:latin typeface="+mn-lt"/>
              </a:rPr>
              <a:t>The standardized version of </a:t>
            </a:r>
            <a:r>
              <a:rPr lang="en-NZ" altLang="en-US" sz="3200" i="1" dirty="0">
                <a:solidFill>
                  <a:schemeClr val="tx1"/>
                </a:solidFill>
                <a:latin typeface="+mn-lt"/>
              </a:rPr>
              <a:t>m</a:t>
            </a:r>
            <a:r>
              <a:rPr lang="en-NZ" altLang="en-US" sz="3200" i="1" baseline="-25000" dirty="0">
                <a:solidFill>
                  <a:schemeClr val="tx1"/>
                </a:solidFill>
                <a:latin typeface="+mn-lt"/>
              </a:rPr>
              <a:t>d</a:t>
            </a:r>
            <a:r>
              <a:rPr lang="en-NZ" altLang="en-US" sz="3200" dirty="0">
                <a:solidFill>
                  <a:schemeClr val="tx1"/>
                </a:solidFill>
                <a:latin typeface="+mn-lt"/>
              </a:rPr>
              <a:t> is called the </a:t>
            </a:r>
            <a:r>
              <a:rPr lang="en-NZ" altLang="en-US" sz="3200" i="1" dirty="0">
                <a:solidFill>
                  <a:schemeClr val="tx1"/>
                </a:solidFill>
                <a:latin typeface="+mn-lt"/>
              </a:rPr>
              <a:t>t</a:t>
            </a:r>
            <a:r>
              <a:rPr lang="en-NZ" altLang="en-US" sz="3200" dirty="0">
                <a:solidFill>
                  <a:schemeClr val="tx1"/>
                </a:solidFill>
                <a:latin typeface="+mn-lt"/>
              </a:rPr>
              <a:t>-statistic:</a:t>
            </a:r>
            <a:br>
              <a:rPr lang="en-NZ" altLang="en-US" sz="3200" dirty="0">
                <a:solidFill>
                  <a:schemeClr val="tx1"/>
                </a:solidFill>
                <a:latin typeface="+mn-lt"/>
              </a:rPr>
            </a:br>
            <a:r>
              <a:rPr lang="en-NZ" altLang="en-US" sz="3200" dirty="0">
                <a:solidFill>
                  <a:schemeClr val="tx1"/>
                </a:solidFill>
                <a:latin typeface="+mn-lt"/>
              </a:rPr>
              <a:t/>
            </a:r>
            <a:br>
              <a:rPr lang="en-NZ" altLang="en-US" sz="3200" dirty="0">
                <a:solidFill>
                  <a:schemeClr val="tx1"/>
                </a:solidFill>
                <a:latin typeface="+mn-lt"/>
              </a:rPr>
            </a:br>
            <a:endParaRPr lang="en-NZ" altLang="en-US" sz="3200" dirty="0">
              <a:solidFill>
                <a:schemeClr val="tx1"/>
              </a:solidFill>
              <a:latin typeface="+mn-lt"/>
            </a:endParaRPr>
          </a:p>
          <a:p>
            <a:pPr>
              <a:spcBef>
                <a:spcPts val="700"/>
              </a:spcBef>
              <a:buClr>
                <a:srgbClr val="008000"/>
              </a:buClr>
              <a:buSzPct val="45000"/>
              <a:buFont typeface="Wingdings" charset="2"/>
              <a:buChar char=""/>
            </a:pPr>
            <a:r>
              <a:rPr lang="en-NZ" altLang="en-US" sz="3200" dirty="0">
                <a:solidFill>
                  <a:schemeClr val="tx1"/>
                </a:solidFill>
                <a:latin typeface="+mn-lt"/>
              </a:rPr>
              <a:t>We use </a:t>
            </a:r>
            <a:r>
              <a:rPr lang="en-NZ" altLang="en-US" sz="3200" i="1" dirty="0">
                <a:solidFill>
                  <a:schemeClr val="tx1"/>
                </a:solidFill>
                <a:latin typeface="+mn-lt"/>
              </a:rPr>
              <a:t>t</a:t>
            </a:r>
            <a:r>
              <a:rPr lang="en-NZ" altLang="en-US" sz="3200" dirty="0">
                <a:solidFill>
                  <a:schemeClr val="tx1"/>
                </a:solidFill>
                <a:latin typeface="+mn-lt"/>
              </a:rPr>
              <a:t>  to perform the </a:t>
            </a:r>
            <a:r>
              <a:rPr lang="en-NZ" altLang="en-US" sz="3200" i="1" dirty="0">
                <a:solidFill>
                  <a:schemeClr val="tx1"/>
                </a:solidFill>
                <a:latin typeface="+mn-lt"/>
              </a:rPr>
              <a:t>t-</a:t>
            </a:r>
            <a:r>
              <a:rPr lang="en-NZ" altLang="en-US" sz="3200" dirty="0">
                <a:solidFill>
                  <a:schemeClr val="tx1"/>
                </a:solidFill>
                <a:latin typeface="+mn-lt"/>
              </a:rPr>
              <a:t>test</a:t>
            </a:r>
          </a:p>
        </p:txBody>
      </p:sp>
      <p:grpSp>
        <p:nvGrpSpPr>
          <p:cNvPr id="2" name="Group 1"/>
          <p:cNvGrpSpPr/>
          <p:nvPr/>
        </p:nvGrpSpPr>
        <p:grpSpPr>
          <a:xfrm>
            <a:off x="3213894" y="4419600"/>
            <a:ext cx="1447800" cy="701675"/>
            <a:chOff x="2514600" y="3870325"/>
            <a:chExt cx="1447800" cy="701675"/>
          </a:xfrm>
        </p:grpSpPr>
        <p:sp>
          <p:nvSpPr>
            <p:cNvPr id="5" name="Rounded Rectangle 4"/>
            <p:cNvSpPr/>
            <p:nvPr/>
          </p:nvSpPr>
          <p:spPr>
            <a:xfrm>
              <a:off x="2514600" y="3886200"/>
              <a:ext cx="1447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795" name="Object 3"/>
            <p:cNvGraphicFramePr>
              <a:graphicFrameLocks noChangeAspect="1"/>
            </p:cNvGraphicFramePr>
            <p:nvPr>
              <p:extLst>
                <p:ext uri="{D42A27DB-BD31-4B8C-83A1-F6EECF244321}">
                  <p14:modId xmlns:p14="http://schemas.microsoft.com/office/powerpoint/2010/main" val="3416412328"/>
                </p:ext>
              </p:extLst>
            </p:nvPr>
          </p:nvGraphicFramePr>
          <p:xfrm>
            <a:off x="2700338" y="3870325"/>
            <a:ext cx="1198562" cy="660400"/>
          </p:xfrm>
          <a:graphic>
            <a:graphicData uri="http://schemas.openxmlformats.org/presentationml/2006/ole">
              <mc:AlternateContent xmlns:mc="http://schemas.openxmlformats.org/markup-compatibility/2006">
                <mc:Choice xmlns:v="urn:schemas-microsoft-com:vml" Requires="v">
                  <p:oleObj spid="_x0000_s210976" r:id="rId4" imgW="1261440" imgH="689040" progId="">
                    <p:embed/>
                  </p:oleObj>
                </mc:Choice>
                <mc:Fallback>
                  <p:oleObj r:id="rId4" imgW="1261440" imgH="689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3870325"/>
                          <a:ext cx="1198562" cy="660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8290846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0" y="-77788"/>
            <a:ext cx="9180513" cy="12969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Performing the test</a:t>
            </a:r>
          </a:p>
        </p:txBody>
      </p:sp>
      <p:sp>
        <p:nvSpPr>
          <p:cNvPr id="34818" name="Text Box 2"/>
          <p:cNvSpPr txBox="1">
            <a:spLocks noChangeArrowheads="1"/>
          </p:cNvSpPr>
          <p:nvPr/>
        </p:nvSpPr>
        <p:spPr bwMode="auto">
          <a:xfrm>
            <a:off x="0" y="1295400"/>
            <a:ext cx="8999538" cy="420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9560" rIns="90360" bIns="44280"/>
          <a:lstStyle>
            <a:lvl1pPr marL="531813" indent="-531813">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1pPr>
            <a:lvl2pPr marL="950913" indent="-493713">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2pPr>
            <a:lvl3pPr>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3pPr>
            <a:lvl4pPr>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4pPr>
            <a:lvl5pPr>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531813" algn="l"/>
                <a:tab pos="1446213" algn="l"/>
                <a:tab pos="2360613" algn="l"/>
                <a:tab pos="3275013" algn="l"/>
                <a:tab pos="4189413" algn="l"/>
                <a:tab pos="5103813" algn="l"/>
                <a:tab pos="6018213" algn="l"/>
                <a:tab pos="6932613" algn="l"/>
                <a:tab pos="7847013" algn="l"/>
                <a:tab pos="8761413" algn="l"/>
                <a:tab pos="9675813" algn="l"/>
                <a:tab pos="10590213" algn="l"/>
              </a:tabLst>
              <a:defRPr sz="2400">
                <a:solidFill>
                  <a:srgbClr val="00DCFF"/>
                </a:solidFill>
                <a:latin typeface="Utopia" pitchFamily="32" charset="0"/>
                <a:ea typeface="msgothic" charset="0"/>
                <a:cs typeface="msgothic" charset="0"/>
              </a:defRPr>
            </a:lvl9pPr>
          </a:lstStyle>
          <a:p>
            <a:pPr>
              <a:lnSpc>
                <a:spcPct val="90000"/>
              </a:lnSpc>
              <a:spcBef>
                <a:spcPts val="700"/>
              </a:spcBef>
              <a:buClr>
                <a:srgbClr val="008000"/>
              </a:buClr>
              <a:buFont typeface="Times New Roman" pitchFamily="16" charset="0"/>
              <a:buChar char="•"/>
            </a:pPr>
            <a:r>
              <a:rPr lang="en-NZ" altLang="en-US" sz="3200" dirty="0">
                <a:solidFill>
                  <a:schemeClr val="tx1"/>
                </a:solidFill>
                <a:latin typeface="+mn-lt"/>
              </a:rPr>
              <a:t>Fix a significance level</a:t>
            </a:r>
          </a:p>
          <a:p>
            <a:pPr lvl="1">
              <a:lnSpc>
                <a:spcPct val="90000"/>
              </a:lnSpc>
              <a:spcBef>
                <a:spcPts val="600"/>
              </a:spcBef>
              <a:buClr>
                <a:srgbClr val="008000"/>
              </a:buClr>
              <a:buFont typeface="Times New Roman" pitchFamily="16" charset="0"/>
              <a:buChar char="•"/>
            </a:pPr>
            <a:r>
              <a:rPr lang="en-NZ" altLang="en-US" sz="2800" dirty="0">
                <a:solidFill>
                  <a:schemeClr val="tx1"/>
                </a:solidFill>
                <a:latin typeface="+mn-lt"/>
              </a:rPr>
              <a:t>If a difference is significant at the </a:t>
            </a:r>
            <a:r>
              <a:rPr lang="en-NZ" altLang="en-US" sz="2800" dirty="0">
                <a:solidFill>
                  <a:schemeClr val="tx1"/>
                </a:solidFill>
                <a:latin typeface="+mn-lt"/>
                <a:ea typeface="Symbol" charset="2"/>
                <a:cs typeface="Symbol" charset="2"/>
              </a:rPr>
              <a:t>a</a:t>
            </a:r>
            <a:r>
              <a:rPr lang="en-NZ" altLang="en-US" sz="2800" dirty="0">
                <a:solidFill>
                  <a:schemeClr val="tx1"/>
                </a:solidFill>
                <a:latin typeface="+mn-lt"/>
              </a:rPr>
              <a:t>% level,</a:t>
            </a:r>
            <a:br>
              <a:rPr lang="en-NZ" altLang="en-US" sz="2800" dirty="0">
                <a:solidFill>
                  <a:schemeClr val="tx1"/>
                </a:solidFill>
                <a:latin typeface="+mn-lt"/>
              </a:rPr>
            </a:br>
            <a:r>
              <a:rPr lang="en-NZ" altLang="en-US" sz="2800" dirty="0">
                <a:solidFill>
                  <a:schemeClr val="tx1"/>
                </a:solidFill>
                <a:latin typeface="+mn-lt"/>
              </a:rPr>
              <a:t>there is a (100-</a:t>
            </a:r>
            <a:r>
              <a:rPr lang="en-NZ" altLang="en-US" sz="2800" dirty="0">
                <a:solidFill>
                  <a:schemeClr val="tx1"/>
                </a:solidFill>
                <a:latin typeface="+mn-lt"/>
                <a:ea typeface="Symbol" charset="2"/>
                <a:cs typeface="Symbol" charset="2"/>
              </a:rPr>
              <a:t>a</a:t>
            </a:r>
            <a:r>
              <a:rPr lang="en-NZ" altLang="en-US" sz="2800" dirty="0">
                <a:solidFill>
                  <a:schemeClr val="tx1"/>
                </a:solidFill>
                <a:latin typeface="+mn-lt"/>
              </a:rPr>
              <a:t>)% chance that the true means differ</a:t>
            </a:r>
          </a:p>
          <a:p>
            <a:pPr>
              <a:lnSpc>
                <a:spcPct val="90000"/>
              </a:lnSpc>
              <a:spcBef>
                <a:spcPts val="700"/>
              </a:spcBef>
              <a:buClr>
                <a:srgbClr val="008000"/>
              </a:buClr>
              <a:buFont typeface="Times New Roman" pitchFamily="16" charset="0"/>
              <a:buChar char="•"/>
            </a:pPr>
            <a:r>
              <a:rPr lang="en-NZ" altLang="en-US" sz="3200" dirty="0">
                <a:solidFill>
                  <a:schemeClr val="tx1"/>
                </a:solidFill>
                <a:latin typeface="+mn-lt"/>
              </a:rPr>
              <a:t>Divide the significance level by two because the test is two-tailed</a:t>
            </a:r>
          </a:p>
          <a:p>
            <a:pPr lvl="1">
              <a:lnSpc>
                <a:spcPct val="90000"/>
              </a:lnSpc>
              <a:spcBef>
                <a:spcPts val="600"/>
              </a:spcBef>
              <a:buClr>
                <a:srgbClr val="008000"/>
              </a:buClr>
              <a:buFont typeface="Times New Roman" pitchFamily="16" charset="0"/>
              <a:buChar char="•"/>
            </a:pPr>
            <a:r>
              <a:rPr lang="en-NZ" altLang="en-US" sz="2800" dirty="0">
                <a:solidFill>
                  <a:schemeClr val="tx1"/>
                </a:solidFill>
                <a:latin typeface="+mn-lt"/>
              </a:rPr>
              <a:t>I.e. the true difference can be +</a:t>
            </a:r>
            <a:r>
              <a:rPr lang="en-NZ" altLang="en-US" sz="2800" dirty="0" err="1">
                <a:solidFill>
                  <a:schemeClr val="tx1"/>
                </a:solidFill>
                <a:latin typeface="+mn-lt"/>
              </a:rPr>
              <a:t>ve</a:t>
            </a:r>
            <a:r>
              <a:rPr lang="en-NZ" altLang="en-US" sz="2800" dirty="0">
                <a:solidFill>
                  <a:schemeClr val="tx1"/>
                </a:solidFill>
                <a:latin typeface="+mn-lt"/>
              </a:rPr>
              <a:t> or </a:t>
            </a:r>
            <a:r>
              <a:rPr lang="en-NZ" altLang="en-US" sz="2800" i="1" dirty="0">
                <a:solidFill>
                  <a:schemeClr val="tx1"/>
                </a:solidFill>
                <a:latin typeface="+mn-lt"/>
                <a:cs typeface="Tahoma" charset="0"/>
              </a:rPr>
              <a:t>–</a:t>
            </a:r>
            <a:r>
              <a:rPr lang="en-NZ" altLang="en-US" sz="2800" dirty="0">
                <a:solidFill>
                  <a:schemeClr val="tx1"/>
                </a:solidFill>
                <a:latin typeface="+mn-lt"/>
              </a:rPr>
              <a:t> </a:t>
            </a:r>
            <a:r>
              <a:rPr lang="en-NZ" altLang="en-US" sz="2800" dirty="0" err="1">
                <a:solidFill>
                  <a:schemeClr val="tx1"/>
                </a:solidFill>
                <a:latin typeface="+mn-lt"/>
              </a:rPr>
              <a:t>ve</a:t>
            </a:r>
            <a:endParaRPr lang="en-NZ" altLang="en-US" sz="2800" dirty="0">
              <a:solidFill>
                <a:schemeClr val="tx1"/>
              </a:solidFill>
              <a:latin typeface="+mn-lt"/>
            </a:endParaRPr>
          </a:p>
          <a:p>
            <a:pPr>
              <a:lnSpc>
                <a:spcPct val="90000"/>
              </a:lnSpc>
              <a:spcBef>
                <a:spcPts val="700"/>
              </a:spcBef>
              <a:buClr>
                <a:srgbClr val="008000"/>
              </a:buClr>
              <a:buFont typeface="Times New Roman" pitchFamily="16" charset="0"/>
              <a:buChar char="•"/>
            </a:pPr>
            <a:r>
              <a:rPr lang="en-NZ" altLang="en-US" sz="3200" dirty="0">
                <a:solidFill>
                  <a:schemeClr val="tx1"/>
                </a:solidFill>
                <a:latin typeface="+mn-lt"/>
              </a:rPr>
              <a:t>Look up the value for </a:t>
            </a:r>
            <a:r>
              <a:rPr lang="en-NZ" altLang="en-US" sz="3200" i="1" dirty="0">
                <a:solidFill>
                  <a:schemeClr val="tx1"/>
                </a:solidFill>
                <a:latin typeface="+mn-lt"/>
              </a:rPr>
              <a:t>z</a:t>
            </a:r>
            <a:r>
              <a:rPr lang="en-NZ" altLang="en-US" sz="3200" dirty="0">
                <a:solidFill>
                  <a:schemeClr val="tx1"/>
                </a:solidFill>
                <a:latin typeface="+mn-lt"/>
              </a:rPr>
              <a:t>  that corresponds to </a:t>
            </a:r>
            <a:r>
              <a:rPr lang="en-NZ" altLang="en-US" sz="2800" dirty="0">
                <a:solidFill>
                  <a:schemeClr val="tx1"/>
                </a:solidFill>
                <a:latin typeface="+mn-lt"/>
                <a:ea typeface="Symbol" charset="2"/>
                <a:cs typeface="Symbol" charset="2"/>
              </a:rPr>
              <a:t>a</a:t>
            </a:r>
            <a:r>
              <a:rPr lang="en-NZ" altLang="en-US" sz="3200" dirty="0">
                <a:solidFill>
                  <a:schemeClr val="tx1"/>
                </a:solidFill>
                <a:latin typeface="+mn-lt"/>
              </a:rPr>
              <a:t>/2</a:t>
            </a:r>
          </a:p>
          <a:p>
            <a:pPr>
              <a:lnSpc>
                <a:spcPct val="90000"/>
              </a:lnSpc>
              <a:spcBef>
                <a:spcPts val="700"/>
              </a:spcBef>
              <a:buClr>
                <a:srgbClr val="008000"/>
              </a:buClr>
              <a:buFont typeface="Times New Roman" pitchFamily="16" charset="0"/>
              <a:buChar char="•"/>
            </a:pPr>
            <a:r>
              <a:rPr lang="en-NZ" altLang="en-US" sz="3200" dirty="0">
                <a:solidFill>
                  <a:schemeClr val="tx1"/>
                </a:solidFill>
                <a:latin typeface="+mn-lt"/>
              </a:rPr>
              <a:t>If </a:t>
            </a:r>
            <a:r>
              <a:rPr lang="en-NZ" altLang="en-US" sz="3200" i="1" dirty="0">
                <a:solidFill>
                  <a:schemeClr val="tx1"/>
                </a:solidFill>
                <a:latin typeface="+mn-lt"/>
              </a:rPr>
              <a:t>t </a:t>
            </a:r>
            <a:r>
              <a:rPr lang="en-NZ" altLang="en-US" sz="3200" i="1" dirty="0">
                <a:solidFill>
                  <a:schemeClr val="tx1"/>
                </a:solidFill>
                <a:latin typeface="+mn-lt"/>
                <a:ea typeface="Symbol" charset="2"/>
                <a:cs typeface="Symbol" charset="2"/>
              </a:rPr>
              <a:t> </a:t>
            </a:r>
            <a:r>
              <a:rPr lang="en-NZ" altLang="en-US" sz="3200" i="1" dirty="0">
                <a:solidFill>
                  <a:schemeClr val="tx1"/>
                </a:solidFill>
                <a:latin typeface="+mn-lt"/>
                <a:cs typeface="Tahoma" charset="0"/>
              </a:rPr>
              <a:t>–</a:t>
            </a:r>
            <a:r>
              <a:rPr lang="en-NZ" altLang="en-US" sz="3200" i="1" dirty="0">
                <a:solidFill>
                  <a:schemeClr val="tx1"/>
                </a:solidFill>
                <a:latin typeface="+mn-lt"/>
              </a:rPr>
              <a:t>z </a:t>
            </a:r>
            <a:r>
              <a:rPr lang="en-NZ" altLang="en-US" sz="3200" dirty="0">
                <a:solidFill>
                  <a:schemeClr val="tx1"/>
                </a:solidFill>
                <a:latin typeface="+mn-lt"/>
              </a:rPr>
              <a:t>or </a:t>
            </a:r>
            <a:r>
              <a:rPr lang="en-NZ" altLang="en-US" sz="3200" i="1" dirty="0">
                <a:solidFill>
                  <a:schemeClr val="tx1"/>
                </a:solidFill>
                <a:latin typeface="+mn-lt"/>
              </a:rPr>
              <a:t>t </a:t>
            </a:r>
            <a:r>
              <a:rPr lang="en-NZ" altLang="en-US" sz="3200" i="1" dirty="0">
                <a:solidFill>
                  <a:schemeClr val="tx1"/>
                </a:solidFill>
                <a:latin typeface="+mn-lt"/>
                <a:ea typeface="Symbol" charset="2"/>
                <a:cs typeface="Symbol" charset="2"/>
              </a:rPr>
              <a:t></a:t>
            </a:r>
            <a:r>
              <a:rPr lang="en-NZ" altLang="en-US" sz="3200" i="1" dirty="0">
                <a:solidFill>
                  <a:schemeClr val="tx1"/>
                </a:solidFill>
                <a:latin typeface="+mn-lt"/>
              </a:rPr>
              <a:t>z</a:t>
            </a:r>
            <a:r>
              <a:rPr lang="en-NZ" altLang="en-US" sz="3200" dirty="0">
                <a:solidFill>
                  <a:schemeClr val="tx1"/>
                </a:solidFill>
                <a:latin typeface="+mn-lt"/>
              </a:rPr>
              <a:t> then the difference is significant</a:t>
            </a:r>
          </a:p>
          <a:p>
            <a:pPr lvl="1">
              <a:lnSpc>
                <a:spcPct val="90000"/>
              </a:lnSpc>
              <a:spcBef>
                <a:spcPts val="600"/>
              </a:spcBef>
              <a:buClr>
                <a:srgbClr val="008000"/>
              </a:buClr>
              <a:buFont typeface="Times New Roman" pitchFamily="16" charset="0"/>
              <a:buChar char="•"/>
            </a:pPr>
            <a:r>
              <a:rPr lang="en-NZ" altLang="en-US" sz="2800" dirty="0">
                <a:solidFill>
                  <a:schemeClr val="tx1"/>
                </a:solidFill>
                <a:latin typeface="+mn-lt"/>
              </a:rPr>
              <a:t>I.e. the </a:t>
            </a:r>
            <a:r>
              <a:rPr lang="en-NZ" altLang="en-US" sz="2800" i="1" dirty="0">
                <a:solidFill>
                  <a:schemeClr val="tx1"/>
                </a:solidFill>
                <a:latin typeface="+mn-lt"/>
              </a:rPr>
              <a:t>null hypothesis</a:t>
            </a:r>
            <a:r>
              <a:rPr lang="en-NZ" altLang="en-US" sz="2800" dirty="0">
                <a:solidFill>
                  <a:schemeClr val="tx1"/>
                </a:solidFill>
                <a:latin typeface="+mn-lt"/>
              </a:rPr>
              <a:t> (that the difference is zero) can be rejected</a:t>
            </a: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0646545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0" y="-77788"/>
            <a:ext cx="9359900" cy="12207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Unpaired observations</a:t>
            </a:r>
          </a:p>
        </p:txBody>
      </p:sp>
      <p:sp>
        <p:nvSpPr>
          <p:cNvPr id="35842" name="Text Box 2"/>
          <p:cNvSpPr txBox="1">
            <a:spLocks noChangeArrowheads="1"/>
          </p:cNvSpPr>
          <p:nvPr/>
        </p:nvSpPr>
        <p:spPr bwMode="auto">
          <a:xfrm>
            <a:off x="539750" y="1257300"/>
            <a:ext cx="791845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5000"/>
              <a:buFont typeface="Wingdings" charset="2"/>
              <a:buChar char=""/>
            </a:pPr>
            <a:r>
              <a:rPr lang="en-NZ" altLang="en-US" sz="2800" dirty="0">
                <a:solidFill>
                  <a:schemeClr val="tx1"/>
                </a:solidFill>
                <a:latin typeface="+mn-lt"/>
              </a:rPr>
              <a:t>If the CV estimates are from different datasets, they are no longer paired</a:t>
            </a:r>
            <a:br>
              <a:rPr lang="en-NZ" altLang="en-US" sz="2800" dirty="0">
                <a:solidFill>
                  <a:schemeClr val="tx1"/>
                </a:solidFill>
                <a:latin typeface="+mn-lt"/>
              </a:rPr>
            </a:br>
            <a:r>
              <a:rPr lang="en-NZ" altLang="en-US" sz="2800" dirty="0">
                <a:solidFill>
                  <a:schemeClr val="tx1"/>
                </a:solidFill>
                <a:latin typeface="+mn-lt"/>
              </a:rPr>
              <a:t>(or maybe we have </a:t>
            </a:r>
            <a:r>
              <a:rPr lang="en-NZ" altLang="en-US" sz="2800" i="1" dirty="0">
                <a:solidFill>
                  <a:schemeClr val="tx1"/>
                </a:solidFill>
                <a:latin typeface="+mn-lt"/>
              </a:rPr>
              <a:t>k </a:t>
            </a:r>
            <a:r>
              <a:rPr lang="en-NZ" altLang="en-US" sz="2800" dirty="0">
                <a:solidFill>
                  <a:schemeClr val="tx1"/>
                </a:solidFill>
                <a:latin typeface="+mn-lt"/>
              </a:rPr>
              <a:t>estimates for one scheme, and </a:t>
            </a:r>
            <a:r>
              <a:rPr lang="en-NZ" altLang="en-US" sz="2800" i="1" dirty="0">
                <a:solidFill>
                  <a:schemeClr val="tx1"/>
                </a:solidFill>
                <a:latin typeface="+mn-lt"/>
              </a:rPr>
              <a:t>j  </a:t>
            </a:r>
            <a:r>
              <a:rPr lang="en-NZ" altLang="en-US" sz="2800" dirty="0">
                <a:solidFill>
                  <a:schemeClr val="tx1"/>
                </a:solidFill>
                <a:latin typeface="+mn-lt"/>
              </a:rPr>
              <a:t>estimates for the other one)</a:t>
            </a:r>
          </a:p>
          <a:p>
            <a:pPr>
              <a:spcBef>
                <a:spcPts val="700"/>
              </a:spcBef>
              <a:buClr>
                <a:srgbClr val="008000"/>
              </a:buClr>
              <a:buSzPct val="45000"/>
              <a:buFont typeface="Wingdings" charset="2"/>
              <a:buChar char=""/>
            </a:pPr>
            <a:r>
              <a:rPr lang="en-NZ" altLang="en-US" sz="2800" dirty="0">
                <a:solidFill>
                  <a:schemeClr val="tx1"/>
                </a:solidFill>
                <a:latin typeface="+mn-lt"/>
              </a:rPr>
              <a:t>Then we have to use an </a:t>
            </a:r>
            <a:r>
              <a:rPr lang="en-NZ" altLang="en-US" sz="2800" i="1" dirty="0">
                <a:solidFill>
                  <a:schemeClr val="tx1"/>
                </a:solidFill>
                <a:latin typeface="+mn-lt"/>
              </a:rPr>
              <a:t>un </a:t>
            </a:r>
            <a:r>
              <a:rPr lang="en-NZ" altLang="en-US" sz="2800" dirty="0">
                <a:solidFill>
                  <a:schemeClr val="tx1"/>
                </a:solidFill>
                <a:latin typeface="+mn-lt"/>
              </a:rPr>
              <a:t>paired t-test with min(</a:t>
            </a:r>
            <a:r>
              <a:rPr lang="en-NZ" altLang="en-US" sz="2800" i="1" dirty="0">
                <a:solidFill>
                  <a:schemeClr val="tx1"/>
                </a:solidFill>
                <a:latin typeface="+mn-lt"/>
              </a:rPr>
              <a:t>k </a:t>
            </a:r>
            <a:r>
              <a:rPr lang="en-NZ" altLang="en-US" sz="2800" dirty="0">
                <a:solidFill>
                  <a:schemeClr val="tx1"/>
                </a:solidFill>
                <a:latin typeface="+mn-lt"/>
              </a:rPr>
              <a:t>, </a:t>
            </a:r>
            <a:r>
              <a:rPr lang="en-NZ" altLang="en-US" sz="2800" i="1" dirty="0">
                <a:solidFill>
                  <a:schemeClr val="tx1"/>
                </a:solidFill>
                <a:latin typeface="+mn-lt"/>
              </a:rPr>
              <a:t>j</a:t>
            </a:r>
            <a:r>
              <a:rPr lang="en-NZ" altLang="en-US" sz="2800" dirty="0">
                <a:solidFill>
                  <a:schemeClr val="tx1"/>
                </a:solidFill>
                <a:latin typeface="+mn-lt"/>
              </a:rPr>
              <a:t>) </a:t>
            </a:r>
            <a:r>
              <a:rPr lang="en-NZ" altLang="en-US" sz="2800" i="1" dirty="0">
                <a:solidFill>
                  <a:schemeClr val="tx1"/>
                </a:solidFill>
                <a:latin typeface="+mn-lt"/>
                <a:cs typeface="Tahoma" charset="0"/>
              </a:rPr>
              <a:t>–</a:t>
            </a:r>
            <a:r>
              <a:rPr lang="en-NZ" altLang="en-US" sz="2800" dirty="0">
                <a:solidFill>
                  <a:schemeClr val="tx1"/>
                </a:solidFill>
                <a:latin typeface="+mn-lt"/>
              </a:rPr>
              <a:t> 1 degrees of freedom</a:t>
            </a:r>
          </a:p>
          <a:p>
            <a:pPr>
              <a:spcBef>
                <a:spcPts val="700"/>
              </a:spcBef>
              <a:buClr>
                <a:srgbClr val="008000"/>
              </a:buClr>
              <a:buSzPct val="45000"/>
              <a:buFont typeface="Wingdings" charset="2"/>
              <a:buChar char=""/>
            </a:pPr>
            <a:r>
              <a:rPr lang="en-NZ" altLang="en-US" sz="2800" dirty="0">
                <a:solidFill>
                  <a:schemeClr val="tx1"/>
                </a:solidFill>
                <a:latin typeface="+mn-lt"/>
              </a:rPr>
              <a:t>The estimate of the variance of the difference of the means becomes:</a:t>
            </a:r>
          </a:p>
        </p:txBody>
      </p:sp>
      <p:sp>
        <p:nvSpPr>
          <p:cNvPr id="5" name="Rounded Rectangle 4"/>
          <p:cNvSpPr/>
          <p:nvPr/>
        </p:nvSpPr>
        <p:spPr>
          <a:xfrm>
            <a:off x="3733800" y="5105400"/>
            <a:ext cx="988291"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843" name="Object 3"/>
          <p:cNvGraphicFramePr>
            <a:graphicFrameLocks noChangeAspect="1"/>
          </p:cNvGraphicFramePr>
          <p:nvPr/>
        </p:nvGraphicFramePr>
        <p:xfrm>
          <a:off x="3779838" y="5219700"/>
          <a:ext cx="971550" cy="598488"/>
        </p:xfrm>
        <a:graphic>
          <a:graphicData uri="http://schemas.openxmlformats.org/presentationml/2006/ole">
            <mc:AlternateContent xmlns:mc="http://schemas.openxmlformats.org/markup-compatibility/2006">
              <mc:Choice xmlns:v="urn:schemas-microsoft-com:vml" Requires="v">
                <p:oleObj spid="_x0000_s212000" r:id="rId4" imgW="1032120" imgH="627120" progId="">
                  <p:embed/>
                </p:oleObj>
              </mc:Choice>
              <mc:Fallback>
                <p:oleObj r:id="rId4" imgW="1032120" imgH="6271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5219700"/>
                        <a:ext cx="971550" cy="5984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9437103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0" y="-77788"/>
            <a:ext cx="9344025" cy="977901"/>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Dependent estimates</a:t>
            </a:r>
          </a:p>
        </p:txBody>
      </p:sp>
      <p:sp>
        <p:nvSpPr>
          <p:cNvPr id="36866" name="Text Box 2"/>
          <p:cNvSpPr txBox="1">
            <a:spLocks noChangeArrowheads="1"/>
          </p:cNvSpPr>
          <p:nvPr/>
        </p:nvSpPr>
        <p:spPr bwMode="auto">
          <a:xfrm>
            <a:off x="179388" y="835025"/>
            <a:ext cx="8820150" cy="489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956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lnSpc>
                <a:spcPct val="90000"/>
              </a:lnSpc>
              <a:spcBef>
                <a:spcPts val="700"/>
              </a:spcBef>
              <a:buClr>
                <a:srgbClr val="008000"/>
              </a:buClr>
              <a:buSzPct val="40000"/>
              <a:buFont typeface="Wingdings" charset="2"/>
              <a:buChar char=""/>
            </a:pPr>
            <a:r>
              <a:rPr lang="en-NZ" altLang="en-US" sz="2800" dirty="0">
                <a:solidFill>
                  <a:schemeClr val="tx1"/>
                </a:solidFill>
                <a:latin typeface="+mn-lt"/>
              </a:rPr>
              <a:t>We assumed that we have enough data to create several datasets of the desired size </a:t>
            </a:r>
          </a:p>
          <a:p>
            <a:pPr>
              <a:lnSpc>
                <a:spcPct val="90000"/>
              </a:lnSpc>
              <a:spcBef>
                <a:spcPts val="700"/>
              </a:spcBef>
              <a:buClr>
                <a:srgbClr val="008000"/>
              </a:buClr>
              <a:buSzPct val="40000"/>
              <a:buFont typeface="Wingdings" charset="2"/>
              <a:buChar char=""/>
            </a:pPr>
            <a:r>
              <a:rPr lang="en-NZ" altLang="en-US" sz="2800" dirty="0">
                <a:solidFill>
                  <a:schemeClr val="tx1"/>
                </a:solidFill>
                <a:latin typeface="+mn-lt"/>
              </a:rPr>
              <a:t>Need to re-use data if that's not the case</a:t>
            </a:r>
          </a:p>
          <a:p>
            <a:pPr lvl="1">
              <a:buClr>
                <a:srgbClr val="008000"/>
              </a:buClr>
              <a:buSzPct val="60000"/>
              <a:buFont typeface="Symbol" charset="2"/>
              <a:buChar char=""/>
            </a:pPr>
            <a:r>
              <a:rPr lang="en-NZ" altLang="en-US" sz="2800" dirty="0">
                <a:solidFill>
                  <a:schemeClr val="tx1"/>
                </a:solidFill>
                <a:latin typeface="+mn-lt"/>
              </a:rPr>
              <a:t>E.g. running cross-validations with different randomizations on the same data</a:t>
            </a:r>
          </a:p>
          <a:p>
            <a:pPr>
              <a:buClr>
                <a:srgbClr val="008000"/>
              </a:buClr>
              <a:buSzPct val="40000"/>
              <a:buFont typeface="Wingdings" charset="2"/>
              <a:buChar char=""/>
            </a:pPr>
            <a:r>
              <a:rPr lang="en-NZ" altLang="en-US" sz="2800" dirty="0">
                <a:solidFill>
                  <a:schemeClr val="tx1"/>
                </a:solidFill>
                <a:latin typeface="+mn-lt"/>
              </a:rPr>
              <a:t>Samples become dependent </a:t>
            </a:r>
            <a:r>
              <a:rPr lang="en-NZ" altLang="en-US" sz="2800" dirty="0">
                <a:solidFill>
                  <a:schemeClr val="tx1"/>
                </a:solidFill>
                <a:latin typeface="+mn-lt"/>
                <a:ea typeface="Symbol" charset="2"/>
                <a:cs typeface="Symbol" charset="2"/>
              </a:rPr>
              <a:t>  </a:t>
            </a:r>
            <a:r>
              <a:rPr lang="en-NZ" altLang="en-US" sz="2800" dirty="0">
                <a:solidFill>
                  <a:schemeClr val="tx1"/>
                </a:solidFill>
                <a:latin typeface="+mn-lt"/>
              </a:rPr>
              <a:t>insignificant differences can become significant</a:t>
            </a:r>
          </a:p>
          <a:p>
            <a:pPr>
              <a:buClr>
                <a:srgbClr val="008000"/>
              </a:buClr>
              <a:buSzPct val="40000"/>
              <a:buFont typeface="Wingdings" charset="2"/>
              <a:buChar char=""/>
            </a:pPr>
            <a:r>
              <a:rPr lang="en-NZ" altLang="en-US" sz="2800" dirty="0">
                <a:solidFill>
                  <a:schemeClr val="tx1"/>
                </a:solidFill>
                <a:latin typeface="+mn-lt"/>
              </a:rPr>
              <a:t>A heuristic test is the </a:t>
            </a:r>
            <a:r>
              <a:rPr lang="en-NZ" altLang="en-US" sz="2800" i="1" dirty="0">
                <a:solidFill>
                  <a:schemeClr val="tx1"/>
                </a:solidFill>
                <a:latin typeface="+mn-lt"/>
              </a:rPr>
              <a:t>corrected resampled t-test</a:t>
            </a:r>
            <a:r>
              <a:rPr lang="en-NZ" altLang="en-US" sz="2800" dirty="0">
                <a:solidFill>
                  <a:schemeClr val="tx1"/>
                </a:solidFill>
                <a:latin typeface="+mn-lt"/>
              </a:rPr>
              <a:t>:</a:t>
            </a:r>
          </a:p>
          <a:p>
            <a:pPr lvl="1">
              <a:buClr>
                <a:srgbClr val="008000"/>
              </a:buClr>
              <a:buSzPct val="60000"/>
              <a:buFont typeface="Symbol" charset="2"/>
              <a:buChar char=""/>
            </a:pPr>
            <a:r>
              <a:rPr lang="en-NZ" altLang="en-US" sz="2800" dirty="0">
                <a:solidFill>
                  <a:schemeClr val="tx1"/>
                </a:solidFill>
                <a:latin typeface="+mn-lt"/>
              </a:rPr>
              <a:t>Assume we use the repeated hold-out method, with </a:t>
            </a:r>
            <a:r>
              <a:rPr lang="en-NZ" altLang="en-US" sz="2800" i="1" dirty="0">
                <a:solidFill>
                  <a:schemeClr val="tx1"/>
                </a:solidFill>
                <a:latin typeface="+mn-lt"/>
              </a:rPr>
              <a:t>n</a:t>
            </a:r>
            <a:r>
              <a:rPr lang="en-NZ" altLang="en-US" sz="2800" baseline="-33000" dirty="0">
                <a:solidFill>
                  <a:schemeClr val="tx1"/>
                </a:solidFill>
                <a:latin typeface="+mn-lt"/>
              </a:rPr>
              <a:t>1</a:t>
            </a:r>
            <a:r>
              <a:rPr lang="en-NZ" altLang="en-US" sz="2800" dirty="0">
                <a:solidFill>
                  <a:schemeClr val="tx1"/>
                </a:solidFill>
                <a:latin typeface="+mn-lt"/>
              </a:rPr>
              <a:t> instances for training and </a:t>
            </a:r>
            <a:r>
              <a:rPr lang="en-NZ" altLang="en-US" sz="2800" i="1" dirty="0">
                <a:solidFill>
                  <a:schemeClr val="tx1"/>
                </a:solidFill>
                <a:latin typeface="+mn-lt"/>
              </a:rPr>
              <a:t>n</a:t>
            </a:r>
            <a:r>
              <a:rPr lang="en-NZ" altLang="en-US" sz="2800" baseline="-33000" dirty="0">
                <a:solidFill>
                  <a:schemeClr val="tx1"/>
                </a:solidFill>
                <a:latin typeface="+mn-lt"/>
              </a:rPr>
              <a:t>2</a:t>
            </a:r>
            <a:r>
              <a:rPr lang="en-NZ" altLang="en-US" sz="2800" dirty="0">
                <a:solidFill>
                  <a:schemeClr val="tx1"/>
                </a:solidFill>
                <a:latin typeface="+mn-lt"/>
              </a:rPr>
              <a:t> for testing</a:t>
            </a:r>
          </a:p>
          <a:p>
            <a:pPr lvl="1">
              <a:buClr>
                <a:srgbClr val="008000"/>
              </a:buClr>
              <a:buSzPct val="60000"/>
              <a:buFont typeface="Symbol" charset="2"/>
              <a:buChar char=""/>
            </a:pPr>
            <a:r>
              <a:rPr lang="en-NZ" altLang="en-US" sz="2800" dirty="0">
                <a:solidFill>
                  <a:schemeClr val="tx1"/>
                </a:solidFill>
                <a:latin typeface="+mn-lt"/>
              </a:rPr>
              <a:t>New test statistic is:</a:t>
            </a:r>
          </a:p>
        </p:txBody>
      </p:sp>
      <p:grpSp>
        <p:nvGrpSpPr>
          <p:cNvPr id="2" name="Group 1"/>
          <p:cNvGrpSpPr/>
          <p:nvPr/>
        </p:nvGrpSpPr>
        <p:grpSpPr>
          <a:xfrm>
            <a:off x="4953000" y="5410200"/>
            <a:ext cx="1752600" cy="838200"/>
            <a:chOff x="4419600" y="5562600"/>
            <a:chExt cx="1752600" cy="838200"/>
          </a:xfrm>
        </p:grpSpPr>
        <p:sp>
          <p:nvSpPr>
            <p:cNvPr id="5" name="Rounded Rectangle 4"/>
            <p:cNvSpPr/>
            <p:nvPr/>
          </p:nvSpPr>
          <p:spPr>
            <a:xfrm>
              <a:off x="4419600" y="55626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867" name="Object 3"/>
            <p:cNvGraphicFramePr>
              <a:graphicFrameLocks noChangeAspect="1"/>
            </p:cNvGraphicFramePr>
            <p:nvPr>
              <p:extLst>
                <p:ext uri="{D42A27DB-BD31-4B8C-83A1-F6EECF244321}">
                  <p14:modId xmlns:p14="http://schemas.microsoft.com/office/powerpoint/2010/main" val="3076063328"/>
                </p:ext>
              </p:extLst>
            </p:nvPr>
          </p:nvGraphicFramePr>
          <p:xfrm>
            <a:off x="4513263" y="5645150"/>
            <a:ext cx="1611312" cy="731838"/>
          </p:xfrm>
          <a:graphic>
            <a:graphicData uri="http://schemas.openxmlformats.org/presentationml/2006/ole">
              <mc:AlternateContent xmlns:mc="http://schemas.openxmlformats.org/markup-compatibility/2006">
                <mc:Choice xmlns:v="urn:schemas-microsoft-com:vml" Requires="v">
                  <p:oleObj spid="_x0000_s213024" r:id="rId4" imgW="1709640" imgH="768240" progId="">
                    <p:embed/>
                  </p:oleObj>
                </mc:Choice>
                <mc:Fallback>
                  <p:oleObj r:id="rId4" imgW="1709640" imgH="7682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263" y="5645150"/>
                          <a:ext cx="1611312" cy="7318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051600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0" y="-77788"/>
            <a:ext cx="9344025" cy="12969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Predicting probabilities</a:t>
            </a:r>
          </a:p>
        </p:txBody>
      </p:sp>
      <p:sp>
        <p:nvSpPr>
          <p:cNvPr id="37890" name="Text Box 2"/>
          <p:cNvSpPr txBox="1">
            <a:spLocks noChangeArrowheads="1"/>
          </p:cNvSpPr>
          <p:nvPr/>
        </p:nvSpPr>
        <p:spPr bwMode="auto">
          <a:xfrm>
            <a:off x="360363" y="1219200"/>
            <a:ext cx="845978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NZ" altLang="en-US" sz="2800" dirty="0">
                <a:solidFill>
                  <a:schemeClr val="tx1"/>
                </a:solidFill>
                <a:latin typeface="+mn-lt"/>
              </a:rPr>
              <a:t>Performance measure so far: success rate</a:t>
            </a:r>
          </a:p>
          <a:p>
            <a:pPr>
              <a:spcBef>
                <a:spcPts val="700"/>
              </a:spcBef>
              <a:buClr>
                <a:srgbClr val="008000"/>
              </a:buClr>
              <a:buSzPct val="40000"/>
              <a:buFont typeface="Wingdings" charset="2"/>
              <a:buChar char=""/>
            </a:pPr>
            <a:r>
              <a:rPr lang="en-NZ" altLang="en-US" sz="2800" dirty="0">
                <a:solidFill>
                  <a:schemeClr val="tx1"/>
                </a:solidFill>
                <a:latin typeface="+mn-lt"/>
              </a:rPr>
              <a:t>Also called </a:t>
            </a:r>
            <a:r>
              <a:rPr lang="en-NZ" altLang="en-US" sz="2800" i="1" dirty="0">
                <a:solidFill>
                  <a:schemeClr val="tx1"/>
                </a:solidFill>
                <a:latin typeface="+mn-lt"/>
              </a:rPr>
              <a:t>0-1 loss function</a:t>
            </a:r>
            <a:r>
              <a:rPr lang="en-NZ" altLang="en-US" sz="2800" dirty="0">
                <a:solidFill>
                  <a:schemeClr val="tx1"/>
                </a:solidFill>
                <a:latin typeface="+mn-lt"/>
              </a:rPr>
              <a:t>:</a:t>
            </a:r>
          </a:p>
          <a:p>
            <a:pPr indent="-257175">
              <a:spcBef>
                <a:spcPts val="700"/>
              </a:spcBef>
              <a:buClrTx/>
              <a:buSzTx/>
              <a:buFontTx/>
              <a:buNone/>
            </a:pPr>
            <a:endParaRPr lang="en-NZ" altLang="en-US" sz="2800" dirty="0">
              <a:solidFill>
                <a:schemeClr val="tx1"/>
              </a:solidFill>
              <a:latin typeface="+mn-lt"/>
            </a:endParaRPr>
          </a:p>
          <a:p>
            <a:pPr indent="-257175">
              <a:spcBef>
                <a:spcPts val="700"/>
              </a:spcBef>
              <a:buClrTx/>
              <a:buSzTx/>
              <a:buFontTx/>
              <a:buNone/>
            </a:pPr>
            <a:endParaRPr lang="en-NZ" altLang="en-US" sz="2800" dirty="0">
              <a:solidFill>
                <a:schemeClr val="tx1"/>
              </a:solidFill>
              <a:latin typeface="+mn-lt"/>
            </a:endParaRPr>
          </a:p>
          <a:p>
            <a:pPr indent="-257175">
              <a:spcBef>
                <a:spcPts val="700"/>
              </a:spcBef>
              <a:buClrTx/>
              <a:buSzTx/>
              <a:buFontTx/>
              <a:buNone/>
            </a:pPr>
            <a:endParaRPr lang="en-NZ" altLang="en-US" sz="2800" dirty="0">
              <a:solidFill>
                <a:schemeClr val="tx1"/>
              </a:solidFill>
              <a:latin typeface="+mn-lt"/>
            </a:endParaRPr>
          </a:p>
          <a:p>
            <a:pPr>
              <a:spcBef>
                <a:spcPts val="700"/>
              </a:spcBef>
              <a:buClr>
                <a:srgbClr val="008000"/>
              </a:buClr>
              <a:buSzPct val="40000"/>
              <a:buFont typeface="Wingdings" charset="2"/>
              <a:buChar char=""/>
            </a:pPr>
            <a:r>
              <a:rPr lang="en-NZ" altLang="en-US" sz="2800" dirty="0">
                <a:solidFill>
                  <a:schemeClr val="tx1"/>
                </a:solidFill>
                <a:latin typeface="+mn-lt"/>
              </a:rPr>
              <a:t>Most classifiers produces class probabilities</a:t>
            </a:r>
          </a:p>
          <a:p>
            <a:pPr>
              <a:spcBef>
                <a:spcPts val="700"/>
              </a:spcBef>
              <a:buClr>
                <a:srgbClr val="008000"/>
              </a:buClr>
              <a:buSzPct val="40000"/>
              <a:buFont typeface="Wingdings" charset="2"/>
              <a:buChar char=""/>
            </a:pPr>
            <a:r>
              <a:rPr lang="en-NZ" altLang="en-US" sz="2800" dirty="0">
                <a:solidFill>
                  <a:schemeClr val="tx1"/>
                </a:solidFill>
                <a:latin typeface="+mn-lt"/>
              </a:rPr>
              <a:t>Depending on the application, we might want to check the accuracy of the probability estimates</a:t>
            </a:r>
          </a:p>
          <a:p>
            <a:pPr>
              <a:spcBef>
                <a:spcPts val="700"/>
              </a:spcBef>
              <a:buClr>
                <a:srgbClr val="008000"/>
              </a:buClr>
              <a:buSzPct val="40000"/>
              <a:buFont typeface="Wingdings" charset="2"/>
              <a:buChar char=""/>
            </a:pPr>
            <a:r>
              <a:rPr lang="en-NZ" altLang="en-US" sz="2800" dirty="0">
                <a:solidFill>
                  <a:schemeClr val="tx1"/>
                </a:solidFill>
                <a:latin typeface="+mn-lt"/>
              </a:rPr>
              <a:t>0-1 loss is not the right thing to use in those cases</a:t>
            </a:r>
          </a:p>
        </p:txBody>
      </p:sp>
      <p:sp>
        <p:nvSpPr>
          <p:cNvPr id="6" name="Rounded Rectangle 5"/>
          <p:cNvSpPr/>
          <p:nvPr/>
        </p:nvSpPr>
        <p:spPr>
          <a:xfrm>
            <a:off x="1447800" y="2362201"/>
            <a:ext cx="5638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891" name="Object 3"/>
          <p:cNvGraphicFramePr>
            <a:graphicFrameLocks noChangeAspect="1"/>
          </p:cNvGraphicFramePr>
          <p:nvPr>
            <p:extLst>
              <p:ext uri="{D42A27DB-BD31-4B8C-83A1-F6EECF244321}">
                <p14:modId xmlns:p14="http://schemas.microsoft.com/office/powerpoint/2010/main" val="94573263"/>
              </p:ext>
            </p:extLst>
          </p:nvPr>
        </p:nvGraphicFramePr>
        <p:xfrm>
          <a:off x="1619827" y="2497172"/>
          <a:ext cx="5381625" cy="862012"/>
        </p:xfrm>
        <a:graphic>
          <a:graphicData uri="http://schemas.openxmlformats.org/presentationml/2006/ole">
            <mc:AlternateContent xmlns:mc="http://schemas.openxmlformats.org/markup-compatibility/2006">
              <mc:Choice xmlns:v="urn:schemas-microsoft-com:vml" Requires="v">
                <p:oleObj spid="_x0000_s214049" r:id="rId4" imgW="5883480" imgH="906480" progId="">
                  <p:embed/>
                </p:oleObj>
              </mc:Choice>
              <mc:Fallback>
                <p:oleObj r:id="rId4" imgW="5883480" imgH="906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827" y="2497172"/>
                        <a:ext cx="5381625" cy="86201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10409890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0" y="-77788"/>
            <a:ext cx="9344025" cy="1274763"/>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Quadratic loss function</a:t>
            </a:r>
          </a:p>
        </p:txBody>
      </p:sp>
      <p:sp>
        <p:nvSpPr>
          <p:cNvPr id="38914" name="Text Box 2"/>
          <p:cNvSpPr txBox="1">
            <a:spLocks noChangeArrowheads="1"/>
          </p:cNvSpPr>
          <p:nvPr/>
        </p:nvSpPr>
        <p:spPr bwMode="auto">
          <a:xfrm>
            <a:off x="736600" y="1196975"/>
            <a:ext cx="7543800" cy="539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704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lnSpc>
                <a:spcPct val="90000"/>
              </a:lnSpc>
              <a:spcBef>
                <a:spcPts val="600"/>
              </a:spcBef>
              <a:buClr>
                <a:srgbClr val="008000"/>
              </a:buClr>
              <a:buSzPct val="45000"/>
              <a:buFont typeface="Wingdings" charset="2"/>
              <a:buChar char=""/>
            </a:pPr>
            <a:r>
              <a:rPr lang="en-NZ" altLang="en-US" sz="2800" i="1" dirty="0">
                <a:solidFill>
                  <a:schemeClr val="tx1"/>
                </a:solidFill>
                <a:latin typeface="+mn-lt"/>
              </a:rPr>
              <a:t>p</a:t>
            </a:r>
            <a:r>
              <a:rPr lang="en-NZ" altLang="en-US" sz="2800" baseline="-25000" dirty="0">
                <a:solidFill>
                  <a:schemeClr val="tx1"/>
                </a:solidFill>
                <a:latin typeface="+mn-lt"/>
              </a:rPr>
              <a:t>1</a:t>
            </a:r>
            <a:r>
              <a:rPr lang="en-NZ" altLang="en-US" sz="2800" dirty="0">
                <a:solidFill>
                  <a:schemeClr val="tx1"/>
                </a:solidFill>
                <a:latin typeface="+mn-lt"/>
              </a:rPr>
              <a:t> … </a:t>
            </a:r>
            <a:r>
              <a:rPr lang="en-NZ" altLang="en-US" sz="2800" i="1" dirty="0" err="1">
                <a:solidFill>
                  <a:schemeClr val="tx1"/>
                </a:solidFill>
                <a:latin typeface="+mn-lt"/>
              </a:rPr>
              <a:t>p</a:t>
            </a:r>
            <a:r>
              <a:rPr lang="en-NZ" altLang="en-US" sz="2800" i="1" baseline="-25000" dirty="0" err="1">
                <a:solidFill>
                  <a:schemeClr val="tx1"/>
                </a:solidFill>
                <a:latin typeface="+mn-lt"/>
              </a:rPr>
              <a:t>k</a:t>
            </a:r>
            <a:r>
              <a:rPr lang="en-NZ" altLang="en-US" sz="2800" i="1" dirty="0">
                <a:solidFill>
                  <a:schemeClr val="tx1"/>
                </a:solidFill>
                <a:latin typeface="+mn-lt"/>
              </a:rPr>
              <a:t> </a:t>
            </a:r>
            <a:r>
              <a:rPr lang="en-NZ" altLang="en-US" sz="2800" dirty="0">
                <a:solidFill>
                  <a:schemeClr val="tx1"/>
                </a:solidFill>
                <a:latin typeface="+mn-lt"/>
              </a:rPr>
              <a:t>are probability estimates for an instance</a:t>
            </a:r>
            <a:br>
              <a:rPr lang="en-NZ" altLang="en-US" sz="2800" dirty="0">
                <a:solidFill>
                  <a:schemeClr val="tx1"/>
                </a:solidFill>
                <a:latin typeface="+mn-lt"/>
              </a:rPr>
            </a:br>
            <a:endParaRPr lang="en-NZ" altLang="en-US" sz="2800" dirty="0">
              <a:solidFill>
                <a:schemeClr val="tx1"/>
              </a:solidFill>
              <a:latin typeface="+mn-lt"/>
            </a:endParaRPr>
          </a:p>
          <a:p>
            <a:pPr>
              <a:lnSpc>
                <a:spcPct val="90000"/>
              </a:lnSpc>
              <a:spcBef>
                <a:spcPts val="600"/>
              </a:spcBef>
              <a:buClr>
                <a:srgbClr val="008000"/>
              </a:buClr>
              <a:buSzPct val="45000"/>
              <a:buFont typeface="Wingdings" charset="2"/>
              <a:buChar char=""/>
            </a:pPr>
            <a:r>
              <a:rPr lang="en-NZ" altLang="en-US" sz="2800" i="1" dirty="0">
                <a:solidFill>
                  <a:schemeClr val="tx1"/>
                </a:solidFill>
                <a:latin typeface="+mn-lt"/>
              </a:rPr>
              <a:t>c</a:t>
            </a:r>
            <a:r>
              <a:rPr lang="en-NZ" altLang="en-US" sz="2800" dirty="0">
                <a:solidFill>
                  <a:schemeClr val="tx1"/>
                </a:solidFill>
                <a:latin typeface="+mn-lt"/>
              </a:rPr>
              <a:t> is the index of the instance’s actual class</a:t>
            </a:r>
            <a:br>
              <a:rPr lang="en-NZ" altLang="en-US" sz="2800" dirty="0">
                <a:solidFill>
                  <a:schemeClr val="tx1"/>
                </a:solidFill>
                <a:latin typeface="+mn-lt"/>
              </a:rPr>
            </a:br>
            <a:endParaRPr lang="en-NZ" altLang="en-US" sz="2800" dirty="0">
              <a:solidFill>
                <a:schemeClr val="tx1"/>
              </a:solidFill>
              <a:latin typeface="+mn-lt"/>
            </a:endParaRPr>
          </a:p>
          <a:p>
            <a:pPr>
              <a:lnSpc>
                <a:spcPct val="90000"/>
              </a:lnSpc>
              <a:spcBef>
                <a:spcPts val="600"/>
              </a:spcBef>
              <a:buClr>
                <a:srgbClr val="008000"/>
              </a:buClr>
              <a:buSzPct val="45000"/>
              <a:buFont typeface="Wingdings" charset="2"/>
              <a:buChar char=""/>
            </a:pPr>
            <a:r>
              <a:rPr lang="en-NZ" altLang="en-US" sz="2800" i="1" dirty="0">
                <a:solidFill>
                  <a:schemeClr val="tx1"/>
                </a:solidFill>
                <a:latin typeface="+mn-lt"/>
              </a:rPr>
              <a:t>a</a:t>
            </a:r>
            <a:r>
              <a:rPr lang="en-NZ" altLang="en-US" sz="2800" baseline="-25000" dirty="0">
                <a:solidFill>
                  <a:schemeClr val="tx1"/>
                </a:solidFill>
                <a:latin typeface="+mn-lt"/>
              </a:rPr>
              <a:t>1</a:t>
            </a:r>
            <a:r>
              <a:rPr lang="en-NZ" altLang="en-US" sz="2800" dirty="0">
                <a:solidFill>
                  <a:schemeClr val="tx1"/>
                </a:solidFill>
                <a:latin typeface="+mn-lt"/>
              </a:rPr>
              <a:t> … </a:t>
            </a:r>
            <a:r>
              <a:rPr lang="en-NZ" altLang="en-US" sz="2800" i="1" dirty="0" err="1">
                <a:solidFill>
                  <a:schemeClr val="tx1"/>
                </a:solidFill>
                <a:latin typeface="+mn-lt"/>
              </a:rPr>
              <a:t>a</a:t>
            </a:r>
            <a:r>
              <a:rPr lang="en-NZ" altLang="en-US" sz="2800" i="1" baseline="-25000" dirty="0" err="1">
                <a:solidFill>
                  <a:schemeClr val="tx1"/>
                </a:solidFill>
                <a:latin typeface="+mn-lt"/>
              </a:rPr>
              <a:t>k</a:t>
            </a:r>
            <a:r>
              <a:rPr lang="en-NZ" altLang="en-US" sz="2800" i="1" baseline="-25000" dirty="0">
                <a:solidFill>
                  <a:schemeClr val="tx1"/>
                </a:solidFill>
                <a:latin typeface="+mn-lt"/>
              </a:rPr>
              <a:t> </a:t>
            </a:r>
            <a:r>
              <a:rPr lang="en-NZ" altLang="en-US" sz="2800" i="1" dirty="0">
                <a:solidFill>
                  <a:schemeClr val="tx1"/>
                </a:solidFill>
                <a:latin typeface="+mn-lt"/>
              </a:rPr>
              <a:t>= </a:t>
            </a:r>
            <a:r>
              <a:rPr lang="en-NZ" altLang="en-US" sz="2800" dirty="0">
                <a:solidFill>
                  <a:schemeClr val="tx1"/>
                </a:solidFill>
                <a:latin typeface="+mn-lt"/>
              </a:rPr>
              <a:t>0</a:t>
            </a:r>
            <a:r>
              <a:rPr lang="en-NZ" altLang="en-US" sz="2800" i="1" dirty="0">
                <a:solidFill>
                  <a:schemeClr val="tx1"/>
                </a:solidFill>
                <a:latin typeface="+mn-lt"/>
              </a:rPr>
              <a:t>, </a:t>
            </a:r>
            <a:r>
              <a:rPr lang="en-NZ" altLang="en-US" sz="2800" dirty="0">
                <a:solidFill>
                  <a:schemeClr val="tx1"/>
                </a:solidFill>
                <a:latin typeface="+mn-lt"/>
              </a:rPr>
              <a:t>except for </a:t>
            </a:r>
            <a:r>
              <a:rPr lang="en-NZ" altLang="en-US" sz="2800" i="1" dirty="0">
                <a:solidFill>
                  <a:schemeClr val="tx1"/>
                </a:solidFill>
                <a:latin typeface="+mn-lt"/>
              </a:rPr>
              <a:t>a</a:t>
            </a:r>
            <a:r>
              <a:rPr lang="en-NZ" altLang="en-US" sz="2800" i="1" baseline="-25000" dirty="0">
                <a:solidFill>
                  <a:schemeClr val="tx1"/>
                </a:solidFill>
                <a:latin typeface="+mn-lt"/>
              </a:rPr>
              <a:t>c</a:t>
            </a:r>
            <a:r>
              <a:rPr lang="en-NZ" altLang="en-US" sz="2800" dirty="0">
                <a:solidFill>
                  <a:schemeClr val="tx1"/>
                </a:solidFill>
                <a:latin typeface="+mn-lt"/>
              </a:rPr>
              <a:t> which is 1</a:t>
            </a:r>
            <a:br>
              <a:rPr lang="en-NZ" altLang="en-US" sz="2800" dirty="0">
                <a:solidFill>
                  <a:schemeClr val="tx1"/>
                </a:solidFill>
                <a:latin typeface="+mn-lt"/>
              </a:rPr>
            </a:br>
            <a:endParaRPr lang="en-NZ" altLang="en-US" sz="1050" dirty="0">
              <a:solidFill>
                <a:schemeClr val="tx1"/>
              </a:solidFill>
              <a:latin typeface="+mn-lt"/>
            </a:endParaRPr>
          </a:p>
          <a:p>
            <a:pPr>
              <a:lnSpc>
                <a:spcPct val="90000"/>
              </a:lnSpc>
              <a:spcBef>
                <a:spcPts val="600"/>
              </a:spcBef>
              <a:buClr>
                <a:srgbClr val="008000"/>
              </a:buClr>
              <a:buSzPct val="45000"/>
              <a:buFont typeface="Wingdings" charset="2"/>
              <a:buChar char=""/>
            </a:pPr>
            <a:r>
              <a:rPr lang="en-NZ" altLang="en-US" sz="2800" i="1" dirty="0">
                <a:solidFill>
                  <a:schemeClr val="tx1"/>
                </a:solidFill>
                <a:latin typeface="+mn-lt"/>
              </a:rPr>
              <a:t>Quadratic loss</a:t>
            </a:r>
            <a:r>
              <a:rPr lang="en-NZ" altLang="en-US" sz="2800" dirty="0">
                <a:solidFill>
                  <a:schemeClr val="tx1"/>
                </a:solidFill>
                <a:latin typeface="+mn-lt"/>
              </a:rPr>
              <a:t> is:</a:t>
            </a:r>
            <a:br>
              <a:rPr lang="en-NZ" altLang="en-US" sz="2800" dirty="0">
                <a:solidFill>
                  <a:schemeClr val="tx1"/>
                </a:solidFill>
                <a:latin typeface="+mn-lt"/>
              </a:rPr>
            </a:br>
            <a:endParaRPr lang="en-NZ" altLang="en-US" sz="2800" dirty="0">
              <a:solidFill>
                <a:schemeClr val="tx1"/>
              </a:solidFill>
              <a:latin typeface="+mn-lt"/>
            </a:endParaRPr>
          </a:p>
          <a:p>
            <a:pPr>
              <a:lnSpc>
                <a:spcPct val="90000"/>
              </a:lnSpc>
              <a:spcBef>
                <a:spcPts val="600"/>
              </a:spcBef>
              <a:buClr>
                <a:srgbClr val="008000"/>
              </a:buClr>
              <a:buSzPct val="45000"/>
              <a:buFont typeface="Wingdings" charset="2"/>
              <a:buChar char=""/>
            </a:pPr>
            <a:endParaRPr lang="en-NZ" altLang="en-US" sz="2800" dirty="0" smtClean="0">
              <a:solidFill>
                <a:schemeClr val="tx1"/>
              </a:solidFill>
              <a:latin typeface="+mn-lt"/>
            </a:endParaRPr>
          </a:p>
          <a:p>
            <a:pPr>
              <a:lnSpc>
                <a:spcPct val="90000"/>
              </a:lnSpc>
              <a:spcBef>
                <a:spcPts val="600"/>
              </a:spcBef>
              <a:buClr>
                <a:srgbClr val="008000"/>
              </a:buClr>
              <a:buSzPct val="45000"/>
              <a:buFont typeface="Wingdings" charset="2"/>
              <a:buChar char=""/>
            </a:pPr>
            <a:r>
              <a:rPr lang="en-NZ" altLang="en-US" sz="2800" dirty="0" smtClean="0">
                <a:solidFill>
                  <a:schemeClr val="tx1"/>
                </a:solidFill>
                <a:latin typeface="+mn-lt"/>
              </a:rPr>
              <a:t>Want </a:t>
            </a:r>
            <a:r>
              <a:rPr lang="en-NZ" altLang="en-US" sz="2800" dirty="0">
                <a:solidFill>
                  <a:schemeClr val="tx1"/>
                </a:solidFill>
                <a:latin typeface="+mn-lt"/>
              </a:rPr>
              <a:t>to </a:t>
            </a:r>
            <a:r>
              <a:rPr lang="en-NZ" altLang="en-US" sz="2800" dirty="0" smtClean="0">
                <a:solidFill>
                  <a:schemeClr val="tx1"/>
                </a:solidFill>
                <a:latin typeface="+mn-lt"/>
              </a:rPr>
              <a:t>minimize</a:t>
            </a:r>
            <a:endParaRPr lang="en-NZ" altLang="en-US" sz="2800" dirty="0">
              <a:solidFill>
                <a:schemeClr val="tx1"/>
              </a:solidFill>
              <a:latin typeface="+mn-lt"/>
            </a:endParaRPr>
          </a:p>
          <a:p>
            <a:pPr>
              <a:lnSpc>
                <a:spcPct val="90000"/>
              </a:lnSpc>
              <a:spcBef>
                <a:spcPts val="600"/>
              </a:spcBef>
              <a:buClr>
                <a:srgbClr val="008000"/>
              </a:buClr>
              <a:buSzPct val="45000"/>
              <a:buFont typeface="Wingdings" charset="2"/>
              <a:buChar char=""/>
            </a:pPr>
            <a:r>
              <a:rPr lang="en-NZ" altLang="en-US" sz="2800" dirty="0">
                <a:solidFill>
                  <a:schemeClr val="tx1"/>
                </a:solidFill>
                <a:latin typeface="+mn-lt"/>
              </a:rPr>
              <a:t>Can show that this is minimized when </a:t>
            </a:r>
            <a:r>
              <a:rPr lang="en-NZ" altLang="en-US" sz="2800" i="1" dirty="0" err="1">
                <a:solidFill>
                  <a:schemeClr val="tx1"/>
                </a:solidFill>
                <a:latin typeface="+mn-lt"/>
              </a:rPr>
              <a:t>p</a:t>
            </a:r>
            <a:r>
              <a:rPr lang="en-NZ" altLang="en-US" sz="2800" i="1" baseline="-25000" dirty="0" err="1">
                <a:solidFill>
                  <a:schemeClr val="tx1"/>
                </a:solidFill>
                <a:latin typeface="+mn-lt"/>
              </a:rPr>
              <a:t>j</a:t>
            </a:r>
            <a:r>
              <a:rPr lang="en-NZ" altLang="en-US" sz="2800" i="1" baseline="-25000" dirty="0">
                <a:solidFill>
                  <a:schemeClr val="tx1"/>
                </a:solidFill>
                <a:latin typeface="+mn-lt"/>
              </a:rPr>
              <a:t> </a:t>
            </a:r>
            <a:r>
              <a:rPr lang="en-NZ" altLang="en-US" sz="2800" dirty="0">
                <a:solidFill>
                  <a:schemeClr val="tx1"/>
                </a:solidFill>
                <a:latin typeface="+mn-lt"/>
              </a:rPr>
              <a:t>= </a:t>
            </a:r>
            <a:r>
              <a:rPr lang="en-NZ" altLang="en-US" sz="2800" i="1" dirty="0" err="1">
                <a:solidFill>
                  <a:schemeClr val="tx1"/>
                </a:solidFill>
                <a:latin typeface="+mn-lt"/>
              </a:rPr>
              <a:t>p</a:t>
            </a:r>
            <a:r>
              <a:rPr lang="en-NZ" altLang="en-US" sz="2800" i="1" baseline="-25000" dirty="0" err="1">
                <a:solidFill>
                  <a:schemeClr val="tx1"/>
                </a:solidFill>
                <a:latin typeface="+mn-lt"/>
              </a:rPr>
              <a:t>j</a:t>
            </a:r>
            <a:r>
              <a:rPr lang="en-NZ" altLang="en-US" sz="2800" baseline="30000" dirty="0">
                <a:solidFill>
                  <a:schemeClr val="tx1"/>
                </a:solidFill>
                <a:latin typeface="+mn-lt"/>
              </a:rPr>
              <a:t>*</a:t>
            </a:r>
            <a:r>
              <a:rPr lang="en-NZ" altLang="en-US" sz="2800" dirty="0">
                <a:solidFill>
                  <a:schemeClr val="tx1"/>
                </a:solidFill>
                <a:latin typeface="+mn-lt"/>
              </a:rPr>
              <a:t>, the true probabilities</a:t>
            </a:r>
          </a:p>
        </p:txBody>
      </p:sp>
      <p:grpSp>
        <p:nvGrpSpPr>
          <p:cNvPr id="3" name="Group 2"/>
          <p:cNvGrpSpPr/>
          <p:nvPr/>
        </p:nvGrpSpPr>
        <p:grpSpPr>
          <a:xfrm>
            <a:off x="2096729" y="4038600"/>
            <a:ext cx="5181600" cy="533400"/>
            <a:chOff x="3733800" y="3581400"/>
            <a:chExt cx="5181600" cy="533400"/>
          </a:xfrm>
        </p:grpSpPr>
        <p:sp>
          <p:nvSpPr>
            <p:cNvPr id="6" name="Rounded Rectangle 5"/>
            <p:cNvSpPr/>
            <p:nvPr/>
          </p:nvSpPr>
          <p:spPr>
            <a:xfrm>
              <a:off x="3733800" y="3581400"/>
              <a:ext cx="518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915" name="Object 3"/>
            <p:cNvGraphicFramePr>
              <a:graphicFrameLocks noChangeAspect="1"/>
            </p:cNvGraphicFramePr>
            <p:nvPr>
              <p:extLst>
                <p:ext uri="{D42A27DB-BD31-4B8C-83A1-F6EECF244321}">
                  <p14:modId xmlns:p14="http://schemas.microsoft.com/office/powerpoint/2010/main" val="2323755942"/>
                </p:ext>
              </p:extLst>
            </p:nvPr>
          </p:nvGraphicFramePr>
          <p:xfrm>
            <a:off x="3781425" y="3632200"/>
            <a:ext cx="4191000" cy="434975"/>
          </p:xfrm>
          <a:graphic>
            <a:graphicData uri="http://schemas.openxmlformats.org/presentationml/2006/ole">
              <mc:AlternateContent xmlns:mc="http://schemas.openxmlformats.org/markup-compatibility/2006">
                <mc:Choice xmlns:v="urn:schemas-microsoft-com:vml" Requires="v">
                  <p:oleObj spid="_x0000_s215104" r:id="rId4" imgW="4641480" imgH="463320" progId="">
                    <p:embed/>
                  </p:oleObj>
                </mc:Choice>
                <mc:Fallback>
                  <p:oleObj r:id="rId4" imgW="4641480" imgH="463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1425" y="3632200"/>
                          <a:ext cx="4191000" cy="4349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 name="Group 1"/>
          <p:cNvGrpSpPr/>
          <p:nvPr/>
        </p:nvGrpSpPr>
        <p:grpSpPr>
          <a:xfrm>
            <a:off x="3947652" y="4832555"/>
            <a:ext cx="2065337" cy="457200"/>
            <a:chOff x="4114801" y="4419600"/>
            <a:chExt cx="2065337" cy="457200"/>
          </a:xfrm>
        </p:grpSpPr>
        <p:sp>
          <p:nvSpPr>
            <p:cNvPr id="7" name="Rounded Rectangle 6"/>
            <p:cNvSpPr/>
            <p:nvPr/>
          </p:nvSpPr>
          <p:spPr>
            <a:xfrm>
              <a:off x="4114801" y="44196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916" name="Object 4"/>
            <p:cNvGraphicFramePr>
              <a:graphicFrameLocks noChangeAspect="1"/>
            </p:cNvGraphicFramePr>
            <p:nvPr>
              <p:extLst>
                <p:ext uri="{D42A27DB-BD31-4B8C-83A1-F6EECF244321}">
                  <p14:modId xmlns:p14="http://schemas.microsoft.com/office/powerpoint/2010/main" val="2491750927"/>
                </p:ext>
              </p:extLst>
            </p:nvPr>
          </p:nvGraphicFramePr>
          <p:xfrm>
            <a:off x="4140200" y="4421188"/>
            <a:ext cx="2039938" cy="439737"/>
          </p:xfrm>
          <a:graphic>
            <a:graphicData uri="http://schemas.openxmlformats.org/presentationml/2006/ole">
              <mc:AlternateContent xmlns:mc="http://schemas.openxmlformats.org/markup-compatibility/2006">
                <mc:Choice xmlns:v="urn:schemas-microsoft-com:vml" Requires="v">
                  <p:oleObj spid="_x0000_s215105" r:id="rId6" imgW="2296080" imgH="463320" progId="">
                    <p:embed/>
                  </p:oleObj>
                </mc:Choice>
                <mc:Fallback>
                  <p:oleObj r:id="rId6" imgW="2296080" imgH="4633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4421188"/>
                          <a:ext cx="2039938" cy="4397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852385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0" y="-77788"/>
            <a:ext cx="9359900" cy="12207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Informational loss function</a:t>
            </a:r>
          </a:p>
        </p:txBody>
      </p:sp>
      <p:sp>
        <p:nvSpPr>
          <p:cNvPr id="39938" name="Text Box 2"/>
          <p:cNvSpPr txBox="1">
            <a:spLocks noChangeArrowheads="1"/>
          </p:cNvSpPr>
          <p:nvPr/>
        </p:nvSpPr>
        <p:spPr bwMode="auto">
          <a:xfrm>
            <a:off x="914400" y="1460500"/>
            <a:ext cx="7543800" cy="539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9pPr>
          </a:lstStyle>
          <a:p>
            <a:pPr>
              <a:spcBef>
                <a:spcPts val="600"/>
              </a:spcBef>
              <a:buClr>
                <a:srgbClr val="008000"/>
              </a:buClr>
              <a:buSzPct val="45000"/>
              <a:buFont typeface="Wingdings" charset="2"/>
              <a:buChar char=""/>
            </a:pPr>
            <a:r>
              <a:rPr lang="en-NZ" altLang="en-US" sz="2600" dirty="0">
                <a:solidFill>
                  <a:schemeClr val="tx1"/>
                </a:solidFill>
                <a:latin typeface="+mn-lt"/>
              </a:rPr>
              <a:t>The informational loss function is –log(</a:t>
            </a:r>
            <a:r>
              <a:rPr lang="en-NZ" altLang="en-US" sz="2600" i="1" dirty="0">
                <a:solidFill>
                  <a:schemeClr val="tx1"/>
                </a:solidFill>
                <a:latin typeface="+mn-lt"/>
              </a:rPr>
              <a:t>p</a:t>
            </a:r>
            <a:r>
              <a:rPr lang="en-NZ" altLang="en-US" sz="2600" i="1" baseline="-25000" dirty="0">
                <a:solidFill>
                  <a:schemeClr val="tx1"/>
                </a:solidFill>
                <a:latin typeface="+mn-lt"/>
              </a:rPr>
              <a:t>c</a:t>
            </a:r>
            <a:r>
              <a:rPr lang="en-NZ" altLang="en-US" sz="2600" dirty="0">
                <a:solidFill>
                  <a:schemeClr val="tx1"/>
                </a:solidFill>
                <a:latin typeface="+mn-lt"/>
              </a:rPr>
              <a:t>),</a:t>
            </a:r>
            <a:br>
              <a:rPr lang="en-NZ" altLang="en-US" sz="2600" dirty="0">
                <a:solidFill>
                  <a:schemeClr val="tx1"/>
                </a:solidFill>
                <a:latin typeface="+mn-lt"/>
              </a:rPr>
            </a:br>
            <a:r>
              <a:rPr lang="en-NZ" altLang="en-US" sz="2600" dirty="0">
                <a:solidFill>
                  <a:schemeClr val="tx1"/>
                </a:solidFill>
                <a:latin typeface="+mn-lt"/>
              </a:rPr>
              <a:t>where </a:t>
            </a:r>
            <a:r>
              <a:rPr lang="en-NZ" altLang="en-US" sz="2600" i="1" dirty="0">
                <a:solidFill>
                  <a:schemeClr val="tx1"/>
                </a:solidFill>
                <a:latin typeface="+mn-lt"/>
              </a:rPr>
              <a:t>c</a:t>
            </a:r>
            <a:r>
              <a:rPr lang="en-NZ" altLang="en-US" sz="2600" dirty="0">
                <a:solidFill>
                  <a:schemeClr val="tx1"/>
                </a:solidFill>
                <a:latin typeface="+mn-lt"/>
              </a:rPr>
              <a:t> is the index of the instance’s actual class</a:t>
            </a:r>
          </a:p>
          <a:p>
            <a:pPr>
              <a:spcBef>
                <a:spcPts val="600"/>
              </a:spcBef>
              <a:buClr>
                <a:srgbClr val="008000"/>
              </a:buClr>
              <a:buSzPct val="45000"/>
              <a:buFont typeface="Wingdings" charset="2"/>
              <a:buChar char=""/>
            </a:pPr>
            <a:r>
              <a:rPr lang="en-NZ" altLang="en-US" sz="2600" dirty="0">
                <a:solidFill>
                  <a:schemeClr val="tx1"/>
                </a:solidFill>
                <a:latin typeface="+mn-lt"/>
              </a:rPr>
              <a:t>Number of bits required to communicate the actual class</a:t>
            </a:r>
          </a:p>
          <a:p>
            <a:pPr>
              <a:spcBef>
                <a:spcPts val="600"/>
              </a:spcBef>
              <a:buClr>
                <a:srgbClr val="008000"/>
              </a:buClr>
              <a:buSzPct val="45000"/>
              <a:buFont typeface="Wingdings" charset="2"/>
              <a:buChar char=""/>
            </a:pPr>
            <a:r>
              <a:rPr lang="en-NZ" altLang="en-US" sz="2600" dirty="0">
                <a:solidFill>
                  <a:schemeClr val="tx1"/>
                </a:solidFill>
                <a:latin typeface="+mn-lt"/>
              </a:rPr>
              <a:t>Let </a:t>
            </a:r>
            <a:r>
              <a:rPr lang="en-NZ" altLang="en-US" sz="2600" i="1" dirty="0">
                <a:solidFill>
                  <a:schemeClr val="tx1"/>
                </a:solidFill>
                <a:latin typeface="+mn-lt"/>
              </a:rPr>
              <a:t>p</a:t>
            </a:r>
            <a:r>
              <a:rPr lang="en-NZ" altLang="en-US" sz="2600" baseline="-25000" dirty="0">
                <a:solidFill>
                  <a:schemeClr val="tx1"/>
                </a:solidFill>
                <a:latin typeface="+mn-lt"/>
              </a:rPr>
              <a:t>1</a:t>
            </a:r>
            <a:r>
              <a:rPr lang="en-NZ" altLang="en-US" sz="2600" baseline="30000" dirty="0">
                <a:solidFill>
                  <a:schemeClr val="tx1"/>
                </a:solidFill>
                <a:latin typeface="+mn-lt"/>
              </a:rPr>
              <a:t>*</a:t>
            </a:r>
            <a:r>
              <a:rPr lang="en-NZ" altLang="en-US" sz="2600" dirty="0">
                <a:solidFill>
                  <a:schemeClr val="tx1"/>
                </a:solidFill>
                <a:latin typeface="+mn-lt"/>
              </a:rPr>
              <a:t> … </a:t>
            </a:r>
            <a:r>
              <a:rPr lang="en-NZ" altLang="en-US" sz="2600" i="1" dirty="0" err="1">
                <a:solidFill>
                  <a:schemeClr val="tx1"/>
                </a:solidFill>
                <a:latin typeface="+mn-lt"/>
              </a:rPr>
              <a:t>p</a:t>
            </a:r>
            <a:r>
              <a:rPr lang="en-NZ" altLang="en-US" sz="2600" i="1" baseline="-25000" dirty="0" err="1">
                <a:solidFill>
                  <a:schemeClr val="tx1"/>
                </a:solidFill>
                <a:latin typeface="+mn-lt"/>
              </a:rPr>
              <a:t>k</a:t>
            </a:r>
            <a:r>
              <a:rPr lang="en-NZ" altLang="en-US" sz="2600" baseline="30000" dirty="0">
                <a:solidFill>
                  <a:schemeClr val="tx1"/>
                </a:solidFill>
                <a:latin typeface="+mn-lt"/>
              </a:rPr>
              <a:t>* </a:t>
            </a:r>
            <a:r>
              <a:rPr lang="en-NZ" altLang="en-US" sz="2600" baseline="-25000" dirty="0">
                <a:solidFill>
                  <a:schemeClr val="tx1"/>
                </a:solidFill>
                <a:latin typeface="+mn-lt"/>
              </a:rPr>
              <a:t> </a:t>
            </a:r>
            <a:r>
              <a:rPr lang="en-NZ" altLang="en-US" sz="2600" dirty="0">
                <a:solidFill>
                  <a:schemeClr val="tx1"/>
                </a:solidFill>
                <a:latin typeface="+mn-lt"/>
              </a:rPr>
              <a:t>be the true class probabilities</a:t>
            </a:r>
          </a:p>
          <a:p>
            <a:pPr>
              <a:spcBef>
                <a:spcPts val="600"/>
              </a:spcBef>
              <a:buClr>
                <a:srgbClr val="008000"/>
              </a:buClr>
              <a:buSzPct val="45000"/>
              <a:buFont typeface="Wingdings" charset="2"/>
              <a:buChar char=""/>
            </a:pPr>
            <a:r>
              <a:rPr lang="en-NZ" altLang="en-US" sz="2600" dirty="0">
                <a:solidFill>
                  <a:schemeClr val="tx1"/>
                </a:solidFill>
                <a:latin typeface="+mn-lt"/>
              </a:rPr>
              <a:t>Then the expected value for the loss function is:</a:t>
            </a:r>
            <a:br>
              <a:rPr lang="en-NZ" altLang="en-US" sz="2600" dirty="0">
                <a:solidFill>
                  <a:schemeClr val="tx1"/>
                </a:solidFill>
                <a:latin typeface="+mn-lt"/>
              </a:rPr>
            </a:br>
            <a:r>
              <a:rPr lang="en-NZ" altLang="en-US" sz="2600" dirty="0">
                <a:solidFill>
                  <a:schemeClr val="tx1"/>
                </a:solidFill>
                <a:latin typeface="+mn-lt"/>
              </a:rPr>
              <a:t/>
            </a:r>
            <a:br>
              <a:rPr lang="en-NZ" altLang="en-US" sz="2600" dirty="0">
                <a:solidFill>
                  <a:schemeClr val="tx1"/>
                </a:solidFill>
                <a:latin typeface="+mn-lt"/>
              </a:rPr>
            </a:br>
            <a:endParaRPr lang="en-NZ" altLang="en-US" sz="2600" dirty="0">
              <a:solidFill>
                <a:schemeClr val="tx1"/>
              </a:solidFill>
              <a:latin typeface="+mn-lt"/>
            </a:endParaRPr>
          </a:p>
          <a:p>
            <a:pPr>
              <a:spcBef>
                <a:spcPts val="600"/>
              </a:spcBef>
              <a:buClr>
                <a:srgbClr val="008000"/>
              </a:buClr>
              <a:buSzPct val="45000"/>
              <a:buFont typeface="Wingdings" charset="2"/>
              <a:buChar char=""/>
            </a:pPr>
            <a:r>
              <a:rPr lang="en-NZ" altLang="en-US" sz="2600" dirty="0">
                <a:solidFill>
                  <a:schemeClr val="tx1"/>
                </a:solidFill>
                <a:latin typeface="+mn-lt"/>
              </a:rPr>
              <a:t>Justification: minimized when </a:t>
            </a:r>
            <a:r>
              <a:rPr lang="en-NZ" altLang="en-US" sz="2600" i="1" dirty="0" err="1">
                <a:solidFill>
                  <a:schemeClr val="tx1"/>
                </a:solidFill>
                <a:latin typeface="+mn-lt"/>
              </a:rPr>
              <a:t>p</a:t>
            </a:r>
            <a:r>
              <a:rPr lang="en-NZ" altLang="en-US" sz="2600" i="1" baseline="-25000" dirty="0" err="1">
                <a:solidFill>
                  <a:schemeClr val="tx1"/>
                </a:solidFill>
                <a:latin typeface="+mn-lt"/>
              </a:rPr>
              <a:t>j</a:t>
            </a:r>
            <a:r>
              <a:rPr lang="en-NZ" altLang="en-US" sz="2600" i="1" baseline="-25000" dirty="0">
                <a:solidFill>
                  <a:schemeClr val="tx1"/>
                </a:solidFill>
                <a:latin typeface="+mn-lt"/>
              </a:rPr>
              <a:t> </a:t>
            </a:r>
            <a:r>
              <a:rPr lang="en-NZ" altLang="en-US" sz="2600" i="1" dirty="0">
                <a:solidFill>
                  <a:schemeClr val="tx1"/>
                </a:solidFill>
                <a:latin typeface="+mn-lt"/>
              </a:rPr>
              <a:t>= </a:t>
            </a:r>
            <a:r>
              <a:rPr lang="en-NZ" altLang="en-US" sz="2600" i="1" dirty="0" err="1">
                <a:solidFill>
                  <a:schemeClr val="tx1"/>
                </a:solidFill>
                <a:latin typeface="+mn-lt"/>
              </a:rPr>
              <a:t>p</a:t>
            </a:r>
            <a:r>
              <a:rPr lang="en-NZ" altLang="en-US" sz="2600" i="1" baseline="-25000" dirty="0" err="1">
                <a:solidFill>
                  <a:schemeClr val="tx1"/>
                </a:solidFill>
                <a:latin typeface="+mn-lt"/>
              </a:rPr>
              <a:t>j</a:t>
            </a:r>
            <a:r>
              <a:rPr lang="en-NZ" altLang="en-US" sz="2600" baseline="30000" dirty="0">
                <a:solidFill>
                  <a:schemeClr val="tx1"/>
                </a:solidFill>
                <a:latin typeface="+mn-lt"/>
              </a:rPr>
              <a:t>*</a:t>
            </a:r>
          </a:p>
          <a:p>
            <a:pPr>
              <a:spcBef>
                <a:spcPts val="600"/>
              </a:spcBef>
              <a:buClr>
                <a:srgbClr val="008000"/>
              </a:buClr>
              <a:buSzPct val="45000"/>
              <a:buFont typeface="Wingdings" charset="2"/>
              <a:buChar char=""/>
            </a:pPr>
            <a:r>
              <a:rPr lang="en-NZ" altLang="en-US" sz="2600" dirty="0">
                <a:solidFill>
                  <a:schemeClr val="tx1"/>
                </a:solidFill>
                <a:latin typeface="+mn-lt"/>
              </a:rPr>
              <a:t>Difficulty:</a:t>
            </a:r>
            <a:r>
              <a:rPr lang="en-NZ" altLang="en-US" sz="2600" i="1" dirty="0">
                <a:solidFill>
                  <a:schemeClr val="tx1"/>
                </a:solidFill>
                <a:latin typeface="+mn-lt"/>
              </a:rPr>
              <a:t> zero-frequency problem</a:t>
            </a:r>
            <a:r>
              <a:rPr lang="en-NZ" altLang="en-US" sz="2600" dirty="0">
                <a:solidFill>
                  <a:schemeClr val="tx1"/>
                </a:solidFill>
                <a:latin typeface="+mn-lt"/>
              </a:rPr>
              <a:t> </a:t>
            </a:r>
          </a:p>
        </p:txBody>
      </p:sp>
      <p:grpSp>
        <p:nvGrpSpPr>
          <p:cNvPr id="2" name="Group 1"/>
          <p:cNvGrpSpPr/>
          <p:nvPr/>
        </p:nvGrpSpPr>
        <p:grpSpPr>
          <a:xfrm>
            <a:off x="2469573" y="4294909"/>
            <a:ext cx="4114800" cy="609600"/>
            <a:chOff x="2469573" y="4599709"/>
            <a:chExt cx="4114800" cy="609600"/>
          </a:xfrm>
        </p:grpSpPr>
        <p:sp>
          <p:nvSpPr>
            <p:cNvPr id="5" name="Rounded Rectangle 4"/>
            <p:cNvSpPr/>
            <p:nvPr/>
          </p:nvSpPr>
          <p:spPr>
            <a:xfrm>
              <a:off x="2469573" y="4599709"/>
              <a:ext cx="411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939" name="Object 3"/>
            <p:cNvGraphicFramePr>
              <a:graphicFrameLocks noChangeAspect="1"/>
            </p:cNvGraphicFramePr>
            <p:nvPr>
              <p:extLst>
                <p:ext uri="{D42A27DB-BD31-4B8C-83A1-F6EECF244321}">
                  <p14:modId xmlns:p14="http://schemas.microsoft.com/office/powerpoint/2010/main" val="693529319"/>
                </p:ext>
              </p:extLst>
            </p:nvPr>
          </p:nvGraphicFramePr>
          <p:xfrm>
            <a:off x="2629910" y="4684640"/>
            <a:ext cx="3794125" cy="439737"/>
          </p:xfrm>
          <a:graphic>
            <a:graphicData uri="http://schemas.openxmlformats.org/presentationml/2006/ole">
              <mc:AlternateContent xmlns:mc="http://schemas.openxmlformats.org/markup-compatibility/2006">
                <mc:Choice xmlns:v="urn:schemas-microsoft-com:vml" Requires="v">
                  <p:oleObj spid="_x0000_s216097" r:id="rId4" imgW="4048200" imgH="463320" progId="">
                    <p:embed/>
                  </p:oleObj>
                </mc:Choice>
                <mc:Fallback>
                  <p:oleObj r:id="rId4" imgW="4048200" imgH="463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9910" y="4684640"/>
                          <a:ext cx="3794125" cy="4397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681975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idx="4294967295"/>
          </p:nvPr>
        </p:nvSpPr>
        <p:spPr>
          <a:xfrm>
            <a:off x="0" y="-77788"/>
            <a:ext cx="9344025" cy="9921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Discussion</a:t>
            </a:r>
          </a:p>
        </p:txBody>
      </p:sp>
      <p:sp>
        <p:nvSpPr>
          <p:cNvPr id="40962" name="Text Box 2"/>
          <p:cNvSpPr txBox="1">
            <a:spLocks noChangeArrowheads="1"/>
          </p:cNvSpPr>
          <p:nvPr/>
        </p:nvSpPr>
        <p:spPr bwMode="auto">
          <a:xfrm>
            <a:off x="915988" y="1079500"/>
            <a:ext cx="7999412" cy="475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NZ" altLang="en-US" sz="3200" dirty="0">
                <a:solidFill>
                  <a:schemeClr val="tx1"/>
                </a:solidFill>
                <a:latin typeface="+mn-lt"/>
              </a:rPr>
              <a:t>Which loss function to choose?</a:t>
            </a:r>
          </a:p>
          <a:p>
            <a:pPr lvl="1">
              <a:spcBef>
                <a:spcPts val="600"/>
              </a:spcBef>
              <a:buClr>
                <a:srgbClr val="008000"/>
              </a:buClr>
              <a:buSzPct val="60000"/>
              <a:buFont typeface="Symbol" charset="2"/>
              <a:buChar char=""/>
            </a:pPr>
            <a:r>
              <a:rPr lang="en-NZ" altLang="en-US" sz="2800" dirty="0">
                <a:solidFill>
                  <a:schemeClr val="tx1"/>
                </a:solidFill>
                <a:latin typeface="+mn-lt"/>
              </a:rPr>
              <a:t>Both encourage honesty</a:t>
            </a:r>
          </a:p>
          <a:p>
            <a:pPr lvl="1">
              <a:spcBef>
                <a:spcPts val="600"/>
              </a:spcBef>
              <a:buClr>
                <a:srgbClr val="008000"/>
              </a:buClr>
              <a:buSzPct val="60000"/>
              <a:buFont typeface="Symbol" charset="2"/>
              <a:buChar char=""/>
            </a:pPr>
            <a:r>
              <a:rPr lang="en-NZ" altLang="en-US" sz="2800" dirty="0">
                <a:solidFill>
                  <a:schemeClr val="tx1"/>
                </a:solidFill>
                <a:latin typeface="+mn-lt"/>
              </a:rPr>
              <a:t>Quadratic loss function takes into account all class probability estimates for an instance</a:t>
            </a:r>
          </a:p>
          <a:p>
            <a:pPr lvl="1">
              <a:spcBef>
                <a:spcPts val="600"/>
              </a:spcBef>
              <a:buClr>
                <a:srgbClr val="008000"/>
              </a:buClr>
              <a:buSzPct val="60000"/>
              <a:buFont typeface="Symbol" charset="2"/>
              <a:buChar char=""/>
            </a:pPr>
            <a:r>
              <a:rPr lang="en-NZ" altLang="en-US" sz="2800" dirty="0">
                <a:solidFill>
                  <a:schemeClr val="tx1"/>
                </a:solidFill>
                <a:latin typeface="+mn-lt"/>
              </a:rPr>
              <a:t>Informational loss focuses only on the probability estimate for the actual class</a:t>
            </a:r>
          </a:p>
          <a:p>
            <a:pPr lvl="1">
              <a:spcBef>
                <a:spcPts val="600"/>
              </a:spcBef>
              <a:buClr>
                <a:srgbClr val="008000"/>
              </a:buClr>
              <a:buSzPct val="60000"/>
              <a:buFont typeface="Symbol" charset="2"/>
              <a:buChar char=""/>
            </a:pPr>
            <a:r>
              <a:rPr lang="en-NZ" altLang="en-US" sz="2800" dirty="0">
                <a:solidFill>
                  <a:schemeClr val="tx1"/>
                </a:solidFill>
                <a:latin typeface="+mn-lt"/>
              </a:rPr>
              <a:t>Quadratic loss is </a:t>
            </a:r>
            <a:r>
              <a:rPr lang="en-NZ" altLang="en-US" sz="2800" dirty="0" smtClean="0">
                <a:solidFill>
                  <a:schemeClr val="tx1"/>
                </a:solidFill>
                <a:latin typeface="+mn-lt"/>
              </a:rPr>
              <a:t>bounded: </a:t>
            </a:r>
            <a:r>
              <a:rPr lang="en-NZ" altLang="en-US" sz="2800" i="1" dirty="0" smtClean="0">
                <a:solidFill>
                  <a:schemeClr val="tx1"/>
                </a:solidFill>
                <a:latin typeface="+mn-lt"/>
              </a:rPr>
              <a:t>it </a:t>
            </a:r>
            <a:r>
              <a:rPr lang="en-NZ" altLang="en-US" sz="2800" i="1" dirty="0">
                <a:solidFill>
                  <a:schemeClr val="tx1"/>
                </a:solidFill>
                <a:latin typeface="+mn-lt"/>
              </a:rPr>
              <a:t>can never exceed 2</a:t>
            </a:r>
          </a:p>
          <a:p>
            <a:pPr lvl="1">
              <a:spcBef>
                <a:spcPts val="600"/>
              </a:spcBef>
              <a:buClr>
                <a:srgbClr val="008000"/>
              </a:buClr>
              <a:buSzPct val="60000"/>
              <a:buFont typeface="Symbol" charset="2"/>
              <a:buChar char=""/>
            </a:pPr>
            <a:r>
              <a:rPr lang="en-NZ" altLang="en-US" sz="2800" dirty="0">
                <a:solidFill>
                  <a:schemeClr val="tx1"/>
                </a:solidFill>
                <a:latin typeface="+mn-lt"/>
              </a:rPr>
              <a:t>Informational loss can be </a:t>
            </a:r>
            <a:r>
              <a:rPr lang="en-NZ" altLang="en-US" sz="2800" dirty="0" smtClean="0">
                <a:solidFill>
                  <a:schemeClr val="tx1"/>
                </a:solidFill>
                <a:latin typeface="+mn-lt"/>
              </a:rPr>
              <a:t>infinite</a:t>
            </a:r>
          </a:p>
          <a:p>
            <a:pPr marL="571500" lvl="1" indent="0">
              <a:spcBef>
                <a:spcPts val="600"/>
              </a:spcBef>
              <a:buClr>
                <a:srgbClr val="008000"/>
              </a:buClr>
              <a:buSzPct val="60000"/>
            </a:pPr>
            <a:endParaRPr lang="en-NZ" altLang="en-US" sz="1400" dirty="0">
              <a:solidFill>
                <a:schemeClr val="tx1"/>
              </a:solidFill>
              <a:latin typeface="+mn-lt"/>
            </a:endParaRPr>
          </a:p>
          <a:p>
            <a:pPr indent="-257175">
              <a:spcBef>
                <a:spcPts val="700"/>
              </a:spcBef>
              <a:buClrTx/>
              <a:buSzTx/>
              <a:buFontTx/>
              <a:buNone/>
            </a:pPr>
            <a:r>
              <a:rPr lang="en-NZ" altLang="en-US" sz="3200" dirty="0">
                <a:solidFill>
                  <a:schemeClr val="tx1"/>
                </a:solidFill>
                <a:latin typeface="+mn-lt"/>
              </a:rPr>
              <a:t>Informational loss is related to </a:t>
            </a:r>
            <a:r>
              <a:rPr lang="en-NZ" altLang="en-US" sz="3200" i="1" dirty="0">
                <a:solidFill>
                  <a:schemeClr val="tx1"/>
                </a:solidFill>
                <a:latin typeface="+mn-lt"/>
              </a:rPr>
              <a:t>MDL principle</a:t>
            </a:r>
            <a:r>
              <a:rPr lang="en-NZ" altLang="en-US" sz="3200" dirty="0">
                <a:solidFill>
                  <a:schemeClr val="tx1"/>
                </a:solidFill>
                <a:latin typeface="+mn-lt"/>
              </a:rPr>
              <a:t> </a:t>
            </a:r>
            <a:endParaRPr lang="en-NZ" altLang="en-US" sz="2000" dirty="0">
              <a:solidFill>
                <a:schemeClr val="tx1"/>
              </a:solidFill>
              <a:latin typeface="+mn-lt"/>
            </a:endParaRPr>
          </a:p>
        </p:txBody>
      </p:sp>
      <p:graphicFrame>
        <p:nvGraphicFramePr>
          <p:cNvPr id="40963" name="Object 3"/>
          <p:cNvGraphicFramePr>
            <a:graphicFrameLocks noChangeAspect="1"/>
          </p:cNvGraphicFramePr>
          <p:nvPr/>
        </p:nvGraphicFramePr>
        <p:xfrm>
          <a:off x="5807075" y="3879850"/>
          <a:ext cx="1212850" cy="439738"/>
        </p:xfrm>
        <a:graphic>
          <a:graphicData uri="http://schemas.openxmlformats.org/presentationml/2006/ole">
            <mc:AlternateContent xmlns:mc="http://schemas.openxmlformats.org/markup-compatibility/2006">
              <mc:Choice xmlns:v="urn:schemas-microsoft-com:vml" Requires="v">
                <p:oleObj spid="_x0000_s217121" r:id="rId4" imgW="1340640" imgH="463320" progId="">
                  <p:embed/>
                </p:oleObj>
              </mc:Choice>
              <mc:Fallback>
                <p:oleObj r:id="rId4" imgW="1340640" imgH="463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7075" y="3879850"/>
                        <a:ext cx="1212850" cy="439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6537820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0" y="-77788"/>
            <a:ext cx="9359900" cy="13731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Counting the cost</a:t>
            </a:r>
          </a:p>
        </p:txBody>
      </p:sp>
      <p:sp>
        <p:nvSpPr>
          <p:cNvPr id="41986" name="Text Box 2"/>
          <p:cNvSpPr txBox="1">
            <a:spLocks noChangeArrowheads="1"/>
          </p:cNvSpPr>
          <p:nvPr/>
        </p:nvSpPr>
        <p:spPr bwMode="auto">
          <a:xfrm>
            <a:off x="914400" y="1587500"/>
            <a:ext cx="8077200" cy="447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marL="137160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NZ" altLang="en-US" sz="2800" dirty="0">
                <a:solidFill>
                  <a:schemeClr val="tx1"/>
                </a:solidFill>
              </a:rPr>
              <a:t>In practice, different types of classification errors often incur different costs</a:t>
            </a:r>
          </a:p>
          <a:p>
            <a:pPr>
              <a:spcBef>
                <a:spcPts val="700"/>
              </a:spcBef>
              <a:buClr>
                <a:srgbClr val="008000"/>
              </a:buClr>
              <a:buSzPct val="40000"/>
              <a:buFont typeface="Wingdings" charset="2"/>
              <a:buChar char=""/>
            </a:pPr>
            <a:r>
              <a:rPr lang="en-NZ" altLang="en-US" sz="2800" dirty="0">
                <a:solidFill>
                  <a:schemeClr val="tx1"/>
                </a:solidFill>
              </a:rPr>
              <a:t>Examples:</a:t>
            </a:r>
          </a:p>
          <a:p>
            <a:pPr lvl="1">
              <a:spcBef>
                <a:spcPts val="600"/>
              </a:spcBef>
              <a:buClr>
                <a:srgbClr val="008000"/>
              </a:buClr>
              <a:buSzPct val="60000"/>
              <a:buFont typeface="Symbol" charset="2"/>
              <a:buChar char=""/>
            </a:pPr>
            <a:r>
              <a:rPr lang="en-NZ" altLang="en-US" dirty="0">
                <a:solidFill>
                  <a:schemeClr val="tx1"/>
                </a:solidFill>
              </a:rPr>
              <a:t>Terrorist </a:t>
            </a:r>
            <a:r>
              <a:rPr lang="en-NZ" altLang="en-US" dirty="0" smtClean="0">
                <a:solidFill>
                  <a:schemeClr val="tx1"/>
                </a:solidFill>
              </a:rPr>
              <a:t>profiling: </a:t>
            </a:r>
            <a:r>
              <a:rPr lang="en-NZ" altLang="en-US" sz="1800" dirty="0" smtClean="0">
                <a:solidFill>
                  <a:schemeClr val="tx1"/>
                </a:solidFill>
              </a:rPr>
              <a:t>“Not </a:t>
            </a:r>
            <a:r>
              <a:rPr lang="en-NZ" altLang="en-US" sz="1800" dirty="0">
                <a:solidFill>
                  <a:schemeClr val="tx1"/>
                </a:solidFill>
              </a:rPr>
              <a:t>a terrorist” correct 99.99% of the time</a:t>
            </a:r>
          </a:p>
          <a:p>
            <a:pPr lvl="1">
              <a:spcBef>
                <a:spcPts val="600"/>
              </a:spcBef>
              <a:buClr>
                <a:srgbClr val="008000"/>
              </a:buClr>
              <a:buSzPct val="60000"/>
              <a:buFont typeface="Symbol" charset="2"/>
              <a:buChar char=""/>
            </a:pPr>
            <a:r>
              <a:rPr lang="en-NZ" altLang="en-US" dirty="0">
                <a:solidFill>
                  <a:schemeClr val="tx1"/>
                </a:solidFill>
              </a:rPr>
              <a:t>Loan decisions</a:t>
            </a:r>
          </a:p>
          <a:p>
            <a:pPr lvl="1">
              <a:spcBef>
                <a:spcPts val="600"/>
              </a:spcBef>
              <a:buClr>
                <a:srgbClr val="008000"/>
              </a:buClr>
              <a:buSzPct val="60000"/>
              <a:buFont typeface="Symbol" charset="2"/>
              <a:buChar char=""/>
            </a:pPr>
            <a:r>
              <a:rPr lang="en-NZ" altLang="en-US" dirty="0">
                <a:solidFill>
                  <a:schemeClr val="tx1"/>
                </a:solidFill>
              </a:rPr>
              <a:t>Oil-slick detection</a:t>
            </a:r>
          </a:p>
          <a:p>
            <a:pPr lvl="1">
              <a:spcBef>
                <a:spcPts val="600"/>
              </a:spcBef>
              <a:buClr>
                <a:srgbClr val="008000"/>
              </a:buClr>
              <a:buSzPct val="60000"/>
              <a:buFont typeface="Symbol" charset="2"/>
              <a:buChar char=""/>
            </a:pPr>
            <a:r>
              <a:rPr lang="en-NZ" altLang="en-US" dirty="0">
                <a:solidFill>
                  <a:schemeClr val="tx1"/>
                </a:solidFill>
              </a:rPr>
              <a:t>Fault diagnosis</a:t>
            </a:r>
          </a:p>
          <a:p>
            <a:pPr lvl="1">
              <a:spcBef>
                <a:spcPts val="600"/>
              </a:spcBef>
              <a:buClr>
                <a:srgbClr val="008000"/>
              </a:buClr>
              <a:buSzPct val="60000"/>
              <a:buFont typeface="Symbol" charset="2"/>
              <a:buChar char=""/>
            </a:pPr>
            <a:r>
              <a:rPr lang="en-NZ" altLang="en-US" dirty="0">
                <a:solidFill>
                  <a:schemeClr val="tx1"/>
                </a:solidFill>
              </a:rPr>
              <a:t>Promotional mailing</a:t>
            </a:r>
          </a:p>
          <a:p>
            <a:pPr marL="849313" indent="-276225">
              <a:spcBef>
                <a:spcPts val="600"/>
              </a:spcBef>
              <a:buClrTx/>
              <a:buSzTx/>
              <a:buFontTx/>
              <a:buNone/>
            </a:pPr>
            <a:endParaRPr lang="en-NZ" altLang="en-US" dirty="0"/>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1667129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idx="4294967295"/>
          </p:nvPr>
        </p:nvSpPr>
        <p:spPr>
          <a:xfrm>
            <a:off x="0" y="-77788"/>
            <a:ext cx="9359900" cy="12969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Counting the cost</a:t>
            </a:r>
          </a:p>
        </p:txBody>
      </p:sp>
      <p:sp>
        <p:nvSpPr>
          <p:cNvPr id="43010" name="Text Box 2"/>
          <p:cNvSpPr txBox="1">
            <a:spLocks noChangeArrowheads="1"/>
          </p:cNvSpPr>
          <p:nvPr/>
        </p:nvSpPr>
        <p:spPr bwMode="auto">
          <a:xfrm>
            <a:off x="914400" y="1587500"/>
            <a:ext cx="7543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8460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marL="6477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lnSpc>
                <a:spcPct val="90000"/>
              </a:lnSpc>
              <a:spcBef>
                <a:spcPts val="700"/>
              </a:spcBef>
              <a:buClr>
                <a:srgbClr val="008000"/>
              </a:buClr>
              <a:buSzPct val="45000"/>
              <a:buFont typeface="Wingdings" charset="2"/>
              <a:buChar char=""/>
            </a:pPr>
            <a:r>
              <a:rPr lang="en-NZ" altLang="en-US" sz="3200" dirty="0">
                <a:solidFill>
                  <a:schemeClr val="tx1"/>
                </a:solidFill>
              </a:rPr>
              <a:t>The </a:t>
            </a:r>
            <a:r>
              <a:rPr lang="en-NZ" altLang="en-US" sz="3200" i="1" dirty="0">
                <a:solidFill>
                  <a:schemeClr val="tx1"/>
                </a:solidFill>
              </a:rPr>
              <a:t>confusion matrix</a:t>
            </a:r>
            <a:r>
              <a:rPr lang="en-NZ" altLang="en-US" sz="3200" dirty="0">
                <a:solidFill>
                  <a:schemeClr val="tx1"/>
                </a:solidFill>
              </a:rPr>
              <a:t>:</a:t>
            </a:r>
            <a:br>
              <a:rPr lang="en-NZ" altLang="en-US" sz="3200" dirty="0">
                <a:solidFill>
                  <a:schemeClr val="tx1"/>
                </a:solidFill>
              </a:rPr>
            </a:br>
            <a:r>
              <a:rPr lang="en-NZ" altLang="en-US" sz="3200" dirty="0">
                <a:solidFill>
                  <a:schemeClr val="tx1"/>
                </a:solidFill>
              </a:rPr>
              <a:t/>
            </a:r>
            <a:br>
              <a:rPr lang="en-NZ" altLang="en-US" sz="3200" dirty="0">
                <a:solidFill>
                  <a:schemeClr val="tx1"/>
                </a:solidFill>
              </a:rPr>
            </a:br>
            <a:r>
              <a:rPr lang="en-NZ" altLang="en-US" sz="3200" dirty="0">
                <a:solidFill>
                  <a:schemeClr val="tx1"/>
                </a:solidFill>
              </a:rPr>
              <a:t/>
            </a:r>
            <a:br>
              <a:rPr lang="en-NZ" altLang="en-US" sz="3200" dirty="0">
                <a:solidFill>
                  <a:schemeClr val="tx1"/>
                </a:solidFill>
              </a:rPr>
            </a:br>
            <a:r>
              <a:rPr lang="en-NZ" altLang="en-US" sz="3200" dirty="0">
                <a:solidFill>
                  <a:schemeClr val="tx1"/>
                </a:solidFill>
              </a:rPr>
              <a:t/>
            </a:r>
            <a:br>
              <a:rPr lang="en-NZ" altLang="en-US" sz="3200" dirty="0">
                <a:solidFill>
                  <a:schemeClr val="tx1"/>
                </a:solidFill>
              </a:rPr>
            </a:br>
            <a:r>
              <a:rPr lang="en-NZ" altLang="en-US" sz="3200" dirty="0">
                <a:solidFill>
                  <a:schemeClr val="tx1"/>
                </a:solidFill>
              </a:rPr>
              <a:t/>
            </a:r>
            <a:br>
              <a:rPr lang="en-NZ" altLang="en-US" sz="3200" dirty="0">
                <a:solidFill>
                  <a:schemeClr val="tx1"/>
                </a:solidFill>
              </a:rPr>
            </a:br>
            <a:endParaRPr lang="en-NZ" altLang="en-US" sz="3200" dirty="0" smtClean="0">
              <a:solidFill>
                <a:schemeClr val="tx1"/>
              </a:solidFill>
            </a:endParaRPr>
          </a:p>
          <a:p>
            <a:pPr marL="215900" indent="0">
              <a:lnSpc>
                <a:spcPct val="90000"/>
              </a:lnSpc>
              <a:spcBef>
                <a:spcPts val="700"/>
              </a:spcBef>
              <a:buClr>
                <a:srgbClr val="008000"/>
              </a:buClr>
              <a:buSzPct val="45000"/>
            </a:pPr>
            <a:r>
              <a:rPr lang="en-NZ" altLang="en-US" sz="1600" dirty="0">
                <a:solidFill>
                  <a:schemeClr val="tx1"/>
                </a:solidFill>
              </a:rPr>
              <a:t> </a:t>
            </a:r>
            <a:r>
              <a:rPr lang="en-NZ" altLang="en-US" sz="3200" dirty="0">
                <a:solidFill>
                  <a:schemeClr val="tx1"/>
                </a:solidFill>
              </a:rPr>
              <a:t/>
            </a:r>
            <a:br>
              <a:rPr lang="en-NZ" altLang="en-US" sz="3200" dirty="0">
                <a:solidFill>
                  <a:schemeClr val="tx1"/>
                </a:solidFill>
              </a:rPr>
            </a:br>
            <a:r>
              <a:rPr lang="en-NZ" altLang="en-US" sz="3200" dirty="0">
                <a:solidFill>
                  <a:schemeClr val="tx1"/>
                </a:solidFill>
              </a:rPr>
              <a:t>There are many other types of cost!</a:t>
            </a:r>
          </a:p>
          <a:p>
            <a:pPr lvl="1">
              <a:lnSpc>
                <a:spcPct val="90000"/>
              </a:lnSpc>
              <a:spcBef>
                <a:spcPts val="600"/>
              </a:spcBef>
              <a:buClr>
                <a:srgbClr val="008000"/>
              </a:buClr>
              <a:buSzPct val="45000"/>
              <a:buFont typeface="Wingdings" charset="2"/>
              <a:buChar char=""/>
            </a:pPr>
            <a:r>
              <a:rPr lang="en-NZ" altLang="en-US" sz="2600" dirty="0">
                <a:solidFill>
                  <a:schemeClr val="tx1"/>
                </a:solidFill>
              </a:rPr>
              <a:t>E.g.: cost of collecting training data</a:t>
            </a:r>
          </a:p>
        </p:txBody>
      </p:sp>
      <p:grpSp>
        <p:nvGrpSpPr>
          <p:cNvPr id="43011" name="Group 3"/>
          <p:cNvGrpSpPr>
            <a:grpSpLocks/>
          </p:cNvGrpSpPr>
          <p:nvPr/>
        </p:nvGrpSpPr>
        <p:grpSpPr bwMode="auto">
          <a:xfrm>
            <a:off x="1439863" y="2286000"/>
            <a:ext cx="6864350" cy="1585913"/>
            <a:chOff x="907" y="1440"/>
            <a:chExt cx="4324" cy="999"/>
          </a:xfrm>
        </p:grpSpPr>
        <p:grpSp>
          <p:nvGrpSpPr>
            <p:cNvPr id="43012" name="Group 4"/>
            <p:cNvGrpSpPr>
              <a:grpSpLocks/>
            </p:cNvGrpSpPr>
            <p:nvPr/>
          </p:nvGrpSpPr>
          <p:grpSpPr bwMode="auto">
            <a:xfrm>
              <a:off x="907" y="1940"/>
              <a:ext cx="1130" cy="499"/>
              <a:chOff x="907" y="1940"/>
              <a:chExt cx="1130" cy="499"/>
            </a:xfrm>
          </p:grpSpPr>
          <p:sp>
            <p:nvSpPr>
              <p:cNvPr id="43013" name="AutoShape 5"/>
              <p:cNvSpPr>
                <a:spLocks noChangeArrowheads="1"/>
              </p:cNvSpPr>
              <p:nvPr/>
            </p:nvSpPr>
            <p:spPr bwMode="auto">
              <a:xfrm>
                <a:off x="907" y="1940"/>
                <a:ext cx="1130" cy="499"/>
              </a:xfrm>
              <a:prstGeom prst="roundRect">
                <a:avLst>
                  <a:gd name="adj" fmla="val 199"/>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14" name="Text Box 6"/>
              <p:cNvSpPr txBox="1">
                <a:spLocks noChangeArrowheads="1"/>
              </p:cNvSpPr>
              <p:nvPr/>
            </p:nvSpPr>
            <p:spPr bwMode="auto">
              <a:xfrm>
                <a:off x="907" y="1940"/>
                <a:ext cx="1130"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nSpc>
                    <a:spcPct val="101000"/>
                  </a:lnSpc>
                  <a:spcBef>
                    <a:spcPts val="500"/>
                  </a:spcBef>
                </a:pPr>
                <a:r>
                  <a:rPr lang="en-NZ" altLang="en-US" sz="2000">
                    <a:solidFill>
                      <a:srgbClr val="008000"/>
                    </a:solidFill>
                    <a:latin typeface="Tahoma" charset="0"/>
                  </a:rPr>
                  <a:t>Actual class</a:t>
                </a:r>
              </a:p>
            </p:txBody>
          </p:sp>
        </p:grpSp>
        <p:grpSp>
          <p:nvGrpSpPr>
            <p:cNvPr id="43015" name="Group 7"/>
            <p:cNvGrpSpPr>
              <a:grpSpLocks/>
            </p:cNvGrpSpPr>
            <p:nvPr/>
          </p:nvGrpSpPr>
          <p:grpSpPr bwMode="auto">
            <a:xfrm>
              <a:off x="907" y="1690"/>
              <a:ext cx="1795" cy="249"/>
              <a:chOff x="907" y="1690"/>
              <a:chExt cx="1795" cy="249"/>
            </a:xfrm>
          </p:grpSpPr>
          <p:sp>
            <p:nvSpPr>
              <p:cNvPr id="43016" name="AutoShape 8"/>
              <p:cNvSpPr>
                <a:spLocks noChangeArrowheads="1"/>
              </p:cNvSpPr>
              <p:nvPr/>
            </p:nvSpPr>
            <p:spPr bwMode="auto">
              <a:xfrm>
                <a:off x="907" y="1690"/>
                <a:ext cx="1795"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3017" name="Group 9"/>
            <p:cNvGrpSpPr>
              <a:grpSpLocks/>
            </p:cNvGrpSpPr>
            <p:nvPr/>
          </p:nvGrpSpPr>
          <p:grpSpPr bwMode="auto">
            <a:xfrm>
              <a:off x="907" y="1440"/>
              <a:ext cx="1795" cy="249"/>
              <a:chOff x="907" y="1440"/>
              <a:chExt cx="1795" cy="249"/>
            </a:xfrm>
          </p:grpSpPr>
          <p:sp>
            <p:nvSpPr>
              <p:cNvPr id="43018" name="AutoShape 10"/>
              <p:cNvSpPr>
                <a:spLocks noChangeArrowheads="1"/>
              </p:cNvSpPr>
              <p:nvPr/>
            </p:nvSpPr>
            <p:spPr bwMode="auto">
              <a:xfrm>
                <a:off x="907" y="1440"/>
                <a:ext cx="1795"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3019" name="Group 11"/>
            <p:cNvGrpSpPr>
              <a:grpSpLocks/>
            </p:cNvGrpSpPr>
            <p:nvPr/>
          </p:nvGrpSpPr>
          <p:grpSpPr bwMode="auto">
            <a:xfrm>
              <a:off x="3969" y="2190"/>
              <a:ext cx="1263" cy="249"/>
              <a:chOff x="3969" y="2190"/>
              <a:chExt cx="1263" cy="249"/>
            </a:xfrm>
          </p:grpSpPr>
          <p:sp>
            <p:nvSpPr>
              <p:cNvPr id="43020" name="AutoShape 12"/>
              <p:cNvSpPr>
                <a:spLocks noChangeArrowheads="1"/>
              </p:cNvSpPr>
              <p:nvPr/>
            </p:nvSpPr>
            <p:spPr bwMode="auto">
              <a:xfrm>
                <a:off x="3969" y="2190"/>
                <a:ext cx="1263"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1" name="Text Box 13"/>
              <p:cNvSpPr txBox="1">
                <a:spLocks noChangeArrowheads="1"/>
              </p:cNvSpPr>
              <p:nvPr/>
            </p:nvSpPr>
            <p:spPr bwMode="auto">
              <a:xfrm>
                <a:off x="3969" y="2190"/>
                <a:ext cx="126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True negative</a:t>
                </a:r>
              </a:p>
            </p:txBody>
          </p:sp>
        </p:grpSp>
        <p:grpSp>
          <p:nvGrpSpPr>
            <p:cNvPr id="43022" name="Group 14"/>
            <p:cNvGrpSpPr>
              <a:grpSpLocks/>
            </p:cNvGrpSpPr>
            <p:nvPr/>
          </p:nvGrpSpPr>
          <p:grpSpPr bwMode="auto">
            <a:xfrm>
              <a:off x="2703" y="2190"/>
              <a:ext cx="1265" cy="249"/>
              <a:chOff x="2703" y="2190"/>
              <a:chExt cx="1265" cy="249"/>
            </a:xfrm>
          </p:grpSpPr>
          <p:sp>
            <p:nvSpPr>
              <p:cNvPr id="43023" name="AutoShape 15"/>
              <p:cNvSpPr>
                <a:spLocks noChangeArrowheads="1"/>
              </p:cNvSpPr>
              <p:nvPr/>
            </p:nvSpPr>
            <p:spPr bwMode="auto">
              <a:xfrm>
                <a:off x="2703" y="2190"/>
                <a:ext cx="1265"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4" name="Text Box 16"/>
              <p:cNvSpPr txBox="1">
                <a:spLocks noChangeArrowheads="1"/>
              </p:cNvSpPr>
              <p:nvPr/>
            </p:nvSpPr>
            <p:spPr bwMode="auto">
              <a:xfrm>
                <a:off x="2703" y="2190"/>
                <a:ext cx="126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False positive</a:t>
                </a:r>
              </a:p>
            </p:txBody>
          </p:sp>
        </p:grpSp>
        <p:grpSp>
          <p:nvGrpSpPr>
            <p:cNvPr id="43025" name="Group 17"/>
            <p:cNvGrpSpPr>
              <a:grpSpLocks/>
            </p:cNvGrpSpPr>
            <p:nvPr/>
          </p:nvGrpSpPr>
          <p:grpSpPr bwMode="auto">
            <a:xfrm>
              <a:off x="2038" y="2190"/>
              <a:ext cx="663" cy="249"/>
              <a:chOff x="2038" y="2190"/>
              <a:chExt cx="663" cy="249"/>
            </a:xfrm>
          </p:grpSpPr>
          <p:sp>
            <p:nvSpPr>
              <p:cNvPr id="43026" name="AutoShape 18"/>
              <p:cNvSpPr>
                <a:spLocks noChangeArrowheads="1"/>
              </p:cNvSpPr>
              <p:nvPr/>
            </p:nvSpPr>
            <p:spPr bwMode="auto">
              <a:xfrm>
                <a:off x="2038" y="2190"/>
                <a:ext cx="663"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7" name="Text Box 19"/>
              <p:cNvSpPr txBox="1">
                <a:spLocks noChangeArrowheads="1"/>
              </p:cNvSpPr>
              <p:nvPr/>
            </p:nvSpPr>
            <p:spPr bwMode="auto">
              <a:xfrm>
                <a:off x="2038" y="2190"/>
                <a:ext cx="66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nSpc>
                    <a:spcPct val="101000"/>
                  </a:lnSpc>
                  <a:spcBef>
                    <a:spcPts val="500"/>
                  </a:spcBef>
                </a:pPr>
                <a:r>
                  <a:rPr lang="en-NZ" altLang="en-US" sz="2000">
                    <a:solidFill>
                      <a:srgbClr val="008000"/>
                    </a:solidFill>
                    <a:latin typeface="Tahoma" charset="0"/>
                  </a:rPr>
                  <a:t>No</a:t>
                </a:r>
              </a:p>
            </p:txBody>
          </p:sp>
        </p:grpSp>
        <p:grpSp>
          <p:nvGrpSpPr>
            <p:cNvPr id="43028" name="Group 20"/>
            <p:cNvGrpSpPr>
              <a:grpSpLocks/>
            </p:cNvGrpSpPr>
            <p:nvPr/>
          </p:nvGrpSpPr>
          <p:grpSpPr bwMode="auto">
            <a:xfrm>
              <a:off x="3969" y="1940"/>
              <a:ext cx="1263" cy="249"/>
              <a:chOff x="3969" y="1940"/>
              <a:chExt cx="1263" cy="249"/>
            </a:xfrm>
          </p:grpSpPr>
          <p:sp>
            <p:nvSpPr>
              <p:cNvPr id="43029" name="AutoShape 21"/>
              <p:cNvSpPr>
                <a:spLocks noChangeArrowheads="1"/>
              </p:cNvSpPr>
              <p:nvPr/>
            </p:nvSpPr>
            <p:spPr bwMode="auto">
              <a:xfrm>
                <a:off x="3969" y="1940"/>
                <a:ext cx="1263"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30" name="Text Box 22"/>
              <p:cNvSpPr txBox="1">
                <a:spLocks noChangeArrowheads="1"/>
              </p:cNvSpPr>
              <p:nvPr/>
            </p:nvSpPr>
            <p:spPr bwMode="auto">
              <a:xfrm>
                <a:off x="3969" y="1940"/>
                <a:ext cx="126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False negative</a:t>
                </a:r>
              </a:p>
            </p:txBody>
          </p:sp>
        </p:grpSp>
        <p:grpSp>
          <p:nvGrpSpPr>
            <p:cNvPr id="43031" name="Group 23"/>
            <p:cNvGrpSpPr>
              <a:grpSpLocks/>
            </p:cNvGrpSpPr>
            <p:nvPr/>
          </p:nvGrpSpPr>
          <p:grpSpPr bwMode="auto">
            <a:xfrm>
              <a:off x="2703" y="1940"/>
              <a:ext cx="1265" cy="249"/>
              <a:chOff x="2703" y="1940"/>
              <a:chExt cx="1265" cy="249"/>
            </a:xfrm>
          </p:grpSpPr>
          <p:sp>
            <p:nvSpPr>
              <p:cNvPr id="43032" name="AutoShape 24"/>
              <p:cNvSpPr>
                <a:spLocks noChangeArrowheads="1"/>
              </p:cNvSpPr>
              <p:nvPr/>
            </p:nvSpPr>
            <p:spPr bwMode="auto">
              <a:xfrm>
                <a:off x="2703" y="1940"/>
                <a:ext cx="1265"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33" name="Text Box 25"/>
              <p:cNvSpPr txBox="1">
                <a:spLocks noChangeArrowheads="1"/>
              </p:cNvSpPr>
              <p:nvPr/>
            </p:nvSpPr>
            <p:spPr bwMode="auto">
              <a:xfrm>
                <a:off x="2703" y="1940"/>
                <a:ext cx="126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True positive</a:t>
                </a:r>
              </a:p>
            </p:txBody>
          </p:sp>
        </p:grpSp>
        <p:grpSp>
          <p:nvGrpSpPr>
            <p:cNvPr id="43034" name="Group 26"/>
            <p:cNvGrpSpPr>
              <a:grpSpLocks/>
            </p:cNvGrpSpPr>
            <p:nvPr/>
          </p:nvGrpSpPr>
          <p:grpSpPr bwMode="auto">
            <a:xfrm>
              <a:off x="2038" y="1940"/>
              <a:ext cx="663" cy="249"/>
              <a:chOff x="2038" y="1940"/>
              <a:chExt cx="663" cy="249"/>
            </a:xfrm>
          </p:grpSpPr>
          <p:sp>
            <p:nvSpPr>
              <p:cNvPr id="43035" name="AutoShape 27"/>
              <p:cNvSpPr>
                <a:spLocks noChangeArrowheads="1"/>
              </p:cNvSpPr>
              <p:nvPr/>
            </p:nvSpPr>
            <p:spPr bwMode="auto">
              <a:xfrm>
                <a:off x="2038" y="1940"/>
                <a:ext cx="663"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36" name="Text Box 28"/>
              <p:cNvSpPr txBox="1">
                <a:spLocks noChangeArrowheads="1"/>
              </p:cNvSpPr>
              <p:nvPr/>
            </p:nvSpPr>
            <p:spPr bwMode="auto">
              <a:xfrm>
                <a:off x="2038" y="1940"/>
                <a:ext cx="66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nSpc>
                    <a:spcPct val="101000"/>
                  </a:lnSpc>
                  <a:spcBef>
                    <a:spcPts val="500"/>
                  </a:spcBef>
                </a:pPr>
                <a:r>
                  <a:rPr lang="en-NZ" altLang="en-US" sz="2000">
                    <a:solidFill>
                      <a:srgbClr val="008000"/>
                    </a:solidFill>
                    <a:latin typeface="Tahoma" charset="0"/>
                  </a:rPr>
                  <a:t>Yes</a:t>
                </a:r>
              </a:p>
            </p:txBody>
          </p:sp>
        </p:grpSp>
        <p:grpSp>
          <p:nvGrpSpPr>
            <p:cNvPr id="43037" name="Group 29"/>
            <p:cNvGrpSpPr>
              <a:grpSpLocks/>
            </p:cNvGrpSpPr>
            <p:nvPr/>
          </p:nvGrpSpPr>
          <p:grpSpPr bwMode="auto">
            <a:xfrm>
              <a:off x="3969" y="1690"/>
              <a:ext cx="1263" cy="249"/>
              <a:chOff x="3969" y="1690"/>
              <a:chExt cx="1263" cy="249"/>
            </a:xfrm>
          </p:grpSpPr>
          <p:sp>
            <p:nvSpPr>
              <p:cNvPr id="43038" name="AutoShape 30"/>
              <p:cNvSpPr>
                <a:spLocks noChangeArrowheads="1"/>
              </p:cNvSpPr>
              <p:nvPr/>
            </p:nvSpPr>
            <p:spPr bwMode="auto">
              <a:xfrm>
                <a:off x="3969" y="1690"/>
                <a:ext cx="1263"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39" name="Text Box 31"/>
              <p:cNvSpPr txBox="1">
                <a:spLocks noChangeArrowheads="1"/>
              </p:cNvSpPr>
              <p:nvPr/>
            </p:nvSpPr>
            <p:spPr bwMode="auto">
              <a:xfrm>
                <a:off x="3969" y="1690"/>
                <a:ext cx="126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No</a:t>
                </a:r>
              </a:p>
            </p:txBody>
          </p:sp>
        </p:grpSp>
        <p:grpSp>
          <p:nvGrpSpPr>
            <p:cNvPr id="43040" name="Group 32"/>
            <p:cNvGrpSpPr>
              <a:grpSpLocks/>
            </p:cNvGrpSpPr>
            <p:nvPr/>
          </p:nvGrpSpPr>
          <p:grpSpPr bwMode="auto">
            <a:xfrm>
              <a:off x="2703" y="1690"/>
              <a:ext cx="1265" cy="249"/>
              <a:chOff x="2703" y="1690"/>
              <a:chExt cx="1265" cy="249"/>
            </a:xfrm>
          </p:grpSpPr>
          <p:sp>
            <p:nvSpPr>
              <p:cNvPr id="43041" name="AutoShape 33"/>
              <p:cNvSpPr>
                <a:spLocks noChangeArrowheads="1"/>
              </p:cNvSpPr>
              <p:nvPr/>
            </p:nvSpPr>
            <p:spPr bwMode="auto">
              <a:xfrm>
                <a:off x="2703" y="1690"/>
                <a:ext cx="1265"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42" name="Text Box 34"/>
              <p:cNvSpPr txBox="1">
                <a:spLocks noChangeArrowheads="1"/>
              </p:cNvSpPr>
              <p:nvPr/>
            </p:nvSpPr>
            <p:spPr bwMode="auto">
              <a:xfrm>
                <a:off x="2703" y="1690"/>
                <a:ext cx="126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Yes</a:t>
                </a:r>
              </a:p>
            </p:txBody>
          </p:sp>
        </p:grpSp>
        <p:grpSp>
          <p:nvGrpSpPr>
            <p:cNvPr id="43043" name="Group 35"/>
            <p:cNvGrpSpPr>
              <a:grpSpLocks/>
            </p:cNvGrpSpPr>
            <p:nvPr/>
          </p:nvGrpSpPr>
          <p:grpSpPr bwMode="auto">
            <a:xfrm>
              <a:off x="2703" y="1440"/>
              <a:ext cx="2528" cy="249"/>
              <a:chOff x="2703" y="1440"/>
              <a:chExt cx="2528" cy="249"/>
            </a:xfrm>
          </p:grpSpPr>
          <p:sp>
            <p:nvSpPr>
              <p:cNvPr id="43044" name="AutoShape 36"/>
              <p:cNvSpPr>
                <a:spLocks noChangeArrowheads="1"/>
              </p:cNvSpPr>
              <p:nvPr/>
            </p:nvSpPr>
            <p:spPr bwMode="auto">
              <a:xfrm>
                <a:off x="2703" y="1440"/>
                <a:ext cx="2528" cy="249"/>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45" name="Text Box 37"/>
              <p:cNvSpPr txBox="1">
                <a:spLocks noChangeArrowheads="1"/>
              </p:cNvSpPr>
              <p:nvPr/>
            </p:nvSpPr>
            <p:spPr bwMode="auto">
              <a:xfrm>
                <a:off x="2703" y="1440"/>
                <a:ext cx="252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Predicted class</a:t>
                </a:r>
              </a:p>
            </p:txBody>
          </p:sp>
        </p:grpSp>
        <p:sp>
          <p:nvSpPr>
            <p:cNvPr id="43046" name="Line 38"/>
            <p:cNvSpPr>
              <a:spLocks noChangeShapeType="1"/>
            </p:cNvSpPr>
            <p:nvPr/>
          </p:nvSpPr>
          <p:spPr bwMode="auto">
            <a:xfrm>
              <a:off x="907" y="1440"/>
              <a:ext cx="4324"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47" name="Line 39"/>
            <p:cNvSpPr>
              <a:spLocks noChangeShapeType="1"/>
            </p:cNvSpPr>
            <p:nvPr/>
          </p:nvSpPr>
          <p:spPr bwMode="auto">
            <a:xfrm>
              <a:off x="5232" y="1440"/>
              <a:ext cx="0" cy="999"/>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48" name="Line 40"/>
            <p:cNvSpPr>
              <a:spLocks noChangeShapeType="1"/>
            </p:cNvSpPr>
            <p:nvPr/>
          </p:nvSpPr>
          <p:spPr bwMode="auto">
            <a:xfrm>
              <a:off x="3969" y="1690"/>
              <a:ext cx="0" cy="749"/>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49" name="Line 41"/>
            <p:cNvSpPr>
              <a:spLocks noChangeShapeType="1"/>
            </p:cNvSpPr>
            <p:nvPr/>
          </p:nvSpPr>
          <p:spPr bwMode="auto">
            <a:xfrm>
              <a:off x="907" y="1440"/>
              <a:ext cx="0" cy="999"/>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50" name="Line 42"/>
            <p:cNvSpPr>
              <a:spLocks noChangeShapeType="1"/>
            </p:cNvSpPr>
            <p:nvPr/>
          </p:nvSpPr>
          <p:spPr bwMode="auto">
            <a:xfrm>
              <a:off x="907" y="2440"/>
              <a:ext cx="4324"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51" name="Line 43"/>
            <p:cNvSpPr>
              <a:spLocks noChangeShapeType="1"/>
            </p:cNvSpPr>
            <p:nvPr/>
          </p:nvSpPr>
          <p:spPr bwMode="auto">
            <a:xfrm>
              <a:off x="2703" y="1940"/>
              <a:ext cx="2528"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52" name="Line 44"/>
            <p:cNvSpPr>
              <a:spLocks noChangeShapeType="1"/>
            </p:cNvSpPr>
            <p:nvPr/>
          </p:nvSpPr>
          <p:spPr bwMode="auto">
            <a:xfrm>
              <a:off x="2703" y="2190"/>
              <a:ext cx="2528"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6"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6954377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49506"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Issues in evaluation</a:t>
            </a:r>
          </a:p>
        </p:txBody>
      </p:sp>
      <p:sp>
        <p:nvSpPr>
          <p:cNvPr id="149507" name="Rectangle 3"/>
          <p:cNvSpPr>
            <a:spLocks noChangeArrowheads="1"/>
          </p:cNvSpPr>
          <p:nvPr/>
        </p:nvSpPr>
        <p:spPr bwMode="auto">
          <a:xfrm>
            <a:off x="381000" y="1371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Statistical reliability of estimated differences in performance (</a:t>
            </a:r>
            <a:r>
              <a:rPr lang="en-US" sz="3200">
                <a:sym typeface="Symbol" pitchFamily="18" charset="2"/>
              </a:rPr>
              <a:t> significance tests)</a:t>
            </a:r>
          </a:p>
          <a:p>
            <a:pPr marL="342900" indent="-342900">
              <a:spcBef>
                <a:spcPct val="20000"/>
              </a:spcBef>
              <a:buFontTx/>
              <a:buChar char="•"/>
            </a:pPr>
            <a:r>
              <a:rPr lang="en-US" sz="3200">
                <a:sym typeface="Symbol" pitchFamily="18" charset="2"/>
              </a:rPr>
              <a:t>Choice of performance measure:</a:t>
            </a:r>
          </a:p>
          <a:p>
            <a:pPr marL="742950" lvl="1" indent="-285750">
              <a:spcBef>
                <a:spcPct val="20000"/>
              </a:spcBef>
              <a:buFontTx/>
              <a:buChar char="–"/>
            </a:pPr>
            <a:r>
              <a:rPr lang="en-US" sz="2800"/>
              <a:t>Number of correct classifications</a:t>
            </a:r>
          </a:p>
          <a:p>
            <a:pPr marL="742950" lvl="1" indent="-285750">
              <a:spcBef>
                <a:spcPct val="20000"/>
              </a:spcBef>
              <a:buFontTx/>
              <a:buChar char="–"/>
            </a:pPr>
            <a:r>
              <a:rPr lang="en-US" sz="2800"/>
              <a:t>Accuracy of probability estimates </a:t>
            </a:r>
          </a:p>
          <a:p>
            <a:pPr marL="742950" lvl="1" indent="-285750">
              <a:spcBef>
                <a:spcPct val="20000"/>
              </a:spcBef>
              <a:buFontTx/>
              <a:buChar char="–"/>
            </a:pPr>
            <a:r>
              <a:rPr lang="en-US" sz="2800"/>
              <a:t>Error in numeric predictions</a:t>
            </a:r>
          </a:p>
          <a:p>
            <a:pPr marL="342900" indent="-342900">
              <a:spcBef>
                <a:spcPct val="20000"/>
              </a:spcBef>
              <a:buFontTx/>
              <a:buChar char="•"/>
            </a:pPr>
            <a:r>
              <a:rPr lang="en-US" sz="3200"/>
              <a:t>Costs assigned to different types of errors</a:t>
            </a:r>
          </a:p>
          <a:p>
            <a:pPr marL="742950" lvl="1" indent="-285750">
              <a:spcBef>
                <a:spcPct val="20000"/>
              </a:spcBef>
              <a:buFontTx/>
              <a:buChar char="–"/>
            </a:pPr>
            <a:r>
              <a:rPr lang="en-US" sz="2800"/>
              <a:t>Many practical applications involve costs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idx="4294967295"/>
          </p:nvPr>
        </p:nvSpPr>
        <p:spPr>
          <a:xfrm>
            <a:off x="0" y="-179388"/>
            <a:ext cx="8705850" cy="11445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Aside: the kappa statistic</a:t>
            </a:r>
          </a:p>
        </p:txBody>
      </p:sp>
      <p:sp>
        <p:nvSpPr>
          <p:cNvPr id="44034" name="Rectangle 2"/>
          <p:cNvSpPr>
            <a:spLocks noGrp="1" noChangeArrowheads="1"/>
          </p:cNvSpPr>
          <p:nvPr>
            <p:ph type="body" idx="4294967295"/>
          </p:nvPr>
        </p:nvSpPr>
        <p:spPr>
          <a:xfrm>
            <a:off x="179388" y="900113"/>
            <a:ext cx="8820150" cy="5580062"/>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Two confusion matrices for a 3-class problem:</a:t>
            </a:r>
            <a:br>
              <a:rPr lang="en-US" altLang="en-US" sz="2600" dirty="0"/>
            </a:br>
            <a:r>
              <a:rPr lang="en-US" altLang="en-US" sz="2600" dirty="0"/>
              <a:t>actual predictor (left) vs. random predictor (right)</a:t>
            </a:r>
            <a:br>
              <a:rPr lang="en-US" altLang="en-US" sz="2600" dirty="0"/>
            </a:br>
            <a:r>
              <a:rPr lang="en-US" altLang="en-US" sz="2600" dirty="0"/>
              <a:t/>
            </a:r>
            <a:br>
              <a:rPr lang="en-US" altLang="en-US" sz="2600" dirty="0"/>
            </a:br>
            <a:r>
              <a:rPr lang="en-US" altLang="en-US" sz="2600" dirty="0"/>
              <a:t/>
            </a:r>
            <a:br>
              <a:rPr lang="en-US" altLang="en-US" sz="2600" dirty="0"/>
            </a:br>
            <a:r>
              <a:rPr lang="en-US" altLang="en-US" sz="2600" dirty="0"/>
              <a:t/>
            </a:r>
            <a:br>
              <a:rPr lang="en-US" altLang="en-US" sz="2600" dirty="0"/>
            </a:br>
            <a:r>
              <a:rPr lang="en-US" altLang="en-US" sz="2600" dirty="0"/>
              <a:t/>
            </a:r>
            <a:br>
              <a:rPr lang="en-US" altLang="en-US" sz="2600" dirty="0"/>
            </a:br>
            <a:r>
              <a:rPr lang="en-US" altLang="en-US" sz="2600" dirty="0"/>
              <a:t/>
            </a:r>
            <a:br>
              <a:rPr lang="en-US" altLang="en-US" sz="2600" dirty="0"/>
            </a:br>
            <a:r>
              <a:rPr lang="en-US" altLang="en-US" sz="2600" dirty="0"/>
              <a:t/>
            </a:r>
            <a:br>
              <a:rPr lang="en-US" altLang="en-US" sz="2600" dirty="0"/>
            </a:br>
            <a:endParaRPr lang="en-US" altLang="en-US" sz="2600" dirty="0"/>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Number of successes: sum of entries in diagonal (</a:t>
            </a:r>
            <a:r>
              <a:rPr lang="en-US" altLang="en-US" sz="2600" i="1" dirty="0"/>
              <a:t>D</a:t>
            </a:r>
            <a:r>
              <a:rPr lang="en-US" altLang="en-US" sz="2600" dirty="0"/>
              <a:t>) </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i="1" dirty="0"/>
              <a:t>Kappa </a:t>
            </a:r>
            <a:r>
              <a:rPr lang="en-US" altLang="en-US" sz="2600" dirty="0"/>
              <a:t>statistic:</a:t>
            </a:r>
            <a:br>
              <a:rPr lang="en-US" altLang="en-US" sz="2600" dirty="0"/>
            </a:br>
            <a:r>
              <a:rPr lang="en-US" altLang="en-US" sz="1600" dirty="0" smtClean="0"/>
              <a:t> </a:t>
            </a:r>
            <a:r>
              <a:rPr lang="en-US" altLang="en-US" dirty="0"/>
              <a:t/>
            </a:r>
            <a:br>
              <a:rPr lang="en-US" altLang="en-US" dirty="0"/>
            </a:br>
            <a:r>
              <a:rPr lang="en-US" altLang="en-US" sz="2400" dirty="0"/>
              <a:t>measures relative improvement over random predictor </a:t>
            </a:r>
          </a:p>
        </p:txBody>
      </p:sp>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1979613"/>
            <a:ext cx="5940425" cy="2273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ounded Rectangle 5"/>
          <p:cNvSpPr/>
          <p:nvPr/>
        </p:nvSpPr>
        <p:spPr>
          <a:xfrm>
            <a:off x="3352800" y="5029200"/>
            <a:ext cx="1676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036" name="Object 4"/>
          <p:cNvGraphicFramePr>
            <a:graphicFrameLocks noChangeAspect="1"/>
          </p:cNvGraphicFramePr>
          <p:nvPr/>
        </p:nvGraphicFramePr>
        <p:xfrm>
          <a:off x="3419475" y="5089525"/>
          <a:ext cx="1524000" cy="533400"/>
        </p:xfrm>
        <a:graphic>
          <a:graphicData uri="http://schemas.openxmlformats.org/presentationml/2006/ole">
            <mc:AlternateContent xmlns:mc="http://schemas.openxmlformats.org/markup-compatibility/2006">
              <mc:Choice xmlns:v="urn:schemas-microsoft-com:vml" Requires="v">
                <p:oleObj spid="_x0000_s218145" r:id="rId5" imgW="1659240" imgH="560880" progId="">
                  <p:embed/>
                </p:oleObj>
              </mc:Choice>
              <mc:Fallback>
                <p:oleObj r:id="rId5" imgW="1659240" imgH="5608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5089525"/>
                        <a:ext cx="1524000" cy="533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40803823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idx="4294967295"/>
          </p:nvPr>
        </p:nvSpPr>
        <p:spPr>
          <a:xfrm>
            <a:off x="2152650" y="-179388"/>
            <a:ext cx="6553200" cy="11445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Classification with costs</a:t>
            </a:r>
          </a:p>
        </p:txBody>
      </p:sp>
      <p:sp>
        <p:nvSpPr>
          <p:cNvPr id="45058" name="Rectangle 2"/>
          <p:cNvSpPr>
            <a:spLocks noGrp="1" noChangeArrowheads="1"/>
          </p:cNvSpPr>
          <p:nvPr>
            <p:ph type="body" idx="4294967295"/>
          </p:nvPr>
        </p:nvSpPr>
        <p:spPr>
          <a:xfrm>
            <a:off x="411163" y="1079500"/>
            <a:ext cx="8229600" cy="5805488"/>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Two cost matrices:</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Success rate is replaced by average cost per prediction</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Cost is given by appropriate entry in the cost matrix</a:t>
            </a:r>
            <a:br>
              <a:rPr lang="en-US" altLang="en-US"/>
            </a:br>
            <a:r>
              <a:rPr lang="en-US" altLang="en-US"/>
              <a:t/>
            </a:r>
            <a:br>
              <a:rPr lang="en-US" altLang="en-US"/>
            </a:br>
            <a:endParaRPr lang="en-US" altLang="en-US"/>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1782763"/>
            <a:ext cx="5786437" cy="1998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5314431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idx="4294967295"/>
          </p:nvPr>
        </p:nvSpPr>
        <p:spPr>
          <a:xfrm>
            <a:off x="0" y="-179388"/>
            <a:ext cx="9058275" cy="11699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Cost-sensitive classification</a:t>
            </a:r>
          </a:p>
        </p:txBody>
      </p:sp>
      <p:sp>
        <p:nvSpPr>
          <p:cNvPr id="46082" name="Rectangle 2"/>
          <p:cNvSpPr>
            <a:spLocks noGrp="1" noChangeArrowheads="1"/>
          </p:cNvSpPr>
          <p:nvPr>
            <p:ph type="body" idx="4294967295"/>
          </p:nvPr>
        </p:nvSpPr>
        <p:spPr>
          <a:xfrm>
            <a:off x="230188" y="1079500"/>
            <a:ext cx="8589962"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Can take costs into account when making predictions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Basic idea: only predict high-cost class when very confident about prediction</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Given: predicted class probabilities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Normally we just predict the most likely class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Here, we should make the prediction that minimizes the expected cost</a:t>
            </a:r>
          </a:p>
          <a:p>
            <a:pPr marL="1371600" lvl="2">
              <a:buClr>
                <a:srgbClr val="008000"/>
              </a:buClr>
              <a:buSzPct val="45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a:t>Expected cost: dot product of vector of class probabilities and appropriate column in cost matrix</a:t>
            </a:r>
          </a:p>
          <a:p>
            <a:pPr marL="1371600" lvl="2">
              <a:buClr>
                <a:srgbClr val="008000"/>
              </a:buClr>
              <a:buSzPct val="45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a:t>Choose column (class) that minimizes expected cost</a:t>
            </a:r>
            <a:br>
              <a:rPr lang="en-US" altLang="en-US" sz="2200"/>
            </a:br>
            <a:r>
              <a:rPr lang="en-US" altLang="en-US"/>
              <a:t/>
            </a:r>
            <a:br>
              <a:rPr lang="en-US" altLang="en-US"/>
            </a:br>
            <a:endParaRPr lang="en-US" altLang="en-US"/>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23947638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idx="4294967295"/>
          </p:nvPr>
        </p:nvSpPr>
        <p:spPr>
          <a:xfrm>
            <a:off x="0" y="-77788"/>
            <a:ext cx="9344025" cy="10683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Cost-sensitive learning</a:t>
            </a:r>
          </a:p>
        </p:txBody>
      </p:sp>
      <p:sp>
        <p:nvSpPr>
          <p:cNvPr id="47106" name="Text Box 2"/>
          <p:cNvSpPr txBox="1">
            <a:spLocks noChangeArrowheads="1"/>
          </p:cNvSpPr>
          <p:nvPr/>
        </p:nvSpPr>
        <p:spPr bwMode="auto">
          <a:xfrm>
            <a:off x="720725" y="1130300"/>
            <a:ext cx="8099425"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956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marL="6477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lnSpc>
                <a:spcPct val="90000"/>
              </a:lnSpc>
              <a:spcBef>
                <a:spcPts val="700"/>
              </a:spcBef>
              <a:buClr>
                <a:srgbClr val="008000"/>
              </a:buClr>
              <a:buSzPct val="45000"/>
              <a:buFont typeface="Wingdings" charset="2"/>
              <a:buChar char=""/>
            </a:pPr>
            <a:r>
              <a:rPr lang="en-US" altLang="en-US" sz="2600" dirty="0">
                <a:solidFill>
                  <a:schemeClr val="tx1"/>
                </a:solidFill>
              </a:rPr>
              <a:t>So far we haven't taken costs into account at training </a:t>
            </a:r>
            <a:r>
              <a:rPr lang="en-US" altLang="en-US" sz="2600" dirty="0" smtClean="0">
                <a:solidFill>
                  <a:schemeClr val="tx1"/>
                </a:solidFill>
              </a:rPr>
              <a:t>time</a:t>
            </a:r>
          </a:p>
          <a:p>
            <a:pPr marL="215900" indent="0">
              <a:lnSpc>
                <a:spcPct val="90000"/>
              </a:lnSpc>
              <a:spcBef>
                <a:spcPts val="700"/>
              </a:spcBef>
              <a:buClr>
                <a:srgbClr val="008000"/>
              </a:buClr>
              <a:buSzPct val="45000"/>
            </a:pPr>
            <a:endParaRPr lang="en-US" altLang="en-US" sz="400" dirty="0">
              <a:solidFill>
                <a:schemeClr val="tx1"/>
              </a:solidFill>
            </a:endParaRPr>
          </a:p>
          <a:p>
            <a:pPr>
              <a:lnSpc>
                <a:spcPct val="90000"/>
              </a:lnSpc>
              <a:spcBef>
                <a:spcPts val="700"/>
              </a:spcBef>
              <a:buClr>
                <a:srgbClr val="008000"/>
              </a:buClr>
              <a:buSzPct val="45000"/>
              <a:buFont typeface="Wingdings" charset="2"/>
              <a:buChar char=""/>
            </a:pPr>
            <a:r>
              <a:rPr lang="en-US" altLang="en-US" sz="2600" dirty="0">
                <a:solidFill>
                  <a:schemeClr val="tx1"/>
                </a:solidFill>
              </a:rPr>
              <a:t>Most learning schemes do not perform cost-sensitive learning</a:t>
            </a:r>
          </a:p>
          <a:p>
            <a:pPr lvl="1">
              <a:lnSpc>
                <a:spcPct val="90000"/>
              </a:lnSpc>
              <a:spcBef>
                <a:spcPts val="600"/>
              </a:spcBef>
              <a:buClr>
                <a:srgbClr val="008000"/>
              </a:buClr>
              <a:buSzPct val="45000"/>
              <a:buFont typeface="Wingdings" charset="2"/>
              <a:buChar char=""/>
            </a:pPr>
            <a:r>
              <a:rPr lang="en-US" altLang="en-US" sz="2000" dirty="0">
                <a:solidFill>
                  <a:schemeClr val="tx1"/>
                </a:solidFill>
              </a:rPr>
              <a:t>They generate the same classifier no matter what costs are assigned to the different classes</a:t>
            </a:r>
          </a:p>
          <a:p>
            <a:pPr lvl="1">
              <a:lnSpc>
                <a:spcPct val="90000"/>
              </a:lnSpc>
              <a:spcBef>
                <a:spcPts val="600"/>
              </a:spcBef>
              <a:buClr>
                <a:srgbClr val="008000"/>
              </a:buClr>
              <a:buSzPct val="45000"/>
              <a:buFont typeface="Wingdings" charset="2"/>
              <a:buChar char=""/>
            </a:pPr>
            <a:r>
              <a:rPr lang="en-US" altLang="en-US" sz="2000" dirty="0">
                <a:solidFill>
                  <a:schemeClr val="tx1"/>
                </a:solidFill>
              </a:rPr>
              <a:t>Example: standard decision tree </a:t>
            </a:r>
            <a:r>
              <a:rPr lang="en-US" altLang="en-US" sz="2000" dirty="0" smtClean="0">
                <a:solidFill>
                  <a:schemeClr val="tx1"/>
                </a:solidFill>
              </a:rPr>
              <a:t>learner</a:t>
            </a:r>
          </a:p>
          <a:p>
            <a:pPr marL="431800" lvl="1" indent="0">
              <a:lnSpc>
                <a:spcPct val="90000"/>
              </a:lnSpc>
              <a:spcBef>
                <a:spcPts val="600"/>
              </a:spcBef>
              <a:buClr>
                <a:srgbClr val="008000"/>
              </a:buClr>
              <a:buSzPct val="45000"/>
            </a:pPr>
            <a:endParaRPr lang="en-US" altLang="en-US" sz="400" dirty="0">
              <a:solidFill>
                <a:schemeClr val="tx1"/>
              </a:solidFill>
            </a:endParaRPr>
          </a:p>
          <a:p>
            <a:pPr>
              <a:lnSpc>
                <a:spcPct val="90000"/>
              </a:lnSpc>
              <a:spcBef>
                <a:spcPts val="700"/>
              </a:spcBef>
              <a:buClr>
                <a:srgbClr val="008000"/>
              </a:buClr>
              <a:buSzPct val="45000"/>
              <a:buFont typeface="Wingdings" charset="2"/>
              <a:buChar char=""/>
            </a:pPr>
            <a:r>
              <a:rPr lang="en-US" altLang="en-US" sz="2600" dirty="0">
                <a:solidFill>
                  <a:schemeClr val="tx1"/>
                </a:solidFill>
              </a:rPr>
              <a:t>Simple methods for cost-sensitive learning:</a:t>
            </a:r>
          </a:p>
          <a:p>
            <a:pPr lvl="1">
              <a:lnSpc>
                <a:spcPct val="90000"/>
              </a:lnSpc>
              <a:spcBef>
                <a:spcPts val="600"/>
              </a:spcBef>
              <a:buClr>
                <a:srgbClr val="008000"/>
              </a:buClr>
              <a:buSzPct val="45000"/>
              <a:buFont typeface="Wingdings" charset="2"/>
              <a:buChar char=""/>
            </a:pPr>
            <a:r>
              <a:rPr lang="en-US" altLang="en-US" sz="2000" dirty="0">
                <a:solidFill>
                  <a:schemeClr val="tx1"/>
                </a:solidFill>
              </a:rPr>
              <a:t>Resampling of instances according to costs</a:t>
            </a:r>
          </a:p>
          <a:p>
            <a:pPr lvl="1">
              <a:lnSpc>
                <a:spcPct val="90000"/>
              </a:lnSpc>
              <a:spcBef>
                <a:spcPts val="600"/>
              </a:spcBef>
              <a:buClr>
                <a:srgbClr val="008000"/>
              </a:buClr>
              <a:buSzPct val="45000"/>
              <a:buFont typeface="Wingdings" charset="2"/>
              <a:buChar char=""/>
            </a:pPr>
            <a:r>
              <a:rPr lang="en-US" altLang="en-US" sz="2000" dirty="0">
                <a:solidFill>
                  <a:schemeClr val="tx1"/>
                </a:solidFill>
              </a:rPr>
              <a:t>Weighting of instances according to </a:t>
            </a:r>
            <a:r>
              <a:rPr lang="en-US" altLang="en-US" sz="2000" dirty="0" smtClean="0">
                <a:solidFill>
                  <a:schemeClr val="tx1"/>
                </a:solidFill>
              </a:rPr>
              <a:t>costs</a:t>
            </a:r>
          </a:p>
          <a:p>
            <a:pPr marL="431800" lvl="1" indent="0">
              <a:lnSpc>
                <a:spcPct val="90000"/>
              </a:lnSpc>
              <a:spcBef>
                <a:spcPts val="600"/>
              </a:spcBef>
              <a:buClr>
                <a:srgbClr val="008000"/>
              </a:buClr>
              <a:buSzPct val="45000"/>
            </a:pPr>
            <a:endParaRPr lang="en-US" altLang="en-US" sz="400" dirty="0">
              <a:solidFill>
                <a:schemeClr val="tx1"/>
              </a:solidFill>
            </a:endParaRPr>
          </a:p>
          <a:p>
            <a:pPr>
              <a:lnSpc>
                <a:spcPct val="90000"/>
              </a:lnSpc>
              <a:spcBef>
                <a:spcPts val="700"/>
              </a:spcBef>
              <a:buClr>
                <a:srgbClr val="008000"/>
              </a:buClr>
              <a:buSzPct val="45000"/>
              <a:buFont typeface="Wingdings" charset="2"/>
              <a:buChar char=""/>
            </a:pPr>
            <a:r>
              <a:rPr lang="en-US" altLang="en-US" sz="2600" dirty="0">
                <a:solidFill>
                  <a:schemeClr val="tx1"/>
                </a:solidFill>
              </a:rPr>
              <a:t>Some schemes can take costs into account by varying a parameter, e.g. naïve Bayes</a:t>
            </a: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41244757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5890" name="Rectangle 2"/>
          <p:cNvSpPr>
            <a:spLocks noChangeArrowheads="1"/>
          </p:cNvSpPr>
          <p:nvPr/>
        </p:nvSpPr>
        <p:spPr bwMode="auto">
          <a:xfrm>
            <a:off x="304800" y="228600"/>
            <a:ext cx="853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Lift charts</a:t>
            </a:r>
            <a:endParaRPr lang="en-AU" sz="4400">
              <a:solidFill>
                <a:schemeClr val="tx2"/>
              </a:solidFill>
            </a:endParaRPr>
          </a:p>
        </p:txBody>
      </p:sp>
      <p:sp>
        <p:nvSpPr>
          <p:cNvPr id="165891" name="Rectangle 3"/>
          <p:cNvSpPr>
            <a:spLocks noChangeArrowheads="1"/>
          </p:cNvSpPr>
          <p:nvPr/>
        </p:nvSpPr>
        <p:spPr bwMode="auto">
          <a:xfrm>
            <a:off x="304800" y="1066800"/>
            <a:ext cx="8534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NZ" sz="2800"/>
              <a:t>In practice, costs are rarely known</a:t>
            </a:r>
          </a:p>
          <a:p>
            <a:pPr marL="342900" indent="-342900">
              <a:spcBef>
                <a:spcPct val="20000"/>
              </a:spcBef>
              <a:buFontTx/>
              <a:buChar char="•"/>
            </a:pPr>
            <a:r>
              <a:rPr lang="en-NZ" sz="2800"/>
              <a:t>Decisions are usually made by comparing possible scenarios</a:t>
            </a:r>
          </a:p>
          <a:p>
            <a:pPr marL="342900" indent="-342900">
              <a:spcBef>
                <a:spcPct val="20000"/>
              </a:spcBef>
              <a:buFontTx/>
              <a:buChar char="•"/>
            </a:pPr>
            <a:r>
              <a:rPr lang="en-NZ" sz="2800"/>
              <a:t>Example: promotional mailout to 1,000,000</a:t>
            </a:r>
          </a:p>
          <a:p>
            <a:pPr marL="742950" lvl="1" indent="-285750">
              <a:spcBef>
                <a:spcPct val="20000"/>
              </a:spcBef>
              <a:buFontTx/>
              <a:buChar char="–"/>
            </a:pPr>
            <a:r>
              <a:rPr lang="en-NZ"/>
              <a:t>Situation 1: classifier predicts that 0.1% of all households will respond</a:t>
            </a:r>
          </a:p>
          <a:p>
            <a:pPr marL="742950" lvl="1" indent="-285750">
              <a:spcBef>
                <a:spcPct val="20000"/>
              </a:spcBef>
              <a:buFontTx/>
              <a:buChar char="–"/>
            </a:pPr>
            <a:r>
              <a:rPr lang="en-NZ"/>
              <a:t>Situation 2: classifier predicts that 0.4% of the 100,000 most promising households will respond </a:t>
            </a:r>
          </a:p>
          <a:p>
            <a:pPr marL="342900" indent="-342900">
              <a:spcBef>
                <a:spcPct val="20000"/>
              </a:spcBef>
              <a:buFontTx/>
              <a:buChar char="•"/>
            </a:pPr>
            <a:r>
              <a:rPr lang="en-NZ" sz="2800"/>
              <a:t>A </a:t>
            </a:r>
            <a:r>
              <a:rPr lang="en-NZ" sz="2800" i="1"/>
              <a:t>lift chart</a:t>
            </a:r>
            <a:r>
              <a:rPr lang="en-NZ" sz="2800"/>
              <a:t> allows for a visual comparison</a:t>
            </a:r>
          </a:p>
          <a:p>
            <a:pPr marL="342900" indent="-342900">
              <a:spcBef>
                <a:spcPct val="20000"/>
              </a:spcBef>
              <a:buFontTx/>
              <a:buChar char="•"/>
            </a:pPr>
            <a:r>
              <a:rPr lang="en-NZ" sz="2800"/>
              <a:t>In a lift chart, the </a:t>
            </a:r>
            <a:r>
              <a:rPr lang="en-NZ" sz="2800" i="1"/>
              <a:t>x</a:t>
            </a:r>
            <a:r>
              <a:rPr lang="en-NZ" sz="2800"/>
              <a:t> axis is sample size and </a:t>
            </a:r>
            <a:r>
              <a:rPr lang="en-NZ" sz="2800" i="1"/>
              <a:t>y</a:t>
            </a:r>
            <a:r>
              <a:rPr lang="en-NZ" sz="2800"/>
              <a:t> axis is number of true positives</a:t>
            </a:r>
            <a:endParaRPr lang="en-AU"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76200" y="-77788"/>
            <a:ext cx="9267825" cy="12969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NZ" altLang="en-US" dirty="0"/>
              <a:t>Generating a lift chart</a:t>
            </a:r>
          </a:p>
        </p:txBody>
      </p:sp>
      <p:sp>
        <p:nvSpPr>
          <p:cNvPr id="49154" name="Text Box 2"/>
          <p:cNvSpPr txBox="1">
            <a:spLocks noChangeArrowheads="1"/>
          </p:cNvSpPr>
          <p:nvPr/>
        </p:nvSpPr>
        <p:spPr bwMode="auto">
          <a:xfrm>
            <a:off x="539750" y="1439863"/>
            <a:ext cx="7920038" cy="495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9pPr>
          </a:lstStyle>
          <a:p>
            <a:pPr>
              <a:spcBef>
                <a:spcPts val="600"/>
              </a:spcBef>
              <a:buClr>
                <a:srgbClr val="008000"/>
              </a:buClr>
              <a:buSzPct val="45000"/>
              <a:buFont typeface="Wingdings" charset="2"/>
              <a:buChar char=""/>
            </a:pPr>
            <a:r>
              <a:rPr lang="en-NZ" altLang="en-US" sz="2800" dirty="0">
                <a:solidFill>
                  <a:schemeClr val="tx1"/>
                </a:solidFill>
              </a:rPr>
              <a:t>Sort instances according to predicted probability of being positive:</a:t>
            </a:r>
          </a:p>
          <a:p>
            <a:pPr marL="342900">
              <a:spcBef>
                <a:spcPts val="600"/>
              </a:spcBef>
              <a:buClrTx/>
              <a:buSzTx/>
              <a:buFontTx/>
              <a:buNone/>
            </a:pPr>
            <a:endParaRPr lang="en-NZ" altLang="en-US" dirty="0">
              <a:solidFill>
                <a:schemeClr val="tx1"/>
              </a:solidFill>
            </a:endParaRPr>
          </a:p>
          <a:p>
            <a:pPr marL="342900">
              <a:spcBef>
                <a:spcPts val="600"/>
              </a:spcBef>
              <a:buClrTx/>
              <a:buSzTx/>
              <a:buFontTx/>
              <a:buNone/>
            </a:pPr>
            <a:endParaRPr lang="en-NZ" altLang="en-US" dirty="0">
              <a:solidFill>
                <a:schemeClr val="tx1"/>
              </a:solidFill>
            </a:endParaRPr>
          </a:p>
          <a:p>
            <a:pPr marL="342900">
              <a:spcBef>
                <a:spcPts val="600"/>
              </a:spcBef>
              <a:buClrTx/>
              <a:buSzTx/>
              <a:buFontTx/>
              <a:buNone/>
            </a:pPr>
            <a:endParaRPr lang="en-NZ" altLang="en-US" dirty="0">
              <a:solidFill>
                <a:schemeClr val="tx1"/>
              </a:solidFill>
            </a:endParaRPr>
          </a:p>
          <a:p>
            <a:pPr marL="342900">
              <a:spcBef>
                <a:spcPts val="600"/>
              </a:spcBef>
              <a:buClrTx/>
              <a:buSzTx/>
              <a:buFontTx/>
              <a:buNone/>
            </a:pPr>
            <a:endParaRPr lang="en-NZ" altLang="en-US" dirty="0">
              <a:solidFill>
                <a:schemeClr val="tx1"/>
              </a:solidFill>
            </a:endParaRPr>
          </a:p>
          <a:p>
            <a:pPr marL="342900">
              <a:spcBef>
                <a:spcPts val="600"/>
              </a:spcBef>
              <a:buClrTx/>
              <a:buSzTx/>
              <a:buFontTx/>
              <a:buNone/>
            </a:pPr>
            <a:endParaRPr lang="en-NZ" altLang="en-US" dirty="0">
              <a:solidFill>
                <a:schemeClr val="tx1"/>
              </a:solidFill>
            </a:endParaRPr>
          </a:p>
          <a:p>
            <a:pPr marL="342900">
              <a:spcBef>
                <a:spcPts val="600"/>
              </a:spcBef>
              <a:buClrTx/>
              <a:buSzTx/>
              <a:buFontTx/>
              <a:buNone/>
            </a:pPr>
            <a:endParaRPr lang="en-NZ" altLang="en-US" dirty="0">
              <a:solidFill>
                <a:schemeClr val="tx1"/>
              </a:solidFill>
            </a:endParaRPr>
          </a:p>
          <a:p>
            <a:pPr marL="342900">
              <a:spcBef>
                <a:spcPts val="600"/>
              </a:spcBef>
              <a:buClrTx/>
              <a:buSzTx/>
              <a:buFontTx/>
              <a:buNone/>
            </a:pPr>
            <a:endParaRPr lang="en-NZ" altLang="en-US" sz="1200" dirty="0">
              <a:solidFill>
                <a:schemeClr val="tx1"/>
              </a:solidFill>
            </a:endParaRPr>
          </a:p>
          <a:p>
            <a:pPr>
              <a:spcBef>
                <a:spcPts val="600"/>
              </a:spcBef>
              <a:buClr>
                <a:srgbClr val="008000"/>
              </a:buClr>
              <a:buSzPct val="45000"/>
              <a:buFont typeface="Wingdings" charset="2"/>
              <a:buChar char=""/>
            </a:pPr>
            <a:r>
              <a:rPr lang="en-NZ" altLang="en-US" sz="2800" i="1" dirty="0">
                <a:solidFill>
                  <a:schemeClr val="tx1"/>
                </a:solidFill>
              </a:rPr>
              <a:t>x</a:t>
            </a:r>
            <a:r>
              <a:rPr lang="en-NZ" altLang="en-US" sz="2800" dirty="0">
                <a:solidFill>
                  <a:schemeClr val="tx1"/>
                </a:solidFill>
              </a:rPr>
              <a:t> axis is sample size</a:t>
            </a:r>
            <a:br>
              <a:rPr lang="en-NZ" altLang="en-US" sz="2800" dirty="0">
                <a:solidFill>
                  <a:schemeClr val="tx1"/>
                </a:solidFill>
              </a:rPr>
            </a:br>
            <a:r>
              <a:rPr lang="en-NZ" altLang="en-US" sz="2800" i="1" dirty="0">
                <a:solidFill>
                  <a:schemeClr val="tx1"/>
                </a:solidFill>
              </a:rPr>
              <a:t>y</a:t>
            </a:r>
            <a:r>
              <a:rPr lang="en-NZ" altLang="en-US" sz="2800" dirty="0">
                <a:solidFill>
                  <a:schemeClr val="tx1"/>
                </a:solidFill>
              </a:rPr>
              <a:t> axis is number of true positives</a:t>
            </a:r>
          </a:p>
        </p:txBody>
      </p:sp>
      <p:grpSp>
        <p:nvGrpSpPr>
          <p:cNvPr id="49155" name="Group 3"/>
          <p:cNvGrpSpPr>
            <a:grpSpLocks/>
          </p:cNvGrpSpPr>
          <p:nvPr/>
        </p:nvGrpSpPr>
        <p:grpSpPr bwMode="auto">
          <a:xfrm>
            <a:off x="360363" y="2519363"/>
            <a:ext cx="7918450" cy="2492375"/>
            <a:chOff x="227" y="1587"/>
            <a:chExt cx="4988" cy="1570"/>
          </a:xfrm>
        </p:grpSpPr>
        <p:grpSp>
          <p:nvGrpSpPr>
            <p:cNvPr id="49156" name="Group 4"/>
            <p:cNvGrpSpPr>
              <a:grpSpLocks/>
            </p:cNvGrpSpPr>
            <p:nvPr/>
          </p:nvGrpSpPr>
          <p:grpSpPr bwMode="auto">
            <a:xfrm>
              <a:off x="3553" y="2908"/>
              <a:ext cx="1662" cy="249"/>
              <a:chOff x="3553" y="2908"/>
              <a:chExt cx="1662" cy="249"/>
            </a:xfrm>
          </p:grpSpPr>
          <p:sp>
            <p:nvSpPr>
              <p:cNvPr id="49157" name="AutoShape 5"/>
              <p:cNvSpPr>
                <a:spLocks noChangeArrowheads="1"/>
              </p:cNvSpPr>
              <p:nvPr/>
            </p:nvSpPr>
            <p:spPr bwMode="auto">
              <a:xfrm>
                <a:off x="3553" y="2908"/>
                <a:ext cx="1662"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Text Box 6"/>
              <p:cNvSpPr txBox="1">
                <a:spLocks noChangeArrowheads="1"/>
              </p:cNvSpPr>
              <p:nvPr/>
            </p:nvSpPr>
            <p:spPr bwMode="auto">
              <a:xfrm>
                <a:off x="3553" y="2908"/>
                <a:ext cx="166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a:t>
                </a:r>
              </a:p>
            </p:txBody>
          </p:sp>
        </p:grpSp>
        <p:grpSp>
          <p:nvGrpSpPr>
            <p:cNvPr id="49159" name="Group 7"/>
            <p:cNvGrpSpPr>
              <a:grpSpLocks/>
            </p:cNvGrpSpPr>
            <p:nvPr/>
          </p:nvGrpSpPr>
          <p:grpSpPr bwMode="auto">
            <a:xfrm>
              <a:off x="1162" y="2908"/>
              <a:ext cx="2390" cy="249"/>
              <a:chOff x="1162" y="2908"/>
              <a:chExt cx="2390" cy="249"/>
            </a:xfrm>
          </p:grpSpPr>
          <p:sp>
            <p:nvSpPr>
              <p:cNvPr id="49160" name="AutoShape 8"/>
              <p:cNvSpPr>
                <a:spLocks noChangeArrowheads="1"/>
              </p:cNvSpPr>
              <p:nvPr/>
            </p:nvSpPr>
            <p:spPr bwMode="auto">
              <a:xfrm>
                <a:off x="1162" y="2908"/>
                <a:ext cx="2390"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Text Box 9"/>
              <p:cNvSpPr txBox="1">
                <a:spLocks noChangeArrowheads="1"/>
              </p:cNvSpPr>
              <p:nvPr/>
            </p:nvSpPr>
            <p:spPr bwMode="auto">
              <a:xfrm>
                <a:off x="1162" y="2908"/>
                <a:ext cx="23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a:t>
                </a:r>
              </a:p>
            </p:txBody>
          </p:sp>
        </p:grpSp>
        <p:grpSp>
          <p:nvGrpSpPr>
            <p:cNvPr id="49162" name="Group 10"/>
            <p:cNvGrpSpPr>
              <a:grpSpLocks/>
            </p:cNvGrpSpPr>
            <p:nvPr/>
          </p:nvGrpSpPr>
          <p:grpSpPr bwMode="auto">
            <a:xfrm>
              <a:off x="227" y="2908"/>
              <a:ext cx="934" cy="248"/>
              <a:chOff x="227" y="2908"/>
              <a:chExt cx="934" cy="248"/>
            </a:xfrm>
          </p:grpSpPr>
          <p:sp>
            <p:nvSpPr>
              <p:cNvPr id="49163" name="AutoShape 11"/>
              <p:cNvSpPr>
                <a:spLocks noChangeArrowheads="1"/>
              </p:cNvSpPr>
              <p:nvPr/>
            </p:nvSpPr>
            <p:spPr bwMode="auto">
              <a:xfrm>
                <a:off x="227" y="2908"/>
                <a:ext cx="934"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Text Box 12"/>
              <p:cNvSpPr txBox="1">
                <a:spLocks noChangeArrowheads="1"/>
              </p:cNvSpPr>
              <p:nvPr/>
            </p:nvSpPr>
            <p:spPr bwMode="auto">
              <a:xfrm>
                <a:off x="227" y="2908"/>
                <a:ext cx="93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NZ" altLang="en-US" sz="1600">
                    <a:solidFill>
                      <a:srgbClr val="008000"/>
                    </a:solidFill>
                    <a:latin typeface="Tahoma" charset="0"/>
                  </a:rPr>
                  <a:t>…</a:t>
                </a:r>
              </a:p>
            </p:txBody>
          </p:sp>
        </p:grpSp>
        <p:grpSp>
          <p:nvGrpSpPr>
            <p:cNvPr id="49165" name="Group 13"/>
            <p:cNvGrpSpPr>
              <a:grpSpLocks/>
            </p:cNvGrpSpPr>
            <p:nvPr/>
          </p:nvGrpSpPr>
          <p:grpSpPr bwMode="auto">
            <a:xfrm>
              <a:off x="3553" y="2621"/>
              <a:ext cx="1662" cy="286"/>
              <a:chOff x="3553" y="2621"/>
              <a:chExt cx="1662" cy="286"/>
            </a:xfrm>
          </p:grpSpPr>
          <p:sp>
            <p:nvSpPr>
              <p:cNvPr id="49166" name="AutoShape 14"/>
              <p:cNvSpPr>
                <a:spLocks noChangeArrowheads="1"/>
              </p:cNvSpPr>
              <p:nvPr/>
            </p:nvSpPr>
            <p:spPr bwMode="auto">
              <a:xfrm>
                <a:off x="3553" y="2621"/>
                <a:ext cx="1662" cy="286"/>
              </a:xfrm>
              <a:prstGeom prst="roundRect">
                <a:avLst>
                  <a:gd name="adj" fmla="val 34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7" name="Text Box 15"/>
              <p:cNvSpPr txBox="1">
                <a:spLocks noChangeArrowheads="1"/>
              </p:cNvSpPr>
              <p:nvPr/>
            </p:nvSpPr>
            <p:spPr bwMode="auto">
              <a:xfrm>
                <a:off x="3553" y="2621"/>
                <a:ext cx="166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Yes</a:t>
                </a:r>
              </a:p>
            </p:txBody>
          </p:sp>
        </p:grpSp>
        <p:grpSp>
          <p:nvGrpSpPr>
            <p:cNvPr id="49168" name="Group 16"/>
            <p:cNvGrpSpPr>
              <a:grpSpLocks/>
            </p:cNvGrpSpPr>
            <p:nvPr/>
          </p:nvGrpSpPr>
          <p:grpSpPr bwMode="auto">
            <a:xfrm>
              <a:off x="1162" y="2621"/>
              <a:ext cx="2390" cy="286"/>
              <a:chOff x="1162" y="2621"/>
              <a:chExt cx="2390" cy="286"/>
            </a:xfrm>
          </p:grpSpPr>
          <p:sp>
            <p:nvSpPr>
              <p:cNvPr id="49169" name="AutoShape 17"/>
              <p:cNvSpPr>
                <a:spLocks noChangeArrowheads="1"/>
              </p:cNvSpPr>
              <p:nvPr/>
            </p:nvSpPr>
            <p:spPr bwMode="auto">
              <a:xfrm>
                <a:off x="1162" y="2621"/>
                <a:ext cx="2390" cy="286"/>
              </a:xfrm>
              <a:prstGeom prst="roundRect">
                <a:avLst>
                  <a:gd name="adj" fmla="val 34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70" name="Text Box 18"/>
              <p:cNvSpPr txBox="1">
                <a:spLocks noChangeArrowheads="1"/>
              </p:cNvSpPr>
              <p:nvPr/>
            </p:nvSpPr>
            <p:spPr bwMode="auto">
              <a:xfrm>
                <a:off x="1162" y="2621"/>
                <a:ext cx="239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0.88</a:t>
                </a:r>
              </a:p>
            </p:txBody>
          </p:sp>
        </p:grpSp>
        <p:grpSp>
          <p:nvGrpSpPr>
            <p:cNvPr id="49171" name="Group 19"/>
            <p:cNvGrpSpPr>
              <a:grpSpLocks/>
            </p:cNvGrpSpPr>
            <p:nvPr/>
          </p:nvGrpSpPr>
          <p:grpSpPr bwMode="auto">
            <a:xfrm>
              <a:off x="227" y="2621"/>
              <a:ext cx="934" cy="286"/>
              <a:chOff x="227" y="2621"/>
              <a:chExt cx="934" cy="286"/>
            </a:xfrm>
          </p:grpSpPr>
          <p:sp>
            <p:nvSpPr>
              <p:cNvPr id="49172" name="AutoShape 20"/>
              <p:cNvSpPr>
                <a:spLocks noChangeArrowheads="1"/>
              </p:cNvSpPr>
              <p:nvPr/>
            </p:nvSpPr>
            <p:spPr bwMode="auto">
              <a:xfrm>
                <a:off x="227" y="2621"/>
                <a:ext cx="934" cy="286"/>
              </a:xfrm>
              <a:prstGeom prst="roundRect">
                <a:avLst>
                  <a:gd name="adj" fmla="val 34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73" name="Text Box 21"/>
              <p:cNvSpPr txBox="1">
                <a:spLocks noChangeArrowheads="1"/>
              </p:cNvSpPr>
              <p:nvPr/>
            </p:nvSpPr>
            <p:spPr bwMode="auto">
              <a:xfrm>
                <a:off x="227" y="2621"/>
                <a:ext cx="93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NZ" altLang="en-US" sz="1600">
                    <a:solidFill>
                      <a:srgbClr val="008000"/>
                    </a:solidFill>
                    <a:latin typeface="Tahoma" charset="0"/>
                  </a:rPr>
                  <a:t>4</a:t>
                </a:r>
              </a:p>
            </p:txBody>
          </p:sp>
        </p:grpSp>
        <p:grpSp>
          <p:nvGrpSpPr>
            <p:cNvPr id="49174" name="Group 22"/>
            <p:cNvGrpSpPr>
              <a:grpSpLocks/>
            </p:cNvGrpSpPr>
            <p:nvPr/>
          </p:nvGrpSpPr>
          <p:grpSpPr bwMode="auto">
            <a:xfrm>
              <a:off x="3553" y="2334"/>
              <a:ext cx="1662" cy="286"/>
              <a:chOff x="3553" y="2334"/>
              <a:chExt cx="1662" cy="286"/>
            </a:xfrm>
          </p:grpSpPr>
          <p:sp>
            <p:nvSpPr>
              <p:cNvPr id="49175" name="AutoShape 23"/>
              <p:cNvSpPr>
                <a:spLocks noChangeArrowheads="1"/>
              </p:cNvSpPr>
              <p:nvPr/>
            </p:nvSpPr>
            <p:spPr bwMode="auto">
              <a:xfrm>
                <a:off x="3553" y="2334"/>
                <a:ext cx="1662" cy="286"/>
              </a:xfrm>
              <a:prstGeom prst="roundRect">
                <a:avLst>
                  <a:gd name="adj" fmla="val 34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76" name="Text Box 24"/>
              <p:cNvSpPr txBox="1">
                <a:spLocks noChangeArrowheads="1"/>
              </p:cNvSpPr>
              <p:nvPr/>
            </p:nvSpPr>
            <p:spPr bwMode="auto">
              <a:xfrm>
                <a:off x="3553" y="2334"/>
                <a:ext cx="166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No</a:t>
                </a:r>
              </a:p>
            </p:txBody>
          </p:sp>
        </p:grpSp>
        <p:grpSp>
          <p:nvGrpSpPr>
            <p:cNvPr id="49177" name="Group 25"/>
            <p:cNvGrpSpPr>
              <a:grpSpLocks/>
            </p:cNvGrpSpPr>
            <p:nvPr/>
          </p:nvGrpSpPr>
          <p:grpSpPr bwMode="auto">
            <a:xfrm>
              <a:off x="1162" y="2334"/>
              <a:ext cx="2390" cy="286"/>
              <a:chOff x="1162" y="2334"/>
              <a:chExt cx="2390" cy="286"/>
            </a:xfrm>
          </p:grpSpPr>
          <p:sp>
            <p:nvSpPr>
              <p:cNvPr id="49178" name="AutoShape 26"/>
              <p:cNvSpPr>
                <a:spLocks noChangeArrowheads="1"/>
              </p:cNvSpPr>
              <p:nvPr/>
            </p:nvSpPr>
            <p:spPr bwMode="auto">
              <a:xfrm>
                <a:off x="1162" y="2334"/>
                <a:ext cx="2390" cy="286"/>
              </a:xfrm>
              <a:prstGeom prst="roundRect">
                <a:avLst>
                  <a:gd name="adj" fmla="val 34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79" name="Text Box 27"/>
              <p:cNvSpPr txBox="1">
                <a:spLocks noChangeArrowheads="1"/>
              </p:cNvSpPr>
              <p:nvPr/>
            </p:nvSpPr>
            <p:spPr bwMode="auto">
              <a:xfrm>
                <a:off x="1162" y="2334"/>
                <a:ext cx="239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0.93</a:t>
                </a:r>
              </a:p>
            </p:txBody>
          </p:sp>
        </p:grpSp>
        <p:grpSp>
          <p:nvGrpSpPr>
            <p:cNvPr id="49180" name="Group 28"/>
            <p:cNvGrpSpPr>
              <a:grpSpLocks/>
            </p:cNvGrpSpPr>
            <p:nvPr/>
          </p:nvGrpSpPr>
          <p:grpSpPr bwMode="auto">
            <a:xfrm>
              <a:off x="227" y="2334"/>
              <a:ext cx="934" cy="286"/>
              <a:chOff x="227" y="2334"/>
              <a:chExt cx="934" cy="286"/>
            </a:xfrm>
          </p:grpSpPr>
          <p:sp>
            <p:nvSpPr>
              <p:cNvPr id="49181" name="AutoShape 29"/>
              <p:cNvSpPr>
                <a:spLocks noChangeArrowheads="1"/>
              </p:cNvSpPr>
              <p:nvPr/>
            </p:nvSpPr>
            <p:spPr bwMode="auto">
              <a:xfrm>
                <a:off x="227" y="2334"/>
                <a:ext cx="934" cy="286"/>
              </a:xfrm>
              <a:prstGeom prst="roundRect">
                <a:avLst>
                  <a:gd name="adj" fmla="val 34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82" name="Text Box 30"/>
              <p:cNvSpPr txBox="1">
                <a:spLocks noChangeArrowheads="1"/>
              </p:cNvSpPr>
              <p:nvPr/>
            </p:nvSpPr>
            <p:spPr bwMode="auto">
              <a:xfrm>
                <a:off x="227" y="2334"/>
                <a:ext cx="93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NZ" altLang="en-US" sz="1600">
                    <a:solidFill>
                      <a:srgbClr val="008000"/>
                    </a:solidFill>
                    <a:latin typeface="Tahoma" charset="0"/>
                  </a:rPr>
                  <a:t>3</a:t>
                </a:r>
              </a:p>
            </p:txBody>
          </p:sp>
        </p:grpSp>
        <p:grpSp>
          <p:nvGrpSpPr>
            <p:cNvPr id="49183" name="Group 31"/>
            <p:cNvGrpSpPr>
              <a:grpSpLocks/>
            </p:cNvGrpSpPr>
            <p:nvPr/>
          </p:nvGrpSpPr>
          <p:grpSpPr bwMode="auto">
            <a:xfrm>
              <a:off x="3553" y="2085"/>
              <a:ext cx="1662" cy="249"/>
              <a:chOff x="3553" y="2085"/>
              <a:chExt cx="1662" cy="249"/>
            </a:xfrm>
          </p:grpSpPr>
          <p:sp>
            <p:nvSpPr>
              <p:cNvPr id="49184" name="AutoShape 32"/>
              <p:cNvSpPr>
                <a:spLocks noChangeArrowheads="1"/>
              </p:cNvSpPr>
              <p:nvPr/>
            </p:nvSpPr>
            <p:spPr bwMode="auto">
              <a:xfrm>
                <a:off x="3553" y="2085"/>
                <a:ext cx="1662"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85" name="Text Box 33"/>
              <p:cNvSpPr txBox="1">
                <a:spLocks noChangeArrowheads="1"/>
              </p:cNvSpPr>
              <p:nvPr/>
            </p:nvSpPr>
            <p:spPr bwMode="auto">
              <a:xfrm>
                <a:off x="3553" y="2085"/>
                <a:ext cx="166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Yes</a:t>
                </a:r>
              </a:p>
            </p:txBody>
          </p:sp>
        </p:grpSp>
        <p:grpSp>
          <p:nvGrpSpPr>
            <p:cNvPr id="49186" name="Group 34"/>
            <p:cNvGrpSpPr>
              <a:grpSpLocks/>
            </p:cNvGrpSpPr>
            <p:nvPr/>
          </p:nvGrpSpPr>
          <p:grpSpPr bwMode="auto">
            <a:xfrm>
              <a:off x="1162" y="2085"/>
              <a:ext cx="2390" cy="249"/>
              <a:chOff x="1162" y="2085"/>
              <a:chExt cx="2390" cy="249"/>
            </a:xfrm>
          </p:grpSpPr>
          <p:sp>
            <p:nvSpPr>
              <p:cNvPr id="49187" name="AutoShape 35"/>
              <p:cNvSpPr>
                <a:spLocks noChangeArrowheads="1"/>
              </p:cNvSpPr>
              <p:nvPr/>
            </p:nvSpPr>
            <p:spPr bwMode="auto">
              <a:xfrm>
                <a:off x="1162" y="2085"/>
                <a:ext cx="2390"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88" name="Text Box 36"/>
              <p:cNvSpPr txBox="1">
                <a:spLocks noChangeArrowheads="1"/>
              </p:cNvSpPr>
              <p:nvPr/>
            </p:nvSpPr>
            <p:spPr bwMode="auto">
              <a:xfrm>
                <a:off x="1162" y="2085"/>
                <a:ext cx="23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0.93</a:t>
                </a:r>
              </a:p>
            </p:txBody>
          </p:sp>
        </p:grpSp>
        <p:grpSp>
          <p:nvGrpSpPr>
            <p:cNvPr id="49189" name="Group 37"/>
            <p:cNvGrpSpPr>
              <a:grpSpLocks/>
            </p:cNvGrpSpPr>
            <p:nvPr/>
          </p:nvGrpSpPr>
          <p:grpSpPr bwMode="auto">
            <a:xfrm>
              <a:off x="227" y="2085"/>
              <a:ext cx="934" cy="248"/>
              <a:chOff x="227" y="2085"/>
              <a:chExt cx="934" cy="248"/>
            </a:xfrm>
          </p:grpSpPr>
          <p:sp>
            <p:nvSpPr>
              <p:cNvPr id="49190" name="AutoShape 38"/>
              <p:cNvSpPr>
                <a:spLocks noChangeArrowheads="1"/>
              </p:cNvSpPr>
              <p:nvPr/>
            </p:nvSpPr>
            <p:spPr bwMode="auto">
              <a:xfrm>
                <a:off x="227" y="2085"/>
                <a:ext cx="934"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1" name="Text Box 39"/>
              <p:cNvSpPr txBox="1">
                <a:spLocks noChangeArrowheads="1"/>
              </p:cNvSpPr>
              <p:nvPr/>
            </p:nvSpPr>
            <p:spPr bwMode="auto">
              <a:xfrm>
                <a:off x="227" y="2085"/>
                <a:ext cx="93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NZ" altLang="en-US" sz="1600">
                    <a:solidFill>
                      <a:srgbClr val="008000"/>
                    </a:solidFill>
                    <a:latin typeface="Tahoma" charset="0"/>
                  </a:rPr>
                  <a:t>2</a:t>
                </a:r>
              </a:p>
            </p:txBody>
          </p:sp>
        </p:grpSp>
        <p:grpSp>
          <p:nvGrpSpPr>
            <p:cNvPr id="49192" name="Group 40"/>
            <p:cNvGrpSpPr>
              <a:grpSpLocks/>
            </p:cNvGrpSpPr>
            <p:nvPr/>
          </p:nvGrpSpPr>
          <p:grpSpPr bwMode="auto">
            <a:xfrm>
              <a:off x="3553" y="1836"/>
              <a:ext cx="1662" cy="249"/>
              <a:chOff x="3553" y="1836"/>
              <a:chExt cx="1662" cy="249"/>
            </a:xfrm>
          </p:grpSpPr>
          <p:sp>
            <p:nvSpPr>
              <p:cNvPr id="49193" name="AutoShape 41"/>
              <p:cNvSpPr>
                <a:spLocks noChangeArrowheads="1"/>
              </p:cNvSpPr>
              <p:nvPr/>
            </p:nvSpPr>
            <p:spPr bwMode="auto">
              <a:xfrm>
                <a:off x="3553" y="1836"/>
                <a:ext cx="1662"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Text Box 42"/>
              <p:cNvSpPr txBox="1">
                <a:spLocks noChangeArrowheads="1"/>
              </p:cNvSpPr>
              <p:nvPr/>
            </p:nvSpPr>
            <p:spPr bwMode="auto">
              <a:xfrm>
                <a:off x="3553" y="1836"/>
                <a:ext cx="166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Yes</a:t>
                </a:r>
              </a:p>
            </p:txBody>
          </p:sp>
        </p:grpSp>
        <p:grpSp>
          <p:nvGrpSpPr>
            <p:cNvPr id="49195" name="Group 43"/>
            <p:cNvGrpSpPr>
              <a:grpSpLocks/>
            </p:cNvGrpSpPr>
            <p:nvPr/>
          </p:nvGrpSpPr>
          <p:grpSpPr bwMode="auto">
            <a:xfrm>
              <a:off x="1162" y="1836"/>
              <a:ext cx="2390" cy="249"/>
              <a:chOff x="1162" y="1836"/>
              <a:chExt cx="2390" cy="249"/>
            </a:xfrm>
          </p:grpSpPr>
          <p:sp>
            <p:nvSpPr>
              <p:cNvPr id="49196" name="AutoShape 44"/>
              <p:cNvSpPr>
                <a:spLocks noChangeArrowheads="1"/>
              </p:cNvSpPr>
              <p:nvPr/>
            </p:nvSpPr>
            <p:spPr bwMode="auto">
              <a:xfrm>
                <a:off x="1162" y="1836"/>
                <a:ext cx="2390"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Text Box 45"/>
              <p:cNvSpPr txBox="1">
                <a:spLocks noChangeArrowheads="1"/>
              </p:cNvSpPr>
              <p:nvPr/>
            </p:nvSpPr>
            <p:spPr bwMode="auto">
              <a:xfrm>
                <a:off x="1162" y="1836"/>
                <a:ext cx="23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0.95</a:t>
                </a:r>
              </a:p>
            </p:txBody>
          </p:sp>
        </p:grpSp>
        <p:grpSp>
          <p:nvGrpSpPr>
            <p:cNvPr id="49198" name="Group 46"/>
            <p:cNvGrpSpPr>
              <a:grpSpLocks/>
            </p:cNvGrpSpPr>
            <p:nvPr/>
          </p:nvGrpSpPr>
          <p:grpSpPr bwMode="auto">
            <a:xfrm>
              <a:off x="227" y="1836"/>
              <a:ext cx="934" cy="248"/>
              <a:chOff x="227" y="1836"/>
              <a:chExt cx="934" cy="248"/>
            </a:xfrm>
          </p:grpSpPr>
          <p:sp>
            <p:nvSpPr>
              <p:cNvPr id="49199" name="AutoShape 47"/>
              <p:cNvSpPr>
                <a:spLocks noChangeArrowheads="1"/>
              </p:cNvSpPr>
              <p:nvPr/>
            </p:nvSpPr>
            <p:spPr bwMode="auto">
              <a:xfrm>
                <a:off x="227" y="1836"/>
                <a:ext cx="934"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0" name="Text Box 48"/>
              <p:cNvSpPr txBox="1">
                <a:spLocks noChangeArrowheads="1"/>
              </p:cNvSpPr>
              <p:nvPr/>
            </p:nvSpPr>
            <p:spPr bwMode="auto">
              <a:xfrm>
                <a:off x="227" y="1836"/>
                <a:ext cx="93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lnSpc>
                    <a:spcPct val="101000"/>
                  </a:lnSpc>
                  <a:spcBef>
                    <a:spcPts val="400"/>
                  </a:spcBef>
                </a:pPr>
                <a:r>
                  <a:rPr lang="en-NZ" altLang="en-US" sz="1600">
                    <a:solidFill>
                      <a:srgbClr val="008000"/>
                    </a:solidFill>
                    <a:latin typeface="Tahoma" charset="0"/>
                  </a:rPr>
                  <a:t>1</a:t>
                </a:r>
              </a:p>
            </p:txBody>
          </p:sp>
        </p:grpSp>
        <p:grpSp>
          <p:nvGrpSpPr>
            <p:cNvPr id="49201" name="Group 49"/>
            <p:cNvGrpSpPr>
              <a:grpSpLocks/>
            </p:cNvGrpSpPr>
            <p:nvPr/>
          </p:nvGrpSpPr>
          <p:grpSpPr bwMode="auto">
            <a:xfrm>
              <a:off x="3553" y="1587"/>
              <a:ext cx="1662" cy="249"/>
              <a:chOff x="3553" y="1587"/>
              <a:chExt cx="1662" cy="249"/>
            </a:xfrm>
          </p:grpSpPr>
          <p:sp>
            <p:nvSpPr>
              <p:cNvPr id="49202" name="AutoShape 50"/>
              <p:cNvSpPr>
                <a:spLocks noChangeArrowheads="1"/>
              </p:cNvSpPr>
              <p:nvPr/>
            </p:nvSpPr>
            <p:spPr bwMode="auto">
              <a:xfrm>
                <a:off x="3553" y="1587"/>
                <a:ext cx="1662"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3" name="Text Box 51"/>
              <p:cNvSpPr txBox="1">
                <a:spLocks noChangeArrowheads="1"/>
              </p:cNvSpPr>
              <p:nvPr/>
            </p:nvSpPr>
            <p:spPr bwMode="auto">
              <a:xfrm>
                <a:off x="3553" y="1587"/>
                <a:ext cx="166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Actual class</a:t>
                </a:r>
              </a:p>
            </p:txBody>
          </p:sp>
        </p:grpSp>
        <p:grpSp>
          <p:nvGrpSpPr>
            <p:cNvPr id="49204" name="Group 52"/>
            <p:cNvGrpSpPr>
              <a:grpSpLocks/>
            </p:cNvGrpSpPr>
            <p:nvPr/>
          </p:nvGrpSpPr>
          <p:grpSpPr bwMode="auto">
            <a:xfrm>
              <a:off x="1162" y="1587"/>
              <a:ext cx="2390" cy="249"/>
              <a:chOff x="1162" y="1587"/>
              <a:chExt cx="2390" cy="249"/>
            </a:xfrm>
          </p:grpSpPr>
          <p:sp>
            <p:nvSpPr>
              <p:cNvPr id="49205" name="AutoShape 53"/>
              <p:cNvSpPr>
                <a:spLocks noChangeArrowheads="1"/>
              </p:cNvSpPr>
              <p:nvPr/>
            </p:nvSpPr>
            <p:spPr bwMode="auto">
              <a:xfrm>
                <a:off x="1162" y="1587"/>
                <a:ext cx="2390"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6" name="Text Box 54"/>
              <p:cNvSpPr txBox="1">
                <a:spLocks noChangeArrowheads="1"/>
              </p:cNvSpPr>
              <p:nvPr/>
            </p:nvSpPr>
            <p:spPr bwMode="auto">
              <a:xfrm>
                <a:off x="1162" y="1587"/>
                <a:ext cx="23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lnSpc>
                    <a:spcPct val="101000"/>
                  </a:lnSpc>
                  <a:spcBef>
                    <a:spcPts val="500"/>
                  </a:spcBef>
                </a:pPr>
                <a:r>
                  <a:rPr lang="en-NZ" altLang="en-US" sz="2000">
                    <a:solidFill>
                      <a:srgbClr val="008000"/>
                    </a:solidFill>
                    <a:latin typeface="Tahoma" charset="0"/>
                  </a:rPr>
                  <a:t>Predicted probability</a:t>
                </a:r>
              </a:p>
            </p:txBody>
          </p:sp>
        </p:grpSp>
        <p:grpSp>
          <p:nvGrpSpPr>
            <p:cNvPr id="49207" name="Group 55"/>
            <p:cNvGrpSpPr>
              <a:grpSpLocks/>
            </p:cNvGrpSpPr>
            <p:nvPr/>
          </p:nvGrpSpPr>
          <p:grpSpPr bwMode="auto">
            <a:xfrm>
              <a:off x="227" y="1587"/>
              <a:ext cx="934" cy="248"/>
              <a:chOff x="227" y="1587"/>
              <a:chExt cx="934" cy="248"/>
            </a:xfrm>
          </p:grpSpPr>
          <p:sp>
            <p:nvSpPr>
              <p:cNvPr id="49208" name="AutoShape 56"/>
              <p:cNvSpPr>
                <a:spLocks noChangeArrowheads="1"/>
              </p:cNvSpPr>
              <p:nvPr/>
            </p:nvSpPr>
            <p:spPr bwMode="auto">
              <a:xfrm>
                <a:off x="227" y="1587"/>
                <a:ext cx="934" cy="248"/>
              </a:xfrm>
              <a:prstGeom prst="roundRect">
                <a:avLst>
                  <a:gd name="adj" fmla="val 40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9209" name="Line 57"/>
            <p:cNvSpPr>
              <a:spLocks noChangeShapeType="1"/>
            </p:cNvSpPr>
            <p:nvPr/>
          </p:nvSpPr>
          <p:spPr bwMode="auto">
            <a:xfrm>
              <a:off x="227" y="1587"/>
              <a:ext cx="93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0" name="Line 58"/>
            <p:cNvSpPr>
              <a:spLocks noChangeShapeType="1"/>
            </p:cNvSpPr>
            <p:nvPr/>
          </p:nvSpPr>
          <p:spPr bwMode="auto">
            <a:xfrm>
              <a:off x="227" y="3157"/>
              <a:ext cx="93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1" name="Line 59"/>
            <p:cNvSpPr>
              <a:spLocks noChangeShapeType="1"/>
            </p:cNvSpPr>
            <p:nvPr/>
          </p:nvSpPr>
          <p:spPr bwMode="auto">
            <a:xfrm>
              <a:off x="227" y="1587"/>
              <a:ext cx="0" cy="2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2" name="Line 60"/>
            <p:cNvSpPr>
              <a:spLocks noChangeShapeType="1"/>
            </p:cNvSpPr>
            <p:nvPr/>
          </p:nvSpPr>
          <p:spPr bwMode="auto">
            <a:xfrm>
              <a:off x="5216" y="1587"/>
              <a:ext cx="0" cy="1569"/>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3" name="Line 61"/>
            <p:cNvSpPr>
              <a:spLocks noChangeShapeType="1"/>
            </p:cNvSpPr>
            <p:nvPr/>
          </p:nvSpPr>
          <p:spPr bwMode="auto">
            <a:xfrm>
              <a:off x="1162" y="1587"/>
              <a:ext cx="4053"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4" name="Line 62"/>
            <p:cNvSpPr>
              <a:spLocks noChangeShapeType="1"/>
            </p:cNvSpPr>
            <p:nvPr/>
          </p:nvSpPr>
          <p:spPr bwMode="auto">
            <a:xfrm>
              <a:off x="227" y="1836"/>
              <a:ext cx="0" cy="2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5" name="Line 63"/>
            <p:cNvSpPr>
              <a:spLocks noChangeShapeType="1"/>
            </p:cNvSpPr>
            <p:nvPr/>
          </p:nvSpPr>
          <p:spPr bwMode="auto">
            <a:xfrm>
              <a:off x="1162" y="1587"/>
              <a:ext cx="0" cy="1569"/>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6" name="Line 64"/>
            <p:cNvSpPr>
              <a:spLocks noChangeShapeType="1"/>
            </p:cNvSpPr>
            <p:nvPr/>
          </p:nvSpPr>
          <p:spPr bwMode="auto">
            <a:xfrm>
              <a:off x="227" y="2085"/>
              <a:ext cx="0" cy="2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7" name="Line 65"/>
            <p:cNvSpPr>
              <a:spLocks noChangeShapeType="1"/>
            </p:cNvSpPr>
            <p:nvPr/>
          </p:nvSpPr>
          <p:spPr bwMode="auto">
            <a:xfrm>
              <a:off x="227" y="2334"/>
              <a:ext cx="0" cy="28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8" name="Line 66"/>
            <p:cNvSpPr>
              <a:spLocks noChangeShapeType="1"/>
            </p:cNvSpPr>
            <p:nvPr/>
          </p:nvSpPr>
          <p:spPr bwMode="auto">
            <a:xfrm>
              <a:off x="227" y="2621"/>
              <a:ext cx="0" cy="28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19" name="Line 67"/>
            <p:cNvSpPr>
              <a:spLocks noChangeShapeType="1"/>
            </p:cNvSpPr>
            <p:nvPr/>
          </p:nvSpPr>
          <p:spPr bwMode="auto">
            <a:xfrm>
              <a:off x="227" y="2908"/>
              <a:ext cx="0" cy="2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20" name="Line 68"/>
            <p:cNvSpPr>
              <a:spLocks noChangeShapeType="1"/>
            </p:cNvSpPr>
            <p:nvPr/>
          </p:nvSpPr>
          <p:spPr bwMode="auto">
            <a:xfrm>
              <a:off x="1162" y="3157"/>
              <a:ext cx="4053"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21" name="Line 69"/>
            <p:cNvSpPr>
              <a:spLocks noChangeShapeType="1"/>
            </p:cNvSpPr>
            <p:nvPr/>
          </p:nvSpPr>
          <p:spPr bwMode="auto">
            <a:xfrm>
              <a:off x="1162" y="1836"/>
              <a:ext cx="4053" cy="0"/>
            </a:xfrm>
            <a:prstGeom prst="line">
              <a:avLst/>
            </a:prstGeom>
            <a:noFill/>
            <a:ln w="12600" cap="flat">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1"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594693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7938" name="Rectangle 1026"/>
          <p:cNvSpPr>
            <a:spLocks noChangeArrowheads="1"/>
          </p:cNvSpPr>
          <p:nvPr/>
        </p:nvSpPr>
        <p:spPr bwMode="auto">
          <a:xfrm>
            <a:off x="2286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A hypothetical lift chart</a:t>
            </a:r>
            <a:endParaRPr lang="en-AU" sz="4400">
              <a:solidFill>
                <a:schemeClr val="tx2"/>
              </a:solidFill>
            </a:endParaRPr>
          </a:p>
        </p:txBody>
      </p:sp>
      <p:pic>
        <p:nvPicPr>
          <p:cNvPr id="167939" name="Picture 1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371600"/>
            <a:ext cx="7315200" cy="4186238"/>
          </a:xfrm>
          <a:prstGeom prst="rect">
            <a:avLst/>
          </a:prstGeom>
          <a:noFill/>
          <a:extLst>
            <a:ext uri="{909E8E84-426E-40DD-AFC4-6F175D3DCCD1}">
              <a14:hiddenFill xmlns:a14="http://schemas.microsoft.com/office/drawing/2010/main">
                <a:solidFill>
                  <a:srgbClr val="FFFFFF"/>
                </a:solidFill>
              </a14:hiddenFill>
            </a:ext>
          </a:extLst>
        </p:spPr>
      </p:pic>
      <p:sp>
        <p:nvSpPr>
          <p:cNvPr id="167940" name="Text Box 1028"/>
          <p:cNvSpPr txBox="1">
            <a:spLocks noChangeArrowheads="1"/>
          </p:cNvSpPr>
          <p:nvPr/>
        </p:nvSpPr>
        <p:spPr bwMode="auto">
          <a:xfrm>
            <a:off x="1752600" y="541020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Lift factor = 4</a:t>
            </a:r>
          </a:p>
        </p:txBody>
      </p:sp>
      <p:sp>
        <p:nvSpPr>
          <p:cNvPr id="167944" name="Line 1032"/>
          <p:cNvSpPr>
            <a:spLocks noChangeShapeType="1"/>
          </p:cNvSpPr>
          <p:nvPr/>
        </p:nvSpPr>
        <p:spPr bwMode="auto">
          <a:xfrm flipV="1">
            <a:off x="2633663" y="5043488"/>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5" name="Text Box 1033"/>
          <p:cNvSpPr txBox="1">
            <a:spLocks noChangeArrowheads="1"/>
          </p:cNvSpPr>
          <p:nvPr/>
        </p:nvSpPr>
        <p:spPr bwMode="auto">
          <a:xfrm>
            <a:off x="3733800" y="5791200"/>
            <a:ext cx="1884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Lift factor = ?</a:t>
            </a:r>
          </a:p>
        </p:txBody>
      </p:sp>
      <p:sp>
        <p:nvSpPr>
          <p:cNvPr id="167946" name="Line 1034"/>
          <p:cNvSpPr>
            <a:spLocks noChangeShapeType="1"/>
          </p:cNvSpPr>
          <p:nvPr/>
        </p:nvSpPr>
        <p:spPr bwMode="auto">
          <a:xfrm flipV="1">
            <a:off x="4300538" y="5381625"/>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6914"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Generating a lift chart for</a:t>
            </a:r>
          </a:p>
          <a:p>
            <a:pPr algn="ctr"/>
            <a:r>
              <a:rPr lang="en-NZ" sz="4400">
                <a:solidFill>
                  <a:schemeClr val="tx2"/>
                </a:solidFill>
              </a:rPr>
              <a:t>Naïve Bayes</a:t>
            </a:r>
            <a:endParaRPr lang="en-AU" sz="4400">
              <a:solidFill>
                <a:schemeClr val="tx2"/>
              </a:solidFill>
            </a:endParaRPr>
          </a:p>
        </p:txBody>
      </p:sp>
      <p:sp>
        <p:nvSpPr>
          <p:cNvPr id="166915" name="Rectangle 3"/>
          <p:cNvSpPr>
            <a:spLocks noChangeArrowheads="1"/>
          </p:cNvSpPr>
          <p:nvPr/>
        </p:nvSpPr>
        <p:spPr bwMode="auto">
          <a:xfrm>
            <a:off x="3810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NZ" dirty="0"/>
              <a:t>Instances are sorted according to their predicted probability of being a true positive:</a:t>
            </a:r>
          </a:p>
          <a:p>
            <a:pPr marL="342900" indent="-342900">
              <a:spcBef>
                <a:spcPct val="20000"/>
              </a:spcBef>
              <a:buFontTx/>
              <a:buChar char="•"/>
            </a:pPr>
            <a:endParaRPr lang="en-NZ" sz="2800" dirty="0"/>
          </a:p>
          <a:p>
            <a:pPr marL="342900" indent="-342900">
              <a:spcBef>
                <a:spcPct val="20000"/>
              </a:spcBef>
              <a:buFontTx/>
              <a:buChar char="•"/>
            </a:pPr>
            <a:endParaRPr lang="en-NZ" sz="2800" dirty="0"/>
          </a:p>
          <a:p>
            <a:pPr marL="342900" indent="-342900">
              <a:spcBef>
                <a:spcPct val="20000"/>
              </a:spcBef>
              <a:buFontTx/>
              <a:buChar char="•"/>
            </a:pPr>
            <a:endParaRPr lang="en-NZ" sz="2800" dirty="0"/>
          </a:p>
          <a:p>
            <a:pPr marL="342900" indent="-342900">
              <a:spcBef>
                <a:spcPct val="20000"/>
              </a:spcBef>
              <a:buFontTx/>
              <a:buChar char="•"/>
            </a:pPr>
            <a:endParaRPr lang="en-NZ" sz="2800" dirty="0"/>
          </a:p>
          <a:p>
            <a:pPr marL="342900" indent="-342900">
              <a:spcBef>
                <a:spcPct val="20000"/>
              </a:spcBef>
              <a:buFontTx/>
              <a:buChar char="•"/>
            </a:pPr>
            <a:endParaRPr lang="en-NZ" sz="2800" dirty="0"/>
          </a:p>
          <a:p>
            <a:pPr marL="342900" indent="-342900">
              <a:spcBef>
                <a:spcPct val="20000"/>
              </a:spcBef>
              <a:buFontTx/>
              <a:buChar char="•"/>
            </a:pPr>
            <a:endParaRPr lang="en-NZ" sz="2800" dirty="0"/>
          </a:p>
          <a:p>
            <a:pPr marL="342900" indent="-342900">
              <a:spcBef>
                <a:spcPct val="20000"/>
              </a:spcBef>
              <a:buFontTx/>
              <a:buChar char="•"/>
            </a:pPr>
            <a:r>
              <a:rPr lang="en-NZ" dirty="0"/>
              <a:t>Repeated sampling will yield a curve – a lift chart</a:t>
            </a:r>
          </a:p>
        </p:txBody>
      </p:sp>
      <p:graphicFrame>
        <p:nvGraphicFramePr>
          <p:cNvPr id="166940" name="Group 28"/>
          <p:cNvGraphicFramePr>
            <a:graphicFrameLocks noGrp="1"/>
          </p:cNvGraphicFramePr>
          <p:nvPr/>
        </p:nvGraphicFramePr>
        <p:xfrm>
          <a:off x="1371600" y="2590800"/>
          <a:ext cx="6096000" cy="2743200"/>
        </p:xfrm>
        <a:graphic>
          <a:graphicData uri="http://schemas.openxmlformats.org/drawingml/2006/table">
            <a:tbl>
              <a:tblPr/>
              <a:tblGrid>
                <a:gridCol w="1143000"/>
                <a:gridCol w="2921000"/>
                <a:gridCol w="2032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Rank</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Predicted probability</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Actual class</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0.95</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Yes</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0.93</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Yes</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3</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0.93</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No</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4</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0.88</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Yes</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400" b="0" i="0" u="none" strike="noStrike" cap="none" normalizeH="0" baseline="0" smtClean="0">
                          <a:ln>
                            <a:noFill/>
                          </a:ln>
                          <a:solidFill>
                            <a:schemeClr val="tx1"/>
                          </a:solidFill>
                          <a:effectLst/>
                          <a:latin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8962"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ROC curves</a:t>
            </a:r>
            <a:endParaRPr lang="en-AU" sz="4400">
              <a:solidFill>
                <a:schemeClr val="tx2"/>
              </a:solidFill>
            </a:endParaRPr>
          </a:p>
        </p:txBody>
      </p:sp>
      <p:sp>
        <p:nvSpPr>
          <p:cNvPr id="168963"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NZ" sz="3200" i="1"/>
              <a:t>ROC curves</a:t>
            </a:r>
            <a:r>
              <a:rPr lang="en-NZ" sz="3200"/>
              <a:t> are similar to lift charts</a:t>
            </a:r>
          </a:p>
          <a:p>
            <a:pPr marL="742950" lvl="1" indent="-285750">
              <a:spcBef>
                <a:spcPct val="20000"/>
              </a:spcBef>
              <a:buFontTx/>
              <a:buChar char="–"/>
            </a:pPr>
            <a:r>
              <a:rPr lang="en-NZ" sz="2800"/>
              <a:t>“ROC” stands for “receiver operating characteristic”</a:t>
            </a:r>
          </a:p>
          <a:p>
            <a:pPr marL="742950" lvl="1" indent="-285750">
              <a:spcBef>
                <a:spcPct val="20000"/>
              </a:spcBef>
              <a:buFontTx/>
              <a:buChar char="–"/>
            </a:pPr>
            <a:r>
              <a:rPr lang="en-NZ" sz="2800"/>
              <a:t>Used in signal detection to show tradeoff between hit rate and false alarm rate over a noisy channel</a:t>
            </a:r>
          </a:p>
          <a:p>
            <a:pPr marL="342900" indent="-342900">
              <a:spcBef>
                <a:spcPct val="20000"/>
              </a:spcBef>
              <a:buFontTx/>
              <a:buChar char="•"/>
            </a:pPr>
            <a:r>
              <a:rPr lang="en-NZ" sz="3200"/>
              <a:t>Differences with lift chart:</a:t>
            </a:r>
          </a:p>
          <a:p>
            <a:pPr marL="742950" lvl="1" indent="-285750">
              <a:spcBef>
                <a:spcPct val="20000"/>
              </a:spcBef>
              <a:buFontTx/>
              <a:buChar char="–"/>
            </a:pPr>
            <a:r>
              <a:rPr lang="en-NZ" sz="2800" i="1"/>
              <a:t>y </a:t>
            </a:r>
            <a:r>
              <a:rPr lang="en-NZ" sz="2800"/>
              <a:t>axis shows percentage of true positives in sample (rather than absolute number)</a:t>
            </a:r>
          </a:p>
          <a:p>
            <a:pPr marL="742950" lvl="1" indent="-285750">
              <a:spcBef>
                <a:spcPct val="20000"/>
              </a:spcBef>
              <a:buFontTx/>
              <a:buChar char="–"/>
            </a:pPr>
            <a:r>
              <a:rPr lang="en-NZ" sz="2800" i="1"/>
              <a:t>x</a:t>
            </a:r>
            <a:r>
              <a:rPr lang="en-NZ" sz="2800"/>
              <a:t> axis shows percentage of false positives in sample (rather than sample size) </a:t>
            </a:r>
            <a:endParaRPr lang="en-AU"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9986"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A sample ROC curve</a:t>
            </a:r>
            <a:endParaRPr lang="en-AU" sz="4400">
              <a:solidFill>
                <a:schemeClr val="tx2"/>
              </a:solidFill>
            </a:endParaRPr>
          </a:p>
        </p:txBody>
      </p:sp>
      <p:pic>
        <p:nvPicPr>
          <p:cNvPr id="1699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676400"/>
            <a:ext cx="7010400" cy="4157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0530"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Training and testing I</a:t>
            </a:r>
          </a:p>
        </p:txBody>
      </p:sp>
      <p:sp>
        <p:nvSpPr>
          <p:cNvPr id="150531"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Natural performance measure for classification problems: </a:t>
            </a:r>
            <a:r>
              <a:rPr lang="en-US" sz="3200" i="1"/>
              <a:t>error rate</a:t>
            </a:r>
          </a:p>
          <a:p>
            <a:pPr marL="742950" lvl="1" indent="-285750">
              <a:spcBef>
                <a:spcPct val="20000"/>
              </a:spcBef>
              <a:buFontTx/>
              <a:buChar char="–"/>
            </a:pPr>
            <a:r>
              <a:rPr lang="en-US" sz="2800" i="1"/>
              <a:t>Success</a:t>
            </a:r>
            <a:r>
              <a:rPr lang="en-US" sz="2800"/>
              <a:t>: instance’s class is predicted correctly</a:t>
            </a:r>
          </a:p>
          <a:p>
            <a:pPr marL="742950" lvl="1" indent="-285750">
              <a:spcBef>
                <a:spcPct val="20000"/>
              </a:spcBef>
              <a:buFontTx/>
              <a:buChar char="–"/>
            </a:pPr>
            <a:r>
              <a:rPr lang="en-US" sz="2800" i="1"/>
              <a:t>Error</a:t>
            </a:r>
            <a:r>
              <a:rPr lang="en-US" sz="2800"/>
              <a:t>: instance’s class is predicted incorrectly</a:t>
            </a:r>
          </a:p>
          <a:p>
            <a:pPr marL="742950" lvl="1" indent="-285750">
              <a:spcBef>
                <a:spcPct val="20000"/>
              </a:spcBef>
              <a:buFontTx/>
              <a:buChar char="–"/>
            </a:pPr>
            <a:r>
              <a:rPr lang="en-US" sz="2800"/>
              <a:t>Error rate: proportion of errors made over the whole set of instances</a:t>
            </a:r>
          </a:p>
          <a:p>
            <a:pPr marL="342900" indent="-342900">
              <a:spcBef>
                <a:spcPct val="20000"/>
              </a:spcBef>
              <a:buFontTx/>
              <a:buChar char="•"/>
            </a:pPr>
            <a:r>
              <a:rPr lang="en-US" sz="3200" i="1"/>
              <a:t>Resubstitution error: </a:t>
            </a:r>
            <a:r>
              <a:rPr lang="en-US" sz="3200"/>
              <a:t>error rate obtained from the training data</a:t>
            </a:r>
          </a:p>
          <a:p>
            <a:pPr marL="342900" indent="-342900">
              <a:spcBef>
                <a:spcPct val="20000"/>
              </a:spcBef>
              <a:buFontTx/>
              <a:buChar char="•"/>
            </a:pPr>
            <a:r>
              <a:rPr lang="en-US" sz="3200"/>
              <a:t>Resubstitution error is (hopelessly) optimistic!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71010"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Cross-validation and ROC curves</a:t>
            </a:r>
            <a:endParaRPr lang="en-AU" sz="4400">
              <a:solidFill>
                <a:schemeClr val="tx2"/>
              </a:solidFill>
            </a:endParaRPr>
          </a:p>
        </p:txBody>
      </p:sp>
      <p:sp>
        <p:nvSpPr>
          <p:cNvPr id="171011"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Simple method of getting a ROC curve using cross-validation:</a:t>
            </a:r>
          </a:p>
          <a:p>
            <a:pPr marL="742950" lvl="1" indent="-285750">
              <a:spcBef>
                <a:spcPct val="20000"/>
              </a:spcBef>
              <a:buFontTx/>
              <a:buChar char="–"/>
            </a:pPr>
            <a:r>
              <a:rPr lang="en-US" sz="2800"/>
              <a:t>Collect probabilities for instances in test folds</a:t>
            </a:r>
          </a:p>
          <a:p>
            <a:pPr marL="742950" lvl="1" indent="-285750">
              <a:spcBef>
                <a:spcPct val="20000"/>
              </a:spcBef>
              <a:buFontTx/>
              <a:buChar char="–"/>
            </a:pPr>
            <a:r>
              <a:rPr lang="en-US" sz="2800"/>
              <a:t>Sort instances according to probabilities</a:t>
            </a:r>
          </a:p>
          <a:p>
            <a:pPr marL="342900" indent="-342900">
              <a:spcBef>
                <a:spcPct val="20000"/>
              </a:spcBef>
              <a:buFontTx/>
              <a:buChar char="•"/>
            </a:pPr>
            <a:r>
              <a:rPr lang="en-US" sz="3200"/>
              <a:t>This method is implemented in WEKA</a:t>
            </a:r>
          </a:p>
          <a:p>
            <a:pPr marL="342900" indent="-342900">
              <a:spcBef>
                <a:spcPct val="20000"/>
              </a:spcBef>
              <a:buFontTx/>
              <a:buChar char="•"/>
            </a:pPr>
            <a:r>
              <a:rPr lang="en-US" sz="3200"/>
              <a:t>However, this is just one possibility</a:t>
            </a:r>
          </a:p>
          <a:p>
            <a:pPr marL="742950" lvl="1" indent="-285750">
              <a:spcBef>
                <a:spcPct val="20000"/>
              </a:spcBef>
              <a:buFontTx/>
              <a:buChar char="–"/>
            </a:pPr>
            <a:r>
              <a:rPr lang="en-US" sz="2800"/>
              <a:t>The method described in the book generates an ROC curve for each fold and averages them </a:t>
            </a:r>
            <a:endParaRPr lang="en-AU"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72034"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ROC curves for two schemes</a:t>
            </a:r>
            <a:endParaRPr lang="en-AU" sz="4400">
              <a:solidFill>
                <a:schemeClr val="tx2"/>
              </a:solidFill>
            </a:endParaRPr>
          </a:p>
        </p:txBody>
      </p:sp>
      <p:pic>
        <p:nvPicPr>
          <p:cNvPr id="17203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676400"/>
            <a:ext cx="7086600" cy="4202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73058"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convex hull</a:t>
            </a:r>
            <a:endParaRPr lang="en-AU" sz="4400">
              <a:solidFill>
                <a:schemeClr val="tx2"/>
              </a:solidFill>
            </a:endParaRPr>
          </a:p>
        </p:txBody>
      </p:sp>
      <p:sp>
        <p:nvSpPr>
          <p:cNvPr id="173059"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Given two learning schemes we can achieve any point on the convex hull!</a:t>
            </a:r>
          </a:p>
          <a:p>
            <a:pPr marL="342900" indent="-342900">
              <a:spcBef>
                <a:spcPct val="20000"/>
              </a:spcBef>
              <a:buFontTx/>
              <a:buChar char="•"/>
            </a:pPr>
            <a:r>
              <a:rPr lang="en-US" sz="3200"/>
              <a:t>TP and FP rates for scheme A: </a:t>
            </a:r>
            <a:r>
              <a:rPr lang="en-US" sz="3200" i="1"/>
              <a:t>t</a:t>
            </a:r>
            <a:r>
              <a:rPr lang="en-US" sz="3200" i="1" baseline="-25000"/>
              <a:t>1</a:t>
            </a:r>
            <a:r>
              <a:rPr lang="en-US" sz="3200"/>
              <a:t> and </a:t>
            </a:r>
            <a:r>
              <a:rPr lang="en-US" sz="3200" i="1"/>
              <a:t>f</a:t>
            </a:r>
            <a:r>
              <a:rPr lang="en-US" sz="3200" i="1" baseline="-25000"/>
              <a:t>1</a:t>
            </a:r>
          </a:p>
          <a:p>
            <a:pPr marL="342900" indent="-342900">
              <a:spcBef>
                <a:spcPct val="20000"/>
              </a:spcBef>
              <a:buFontTx/>
              <a:buChar char="•"/>
            </a:pPr>
            <a:r>
              <a:rPr lang="en-US" sz="3200"/>
              <a:t>TP and FP rates for scheme B: </a:t>
            </a:r>
            <a:r>
              <a:rPr lang="en-US" sz="3200" i="1"/>
              <a:t>t</a:t>
            </a:r>
            <a:r>
              <a:rPr lang="en-US" sz="3200" i="1" baseline="-25000"/>
              <a:t>2</a:t>
            </a:r>
            <a:r>
              <a:rPr lang="en-US" sz="3200"/>
              <a:t> and </a:t>
            </a:r>
            <a:r>
              <a:rPr lang="en-US" sz="3200" i="1"/>
              <a:t>f</a:t>
            </a:r>
            <a:r>
              <a:rPr lang="en-US" sz="3200" i="1" baseline="-25000"/>
              <a:t>2</a:t>
            </a:r>
          </a:p>
          <a:p>
            <a:pPr marL="342900" indent="-342900">
              <a:spcBef>
                <a:spcPct val="20000"/>
              </a:spcBef>
              <a:buFontTx/>
              <a:buChar char="•"/>
            </a:pPr>
            <a:r>
              <a:rPr lang="en-US" sz="3200"/>
              <a:t>If scheme A is used to predict 100</a:t>
            </a:r>
            <a:r>
              <a:rPr lang="en-US" sz="3200">
                <a:sym typeface="Symbol" pitchFamily="18" charset="2"/>
              </a:rPr>
              <a:t></a:t>
            </a:r>
            <a:r>
              <a:rPr lang="en-US" sz="3200" i="1"/>
              <a:t>q</a:t>
            </a:r>
            <a:r>
              <a:rPr lang="en-US" sz="3200"/>
              <a:t>% of 100 cases and scheme B for the rest, then we get:</a:t>
            </a:r>
          </a:p>
          <a:p>
            <a:pPr marL="742950" lvl="1" indent="-285750">
              <a:spcBef>
                <a:spcPct val="20000"/>
              </a:spcBef>
              <a:buFontTx/>
              <a:buChar char="–"/>
            </a:pPr>
            <a:r>
              <a:rPr lang="en-US" sz="2800"/>
              <a:t>TP rate for combined scheme: </a:t>
            </a:r>
            <a:r>
              <a:rPr lang="en-US" sz="2800" i="1"/>
              <a:t>q </a:t>
            </a:r>
            <a:r>
              <a:rPr lang="en-US" sz="2800">
                <a:sym typeface="Symbol" pitchFamily="18" charset="2"/>
              </a:rPr>
              <a:t> </a:t>
            </a:r>
            <a:r>
              <a:rPr lang="en-US" sz="2800" i="1"/>
              <a:t>t</a:t>
            </a:r>
            <a:r>
              <a:rPr lang="en-US" sz="2800" i="1" baseline="-25000"/>
              <a:t>1</a:t>
            </a:r>
            <a:r>
              <a:rPr lang="en-US" sz="2800"/>
              <a:t>+(1-</a:t>
            </a:r>
            <a:r>
              <a:rPr lang="en-US" sz="2800" i="1"/>
              <a:t>q</a:t>
            </a:r>
            <a:r>
              <a:rPr lang="en-US" sz="2800"/>
              <a:t>) </a:t>
            </a:r>
            <a:r>
              <a:rPr lang="en-US" sz="2800">
                <a:sym typeface="Symbol" pitchFamily="18" charset="2"/>
              </a:rPr>
              <a:t> </a:t>
            </a:r>
            <a:r>
              <a:rPr lang="en-US" sz="2800" i="1"/>
              <a:t>t</a:t>
            </a:r>
            <a:r>
              <a:rPr lang="en-US" sz="2800" i="1" baseline="-25000"/>
              <a:t>2</a:t>
            </a:r>
            <a:endParaRPr lang="en-US" sz="2800"/>
          </a:p>
          <a:p>
            <a:pPr marL="742950" lvl="1" indent="-285750">
              <a:spcBef>
                <a:spcPct val="20000"/>
              </a:spcBef>
              <a:buFontTx/>
              <a:buChar char="–"/>
            </a:pPr>
            <a:r>
              <a:rPr lang="en-US" sz="2800"/>
              <a:t>FP rate for combined scheme: </a:t>
            </a:r>
            <a:r>
              <a:rPr lang="en-US" sz="2800" i="1"/>
              <a:t>q </a:t>
            </a:r>
            <a:r>
              <a:rPr lang="en-US" sz="2800">
                <a:sym typeface="Symbol" pitchFamily="18" charset="2"/>
              </a:rPr>
              <a:t> </a:t>
            </a:r>
            <a:r>
              <a:rPr lang="en-US" sz="2800" i="1"/>
              <a:t>f</a:t>
            </a:r>
            <a:r>
              <a:rPr lang="en-US" sz="2800" i="1" baseline="-25000"/>
              <a:t>1</a:t>
            </a:r>
            <a:r>
              <a:rPr lang="en-US" sz="2800"/>
              <a:t>+(1-</a:t>
            </a:r>
            <a:r>
              <a:rPr lang="en-US" sz="2800" i="1"/>
              <a:t>q</a:t>
            </a:r>
            <a:r>
              <a:rPr lang="en-US" sz="2800"/>
              <a:t>) </a:t>
            </a:r>
            <a:r>
              <a:rPr lang="en-US" sz="2800">
                <a:sym typeface="Symbol" pitchFamily="18" charset="2"/>
              </a:rPr>
              <a:t> </a:t>
            </a:r>
            <a:r>
              <a:rPr lang="en-US" sz="2800" i="1"/>
              <a:t>f</a:t>
            </a:r>
            <a:r>
              <a:rPr lang="en-US" sz="2800" i="1" baseline="-25000"/>
              <a:t>2</a:t>
            </a:r>
            <a:endParaRPr lang="en-AU"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idx="4294967295"/>
          </p:nvPr>
        </p:nvSpPr>
        <p:spPr>
          <a:xfrm>
            <a:off x="0" y="-77788"/>
            <a:ext cx="9344025" cy="10683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More measures...</a:t>
            </a:r>
          </a:p>
        </p:txBody>
      </p:sp>
      <p:sp>
        <p:nvSpPr>
          <p:cNvPr id="56322" name="Text Box 2"/>
          <p:cNvSpPr txBox="1">
            <a:spLocks noChangeArrowheads="1"/>
          </p:cNvSpPr>
          <p:nvPr/>
        </p:nvSpPr>
        <p:spPr bwMode="auto">
          <a:xfrm>
            <a:off x="0" y="1187450"/>
            <a:ext cx="9144000" cy="492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431800" indent="-21590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1pPr>
            <a:lvl2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2pPr>
            <a:lvl3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3pPr>
            <a:lvl4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4pPr>
            <a:lvl5pPr>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431800" algn="l"/>
                <a:tab pos="1346200" algn="l"/>
                <a:tab pos="2260600" algn="l"/>
                <a:tab pos="3175000" algn="l"/>
                <a:tab pos="4089400" algn="l"/>
                <a:tab pos="5003800" algn="l"/>
                <a:tab pos="5918200" algn="l"/>
                <a:tab pos="6832600" algn="l"/>
                <a:tab pos="7747000" algn="l"/>
                <a:tab pos="8661400" algn="l"/>
                <a:tab pos="9575800" algn="l"/>
                <a:tab pos="10490200" algn="l"/>
              </a:tabLst>
              <a:defRPr sz="2400">
                <a:solidFill>
                  <a:srgbClr val="00DCFF"/>
                </a:solidFill>
                <a:latin typeface="Utopia" pitchFamily="32" charset="0"/>
                <a:ea typeface="msgothic" charset="0"/>
                <a:cs typeface="msgothic" charset="0"/>
              </a:defRPr>
            </a:lvl9pPr>
          </a:lstStyle>
          <a:p>
            <a:pPr>
              <a:spcBef>
                <a:spcPts val="600"/>
              </a:spcBef>
              <a:buClr>
                <a:srgbClr val="008000"/>
              </a:buClr>
              <a:buSzPct val="45000"/>
              <a:buFont typeface="Wingdings" charset="2"/>
              <a:buChar char=""/>
            </a:pPr>
            <a:r>
              <a:rPr lang="en-US" altLang="en-US" dirty="0">
                <a:solidFill>
                  <a:schemeClr val="tx1"/>
                </a:solidFill>
              </a:rPr>
              <a:t>Percentage of retrieved documents that are relevant: </a:t>
            </a:r>
            <a:r>
              <a:rPr lang="en-US" altLang="en-US" dirty="0" smtClean="0">
                <a:solidFill>
                  <a:schemeClr val="tx1"/>
                </a:solidFill>
              </a:rPr>
              <a:t>			</a:t>
            </a:r>
            <a:r>
              <a:rPr lang="en-US" altLang="en-US" i="1" dirty="0" smtClean="0">
                <a:solidFill>
                  <a:schemeClr val="tx1"/>
                </a:solidFill>
              </a:rPr>
              <a:t>precision=</a:t>
            </a:r>
            <a:r>
              <a:rPr lang="en-US" altLang="en-US" dirty="0" smtClean="0">
                <a:solidFill>
                  <a:schemeClr val="tx1"/>
                </a:solidFill>
              </a:rPr>
              <a:t>TP</a:t>
            </a:r>
            <a:r>
              <a:rPr lang="en-US" altLang="en-US" dirty="0">
                <a:solidFill>
                  <a:schemeClr val="tx1"/>
                </a:solidFill>
              </a:rPr>
              <a:t>/(TP+FP)</a:t>
            </a:r>
          </a:p>
          <a:p>
            <a:pPr>
              <a:spcBef>
                <a:spcPts val="600"/>
              </a:spcBef>
              <a:buClr>
                <a:srgbClr val="008000"/>
              </a:buClr>
              <a:buSzPct val="45000"/>
              <a:buFont typeface="Wingdings" charset="2"/>
              <a:buChar char=""/>
            </a:pPr>
            <a:r>
              <a:rPr lang="en-US" altLang="en-US" dirty="0">
                <a:solidFill>
                  <a:schemeClr val="tx1"/>
                </a:solidFill>
              </a:rPr>
              <a:t>Percentage of relevant documents that are returned: </a:t>
            </a:r>
            <a:br>
              <a:rPr lang="en-US" altLang="en-US" dirty="0">
                <a:solidFill>
                  <a:schemeClr val="tx1"/>
                </a:solidFill>
              </a:rPr>
            </a:br>
            <a:r>
              <a:rPr lang="en-US" altLang="en-US" dirty="0" smtClean="0">
                <a:solidFill>
                  <a:schemeClr val="tx1"/>
                </a:solidFill>
              </a:rPr>
              <a:t>			</a:t>
            </a:r>
            <a:r>
              <a:rPr lang="en-US" altLang="en-US" i="1" dirty="0" smtClean="0">
                <a:solidFill>
                  <a:schemeClr val="tx1"/>
                </a:solidFill>
              </a:rPr>
              <a:t>recall </a:t>
            </a:r>
            <a:r>
              <a:rPr lang="en-US" altLang="en-US" i="1" dirty="0">
                <a:solidFill>
                  <a:schemeClr val="tx1"/>
                </a:solidFill>
              </a:rPr>
              <a:t>=</a:t>
            </a:r>
            <a:r>
              <a:rPr lang="en-US" altLang="en-US" dirty="0">
                <a:solidFill>
                  <a:schemeClr val="tx1"/>
                </a:solidFill>
              </a:rPr>
              <a:t>TP/(TP+FN)</a:t>
            </a:r>
          </a:p>
          <a:p>
            <a:pPr>
              <a:spcBef>
                <a:spcPts val="600"/>
              </a:spcBef>
              <a:buClr>
                <a:srgbClr val="008000"/>
              </a:buClr>
              <a:buSzPct val="45000"/>
              <a:buFont typeface="Wingdings" charset="2"/>
              <a:buChar char=""/>
            </a:pPr>
            <a:r>
              <a:rPr lang="en-US" altLang="en-US" dirty="0">
                <a:solidFill>
                  <a:schemeClr val="tx1"/>
                </a:solidFill>
              </a:rPr>
              <a:t>Precision/recall curves have hyperbolic shape</a:t>
            </a:r>
          </a:p>
          <a:p>
            <a:pPr>
              <a:spcBef>
                <a:spcPts val="600"/>
              </a:spcBef>
              <a:buClr>
                <a:srgbClr val="008000"/>
              </a:buClr>
              <a:buSzPct val="45000"/>
              <a:buFont typeface="Wingdings" charset="2"/>
              <a:buChar char=""/>
            </a:pPr>
            <a:r>
              <a:rPr lang="en-US" altLang="en-US" dirty="0">
                <a:solidFill>
                  <a:schemeClr val="tx1"/>
                </a:solidFill>
              </a:rPr>
              <a:t>Summary measures: average precision at 20%, 50% and 80% recall (</a:t>
            </a:r>
            <a:r>
              <a:rPr lang="en-US" altLang="en-US" i="1" dirty="0">
                <a:solidFill>
                  <a:schemeClr val="tx1"/>
                </a:solidFill>
              </a:rPr>
              <a:t>three-point average recall</a:t>
            </a:r>
            <a:r>
              <a:rPr lang="en-US" altLang="en-US" dirty="0">
                <a:solidFill>
                  <a:schemeClr val="tx1"/>
                </a:solidFill>
              </a:rPr>
              <a:t>)</a:t>
            </a:r>
          </a:p>
          <a:p>
            <a:pPr>
              <a:spcBef>
                <a:spcPts val="600"/>
              </a:spcBef>
              <a:buClr>
                <a:srgbClr val="008000"/>
              </a:buClr>
              <a:buSzPct val="45000"/>
              <a:buFont typeface="Wingdings" charset="2"/>
              <a:buChar char=""/>
            </a:pPr>
            <a:r>
              <a:rPr lang="en-US" altLang="en-US" i="1" dirty="0">
                <a:solidFill>
                  <a:schemeClr val="tx1"/>
                </a:solidFill>
              </a:rPr>
              <a:t>F-measure</a:t>
            </a:r>
            <a:r>
              <a:rPr lang="en-US" altLang="en-US" dirty="0">
                <a:solidFill>
                  <a:schemeClr val="tx1"/>
                </a:solidFill>
              </a:rPr>
              <a:t>=(2</a:t>
            </a:r>
            <a:r>
              <a:rPr lang="en-US" altLang="en-US" i="1" dirty="0">
                <a:solidFill>
                  <a:schemeClr val="tx1"/>
                </a:solidFill>
              </a:rPr>
              <a:t> </a:t>
            </a:r>
            <a:r>
              <a:rPr lang="en-US" altLang="en-US" i="1" dirty="0">
                <a:solidFill>
                  <a:schemeClr val="tx1"/>
                </a:solidFill>
                <a:ea typeface="Utopia" pitchFamily="32" charset="0"/>
                <a:cs typeface="Utopia" pitchFamily="32" charset="0"/>
              </a:rPr>
              <a:t>× </a:t>
            </a:r>
            <a:r>
              <a:rPr lang="en-US" altLang="en-US" dirty="0">
                <a:solidFill>
                  <a:schemeClr val="tx1"/>
                </a:solidFill>
              </a:rPr>
              <a:t>recall</a:t>
            </a:r>
            <a:r>
              <a:rPr lang="en-US" altLang="en-US" i="1" dirty="0">
                <a:solidFill>
                  <a:schemeClr val="tx1"/>
                </a:solidFill>
              </a:rPr>
              <a:t> </a:t>
            </a:r>
            <a:r>
              <a:rPr lang="en-US" altLang="en-US" i="1" dirty="0">
                <a:solidFill>
                  <a:schemeClr val="tx1"/>
                </a:solidFill>
                <a:ea typeface="Utopia" pitchFamily="32" charset="0"/>
                <a:cs typeface="Utopia" pitchFamily="32" charset="0"/>
              </a:rPr>
              <a:t>× </a:t>
            </a:r>
            <a:r>
              <a:rPr lang="en-US" altLang="en-US" dirty="0">
                <a:solidFill>
                  <a:schemeClr val="tx1"/>
                </a:solidFill>
              </a:rPr>
              <a:t>precision)/(</a:t>
            </a:r>
            <a:r>
              <a:rPr lang="en-US" altLang="en-US" dirty="0" err="1">
                <a:solidFill>
                  <a:schemeClr val="tx1"/>
                </a:solidFill>
              </a:rPr>
              <a:t>recall+precision</a:t>
            </a:r>
            <a:r>
              <a:rPr lang="en-US" altLang="en-US" dirty="0">
                <a:solidFill>
                  <a:schemeClr val="tx1"/>
                </a:solidFill>
              </a:rPr>
              <a:t>)</a:t>
            </a:r>
          </a:p>
          <a:p>
            <a:pPr>
              <a:spcBef>
                <a:spcPts val="600"/>
              </a:spcBef>
              <a:buClr>
                <a:srgbClr val="008000"/>
              </a:buClr>
              <a:buSzPct val="45000"/>
              <a:buFont typeface="Wingdings" charset="2"/>
              <a:buChar char=""/>
            </a:pPr>
            <a:r>
              <a:rPr lang="en-US" altLang="en-US" i="1" dirty="0">
                <a:solidFill>
                  <a:schemeClr val="tx1"/>
                </a:solidFill>
              </a:rPr>
              <a:t>sensitivity </a:t>
            </a:r>
            <a:r>
              <a:rPr lang="en-US" altLang="en-US" i="1" dirty="0">
                <a:solidFill>
                  <a:schemeClr val="tx1"/>
                </a:solidFill>
                <a:ea typeface="Utopia" pitchFamily="32" charset="0"/>
                <a:cs typeface="Utopia" pitchFamily="32" charset="0"/>
              </a:rPr>
              <a:t>× specificity = </a:t>
            </a:r>
            <a:r>
              <a:rPr lang="en-US" altLang="en-US" sz="2200" dirty="0">
                <a:solidFill>
                  <a:schemeClr val="tx1"/>
                </a:solidFill>
                <a:ea typeface="Utopia" pitchFamily="32" charset="0"/>
                <a:cs typeface="Utopia" pitchFamily="32" charset="0"/>
              </a:rPr>
              <a:t>(TP / (TP + FN)) </a:t>
            </a:r>
            <a:r>
              <a:rPr lang="en-US" altLang="en-US" sz="2200" i="1" dirty="0">
                <a:solidFill>
                  <a:schemeClr val="tx1"/>
                </a:solidFill>
                <a:ea typeface="Utopia" pitchFamily="32" charset="0"/>
                <a:cs typeface="Utopia" pitchFamily="32" charset="0"/>
              </a:rPr>
              <a:t>×</a:t>
            </a:r>
            <a:r>
              <a:rPr lang="en-US" altLang="en-US" sz="2200" dirty="0">
                <a:solidFill>
                  <a:schemeClr val="tx1"/>
                </a:solidFill>
                <a:ea typeface="Utopia" pitchFamily="32" charset="0"/>
                <a:cs typeface="Utopia" pitchFamily="32" charset="0"/>
              </a:rPr>
              <a:t> (TN / (FP + TN))</a:t>
            </a:r>
          </a:p>
          <a:p>
            <a:pPr>
              <a:spcBef>
                <a:spcPts val="600"/>
              </a:spcBef>
              <a:buClr>
                <a:srgbClr val="008000"/>
              </a:buClr>
              <a:buSzPct val="45000"/>
              <a:buFont typeface="Wingdings" charset="2"/>
              <a:buChar char=""/>
            </a:pPr>
            <a:r>
              <a:rPr lang="en-US" altLang="en-US" dirty="0">
                <a:solidFill>
                  <a:schemeClr val="tx1"/>
                </a:solidFill>
                <a:ea typeface="Utopia" pitchFamily="32" charset="0"/>
                <a:cs typeface="Utopia" pitchFamily="32" charset="0"/>
              </a:rPr>
              <a:t>Area under the ROC curve (</a:t>
            </a:r>
            <a:r>
              <a:rPr lang="en-US" altLang="en-US" i="1" dirty="0">
                <a:solidFill>
                  <a:schemeClr val="tx1"/>
                </a:solidFill>
                <a:ea typeface="Utopia" pitchFamily="32" charset="0"/>
                <a:cs typeface="Utopia" pitchFamily="32" charset="0"/>
              </a:rPr>
              <a:t>AUC</a:t>
            </a:r>
            <a:r>
              <a:rPr lang="en-US" altLang="en-US" dirty="0">
                <a:solidFill>
                  <a:schemeClr val="tx1"/>
                </a:solidFill>
                <a:ea typeface="Utopia" pitchFamily="32" charset="0"/>
                <a:cs typeface="Utopia" pitchFamily="32" charset="0"/>
              </a:rPr>
              <a:t>): </a:t>
            </a:r>
            <a:br>
              <a:rPr lang="en-US" altLang="en-US" dirty="0">
                <a:solidFill>
                  <a:schemeClr val="tx1"/>
                </a:solidFill>
                <a:ea typeface="Utopia" pitchFamily="32" charset="0"/>
                <a:cs typeface="Utopia" pitchFamily="32" charset="0"/>
              </a:rPr>
            </a:br>
            <a:r>
              <a:rPr lang="en-US" altLang="en-US" dirty="0">
                <a:solidFill>
                  <a:schemeClr val="tx1"/>
                </a:solidFill>
                <a:ea typeface="Utopia" pitchFamily="32" charset="0"/>
                <a:cs typeface="Utopia" pitchFamily="32" charset="0"/>
              </a:rPr>
              <a:t>probability that randomly chosen positive instance is ranked above randomly chosen negative one</a:t>
            </a: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369890097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76130" name="Rectangle 2"/>
          <p:cNvSpPr>
            <a:spLocks noChangeArrowheads="1"/>
          </p:cNvSpPr>
          <p:nvPr/>
        </p:nvSpPr>
        <p:spPr bwMode="auto">
          <a:xfrm>
            <a:off x="381000" y="1524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Summary of measures</a:t>
            </a:r>
            <a:endParaRPr lang="en-AU" sz="4400">
              <a:solidFill>
                <a:schemeClr val="tx2"/>
              </a:solidFill>
            </a:endParaRPr>
          </a:p>
        </p:txBody>
      </p:sp>
      <p:graphicFrame>
        <p:nvGraphicFramePr>
          <p:cNvPr id="176181" name="Group 53"/>
          <p:cNvGraphicFramePr>
            <a:graphicFrameLocks noGrp="1"/>
          </p:cNvGraphicFramePr>
          <p:nvPr/>
        </p:nvGraphicFramePr>
        <p:xfrm>
          <a:off x="152400" y="914400"/>
          <a:ext cx="8991600" cy="4803648"/>
        </p:xfrm>
        <a:graphic>
          <a:graphicData uri="http://schemas.openxmlformats.org/drawingml/2006/table">
            <a:tbl>
              <a:tblPr/>
              <a:tblGrid>
                <a:gridCol w="1782763"/>
                <a:gridCol w="2635250"/>
                <a:gridCol w="1628775"/>
                <a:gridCol w="2944812"/>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Domain</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Plot</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Explanation</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2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Lift chart</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Marketing and text/data mining</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 vs.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Subset size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(TP+FP)/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(TP+FP+TN+FN)</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ROC curve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Communications and text/data mining</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 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FP rate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TP/(TP+FN)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FP/(FP+TN)</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Recall-precision curve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Information retrieval and text/data mining</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Recall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Precision</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TP/(TP+FN)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TP/(TP+FP)</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6180" name="Text Box 52"/>
          <p:cNvSpPr txBox="1">
            <a:spLocks noChangeArrowheads="1"/>
          </p:cNvSpPr>
          <p:nvPr/>
        </p:nvSpPr>
        <p:spPr bwMode="auto">
          <a:xfrm>
            <a:off x="0" y="56388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solidFill>
                  <a:srgbClr val="FF0000"/>
                </a:solidFill>
              </a:rPr>
              <a:t>But don’t forget </a:t>
            </a:r>
            <a:r>
              <a:rPr lang="en-US" sz="2800" b="1" i="1">
                <a:solidFill>
                  <a:srgbClr val="FF0000"/>
                </a:solidFill>
              </a:rPr>
              <a:t>success rate</a:t>
            </a:r>
            <a:r>
              <a:rPr lang="en-US" sz="2800" b="1">
                <a:solidFill>
                  <a:srgbClr val="FF0000"/>
                </a:solidFill>
              </a:rPr>
              <a:t>: (TP+TN)/(TP+TN+FP+FN)!!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3842"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Counting the costs</a:t>
            </a:r>
            <a:endParaRPr lang="en-AU" sz="4400">
              <a:solidFill>
                <a:schemeClr val="tx2"/>
              </a:solidFill>
            </a:endParaRPr>
          </a:p>
        </p:txBody>
      </p:sp>
      <p:sp>
        <p:nvSpPr>
          <p:cNvPr id="163843"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NZ" sz="2800"/>
              <a:t>In practice, different types of classification errors often incur different costs just as correct classifications result in different profits</a:t>
            </a:r>
          </a:p>
          <a:p>
            <a:pPr marL="342900" indent="-342900">
              <a:spcBef>
                <a:spcPct val="20000"/>
              </a:spcBef>
              <a:buFontTx/>
              <a:buChar char="•"/>
            </a:pPr>
            <a:r>
              <a:rPr lang="en-NZ" sz="2800"/>
              <a:t>Examples:</a:t>
            </a:r>
          </a:p>
          <a:p>
            <a:pPr marL="742950" lvl="1" indent="-285750">
              <a:spcBef>
                <a:spcPct val="20000"/>
              </a:spcBef>
              <a:buFontTx/>
              <a:buChar char="–"/>
            </a:pPr>
            <a:r>
              <a:rPr lang="en-NZ"/>
              <a:t>Predicting when cows are in heat (“in estrus”)</a:t>
            </a:r>
          </a:p>
          <a:p>
            <a:pPr marL="1143000" lvl="2" indent="-228600">
              <a:spcBef>
                <a:spcPct val="20000"/>
              </a:spcBef>
              <a:buFontTx/>
              <a:buChar char="•"/>
            </a:pPr>
            <a:r>
              <a:rPr lang="en-NZ" sz="2000"/>
              <a:t>“Not in estrus” correct 97% of the time</a:t>
            </a:r>
          </a:p>
          <a:p>
            <a:pPr marL="742950" lvl="1" indent="-285750">
              <a:spcBef>
                <a:spcPct val="20000"/>
              </a:spcBef>
              <a:buFontTx/>
              <a:buChar char="–"/>
            </a:pPr>
            <a:r>
              <a:rPr lang="en-NZ"/>
              <a:t>Loan decisions</a:t>
            </a:r>
          </a:p>
          <a:p>
            <a:pPr marL="742950" lvl="1" indent="-285750">
              <a:spcBef>
                <a:spcPct val="20000"/>
              </a:spcBef>
              <a:buFontTx/>
              <a:buChar char="–"/>
            </a:pPr>
            <a:r>
              <a:rPr lang="en-NZ"/>
              <a:t>Oil-slick detection</a:t>
            </a:r>
          </a:p>
          <a:p>
            <a:pPr marL="742950" lvl="1" indent="-285750">
              <a:spcBef>
                <a:spcPct val="20000"/>
              </a:spcBef>
              <a:buFontTx/>
              <a:buChar char="–"/>
            </a:pPr>
            <a:r>
              <a:rPr lang="en-NZ"/>
              <a:t>Fault diagnosis</a:t>
            </a:r>
          </a:p>
          <a:p>
            <a:pPr marL="742950" lvl="1" indent="-285750">
              <a:spcBef>
                <a:spcPct val="20000"/>
              </a:spcBef>
              <a:buFontTx/>
              <a:buChar char="–"/>
            </a:pPr>
            <a:r>
              <a:rPr lang="en-NZ"/>
              <a:t>Promotional mailing</a:t>
            </a:r>
            <a:endParaRPr lang="en-AU"/>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64866"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Taking costs into account</a:t>
            </a:r>
            <a:endParaRPr lang="en-AU" sz="4400">
              <a:solidFill>
                <a:schemeClr val="tx2"/>
              </a:solidFill>
            </a:endParaRPr>
          </a:p>
        </p:txBody>
      </p:sp>
      <p:sp>
        <p:nvSpPr>
          <p:cNvPr id="164867"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NZ" sz="3200"/>
              <a:t>The </a:t>
            </a:r>
            <a:r>
              <a:rPr lang="en-NZ" sz="3200" i="1"/>
              <a:t>confusion matrix</a:t>
            </a:r>
            <a:r>
              <a:rPr lang="en-NZ" sz="3200"/>
              <a:t>:</a:t>
            </a:r>
          </a:p>
          <a:p>
            <a:pPr marL="342900" indent="-342900">
              <a:lnSpc>
                <a:spcPct val="90000"/>
              </a:lnSpc>
              <a:spcBef>
                <a:spcPct val="20000"/>
              </a:spcBef>
              <a:buFontTx/>
              <a:buChar char="•"/>
            </a:pPr>
            <a:endParaRPr lang="en-NZ" sz="3200"/>
          </a:p>
          <a:p>
            <a:pPr marL="342900" indent="-342900">
              <a:lnSpc>
                <a:spcPct val="90000"/>
              </a:lnSpc>
              <a:spcBef>
                <a:spcPct val="20000"/>
              </a:spcBef>
              <a:buFontTx/>
              <a:buChar char="•"/>
            </a:pPr>
            <a:endParaRPr lang="en-NZ" sz="3200"/>
          </a:p>
          <a:p>
            <a:pPr marL="342900" indent="-342900">
              <a:lnSpc>
                <a:spcPct val="90000"/>
              </a:lnSpc>
              <a:spcBef>
                <a:spcPct val="20000"/>
              </a:spcBef>
              <a:buFontTx/>
              <a:buChar char="•"/>
            </a:pPr>
            <a:endParaRPr lang="en-NZ" sz="3200"/>
          </a:p>
          <a:p>
            <a:pPr marL="342900" indent="-342900">
              <a:lnSpc>
                <a:spcPct val="90000"/>
              </a:lnSpc>
              <a:spcBef>
                <a:spcPct val="20000"/>
              </a:spcBef>
              <a:buFontTx/>
              <a:buChar char="•"/>
            </a:pPr>
            <a:endParaRPr lang="en-NZ" sz="3200"/>
          </a:p>
          <a:p>
            <a:pPr marL="342900" indent="-342900">
              <a:lnSpc>
                <a:spcPct val="90000"/>
              </a:lnSpc>
              <a:spcBef>
                <a:spcPct val="20000"/>
              </a:spcBef>
              <a:buFontTx/>
              <a:buChar char="•"/>
            </a:pPr>
            <a:endParaRPr lang="en-NZ" sz="3200"/>
          </a:p>
          <a:p>
            <a:pPr marL="342900" indent="-342900">
              <a:lnSpc>
                <a:spcPct val="90000"/>
              </a:lnSpc>
              <a:spcBef>
                <a:spcPct val="20000"/>
              </a:spcBef>
              <a:buFontTx/>
              <a:buChar char="•"/>
            </a:pPr>
            <a:endParaRPr lang="en-NZ" sz="3200"/>
          </a:p>
          <a:p>
            <a:pPr marL="342900" indent="-342900">
              <a:lnSpc>
                <a:spcPct val="90000"/>
              </a:lnSpc>
              <a:spcBef>
                <a:spcPct val="20000"/>
              </a:spcBef>
              <a:buFontTx/>
              <a:buChar char="•"/>
            </a:pPr>
            <a:r>
              <a:rPr lang="en-NZ" sz="3200"/>
              <a:t>There many other types of costs!</a:t>
            </a:r>
          </a:p>
          <a:p>
            <a:pPr marL="742950" lvl="1" indent="-285750">
              <a:lnSpc>
                <a:spcPct val="90000"/>
              </a:lnSpc>
              <a:spcBef>
                <a:spcPct val="20000"/>
              </a:spcBef>
              <a:buFontTx/>
              <a:buChar char="–"/>
            </a:pPr>
            <a:r>
              <a:rPr lang="en-NZ" sz="2800"/>
              <a:t>E.g.: cost of collecting training data</a:t>
            </a:r>
            <a:endParaRPr lang="en-AU" sz="2800"/>
          </a:p>
        </p:txBody>
      </p:sp>
      <p:graphicFrame>
        <p:nvGraphicFramePr>
          <p:cNvPr id="164889" name="Group 25"/>
          <p:cNvGraphicFramePr>
            <a:graphicFrameLocks noGrp="1"/>
          </p:cNvGraphicFramePr>
          <p:nvPr/>
        </p:nvGraphicFramePr>
        <p:xfrm>
          <a:off x="1981200" y="1981200"/>
          <a:ext cx="4953000" cy="2926080"/>
        </p:xfrm>
        <a:graphic>
          <a:graphicData uri="http://schemas.openxmlformats.org/drawingml/2006/table">
            <a:tbl>
              <a:tblPr/>
              <a:tblGrid>
                <a:gridCol w="1295400"/>
                <a:gridCol w="762000"/>
                <a:gridCol w="1447800"/>
                <a:gridCol w="1447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NZ" sz="2800" b="1" i="0" u="none" strike="noStrike" cap="none" normalizeH="0" baseline="0" smtClean="0">
                          <a:ln>
                            <a:noFill/>
                          </a:ln>
                          <a:solidFill>
                            <a:schemeClr val="tx1"/>
                          </a:solidFill>
                          <a:effectLst/>
                          <a:latin typeface="Times New Roman" pitchFamily="18" charset="0"/>
                        </a:rPr>
                        <a:t>Predicted class</a:t>
                      </a:r>
                      <a:endParaRPr kumimoji="0" lang="en-AU" sz="2800" b="1"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718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Yes</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No</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1" i="0" u="none" strike="noStrike" cap="none" normalizeH="0" baseline="0" smtClean="0">
                          <a:ln>
                            <a:noFill/>
                          </a:ln>
                          <a:solidFill>
                            <a:schemeClr val="tx1"/>
                          </a:solidFill>
                          <a:effectLst/>
                          <a:latin typeface="Times New Roman" pitchFamily="18" charset="0"/>
                        </a:rPr>
                        <a:t>Actual class</a:t>
                      </a:r>
                      <a:endParaRPr kumimoji="0" lang="en-AU"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Yes</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True positive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False negative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No</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False positive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True negative</a:t>
                      </a:r>
                      <a:endParaRPr kumimoji="0" lang="en-AU"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74082"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Cost-sensitive learning</a:t>
            </a:r>
            <a:endParaRPr lang="en-AU" sz="4400">
              <a:solidFill>
                <a:schemeClr val="tx2"/>
              </a:solidFill>
            </a:endParaRPr>
          </a:p>
        </p:txBody>
      </p:sp>
      <p:sp>
        <p:nvSpPr>
          <p:cNvPr id="174083"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dirty="0"/>
              <a:t>Most learning schemes do not perform cost-sensitive learning</a:t>
            </a:r>
          </a:p>
          <a:p>
            <a:pPr marL="742950" lvl="1" indent="-285750">
              <a:lnSpc>
                <a:spcPct val="90000"/>
              </a:lnSpc>
              <a:spcBef>
                <a:spcPct val="20000"/>
              </a:spcBef>
              <a:buFontTx/>
              <a:buChar char="–"/>
            </a:pPr>
            <a:r>
              <a:rPr lang="en-US" sz="2800" dirty="0"/>
              <a:t>They generate the same classifier no matter what costs are assigned to the different classes</a:t>
            </a:r>
          </a:p>
          <a:p>
            <a:pPr marL="742950" lvl="1" indent="-285750">
              <a:lnSpc>
                <a:spcPct val="90000"/>
              </a:lnSpc>
              <a:spcBef>
                <a:spcPct val="20000"/>
              </a:spcBef>
              <a:buFontTx/>
              <a:buChar char="–"/>
            </a:pPr>
            <a:r>
              <a:rPr lang="en-US" sz="2800" dirty="0"/>
              <a:t>Example: standard decision tree learner</a:t>
            </a:r>
          </a:p>
          <a:p>
            <a:pPr marL="342900" indent="-342900">
              <a:lnSpc>
                <a:spcPct val="90000"/>
              </a:lnSpc>
              <a:spcBef>
                <a:spcPct val="20000"/>
              </a:spcBef>
              <a:buFontTx/>
              <a:buChar char="•"/>
            </a:pPr>
            <a:r>
              <a:rPr lang="en-US" sz="3200" dirty="0"/>
              <a:t>Simple methods for cost-sensitive learning:</a:t>
            </a:r>
          </a:p>
          <a:p>
            <a:pPr marL="742950" lvl="1" indent="-285750">
              <a:lnSpc>
                <a:spcPct val="90000"/>
              </a:lnSpc>
              <a:spcBef>
                <a:spcPct val="20000"/>
              </a:spcBef>
              <a:buFontTx/>
              <a:buChar char="–"/>
            </a:pPr>
            <a:r>
              <a:rPr lang="en-US" sz="2800" dirty="0"/>
              <a:t>Resampling of instances according to costs</a:t>
            </a:r>
          </a:p>
          <a:p>
            <a:pPr marL="742950" lvl="1" indent="-285750">
              <a:lnSpc>
                <a:spcPct val="90000"/>
              </a:lnSpc>
              <a:spcBef>
                <a:spcPct val="20000"/>
              </a:spcBef>
              <a:buFontTx/>
              <a:buChar char="–"/>
            </a:pPr>
            <a:r>
              <a:rPr lang="en-US" sz="2800" dirty="0"/>
              <a:t>Weighting of instances according to costs</a:t>
            </a:r>
          </a:p>
          <a:p>
            <a:pPr marL="342900" indent="-342900">
              <a:lnSpc>
                <a:spcPct val="90000"/>
              </a:lnSpc>
              <a:spcBef>
                <a:spcPct val="20000"/>
              </a:spcBef>
              <a:buFontTx/>
              <a:buChar char="•"/>
            </a:pPr>
            <a:r>
              <a:rPr lang="en-US" sz="3200" dirty="0"/>
              <a:t>Some schemes are inherently cost-sensitive, e.g. </a:t>
            </a:r>
            <a:r>
              <a:rPr lang="en-US" sz="3200" dirty="0" smtClean="0"/>
              <a:t>Naïve </a:t>
            </a:r>
            <a:r>
              <a:rPr lang="en-US" sz="3200" dirty="0"/>
              <a:t>Bayes</a:t>
            </a:r>
            <a:endParaRPr lang="en-AU" sz="3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2274" name="Rectangle 2"/>
          <p:cNvSpPr>
            <a:spLocks noChangeArrowheads="1"/>
          </p:cNvSpPr>
          <p:nvPr/>
        </p:nvSpPr>
        <p:spPr bwMode="auto">
          <a:xfrm>
            <a:off x="381000" y="4572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Comparing data mining schemes</a:t>
            </a:r>
            <a:endParaRPr lang="en-AU" sz="4400">
              <a:solidFill>
                <a:schemeClr val="tx2"/>
              </a:solidFill>
            </a:endParaRPr>
          </a:p>
        </p:txBody>
      </p:sp>
      <p:sp>
        <p:nvSpPr>
          <p:cNvPr id="182275" name="Rectangle 3"/>
          <p:cNvSpPr>
            <a:spLocks noChangeArrowheads="1"/>
          </p:cNvSpPr>
          <p:nvPr/>
        </p:nvSpPr>
        <p:spPr bwMode="auto">
          <a:xfrm>
            <a:off x="381000" y="16002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Frequent situation: we want to know which one of two learning schemes performs better</a:t>
            </a:r>
          </a:p>
          <a:p>
            <a:pPr marL="342900" indent="-342900">
              <a:spcBef>
                <a:spcPct val="20000"/>
              </a:spcBef>
              <a:buFontTx/>
              <a:buChar char="•"/>
            </a:pPr>
            <a:r>
              <a:rPr lang="en-US" sz="3200"/>
              <a:t>Note: this is domain dependent!</a:t>
            </a:r>
          </a:p>
          <a:p>
            <a:pPr marL="342900" indent="-342900">
              <a:spcBef>
                <a:spcPct val="20000"/>
              </a:spcBef>
              <a:buFontTx/>
              <a:buChar char="•"/>
            </a:pPr>
            <a:r>
              <a:rPr lang="en-US" sz="3200"/>
              <a:t>Obvious way: compare 10-fold CV estimates</a:t>
            </a:r>
          </a:p>
          <a:p>
            <a:pPr marL="342900" indent="-342900">
              <a:spcBef>
                <a:spcPct val="20000"/>
              </a:spcBef>
              <a:buFontTx/>
              <a:buChar char="•"/>
            </a:pPr>
            <a:r>
              <a:rPr lang="en-US" sz="3200"/>
              <a:t>Problem: variance in estimate</a:t>
            </a:r>
          </a:p>
          <a:p>
            <a:pPr marL="342900" indent="-342900">
              <a:spcBef>
                <a:spcPct val="20000"/>
              </a:spcBef>
              <a:buFontTx/>
              <a:buChar char="•"/>
            </a:pPr>
            <a:r>
              <a:rPr lang="en-US" sz="3200"/>
              <a:t>Variance can be reduced using repeated CV</a:t>
            </a:r>
          </a:p>
          <a:p>
            <a:pPr marL="342900" indent="-342900">
              <a:spcBef>
                <a:spcPct val="20000"/>
              </a:spcBef>
              <a:buFontTx/>
              <a:buChar char="•"/>
            </a:pPr>
            <a:r>
              <a:rPr lang="en-US" sz="3200"/>
              <a:t>However, we still don’t know whether the results are reliable</a:t>
            </a:r>
            <a:endParaRPr lang="en-AU" sz="3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3298"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Significance tests</a:t>
            </a:r>
            <a:endParaRPr lang="en-AU" sz="4400">
              <a:solidFill>
                <a:schemeClr val="tx2"/>
              </a:solidFill>
            </a:endParaRPr>
          </a:p>
        </p:txBody>
      </p:sp>
      <p:sp>
        <p:nvSpPr>
          <p:cNvPr id="183299"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dirty="0"/>
              <a:t>Significance tests tell us how confident we can be that there really is a difference</a:t>
            </a:r>
          </a:p>
          <a:p>
            <a:pPr marL="342900" indent="-342900">
              <a:lnSpc>
                <a:spcPct val="90000"/>
              </a:lnSpc>
              <a:spcBef>
                <a:spcPct val="20000"/>
              </a:spcBef>
              <a:buFontTx/>
              <a:buChar char="•"/>
            </a:pPr>
            <a:r>
              <a:rPr lang="en-US" sz="3200" i="1" dirty="0"/>
              <a:t>Null hypothesis</a:t>
            </a:r>
            <a:r>
              <a:rPr lang="en-US" sz="3200" dirty="0"/>
              <a:t>: there is no “real” difference</a:t>
            </a:r>
          </a:p>
          <a:p>
            <a:pPr marL="342900" indent="-342900">
              <a:lnSpc>
                <a:spcPct val="90000"/>
              </a:lnSpc>
              <a:spcBef>
                <a:spcPct val="20000"/>
              </a:spcBef>
              <a:buFontTx/>
              <a:buChar char="•"/>
            </a:pPr>
            <a:r>
              <a:rPr lang="en-US" sz="3200" i="1" dirty="0"/>
              <a:t>Alternative hypothesis</a:t>
            </a:r>
            <a:r>
              <a:rPr lang="en-US" sz="3200" dirty="0"/>
              <a:t>: there is a difference</a:t>
            </a:r>
          </a:p>
          <a:p>
            <a:pPr marL="342900" indent="-342900">
              <a:lnSpc>
                <a:spcPct val="90000"/>
              </a:lnSpc>
              <a:spcBef>
                <a:spcPct val="20000"/>
              </a:spcBef>
              <a:buFontTx/>
              <a:buChar char="•"/>
            </a:pPr>
            <a:r>
              <a:rPr lang="en-US" sz="3200" dirty="0"/>
              <a:t>A significance test measures how much evidence there is in favor of rejecting the null hypothesis</a:t>
            </a:r>
          </a:p>
          <a:p>
            <a:pPr marL="342900" indent="-342900">
              <a:lnSpc>
                <a:spcPct val="90000"/>
              </a:lnSpc>
              <a:spcBef>
                <a:spcPct val="20000"/>
              </a:spcBef>
              <a:buFontTx/>
              <a:buChar char="•"/>
            </a:pPr>
            <a:r>
              <a:rPr lang="en-US" sz="3200" dirty="0"/>
              <a:t>Let’s say we are using 10 times 10-fold CV</a:t>
            </a:r>
          </a:p>
          <a:p>
            <a:pPr marL="342900" indent="-342900">
              <a:lnSpc>
                <a:spcPct val="90000"/>
              </a:lnSpc>
              <a:spcBef>
                <a:spcPct val="20000"/>
              </a:spcBef>
              <a:buFontTx/>
              <a:buChar char="•"/>
            </a:pPr>
            <a:r>
              <a:rPr lang="en-US" sz="3200" dirty="0"/>
              <a:t>Then we want to know whether the two means of the 10 CV estimates are significantly different</a:t>
            </a:r>
            <a:endParaRPr lang="en-AU" sz="32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1554"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Training and testing II</a:t>
            </a:r>
          </a:p>
        </p:txBody>
      </p:sp>
      <p:sp>
        <p:nvSpPr>
          <p:cNvPr id="151555"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i="1"/>
              <a:t>Test set</a:t>
            </a:r>
            <a:r>
              <a:rPr lang="en-US" sz="3200"/>
              <a:t>: set of independent instances that have played no part in formation of classifier</a:t>
            </a:r>
          </a:p>
          <a:p>
            <a:pPr marL="742950" lvl="1" indent="-285750">
              <a:spcBef>
                <a:spcPct val="20000"/>
              </a:spcBef>
              <a:buFontTx/>
              <a:buChar char="–"/>
            </a:pPr>
            <a:r>
              <a:rPr lang="en-US" sz="2800"/>
              <a:t>Assumption: both training data and test data are representative samples of the underlying problem</a:t>
            </a:r>
          </a:p>
          <a:p>
            <a:pPr marL="342900" indent="-342900">
              <a:spcBef>
                <a:spcPct val="20000"/>
              </a:spcBef>
              <a:buFontTx/>
              <a:buChar char="•"/>
            </a:pPr>
            <a:r>
              <a:rPr lang="en-US" sz="3200"/>
              <a:t>Test and training data may differ in nature</a:t>
            </a:r>
          </a:p>
          <a:p>
            <a:pPr marL="742950" lvl="1" indent="-285750">
              <a:spcBef>
                <a:spcPct val="20000"/>
              </a:spcBef>
              <a:buFontTx/>
              <a:buChar char="–"/>
            </a:pPr>
            <a:r>
              <a:rPr lang="en-US" sz="2800"/>
              <a:t>Example: classifiers built using customer data from two different towns </a:t>
            </a:r>
            <a:r>
              <a:rPr lang="en-US" sz="2800" i="1"/>
              <a:t>A</a:t>
            </a:r>
            <a:r>
              <a:rPr lang="en-US" sz="2800"/>
              <a:t> and </a:t>
            </a:r>
            <a:r>
              <a:rPr lang="en-US" sz="2800" i="1"/>
              <a:t>B</a:t>
            </a:r>
          </a:p>
          <a:p>
            <a:pPr marL="1143000" lvl="2" indent="-228600">
              <a:spcBef>
                <a:spcPct val="20000"/>
              </a:spcBef>
              <a:buFontTx/>
              <a:buChar char="•"/>
            </a:pPr>
            <a:r>
              <a:rPr lang="en-US"/>
              <a:t>To estimate performance of classifier from town </a:t>
            </a:r>
            <a:r>
              <a:rPr lang="en-US" i="1"/>
              <a:t>A</a:t>
            </a:r>
            <a:r>
              <a:rPr lang="en-US"/>
              <a:t> in completely new town, test it on data from </a:t>
            </a:r>
            <a:r>
              <a:rPr lang="en-US" i="1"/>
              <a:t>B</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0" y="-179388"/>
            <a:ext cx="8705850" cy="11445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Cost curves</a:t>
            </a:r>
          </a:p>
        </p:txBody>
      </p:sp>
      <p:sp>
        <p:nvSpPr>
          <p:cNvPr id="58370" name="Rectangle 2"/>
          <p:cNvSpPr>
            <a:spLocks noGrp="1" noChangeArrowheads="1"/>
          </p:cNvSpPr>
          <p:nvPr>
            <p:ph type="body" idx="4294967295"/>
          </p:nvPr>
        </p:nvSpPr>
        <p:spPr>
          <a:xfrm>
            <a:off x="411163" y="900113"/>
            <a:ext cx="8229600" cy="5580062"/>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i="1"/>
              <a:t>Cost curves </a:t>
            </a:r>
            <a:r>
              <a:rPr lang="en-US" altLang="en-US" sz="2400"/>
              <a:t>plot expected costs directly</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Example for case with uniform costs (i.e. error):</a:t>
            </a:r>
          </a:p>
        </p:txBody>
      </p:sp>
      <p:pic>
        <p:nvPicPr>
          <p:cNvPr id="583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4188" y="1600200"/>
            <a:ext cx="5792787" cy="4781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186531513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0" y="-179388"/>
            <a:ext cx="8705850" cy="11699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dirty="0"/>
              <a:t>Cost curves: example with costs</a:t>
            </a:r>
          </a:p>
        </p:txBody>
      </p:sp>
      <p:pic>
        <p:nvPicPr>
          <p:cNvPr id="593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9863" y="900113"/>
            <a:ext cx="6159500" cy="464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9395" name="Object 3"/>
          <p:cNvGraphicFramePr>
            <a:graphicFrameLocks noChangeAspect="1"/>
          </p:cNvGraphicFramePr>
          <p:nvPr/>
        </p:nvGraphicFramePr>
        <p:xfrm>
          <a:off x="900113" y="6184900"/>
          <a:ext cx="7385050" cy="382588"/>
        </p:xfrm>
        <a:graphic>
          <a:graphicData uri="http://schemas.openxmlformats.org/presentationml/2006/ole">
            <mc:AlternateContent xmlns:mc="http://schemas.openxmlformats.org/markup-compatibility/2006">
              <mc:Choice xmlns:v="urn:schemas-microsoft-com:vml" Requires="v">
                <p:oleObj spid="_x0000_s219200" r:id="rId5" imgW="8088840" imgH="403920" progId="">
                  <p:embed/>
                </p:oleObj>
              </mc:Choice>
              <mc:Fallback>
                <p:oleObj r:id="rId5" imgW="8088840" imgH="4039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6184900"/>
                        <a:ext cx="7385050" cy="3825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6" name="Object 4"/>
          <p:cNvGraphicFramePr>
            <a:graphicFrameLocks noChangeAspect="1"/>
          </p:cNvGraphicFramePr>
          <p:nvPr/>
        </p:nvGraphicFramePr>
        <p:xfrm>
          <a:off x="1127125" y="5688013"/>
          <a:ext cx="6611938" cy="433387"/>
        </p:xfrm>
        <a:graphic>
          <a:graphicData uri="http://schemas.openxmlformats.org/presentationml/2006/ole">
            <mc:AlternateContent xmlns:mc="http://schemas.openxmlformats.org/markup-compatibility/2006">
              <mc:Choice xmlns:v="urn:schemas-microsoft-com:vml" Requires="v">
                <p:oleObj spid="_x0000_s219201" r:id="rId7" imgW="7116120" imgH="456840" progId="">
                  <p:embed/>
                </p:oleObj>
              </mc:Choice>
              <mc:Fallback>
                <p:oleObj r:id="rId7" imgW="7116120" imgH="4568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7125" y="5688013"/>
                        <a:ext cx="6611938" cy="4333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127005714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4322"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Evaluating numeric prediction</a:t>
            </a:r>
            <a:endParaRPr lang="en-AU" sz="4400">
              <a:solidFill>
                <a:schemeClr val="tx2"/>
              </a:solidFill>
            </a:endParaRPr>
          </a:p>
        </p:txBody>
      </p:sp>
      <p:sp>
        <p:nvSpPr>
          <p:cNvPr id="184323"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a:t>Same strategies: independent test set, cross-validation, significance tests, etc.</a:t>
            </a:r>
          </a:p>
          <a:p>
            <a:pPr marL="342900" indent="-342900">
              <a:lnSpc>
                <a:spcPct val="90000"/>
              </a:lnSpc>
              <a:spcBef>
                <a:spcPct val="20000"/>
              </a:spcBef>
              <a:buFontTx/>
              <a:buChar char="•"/>
            </a:pPr>
            <a:r>
              <a:rPr lang="en-US" sz="3200"/>
              <a:t>Difference: error measures</a:t>
            </a:r>
          </a:p>
          <a:p>
            <a:pPr marL="342900" indent="-342900">
              <a:lnSpc>
                <a:spcPct val="90000"/>
              </a:lnSpc>
              <a:spcBef>
                <a:spcPct val="20000"/>
              </a:spcBef>
              <a:buFontTx/>
              <a:buChar char="•"/>
            </a:pPr>
            <a:r>
              <a:rPr lang="en-US" sz="3200"/>
              <a:t>Actual target values: </a:t>
            </a:r>
            <a:r>
              <a:rPr lang="en-US" sz="3200" i="1"/>
              <a:t>a</a:t>
            </a:r>
            <a:r>
              <a:rPr lang="en-US" sz="3200" i="1" baseline="-25000"/>
              <a:t>1</a:t>
            </a:r>
            <a:r>
              <a:rPr lang="en-US" sz="3200"/>
              <a:t>, </a:t>
            </a:r>
            <a:r>
              <a:rPr lang="en-US" sz="3200" i="1"/>
              <a:t>a</a:t>
            </a:r>
            <a:r>
              <a:rPr lang="en-US" sz="3200" i="1" baseline="-25000"/>
              <a:t>2</a:t>
            </a:r>
            <a:r>
              <a:rPr lang="en-US" sz="3200" i="1"/>
              <a:t>,</a:t>
            </a:r>
            <a:r>
              <a:rPr lang="en-US" sz="3200"/>
              <a:t>…,</a:t>
            </a:r>
            <a:r>
              <a:rPr lang="en-US" sz="3200" i="1"/>
              <a:t>a</a:t>
            </a:r>
            <a:r>
              <a:rPr lang="en-US" sz="3200" i="1" baseline="-25000"/>
              <a:t>n</a:t>
            </a:r>
            <a:endParaRPr lang="en-US" sz="3200" baseline="-25000"/>
          </a:p>
          <a:p>
            <a:pPr marL="342900" indent="-342900">
              <a:lnSpc>
                <a:spcPct val="90000"/>
              </a:lnSpc>
              <a:spcBef>
                <a:spcPct val="20000"/>
              </a:spcBef>
              <a:buFontTx/>
              <a:buChar char="•"/>
            </a:pPr>
            <a:r>
              <a:rPr lang="en-US" sz="3200"/>
              <a:t>Predicted target values: </a:t>
            </a:r>
            <a:r>
              <a:rPr lang="en-US" sz="3200" i="1"/>
              <a:t>p</a:t>
            </a:r>
            <a:r>
              <a:rPr lang="en-US" sz="3200" i="1" baseline="-25000"/>
              <a:t>1</a:t>
            </a:r>
            <a:r>
              <a:rPr lang="en-US" sz="3200"/>
              <a:t>, </a:t>
            </a:r>
            <a:r>
              <a:rPr lang="en-US" sz="3200" i="1"/>
              <a:t>p</a:t>
            </a:r>
            <a:r>
              <a:rPr lang="en-US" sz="3200" i="1" baseline="-25000"/>
              <a:t>2</a:t>
            </a:r>
            <a:r>
              <a:rPr lang="en-US" sz="3200" i="1"/>
              <a:t>,</a:t>
            </a:r>
            <a:r>
              <a:rPr lang="en-US" sz="3200"/>
              <a:t>…,</a:t>
            </a:r>
            <a:r>
              <a:rPr lang="en-US" sz="3200" i="1"/>
              <a:t>p</a:t>
            </a:r>
            <a:r>
              <a:rPr lang="en-US" sz="3200" i="1" baseline="-25000"/>
              <a:t>n</a:t>
            </a:r>
            <a:endParaRPr lang="en-US" sz="3200"/>
          </a:p>
          <a:p>
            <a:pPr marL="342900" indent="-342900">
              <a:lnSpc>
                <a:spcPct val="90000"/>
              </a:lnSpc>
              <a:spcBef>
                <a:spcPct val="20000"/>
              </a:spcBef>
              <a:buFontTx/>
              <a:buChar char="•"/>
            </a:pPr>
            <a:r>
              <a:rPr lang="en-US" sz="3200"/>
              <a:t>Most popular measure: </a:t>
            </a:r>
            <a:r>
              <a:rPr lang="en-US" sz="3200" i="1"/>
              <a:t>mean-squared error</a:t>
            </a:r>
          </a:p>
          <a:p>
            <a:pPr marL="342900" indent="-342900">
              <a:lnSpc>
                <a:spcPct val="90000"/>
              </a:lnSpc>
              <a:spcBef>
                <a:spcPct val="20000"/>
              </a:spcBef>
              <a:buFontTx/>
              <a:buChar char="•"/>
            </a:pPr>
            <a:endParaRPr lang="en-US" sz="3200" i="1"/>
          </a:p>
          <a:p>
            <a:pPr marL="342900" indent="-342900">
              <a:lnSpc>
                <a:spcPct val="90000"/>
              </a:lnSpc>
              <a:spcBef>
                <a:spcPct val="20000"/>
              </a:spcBef>
              <a:buFontTx/>
              <a:buChar char="•"/>
            </a:pPr>
            <a:endParaRPr lang="en-US" sz="3200" i="1"/>
          </a:p>
          <a:p>
            <a:pPr marL="742950" lvl="1" indent="-285750">
              <a:lnSpc>
                <a:spcPct val="90000"/>
              </a:lnSpc>
              <a:spcBef>
                <a:spcPct val="20000"/>
              </a:spcBef>
              <a:buFontTx/>
              <a:buChar char="–"/>
            </a:pPr>
            <a:r>
              <a:rPr lang="en-US" sz="2800"/>
              <a:t>Easy to manipulate mathematically</a:t>
            </a:r>
            <a:endParaRPr lang="en-AU" sz="2800"/>
          </a:p>
        </p:txBody>
      </p:sp>
      <p:graphicFrame>
        <p:nvGraphicFramePr>
          <p:cNvPr id="184324" name="Object 4"/>
          <p:cNvGraphicFramePr>
            <a:graphicFrameLocks noChangeAspect="1"/>
          </p:cNvGraphicFramePr>
          <p:nvPr/>
        </p:nvGraphicFramePr>
        <p:xfrm>
          <a:off x="2743200" y="4724400"/>
          <a:ext cx="2908300" cy="723900"/>
        </p:xfrm>
        <a:graphic>
          <a:graphicData uri="http://schemas.openxmlformats.org/presentationml/2006/ole">
            <mc:AlternateContent xmlns:mc="http://schemas.openxmlformats.org/markup-compatibility/2006">
              <mc:Choice xmlns:v="urn:schemas-microsoft-com:vml" Requires="v">
                <p:oleObj spid="_x0000_s184358" name="Equation" r:id="rId3" imgW="2908080" imgH="723600" progId="Equation.3">
                  <p:embed/>
                </p:oleObj>
              </mc:Choice>
              <mc:Fallback>
                <p:oleObj name="Equation" r:id="rId3" imgW="2908080" imgH="723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724400"/>
                        <a:ext cx="2908300" cy="723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534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Other measures</a:t>
            </a:r>
            <a:endParaRPr lang="en-AU" sz="4400">
              <a:solidFill>
                <a:schemeClr val="tx2"/>
              </a:solidFill>
            </a:endParaRPr>
          </a:p>
        </p:txBody>
      </p:sp>
      <p:sp>
        <p:nvSpPr>
          <p:cNvPr id="185347"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a:t>The </a:t>
            </a:r>
            <a:r>
              <a:rPr lang="en-US" sz="3200" i="1"/>
              <a:t>root mean-squared error</a:t>
            </a:r>
            <a:r>
              <a:rPr lang="en-US" sz="3200"/>
              <a:t>:</a:t>
            </a:r>
          </a:p>
          <a:p>
            <a:pPr marL="342900" indent="-342900">
              <a:lnSpc>
                <a:spcPct val="90000"/>
              </a:lnSpc>
              <a:spcBef>
                <a:spcPct val="20000"/>
              </a:spcBef>
              <a:buFontTx/>
              <a:buChar char="•"/>
            </a:pPr>
            <a:endParaRPr lang="en-US" sz="4400"/>
          </a:p>
          <a:p>
            <a:pPr marL="342900" indent="-342900">
              <a:lnSpc>
                <a:spcPct val="90000"/>
              </a:lnSpc>
              <a:spcBef>
                <a:spcPct val="20000"/>
              </a:spcBef>
              <a:buFontTx/>
              <a:buChar char="•"/>
            </a:pPr>
            <a:r>
              <a:rPr lang="en-US" sz="3200"/>
              <a:t>The </a:t>
            </a:r>
            <a:r>
              <a:rPr lang="en-US" sz="3200" i="1"/>
              <a:t>mean absolute error </a:t>
            </a:r>
            <a:r>
              <a:rPr lang="en-US" sz="3200"/>
              <a:t>is less sensitive to outliers than the mean-squared error:</a:t>
            </a:r>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r>
              <a:rPr lang="en-US" sz="3200"/>
              <a:t>Sometimes </a:t>
            </a:r>
            <a:r>
              <a:rPr lang="en-US" sz="3200" i="1"/>
              <a:t>relative</a:t>
            </a:r>
            <a:r>
              <a:rPr lang="en-US" sz="3200"/>
              <a:t> error values are more appropriate (e.g. 10% for an error of 50 when predicting 500)</a:t>
            </a:r>
            <a:endParaRPr lang="en-AU" sz="3200" i="1"/>
          </a:p>
        </p:txBody>
      </p:sp>
      <p:graphicFrame>
        <p:nvGraphicFramePr>
          <p:cNvPr id="185348" name="Object 4"/>
          <p:cNvGraphicFramePr>
            <a:graphicFrameLocks noChangeAspect="1"/>
          </p:cNvGraphicFramePr>
          <p:nvPr/>
        </p:nvGraphicFramePr>
        <p:xfrm>
          <a:off x="2971800" y="3962400"/>
          <a:ext cx="2590800" cy="673100"/>
        </p:xfrm>
        <a:graphic>
          <a:graphicData uri="http://schemas.openxmlformats.org/presentationml/2006/ole">
            <mc:AlternateContent xmlns:mc="http://schemas.openxmlformats.org/markup-compatibility/2006">
              <mc:Choice xmlns:v="urn:schemas-microsoft-com:vml" Requires="v">
                <p:oleObj spid="_x0000_s202818" name="Equation" r:id="rId3" imgW="2590560" imgH="672840" progId="Equation.3">
                  <p:embed/>
                </p:oleObj>
              </mc:Choice>
              <mc:Fallback>
                <p:oleObj name="Equation" r:id="rId3" imgW="2590560" imgH="672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962400"/>
                        <a:ext cx="2590800" cy="6731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49" name="Object 5"/>
          <p:cNvGraphicFramePr>
            <a:graphicFrameLocks noChangeAspect="1"/>
          </p:cNvGraphicFramePr>
          <p:nvPr/>
        </p:nvGraphicFramePr>
        <p:xfrm>
          <a:off x="2743200" y="2057400"/>
          <a:ext cx="3111500" cy="762000"/>
        </p:xfrm>
        <a:graphic>
          <a:graphicData uri="http://schemas.openxmlformats.org/presentationml/2006/ole">
            <mc:AlternateContent xmlns:mc="http://schemas.openxmlformats.org/markup-compatibility/2006">
              <mc:Choice xmlns:v="urn:schemas-microsoft-com:vml" Requires="v">
                <p:oleObj spid="_x0000_s202819" name="Equation" r:id="rId5" imgW="3111480" imgH="761760" progId="Equation.3">
                  <p:embed/>
                </p:oleObj>
              </mc:Choice>
              <mc:Fallback>
                <p:oleObj name="Equation" r:id="rId5" imgW="3111480" imgH="7617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057400"/>
                        <a:ext cx="3111500" cy="762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6370"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Improvement on the mean</a:t>
            </a:r>
            <a:endParaRPr lang="en-AU" sz="4400">
              <a:solidFill>
                <a:schemeClr val="tx2"/>
              </a:solidFill>
            </a:endParaRPr>
          </a:p>
        </p:txBody>
      </p:sp>
      <p:sp>
        <p:nvSpPr>
          <p:cNvPr id="186371"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Often we want to know how much the scheme improves on simply predicting the average</a:t>
            </a:r>
          </a:p>
          <a:p>
            <a:pPr marL="342900" indent="-342900">
              <a:spcBef>
                <a:spcPct val="20000"/>
              </a:spcBef>
              <a:buFontTx/>
              <a:buChar char="•"/>
            </a:pPr>
            <a:r>
              <a:rPr lang="en-US" sz="3200"/>
              <a:t>The </a:t>
            </a:r>
            <a:r>
              <a:rPr lang="en-US" sz="3200" i="1"/>
              <a:t>relative squared error</a:t>
            </a:r>
            <a:r>
              <a:rPr lang="en-US" sz="3200"/>
              <a:t> is (                  ):</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The </a:t>
            </a:r>
            <a:r>
              <a:rPr lang="en-US" sz="3200" i="1"/>
              <a:t>relative absolute error </a:t>
            </a:r>
            <a:r>
              <a:rPr lang="en-US" sz="3200"/>
              <a:t>is:</a:t>
            </a:r>
            <a:endParaRPr lang="en-AU" sz="3200"/>
          </a:p>
        </p:txBody>
      </p:sp>
      <p:graphicFrame>
        <p:nvGraphicFramePr>
          <p:cNvPr id="186372" name="Object 4"/>
          <p:cNvGraphicFramePr>
            <a:graphicFrameLocks noChangeAspect="1"/>
          </p:cNvGraphicFramePr>
          <p:nvPr/>
        </p:nvGraphicFramePr>
        <p:xfrm>
          <a:off x="2667000" y="3581400"/>
          <a:ext cx="2908300" cy="800100"/>
        </p:xfrm>
        <a:graphic>
          <a:graphicData uri="http://schemas.openxmlformats.org/presentationml/2006/ole">
            <mc:AlternateContent xmlns:mc="http://schemas.openxmlformats.org/markup-compatibility/2006">
              <mc:Choice xmlns:v="urn:schemas-microsoft-com:vml" Requires="v">
                <p:oleObj spid="_x0000_s203875" name="Equation" r:id="rId3" imgW="2908080" imgH="799920" progId="Equation.3">
                  <p:embed/>
                </p:oleObj>
              </mc:Choice>
              <mc:Fallback>
                <p:oleObj name="Equation" r:id="rId3" imgW="2908080" imgH="799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581400"/>
                        <a:ext cx="2908300" cy="8001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3" name="Object 5"/>
          <p:cNvGraphicFramePr>
            <a:graphicFrameLocks noChangeAspect="1"/>
          </p:cNvGraphicFramePr>
          <p:nvPr/>
        </p:nvGraphicFramePr>
        <p:xfrm>
          <a:off x="5791200" y="2971800"/>
          <a:ext cx="1752600" cy="317500"/>
        </p:xfrm>
        <a:graphic>
          <a:graphicData uri="http://schemas.openxmlformats.org/presentationml/2006/ole">
            <mc:AlternateContent xmlns:mc="http://schemas.openxmlformats.org/markup-compatibility/2006">
              <mc:Choice xmlns:v="urn:schemas-microsoft-com:vml" Requires="v">
                <p:oleObj spid="_x0000_s203876" name="Equation" r:id="rId5" imgW="1752480" imgH="317160" progId="Equation.3">
                  <p:embed/>
                </p:oleObj>
              </mc:Choice>
              <mc:Fallback>
                <p:oleObj name="Equation" r:id="rId5" imgW="1752480" imgH="3171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2971800"/>
                        <a:ext cx="1752600" cy="3175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4" name="Object 6"/>
          <p:cNvGraphicFramePr>
            <a:graphicFrameLocks noChangeAspect="1"/>
          </p:cNvGraphicFramePr>
          <p:nvPr/>
        </p:nvGraphicFramePr>
        <p:xfrm>
          <a:off x="2819400" y="5257800"/>
          <a:ext cx="2590800" cy="736600"/>
        </p:xfrm>
        <a:graphic>
          <a:graphicData uri="http://schemas.openxmlformats.org/presentationml/2006/ole">
            <mc:AlternateContent xmlns:mc="http://schemas.openxmlformats.org/markup-compatibility/2006">
              <mc:Choice xmlns:v="urn:schemas-microsoft-com:vml" Requires="v">
                <p:oleObj spid="_x0000_s203877" name="Equation" r:id="rId7" imgW="2590560" imgH="736560" progId="Equation.3">
                  <p:embed/>
                </p:oleObj>
              </mc:Choice>
              <mc:Fallback>
                <p:oleObj name="Equation" r:id="rId7" imgW="2590560" imgH="7365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257800"/>
                        <a:ext cx="2590800" cy="736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7394"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correlation coefficient</a:t>
            </a:r>
            <a:endParaRPr lang="en-AU" sz="4400">
              <a:solidFill>
                <a:schemeClr val="tx2"/>
              </a:solidFill>
            </a:endParaRPr>
          </a:p>
        </p:txBody>
      </p:sp>
      <p:sp>
        <p:nvSpPr>
          <p:cNvPr id="187395"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a:t>Measures the </a:t>
            </a:r>
            <a:r>
              <a:rPr lang="en-US" sz="3200" i="1"/>
              <a:t>statistical correlation</a:t>
            </a:r>
            <a:r>
              <a:rPr lang="en-US" sz="3200"/>
              <a:t> between the predicted values and the actual values</a:t>
            </a:r>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r>
              <a:rPr lang="en-US" sz="3200"/>
              <a:t>Scale independent, between –1 and +1</a:t>
            </a:r>
          </a:p>
          <a:p>
            <a:pPr marL="342900" indent="-342900">
              <a:lnSpc>
                <a:spcPct val="90000"/>
              </a:lnSpc>
              <a:spcBef>
                <a:spcPct val="20000"/>
              </a:spcBef>
              <a:buFontTx/>
              <a:buChar char="•"/>
            </a:pPr>
            <a:r>
              <a:rPr lang="en-US" sz="3200"/>
              <a:t>Good performance leads to large values!</a:t>
            </a:r>
            <a:endParaRPr lang="en-AU" sz="3200"/>
          </a:p>
        </p:txBody>
      </p:sp>
      <p:graphicFrame>
        <p:nvGraphicFramePr>
          <p:cNvPr id="187397" name="Object 5"/>
          <p:cNvGraphicFramePr>
            <a:graphicFrameLocks noChangeAspect="1"/>
          </p:cNvGraphicFramePr>
          <p:nvPr/>
        </p:nvGraphicFramePr>
        <p:xfrm>
          <a:off x="806450" y="4267200"/>
          <a:ext cx="2806700" cy="939800"/>
        </p:xfrm>
        <a:graphic>
          <a:graphicData uri="http://schemas.openxmlformats.org/presentationml/2006/ole">
            <mc:AlternateContent xmlns:mc="http://schemas.openxmlformats.org/markup-compatibility/2006">
              <mc:Choice xmlns:v="urn:schemas-microsoft-com:vml" Requires="v">
                <p:oleObj spid="_x0000_s204932" name="Equation" r:id="rId3" imgW="2806560" imgH="939600" progId="Equation.3">
                  <p:embed/>
                </p:oleObj>
              </mc:Choice>
              <mc:Fallback>
                <p:oleObj name="Equation" r:id="rId3" imgW="2806560" imgH="939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50" y="4267200"/>
                        <a:ext cx="2806700" cy="939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398" name="Object 6"/>
          <p:cNvGraphicFramePr>
            <a:graphicFrameLocks noChangeAspect="1"/>
          </p:cNvGraphicFramePr>
          <p:nvPr/>
        </p:nvGraphicFramePr>
        <p:xfrm>
          <a:off x="3930650" y="4267200"/>
          <a:ext cx="2006600" cy="939800"/>
        </p:xfrm>
        <a:graphic>
          <a:graphicData uri="http://schemas.openxmlformats.org/presentationml/2006/ole">
            <mc:AlternateContent xmlns:mc="http://schemas.openxmlformats.org/markup-compatibility/2006">
              <mc:Choice xmlns:v="urn:schemas-microsoft-com:vml" Requires="v">
                <p:oleObj spid="_x0000_s204933" name="Equation" r:id="rId5" imgW="2006280" imgH="939600" progId="Equation.3">
                  <p:embed/>
                </p:oleObj>
              </mc:Choice>
              <mc:Fallback>
                <p:oleObj name="Equation" r:id="rId5" imgW="2006280" imgH="939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0650" y="4267200"/>
                        <a:ext cx="2006600" cy="939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399" name="Object 7"/>
          <p:cNvGraphicFramePr>
            <a:graphicFrameLocks noChangeAspect="1"/>
          </p:cNvGraphicFramePr>
          <p:nvPr/>
        </p:nvGraphicFramePr>
        <p:xfrm>
          <a:off x="6324600" y="4267200"/>
          <a:ext cx="1943100" cy="939800"/>
        </p:xfrm>
        <a:graphic>
          <a:graphicData uri="http://schemas.openxmlformats.org/presentationml/2006/ole">
            <mc:AlternateContent xmlns:mc="http://schemas.openxmlformats.org/markup-compatibility/2006">
              <mc:Choice xmlns:v="urn:schemas-microsoft-com:vml" Requires="v">
                <p:oleObj spid="_x0000_s204934" name="Equation" r:id="rId7" imgW="1942920" imgH="939600" progId="Equation.3">
                  <p:embed/>
                </p:oleObj>
              </mc:Choice>
              <mc:Fallback>
                <p:oleObj name="Equation" r:id="rId7" imgW="1942920" imgH="939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4267200"/>
                        <a:ext cx="1943100" cy="939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0" name="Object 8"/>
          <p:cNvGraphicFramePr>
            <a:graphicFrameLocks noChangeAspect="1"/>
          </p:cNvGraphicFramePr>
          <p:nvPr/>
        </p:nvGraphicFramePr>
        <p:xfrm>
          <a:off x="3886200" y="2514600"/>
          <a:ext cx="1447800" cy="1447800"/>
        </p:xfrm>
        <a:graphic>
          <a:graphicData uri="http://schemas.openxmlformats.org/presentationml/2006/ole">
            <mc:AlternateContent xmlns:mc="http://schemas.openxmlformats.org/markup-compatibility/2006">
              <mc:Choice xmlns:v="urn:schemas-microsoft-com:vml" Requires="v">
                <p:oleObj spid="_x0000_s204935" name="Equation" r:id="rId9" imgW="380880" imgH="380880" progId="Equation.3">
                  <p:embed/>
                </p:oleObj>
              </mc:Choice>
              <mc:Fallback>
                <p:oleObj name="Equation" r:id="rId9" imgW="380880" imgH="3808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2514600"/>
                        <a:ext cx="1447800" cy="1447800"/>
                      </a:xfrm>
                      <a:prstGeom prst="rect">
                        <a:avLst/>
                      </a:prstGeom>
                      <a:solidFill>
                        <a:srgbClr val="00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8418"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Which measure?</a:t>
            </a:r>
            <a:endParaRPr lang="en-AU" sz="4400">
              <a:solidFill>
                <a:schemeClr val="tx2"/>
              </a:solidFill>
            </a:endParaRPr>
          </a:p>
        </p:txBody>
      </p:sp>
      <p:sp>
        <p:nvSpPr>
          <p:cNvPr id="188419"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Best to look at all of them</a:t>
            </a:r>
          </a:p>
          <a:p>
            <a:pPr marL="342900" indent="-342900">
              <a:spcBef>
                <a:spcPct val="20000"/>
              </a:spcBef>
              <a:buFontTx/>
              <a:buChar char="•"/>
            </a:pPr>
            <a:r>
              <a:rPr lang="en-US" sz="3200"/>
              <a:t>Often it doesn’t matter</a:t>
            </a:r>
          </a:p>
          <a:p>
            <a:pPr marL="342900" indent="-342900">
              <a:spcBef>
                <a:spcPct val="20000"/>
              </a:spcBef>
              <a:buFontTx/>
              <a:buChar char="•"/>
            </a:pPr>
            <a:r>
              <a:rPr lang="en-US" sz="3200"/>
              <a:t>Example:</a:t>
            </a:r>
            <a:endParaRPr lang="en-AU" sz="3200"/>
          </a:p>
        </p:txBody>
      </p:sp>
      <p:graphicFrame>
        <p:nvGraphicFramePr>
          <p:cNvPr id="188464" name="Group 48"/>
          <p:cNvGraphicFramePr>
            <a:graphicFrameLocks noGrp="1"/>
          </p:cNvGraphicFramePr>
          <p:nvPr/>
        </p:nvGraphicFramePr>
        <p:xfrm>
          <a:off x="609600" y="3200400"/>
          <a:ext cx="7772400" cy="2743200"/>
        </p:xfrm>
        <a:graphic>
          <a:graphicData uri="http://schemas.openxmlformats.org/drawingml/2006/table">
            <a:tbl>
              <a:tblPr/>
              <a:tblGrid>
                <a:gridCol w="3429000"/>
                <a:gridCol w="990600"/>
                <a:gridCol w="1066800"/>
                <a:gridCol w="1219200"/>
                <a:gridCol w="10668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D</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Root mean-squared error</a:t>
                      </a:r>
                      <a:endParaRPr kumimoji="0" lang="en-AU"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67.8</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91.7</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63.3</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57.4</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Mean absolute error</a:t>
                      </a:r>
                      <a:endParaRPr kumimoji="0" lang="en-AU"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41.3</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38.5</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33.4</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29.2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Root relative squared error</a:t>
                      </a:r>
                      <a:endParaRPr kumimoji="0" lang="en-AU"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42.2%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57.2%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39.4%</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35.8%</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Relative absolute error</a:t>
                      </a:r>
                      <a:endParaRPr kumimoji="0" lang="en-AU"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43.1%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34.8%</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30.4%</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Correlation coefficient</a:t>
                      </a:r>
                      <a:endParaRPr kumimoji="0" lang="en-AU"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0.88</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0.88</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0.89</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0.91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89442"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MDL principle</a:t>
            </a:r>
            <a:endParaRPr lang="en-AU" sz="4400">
              <a:solidFill>
                <a:schemeClr val="tx2"/>
              </a:solidFill>
            </a:endParaRPr>
          </a:p>
        </p:txBody>
      </p:sp>
      <p:sp>
        <p:nvSpPr>
          <p:cNvPr id="189443"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a:t>MDL stands for </a:t>
            </a:r>
            <a:r>
              <a:rPr lang="en-US" sz="3200" i="1"/>
              <a:t>minimum description length</a:t>
            </a:r>
            <a:endParaRPr lang="en-US" sz="3200"/>
          </a:p>
          <a:p>
            <a:pPr marL="342900" indent="-342900">
              <a:lnSpc>
                <a:spcPct val="90000"/>
              </a:lnSpc>
              <a:spcBef>
                <a:spcPct val="20000"/>
              </a:spcBef>
              <a:buFontTx/>
              <a:buChar char="•"/>
            </a:pPr>
            <a:r>
              <a:rPr lang="en-US" sz="3200"/>
              <a:t>The description length is defined as:</a:t>
            </a:r>
          </a:p>
          <a:p>
            <a:pPr marL="742950" lvl="1" indent="-285750" algn="ctr">
              <a:lnSpc>
                <a:spcPct val="90000"/>
              </a:lnSpc>
              <a:spcBef>
                <a:spcPct val="20000"/>
              </a:spcBef>
            </a:pPr>
            <a:r>
              <a:rPr lang="en-US" sz="2800" i="1"/>
              <a:t>space required to describe a theory</a:t>
            </a:r>
          </a:p>
          <a:p>
            <a:pPr marL="742950" lvl="1" indent="-285750" algn="ctr">
              <a:lnSpc>
                <a:spcPct val="90000"/>
              </a:lnSpc>
              <a:spcBef>
                <a:spcPct val="20000"/>
              </a:spcBef>
            </a:pPr>
            <a:r>
              <a:rPr lang="en-US" sz="2800"/>
              <a:t>+</a:t>
            </a:r>
          </a:p>
          <a:p>
            <a:pPr marL="742950" lvl="1" indent="-285750" algn="ctr">
              <a:lnSpc>
                <a:spcPct val="90000"/>
              </a:lnSpc>
              <a:spcBef>
                <a:spcPct val="20000"/>
              </a:spcBef>
            </a:pPr>
            <a:r>
              <a:rPr lang="en-US" sz="2800" i="1"/>
              <a:t>space required to describe the theory’s mistakes</a:t>
            </a:r>
          </a:p>
          <a:p>
            <a:pPr marL="342900" indent="-342900">
              <a:lnSpc>
                <a:spcPct val="90000"/>
              </a:lnSpc>
              <a:spcBef>
                <a:spcPct val="20000"/>
              </a:spcBef>
              <a:buFontTx/>
              <a:buChar char="•"/>
            </a:pPr>
            <a:r>
              <a:rPr lang="en-US" sz="3200"/>
              <a:t>In our case the theory is the classifier and the mistakes are the errors on the training data</a:t>
            </a:r>
          </a:p>
          <a:p>
            <a:pPr marL="342900" indent="-342900">
              <a:lnSpc>
                <a:spcPct val="90000"/>
              </a:lnSpc>
              <a:spcBef>
                <a:spcPct val="20000"/>
              </a:spcBef>
              <a:buFontTx/>
              <a:buChar char="•"/>
            </a:pPr>
            <a:r>
              <a:rPr lang="en-US" sz="3200"/>
              <a:t>Aim: we want a classifier with minimal DL</a:t>
            </a:r>
          </a:p>
          <a:p>
            <a:pPr marL="342900" indent="-342900">
              <a:lnSpc>
                <a:spcPct val="90000"/>
              </a:lnSpc>
              <a:spcBef>
                <a:spcPct val="20000"/>
              </a:spcBef>
              <a:buFontTx/>
              <a:buChar char="•"/>
            </a:pPr>
            <a:r>
              <a:rPr lang="en-US" sz="3200"/>
              <a:t>MDL principle is a </a:t>
            </a:r>
            <a:r>
              <a:rPr lang="en-US" sz="3200" i="1"/>
              <a:t>model selection criterion</a:t>
            </a:r>
            <a:endParaRPr lang="en-AU" sz="3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90466"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Model selection criteria</a:t>
            </a:r>
            <a:endParaRPr lang="en-AU" sz="4400">
              <a:solidFill>
                <a:schemeClr val="tx2"/>
              </a:solidFill>
            </a:endParaRPr>
          </a:p>
        </p:txBody>
      </p:sp>
      <p:sp>
        <p:nvSpPr>
          <p:cNvPr id="190467"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533400" indent="-533400">
              <a:spcBef>
                <a:spcPct val="20000"/>
              </a:spcBef>
              <a:buFontTx/>
              <a:buChar char="•"/>
            </a:pPr>
            <a:r>
              <a:rPr lang="en-US" sz="3200"/>
              <a:t>Model selection criteria attempt to find a good compromise between:</a:t>
            </a:r>
          </a:p>
          <a:p>
            <a:pPr marL="952500" lvl="1" indent="-495300">
              <a:spcBef>
                <a:spcPct val="20000"/>
              </a:spcBef>
              <a:buFont typeface="Wingdings" pitchFamily="2" charset="2"/>
              <a:buAutoNum type="alphaUcPeriod"/>
            </a:pPr>
            <a:r>
              <a:rPr lang="en-US" sz="2800"/>
              <a:t>The complexity of a model</a:t>
            </a:r>
          </a:p>
          <a:p>
            <a:pPr marL="952500" lvl="1" indent="-495300">
              <a:spcBef>
                <a:spcPct val="20000"/>
              </a:spcBef>
              <a:buFont typeface="Wingdings" pitchFamily="2" charset="2"/>
              <a:buAutoNum type="alphaUcPeriod"/>
            </a:pPr>
            <a:r>
              <a:rPr lang="en-US" sz="2800"/>
              <a:t>Its prediction accuracy on the training data</a:t>
            </a:r>
          </a:p>
          <a:p>
            <a:pPr marL="533400" indent="-533400">
              <a:spcBef>
                <a:spcPct val="20000"/>
              </a:spcBef>
              <a:buFont typeface="Wingdings" pitchFamily="2" charset="2"/>
              <a:buChar char="§"/>
            </a:pPr>
            <a:r>
              <a:rPr lang="en-US" sz="3200"/>
              <a:t>Reasoning: a good model is a simple model that achieves high accuracy on the given data</a:t>
            </a:r>
          </a:p>
          <a:p>
            <a:pPr marL="533400" indent="-533400">
              <a:spcBef>
                <a:spcPct val="20000"/>
              </a:spcBef>
              <a:buFontTx/>
              <a:buChar char="•"/>
            </a:pPr>
            <a:r>
              <a:rPr lang="en-US" sz="3200"/>
              <a:t>Also known as </a:t>
            </a:r>
            <a:r>
              <a:rPr lang="en-US" sz="3200" i="1"/>
              <a:t>Occam’s Razor</a:t>
            </a:r>
            <a:r>
              <a:rPr lang="en-US" sz="3200"/>
              <a:t>: the best theory is the smallest one that describes all the facts </a:t>
            </a:r>
            <a:endParaRPr lang="en-AU" sz="3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91490"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Elegance vs. errors</a:t>
            </a:r>
            <a:endParaRPr lang="en-AU" sz="4400">
              <a:solidFill>
                <a:schemeClr val="tx2"/>
              </a:solidFill>
            </a:endParaRPr>
          </a:p>
        </p:txBody>
      </p:sp>
      <p:sp>
        <p:nvSpPr>
          <p:cNvPr id="191491" name="Rectangle 3"/>
          <p:cNvSpPr>
            <a:spLocks noChangeArrowheads="1"/>
          </p:cNvSpPr>
          <p:nvPr/>
        </p:nvSpPr>
        <p:spPr bwMode="auto">
          <a:xfrm>
            <a:off x="3810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Theory 1: very simple, elegant theory that explains the data almost perfectly</a:t>
            </a:r>
          </a:p>
          <a:p>
            <a:pPr marL="342900" indent="-342900">
              <a:spcBef>
                <a:spcPct val="20000"/>
              </a:spcBef>
              <a:buFontTx/>
              <a:buChar char="•"/>
            </a:pPr>
            <a:r>
              <a:rPr lang="en-US" sz="3200"/>
              <a:t>Theory 2: significantly more complex theory that reproduces the data without mistakes</a:t>
            </a:r>
          </a:p>
          <a:p>
            <a:pPr marL="342900" indent="-342900">
              <a:spcBef>
                <a:spcPct val="20000"/>
              </a:spcBef>
              <a:buFontTx/>
              <a:buChar char="•"/>
            </a:pPr>
            <a:r>
              <a:rPr lang="en-US" sz="3200"/>
              <a:t>Theory 1 is probably preferable</a:t>
            </a:r>
          </a:p>
          <a:p>
            <a:pPr marL="342900" indent="-342900">
              <a:spcBef>
                <a:spcPct val="20000"/>
              </a:spcBef>
              <a:buFontTx/>
              <a:buChar char="•"/>
            </a:pPr>
            <a:r>
              <a:rPr lang="en-US" sz="3200"/>
              <a:t>Classical example: Kepler’s three laws on planetary motion</a:t>
            </a:r>
          </a:p>
          <a:p>
            <a:pPr marL="742950" lvl="1" indent="-285750">
              <a:spcBef>
                <a:spcPct val="20000"/>
              </a:spcBef>
              <a:buFontTx/>
              <a:buChar char="–"/>
            </a:pPr>
            <a:r>
              <a:rPr lang="en-US" sz="2800"/>
              <a:t>Less accurate than Copernicus’s latest refinement of the Ptolemaic theory of epicycles</a:t>
            </a:r>
            <a:endParaRPr lang="en-AU"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2578"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note on parameter tuning</a:t>
            </a:r>
          </a:p>
        </p:txBody>
      </p:sp>
      <p:sp>
        <p:nvSpPr>
          <p:cNvPr id="152579"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It is important that the test data is not used </a:t>
            </a:r>
            <a:r>
              <a:rPr lang="en-US" sz="3200" i="1"/>
              <a:t>in any way</a:t>
            </a:r>
            <a:r>
              <a:rPr lang="en-US" sz="3200"/>
              <a:t> to create the classifier</a:t>
            </a:r>
          </a:p>
          <a:p>
            <a:pPr marL="342900" indent="-342900">
              <a:spcBef>
                <a:spcPct val="20000"/>
              </a:spcBef>
              <a:buFontTx/>
              <a:buChar char="•"/>
            </a:pPr>
            <a:r>
              <a:rPr lang="en-US" sz="3200"/>
              <a:t>Some learning schemes operate in two stages:</a:t>
            </a:r>
          </a:p>
          <a:p>
            <a:pPr marL="742950" lvl="1" indent="-285750">
              <a:spcBef>
                <a:spcPct val="20000"/>
              </a:spcBef>
              <a:buFontTx/>
              <a:buChar char="–"/>
            </a:pPr>
            <a:r>
              <a:rPr lang="en-US" sz="2800"/>
              <a:t>Stage 1: builds the basic structure</a:t>
            </a:r>
          </a:p>
          <a:p>
            <a:pPr marL="742950" lvl="1" indent="-285750">
              <a:spcBef>
                <a:spcPct val="20000"/>
              </a:spcBef>
              <a:buFontTx/>
              <a:buChar char="–"/>
            </a:pPr>
            <a:r>
              <a:rPr lang="en-US" sz="2800"/>
              <a:t>Stage 2: optimizes parameter settings</a:t>
            </a:r>
          </a:p>
          <a:p>
            <a:pPr marL="342900" indent="-342900">
              <a:spcBef>
                <a:spcPct val="20000"/>
              </a:spcBef>
              <a:buFontTx/>
              <a:buChar char="•"/>
            </a:pPr>
            <a:r>
              <a:rPr lang="en-US" sz="3200"/>
              <a:t>The test data can’t be used for parameter tuning!</a:t>
            </a:r>
          </a:p>
          <a:p>
            <a:pPr marL="342900" indent="-342900">
              <a:spcBef>
                <a:spcPct val="20000"/>
              </a:spcBef>
              <a:buFontTx/>
              <a:buChar char="•"/>
            </a:pPr>
            <a:r>
              <a:rPr lang="en-US" sz="3200"/>
              <a:t>Proper procedure uses </a:t>
            </a:r>
            <a:r>
              <a:rPr lang="en-US" sz="3200" i="1"/>
              <a:t>three</a:t>
            </a:r>
            <a:r>
              <a:rPr lang="en-US" sz="3200"/>
              <a:t> sets: </a:t>
            </a:r>
            <a:r>
              <a:rPr lang="en-US" sz="3200" i="1"/>
              <a:t>training data</a:t>
            </a:r>
            <a:r>
              <a:rPr lang="en-US" sz="3200"/>
              <a:t>, </a:t>
            </a:r>
            <a:r>
              <a:rPr lang="en-US" sz="3200" i="1"/>
              <a:t>validation data</a:t>
            </a:r>
            <a:r>
              <a:rPr lang="en-US" sz="3200"/>
              <a:t>, and </a:t>
            </a:r>
            <a:r>
              <a:rPr lang="en-US" sz="3200" i="1"/>
              <a:t>test data</a:t>
            </a:r>
            <a:endParaRPr lang="en-US" sz="3200"/>
          </a:p>
          <a:p>
            <a:pPr marL="742950" lvl="1" indent="-285750">
              <a:spcBef>
                <a:spcPct val="20000"/>
              </a:spcBef>
              <a:buFontTx/>
              <a:buChar char="–"/>
            </a:pPr>
            <a:r>
              <a:rPr lang="en-US" sz="2800"/>
              <a:t>Validation data is used to optimize parameters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92514"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MDL and compression</a:t>
            </a:r>
            <a:endParaRPr lang="en-AU" sz="4400">
              <a:solidFill>
                <a:schemeClr val="tx2"/>
              </a:solidFill>
            </a:endParaRPr>
          </a:p>
        </p:txBody>
      </p:sp>
      <p:sp>
        <p:nvSpPr>
          <p:cNvPr id="192515"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2800"/>
              <a:t>The MDL principle is closely related to data compression:</a:t>
            </a:r>
          </a:p>
          <a:p>
            <a:pPr marL="742950" lvl="1" indent="-285750">
              <a:lnSpc>
                <a:spcPct val="90000"/>
              </a:lnSpc>
              <a:spcBef>
                <a:spcPct val="20000"/>
              </a:spcBef>
              <a:buFontTx/>
              <a:buChar char="–"/>
            </a:pPr>
            <a:r>
              <a:rPr lang="en-US"/>
              <a:t>It postulates that the best theory is the one that compresses the data the most</a:t>
            </a:r>
          </a:p>
          <a:p>
            <a:pPr marL="742950" lvl="1" indent="-285750">
              <a:lnSpc>
                <a:spcPct val="90000"/>
              </a:lnSpc>
              <a:spcBef>
                <a:spcPct val="20000"/>
              </a:spcBef>
              <a:buFontTx/>
              <a:buChar char="–"/>
            </a:pPr>
            <a:r>
              <a:rPr lang="en-US"/>
              <a:t>I.e. to compress a dataset we generate a model and then store the model and its mistakes</a:t>
            </a:r>
          </a:p>
          <a:p>
            <a:pPr marL="342900" indent="-342900">
              <a:lnSpc>
                <a:spcPct val="90000"/>
              </a:lnSpc>
              <a:spcBef>
                <a:spcPct val="20000"/>
              </a:spcBef>
              <a:buFontTx/>
              <a:buChar char="•"/>
            </a:pPr>
            <a:r>
              <a:rPr lang="en-US" sz="2800"/>
              <a:t>We need to compute (a) the size of the model and (b) the space needed for encoding the errors</a:t>
            </a:r>
          </a:p>
          <a:p>
            <a:pPr marL="342900" indent="-342900">
              <a:lnSpc>
                <a:spcPct val="90000"/>
              </a:lnSpc>
              <a:spcBef>
                <a:spcPct val="20000"/>
              </a:spcBef>
              <a:buFontTx/>
              <a:buChar char="•"/>
            </a:pPr>
            <a:r>
              <a:rPr lang="en-US" sz="2800"/>
              <a:t>(b) is easy: can use </a:t>
            </a:r>
            <a:r>
              <a:rPr lang="en-US" sz="2800" i="1"/>
              <a:t>–p log p</a:t>
            </a:r>
            <a:r>
              <a:rPr lang="en-US" sz="2800"/>
              <a:t> informational loss function</a:t>
            </a:r>
          </a:p>
          <a:p>
            <a:pPr marL="342900" indent="-342900">
              <a:lnSpc>
                <a:spcPct val="90000"/>
              </a:lnSpc>
              <a:spcBef>
                <a:spcPct val="20000"/>
              </a:spcBef>
              <a:buFontTx/>
              <a:buChar char="•"/>
            </a:pPr>
            <a:r>
              <a:rPr lang="en-US" sz="2800"/>
              <a:t>For (a) we need a method to encode the model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93538"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Discussion of the MDL principle</a:t>
            </a:r>
            <a:endParaRPr lang="en-AU" sz="4400">
              <a:solidFill>
                <a:schemeClr val="tx2"/>
              </a:solidFill>
            </a:endParaRPr>
          </a:p>
        </p:txBody>
      </p:sp>
      <p:sp>
        <p:nvSpPr>
          <p:cNvPr id="193539"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Advantage: makes full use of the training data when selecting a model</a:t>
            </a:r>
          </a:p>
          <a:p>
            <a:pPr marL="342900" indent="-342900">
              <a:spcBef>
                <a:spcPct val="20000"/>
              </a:spcBef>
              <a:buFontTx/>
              <a:buChar char="•"/>
            </a:pPr>
            <a:r>
              <a:rPr lang="en-US" sz="2800"/>
              <a:t>Disadvantage 1: appropriate coding scheme/prior probabilities for theories are crucial</a:t>
            </a:r>
          </a:p>
          <a:p>
            <a:pPr marL="342900" indent="-342900">
              <a:spcBef>
                <a:spcPct val="20000"/>
              </a:spcBef>
              <a:buFontTx/>
              <a:buChar char="•"/>
            </a:pPr>
            <a:r>
              <a:rPr lang="en-US" sz="2800"/>
              <a:t>Disadvantage 2: no guarantee that the MDL theory is the one which minimizes the expected error</a:t>
            </a:r>
          </a:p>
          <a:p>
            <a:pPr marL="742950" lvl="1" indent="-285750">
              <a:spcBef>
                <a:spcPct val="20000"/>
              </a:spcBef>
              <a:buFontTx/>
              <a:buChar char="•"/>
            </a:pPr>
            <a:r>
              <a:rPr lang="en-US" sz="2800"/>
              <a:t>I.e., might result in overfitting!! </a:t>
            </a:r>
          </a:p>
          <a:p>
            <a:pPr marL="342900" indent="-342900">
              <a:spcBef>
                <a:spcPct val="20000"/>
              </a:spcBef>
              <a:buFontTx/>
              <a:buChar char="•"/>
            </a:pPr>
            <a:r>
              <a:rPr lang="en-US" sz="2800"/>
              <a:t>Note: Occam’s Razor is an axiom!</a:t>
            </a:r>
          </a:p>
          <a:p>
            <a:pPr marL="342900" indent="-342900">
              <a:spcBef>
                <a:spcPct val="20000"/>
              </a:spcBef>
              <a:buFontTx/>
              <a:buChar char="•"/>
            </a:pPr>
            <a:r>
              <a:rPr lang="en-US" sz="2800"/>
              <a:t>Keep all theories that are consistent with the data</a:t>
            </a:r>
            <a:endParaRPr lang="en-AU" sz="2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94562"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MDL and clustering</a:t>
            </a:r>
            <a:endParaRPr lang="en-AU" sz="4400">
              <a:solidFill>
                <a:schemeClr val="tx2"/>
              </a:solidFill>
            </a:endParaRPr>
          </a:p>
        </p:txBody>
      </p:sp>
      <p:sp>
        <p:nvSpPr>
          <p:cNvPr id="194563"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DL of theory: DL needed for encoding the clusters (e.g. cluster centers)</a:t>
            </a:r>
          </a:p>
          <a:p>
            <a:pPr marL="342900" indent="-342900">
              <a:spcBef>
                <a:spcPct val="20000"/>
              </a:spcBef>
              <a:buFontTx/>
              <a:buChar char="•"/>
            </a:pPr>
            <a:r>
              <a:rPr lang="en-US" sz="2800"/>
              <a:t>DL of data given theory: need to encode cluster membership and position relative to cluster (e.g. distance to cluster center)</a:t>
            </a:r>
          </a:p>
          <a:p>
            <a:pPr marL="342900" indent="-342900">
              <a:spcBef>
                <a:spcPct val="20000"/>
              </a:spcBef>
              <a:buFontTx/>
              <a:buChar char="•"/>
            </a:pPr>
            <a:r>
              <a:rPr lang="en-US" sz="2800"/>
              <a:t>Works if coding scheme needs less code space for small numbers than for large ones</a:t>
            </a:r>
          </a:p>
          <a:p>
            <a:pPr marL="342900" indent="-342900">
              <a:spcBef>
                <a:spcPct val="20000"/>
              </a:spcBef>
              <a:buFontTx/>
              <a:buChar char="•"/>
            </a:pPr>
            <a:r>
              <a:rPr lang="en-US" sz="2800"/>
              <a:t>With nominal attributes, we need to communicate probability distributions for each cluster</a:t>
            </a:r>
            <a:endParaRPr lang="en-AU" sz="2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
        <p:nvSpPr>
          <p:cNvPr id="197634"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Representing clusters II</a:t>
            </a:r>
          </a:p>
        </p:txBody>
      </p:sp>
      <p:sp>
        <p:nvSpPr>
          <p:cNvPr id="197635" name="Text Box 3"/>
          <p:cNvSpPr txBox="1">
            <a:spLocks noChangeArrowheads="1"/>
          </p:cNvSpPr>
          <p:nvPr/>
        </p:nvSpPr>
        <p:spPr bwMode="auto">
          <a:xfrm>
            <a:off x="4800600" y="2514600"/>
            <a:ext cx="2895600" cy="2100263"/>
          </a:xfrm>
          <a:prstGeom prst="rect">
            <a:avLst/>
          </a:prstGeom>
          <a:solidFill>
            <a:schemeClr val="tx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i="1">
              <a:solidFill>
                <a:srgbClr val="FFFF00"/>
              </a:solidFill>
            </a:endParaRPr>
          </a:p>
          <a:p>
            <a:pPr>
              <a:spcBef>
                <a:spcPct val="50000"/>
              </a:spcBef>
            </a:pPr>
            <a:endParaRPr lang="en-US" i="1">
              <a:solidFill>
                <a:srgbClr val="FFFF00"/>
              </a:solidFill>
            </a:endParaRPr>
          </a:p>
          <a:p>
            <a:pPr>
              <a:spcBef>
                <a:spcPct val="50000"/>
              </a:spcBef>
            </a:pPr>
            <a:endParaRPr lang="en-US" i="1">
              <a:solidFill>
                <a:srgbClr val="FFFF00"/>
              </a:solidFill>
            </a:endParaRPr>
          </a:p>
          <a:p>
            <a:pPr>
              <a:spcBef>
                <a:spcPct val="50000"/>
              </a:spcBef>
            </a:pPr>
            <a:endParaRPr lang="en-US" i="1">
              <a:solidFill>
                <a:srgbClr val="FFFF00"/>
              </a:solidFill>
            </a:endParaRPr>
          </a:p>
        </p:txBody>
      </p:sp>
      <p:sp>
        <p:nvSpPr>
          <p:cNvPr id="197636" name="Text Box 4"/>
          <p:cNvSpPr txBox="1">
            <a:spLocks noChangeArrowheads="1"/>
          </p:cNvSpPr>
          <p:nvPr/>
        </p:nvSpPr>
        <p:spPr bwMode="auto">
          <a:xfrm>
            <a:off x="1295400" y="2514600"/>
            <a:ext cx="2895600" cy="2100263"/>
          </a:xfrm>
          <a:prstGeom prst="rect">
            <a:avLst/>
          </a:prstGeom>
          <a:solidFill>
            <a:schemeClr val="tx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i="1">
              <a:solidFill>
                <a:srgbClr val="FFFF00"/>
              </a:solidFill>
            </a:endParaRPr>
          </a:p>
          <a:p>
            <a:pPr>
              <a:spcBef>
                <a:spcPct val="50000"/>
              </a:spcBef>
            </a:pPr>
            <a:endParaRPr lang="en-US" i="1">
              <a:solidFill>
                <a:srgbClr val="FFFF00"/>
              </a:solidFill>
            </a:endParaRPr>
          </a:p>
          <a:p>
            <a:pPr>
              <a:spcBef>
                <a:spcPct val="50000"/>
              </a:spcBef>
            </a:pPr>
            <a:endParaRPr lang="en-US" i="1">
              <a:solidFill>
                <a:srgbClr val="FFFF00"/>
              </a:solidFill>
            </a:endParaRPr>
          </a:p>
          <a:p>
            <a:pPr>
              <a:spcBef>
                <a:spcPct val="50000"/>
              </a:spcBef>
            </a:pPr>
            <a:endParaRPr lang="en-US" i="1">
              <a:solidFill>
                <a:srgbClr val="FFFF00"/>
              </a:solidFill>
            </a:endParaRPr>
          </a:p>
        </p:txBody>
      </p:sp>
      <p:sp>
        <p:nvSpPr>
          <p:cNvPr id="197637" name="Text Box 5"/>
          <p:cNvSpPr txBox="1">
            <a:spLocks noChangeArrowheads="1"/>
          </p:cNvSpPr>
          <p:nvPr/>
        </p:nvSpPr>
        <p:spPr bwMode="auto">
          <a:xfrm>
            <a:off x="1828800" y="2514600"/>
            <a:ext cx="1981200" cy="20875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r>
              <a:rPr lang="en-AU" sz="1200">
                <a:latin typeface="Times" pitchFamily="18" charset="0"/>
              </a:rPr>
              <a:t>           </a:t>
            </a:r>
            <a:r>
              <a:rPr lang="en-AU" sz="1200">
                <a:solidFill>
                  <a:srgbClr val="000000"/>
                </a:solidFill>
                <a:latin typeface="Times" pitchFamily="18" charset="0"/>
              </a:rPr>
              <a:t>1	  2            3</a:t>
            </a:r>
          </a:p>
          <a:p>
            <a:pPr eaLnBrk="0" hangingPunct="0"/>
            <a:endParaRPr lang="en-AU" sz="1200">
              <a:solidFill>
                <a:srgbClr val="000000"/>
              </a:solidFill>
              <a:latin typeface="Times" pitchFamily="18" charset="0"/>
            </a:endParaRPr>
          </a:p>
          <a:p>
            <a:pPr eaLnBrk="0" hangingPunct="0"/>
            <a:r>
              <a:rPr lang="en-AU" sz="1200">
                <a:solidFill>
                  <a:srgbClr val="000000"/>
                </a:solidFill>
                <a:latin typeface="Times" pitchFamily="18" charset="0"/>
              </a:rPr>
              <a:t>a       0.4	0.1          0.5</a:t>
            </a:r>
          </a:p>
          <a:p>
            <a:pPr eaLnBrk="0" hangingPunct="0"/>
            <a:r>
              <a:rPr lang="en-AU" sz="1200">
                <a:solidFill>
                  <a:srgbClr val="000000"/>
                </a:solidFill>
                <a:latin typeface="Times" pitchFamily="18" charset="0"/>
              </a:rPr>
              <a:t>b       0.1	0.8          0.1</a:t>
            </a:r>
          </a:p>
          <a:p>
            <a:pPr eaLnBrk="0" hangingPunct="0"/>
            <a:r>
              <a:rPr lang="en-AU" sz="1200">
                <a:solidFill>
                  <a:srgbClr val="000000"/>
                </a:solidFill>
                <a:latin typeface="Times" pitchFamily="18" charset="0"/>
              </a:rPr>
              <a:t>c       0.3	0.3          0.4</a:t>
            </a:r>
          </a:p>
          <a:p>
            <a:pPr eaLnBrk="0" hangingPunct="0"/>
            <a:r>
              <a:rPr lang="en-AU" sz="1200">
                <a:solidFill>
                  <a:srgbClr val="000000"/>
                </a:solidFill>
                <a:latin typeface="Times" pitchFamily="18" charset="0"/>
              </a:rPr>
              <a:t>d       0.1	0.1          0.8</a:t>
            </a:r>
          </a:p>
          <a:p>
            <a:pPr eaLnBrk="0" hangingPunct="0"/>
            <a:r>
              <a:rPr lang="en-AU" sz="1200">
                <a:solidFill>
                  <a:srgbClr val="000000"/>
                </a:solidFill>
                <a:latin typeface="Times" pitchFamily="18" charset="0"/>
              </a:rPr>
              <a:t>e       0.4	0.2          0.4</a:t>
            </a:r>
          </a:p>
          <a:p>
            <a:pPr eaLnBrk="0" hangingPunct="0"/>
            <a:r>
              <a:rPr lang="en-AU" sz="1200">
                <a:solidFill>
                  <a:srgbClr val="000000"/>
                </a:solidFill>
                <a:latin typeface="Times" pitchFamily="18" charset="0"/>
              </a:rPr>
              <a:t>f        0.1	0.4          0.5</a:t>
            </a:r>
          </a:p>
          <a:p>
            <a:pPr eaLnBrk="0" hangingPunct="0"/>
            <a:r>
              <a:rPr lang="en-AU" sz="1200">
                <a:solidFill>
                  <a:srgbClr val="000000"/>
                </a:solidFill>
                <a:latin typeface="Times" pitchFamily="18" charset="0"/>
              </a:rPr>
              <a:t>g       0.7	0.2          0.1</a:t>
            </a:r>
          </a:p>
          <a:p>
            <a:pPr eaLnBrk="0" hangingPunct="0"/>
            <a:r>
              <a:rPr lang="en-AU" sz="1200">
                <a:solidFill>
                  <a:srgbClr val="000000"/>
                </a:solidFill>
                <a:latin typeface="Times" pitchFamily="18" charset="0"/>
              </a:rPr>
              <a:t>h       0.5	0.4          0.1</a:t>
            </a:r>
          </a:p>
          <a:p>
            <a:pPr eaLnBrk="0" hangingPunct="0"/>
            <a:r>
              <a:rPr lang="en-AU" sz="1200">
                <a:solidFill>
                  <a:srgbClr val="000000"/>
                </a:solidFill>
                <a:latin typeface="Times" pitchFamily="18" charset="0"/>
              </a:rPr>
              <a:t>…</a:t>
            </a:r>
          </a:p>
          <a:p>
            <a:pPr eaLnBrk="0" hangingPunct="0"/>
            <a:endParaRPr lang="en-AU" sz="1200">
              <a:solidFill>
                <a:srgbClr val="000000"/>
              </a:solidFill>
              <a:latin typeface="Times" pitchFamily="18" charset="0"/>
            </a:endParaRPr>
          </a:p>
        </p:txBody>
      </p:sp>
      <p:graphicFrame>
        <p:nvGraphicFramePr>
          <p:cNvPr id="197638" name="Object 6"/>
          <p:cNvGraphicFramePr>
            <a:graphicFrameLocks noChangeAspect="1"/>
          </p:cNvGraphicFramePr>
          <p:nvPr/>
        </p:nvGraphicFramePr>
        <p:xfrm>
          <a:off x="4876800" y="2673350"/>
          <a:ext cx="2728913" cy="1733550"/>
        </p:xfrm>
        <a:graphic>
          <a:graphicData uri="http://schemas.openxmlformats.org/presentationml/2006/ole">
            <mc:AlternateContent xmlns:mc="http://schemas.openxmlformats.org/markup-compatibility/2006">
              <mc:Choice xmlns:v="urn:schemas-microsoft-com:vml" Requires="v">
                <p:oleObj spid="_x0000_s197675" name="Document" r:id="rId3" imgW="2733840" imgH="1737360" progId="Word.Document.8">
                  <p:embed/>
                </p:oleObj>
              </mc:Choice>
              <mc:Fallback>
                <p:oleObj name="Document" r:id="rId3" imgW="2733840" imgH="173736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673350"/>
                        <a:ext cx="2728913" cy="1733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39" name="Text Box 7"/>
          <p:cNvSpPr txBox="1">
            <a:spLocks noChangeArrowheads="1"/>
          </p:cNvSpPr>
          <p:nvPr/>
        </p:nvSpPr>
        <p:spPr bwMode="auto">
          <a:xfrm>
            <a:off x="1143000" y="1981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i="1"/>
              <a:t>Probabilistic assignment</a:t>
            </a:r>
          </a:p>
        </p:txBody>
      </p:sp>
      <p:sp>
        <p:nvSpPr>
          <p:cNvPr id="197640" name="Text Box 8"/>
          <p:cNvSpPr txBox="1">
            <a:spLocks noChangeArrowheads="1"/>
          </p:cNvSpPr>
          <p:nvPr/>
        </p:nvSpPr>
        <p:spPr bwMode="auto">
          <a:xfrm>
            <a:off x="5410200" y="1981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i="1"/>
              <a:t>Dendrogram</a:t>
            </a:r>
          </a:p>
        </p:txBody>
      </p:sp>
      <p:sp>
        <p:nvSpPr>
          <p:cNvPr id="197641" name="Text Box 9"/>
          <p:cNvSpPr txBox="1">
            <a:spLocks noChangeArrowheads="1"/>
          </p:cNvSpPr>
          <p:nvPr/>
        </p:nvSpPr>
        <p:spPr bwMode="auto">
          <a:xfrm>
            <a:off x="4800600" y="4876800"/>
            <a:ext cx="289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latin typeface="Arial" charset="0"/>
              </a:rPr>
              <a:t>Note: dendron is the Greek word for tree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65533" y="4871640"/>
            <a:ext cx="8763000" cy="1248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4600" y="3539836"/>
            <a:ext cx="3276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3" name="Rectangle 1"/>
          <p:cNvSpPr>
            <a:spLocks noGrp="1" noChangeArrowheads="1"/>
          </p:cNvSpPr>
          <p:nvPr>
            <p:ph type="title" idx="4294967295"/>
          </p:nvPr>
        </p:nvSpPr>
        <p:spPr>
          <a:xfrm>
            <a:off x="0" y="-77788"/>
            <a:ext cx="9344025" cy="10683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MDL and </a:t>
            </a:r>
            <a:r>
              <a:rPr lang="en-US" altLang="en-US" dirty="0" err="1"/>
              <a:t>Bayes’s</a:t>
            </a:r>
            <a:r>
              <a:rPr lang="en-US" altLang="en-US" dirty="0"/>
              <a:t> </a:t>
            </a:r>
            <a:r>
              <a:rPr lang="en-US" altLang="en-US" dirty="0" smtClean="0"/>
              <a:t>Theorem</a:t>
            </a:r>
            <a:endParaRPr lang="en-US" altLang="en-US" dirty="0"/>
          </a:p>
        </p:txBody>
      </p:sp>
      <p:sp>
        <p:nvSpPr>
          <p:cNvPr id="69634" name="Text Box 2"/>
          <p:cNvSpPr txBox="1">
            <a:spLocks noChangeArrowheads="1"/>
          </p:cNvSpPr>
          <p:nvPr/>
        </p:nvSpPr>
        <p:spPr bwMode="auto">
          <a:xfrm>
            <a:off x="420688" y="1066800"/>
            <a:ext cx="8280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US" altLang="en-US" sz="2800" dirty="0">
                <a:solidFill>
                  <a:schemeClr val="tx1"/>
                </a:solidFill>
              </a:rPr>
              <a:t>L[T]=“length” of the theory</a:t>
            </a:r>
          </a:p>
          <a:p>
            <a:pPr>
              <a:spcBef>
                <a:spcPts val="700"/>
              </a:spcBef>
              <a:buClr>
                <a:srgbClr val="008000"/>
              </a:buClr>
              <a:buSzPct val="40000"/>
              <a:buFont typeface="Wingdings" charset="2"/>
              <a:buChar char=""/>
            </a:pPr>
            <a:r>
              <a:rPr lang="en-US" altLang="en-US" sz="2800" dirty="0">
                <a:solidFill>
                  <a:schemeClr val="tx1"/>
                </a:solidFill>
              </a:rPr>
              <a:t>L[E|T]=training set encoded </a:t>
            </a:r>
            <a:r>
              <a:rPr lang="en-US" altLang="en-US" sz="2800" dirty="0" err="1">
                <a:solidFill>
                  <a:schemeClr val="tx1"/>
                </a:solidFill>
              </a:rPr>
              <a:t>wrt</a:t>
            </a:r>
            <a:r>
              <a:rPr lang="en-US" altLang="en-US" sz="2800" dirty="0">
                <a:solidFill>
                  <a:schemeClr val="tx1"/>
                </a:solidFill>
              </a:rPr>
              <a:t> the theory</a:t>
            </a:r>
          </a:p>
          <a:p>
            <a:pPr>
              <a:spcBef>
                <a:spcPts val="700"/>
              </a:spcBef>
              <a:buClr>
                <a:srgbClr val="008000"/>
              </a:buClr>
              <a:buSzPct val="40000"/>
              <a:buFont typeface="Wingdings" charset="2"/>
              <a:buChar char=""/>
            </a:pPr>
            <a:r>
              <a:rPr lang="en-US" altLang="en-US" sz="2800" dirty="0">
                <a:solidFill>
                  <a:schemeClr val="tx1"/>
                </a:solidFill>
              </a:rPr>
              <a:t>Description length= L[T] + L[E|T]</a:t>
            </a:r>
          </a:p>
          <a:p>
            <a:pPr>
              <a:spcBef>
                <a:spcPts val="700"/>
              </a:spcBef>
              <a:buClr>
                <a:srgbClr val="008000"/>
              </a:buClr>
              <a:buSzPct val="40000"/>
              <a:buFont typeface="Wingdings" charset="2"/>
              <a:buChar char=""/>
            </a:pPr>
            <a:r>
              <a:rPr lang="en-US" altLang="en-US" sz="2800" dirty="0" err="1">
                <a:solidFill>
                  <a:schemeClr val="tx1"/>
                </a:solidFill>
              </a:rPr>
              <a:t>Bayes’s</a:t>
            </a:r>
            <a:r>
              <a:rPr lang="en-US" altLang="en-US" sz="2800" dirty="0">
                <a:solidFill>
                  <a:schemeClr val="tx1"/>
                </a:solidFill>
              </a:rPr>
              <a:t> theorem gives </a:t>
            </a:r>
            <a:r>
              <a:rPr lang="en-US" altLang="en-US" sz="2800" i="1" dirty="0">
                <a:solidFill>
                  <a:schemeClr val="tx1"/>
                </a:solidFill>
              </a:rPr>
              <a:t>a posteriori</a:t>
            </a:r>
            <a:r>
              <a:rPr lang="en-US" altLang="en-US" sz="2800" dirty="0">
                <a:solidFill>
                  <a:schemeClr val="tx1"/>
                </a:solidFill>
              </a:rPr>
              <a:t> probability of a theory given the data:</a:t>
            </a:r>
          </a:p>
          <a:p>
            <a:pPr indent="-257175">
              <a:spcBef>
                <a:spcPts val="700"/>
              </a:spcBef>
              <a:buClrTx/>
              <a:buSzTx/>
              <a:buFontTx/>
              <a:buNone/>
            </a:pPr>
            <a:endParaRPr lang="en-US" altLang="en-US" sz="1200" dirty="0">
              <a:solidFill>
                <a:schemeClr val="tx1"/>
              </a:solidFill>
            </a:endParaRPr>
          </a:p>
          <a:p>
            <a:pPr indent="-257175">
              <a:spcBef>
                <a:spcPts val="700"/>
              </a:spcBef>
              <a:buClrTx/>
              <a:buSzTx/>
              <a:buFontTx/>
              <a:buNone/>
            </a:pPr>
            <a:endParaRPr lang="en-US" altLang="en-US" sz="1200" dirty="0">
              <a:solidFill>
                <a:schemeClr val="tx1"/>
              </a:solidFill>
            </a:endParaRPr>
          </a:p>
          <a:p>
            <a:pPr indent="-257175">
              <a:spcBef>
                <a:spcPts val="700"/>
              </a:spcBef>
              <a:buClrTx/>
              <a:buSzTx/>
              <a:buFontTx/>
              <a:buNone/>
            </a:pPr>
            <a:endParaRPr lang="en-US" altLang="en-US" sz="1200" dirty="0">
              <a:solidFill>
                <a:schemeClr val="tx1"/>
              </a:solidFill>
            </a:endParaRPr>
          </a:p>
          <a:p>
            <a:pPr>
              <a:spcBef>
                <a:spcPts val="700"/>
              </a:spcBef>
              <a:buClr>
                <a:srgbClr val="008000"/>
              </a:buClr>
              <a:buSzPct val="40000"/>
              <a:buFont typeface="Wingdings" charset="2"/>
              <a:buChar char=""/>
            </a:pPr>
            <a:r>
              <a:rPr lang="en-US" altLang="en-US" sz="2800" dirty="0">
                <a:solidFill>
                  <a:schemeClr val="tx1"/>
                </a:solidFill>
              </a:rPr>
              <a:t>Equivalent to:</a:t>
            </a:r>
          </a:p>
        </p:txBody>
      </p:sp>
      <p:grpSp>
        <p:nvGrpSpPr>
          <p:cNvPr id="69635" name="Group 3"/>
          <p:cNvGrpSpPr>
            <a:grpSpLocks/>
          </p:cNvGrpSpPr>
          <p:nvPr/>
        </p:nvGrpSpPr>
        <p:grpSpPr bwMode="auto">
          <a:xfrm>
            <a:off x="7029449" y="5374877"/>
            <a:ext cx="1295401" cy="233363"/>
            <a:chOff x="4758" y="3571"/>
            <a:chExt cx="816" cy="147"/>
          </a:xfrm>
        </p:grpSpPr>
        <p:sp>
          <p:nvSpPr>
            <p:cNvPr id="69636" name="Freeform 4"/>
            <p:cNvSpPr>
              <a:spLocks noChangeArrowheads="1"/>
            </p:cNvSpPr>
            <p:nvPr/>
          </p:nvSpPr>
          <p:spPr bwMode="auto">
            <a:xfrm>
              <a:off x="4758" y="3571"/>
              <a:ext cx="816" cy="147"/>
            </a:xfrm>
            <a:custGeom>
              <a:avLst/>
              <a:gdLst>
                <a:gd name="T0" fmla="*/ 1 w 3601"/>
                <a:gd name="T1" fmla="*/ 0 h 653"/>
                <a:gd name="T2" fmla="*/ 243 w 3601"/>
                <a:gd name="T3" fmla="*/ 321 h 653"/>
                <a:gd name="T4" fmla="*/ 1367 w 3601"/>
                <a:gd name="T5" fmla="*/ 332 h 653"/>
                <a:gd name="T6" fmla="*/ 1610 w 3601"/>
                <a:gd name="T7" fmla="*/ 652 h 653"/>
                <a:gd name="T8" fmla="*/ 1858 w 3601"/>
                <a:gd name="T9" fmla="*/ 336 h 653"/>
                <a:gd name="T10" fmla="*/ 3351 w 3601"/>
                <a:gd name="T11" fmla="*/ 351 h 653"/>
                <a:gd name="T12" fmla="*/ 3600 w 3601"/>
                <a:gd name="T13" fmla="*/ 35 h 653"/>
              </a:gdLst>
              <a:ahLst/>
              <a:cxnLst>
                <a:cxn ang="0">
                  <a:pos x="T0" y="T1"/>
                </a:cxn>
                <a:cxn ang="0">
                  <a:pos x="T2" y="T3"/>
                </a:cxn>
                <a:cxn ang="0">
                  <a:pos x="T4" y="T5"/>
                </a:cxn>
                <a:cxn ang="0">
                  <a:pos x="T6" y="T7"/>
                </a:cxn>
                <a:cxn ang="0">
                  <a:pos x="T8" y="T9"/>
                </a:cxn>
                <a:cxn ang="0">
                  <a:pos x="T10" y="T11"/>
                </a:cxn>
                <a:cxn ang="0">
                  <a:pos x="T12" y="T13"/>
                </a:cxn>
              </a:cxnLst>
              <a:rect l="0" t="0" r="r" b="b"/>
              <a:pathLst>
                <a:path w="3601" h="653">
                  <a:moveTo>
                    <a:pt x="1" y="0"/>
                  </a:moveTo>
                  <a:cubicBezTo>
                    <a:pt x="0" y="159"/>
                    <a:pt x="120" y="319"/>
                    <a:pt x="243" y="321"/>
                  </a:cubicBezTo>
                  <a:lnTo>
                    <a:pt x="1367" y="332"/>
                  </a:lnTo>
                  <a:cubicBezTo>
                    <a:pt x="1490" y="333"/>
                    <a:pt x="1611" y="493"/>
                    <a:pt x="1610" y="652"/>
                  </a:cubicBezTo>
                  <a:cubicBezTo>
                    <a:pt x="1611" y="493"/>
                    <a:pt x="1736" y="335"/>
                    <a:pt x="1858" y="336"/>
                  </a:cubicBezTo>
                  <a:lnTo>
                    <a:pt x="3351" y="351"/>
                  </a:lnTo>
                  <a:cubicBezTo>
                    <a:pt x="3474" y="352"/>
                    <a:pt x="3598" y="194"/>
                    <a:pt x="3600" y="35"/>
                  </a:cubicBezTo>
                </a:path>
              </a:pathLst>
            </a:custGeom>
            <a:ln>
              <a:headEnd/>
              <a:tailEnd/>
            </a:ln>
            <a:extLst/>
          </p:spPr>
          <p:style>
            <a:lnRef idx="3">
              <a:schemeClr val="accent3"/>
            </a:lnRef>
            <a:fillRef idx="0">
              <a:schemeClr val="accent3"/>
            </a:fillRef>
            <a:effectRef idx="2">
              <a:schemeClr val="accent3"/>
            </a:effectRef>
            <a:fontRef idx="minor">
              <a:schemeClr val="tx1"/>
            </a:fontRef>
          </p:style>
          <p:txBody>
            <a:bodyPr/>
            <a:lstStyle/>
            <a:p>
              <a:endParaRPr lang="en-US"/>
            </a:p>
          </p:txBody>
        </p:sp>
      </p:grpSp>
      <p:grpSp>
        <p:nvGrpSpPr>
          <p:cNvPr id="69637" name="Group 5"/>
          <p:cNvGrpSpPr>
            <a:grpSpLocks/>
          </p:cNvGrpSpPr>
          <p:nvPr/>
        </p:nvGrpSpPr>
        <p:grpSpPr bwMode="auto">
          <a:xfrm>
            <a:off x="6911974" y="5608240"/>
            <a:ext cx="1530350" cy="461962"/>
            <a:chOff x="4762" y="3855"/>
            <a:chExt cx="964" cy="291"/>
          </a:xfrm>
        </p:grpSpPr>
        <p:sp>
          <p:nvSpPr>
            <p:cNvPr id="69638" name="Text Box 6"/>
            <p:cNvSpPr txBox="1">
              <a:spLocks noChangeArrowheads="1"/>
            </p:cNvSpPr>
            <p:nvPr/>
          </p:nvSpPr>
          <p:spPr bwMode="auto">
            <a:xfrm>
              <a:off x="4762" y="3855"/>
              <a:ext cx="9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eaLnBrk="1" hangingPunct="1"/>
              <a:r>
                <a:rPr lang="en-US" altLang="en-US" b="1" i="1" dirty="0">
                  <a:solidFill>
                    <a:schemeClr val="bg1"/>
                  </a:solidFill>
                </a:rPr>
                <a:t>constant</a:t>
              </a:r>
            </a:p>
          </p:txBody>
        </p:sp>
      </p:grpSp>
      <p:graphicFrame>
        <p:nvGraphicFramePr>
          <p:cNvPr id="69639" name="Object 7"/>
          <p:cNvGraphicFramePr>
            <a:graphicFrameLocks noChangeAspect="1"/>
          </p:cNvGraphicFramePr>
          <p:nvPr>
            <p:extLst>
              <p:ext uri="{D42A27DB-BD31-4B8C-83A1-F6EECF244321}">
                <p14:modId xmlns:p14="http://schemas.microsoft.com/office/powerpoint/2010/main" val="2056244760"/>
              </p:ext>
            </p:extLst>
          </p:nvPr>
        </p:nvGraphicFramePr>
        <p:xfrm>
          <a:off x="2579687" y="3650961"/>
          <a:ext cx="3146425" cy="539750"/>
        </p:xfrm>
        <a:graphic>
          <a:graphicData uri="http://schemas.openxmlformats.org/presentationml/2006/ole">
            <mc:AlternateContent xmlns:mc="http://schemas.openxmlformats.org/markup-compatibility/2006">
              <mc:Choice xmlns:v="urn:schemas-microsoft-com:vml" Requires="v">
                <p:oleObj spid="_x0000_s220224" r:id="rId4" imgW="3534840" imgH="576360" progId="">
                  <p:embed/>
                </p:oleObj>
              </mc:Choice>
              <mc:Fallback>
                <p:oleObj r:id="rId4" imgW="3534840" imgH="576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687" y="3650961"/>
                        <a:ext cx="3146425" cy="5397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0" name="Object 8"/>
          <p:cNvGraphicFramePr>
            <a:graphicFrameLocks noChangeAspect="1"/>
          </p:cNvGraphicFramePr>
          <p:nvPr>
            <p:extLst>
              <p:ext uri="{D42A27DB-BD31-4B8C-83A1-F6EECF244321}">
                <p14:modId xmlns:p14="http://schemas.microsoft.com/office/powerpoint/2010/main" val="1044821638"/>
              </p:ext>
            </p:extLst>
          </p:nvPr>
        </p:nvGraphicFramePr>
        <p:xfrm>
          <a:off x="165533" y="4972049"/>
          <a:ext cx="8351837" cy="419100"/>
        </p:xfrm>
        <a:graphic>
          <a:graphicData uri="http://schemas.openxmlformats.org/presentationml/2006/ole">
            <mc:AlternateContent xmlns:mc="http://schemas.openxmlformats.org/markup-compatibility/2006">
              <mc:Choice xmlns:v="urn:schemas-microsoft-com:vml" Requires="v">
                <p:oleObj spid="_x0000_s220225" r:id="rId6" imgW="9350640" imgH="446040" progId="">
                  <p:embed/>
                </p:oleObj>
              </mc:Choice>
              <mc:Fallback>
                <p:oleObj r:id="rId6" imgW="9350640" imgH="4460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33" y="4972049"/>
                        <a:ext cx="8351837" cy="4191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5997982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University of Waikato</a:t>
            </a:r>
          </a:p>
          <a:p>
            <a:pPr>
              <a:buFont typeface="Symbol" pitchFamily="18" charset="2"/>
              <a:buChar char="Ó"/>
            </a:pPr>
            <a:endParaRPr lang="en-US"/>
          </a:p>
        </p:txBody>
      </p:sp>
      <p:sp>
        <p:nvSpPr>
          <p:cNvPr id="153602"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Making the most of the data</a:t>
            </a:r>
          </a:p>
        </p:txBody>
      </p:sp>
      <p:sp>
        <p:nvSpPr>
          <p:cNvPr id="153603" name="Rectangle 3"/>
          <p:cNvSpPr>
            <a:spLocks noChangeArrowheads="1"/>
          </p:cNvSpPr>
          <p:nvPr/>
        </p:nvSpPr>
        <p:spPr bwMode="auto">
          <a:xfrm>
            <a:off x="381000" y="1371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dirty="0"/>
              <a:t>Once evaluation is complete, </a:t>
            </a:r>
            <a:r>
              <a:rPr lang="en-US" sz="3200" i="1" dirty="0"/>
              <a:t>all the data</a:t>
            </a:r>
            <a:r>
              <a:rPr lang="en-US" sz="3200" dirty="0"/>
              <a:t> can be used to build the final classifier</a:t>
            </a:r>
          </a:p>
          <a:p>
            <a:pPr marL="342900" indent="-342900">
              <a:lnSpc>
                <a:spcPct val="90000"/>
              </a:lnSpc>
              <a:spcBef>
                <a:spcPct val="20000"/>
              </a:spcBef>
              <a:buFontTx/>
              <a:buChar char="•"/>
            </a:pPr>
            <a:r>
              <a:rPr lang="en-US" sz="3200" dirty="0"/>
              <a:t>Generally, the larger the training data the better the classifier (but returns diminish)</a:t>
            </a:r>
          </a:p>
          <a:p>
            <a:pPr marL="342900" indent="-342900">
              <a:lnSpc>
                <a:spcPct val="90000"/>
              </a:lnSpc>
              <a:spcBef>
                <a:spcPct val="20000"/>
              </a:spcBef>
              <a:buFontTx/>
              <a:buChar char="•"/>
            </a:pPr>
            <a:r>
              <a:rPr lang="en-US" sz="3200" dirty="0"/>
              <a:t>The larger the test data the more accurate the error estimate</a:t>
            </a:r>
          </a:p>
          <a:p>
            <a:pPr marL="342900" indent="-342900">
              <a:lnSpc>
                <a:spcPct val="90000"/>
              </a:lnSpc>
              <a:spcBef>
                <a:spcPct val="20000"/>
              </a:spcBef>
              <a:buFontTx/>
              <a:buChar char="•"/>
            </a:pPr>
            <a:r>
              <a:rPr lang="en-US" sz="3200" i="1" dirty="0"/>
              <a:t>Holdout</a:t>
            </a:r>
            <a:r>
              <a:rPr lang="en-US" sz="3200" dirty="0"/>
              <a:t> procedure: method of splitting original data into training and test set</a:t>
            </a:r>
          </a:p>
          <a:p>
            <a:pPr marL="742950" lvl="1" indent="-285750">
              <a:lnSpc>
                <a:spcPct val="90000"/>
              </a:lnSpc>
              <a:spcBef>
                <a:spcPct val="20000"/>
              </a:spcBef>
              <a:buFontTx/>
              <a:buChar char="–"/>
            </a:pPr>
            <a:r>
              <a:rPr lang="en-US" sz="2800" dirty="0"/>
              <a:t>Dilemma: ideally we want both, a large training and a large test set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0" y="-77788"/>
            <a:ext cx="9359900" cy="1296988"/>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Predicting performance</a:t>
            </a:r>
          </a:p>
        </p:txBody>
      </p:sp>
      <p:sp>
        <p:nvSpPr>
          <p:cNvPr id="12290" name="Text Box 2"/>
          <p:cNvSpPr txBox="1">
            <a:spLocks noChangeArrowheads="1"/>
          </p:cNvSpPr>
          <p:nvPr/>
        </p:nvSpPr>
        <p:spPr bwMode="auto">
          <a:xfrm>
            <a:off x="360363" y="1295400"/>
            <a:ext cx="8459787"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8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956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lnSpc>
                <a:spcPct val="90000"/>
              </a:lnSpc>
              <a:spcBef>
                <a:spcPct val="20000"/>
              </a:spcBef>
              <a:buClr>
                <a:srgbClr val="008000"/>
              </a:buClr>
              <a:buSzPct val="40000"/>
              <a:buFontTx/>
              <a:buChar char=""/>
            </a:pPr>
            <a:r>
              <a:rPr lang="en-US" altLang="en-US" sz="3200" dirty="0">
                <a:solidFill>
                  <a:schemeClr val="tx1"/>
                </a:solidFill>
                <a:latin typeface="Times New Roman" pitchFamily="18" charset="0"/>
                <a:ea typeface="+mn-ea"/>
                <a:cs typeface="+mn-cs"/>
              </a:rPr>
              <a:t>Assume the estimated error rate is 25%. How close is this to the true error rate?</a:t>
            </a:r>
          </a:p>
          <a:p>
            <a:pPr lvl="1">
              <a:lnSpc>
                <a:spcPct val="90000"/>
              </a:lnSpc>
              <a:spcBef>
                <a:spcPct val="20000"/>
              </a:spcBef>
              <a:buClr>
                <a:srgbClr val="008000"/>
              </a:buClr>
              <a:buSzPct val="60000"/>
              <a:buFontTx/>
              <a:buChar char=""/>
            </a:pPr>
            <a:r>
              <a:rPr lang="en-US" altLang="en-US" sz="3200" dirty="0">
                <a:solidFill>
                  <a:schemeClr val="tx1"/>
                </a:solidFill>
                <a:latin typeface="Times New Roman" pitchFamily="18" charset="0"/>
                <a:ea typeface="+mn-ea"/>
                <a:cs typeface="+mn-cs"/>
              </a:rPr>
              <a:t>Depends on the amount of test data</a:t>
            </a:r>
          </a:p>
          <a:p>
            <a:pPr>
              <a:lnSpc>
                <a:spcPct val="90000"/>
              </a:lnSpc>
              <a:spcBef>
                <a:spcPct val="20000"/>
              </a:spcBef>
              <a:buClr>
                <a:srgbClr val="008000"/>
              </a:buClr>
              <a:buSzPct val="40000"/>
              <a:buFontTx/>
              <a:buChar char=""/>
            </a:pPr>
            <a:r>
              <a:rPr lang="en-US" altLang="en-US" sz="3200" dirty="0">
                <a:solidFill>
                  <a:schemeClr val="tx1"/>
                </a:solidFill>
                <a:latin typeface="Times New Roman" pitchFamily="18" charset="0"/>
                <a:ea typeface="+mn-ea"/>
                <a:cs typeface="+mn-cs"/>
              </a:rPr>
              <a:t>Prediction is just like tossing a (biased!) coin</a:t>
            </a:r>
          </a:p>
          <a:p>
            <a:pPr lvl="1">
              <a:lnSpc>
                <a:spcPct val="90000"/>
              </a:lnSpc>
              <a:spcBef>
                <a:spcPct val="20000"/>
              </a:spcBef>
              <a:buClr>
                <a:srgbClr val="008000"/>
              </a:buClr>
              <a:buSzPct val="60000"/>
              <a:buFontTx/>
              <a:buChar char=""/>
            </a:pPr>
            <a:r>
              <a:rPr lang="en-US" altLang="en-US" sz="3200" dirty="0">
                <a:solidFill>
                  <a:schemeClr val="tx1"/>
                </a:solidFill>
                <a:latin typeface="Times New Roman" pitchFamily="18" charset="0"/>
                <a:ea typeface="+mn-ea"/>
                <a:cs typeface="+mn-cs"/>
              </a:rPr>
              <a:t>“Head” is a “success”, “tail” is an “error”</a:t>
            </a:r>
          </a:p>
          <a:p>
            <a:pPr>
              <a:lnSpc>
                <a:spcPct val="90000"/>
              </a:lnSpc>
              <a:spcBef>
                <a:spcPct val="20000"/>
              </a:spcBef>
              <a:buClr>
                <a:srgbClr val="008000"/>
              </a:buClr>
              <a:buSzPct val="40000"/>
              <a:buFontTx/>
              <a:buChar char=""/>
            </a:pPr>
            <a:r>
              <a:rPr lang="en-US" altLang="en-US" sz="3200" dirty="0">
                <a:solidFill>
                  <a:schemeClr val="tx1"/>
                </a:solidFill>
                <a:latin typeface="Times New Roman" pitchFamily="18" charset="0"/>
                <a:ea typeface="+mn-ea"/>
                <a:cs typeface="+mn-cs"/>
              </a:rPr>
              <a:t>In statistics, a succession of independent events like this is called a Bernoulli process</a:t>
            </a:r>
          </a:p>
          <a:p>
            <a:pPr lvl="1">
              <a:lnSpc>
                <a:spcPct val="90000"/>
              </a:lnSpc>
              <a:spcBef>
                <a:spcPct val="20000"/>
              </a:spcBef>
              <a:buClr>
                <a:srgbClr val="008000"/>
              </a:buClr>
              <a:buSzPct val="60000"/>
              <a:buFontTx/>
              <a:buChar char=""/>
            </a:pPr>
            <a:r>
              <a:rPr lang="en-US" altLang="en-US" sz="3200" dirty="0">
                <a:solidFill>
                  <a:schemeClr val="tx1"/>
                </a:solidFill>
                <a:latin typeface="Times New Roman" pitchFamily="18" charset="0"/>
                <a:ea typeface="+mn-ea"/>
                <a:cs typeface="+mn-cs"/>
              </a:rPr>
              <a:t>Statistical theory provides us with confidence intervals for the true underlying proportion</a:t>
            </a:r>
          </a:p>
        </p:txBody>
      </p:sp>
      <p:sp>
        <p:nvSpPr>
          <p:cNvPr id="4" name="Footer Placeholder 1"/>
          <p:cNvSpPr>
            <a:spLocks noGrp="1"/>
          </p:cNvSpPr>
          <p:nvPr>
            <p:ph type="ftr" sz="quarter" idx="10"/>
          </p:nvPr>
        </p:nvSpPr>
        <p:spPr>
          <a:xfrm>
            <a:off x="2057400" y="6324600"/>
            <a:ext cx="4953000" cy="304800"/>
          </a:xfrm>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University of Waikato</a:t>
            </a:r>
          </a:p>
          <a:p>
            <a:pPr>
              <a:buFont typeface="Symbol" pitchFamily="18" charset="2"/>
              <a:buChar char="Ó"/>
            </a:pPr>
            <a:endParaRPr lang="en-US" dirty="0"/>
          </a:p>
        </p:txBody>
      </p:sp>
    </p:spTree>
    <p:extLst>
      <p:ext uri="{BB962C8B-B14F-4D97-AF65-F5344CB8AC3E}">
        <p14:creationId xmlns:p14="http://schemas.microsoft.com/office/powerpoint/2010/main" val="18280043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3940</TotalTime>
  <Words>5406</Words>
  <Application>Microsoft Office PowerPoint</Application>
  <PresentationFormat>On-screen Show (4:3)</PresentationFormat>
  <Paragraphs>821</Paragraphs>
  <Slides>74</Slides>
  <Notes>37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5" baseType="lpstr">
      <vt:lpstr>Arial</vt:lpstr>
      <vt:lpstr>msgothic</vt:lpstr>
      <vt:lpstr>Symbol</vt:lpstr>
      <vt:lpstr>Tahoma</vt:lpstr>
      <vt:lpstr>Times</vt:lpstr>
      <vt:lpstr>Times New Roman</vt:lpstr>
      <vt:lpstr>Utopia</vt:lpstr>
      <vt:lpstr>Wingdings</vt:lpstr>
      <vt:lpstr>Default Design</vt:lpstr>
      <vt:lpstr>Equation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Predicting performance</vt:lpstr>
      <vt:lpstr>Confidence intervals</vt:lpstr>
      <vt:lpstr>Mean and variance</vt:lpstr>
      <vt:lpstr>Confidence limits</vt:lpstr>
      <vt:lpstr>Transforming f</vt:lpstr>
      <vt:lpstr>Examples</vt:lpstr>
      <vt:lpstr>PowerPoint Presentation</vt:lpstr>
      <vt:lpstr>PowerPoint Presentation</vt:lpstr>
      <vt:lpstr>PowerPoint Presentation</vt:lpstr>
      <vt:lpstr>PowerPoint Presentation</vt:lpstr>
      <vt:lpstr>PowerPoint Presentation</vt:lpstr>
      <vt:lpstr>Leave-one-out-cross-validation and Stratification</vt:lpstr>
      <vt:lpstr>PowerPoint Presentation</vt:lpstr>
      <vt:lpstr>PowerPoint Presentation</vt:lpstr>
      <vt:lpstr>PowerPoint Presentation</vt:lpstr>
      <vt:lpstr>PowerPoint Presentation</vt:lpstr>
      <vt:lpstr>Comparing data mining schemes</vt:lpstr>
      <vt:lpstr>Comparing schemes II</vt:lpstr>
      <vt:lpstr>Paired t-test</vt:lpstr>
      <vt:lpstr>Distribution of the means</vt:lpstr>
      <vt:lpstr>Student’s distribution</vt:lpstr>
      <vt:lpstr>Distribution of the differences</vt:lpstr>
      <vt:lpstr>Performing the test</vt:lpstr>
      <vt:lpstr>Unpaired observations</vt:lpstr>
      <vt:lpstr>Dependent estimates</vt:lpstr>
      <vt:lpstr>Predicting probabilities</vt:lpstr>
      <vt:lpstr>Quadratic loss function</vt:lpstr>
      <vt:lpstr>Informational loss function</vt:lpstr>
      <vt:lpstr>Discussion</vt:lpstr>
      <vt:lpstr>Counting the cost</vt:lpstr>
      <vt:lpstr>Counting the cost</vt:lpstr>
      <vt:lpstr>Aside: the kappa statistic</vt:lpstr>
      <vt:lpstr>Classification with costs</vt:lpstr>
      <vt:lpstr>Cost-sensitive classification</vt:lpstr>
      <vt:lpstr>Cost-sensitive learning</vt:lpstr>
      <vt:lpstr>PowerPoint Presentation</vt:lpstr>
      <vt:lpstr>Generating a lift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measures...</vt:lpstr>
      <vt:lpstr>PowerPoint Presentation</vt:lpstr>
      <vt:lpstr>PowerPoint Presentation</vt:lpstr>
      <vt:lpstr>PowerPoint Presentation</vt:lpstr>
      <vt:lpstr>PowerPoint Presentation</vt:lpstr>
      <vt:lpstr>PowerPoint Presentation</vt:lpstr>
      <vt:lpstr>PowerPoint Presentation</vt:lpstr>
      <vt:lpstr>Cost curves</vt:lpstr>
      <vt:lpstr>Cost curves: example with costs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MDL and Bayes’s Theorem</vt:lpstr>
    </vt:vector>
  </TitlesOfParts>
  <Company>Lehigh University Department of Computer Science and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Credibility: Evaluating What's Been Learned</dc:title>
  <dc:creator>William M. Pottenger, Ph.D.</dc:creator>
  <cp:lastModifiedBy>Christie Nelson</cp:lastModifiedBy>
  <cp:revision>385</cp:revision>
  <dcterms:created xsi:type="dcterms:W3CDTF">1601-01-01T00:00:00Z</dcterms:created>
  <dcterms:modified xsi:type="dcterms:W3CDTF">2016-03-09T02:54:02Z</dcterms:modified>
</cp:coreProperties>
</file>