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95" r:id="rId2"/>
    <p:sldId id="296" r:id="rId3"/>
    <p:sldId id="297" r:id="rId4"/>
    <p:sldId id="298" r:id="rId5"/>
    <p:sldId id="325" r:id="rId6"/>
    <p:sldId id="301" r:id="rId7"/>
    <p:sldId id="299" r:id="rId8"/>
    <p:sldId id="302" r:id="rId9"/>
    <p:sldId id="303" r:id="rId10"/>
    <p:sldId id="304" r:id="rId11"/>
    <p:sldId id="305" r:id="rId12"/>
    <p:sldId id="306" r:id="rId13"/>
    <p:sldId id="324" r:id="rId14"/>
    <p:sldId id="307" r:id="rId15"/>
    <p:sldId id="308"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Lst>
  <p:sldSz cx="9144000" cy="6858000" type="screen4x3"/>
  <p:notesSz cx="6954838" cy="93091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63734" autoAdjust="0"/>
  </p:normalViewPr>
  <p:slideViewPr>
    <p:cSldViewPr>
      <p:cViewPr varScale="1">
        <p:scale>
          <a:sx n="42" d="100"/>
          <a:sy n="42" d="100"/>
        </p:scale>
        <p:origin x="21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941075" y="0"/>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843645"/>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941075" y="8843645"/>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lgn="r">
              <a:defRPr sz="1200"/>
            </a:lvl1pPr>
          </a:lstStyle>
          <a:p>
            <a:fld id="{60FB6F2C-2318-479E-B20E-0D9AC170FC59}" type="slidenum">
              <a:rPr lang="en-US"/>
              <a:pPr/>
              <a:t>‹#›</a:t>
            </a:fld>
            <a:endParaRPr lang="en-US"/>
          </a:p>
        </p:txBody>
      </p:sp>
    </p:spTree>
    <p:extLst>
      <p:ext uri="{BB962C8B-B14F-4D97-AF65-F5344CB8AC3E}">
        <p14:creationId xmlns:p14="http://schemas.microsoft.com/office/powerpoint/2010/main" val="4071261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941075" y="0"/>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50938" y="698500"/>
            <a:ext cx="4652962" cy="34909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27312" y="4421823"/>
            <a:ext cx="5100215"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843645"/>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941075" y="8843645"/>
            <a:ext cx="301376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30" tIns="46465" rIns="92930" bIns="46465" numCol="1" anchor="b" anchorCtr="0" compatLnSpc="1">
            <a:prstTxWarp prst="textNoShape">
              <a:avLst/>
            </a:prstTxWarp>
          </a:bodyPr>
          <a:lstStyle>
            <a:lvl1pPr algn="r">
              <a:defRPr sz="1200"/>
            </a:lvl1pPr>
          </a:lstStyle>
          <a:p>
            <a:fld id="{2C2A9DB1-FE9E-4059-89CD-FE4133CDF08E}" type="slidenum">
              <a:rPr lang="en-US"/>
              <a:pPr/>
              <a:t>‹#›</a:t>
            </a:fld>
            <a:endParaRPr lang="en-US"/>
          </a:p>
        </p:txBody>
      </p:sp>
    </p:spTree>
    <p:extLst>
      <p:ext uri="{BB962C8B-B14F-4D97-AF65-F5344CB8AC3E}">
        <p14:creationId xmlns:p14="http://schemas.microsoft.com/office/powerpoint/2010/main" val="3244009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2A9DB1-FE9E-4059-89CD-FE4133CDF08E}" type="slidenum">
              <a:rPr lang="en-US" smtClean="0"/>
              <a:pPr/>
              <a:t>1</a:t>
            </a:fld>
            <a:endParaRPr lang="en-US"/>
          </a:p>
        </p:txBody>
      </p:sp>
    </p:spTree>
    <p:extLst>
      <p:ext uri="{BB962C8B-B14F-4D97-AF65-F5344CB8AC3E}">
        <p14:creationId xmlns:p14="http://schemas.microsoft.com/office/powerpoint/2010/main" val="741553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Equal interval binning –</a:t>
            </a:r>
            <a:r>
              <a:rPr lang="en-US" baseline="0" dirty="0" smtClean="0"/>
              <a:t> often distributes instances very unevenly – some bins contain many instances and some contain none</a:t>
            </a:r>
          </a:p>
          <a:p>
            <a:pPr marL="174245" indent="-174245">
              <a:buFontTx/>
              <a:buChar char="-"/>
            </a:pPr>
            <a:endParaRPr lang="en-US" baseline="0" dirty="0" smtClean="0"/>
          </a:p>
          <a:p>
            <a:pPr marL="174245" indent="-174245">
              <a:buFontTx/>
              <a:buChar char="-"/>
            </a:pPr>
            <a:r>
              <a:rPr lang="en-US" baseline="0" dirty="0" smtClean="0"/>
              <a:t>Often better to let the bins be different sizes – called Equal Frequency Binning. This divides the attribute’s range into a predetermined number of bins based on the distribution of examples along that axis. But this can also be oblivious to an instance’s classes, and can cause bad boundaries. (e.g. if all instances in one bin all have the same class, and all instances in the next highest bin have another except for the first, which has the original class, then it makes sense to respect the class divisions and include that first instance in the first bin, sacrificing the equal-frequency property.</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10</a:t>
            </a:fld>
            <a:endParaRPr lang="en-US"/>
          </a:p>
        </p:txBody>
      </p:sp>
    </p:spTree>
    <p:extLst>
      <p:ext uri="{BB962C8B-B14F-4D97-AF65-F5344CB8AC3E}">
        <p14:creationId xmlns:p14="http://schemas.microsoft.com/office/powerpoint/2010/main" val="2174703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11</a:t>
            </a:fld>
            <a:endParaRPr lang="en-US"/>
          </a:p>
        </p:txBody>
      </p:sp>
    </p:spTree>
    <p:extLst>
      <p:ext uri="{BB962C8B-B14F-4D97-AF65-F5344CB8AC3E}">
        <p14:creationId xmlns:p14="http://schemas.microsoft.com/office/powerpoint/2010/main" val="2967457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97D472-2112-41BD-96A8-4E541C231308}" type="slidenum">
              <a:rPr lang="en-US"/>
              <a:pPr/>
              <a:t>12</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pPr marL="174245" indent="-174245">
              <a:buFontTx/>
              <a:buChar char="-"/>
            </a:pPr>
            <a:r>
              <a:rPr lang="en-US" baseline="0" dirty="0" smtClean="0"/>
              <a:t>Calculate information gain for each of the 11 possible positions (between each of the 12 possible values) (</a:t>
            </a:r>
            <a:r>
              <a:rPr lang="en-US" baseline="0" dirty="0" err="1" smtClean="0"/>
              <a:t>pg</a:t>
            </a:r>
            <a:r>
              <a:rPr lang="en-US" baseline="0" dirty="0" smtClean="0"/>
              <a:t> 317). We seek the split where the subintervals are the most pure, so we want the smallest value of information (or similarly where information gain is the largest).</a:t>
            </a:r>
          </a:p>
          <a:p>
            <a:pPr marL="174245" indent="-174245">
              <a:buFontTx/>
              <a:buChar char="-"/>
            </a:pPr>
            <a:r>
              <a:rPr lang="en-US" baseline="0" dirty="0" smtClean="0"/>
              <a:t>This graph at A is the information values at each possible cut point in the first stage. Smallest information value is at  84 (.827 bits), separating just the last value</a:t>
            </a:r>
          </a:p>
          <a:p>
            <a:pPr marL="174245" indent="-174245">
              <a:buFontTx/>
              <a:buChar char="-"/>
            </a:pPr>
            <a:r>
              <a:rPr lang="en-US" baseline="0" dirty="0" smtClean="0"/>
              <a:t>Invoking a second time on the remaining ranges, we get B., with a minimum at 80.5 (.800 bits)</a:t>
            </a:r>
          </a:p>
          <a:p>
            <a:pPr marL="174245" indent="-174245">
              <a:buFontTx/>
              <a:buChar char="-"/>
            </a:pPr>
            <a:r>
              <a:rPr lang="en-US" baseline="0" dirty="0" smtClean="0"/>
              <a:t>Now we invoke C from 64 to 80, and get a minimum of 77.5 (.801 bits), splitting off a no instance</a:t>
            </a:r>
          </a:p>
          <a:p>
            <a:pPr marL="174245" indent="-174245">
              <a:buFontTx/>
              <a:buChar char="-"/>
            </a:pPr>
            <a:r>
              <a:rPr lang="en-US" baseline="0" dirty="0" smtClean="0"/>
              <a:t>D has a minimum at 73.5 (.764 bits) splitting off two yes instances</a:t>
            </a:r>
          </a:p>
          <a:p>
            <a:pPr marL="174245" indent="-174245">
              <a:buFontTx/>
              <a:buChar char="-"/>
            </a:pPr>
            <a:r>
              <a:rPr lang="en-US" baseline="0" dirty="0" smtClean="0"/>
              <a:t>E is for range 64-72, has a minimum at 70.5 (.796 bits)</a:t>
            </a:r>
          </a:p>
          <a:p>
            <a:pPr marL="174245" indent="-174245">
              <a:buFontTx/>
              <a:buChar char="-"/>
            </a:pPr>
            <a:r>
              <a:rPr lang="en-US" baseline="0" dirty="0" smtClean="0"/>
              <a:t>F is for the range 64 to 70 and has a minimum at 66.5 (.4 bits)</a:t>
            </a:r>
          </a:p>
          <a:p>
            <a:pPr marL="174245" indent="-174245">
              <a:buFontTx/>
              <a:buChar char="-"/>
            </a:pPr>
            <a:endParaRPr lang="en-US" baseline="0" dirty="0" smtClean="0"/>
          </a:p>
          <a:p>
            <a:pPr marL="174245" indent="-174245">
              <a:buFontTx/>
              <a:buChar char="-"/>
            </a:pPr>
            <a:r>
              <a:rPr lang="en-US" baseline="0" dirty="0" smtClean="0"/>
              <a:t>We can show this in a chart as in next slide</a:t>
            </a:r>
            <a:endParaRPr lang="en-US" dirty="0" smtClean="0"/>
          </a:p>
          <a:p>
            <a:endParaRPr lang="en-US" dirty="0" smtClean="0"/>
          </a:p>
          <a:p>
            <a:r>
              <a:rPr lang="en-US" dirty="0" smtClean="0"/>
              <a:t>Note </a:t>
            </a:r>
            <a:r>
              <a:rPr lang="en-US" dirty="0"/>
              <a:t>that in general, subintervals both to the left and right of a split point will be recursively evaluated – the fact that only subintervals to the left of each split point were recursively split is an artifact of this particular dataset.</a:t>
            </a:r>
          </a:p>
        </p:txBody>
      </p:sp>
    </p:spTree>
    <p:extLst>
      <p:ext uri="{BB962C8B-B14F-4D97-AF65-F5344CB8AC3E}">
        <p14:creationId xmlns:p14="http://schemas.microsoft.com/office/powerpoint/2010/main" val="1889401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13</a:t>
            </a:fld>
            <a:endParaRPr lang="en-US"/>
          </a:p>
        </p:txBody>
      </p:sp>
    </p:spTree>
    <p:extLst>
      <p:ext uri="{BB962C8B-B14F-4D97-AF65-F5344CB8AC3E}">
        <p14:creationId xmlns:p14="http://schemas.microsoft.com/office/powerpoint/2010/main" val="305665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5B2D63-5C33-4399-AEF1-253A58865CEE}" type="slidenum">
              <a:rPr lang="en-US"/>
              <a:pPr/>
              <a:t>14</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pPr marL="174245" indent="-174245">
              <a:buFontTx/>
              <a:buChar char="-"/>
            </a:pPr>
            <a:r>
              <a:rPr lang="en-US" dirty="0" smtClean="0"/>
              <a:t>A good way to stop the entropy-based</a:t>
            </a:r>
            <a:r>
              <a:rPr lang="en-US" baseline="0" dirty="0" smtClean="0"/>
              <a:t>  splitting discretization procedure turns out to be the Minimum Description Length Principle</a:t>
            </a:r>
          </a:p>
          <a:p>
            <a:pPr marL="174245" indent="-174245">
              <a:buFontTx/>
              <a:buChar char="-"/>
            </a:pPr>
            <a:r>
              <a:rPr lang="en-US" baseline="0" dirty="0" smtClean="0"/>
              <a:t>We want to minimize the size of the theory plus the size of the information necessary to specify all of the data given that theory. </a:t>
            </a:r>
          </a:p>
          <a:p>
            <a:pPr marL="174245" indent="-174245">
              <a:buFontTx/>
              <a:buChar char="-"/>
            </a:pPr>
            <a:r>
              <a:rPr lang="en-US" baseline="0" dirty="0" smtClean="0"/>
              <a:t>In this case, if we do split, the theory is the splitting point, and we are comparing the situation in which we split with that in which we do not</a:t>
            </a:r>
            <a:endParaRPr lang="en-US" dirty="0" smtClean="0"/>
          </a:p>
          <a:p>
            <a:endParaRPr lang="en-US" dirty="0" smtClean="0"/>
          </a:p>
          <a:p>
            <a:r>
              <a:rPr lang="en-US" dirty="0" smtClean="0"/>
              <a:t>The </a:t>
            </a:r>
            <a:r>
              <a:rPr lang="en-US" dirty="0"/>
              <a:t>first component in the MDLP formula above is the information needed to specify the splitting point; the second component is the information needed to transmit the distribution of classes in the left/right subintervals of the split.</a:t>
            </a:r>
          </a:p>
        </p:txBody>
      </p:sp>
    </p:spTree>
    <p:extLst>
      <p:ext uri="{BB962C8B-B14F-4D97-AF65-F5344CB8AC3E}">
        <p14:creationId xmlns:p14="http://schemas.microsoft.com/office/powerpoint/2010/main" val="32852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320</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15</a:t>
            </a:fld>
            <a:endParaRPr lang="en-US"/>
          </a:p>
        </p:txBody>
      </p:sp>
    </p:spTree>
    <p:extLst>
      <p:ext uri="{BB962C8B-B14F-4D97-AF65-F5344CB8AC3E}">
        <p14:creationId xmlns:p14="http://schemas.microsoft.com/office/powerpoint/2010/main" val="3371384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big problem is data quality. Remember our lecture</a:t>
            </a:r>
            <a:r>
              <a:rPr lang="en-US" baseline="0" dirty="0" smtClean="0"/>
              <a:t> on this? What are some examples of poor data quality? What are you seeing with this in your own projects? How are you dealing with repairing this data quality??</a:t>
            </a:r>
          </a:p>
          <a:p>
            <a:endParaRPr lang="en-US" baseline="0" dirty="0" smtClean="0"/>
          </a:p>
          <a:p>
            <a:pPr marL="174245" indent="-174245">
              <a:buFontTx/>
              <a:buChar char="-"/>
            </a:pPr>
            <a:r>
              <a:rPr lang="en-US" baseline="0" dirty="0" smtClean="0"/>
              <a:t>What is a systematic error? (one class commonly </a:t>
            </a:r>
            <a:r>
              <a:rPr lang="en-US" baseline="0" dirty="0" err="1" smtClean="0"/>
              <a:t>mis</a:t>
            </a:r>
            <a:r>
              <a:rPr lang="en-US" baseline="0" dirty="0" smtClean="0"/>
              <a:t>-substituted for another.) Are you seeing this in your projects?</a:t>
            </a:r>
          </a:p>
          <a:p>
            <a:pPr marL="174245" indent="-174245">
              <a:buFontTx/>
              <a:buChar char="-"/>
            </a:pPr>
            <a:r>
              <a:rPr lang="en-US" baseline="0" dirty="0" smtClean="0"/>
              <a:t>In this case, it’s better to leave as-is</a:t>
            </a:r>
          </a:p>
          <a:p>
            <a:pPr marL="174245" indent="-174245">
              <a:buFontTx/>
              <a:buChar char="-"/>
            </a:pPr>
            <a:r>
              <a:rPr lang="en-US" baseline="0" dirty="0" smtClean="0"/>
              <a:t>It’s been shown that when artificial noise has been added to attributes (rather than to classes), test set performance is improved if the same noise is added in the same way to the training set. (don’t train on a “cleaned” set if the test set is ripe with systemic errors)</a:t>
            </a:r>
          </a:p>
          <a:p>
            <a:pPr marL="174245" indent="-174245">
              <a:buFontTx/>
              <a:buChar char="-"/>
            </a:pPr>
            <a:endParaRPr lang="en-US" baseline="0" dirty="0" smtClean="0"/>
          </a:p>
          <a:p>
            <a:pPr marL="174245" indent="-174245">
              <a:buFontTx/>
              <a:buChar char="-"/>
            </a:pPr>
            <a:r>
              <a:rPr lang="en-US" baseline="0" dirty="0" smtClean="0"/>
              <a:t>With class noise, it is best to train on noise-free instances is possible</a:t>
            </a:r>
          </a:p>
          <a:p>
            <a:endParaRPr lang="en-US" baseline="0" dirty="0" smtClean="0"/>
          </a:p>
        </p:txBody>
      </p:sp>
      <p:sp>
        <p:nvSpPr>
          <p:cNvPr id="4" name="Slide Number Placeholder 3"/>
          <p:cNvSpPr>
            <a:spLocks noGrp="1"/>
          </p:cNvSpPr>
          <p:nvPr>
            <p:ph type="sldNum" sz="quarter" idx="10"/>
          </p:nvPr>
        </p:nvSpPr>
        <p:spPr/>
        <p:txBody>
          <a:bodyPr/>
          <a:lstStyle/>
          <a:p>
            <a:fld id="{2C2A9DB1-FE9E-4059-89CD-FE4133CDF08E}" type="slidenum">
              <a:rPr lang="en-US" smtClean="0"/>
              <a:pPr/>
              <a:t>16</a:t>
            </a:fld>
            <a:endParaRPr lang="en-US"/>
          </a:p>
        </p:txBody>
      </p:sp>
    </p:spTree>
    <p:extLst>
      <p:ext uri="{BB962C8B-B14F-4D97-AF65-F5344CB8AC3E}">
        <p14:creationId xmlns:p14="http://schemas.microsoft.com/office/powerpoint/2010/main" val="3382888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With</a:t>
            </a:r>
            <a:r>
              <a:rPr lang="en-US" baseline="0" dirty="0" smtClean="0"/>
              <a:t>out consulting a SME, there’s no real way to determine if something is actually an error or anomaly or not</a:t>
            </a:r>
          </a:p>
          <a:p>
            <a:pPr marL="174245" indent="-174245">
              <a:buFontTx/>
              <a:buChar char="-"/>
            </a:pPr>
            <a:r>
              <a:rPr lang="en-US" baseline="0" dirty="0" smtClean="0"/>
              <a:t>Sometimes visually apparent if wrong type of curve is applied to data (in statistical regression)</a:t>
            </a:r>
          </a:p>
          <a:p>
            <a:pPr marL="174245" indent="-174245">
              <a:buFontTx/>
              <a:buChar char="-"/>
            </a:pPr>
            <a:r>
              <a:rPr lang="en-US" baseline="0" dirty="0" smtClean="0"/>
              <a:t>But most classification problems cant be so easily visualized</a:t>
            </a:r>
          </a:p>
          <a:p>
            <a:pPr marL="174245" indent="-174245">
              <a:buFontTx/>
              <a:buChar char="-"/>
            </a:pPr>
            <a:endParaRPr lang="en-US" baseline="0" dirty="0" smtClean="0"/>
          </a:p>
          <a:p>
            <a:pPr marL="174245" indent="-174245">
              <a:buFontTx/>
              <a:buChar char="-"/>
            </a:pPr>
            <a:r>
              <a:rPr lang="en-US" baseline="0" dirty="0" smtClean="0"/>
              <a:t>One way is to ask three models to classify the same data, and if they all </a:t>
            </a:r>
            <a:r>
              <a:rPr lang="en-US" baseline="0" dirty="0" err="1" smtClean="0"/>
              <a:t>mis</a:t>
            </a:r>
            <a:r>
              <a:rPr lang="en-US" baseline="0" dirty="0" smtClean="0"/>
              <a:t>-classify the same instance, then it’s erroneous and removed.</a:t>
            </a:r>
          </a:p>
          <a:p>
            <a:pPr marL="174245" indent="-174245">
              <a:buFontTx/>
              <a:buChar char="-"/>
            </a:pPr>
            <a:endParaRPr lang="en-US" baseline="0" dirty="0" smtClean="0"/>
          </a:p>
          <a:p>
            <a:pPr marL="174245" indent="-174245">
              <a:buFontTx/>
              <a:buChar char="-"/>
            </a:pPr>
            <a:r>
              <a:rPr lang="en-US" baseline="0" dirty="0" smtClean="0"/>
              <a:t>End at </a:t>
            </a:r>
            <a:r>
              <a:rPr lang="en-US" baseline="0" dirty="0" err="1" smtClean="0"/>
              <a:t>pg</a:t>
            </a:r>
            <a:r>
              <a:rPr lang="en-US" baseline="0" dirty="0" smtClean="0"/>
              <a:t> 335</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17</a:t>
            </a:fld>
            <a:endParaRPr lang="en-US"/>
          </a:p>
        </p:txBody>
      </p:sp>
    </p:spTree>
    <p:extLst>
      <p:ext uri="{BB962C8B-B14F-4D97-AF65-F5344CB8AC3E}">
        <p14:creationId xmlns:p14="http://schemas.microsoft.com/office/powerpoint/2010/main" val="1568713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at </a:t>
            </a:r>
            <a:r>
              <a:rPr lang="en-US" dirty="0" err="1" smtClean="0"/>
              <a:t>pg</a:t>
            </a:r>
            <a:r>
              <a:rPr lang="en-US" dirty="0" smtClean="0"/>
              <a:t> 351 (</a:t>
            </a:r>
            <a:r>
              <a:rPr lang="en-US" dirty="0" err="1" smtClean="0"/>
              <a:t>ch</a:t>
            </a:r>
            <a:r>
              <a:rPr lang="en-US" dirty="0" smtClean="0"/>
              <a:t> 8)</a:t>
            </a:r>
          </a:p>
        </p:txBody>
      </p:sp>
      <p:sp>
        <p:nvSpPr>
          <p:cNvPr id="4" name="Slide Number Placeholder 3"/>
          <p:cNvSpPr>
            <a:spLocks noGrp="1"/>
          </p:cNvSpPr>
          <p:nvPr>
            <p:ph type="sldNum" sz="quarter" idx="10"/>
          </p:nvPr>
        </p:nvSpPr>
        <p:spPr/>
        <p:txBody>
          <a:bodyPr/>
          <a:lstStyle/>
          <a:p>
            <a:fld id="{2C2A9DB1-FE9E-4059-89CD-FE4133CDF08E}" type="slidenum">
              <a:rPr lang="en-US" smtClean="0"/>
              <a:pPr/>
              <a:t>18</a:t>
            </a:fld>
            <a:endParaRPr lang="en-US"/>
          </a:p>
        </p:txBody>
      </p:sp>
    </p:spTree>
    <p:extLst>
      <p:ext uri="{BB962C8B-B14F-4D97-AF65-F5344CB8AC3E}">
        <p14:creationId xmlns:p14="http://schemas.microsoft.com/office/powerpoint/2010/main" val="3049451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Combining decisions of</a:t>
            </a:r>
            <a:r>
              <a:rPr lang="en-US" baseline="0" dirty="0" smtClean="0"/>
              <a:t> different models means combining the various outputs into a single prediction</a:t>
            </a:r>
          </a:p>
          <a:p>
            <a:pPr marL="174245" indent="-174245">
              <a:buFontTx/>
              <a:buChar char="-"/>
            </a:pPr>
            <a:r>
              <a:rPr lang="en-US" baseline="0" dirty="0" smtClean="0"/>
              <a:t>Simplest way is to take a vote; or in numeric prediction to take the average</a:t>
            </a:r>
          </a:p>
          <a:p>
            <a:pPr marL="174245" indent="-174245">
              <a:buFontTx/>
              <a:buChar char="-"/>
            </a:pPr>
            <a:r>
              <a:rPr lang="en-US" baseline="0" dirty="0" smtClean="0"/>
              <a:t>Models receive equal weight</a:t>
            </a:r>
          </a:p>
          <a:p>
            <a:pPr marL="174245" indent="-174245">
              <a:buFontTx/>
              <a:buChar char="-"/>
            </a:pPr>
            <a:endParaRPr lang="en-US" baseline="0" dirty="0" smtClean="0"/>
          </a:p>
          <a:p>
            <a:pPr marL="174245" indent="-174245">
              <a:buFontTx/>
              <a:buChar char="-"/>
            </a:pPr>
            <a:r>
              <a:rPr lang="en-US" baseline="0" dirty="0" smtClean="0"/>
              <a:t>Suppose that several training datasets of the same size are chosen at random from the data. Imagine for a particular machine learning technique to build a decision tree for each dataset. You’d expect these to be nearly the same and to make the same prediction for each new test instance. Surprisingly, this assumption is usually quite wrong, especially if the datasets are small. Slight changes to the training data may result in a different attribute being chosen at a particular node.</a:t>
            </a:r>
          </a:p>
          <a:p>
            <a:pPr marL="174245" indent="-174245">
              <a:buFontTx/>
              <a:buChar char="-"/>
            </a:pP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19</a:t>
            </a:fld>
            <a:endParaRPr lang="en-US"/>
          </a:p>
        </p:txBody>
      </p:sp>
    </p:spTree>
    <p:extLst>
      <p:ext uri="{BB962C8B-B14F-4D97-AF65-F5344CB8AC3E}">
        <p14:creationId xmlns:p14="http://schemas.microsoft.com/office/powerpoint/2010/main" val="363887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2A9DB1-FE9E-4059-89CD-FE4133CDF08E}" type="slidenum">
              <a:rPr lang="en-US" smtClean="0"/>
              <a:pPr/>
              <a:t>2</a:t>
            </a:fld>
            <a:endParaRPr lang="en-US"/>
          </a:p>
        </p:txBody>
      </p:sp>
    </p:spTree>
    <p:extLst>
      <p:ext uri="{BB962C8B-B14F-4D97-AF65-F5344CB8AC3E}">
        <p14:creationId xmlns:p14="http://schemas.microsoft.com/office/powerpoint/2010/main" val="3791063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The effect of combining</a:t>
            </a:r>
            <a:r>
              <a:rPr lang="en-US" baseline="0" dirty="0" smtClean="0"/>
              <a:t> multiple hypothesis can be viewed through a theoretical device known as bias-variance decomposition.</a:t>
            </a:r>
          </a:p>
          <a:p>
            <a:pPr marL="174245" indent="-174245">
              <a:buFontTx/>
              <a:buChar char="-"/>
            </a:pPr>
            <a:r>
              <a:rPr lang="en-US" baseline="0" dirty="0" smtClean="0"/>
              <a:t>Suppose we could have an infinite number of independent training sets of the same size and use them to make an infinite number of classifiers. A test instance is processed by all classifiers, and a single answer is determined by majority vote. In this idealized situation, errors will still occur because no learning scheme is perfect. The error rate will depend on how well the machine learning method matches the problem at hand, along with the effect of the noise on the data.</a:t>
            </a:r>
          </a:p>
          <a:p>
            <a:pPr marL="174245" indent="-174245">
              <a:buFontTx/>
              <a:buChar char="-"/>
            </a:pPr>
            <a:endParaRPr lang="en-US" baseline="0" dirty="0" smtClean="0"/>
          </a:p>
          <a:p>
            <a:pPr marL="174245" indent="-174245">
              <a:buFontTx/>
              <a:buChar char="-"/>
            </a:pPr>
            <a:r>
              <a:rPr lang="en-US" baseline="0" dirty="0" smtClean="0"/>
              <a:t>(Noise is included in the bias term, as it is generally unknown in practice how much noise there really is)</a:t>
            </a:r>
          </a:p>
          <a:p>
            <a:pPr marL="174245" indent="-174245">
              <a:buFontTx/>
              <a:buChar char="-"/>
            </a:pPr>
            <a:r>
              <a:rPr lang="en-US" baseline="0" dirty="0" smtClean="0"/>
              <a:t>Variance is the expected error from the training set used (as it may not be perfectly representative of the data) over all possible training sets of the given size and all possible test sets</a:t>
            </a:r>
          </a:p>
          <a:p>
            <a:pPr marL="174245" indent="-174245">
              <a:buFontTx/>
              <a:buChar char="-"/>
            </a:pPr>
            <a:r>
              <a:rPr lang="en-US" baseline="0" dirty="0" smtClean="0"/>
              <a:t>Total expected error is the bias-variance decomposition</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20</a:t>
            </a:fld>
            <a:endParaRPr lang="en-US"/>
          </a:p>
        </p:txBody>
      </p:sp>
    </p:spTree>
    <p:extLst>
      <p:ext uri="{BB962C8B-B14F-4D97-AF65-F5344CB8AC3E}">
        <p14:creationId xmlns:p14="http://schemas.microsoft.com/office/powerpoint/2010/main" val="2776317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21</a:t>
            </a:fld>
            <a:endParaRPr lang="en-US"/>
          </a:p>
        </p:txBody>
      </p:sp>
    </p:spTree>
    <p:extLst>
      <p:ext uri="{BB962C8B-B14F-4D97-AF65-F5344CB8AC3E}">
        <p14:creationId xmlns:p14="http://schemas.microsoft.com/office/powerpoint/2010/main" val="3902506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2A9DB1-FE9E-4059-89CD-FE4133CDF08E}" type="slidenum">
              <a:rPr lang="en-US" smtClean="0"/>
              <a:pPr/>
              <a:t>22</a:t>
            </a:fld>
            <a:endParaRPr lang="en-US"/>
          </a:p>
        </p:txBody>
      </p:sp>
    </p:spTree>
    <p:extLst>
      <p:ext uri="{BB962C8B-B14F-4D97-AF65-F5344CB8AC3E}">
        <p14:creationId xmlns:p14="http://schemas.microsoft.com/office/powerpoint/2010/main" val="2835428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baseline="0" dirty="0" smtClean="0"/>
              <a:t>Boosting also combines different models, but tries to find ones that complement each other</a:t>
            </a:r>
          </a:p>
          <a:p>
            <a:pPr marL="174245" indent="-174245">
              <a:buFontTx/>
              <a:buChar char="-"/>
            </a:pPr>
            <a:r>
              <a:rPr lang="en-US" baseline="0" dirty="0" smtClean="0"/>
              <a:t>Like bagging, uses voting/averaging; also uses models of the same type (like decision trees)</a:t>
            </a:r>
          </a:p>
          <a:p>
            <a:pPr marL="174245" indent="-174245">
              <a:buFontTx/>
              <a:buChar char="-"/>
            </a:pPr>
            <a:r>
              <a:rPr lang="en-US" baseline="0" dirty="0" smtClean="0"/>
              <a:t>However, it is iterative</a:t>
            </a:r>
          </a:p>
          <a:p>
            <a:pPr marL="174245" indent="-174245">
              <a:buFontTx/>
              <a:buChar char="-"/>
            </a:pPr>
            <a:r>
              <a:rPr lang="en-US" baseline="0" dirty="0" smtClean="0"/>
              <a:t>In bagging, models are built separately, in boosting, each new model is influenced by performance of those built previously</a:t>
            </a:r>
          </a:p>
          <a:p>
            <a:pPr marL="174245" indent="-174245">
              <a:buFontTx/>
              <a:buChar char="-"/>
            </a:pPr>
            <a:r>
              <a:rPr lang="en-US" baseline="0" dirty="0" smtClean="0"/>
              <a:t>Boosting weights models according to their confidence</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23</a:t>
            </a:fld>
            <a:endParaRPr lang="en-US"/>
          </a:p>
        </p:txBody>
      </p:sp>
    </p:spTree>
    <p:extLst>
      <p:ext uri="{BB962C8B-B14F-4D97-AF65-F5344CB8AC3E}">
        <p14:creationId xmlns:p14="http://schemas.microsoft.com/office/powerpoint/2010/main" val="4271560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Can be applied to any classification learning algorithm</a:t>
            </a:r>
          </a:p>
          <a:p>
            <a:pPr marL="174245" indent="-174245">
              <a:buFontTx/>
              <a:buChar char="-"/>
            </a:pPr>
            <a:r>
              <a:rPr lang="en-US" dirty="0" smtClean="0"/>
              <a:t>Assume</a:t>
            </a:r>
            <a:r>
              <a:rPr lang="en-US" baseline="0" dirty="0" smtClean="0"/>
              <a:t> the model can handle weighted instances (where the weight of an instance is a positive number)</a:t>
            </a:r>
          </a:p>
          <a:p>
            <a:pPr marL="174245" indent="-174245">
              <a:buFontTx/>
              <a:buChar char="-"/>
            </a:pPr>
            <a:r>
              <a:rPr lang="en-US" baseline="0" dirty="0" smtClean="0"/>
              <a:t>The classification’s error is calculated as the sum of the weights of the misclassified instances divided by the total weight of all instances</a:t>
            </a:r>
          </a:p>
          <a:p>
            <a:pPr marL="174245" indent="-174245">
              <a:buFontTx/>
              <a:buChar char="-"/>
            </a:pPr>
            <a:r>
              <a:rPr lang="en-US" baseline="0" dirty="0" smtClean="0"/>
              <a:t>Focus on a particular set of instances with high weight</a:t>
            </a:r>
          </a:p>
          <a:p>
            <a:pPr marL="174245" indent="-174245">
              <a:buFontTx/>
              <a:buChar char="-"/>
            </a:pPr>
            <a:r>
              <a:rPr lang="en-US" baseline="0" dirty="0" smtClean="0"/>
              <a:t>(C4.5 can accommodate weighted instances without modification because it already uses the notion of fractional instances to handle missing values.)</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24</a:t>
            </a:fld>
            <a:endParaRPr lang="en-US"/>
          </a:p>
        </p:txBody>
      </p:sp>
    </p:spTree>
    <p:extLst>
      <p:ext uri="{BB962C8B-B14F-4D97-AF65-F5344CB8AC3E}">
        <p14:creationId xmlns:p14="http://schemas.microsoft.com/office/powerpoint/2010/main" val="273079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-Disadvantage is that some instances with low weight don’t make it into resampled dataset, so information is lost before</a:t>
            </a:r>
            <a:r>
              <a:rPr lang="en-US" baseline="0" dirty="0" smtClean="0"/>
              <a:t> the learning scheme is applied. However, this can turn into an advantage. If the learning scheme produces a classifier with an error &gt; 0.5, boosting must terminate if the weighted data is used directionally, whereas with resampling it might be possible to produce a classifier with an error below 0.5 by discarding the resampled dataset and generating a new one from a different random seed.</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25</a:t>
            </a:fld>
            <a:endParaRPr lang="en-US"/>
          </a:p>
        </p:txBody>
      </p:sp>
    </p:spTree>
    <p:extLst>
      <p:ext uri="{BB962C8B-B14F-4D97-AF65-F5344CB8AC3E}">
        <p14:creationId xmlns:p14="http://schemas.microsoft.com/office/powerpoint/2010/main" val="3732126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The idea of boosting</a:t>
            </a:r>
            <a:r>
              <a:rPr lang="en-US" baseline="0" dirty="0" smtClean="0"/>
              <a:t> originated in a branch of machine learning known as computation learning theory.</a:t>
            </a:r>
          </a:p>
          <a:p>
            <a:pPr marL="174245" indent="-174245">
              <a:buFontTx/>
              <a:buChar char="-"/>
            </a:pPr>
            <a:r>
              <a:rPr lang="en-US" baseline="0" dirty="0" smtClean="0"/>
              <a:t>Theoreticians are interested in boosting because it is possible to derive performance guarantees; e.g. it can be shown that the error of the combined classifier on the training data approaches 0 very quickly as more iterations are performed</a:t>
            </a:r>
          </a:p>
          <a:p>
            <a:pPr marL="174245" indent="-174245">
              <a:buFontTx/>
              <a:buChar char="-"/>
            </a:pPr>
            <a:r>
              <a:rPr lang="en-US" baseline="0" dirty="0" smtClean="0"/>
              <a:t>Occam’s Razor: of two hypotheses that explain the empirical evidence equally well, the simpler one is to be preferred</a:t>
            </a:r>
          </a:p>
          <a:p>
            <a:pPr marL="174245" indent="-174245">
              <a:buFontTx/>
              <a:buChar char="-"/>
            </a:pPr>
            <a:r>
              <a:rPr lang="en-US" baseline="0" dirty="0" err="1" smtClean="0"/>
              <a:t>Pg</a:t>
            </a:r>
            <a:r>
              <a:rPr lang="en-US" baseline="0" dirty="0" smtClean="0"/>
              <a:t> 361</a:t>
            </a:r>
          </a:p>
          <a:p>
            <a:pPr marL="174245" indent="-174245">
              <a:buFontTx/>
              <a:buChar char="-"/>
            </a:pPr>
            <a:endParaRPr lang="en-US" baseline="0" dirty="0" smtClean="0"/>
          </a:p>
          <a:p>
            <a:pPr marL="174245" indent="-174245">
              <a:buFontTx/>
              <a:buChar char="-"/>
            </a:pPr>
            <a:r>
              <a:rPr lang="en-US" baseline="0" dirty="0" smtClean="0"/>
              <a:t>Good results for two class problems can often be obtained by boosting extremely simple decision trees that only have one level (decision stump)</a:t>
            </a:r>
          </a:p>
          <a:p>
            <a:pPr marL="174245" indent="-174245">
              <a:buFontTx/>
              <a:buChar char="-"/>
            </a:pPr>
            <a:endParaRPr lang="en-US" baseline="0" dirty="0" smtClean="0"/>
          </a:p>
          <a:p>
            <a:pPr marL="174245" indent="-174245">
              <a:buFontTx/>
              <a:buChar char="-"/>
            </a:pP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26</a:t>
            </a:fld>
            <a:endParaRPr lang="en-US"/>
          </a:p>
        </p:txBody>
      </p:sp>
    </p:spTree>
    <p:extLst>
      <p:ext uri="{BB962C8B-B14F-4D97-AF65-F5344CB8AC3E}">
        <p14:creationId xmlns:p14="http://schemas.microsoft.com/office/powerpoint/2010/main" val="2029126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pg</a:t>
            </a:r>
            <a:r>
              <a:rPr lang="en-US" dirty="0" smtClean="0"/>
              <a:t> 369</a:t>
            </a:r>
          </a:p>
          <a:p>
            <a:endParaRPr lang="en-US" dirty="0" smtClean="0"/>
          </a:p>
          <a:p>
            <a:r>
              <a:rPr lang="en-US" dirty="0" smtClean="0"/>
              <a:t>-stacking</a:t>
            </a:r>
            <a:r>
              <a:rPr lang="en-US" baseline="0" dirty="0" smtClean="0"/>
              <a:t> generalization or stacking is a different way of combining multiple models</a:t>
            </a:r>
          </a:p>
          <a:p>
            <a:r>
              <a:rPr lang="en-US" baseline="0" dirty="0" smtClean="0"/>
              <a:t>-less widely used than bagging and boosting because it is difficult to analyze theoretically and partly because there is no generally accepted best way of doing it</a:t>
            </a:r>
          </a:p>
          <a:p>
            <a:endParaRPr lang="en-US" baseline="0" dirty="0" smtClean="0"/>
          </a:p>
          <a:p>
            <a:r>
              <a:rPr lang="en-US" baseline="0" dirty="0" smtClean="0"/>
              <a:t>-it Is not normally used to combine models of the same type</a:t>
            </a:r>
          </a:p>
          <a:p>
            <a:r>
              <a:rPr lang="en-US" baseline="0" dirty="0" smtClean="0"/>
              <a:t>Instead it is applied to models built by different learning algorithms</a:t>
            </a:r>
          </a:p>
          <a:p>
            <a:endParaRPr lang="en-US" baseline="0" dirty="0" smtClean="0"/>
          </a:p>
          <a:p>
            <a:r>
              <a:rPr lang="en-US" baseline="0" dirty="0" smtClean="0"/>
              <a:t>-introduces the concept of meta learner instead of voting/averaging</a:t>
            </a:r>
          </a:p>
          <a:p>
            <a:r>
              <a:rPr lang="en-US" baseline="0" dirty="0" smtClean="0"/>
              <a:t>Stacking tries to learn which classifiers are the reliable ones, using another learning algorithm (the meta learner) to discover how best to combine the output of the base learners</a:t>
            </a:r>
          </a:p>
          <a:p>
            <a:endParaRPr lang="en-US" baseline="0" dirty="0" smtClean="0"/>
          </a:p>
          <a:p>
            <a:r>
              <a:rPr lang="en-US" baseline="0" dirty="0" smtClean="0"/>
              <a:t>-the input to the meta learners (level 1) are the predictions of the base models (level 0)</a:t>
            </a:r>
          </a:p>
        </p:txBody>
      </p:sp>
      <p:sp>
        <p:nvSpPr>
          <p:cNvPr id="4" name="Slide Number Placeholder 3"/>
          <p:cNvSpPr>
            <a:spLocks noGrp="1"/>
          </p:cNvSpPr>
          <p:nvPr>
            <p:ph type="sldNum" sz="quarter" idx="10"/>
          </p:nvPr>
        </p:nvSpPr>
        <p:spPr/>
        <p:txBody>
          <a:bodyPr/>
          <a:lstStyle/>
          <a:p>
            <a:fld id="{2C2A9DB1-FE9E-4059-89CD-FE4133CDF08E}" type="slidenum">
              <a:rPr lang="en-US" smtClean="0"/>
              <a:pPr/>
              <a:t>27</a:t>
            </a:fld>
            <a:endParaRPr lang="en-US"/>
          </a:p>
        </p:txBody>
      </p:sp>
    </p:spTree>
    <p:extLst>
      <p:ext uri="{BB962C8B-B14F-4D97-AF65-F5344CB8AC3E}">
        <p14:creationId xmlns:p14="http://schemas.microsoft.com/office/powerpoint/2010/main" val="100001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it is tempting</a:t>
            </a:r>
            <a:r>
              <a:rPr lang="en-US" baseline="0" dirty="0" smtClean="0"/>
              <a:t> to try out several learning schemes and parameter values and choose the best. But the best choice is sometimes not the one that performs best on the training data (overfitting)</a:t>
            </a:r>
          </a:p>
          <a:p>
            <a:pPr marL="174245" indent="-174245">
              <a:buFontTx/>
              <a:buChar char="-"/>
            </a:pPr>
            <a:r>
              <a:rPr lang="en-US" baseline="0" dirty="0" smtClean="0"/>
              <a:t>Solution: 2 good methods for estimating the expected true performance of a learning scheme: when have plentiful data use a large dataset separate from training data; when scarce data use cross validation</a:t>
            </a:r>
          </a:p>
          <a:p>
            <a:pPr marL="174245" indent="-174245">
              <a:buFontTx/>
              <a:buChar char="-"/>
            </a:pPr>
            <a:r>
              <a:rPr lang="en-US" baseline="0" dirty="0" smtClean="0"/>
              <a:t>To see how well it performs, you need an "inner" cross validation for parameter tuning and an "outer" cross validation for error estimation. </a:t>
            </a:r>
          </a:p>
          <a:p>
            <a:pPr marL="174245" indent="-174245">
              <a:buFontTx/>
              <a:buChar char="-"/>
            </a:pPr>
            <a:r>
              <a:rPr lang="en-US" baseline="0" dirty="0" smtClean="0"/>
              <a:t>There are 6 different ways in which the input can be massaged to make it more amenable for learning: attribute selection*, attribute discretization*, data projections, sampling, data cleansing*, and converting multi class problems to 2-class ones*. </a:t>
            </a:r>
          </a:p>
          <a:p>
            <a:pPr marL="174245" indent="-174245">
              <a:buFontTx/>
              <a:buChar char="-"/>
            </a:pPr>
            <a:r>
              <a:rPr lang="en-US" baseline="0" dirty="0" smtClean="0"/>
              <a:t>Attribute selection: too many attributes, some are redundant or irrelevant. Preprocessing data to choose the best ones. (Many learning schemes try to do this, but their performance can be improved by pre selection. E.g. Decision trees and rules, linear regression, instance based learners, and clustering methods have been shown in experiments to have performance deteriorate when adding useless attributes.)</a:t>
            </a:r>
          </a:p>
          <a:p>
            <a:pPr marL="174245" indent="-174245">
              <a:buFontTx/>
              <a:buChar char="-"/>
            </a:pPr>
            <a:r>
              <a:rPr lang="en-US" baseline="0" dirty="0" smtClean="0"/>
              <a:t>Discretization of numeric attributes is essential if the dataset involves numeric data but learning scheme can only handle categorical data</a:t>
            </a:r>
          </a:p>
          <a:p>
            <a:pPr marL="174245" indent="-174245">
              <a:buFontTx/>
              <a:buChar char="-"/>
            </a:pPr>
            <a:r>
              <a:rPr lang="en-US" baseline="0" dirty="0" smtClean="0"/>
              <a:t>Transformations: one example is to add new synthetic attributes whose purpose is to present existing information in a form more suited for the machine learning scheme to pick up on</a:t>
            </a:r>
          </a:p>
          <a:p>
            <a:pPr marL="174245" indent="-174245">
              <a:buFontTx/>
              <a:buChar char="-"/>
            </a:pPr>
            <a:r>
              <a:rPr lang="en-US" baseline="0" dirty="0" smtClean="0"/>
              <a:t>Data cleaning: we talked about a lot in a prior lecture, but important to understand the meaning of the attributes, significance in missing values or duplicate entries, noise, data errors and systemic errors. There are automatic methods of cleansing, such as detecting outliers, including one class learning where only a single class of instances is available at training time (e.g. Nuclear detection data where we learned on one isotope class at a time)</a:t>
            </a:r>
          </a:p>
          <a:p>
            <a:pPr marL="174245" indent="-174245">
              <a:buFontTx/>
              <a:buChar char="-"/>
            </a:pPr>
            <a:endParaRPr lang="en-US" baseline="0" dirty="0" smtClean="0"/>
          </a:p>
          <a:p>
            <a:pPr marL="174245" indent="-174245">
              <a:buFontTx/>
              <a:buChar char="-"/>
            </a:pPr>
            <a:endParaRPr lang="en-US" baseline="0" dirty="0" smtClean="0"/>
          </a:p>
          <a:p>
            <a:pPr marL="174245" indent="-174245">
              <a:buFontTx/>
              <a:buChar char="-"/>
            </a:pP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3</a:t>
            </a:fld>
            <a:endParaRPr lang="en-US"/>
          </a:p>
        </p:txBody>
      </p:sp>
    </p:spTree>
    <p:extLst>
      <p:ext uri="{BB962C8B-B14F-4D97-AF65-F5344CB8AC3E}">
        <p14:creationId xmlns:p14="http://schemas.microsoft.com/office/powerpoint/2010/main" val="69009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Decision tree learners such as C4.5</a:t>
            </a:r>
            <a:r>
              <a:rPr lang="en-US" baseline="0" dirty="0" smtClean="0"/>
              <a:t> should never split on irrelevant or unhelpful attributes (remember information gain, etc)</a:t>
            </a:r>
          </a:p>
          <a:p>
            <a:pPr marL="174245" indent="-174245">
              <a:buFontTx/>
              <a:buChar char="-"/>
            </a:pPr>
            <a:r>
              <a:rPr lang="en-US" baseline="0" dirty="0" smtClean="0"/>
              <a:t>Experiments have shown that when adding a random binary attribute generated by tossing a coin, performance deteriorates by 5-10% because the irrelevant attribute is invariably chosen to branch on, causing random errors when the test data is processed. As you progress down the tree, less and less data is available to help make the selection decision. At some point, with little data, the random attribute will look good by chance. Because the number of nodes at each level increases exponentially with depth, the chance of the attribute looking good multiplies as the tree deepens. (If the data was bigger, it would probably just happen further down the tree.)</a:t>
            </a:r>
          </a:p>
          <a:p>
            <a:pPr marL="174245" indent="-174245">
              <a:buFontTx/>
              <a:buChar char="-"/>
            </a:pPr>
            <a:endParaRPr lang="en-US" baseline="0" dirty="0" smtClean="0"/>
          </a:p>
          <a:p>
            <a:pPr marL="174245" indent="-174245">
              <a:buFontTx/>
              <a:buChar char="-"/>
            </a:pPr>
            <a:r>
              <a:rPr lang="en-US" baseline="0" dirty="0" smtClean="0"/>
              <a:t>Instance based learners are also susceptible because they also work in local neighborhoods</a:t>
            </a:r>
          </a:p>
          <a:p>
            <a:pPr marL="174245" indent="-174245">
              <a:buFontTx/>
              <a:buChar char="-"/>
            </a:pPr>
            <a:endParaRPr lang="en-US" baseline="0" dirty="0" smtClean="0"/>
          </a:p>
          <a:p>
            <a:pPr marL="174245" indent="-174245">
              <a:buFontTx/>
              <a:buChar char="-"/>
            </a:pPr>
            <a:r>
              <a:rPr lang="en-US" baseline="0" dirty="0" smtClean="0"/>
              <a:t>Relevant attributes can also be harmful. E.g. In a 2-class problem,suppose a new attribute was added that had the same values of the class</a:t>
            </a:r>
            <a:r>
              <a:rPr lang="en-US" dirty="0" smtClean="0"/>
              <a:t> to</a:t>
            </a:r>
            <a:r>
              <a:rPr lang="en-US" baseline="0" dirty="0" smtClean="0"/>
              <a:t> be predicted 65% and opposite values the rest of the time. This can cause accuracy to deteriorate by 1-5% . The problem is that the new attribute is chosen for splitting high up in the tree, which then fragments the set of instances further down the tree so that future choices are based upon less data</a:t>
            </a:r>
          </a:p>
          <a:p>
            <a:pPr marL="174245" indent="-174245">
              <a:buFontTx/>
              <a:buChar char="-"/>
            </a:pPr>
            <a:endParaRPr lang="en-US" baseline="0" dirty="0" smtClean="0"/>
          </a:p>
          <a:p>
            <a:pPr marL="174245" indent="-174245">
              <a:buFontTx/>
              <a:buChar char="-"/>
            </a:pPr>
            <a:r>
              <a:rPr lang="en-US" baseline="0" dirty="0" smtClean="0"/>
              <a:t>The best way to select attributes is manually based on understanding of the data.</a:t>
            </a:r>
            <a:endParaRPr lang="en-US" dirty="0"/>
          </a:p>
        </p:txBody>
      </p:sp>
      <p:sp>
        <p:nvSpPr>
          <p:cNvPr id="4" name="Slide Number Placeholder 3"/>
          <p:cNvSpPr>
            <a:spLocks noGrp="1"/>
          </p:cNvSpPr>
          <p:nvPr>
            <p:ph type="sldNum" sz="quarter" idx="10"/>
          </p:nvPr>
        </p:nvSpPr>
        <p:spPr/>
        <p:txBody>
          <a:bodyPr/>
          <a:lstStyle/>
          <a:p>
            <a:fld id="{2C2A9DB1-FE9E-4059-89CD-FE4133CDF08E}" type="slidenum">
              <a:rPr lang="en-US" smtClean="0"/>
              <a:pPr/>
              <a:t>4</a:t>
            </a:fld>
            <a:endParaRPr lang="en-US"/>
          </a:p>
        </p:txBody>
      </p:sp>
    </p:spTree>
    <p:extLst>
      <p:ext uri="{BB962C8B-B14F-4D97-AF65-F5344CB8AC3E}">
        <p14:creationId xmlns:p14="http://schemas.microsoft.com/office/powerpoint/2010/main" val="244694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2A9DB1-FE9E-4059-89CD-FE4133CDF08E}" type="slidenum">
              <a:rPr lang="en-US" smtClean="0"/>
              <a:pPr/>
              <a:t>5</a:t>
            </a:fld>
            <a:endParaRPr lang="en-US"/>
          </a:p>
        </p:txBody>
      </p:sp>
    </p:spTree>
    <p:extLst>
      <p:ext uri="{BB962C8B-B14F-4D97-AF65-F5344CB8AC3E}">
        <p14:creationId xmlns:p14="http://schemas.microsoft.com/office/powerpoint/2010/main" val="242717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Most attribute selection methods involve searching the space of attributes for the subset that is most likely to predict the class</a:t>
            </a:r>
            <a:r>
              <a:rPr lang="en-US" baseline="0" dirty="0" smtClean="0"/>
              <a:t> best.</a:t>
            </a:r>
          </a:p>
          <a:p>
            <a:pPr marL="174245" indent="-174245">
              <a:buFontTx/>
              <a:buChar char="-"/>
            </a:pPr>
            <a:endParaRPr lang="en-US" baseline="0" dirty="0" smtClean="0"/>
          </a:p>
          <a:p>
            <a:pPr marL="174245" indent="-174245">
              <a:buFontTx/>
              <a:buChar char="-"/>
            </a:pPr>
            <a:r>
              <a:rPr lang="en-US" baseline="0" dirty="0" smtClean="0"/>
              <a:t>Typically we use a greedy approach, in either top to bottom (forward selection) or bottom to top (backward selection)</a:t>
            </a:r>
          </a:p>
          <a:p>
            <a:pPr marL="174245" indent="-174245">
              <a:buFontTx/>
              <a:buChar char="-"/>
            </a:pPr>
            <a:r>
              <a:rPr lang="en-US" baseline="0" dirty="0" smtClean="0"/>
              <a:t>Forward selection: each attribute that's not already in the current subset in tentatively added, and the resulting set of attributes is evaluated (e.g. With cross validation). This produces a numeric measure of the expected performance of the subset. The effect of adding each attribute is quantified by this measure, the best one is chosen, and then continues. If no attribute produces an improvement when added, the search ends. As with greedy approaches, his guarantees a local optimum set of attributes but maybe not a global one.</a:t>
            </a:r>
          </a:p>
          <a:p>
            <a:pPr marL="174245" indent="-174245">
              <a:buFontTx/>
              <a:buChar char="-"/>
            </a:pPr>
            <a:endParaRPr lang="en-US" baseline="0" dirty="0" smtClean="0"/>
          </a:p>
          <a:p>
            <a:pPr marL="174245" indent="-174245">
              <a:buFontTx/>
              <a:buChar char="-"/>
            </a:pPr>
            <a:r>
              <a:rPr lang="en-US" baseline="0" dirty="0" smtClean="0"/>
              <a:t>DESCRIBE GREEDY ALGORITHMS AND A GENERIC EXAMPLE</a:t>
            </a:r>
          </a:p>
          <a:p>
            <a:pPr marL="174245" indent="-174245">
              <a:buFontTx/>
              <a:buChar char="-"/>
            </a:pPr>
            <a:endParaRPr lang="en-US" baseline="0" dirty="0" smtClean="0"/>
          </a:p>
          <a:p>
            <a:pPr marL="174245" indent="-174245">
              <a:buFontTx/>
              <a:buChar char="-"/>
            </a:pPr>
            <a:r>
              <a:rPr lang="en-US" baseline="0" dirty="0" smtClean="0"/>
              <a:t>In both forward and backward selection, there is a slight bias toward smaller attribute sets</a:t>
            </a:r>
          </a:p>
          <a:p>
            <a:pPr marL="174245" indent="-174245">
              <a:buFontTx/>
              <a:buChar char="-"/>
            </a:pPr>
            <a:endParaRPr lang="en-US" baseline="0" dirty="0" smtClean="0"/>
          </a:p>
          <a:p>
            <a:pPr marL="174245" indent="-174245">
              <a:buFontTx/>
              <a:buChar char="-"/>
            </a:pPr>
            <a:r>
              <a:rPr lang="en-US" baseline="0" dirty="0" smtClean="0"/>
              <a:t>Can require not just an increase in performance, but at least a minimum amount of increase</a:t>
            </a:r>
          </a:p>
          <a:p>
            <a:pPr marL="174245" indent="-174245">
              <a:buFontTx/>
              <a:buChar char="-"/>
            </a:pPr>
            <a:endParaRPr lang="en-US" baseline="0" dirty="0" smtClean="0"/>
          </a:p>
          <a:p>
            <a:pPr marL="174245" indent="-174245">
              <a:buFontTx/>
              <a:buChar char="-"/>
            </a:pPr>
            <a:r>
              <a:rPr lang="en-US" baseline="0" dirty="0" smtClean="0"/>
              <a:t>Bidirectional: starting with all or none of the attributes (like forward and backward elimination)</a:t>
            </a:r>
          </a:p>
          <a:p>
            <a:pPr marL="174245" indent="-174245">
              <a:buFontTx/>
              <a:buChar char="-"/>
            </a:pPr>
            <a:r>
              <a:rPr lang="en-US" baseline="0" dirty="0" smtClean="0"/>
              <a:t>Best-first: doesn't just terminate when performance starts to drop, but keeps a list of all attribute subsets evaluated so far, sorted in order of performance measure so that it can revisit an earlier configuration. Given enough time it will explore the entire procedure unless you give it stopping criteria. Q: issues w this?? (Run time)</a:t>
            </a:r>
          </a:p>
          <a:p>
            <a:pPr marL="174245" indent="-174245">
              <a:buFontTx/>
              <a:buChar char="-"/>
            </a:pPr>
            <a:r>
              <a:rPr lang="en-US" baseline="0" dirty="0" smtClean="0"/>
              <a:t>Beam: similar, but truncated the list of attributes at each stage so that it only contains a fixed number (beam width) of the most promising candidates</a:t>
            </a:r>
          </a:p>
          <a:p>
            <a:pPr marL="174245" indent="-174245">
              <a:buFontTx/>
              <a:buChar char="-"/>
            </a:pPr>
            <a:r>
              <a:rPr lang="en-US" baseline="0" dirty="0" smtClean="0"/>
              <a:t>Genetic algorithm: loosely based on principle of natural selection: evaluate "good" feature subsets by using random variations of the current list of candidate subsets and </a:t>
            </a:r>
            <a:r>
              <a:rPr lang="en-US" baseline="0" dirty="0" err="1" smtClean="0"/>
              <a:t>comvines</a:t>
            </a:r>
            <a:r>
              <a:rPr lang="en-US" baseline="0" dirty="0" smtClean="0"/>
              <a:t> them based on performance</a:t>
            </a:r>
          </a:p>
          <a:p>
            <a:pPr marL="174245" indent="-174245">
              <a:buFontTx/>
              <a:buChar char="-"/>
            </a:pPr>
            <a:endParaRPr lang="en-US" baseline="0" dirty="0" smtClean="0"/>
          </a:p>
          <a:p>
            <a:pPr marL="174245" indent="-174245">
              <a:buFontTx/>
              <a:buChar char="-"/>
            </a:pPr>
            <a:r>
              <a:rPr lang="en-US" baseline="0" dirty="0" smtClean="0"/>
              <a:t>In general, backward elimination produces larger attribute sets but better classification accuracy than forward selection</a:t>
            </a:r>
          </a:p>
        </p:txBody>
      </p:sp>
      <p:sp>
        <p:nvSpPr>
          <p:cNvPr id="4" name="Slide Number Placeholder 3"/>
          <p:cNvSpPr>
            <a:spLocks noGrp="1"/>
          </p:cNvSpPr>
          <p:nvPr>
            <p:ph type="sldNum" sz="quarter" idx="10"/>
          </p:nvPr>
        </p:nvSpPr>
        <p:spPr/>
        <p:txBody>
          <a:bodyPr/>
          <a:lstStyle/>
          <a:p>
            <a:fld id="{2C2A9DB1-FE9E-4059-89CD-FE4133CDF08E}" type="slidenum">
              <a:rPr lang="en-US" smtClean="0"/>
              <a:pPr/>
              <a:t>6</a:t>
            </a:fld>
            <a:endParaRPr lang="en-US"/>
          </a:p>
        </p:txBody>
      </p:sp>
    </p:spTree>
    <p:extLst>
      <p:ext uri="{BB962C8B-B14F-4D97-AF65-F5344CB8AC3E}">
        <p14:creationId xmlns:p14="http://schemas.microsoft.com/office/powerpoint/2010/main" val="1898572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When selecting a good</a:t>
            </a:r>
            <a:r>
              <a:rPr lang="en-US" baseline="0" dirty="0" smtClean="0"/>
              <a:t> attribute subset, there are two fundamentally different approaches</a:t>
            </a:r>
          </a:p>
          <a:p>
            <a:pPr marL="174245" indent="-174245">
              <a:buFontTx/>
              <a:buChar char="-"/>
            </a:pPr>
            <a:r>
              <a:rPr lang="en-US" baseline="0" dirty="0" smtClean="0"/>
              <a:t>1. The filter method: make an independent assessment based on general characteristics of the data. The attribute set is filtered to produce the most promising subset prior to learning</a:t>
            </a:r>
          </a:p>
          <a:p>
            <a:pPr marL="174245" indent="-174245">
              <a:buFontTx/>
              <a:buChar char="-"/>
            </a:pPr>
            <a:r>
              <a:rPr lang="en-US" baseline="0" dirty="0" smtClean="0"/>
              <a:t>The next we will talk about shortly</a:t>
            </a:r>
          </a:p>
          <a:p>
            <a:pPr marL="174245" indent="-174245">
              <a:buFontTx/>
              <a:buChar char="-"/>
            </a:pPr>
            <a:endParaRPr lang="en-US" baseline="0" dirty="0" smtClean="0"/>
          </a:p>
          <a:p>
            <a:pPr marL="174245" indent="-174245">
              <a:buFontTx/>
              <a:buChar char="-"/>
            </a:pPr>
            <a:r>
              <a:rPr lang="en-US" baseline="0" dirty="0" smtClean="0"/>
              <a:t>One scheme-independent method of attribute selection is to use just enough attributes to divide up the instance space in a way that separates all the training instances. (e.g. if just 1 or 2 attributes used, there will generally be several instances that have the same combination of attribute values) (e.g. other extreme is that no two instances have the same attribute values. But remember, sometimes instances contain the same attribute values but different classes.)</a:t>
            </a:r>
          </a:p>
          <a:p>
            <a:pPr marL="174245" indent="-174245">
              <a:buFontTx/>
              <a:buChar char="-"/>
            </a:pPr>
            <a:endParaRPr lang="en-US" baseline="0" dirty="0" smtClean="0"/>
          </a:p>
          <a:p>
            <a:pPr marL="174245" indent="-174245">
              <a:buFontTx/>
              <a:buChar char="-"/>
            </a:pPr>
            <a:r>
              <a:rPr lang="en-US" baseline="0" dirty="0" smtClean="0"/>
              <a:t>You can also use a different learning scheme to select attributes. E.g. first apply decision tree algorithm (C 4.5 or 1R) to the full dataset and then select only those attributes only used in the tree. This would have no effect if the second stage was to just build another tree, but it will have an effect on a different learning algorithm.</a:t>
            </a:r>
          </a:p>
          <a:p>
            <a:pPr marL="174245" indent="-174245">
              <a:buFontTx/>
              <a:buChar char="-"/>
            </a:pPr>
            <a:endParaRPr lang="en-US" baseline="0" dirty="0" smtClean="0"/>
          </a:p>
          <a:p>
            <a:pPr marL="174245" indent="-174245">
              <a:buFontTx/>
              <a:buChar char="-"/>
            </a:pPr>
            <a:r>
              <a:rPr lang="en-US" baseline="0" dirty="0" smtClean="0"/>
              <a:t>You can also use instance based learners </a:t>
            </a:r>
            <a:r>
              <a:rPr lang="en-US" baseline="0" dirty="0" err="1" smtClean="0"/>
              <a:t>also.You</a:t>
            </a:r>
            <a:r>
              <a:rPr lang="en-US" baseline="0" dirty="0" smtClean="0"/>
              <a:t> can sample instances randomly from the training set and check neighboring records of the same and different classes (near hits and near misses). (If a near hit has a different value for a certain attribute, that attribute is irrelevant and its weight is decreased. If a near miss has a different value, the attribute is relevant and its weight is increased.) After repeating many times, only attributes with positive weights are chosen. (</a:t>
            </a:r>
            <a:r>
              <a:rPr lang="en-US" baseline="0" dirty="0" err="1" smtClean="0"/>
              <a:t>pg</a:t>
            </a:r>
            <a:r>
              <a:rPr lang="en-US" baseline="0" dirty="0" smtClean="0"/>
              <a:t> 310)</a:t>
            </a:r>
          </a:p>
          <a:p>
            <a:pPr marL="174245" indent="-174245">
              <a:buFontTx/>
              <a:buChar char="-"/>
            </a:pPr>
            <a:r>
              <a:rPr lang="en-US" baseline="0" dirty="0" smtClean="0"/>
              <a:t>A disadvantage is that the method will not detect an attribute that is redundant because its correlated with another attribute.</a:t>
            </a:r>
          </a:p>
          <a:p>
            <a:pPr marL="174245" indent="-174245">
              <a:buFontTx/>
              <a:buChar char="-"/>
            </a:pPr>
            <a:endParaRPr lang="en-US" baseline="0" dirty="0" smtClean="0"/>
          </a:p>
        </p:txBody>
      </p:sp>
      <p:sp>
        <p:nvSpPr>
          <p:cNvPr id="4" name="Slide Number Placeholder 3"/>
          <p:cNvSpPr>
            <a:spLocks noGrp="1"/>
          </p:cNvSpPr>
          <p:nvPr>
            <p:ph type="sldNum" sz="quarter" idx="10"/>
          </p:nvPr>
        </p:nvSpPr>
        <p:spPr/>
        <p:txBody>
          <a:bodyPr/>
          <a:lstStyle/>
          <a:p>
            <a:fld id="{2C2A9DB1-FE9E-4059-89CD-FE4133CDF08E}" type="slidenum">
              <a:rPr lang="en-US" smtClean="0"/>
              <a:pPr/>
              <a:t>7</a:t>
            </a:fld>
            <a:endParaRPr lang="en-US"/>
          </a:p>
        </p:txBody>
      </p:sp>
    </p:spTree>
    <p:extLst>
      <p:ext uri="{BB962C8B-B14F-4D97-AF65-F5344CB8AC3E}">
        <p14:creationId xmlns:p14="http://schemas.microsoft.com/office/powerpoint/2010/main" val="1762552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4D34B-1079-45B1-BE3A-25C5927988B1}" type="slidenum">
              <a:rPr lang="en-US"/>
              <a:pPr/>
              <a:t>8</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pPr marL="174245" indent="-174245">
              <a:buFontTx/>
              <a:buChar char="-"/>
            </a:pPr>
            <a:r>
              <a:rPr lang="en-US" dirty="0" smtClean="0"/>
              <a:t>When selecting a good</a:t>
            </a:r>
            <a:r>
              <a:rPr lang="en-US" baseline="0" dirty="0" smtClean="0"/>
              <a:t> attribute subset, there are two fundamentally different approaches</a:t>
            </a:r>
          </a:p>
          <a:p>
            <a:pPr marL="174245" indent="-174245">
              <a:buFontTx/>
              <a:buChar char="-"/>
            </a:pPr>
            <a:r>
              <a:rPr lang="en-US" baseline="0" dirty="0" smtClean="0"/>
              <a:t>1. The filter method: make an independent assessment based on general characteristics of the data. The attribute set is filtered to produce the most promising subset prior to learning</a:t>
            </a:r>
          </a:p>
          <a:p>
            <a:pPr marL="174245" indent="-174245">
              <a:buFontTx/>
              <a:buChar char="-"/>
            </a:pPr>
            <a:r>
              <a:rPr lang="en-US" baseline="0" dirty="0" smtClean="0"/>
              <a:t>2. The wrapper approach: evaluates the subset using the machine learning algorithm that will ultimately be employed for learning. It is called the wrapper method because the learning algorithm is wrapped into the selection procedure. Making an independent assessment of an attribute subset would be easy if there were a good way of determining when an attribute was relevant to choosing the class. (But there’s no universally accepted measure of relevance.)</a:t>
            </a:r>
          </a:p>
          <a:p>
            <a:pPr marL="174245" indent="-174245">
              <a:buFontTx/>
              <a:buChar char="-"/>
            </a:pPr>
            <a:endParaRPr lang="en-US" baseline="0" dirty="0" smtClean="0"/>
          </a:p>
          <a:p>
            <a:pPr marL="174245" indent="-174245">
              <a:buFontTx/>
              <a:buChar char="-"/>
            </a:pPr>
            <a:r>
              <a:rPr lang="en-US" dirty="0" smtClean="0"/>
              <a:t>A simple method of speeding</a:t>
            </a:r>
            <a:r>
              <a:rPr lang="en-US" baseline="0" dirty="0" smtClean="0"/>
              <a:t> up a scheme-specific search is to preselect a given number of </a:t>
            </a:r>
            <a:r>
              <a:rPr lang="en-US" baseline="0" dirty="0" err="1" smtClean="0"/>
              <a:t>attribtues</a:t>
            </a:r>
            <a:r>
              <a:rPr lang="en-US" baseline="0" dirty="0" smtClean="0"/>
              <a:t> by ranking them first using a criterion like information gain and discarding the rest before applying scheme specific selection.</a:t>
            </a:r>
          </a:p>
          <a:p>
            <a:pPr marL="174245" indent="-174245">
              <a:buFontTx/>
              <a:buChar char="-"/>
            </a:pPr>
            <a:endParaRPr lang="en-US" baseline="0" dirty="0" smtClean="0"/>
          </a:p>
          <a:p>
            <a:pPr marL="174245" indent="-174245">
              <a:buFontTx/>
              <a:buChar char="-"/>
            </a:pPr>
            <a:r>
              <a:rPr lang="en-US" baseline="0" dirty="0" err="1" smtClean="0"/>
              <a:t>Sceheme</a:t>
            </a:r>
            <a:r>
              <a:rPr lang="en-US" baseline="0" dirty="0" smtClean="0"/>
              <a:t>-specific attribute selection essential for learning decision tables. Remember, the entire problem of learning decision tables consists of choosing the right attributes to be included. Usually done by measuring the table’s cross-validation performance for different subsets of attributes and choosing the best performing subset. Leave one out cross validation is cheap for this.</a:t>
            </a:r>
          </a:p>
          <a:p>
            <a:pPr marL="174245" indent="-174245">
              <a:buFontTx/>
              <a:buChar char="-"/>
            </a:pPr>
            <a:endParaRPr lang="en-US" baseline="0" dirty="0" smtClean="0"/>
          </a:p>
          <a:p>
            <a:pPr marL="174245" indent="-174245">
              <a:buFontTx/>
              <a:buChar char="-"/>
            </a:pPr>
            <a:r>
              <a:rPr lang="en-US" baseline="0" dirty="0" smtClean="0"/>
              <a:t>NB has good results shown with forward selection attribute selection (which is better able to detect when a redundant attribute is about to be added  than backwards elimination) in conjunction with a very simple “naïve” metric that determines the quality of an attribute subset to be simply the performance the learned algorithm on the training set.</a:t>
            </a:r>
            <a:endParaRPr lang="en-US" dirty="0" smtClean="0"/>
          </a:p>
          <a:p>
            <a:endParaRPr lang="en-US" dirty="0" smtClean="0"/>
          </a:p>
          <a:p>
            <a:endParaRPr lang="en-US" dirty="0" smtClean="0"/>
          </a:p>
          <a:p>
            <a:r>
              <a:rPr lang="en-US" dirty="0" smtClean="0"/>
              <a:t>Think </a:t>
            </a:r>
            <a:r>
              <a:rPr lang="en-US" dirty="0"/>
              <a:t>about how a decision table approach would work on the class schedule published during registration… each time an attribute is removed, the performance of the table is measured. We can think of using the table to ‘predict’ the day/time of a given class. However, since the course number (e.g., CSE 347), name (e.g., Data Mining) and CRN basically duplicate the same information, any one of the three (e.g., class name “Data Mining”) could be removed by a decision table algorithm and the performance checked to ensure that it did not change. This could be repeated for a second attribute (e.g., class number “CSE 347”), and performance tested again. This iterative process naturally involves removing attributes and testing the performance of the resulting table. This exemplifies a scheme-specific attribute selection mechanism that is ‘built-in’ to a learning algorithm.</a:t>
            </a:r>
          </a:p>
        </p:txBody>
      </p:sp>
    </p:spTree>
    <p:extLst>
      <p:ext uri="{BB962C8B-B14F-4D97-AF65-F5344CB8AC3E}">
        <p14:creationId xmlns:p14="http://schemas.microsoft.com/office/powerpoint/2010/main" val="196091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245" indent="-174245">
              <a:buFontTx/>
              <a:buChar char="-"/>
            </a:pPr>
            <a:r>
              <a:rPr lang="en-US" dirty="0" smtClean="0"/>
              <a:t>Some classification and clustering</a:t>
            </a:r>
            <a:r>
              <a:rPr lang="en-US" baseline="0" dirty="0" smtClean="0"/>
              <a:t> algorithms deal with nominal attributes only and cannot handle ones measured on a numeric scale. To use them on a general dataset, numeric attributes must be first “discretized” into a small number of distinct ranges.</a:t>
            </a:r>
          </a:p>
          <a:p>
            <a:pPr marL="174245" indent="-174245">
              <a:buFontTx/>
              <a:buChar char="-"/>
            </a:pPr>
            <a:r>
              <a:rPr lang="en-US" baseline="0" dirty="0" smtClean="0"/>
              <a:t>Statistical clustering methods often assume that numeric attributes have a normal distribution (which is not always the case) and the standard extension of NB adopts the same assumption</a:t>
            </a:r>
          </a:p>
          <a:p>
            <a:pPr marL="174245" indent="-174245">
              <a:buFontTx/>
              <a:buChar char="-"/>
            </a:pPr>
            <a:r>
              <a:rPr lang="en-US" baseline="0" dirty="0" smtClean="0"/>
              <a:t>Most decision trees and decision rule learners can handle numeric values, some implementations work much slower when numeric attributes are present because they are repeatedly sorting the attribute values.</a:t>
            </a:r>
          </a:p>
          <a:p>
            <a:pPr marL="174245" indent="-174245">
              <a:buFontTx/>
              <a:buChar char="-"/>
            </a:pPr>
            <a:endParaRPr lang="en-US" baseline="0" dirty="0" smtClean="0"/>
          </a:p>
          <a:p>
            <a:pPr marL="174245" indent="-174245">
              <a:buFontTx/>
              <a:buChar char="-"/>
            </a:pPr>
            <a:r>
              <a:rPr lang="en-US" baseline="0" dirty="0" smtClean="0"/>
              <a:t>1R uses a simple technique: sort instances by attribute’s value and assign the value into ranges at the points that the class value changes (except that a minimum number of instances in the majority class must lie in each of the ranges, which means that any given range may include a mixture of class values). This is a “global” method of discretization</a:t>
            </a:r>
          </a:p>
          <a:p>
            <a:pPr marL="174245" indent="-174245">
              <a:buFontTx/>
              <a:buChar char="-"/>
            </a:pPr>
            <a:endParaRPr lang="en-US" baseline="0" dirty="0" smtClean="0"/>
          </a:p>
          <a:p>
            <a:pPr marL="174245" indent="-174245">
              <a:buFontTx/>
              <a:buChar char="-"/>
            </a:pPr>
            <a:r>
              <a:rPr lang="en-US" baseline="0" dirty="0" smtClean="0"/>
              <a:t>Decision trees deal with numeric attributes on a local basic, examining attributes at each node of the tree when it’s constructed to see if </a:t>
            </a:r>
            <a:r>
              <a:rPr lang="en-US" baseline="0" dirty="0" err="1" smtClean="0"/>
              <a:t>it;’s</a:t>
            </a:r>
            <a:r>
              <a:rPr lang="en-US" baseline="0" dirty="0" smtClean="0"/>
              <a:t> worth branching on, and only at that point deciding on the best place to split continuous attributes.</a:t>
            </a:r>
          </a:p>
          <a:p>
            <a:pPr marL="174245" indent="-174245">
              <a:buFontTx/>
              <a:buChar char="-"/>
            </a:pPr>
            <a:endParaRPr lang="en-US" baseline="0" dirty="0" smtClean="0"/>
          </a:p>
          <a:p>
            <a:pPr marL="174245" indent="-174245">
              <a:buFontTx/>
              <a:buChar char="-"/>
            </a:pPr>
            <a:r>
              <a:rPr lang="en-US" baseline="0" dirty="0" smtClean="0"/>
              <a:t>Local discretization is tailored  to the actual context provided by each tree node and will produce different </a:t>
            </a:r>
            <a:r>
              <a:rPr lang="en-US" baseline="0" dirty="0" err="1" smtClean="0"/>
              <a:t>discretizations</a:t>
            </a:r>
            <a:r>
              <a:rPr lang="en-US" baseline="0" dirty="0" smtClean="0"/>
              <a:t> of the same attribute at different places in the tree if that seems appropriate. However, its decisions are based on less data as tree depth increases, which compromises their reliability.</a:t>
            </a:r>
          </a:p>
          <a:p>
            <a:pPr marL="174245" indent="-174245">
              <a:buFontTx/>
              <a:buChar char="-"/>
            </a:pPr>
            <a:endParaRPr lang="en-US" baseline="0" dirty="0" smtClean="0"/>
          </a:p>
          <a:p>
            <a:pPr marL="174245" indent="-174245">
              <a:buFontTx/>
              <a:buChar char="-"/>
            </a:pPr>
            <a:r>
              <a:rPr lang="en-US" baseline="0" dirty="0" smtClean="0"/>
              <a:t>Global discretization can be done in two ways: 1. treat discretized attributes like nominal ones: each discretization interval is represented by one value of the nominal attribute (disregards ordering of values). 2. If the learning scheme can’t handle ordered attributes, transform each discretized attribute into a set of binary attributes before the learning scheme is applied. If the discretized attribute has k values, it’s transformed into k-1 binary attributes. If the original attribute’s value is I, the first i-1 values are treated as FALSE and the remainder are set to TRUE. </a:t>
            </a:r>
          </a:p>
        </p:txBody>
      </p:sp>
      <p:sp>
        <p:nvSpPr>
          <p:cNvPr id="4" name="Slide Number Placeholder 3"/>
          <p:cNvSpPr>
            <a:spLocks noGrp="1"/>
          </p:cNvSpPr>
          <p:nvPr>
            <p:ph type="sldNum" sz="quarter" idx="10"/>
          </p:nvPr>
        </p:nvSpPr>
        <p:spPr/>
        <p:txBody>
          <a:bodyPr/>
          <a:lstStyle/>
          <a:p>
            <a:fld id="{2C2A9DB1-FE9E-4059-89CD-FE4133CDF08E}" type="slidenum">
              <a:rPr lang="en-US" smtClean="0"/>
              <a:pPr/>
              <a:t>9</a:t>
            </a:fld>
            <a:endParaRPr lang="en-US"/>
          </a:p>
        </p:txBody>
      </p:sp>
    </p:spTree>
    <p:extLst>
      <p:ext uri="{BB962C8B-B14F-4D97-AF65-F5344CB8AC3E}">
        <p14:creationId xmlns:p14="http://schemas.microsoft.com/office/powerpoint/2010/main" val="338038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7B3AF0B0-6AC1-4B9B-9D29-007E07BCBBAE}" type="slidenum">
              <a:rPr lang="en-US"/>
              <a:pPr/>
              <a:t>‹#›</a:t>
            </a:fld>
            <a:endParaRPr lang="en-US"/>
          </a:p>
        </p:txBody>
      </p:sp>
    </p:spTree>
    <p:extLst>
      <p:ext uri="{BB962C8B-B14F-4D97-AF65-F5344CB8AC3E}">
        <p14:creationId xmlns:p14="http://schemas.microsoft.com/office/powerpoint/2010/main" val="52628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2E311FE0-6F73-4F7A-85E9-2EECFB4626CA}" type="slidenum">
              <a:rPr lang="en-US"/>
              <a:pPr/>
              <a:t>‹#›</a:t>
            </a:fld>
            <a:endParaRPr lang="en-US"/>
          </a:p>
        </p:txBody>
      </p:sp>
    </p:spTree>
    <p:extLst>
      <p:ext uri="{BB962C8B-B14F-4D97-AF65-F5344CB8AC3E}">
        <p14:creationId xmlns:p14="http://schemas.microsoft.com/office/powerpoint/2010/main" val="387820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DD6656FF-C0F1-458A-AFE4-F6CAE8BC24FB}" type="slidenum">
              <a:rPr lang="en-US"/>
              <a:pPr/>
              <a:t>‹#›</a:t>
            </a:fld>
            <a:endParaRPr lang="en-US"/>
          </a:p>
        </p:txBody>
      </p:sp>
    </p:spTree>
    <p:extLst>
      <p:ext uri="{BB962C8B-B14F-4D97-AF65-F5344CB8AC3E}">
        <p14:creationId xmlns:p14="http://schemas.microsoft.com/office/powerpoint/2010/main" val="314757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3B8C7564-6DB2-403B-97E6-EC3043EBA13E}" type="slidenum">
              <a:rPr lang="en-US"/>
              <a:pPr/>
              <a:t>‹#›</a:t>
            </a:fld>
            <a:endParaRPr lang="en-US"/>
          </a:p>
        </p:txBody>
      </p:sp>
    </p:spTree>
    <p:extLst>
      <p:ext uri="{BB962C8B-B14F-4D97-AF65-F5344CB8AC3E}">
        <p14:creationId xmlns:p14="http://schemas.microsoft.com/office/powerpoint/2010/main" val="37901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BCD25ED4-7A19-49B1-B732-F1667787CDCF}" type="slidenum">
              <a:rPr lang="en-US"/>
              <a:pPr/>
              <a:t>‹#›</a:t>
            </a:fld>
            <a:endParaRPr lang="en-US"/>
          </a:p>
        </p:txBody>
      </p:sp>
    </p:spTree>
    <p:extLst>
      <p:ext uri="{BB962C8B-B14F-4D97-AF65-F5344CB8AC3E}">
        <p14:creationId xmlns:p14="http://schemas.microsoft.com/office/powerpoint/2010/main" val="9807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9DEC5B68-20A7-4D75-8FF1-37D1C8D40084}" type="slidenum">
              <a:rPr lang="en-US"/>
              <a:pPr/>
              <a:t>‹#›</a:t>
            </a:fld>
            <a:endParaRPr lang="en-US"/>
          </a:p>
        </p:txBody>
      </p:sp>
    </p:spTree>
    <p:extLst>
      <p:ext uri="{BB962C8B-B14F-4D97-AF65-F5344CB8AC3E}">
        <p14:creationId xmlns:p14="http://schemas.microsoft.com/office/powerpoint/2010/main" val="337588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 name="Slide Number Placeholder 7"/>
          <p:cNvSpPr>
            <a:spLocks noGrp="1"/>
          </p:cNvSpPr>
          <p:nvPr>
            <p:ph type="sldNum" sz="quarter" idx="11"/>
          </p:nvPr>
        </p:nvSpPr>
        <p:spPr/>
        <p:txBody>
          <a:bodyPr/>
          <a:lstStyle>
            <a:lvl1pPr>
              <a:defRPr/>
            </a:lvl1pPr>
          </a:lstStyle>
          <a:p>
            <a:fld id="{72BC1A8A-3D9E-47AB-BDA5-B553A868A509}" type="slidenum">
              <a:rPr lang="en-US"/>
              <a:pPr/>
              <a:t>‹#›</a:t>
            </a:fld>
            <a:endParaRPr lang="en-US"/>
          </a:p>
        </p:txBody>
      </p:sp>
    </p:spTree>
    <p:extLst>
      <p:ext uri="{BB962C8B-B14F-4D97-AF65-F5344CB8AC3E}">
        <p14:creationId xmlns:p14="http://schemas.microsoft.com/office/powerpoint/2010/main" val="228847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4" name="Slide Number Placeholder 3"/>
          <p:cNvSpPr>
            <a:spLocks noGrp="1"/>
          </p:cNvSpPr>
          <p:nvPr>
            <p:ph type="sldNum" sz="quarter" idx="11"/>
          </p:nvPr>
        </p:nvSpPr>
        <p:spPr/>
        <p:txBody>
          <a:bodyPr/>
          <a:lstStyle>
            <a:lvl1pPr>
              <a:defRPr/>
            </a:lvl1pPr>
          </a:lstStyle>
          <a:p>
            <a:fld id="{D442FB0E-9982-4E15-82C5-B1C633533D09}" type="slidenum">
              <a:rPr lang="en-US"/>
              <a:pPr/>
              <a:t>‹#›</a:t>
            </a:fld>
            <a:endParaRPr lang="en-US"/>
          </a:p>
        </p:txBody>
      </p:sp>
    </p:spTree>
    <p:extLst>
      <p:ext uri="{BB962C8B-B14F-4D97-AF65-F5344CB8AC3E}">
        <p14:creationId xmlns:p14="http://schemas.microsoft.com/office/powerpoint/2010/main" val="237860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3" name="Slide Number Placeholder 2"/>
          <p:cNvSpPr>
            <a:spLocks noGrp="1"/>
          </p:cNvSpPr>
          <p:nvPr>
            <p:ph type="sldNum" sz="quarter" idx="11"/>
          </p:nvPr>
        </p:nvSpPr>
        <p:spPr/>
        <p:txBody>
          <a:bodyPr/>
          <a:lstStyle>
            <a:lvl1pPr>
              <a:defRPr/>
            </a:lvl1pPr>
          </a:lstStyle>
          <a:p>
            <a:fld id="{66FA2745-E90D-4FCC-9DB1-6451E917FF36}" type="slidenum">
              <a:rPr lang="en-US"/>
              <a:pPr/>
              <a:t>‹#›</a:t>
            </a:fld>
            <a:endParaRPr lang="en-US"/>
          </a:p>
        </p:txBody>
      </p:sp>
    </p:spTree>
    <p:extLst>
      <p:ext uri="{BB962C8B-B14F-4D97-AF65-F5344CB8AC3E}">
        <p14:creationId xmlns:p14="http://schemas.microsoft.com/office/powerpoint/2010/main" val="187580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130F5BEB-43B7-4A5F-B8F3-217C1941A67F}" type="slidenum">
              <a:rPr lang="en-US"/>
              <a:pPr/>
              <a:t>‹#›</a:t>
            </a:fld>
            <a:endParaRPr lang="en-US"/>
          </a:p>
        </p:txBody>
      </p:sp>
    </p:spTree>
    <p:extLst>
      <p:ext uri="{BB962C8B-B14F-4D97-AF65-F5344CB8AC3E}">
        <p14:creationId xmlns:p14="http://schemas.microsoft.com/office/powerpoint/2010/main" val="89677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6FBE2530-DD53-4706-8B6D-079372156C04}" type="slidenum">
              <a:rPr lang="en-US"/>
              <a:pPr/>
              <a:t>‹#›</a:t>
            </a:fld>
            <a:endParaRPr lang="en-US"/>
          </a:p>
        </p:txBody>
      </p:sp>
    </p:spTree>
    <p:extLst>
      <p:ext uri="{BB962C8B-B14F-4D97-AF65-F5344CB8AC3E}">
        <p14:creationId xmlns:p14="http://schemas.microsoft.com/office/powerpoint/2010/main" val="45504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057400" y="63246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Symbol" pitchFamily="18" charset="2"/>
              <a:buChar char="Ó"/>
              <a:defRPr sz="1400">
                <a:sym typeface="Symbol" pitchFamily="18" charset="2"/>
              </a:defRPr>
            </a:lvl1pPr>
          </a:lstStyle>
          <a:p>
            <a:r>
              <a:rPr lang="en-US"/>
              <a:t> William M. Pottenger, Ph.D.</a:t>
            </a:r>
          </a:p>
          <a:p>
            <a:pPr>
              <a:buFont typeface="Symbol" pitchFamily="18" charset="2"/>
              <a:buNone/>
            </a:pPr>
            <a:r>
              <a:rPr lang="en-US"/>
              <a:t> Majority of content </a:t>
            </a:r>
            <a:r>
              <a:rPr lang="en-US">
                <a:cs typeface="Times New Roman" pitchFamily="18" charset="0"/>
              </a:rPr>
              <a:t>©</a:t>
            </a:r>
            <a:r>
              <a:rPr lang="en-US"/>
              <a:t>Eibe Frank at the University of Waikato</a:t>
            </a:r>
          </a:p>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E2088BC-6095-4342-ADF8-CBB9BF17D646}" type="slidenum">
              <a:rPr lang="en-US"/>
              <a:pPr/>
              <a:t>‹#›</a:t>
            </a:fld>
            <a:endParaRPr lang="en-US"/>
          </a:p>
        </p:txBody>
      </p:sp>
      <p:pic>
        <p:nvPicPr>
          <p:cNvPr id="8" name="Picture 7"/>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15063"/>
            <a:ext cx="23622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logo-fiorini8-15-09-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96150" y="5727700"/>
            <a:ext cx="18478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dirty="0"/>
              <a:t> William M. </a:t>
            </a:r>
            <a:r>
              <a:rPr lang="en-US" dirty="0" err="1"/>
              <a:t>Pottenger</a:t>
            </a:r>
            <a:r>
              <a:rPr lang="en-US" dirty="0"/>
              <a:t>, Ph.D.</a:t>
            </a:r>
          </a:p>
          <a:p>
            <a:r>
              <a:rPr lang="en-US" dirty="0"/>
              <a:t> Majority of content </a:t>
            </a:r>
            <a:r>
              <a:rPr lang="en-US" dirty="0">
                <a:cs typeface="Times New Roman" pitchFamily="18" charset="0"/>
              </a:rPr>
              <a:t>©</a:t>
            </a:r>
            <a:r>
              <a:rPr lang="en-US" dirty="0" err="1"/>
              <a:t>Eibe</a:t>
            </a:r>
            <a:r>
              <a:rPr lang="en-US" dirty="0"/>
              <a:t> Frank at the University of Waikato</a:t>
            </a:r>
          </a:p>
          <a:p>
            <a:pPr>
              <a:buFont typeface="Symbol" pitchFamily="18" charset="2"/>
              <a:buChar char="Ó"/>
            </a:pPr>
            <a:endParaRPr lang="en-US" dirty="0"/>
          </a:p>
        </p:txBody>
      </p:sp>
      <p:sp>
        <p:nvSpPr>
          <p:cNvPr id="81924" name="Rectangle 4"/>
          <p:cNvSpPr>
            <a:spLocks noGrp="1" noChangeArrowheads="1"/>
          </p:cNvSpPr>
          <p:nvPr/>
        </p:nvSpPr>
        <p:spPr bwMode="auto">
          <a:xfrm>
            <a:off x="609600" y="914400"/>
            <a:ext cx="7924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6600" dirty="0" smtClean="0">
                <a:solidFill>
                  <a:schemeClr val="tx2"/>
                </a:solidFill>
              </a:rPr>
              <a:t>Introduction to</a:t>
            </a:r>
            <a:r>
              <a:rPr lang="en-US" sz="6600" dirty="0">
                <a:solidFill>
                  <a:schemeClr val="tx2"/>
                </a:solidFill>
              </a:rPr>
              <a:t/>
            </a:r>
            <a:br>
              <a:rPr lang="en-US" sz="6600" dirty="0">
                <a:solidFill>
                  <a:schemeClr val="tx2"/>
                </a:solidFill>
              </a:rPr>
            </a:br>
            <a:r>
              <a:rPr lang="en-US" sz="6600" dirty="0">
                <a:solidFill>
                  <a:schemeClr val="tx2"/>
                </a:solidFill>
              </a:rPr>
              <a:t>Data </a:t>
            </a:r>
            <a:r>
              <a:rPr lang="en-US" sz="6600" dirty="0" smtClean="0">
                <a:solidFill>
                  <a:schemeClr val="tx2"/>
                </a:solidFill>
              </a:rPr>
              <a:t>Analytics</a:t>
            </a:r>
            <a:endParaRPr lang="en-US" sz="6600" dirty="0">
              <a:solidFill>
                <a:schemeClr val="tx2"/>
              </a:solidFill>
            </a:endParaRPr>
          </a:p>
        </p:txBody>
      </p:sp>
      <p:sp>
        <p:nvSpPr>
          <p:cNvPr id="81925" name="Rectangle 5"/>
          <p:cNvSpPr>
            <a:spLocks noGrp="1" noChangeArrowheads="1"/>
          </p:cNvSpPr>
          <p:nvPr/>
        </p:nvSpPr>
        <p:spPr bwMode="auto">
          <a:xfrm>
            <a:off x="914400" y="3505200"/>
            <a:ext cx="7391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3200"/>
              <a:t>Lecture 5</a:t>
            </a:r>
          </a:p>
          <a:p>
            <a:pPr algn="ctr" eaLnBrk="0" hangingPunct="0"/>
            <a:r>
              <a:rPr lang="en-US" sz="3200"/>
              <a:t>Professor Pottenger</a:t>
            </a:r>
            <a:endParaRPr lang="en-US"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6258" name="Rectangle 2"/>
          <p:cNvSpPr>
            <a:spLocks noChangeArrowheads="1"/>
          </p:cNvSpPr>
          <p:nvPr/>
        </p:nvSpPr>
        <p:spPr bwMode="auto">
          <a:xfrm>
            <a:off x="3810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Unsupervised discretization</a:t>
            </a:r>
            <a:endParaRPr lang="en-AU" sz="4400">
              <a:solidFill>
                <a:schemeClr val="tx2"/>
              </a:solidFill>
            </a:endParaRPr>
          </a:p>
        </p:txBody>
      </p:sp>
      <p:sp>
        <p:nvSpPr>
          <p:cNvPr id="96259" name="Rectangle 3"/>
          <p:cNvSpPr>
            <a:spLocks noChangeArrowheads="1"/>
          </p:cNvSpPr>
          <p:nvPr/>
        </p:nvSpPr>
        <p:spPr bwMode="auto">
          <a:xfrm>
            <a:off x="3810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2800" i="1"/>
              <a:t>Unsupervised </a:t>
            </a:r>
            <a:r>
              <a:rPr lang="en-US" sz="2800"/>
              <a:t>discretization generates intervals without looking at class labels</a:t>
            </a:r>
          </a:p>
          <a:p>
            <a:pPr marL="742950" lvl="1" indent="-285750">
              <a:lnSpc>
                <a:spcPct val="90000"/>
              </a:lnSpc>
              <a:spcBef>
                <a:spcPct val="20000"/>
              </a:spcBef>
              <a:buFontTx/>
              <a:buChar char="–"/>
            </a:pPr>
            <a:r>
              <a:rPr lang="en-US"/>
              <a:t>Only possible way with unsupervised learning, e.g., clustering</a:t>
            </a:r>
          </a:p>
          <a:p>
            <a:pPr marL="342900" indent="-342900">
              <a:lnSpc>
                <a:spcPct val="90000"/>
              </a:lnSpc>
              <a:spcBef>
                <a:spcPct val="20000"/>
              </a:spcBef>
              <a:buFontTx/>
              <a:buChar char="•"/>
            </a:pPr>
            <a:r>
              <a:rPr lang="en-US" sz="2800"/>
              <a:t>Two main strategies:</a:t>
            </a:r>
          </a:p>
          <a:p>
            <a:pPr marL="742950" lvl="1" indent="-285750">
              <a:lnSpc>
                <a:spcPct val="90000"/>
              </a:lnSpc>
              <a:spcBef>
                <a:spcPct val="20000"/>
              </a:spcBef>
              <a:buFontTx/>
              <a:buChar char="–"/>
            </a:pPr>
            <a:r>
              <a:rPr lang="en-US" i="1"/>
              <a:t>Equal-interval binning</a:t>
            </a:r>
          </a:p>
          <a:p>
            <a:pPr marL="1143000" lvl="2" indent="-228600">
              <a:lnSpc>
                <a:spcPct val="90000"/>
              </a:lnSpc>
              <a:spcBef>
                <a:spcPct val="20000"/>
              </a:spcBef>
              <a:buFontTx/>
              <a:buChar char="•"/>
            </a:pPr>
            <a:r>
              <a:rPr lang="en-US" sz="2000"/>
              <a:t>Use pre-defined number of equal intervals/bins</a:t>
            </a:r>
          </a:p>
          <a:p>
            <a:pPr marL="1143000" lvl="2" indent="-228600">
              <a:lnSpc>
                <a:spcPct val="90000"/>
              </a:lnSpc>
              <a:spcBef>
                <a:spcPct val="20000"/>
              </a:spcBef>
              <a:buFontTx/>
              <a:buChar char="•"/>
            </a:pPr>
            <a:r>
              <a:rPr lang="en-US" sz="2000"/>
              <a:t>Distribution of number of instances and classes may vary widely</a:t>
            </a:r>
          </a:p>
          <a:p>
            <a:pPr marL="742950" lvl="1" indent="-285750">
              <a:lnSpc>
                <a:spcPct val="90000"/>
              </a:lnSpc>
              <a:spcBef>
                <a:spcPct val="20000"/>
              </a:spcBef>
              <a:buFontTx/>
              <a:buChar char="–"/>
            </a:pPr>
            <a:r>
              <a:rPr lang="en-US" i="1"/>
              <a:t>Equal-frequency binning </a:t>
            </a:r>
            <a:r>
              <a:rPr lang="en-US"/>
              <a:t>(also called </a:t>
            </a:r>
            <a:r>
              <a:rPr lang="en-US" i="1"/>
              <a:t>histogram equalization</a:t>
            </a:r>
            <a:r>
              <a:rPr lang="en-US"/>
              <a:t>)</a:t>
            </a:r>
          </a:p>
          <a:p>
            <a:pPr marL="1143000" lvl="2" indent="-228600">
              <a:lnSpc>
                <a:spcPct val="90000"/>
              </a:lnSpc>
              <a:spcBef>
                <a:spcPct val="20000"/>
              </a:spcBef>
              <a:buFontTx/>
              <a:buChar char="•"/>
            </a:pPr>
            <a:r>
              <a:rPr lang="en-US" sz="2000"/>
              <a:t>Choose intervals/bins such that same number of instances fall in each</a:t>
            </a:r>
          </a:p>
          <a:p>
            <a:pPr marL="1143000" lvl="2" indent="-228600">
              <a:lnSpc>
                <a:spcPct val="90000"/>
              </a:lnSpc>
              <a:spcBef>
                <a:spcPct val="20000"/>
              </a:spcBef>
              <a:buFontTx/>
              <a:buChar char="•"/>
            </a:pPr>
            <a:r>
              <a:rPr lang="en-US" sz="2000"/>
              <a:t>Use pre-determined number of bins</a:t>
            </a:r>
          </a:p>
          <a:p>
            <a:pPr marL="1143000" lvl="2" indent="-228600">
              <a:lnSpc>
                <a:spcPct val="90000"/>
              </a:lnSpc>
              <a:spcBef>
                <a:spcPct val="20000"/>
              </a:spcBef>
              <a:buFontTx/>
              <a:buChar char="•"/>
            </a:pPr>
            <a:r>
              <a:rPr lang="en-US" sz="2000"/>
              <a:t>Distribution of classes may vary widely</a:t>
            </a:r>
          </a:p>
          <a:p>
            <a:pPr marL="342900" indent="-342900">
              <a:lnSpc>
                <a:spcPct val="90000"/>
              </a:lnSpc>
              <a:spcBef>
                <a:spcPct val="20000"/>
              </a:spcBef>
              <a:buFontTx/>
              <a:buChar char="•"/>
            </a:pPr>
            <a:r>
              <a:rPr lang="en-US" sz="2800"/>
              <a:t>Inferior to supervised schemes in classification tasks</a:t>
            </a:r>
            <a:endParaRPr lang="en-AU"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7282"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Entropy-based discretization</a:t>
            </a:r>
            <a:endParaRPr lang="en-AU" sz="4400">
              <a:solidFill>
                <a:schemeClr val="tx2"/>
              </a:solidFill>
            </a:endParaRPr>
          </a:p>
        </p:txBody>
      </p:sp>
      <p:sp>
        <p:nvSpPr>
          <p:cNvPr id="97283" name="Rectangle 3"/>
          <p:cNvSpPr>
            <a:spLocks noChangeArrowheads="1"/>
          </p:cNvSpPr>
          <p:nvPr/>
        </p:nvSpPr>
        <p:spPr bwMode="auto">
          <a:xfrm>
            <a:off x="0" y="1447800"/>
            <a:ext cx="914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Entropy-based discretization is a </a:t>
            </a:r>
            <a:r>
              <a:rPr lang="en-US" sz="2800" i="1"/>
              <a:t>supervised</a:t>
            </a:r>
            <a:r>
              <a:rPr lang="en-US" sz="2800"/>
              <a:t> method that builds a decision tree after pre-pruning attributes based on the result of discretization</a:t>
            </a:r>
          </a:p>
          <a:p>
            <a:pPr marL="742950" lvl="1" indent="-285750">
              <a:spcBef>
                <a:spcPct val="20000"/>
              </a:spcBef>
              <a:buFontTx/>
              <a:buChar char="–"/>
            </a:pPr>
            <a:r>
              <a:rPr lang="en-US"/>
              <a:t>Entropy used as splitting criterion</a:t>
            </a:r>
          </a:p>
          <a:p>
            <a:pPr marL="742950" lvl="1" indent="-285750">
              <a:spcBef>
                <a:spcPct val="20000"/>
              </a:spcBef>
              <a:buFontTx/>
              <a:buChar char="–"/>
            </a:pPr>
            <a:r>
              <a:rPr lang="en-US"/>
              <a:t>MDLP used as stopping criterion</a:t>
            </a:r>
          </a:p>
          <a:p>
            <a:pPr marL="342900" indent="-342900">
              <a:spcBef>
                <a:spcPct val="20000"/>
              </a:spcBef>
              <a:buFontTx/>
              <a:buChar char="•"/>
            </a:pPr>
            <a:r>
              <a:rPr lang="en-US" sz="2800"/>
              <a:t>State-of-the-art discretization method</a:t>
            </a:r>
          </a:p>
          <a:p>
            <a:pPr marL="342900" indent="-342900">
              <a:spcBef>
                <a:spcPct val="20000"/>
              </a:spcBef>
              <a:buFontTx/>
              <a:buChar char="•"/>
            </a:pPr>
            <a:r>
              <a:rPr lang="en-US" sz="2800"/>
              <a:t>Application of MDLP:</a:t>
            </a:r>
          </a:p>
          <a:p>
            <a:pPr marL="742950" lvl="1" indent="-285750">
              <a:spcBef>
                <a:spcPct val="20000"/>
              </a:spcBef>
              <a:buFontTx/>
              <a:buChar char="–"/>
            </a:pPr>
            <a:r>
              <a:rPr lang="en-US"/>
              <a:t>“Theory” is the splitting point (up to log</a:t>
            </a:r>
            <a:r>
              <a:rPr lang="en-US" baseline="-25000"/>
              <a:t>2</a:t>
            </a:r>
            <a:r>
              <a:rPr lang="en-US"/>
              <a:t>(N) bits where N is the number of instances in the set of instances under consideration) plus the errors of class distribution in each subset</a:t>
            </a:r>
          </a:p>
          <a:p>
            <a:pPr marL="742950" lvl="1" indent="-285750">
              <a:spcBef>
                <a:spcPct val="20000"/>
              </a:spcBef>
              <a:buFontTx/>
              <a:buChar char="–"/>
            </a:pPr>
            <a:r>
              <a:rPr lang="en-US"/>
              <a:t>DL before/after adding splitting point is compared</a:t>
            </a:r>
            <a:endParaRPr lang="en-A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8306" name="Rectangle 2"/>
          <p:cNvSpPr>
            <a:spLocks noChangeArrowheads="1"/>
          </p:cNvSpPr>
          <p:nvPr/>
        </p:nvSpPr>
        <p:spPr bwMode="auto">
          <a:xfrm>
            <a:off x="381000" y="2286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Example: temperature attribute</a:t>
            </a:r>
            <a:endParaRPr lang="en-AU" sz="4400">
              <a:solidFill>
                <a:schemeClr val="tx2"/>
              </a:solidFill>
            </a:endParaRPr>
          </a:p>
        </p:txBody>
      </p:sp>
      <p:pic>
        <p:nvPicPr>
          <p:cNvPr id="983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295400"/>
            <a:ext cx="6248400" cy="4156075"/>
          </a:xfrm>
          <a:prstGeom prst="rect">
            <a:avLst/>
          </a:prstGeom>
          <a:noFill/>
          <a:extLst>
            <a:ext uri="{909E8E84-426E-40DD-AFC4-6F175D3DCCD1}">
              <a14:hiddenFill xmlns:a14="http://schemas.microsoft.com/office/drawing/2010/main">
                <a:solidFill>
                  <a:srgbClr val="FFFFFF"/>
                </a:solidFill>
              </a14:hiddenFill>
            </a:ext>
          </a:extLst>
        </p:spPr>
      </p:pic>
      <p:sp>
        <p:nvSpPr>
          <p:cNvPr id="98308" name="Text Box 4"/>
          <p:cNvSpPr txBox="1">
            <a:spLocks noChangeArrowheads="1"/>
          </p:cNvSpPr>
          <p:nvPr/>
        </p:nvSpPr>
        <p:spPr bwMode="auto">
          <a:xfrm>
            <a:off x="1752600" y="5486400"/>
            <a:ext cx="5643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 point A the entropy is: info([9,4],[0,1]) = </a:t>
            </a:r>
          </a:p>
          <a:p>
            <a:r>
              <a:rPr lang="en-US"/>
              <a:t>(13/14) </a:t>
            </a:r>
            <a:r>
              <a:rPr lang="en-US">
                <a:cs typeface="Times New Roman" pitchFamily="18" charset="0"/>
              </a:rPr>
              <a:t>∙</a:t>
            </a:r>
            <a:r>
              <a:rPr lang="en-US"/>
              <a:t> info(9,4) + 1/14 ∙ info(0,1) = 0.827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8786" name="Rectangle 2"/>
          <p:cNvSpPr>
            <a:spLocks noGrp="1" noChangeArrowheads="1"/>
          </p:cNvSpPr>
          <p:nvPr>
            <p:ph type="title"/>
          </p:nvPr>
        </p:nvSpPr>
        <p:spPr/>
        <p:txBody>
          <a:bodyPr/>
          <a:lstStyle/>
          <a:p>
            <a:r>
              <a:rPr lang="en-US"/>
              <a:t>Temperature attribute final result</a:t>
            </a:r>
          </a:p>
        </p:txBody>
      </p:sp>
      <p:sp>
        <p:nvSpPr>
          <p:cNvPr id="118787" name="Rectangle 3"/>
          <p:cNvSpPr>
            <a:spLocks noGrp="1" noChangeArrowheads="1"/>
          </p:cNvSpPr>
          <p:nvPr>
            <p:ph type="body" idx="1"/>
          </p:nvPr>
        </p:nvSpPr>
        <p:spPr>
          <a:xfrm>
            <a:off x="381000" y="1981200"/>
            <a:ext cx="8458200" cy="4114800"/>
          </a:xfrm>
        </p:spPr>
        <p:txBody>
          <a:bodyPr/>
          <a:lstStyle/>
          <a:p>
            <a:r>
              <a:rPr lang="en-US" dirty="0"/>
              <a:t>Table below shows the final result of entropy-based discretization for the temperature attribute</a:t>
            </a:r>
          </a:p>
          <a:p>
            <a:endParaRPr lang="en-US" dirty="0"/>
          </a:p>
          <a:p>
            <a:endParaRPr lang="en-US" dirty="0"/>
          </a:p>
          <a:p>
            <a:endParaRPr lang="en-US" dirty="0"/>
          </a:p>
        </p:txBody>
      </p:sp>
      <p:sp>
        <p:nvSpPr>
          <p:cNvPr id="118788" name="Text Box 4"/>
          <p:cNvSpPr txBox="1">
            <a:spLocks noChangeArrowheads="1"/>
          </p:cNvSpPr>
          <p:nvPr/>
        </p:nvSpPr>
        <p:spPr bwMode="auto">
          <a:xfrm>
            <a:off x="914400" y="3124200"/>
            <a:ext cx="7229475" cy="137477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AU" sz="1400">
                <a:latin typeface="Times" pitchFamily="18" charset="0"/>
              </a:rPr>
              <a:t>64          65          68          69          70          71          72          75          80          81          83          85</a:t>
            </a:r>
          </a:p>
          <a:p>
            <a:pPr eaLnBrk="0" hangingPunct="0"/>
            <a:r>
              <a:rPr lang="en-AU" sz="1400">
                <a:latin typeface="Times" pitchFamily="18" charset="0"/>
              </a:rPr>
              <a:t>				  no         yes</a:t>
            </a:r>
          </a:p>
          <a:p>
            <a:pPr eaLnBrk="0" hangingPunct="0"/>
            <a:r>
              <a:rPr lang="en-AU" sz="1400">
                <a:latin typeface="Times" pitchFamily="18" charset="0"/>
              </a:rPr>
              <a:t>yes        no          yes         yes         yes         no                                      no         yes         yes         no</a:t>
            </a:r>
          </a:p>
          <a:p>
            <a:pPr eaLnBrk="0" hangingPunct="0"/>
            <a:r>
              <a:rPr lang="en-AU" sz="1400">
                <a:latin typeface="Times" pitchFamily="18" charset="0"/>
              </a:rPr>
              <a:t>				 yes         yes  </a:t>
            </a:r>
          </a:p>
          <a:p>
            <a:pPr eaLnBrk="0" hangingPunct="0"/>
            <a:r>
              <a:rPr lang="en-AU" sz="1400">
                <a:latin typeface="Times" pitchFamily="18" charset="0"/>
              </a:rPr>
              <a:t>	 F		  E	         D	    C         B		    A</a:t>
            </a:r>
          </a:p>
          <a:p>
            <a:pPr eaLnBrk="0" hangingPunct="0"/>
            <a:r>
              <a:rPr lang="en-AU" sz="1400">
                <a:latin typeface="Times" pitchFamily="18" charset="0"/>
              </a:rPr>
              <a:t>                  66.5  		70.5  	       73.5	  77.5     80.5	   84</a:t>
            </a:r>
          </a:p>
        </p:txBody>
      </p:sp>
      <p:sp>
        <p:nvSpPr>
          <p:cNvPr id="118789" name="Line 5"/>
          <p:cNvSpPr>
            <a:spLocks noChangeShapeType="1"/>
          </p:cNvSpPr>
          <p:nvPr/>
        </p:nvSpPr>
        <p:spPr bwMode="auto">
          <a:xfrm>
            <a:off x="2003425" y="3124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0" name="Line 6"/>
          <p:cNvSpPr>
            <a:spLocks noChangeShapeType="1"/>
          </p:cNvSpPr>
          <p:nvPr/>
        </p:nvSpPr>
        <p:spPr bwMode="auto">
          <a:xfrm>
            <a:off x="3908425" y="3124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1" name="Line 7"/>
          <p:cNvSpPr>
            <a:spLocks noChangeShapeType="1"/>
          </p:cNvSpPr>
          <p:nvPr/>
        </p:nvSpPr>
        <p:spPr bwMode="auto">
          <a:xfrm>
            <a:off x="5127625" y="3124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2" name="Line 8"/>
          <p:cNvSpPr>
            <a:spLocks noChangeShapeType="1"/>
          </p:cNvSpPr>
          <p:nvPr/>
        </p:nvSpPr>
        <p:spPr bwMode="auto">
          <a:xfrm>
            <a:off x="5813425" y="3124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3" name="Line 9"/>
          <p:cNvSpPr>
            <a:spLocks noChangeShapeType="1"/>
          </p:cNvSpPr>
          <p:nvPr/>
        </p:nvSpPr>
        <p:spPr bwMode="auto">
          <a:xfrm>
            <a:off x="6346825" y="3124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4" name="Line 10"/>
          <p:cNvSpPr>
            <a:spLocks noChangeShapeType="1"/>
          </p:cNvSpPr>
          <p:nvPr/>
        </p:nvSpPr>
        <p:spPr bwMode="auto">
          <a:xfrm>
            <a:off x="7642225" y="3124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9330" name="Rectangle 2"/>
          <p:cNvSpPr>
            <a:spLocks noChangeArrowheads="1"/>
          </p:cNvSpPr>
          <p:nvPr/>
        </p:nvSpPr>
        <p:spPr bwMode="auto">
          <a:xfrm>
            <a:off x="3810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Formula for MDLP</a:t>
            </a:r>
            <a:endParaRPr lang="en-AU" sz="4400">
              <a:solidFill>
                <a:schemeClr val="tx2"/>
              </a:solidFill>
            </a:endParaRPr>
          </a:p>
        </p:txBody>
      </p:sp>
      <p:sp>
        <p:nvSpPr>
          <p:cNvPr id="99331" name="Rectangle 3"/>
          <p:cNvSpPr>
            <a:spLocks noChangeArrowheads="1"/>
          </p:cNvSpPr>
          <p:nvPr/>
        </p:nvSpPr>
        <p:spPr bwMode="auto">
          <a:xfrm>
            <a:off x="3810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i="1"/>
              <a:t>N</a:t>
            </a:r>
            <a:r>
              <a:rPr lang="en-US" sz="3200"/>
              <a:t> instances in a given subset and</a:t>
            </a:r>
          </a:p>
          <a:p>
            <a:pPr marL="742950" lvl="1" indent="-285750">
              <a:spcBef>
                <a:spcPct val="20000"/>
              </a:spcBef>
              <a:buFontTx/>
              <a:buChar char="–"/>
            </a:pPr>
            <a:r>
              <a:rPr lang="en-US" sz="2800" i="1"/>
              <a:t>k</a:t>
            </a:r>
            <a:r>
              <a:rPr lang="en-US" sz="2800"/>
              <a:t> classes and entropy </a:t>
            </a:r>
            <a:r>
              <a:rPr lang="en-US" sz="2800" i="1"/>
              <a:t>E </a:t>
            </a:r>
            <a:r>
              <a:rPr lang="en-US" sz="2800"/>
              <a:t>in original instance set</a:t>
            </a:r>
          </a:p>
          <a:p>
            <a:pPr marL="742950" lvl="1" indent="-285750">
              <a:spcBef>
                <a:spcPct val="20000"/>
              </a:spcBef>
              <a:buFontTx/>
              <a:buChar char="–"/>
            </a:pPr>
            <a:r>
              <a:rPr lang="en-US" sz="2800" i="1"/>
              <a:t>k</a:t>
            </a:r>
            <a:r>
              <a:rPr lang="en-US" sz="2800" baseline="-25000"/>
              <a:t>1 </a:t>
            </a:r>
            <a:r>
              <a:rPr lang="en-US" sz="2800"/>
              <a:t>classes and entropy </a:t>
            </a:r>
            <a:r>
              <a:rPr lang="en-US" sz="2800" i="1"/>
              <a:t>E</a:t>
            </a:r>
            <a:r>
              <a:rPr lang="en-US" sz="2800" baseline="-25000"/>
              <a:t>1</a:t>
            </a:r>
            <a:r>
              <a:rPr lang="en-US" sz="2800"/>
              <a:t> in left subset</a:t>
            </a:r>
          </a:p>
          <a:p>
            <a:pPr marL="742950" lvl="1" indent="-285750">
              <a:spcBef>
                <a:spcPct val="20000"/>
              </a:spcBef>
              <a:buFontTx/>
              <a:buChar char="–"/>
            </a:pPr>
            <a:r>
              <a:rPr lang="en-US" sz="2800" i="1"/>
              <a:t>k</a:t>
            </a:r>
            <a:r>
              <a:rPr lang="en-US" sz="2800" baseline="-25000"/>
              <a:t>2 </a:t>
            </a:r>
            <a:r>
              <a:rPr lang="en-US" sz="2800"/>
              <a:t>classes and entropy </a:t>
            </a:r>
            <a:r>
              <a:rPr lang="en-US" sz="2800" i="1"/>
              <a:t>E</a:t>
            </a:r>
            <a:r>
              <a:rPr lang="en-US" sz="2800" baseline="-25000"/>
              <a:t>2</a:t>
            </a:r>
            <a:r>
              <a:rPr lang="en-US" sz="2800"/>
              <a:t> in right subset</a:t>
            </a:r>
          </a:p>
          <a:p>
            <a:pPr marL="742950" lvl="1" indent="-285750">
              <a:spcBef>
                <a:spcPct val="20000"/>
              </a:spcBef>
              <a:buFontTx/>
              <a:buChar char="–"/>
            </a:pPr>
            <a:endParaRPr lang="en-US" sz="2800"/>
          </a:p>
          <a:p>
            <a:pPr marL="742950" lvl="1" indent="-285750">
              <a:spcBef>
                <a:spcPct val="20000"/>
              </a:spcBef>
              <a:buFontTx/>
              <a:buChar char="–"/>
            </a:pPr>
            <a:endParaRPr lang="en-US" sz="2800"/>
          </a:p>
          <a:p>
            <a:pPr marL="742950" lvl="1" indent="-285750">
              <a:spcBef>
                <a:spcPct val="20000"/>
              </a:spcBef>
              <a:buFontTx/>
              <a:buChar char="–"/>
            </a:pPr>
            <a:endParaRPr lang="en-US" sz="900"/>
          </a:p>
          <a:p>
            <a:pPr marL="342900" indent="-342900">
              <a:spcBef>
                <a:spcPct val="20000"/>
              </a:spcBef>
              <a:buFontTx/>
              <a:buChar char="•"/>
            </a:pPr>
            <a:r>
              <a:rPr lang="en-US" sz="3200"/>
              <a:t>Doesn’t result in any discretization intervals for the temperature attribute (i.e., pre-pruning, a form of attribute selection!)</a:t>
            </a:r>
            <a:endParaRPr lang="en-AU" sz="3200"/>
          </a:p>
        </p:txBody>
      </p:sp>
      <p:graphicFrame>
        <p:nvGraphicFramePr>
          <p:cNvPr id="99332" name="Object 4"/>
          <p:cNvGraphicFramePr>
            <a:graphicFrameLocks noChangeAspect="1"/>
          </p:cNvGraphicFramePr>
          <p:nvPr/>
        </p:nvGraphicFramePr>
        <p:xfrm>
          <a:off x="1676400" y="3962400"/>
          <a:ext cx="5702300" cy="723900"/>
        </p:xfrm>
        <a:graphic>
          <a:graphicData uri="http://schemas.openxmlformats.org/presentationml/2006/ole">
            <mc:AlternateContent xmlns:mc="http://schemas.openxmlformats.org/markup-compatibility/2006">
              <mc:Choice xmlns:v="urn:schemas-microsoft-com:vml" Requires="v">
                <p:oleObj spid="_x0000_s1049" name="Equation" r:id="rId4" imgW="5702040" imgH="723600" progId="Equation.3">
                  <p:embed/>
                </p:oleObj>
              </mc:Choice>
              <mc:Fallback>
                <p:oleObj name="Equation" r:id="rId4" imgW="5702040" imgH="723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962400"/>
                        <a:ext cx="5702300" cy="723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0354"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Other discretization methods</a:t>
            </a:r>
            <a:endParaRPr lang="en-AU" sz="4400">
              <a:solidFill>
                <a:schemeClr val="tx2"/>
              </a:solidFill>
            </a:endParaRPr>
          </a:p>
        </p:txBody>
      </p:sp>
      <p:sp>
        <p:nvSpPr>
          <p:cNvPr id="100355"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Top-down procedure can be replaced by bottom-up method that merges intervals</a:t>
            </a:r>
          </a:p>
          <a:p>
            <a:pPr marL="742950" lvl="1" indent="-285750">
              <a:spcBef>
                <a:spcPct val="20000"/>
              </a:spcBef>
              <a:buFontTx/>
              <a:buChar char="–"/>
            </a:pPr>
            <a:r>
              <a:rPr lang="en-US" sz="2800"/>
              <a:t>MDLP can be replaced by chi-squared test</a:t>
            </a:r>
          </a:p>
          <a:p>
            <a:pPr marL="342900" indent="-342900">
              <a:spcBef>
                <a:spcPct val="20000"/>
              </a:spcBef>
              <a:buFontTx/>
              <a:buChar char="•"/>
            </a:pPr>
            <a:r>
              <a:rPr lang="en-US" sz="3200"/>
              <a:t>Dynamic programming can be used to find optimum </a:t>
            </a:r>
            <a:r>
              <a:rPr lang="en-US" sz="3200" i="1"/>
              <a:t>k</a:t>
            </a:r>
            <a:r>
              <a:rPr lang="en-US" sz="3200"/>
              <a:t>-way split for given additive criterion</a:t>
            </a:r>
          </a:p>
          <a:p>
            <a:pPr marL="742950" lvl="1" indent="-285750">
              <a:spcBef>
                <a:spcPct val="20000"/>
              </a:spcBef>
              <a:buFontTx/>
              <a:buChar char="–"/>
            </a:pPr>
            <a:r>
              <a:rPr lang="en-US" sz="2800"/>
              <a:t>Requires time quadratic in number of instances if entropy is used as criterion</a:t>
            </a:r>
          </a:p>
          <a:p>
            <a:pPr marL="742950" lvl="1" indent="-285750">
              <a:spcBef>
                <a:spcPct val="20000"/>
              </a:spcBef>
              <a:buFontTx/>
              <a:buChar char="–"/>
            </a:pPr>
            <a:r>
              <a:rPr lang="en-US" sz="2800"/>
              <a:t>Can be done in linear time if error rate is used as evaluation criterion</a:t>
            </a:r>
            <a:endParaRPr lang="en-AU"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4450" name="Rectangle 2"/>
          <p:cNvSpPr>
            <a:spLocks noChangeArrowheads="1"/>
          </p:cNvSpPr>
          <p:nvPr/>
        </p:nvSpPr>
        <p:spPr bwMode="auto">
          <a:xfrm>
            <a:off x="304800"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Automatic data cleansing</a:t>
            </a:r>
            <a:endParaRPr lang="en-AU" sz="4400">
              <a:solidFill>
                <a:schemeClr val="tx2"/>
              </a:solidFill>
            </a:endParaRPr>
          </a:p>
        </p:txBody>
      </p:sp>
      <p:sp>
        <p:nvSpPr>
          <p:cNvPr id="104451" name="Rectangle 3"/>
          <p:cNvSpPr>
            <a:spLocks noChangeArrowheads="1"/>
          </p:cNvSpPr>
          <p:nvPr/>
        </p:nvSpPr>
        <p:spPr bwMode="auto">
          <a:xfrm>
            <a:off x="304800" y="12954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Improving decision trees: relearn tree with misclassified instances removed</a:t>
            </a:r>
          </a:p>
          <a:p>
            <a:pPr marL="342900" indent="-342900">
              <a:spcBef>
                <a:spcPct val="20000"/>
              </a:spcBef>
              <a:buFontTx/>
              <a:buChar char="•"/>
            </a:pPr>
            <a:r>
              <a:rPr lang="en-US" sz="3200"/>
              <a:t>Better strategy (of course): let human expert check misclassified instances</a:t>
            </a:r>
          </a:p>
          <a:p>
            <a:pPr marL="342900" indent="-342900">
              <a:spcBef>
                <a:spcPct val="20000"/>
              </a:spcBef>
              <a:buFontTx/>
              <a:buChar char="•"/>
            </a:pPr>
            <a:r>
              <a:rPr lang="en-US" sz="3200"/>
              <a:t>When systematic noise is present it’s better not to modify the data (either test or training)</a:t>
            </a:r>
          </a:p>
          <a:p>
            <a:pPr marL="342900" indent="-342900">
              <a:spcBef>
                <a:spcPct val="20000"/>
              </a:spcBef>
              <a:buFontTx/>
              <a:buChar char="•"/>
            </a:pPr>
            <a:r>
              <a:rPr lang="en-US" sz="3200"/>
              <a:t>Also: </a:t>
            </a:r>
            <a:r>
              <a:rPr lang="en-US" sz="3200" i="1"/>
              <a:t>attribute</a:t>
            </a:r>
            <a:r>
              <a:rPr lang="en-US" sz="3200"/>
              <a:t> noise should be left in training set</a:t>
            </a:r>
          </a:p>
          <a:p>
            <a:pPr marL="342900" indent="-342900">
              <a:spcBef>
                <a:spcPct val="20000"/>
              </a:spcBef>
              <a:buFontTx/>
              <a:buChar char="•"/>
            </a:pPr>
            <a:r>
              <a:rPr lang="en-US" sz="3200"/>
              <a:t>(Unsystematic) </a:t>
            </a:r>
            <a:r>
              <a:rPr lang="en-US" sz="3200" i="1"/>
              <a:t>class</a:t>
            </a:r>
            <a:r>
              <a:rPr lang="en-US" sz="3200"/>
              <a:t> noise in training set should be eliminated if possible</a:t>
            </a:r>
            <a:endParaRPr lang="en-AU"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5474"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Detecting anomalies</a:t>
            </a:r>
            <a:endParaRPr lang="en-AU" sz="4400">
              <a:solidFill>
                <a:schemeClr val="tx2"/>
              </a:solidFill>
            </a:endParaRPr>
          </a:p>
        </p:txBody>
      </p:sp>
      <p:sp>
        <p:nvSpPr>
          <p:cNvPr id="105475"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Visualization best way of detecting anomalies (but often can’t be done)</a:t>
            </a:r>
          </a:p>
          <a:p>
            <a:pPr marL="342900" indent="-342900">
              <a:spcBef>
                <a:spcPct val="20000"/>
              </a:spcBef>
              <a:buFontTx/>
              <a:buChar char="•"/>
            </a:pPr>
            <a:r>
              <a:rPr lang="en-US" sz="3200"/>
              <a:t>Automatic approach: committee of different learning schemes </a:t>
            </a:r>
          </a:p>
          <a:p>
            <a:pPr marL="742950" lvl="1" indent="-285750">
              <a:spcBef>
                <a:spcPct val="20000"/>
              </a:spcBef>
              <a:buFontTx/>
              <a:buChar char="–"/>
            </a:pPr>
            <a:r>
              <a:rPr lang="en-US" sz="2800"/>
              <a:t>E.g. decision tree, nearest-neighbor learner, and a linear discriminant function</a:t>
            </a:r>
          </a:p>
          <a:p>
            <a:pPr marL="742950" lvl="1" indent="-285750">
              <a:spcBef>
                <a:spcPct val="20000"/>
              </a:spcBef>
              <a:buFontTx/>
              <a:buChar char="–"/>
            </a:pPr>
            <a:r>
              <a:rPr lang="en-US" sz="2800"/>
              <a:t>Conservative approach: only delete instances which are incorrectly classified by all of them</a:t>
            </a:r>
          </a:p>
          <a:p>
            <a:pPr marL="742950" lvl="1" indent="-285750">
              <a:spcBef>
                <a:spcPct val="20000"/>
              </a:spcBef>
              <a:buFontTx/>
              <a:buChar char="–"/>
            </a:pPr>
            <a:r>
              <a:rPr lang="en-US" sz="2800"/>
              <a:t>Problem: might sacrifice instances of small classes</a:t>
            </a:r>
            <a:endParaRPr lang="en-AU"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6498"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Combining multiple models</a:t>
            </a:r>
            <a:endParaRPr lang="en-AU" sz="4400">
              <a:solidFill>
                <a:schemeClr val="tx2"/>
              </a:solidFill>
            </a:endParaRPr>
          </a:p>
        </p:txBody>
      </p:sp>
      <p:sp>
        <p:nvSpPr>
          <p:cNvPr id="106499"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Basic idea of “meta” learning schemes: build different “experts” and let them vote</a:t>
            </a:r>
          </a:p>
          <a:p>
            <a:pPr marL="342900" indent="-342900">
              <a:spcBef>
                <a:spcPct val="20000"/>
              </a:spcBef>
              <a:buFontTx/>
              <a:buChar char="•"/>
            </a:pPr>
            <a:r>
              <a:rPr lang="en-US" sz="2800"/>
              <a:t>Advantage: often improves predictive performance</a:t>
            </a:r>
          </a:p>
          <a:p>
            <a:pPr marL="342900" indent="-342900">
              <a:spcBef>
                <a:spcPct val="20000"/>
              </a:spcBef>
              <a:buFontTx/>
              <a:buChar char="•"/>
            </a:pPr>
            <a:r>
              <a:rPr lang="en-US" sz="2800"/>
              <a:t>Disadvantage: produces output that is very hard to analyze</a:t>
            </a:r>
          </a:p>
          <a:p>
            <a:pPr marL="342900" indent="-342900">
              <a:spcBef>
                <a:spcPct val="20000"/>
              </a:spcBef>
              <a:buFontTx/>
              <a:buChar char="•"/>
            </a:pPr>
            <a:r>
              <a:rPr lang="en-US" sz="2800"/>
              <a:t>Schemes we will discuss: </a:t>
            </a:r>
            <a:r>
              <a:rPr lang="en-US" sz="2800" i="1"/>
              <a:t>bagging</a:t>
            </a:r>
            <a:r>
              <a:rPr lang="en-US" sz="2800"/>
              <a:t>, </a:t>
            </a:r>
            <a:r>
              <a:rPr lang="en-US" sz="2800" i="1"/>
              <a:t>boosting</a:t>
            </a:r>
            <a:r>
              <a:rPr lang="en-US" sz="2800"/>
              <a:t>, and </a:t>
            </a:r>
            <a:r>
              <a:rPr lang="en-US" sz="2800" i="1"/>
              <a:t>stacking</a:t>
            </a:r>
          </a:p>
          <a:p>
            <a:pPr marL="742950" lvl="1" indent="-285750">
              <a:spcBef>
                <a:spcPct val="20000"/>
              </a:spcBef>
              <a:buFontTx/>
              <a:buChar char="–"/>
            </a:pPr>
            <a:r>
              <a:rPr lang="en-US"/>
              <a:t>These techniques can be applied to both classification and numeric prediction problems</a:t>
            </a:r>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7522" name="Rectangle 2"/>
          <p:cNvSpPr>
            <a:spLocks noChangeArrowheads="1"/>
          </p:cNvSpPr>
          <p:nvPr/>
        </p:nvSpPr>
        <p:spPr bwMode="auto">
          <a:xfrm>
            <a:off x="304800" y="2286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Bagging</a:t>
            </a:r>
            <a:endParaRPr lang="en-AU" sz="4400">
              <a:solidFill>
                <a:schemeClr val="tx2"/>
              </a:solidFill>
            </a:endParaRPr>
          </a:p>
        </p:txBody>
      </p:sp>
      <p:sp>
        <p:nvSpPr>
          <p:cNvPr id="107523" name="Rectangle 3"/>
          <p:cNvSpPr>
            <a:spLocks noChangeArrowheads="1"/>
          </p:cNvSpPr>
          <p:nvPr/>
        </p:nvSpPr>
        <p:spPr bwMode="auto">
          <a:xfrm>
            <a:off x="304800" y="1066800"/>
            <a:ext cx="8534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2800"/>
              <a:t>Employs simplest way of combining predictions: voting/averaging</a:t>
            </a:r>
          </a:p>
          <a:p>
            <a:pPr marL="342900" indent="-342900">
              <a:lnSpc>
                <a:spcPct val="90000"/>
              </a:lnSpc>
              <a:spcBef>
                <a:spcPct val="20000"/>
              </a:spcBef>
              <a:buFontTx/>
              <a:buChar char="•"/>
            </a:pPr>
            <a:r>
              <a:rPr lang="en-US" sz="2800"/>
              <a:t>Each model receives equal weight</a:t>
            </a:r>
          </a:p>
          <a:p>
            <a:pPr marL="342900" indent="-342900">
              <a:lnSpc>
                <a:spcPct val="90000"/>
              </a:lnSpc>
              <a:spcBef>
                <a:spcPct val="20000"/>
              </a:spcBef>
              <a:buFontTx/>
              <a:buChar char="•"/>
            </a:pPr>
            <a:r>
              <a:rPr lang="en-US" sz="2800"/>
              <a:t>“Idealized” version of bagging:</a:t>
            </a:r>
          </a:p>
          <a:p>
            <a:pPr marL="742950" lvl="1" indent="-285750">
              <a:lnSpc>
                <a:spcPct val="90000"/>
              </a:lnSpc>
              <a:spcBef>
                <a:spcPct val="20000"/>
              </a:spcBef>
              <a:buFontTx/>
              <a:buChar char="–"/>
            </a:pPr>
            <a:r>
              <a:rPr lang="en-US"/>
              <a:t>Sample several training sets of size </a:t>
            </a:r>
            <a:r>
              <a:rPr lang="en-US" i="1"/>
              <a:t>n </a:t>
            </a:r>
            <a:r>
              <a:rPr lang="en-US"/>
              <a:t>(instead of just having one training set of size </a:t>
            </a:r>
            <a:r>
              <a:rPr lang="en-US" i="1"/>
              <a:t>n</a:t>
            </a:r>
            <a:r>
              <a:rPr lang="en-US"/>
              <a:t>)</a:t>
            </a:r>
            <a:endParaRPr lang="en-US" i="1"/>
          </a:p>
          <a:p>
            <a:pPr marL="742950" lvl="1" indent="-285750">
              <a:lnSpc>
                <a:spcPct val="90000"/>
              </a:lnSpc>
              <a:spcBef>
                <a:spcPct val="20000"/>
              </a:spcBef>
              <a:buFontTx/>
              <a:buChar char="–"/>
            </a:pPr>
            <a:r>
              <a:rPr lang="en-US"/>
              <a:t>Build a classifier for each training set</a:t>
            </a:r>
          </a:p>
          <a:p>
            <a:pPr marL="742950" lvl="1" indent="-285750">
              <a:lnSpc>
                <a:spcPct val="90000"/>
              </a:lnSpc>
              <a:spcBef>
                <a:spcPct val="20000"/>
              </a:spcBef>
              <a:buFontTx/>
              <a:buChar char="–"/>
            </a:pPr>
            <a:r>
              <a:rPr lang="en-US"/>
              <a:t>Combine the classifier’s predictions</a:t>
            </a:r>
          </a:p>
          <a:p>
            <a:pPr marL="342900" indent="-342900">
              <a:lnSpc>
                <a:spcPct val="90000"/>
              </a:lnSpc>
              <a:spcBef>
                <a:spcPct val="20000"/>
              </a:spcBef>
              <a:buFontTx/>
              <a:buChar char="•"/>
            </a:pPr>
            <a:r>
              <a:rPr lang="en-US" sz="2800"/>
              <a:t>This improves performance in almost all cases if learning scheme is </a:t>
            </a:r>
            <a:r>
              <a:rPr lang="en-US" sz="2800" i="1"/>
              <a:t>unstable</a:t>
            </a:r>
          </a:p>
          <a:p>
            <a:pPr marL="742950" lvl="1" indent="-285750">
              <a:lnSpc>
                <a:spcPct val="90000"/>
              </a:lnSpc>
              <a:spcBef>
                <a:spcPct val="20000"/>
              </a:spcBef>
              <a:buFontTx/>
              <a:buChar char="•"/>
            </a:pPr>
            <a:r>
              <a:rPr lang="en-US" sz="2800"/>
              <a:t>E.g., decision tree induction which is sensitive to small changes in the input</a:t>
            </a:r>
            <a:endParaRPr lang="en-AU"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8067" name="Rectangle 3"/>
          <p:cNvSpPr>
            <a:spLocks noChangeArrowheads="1"/>
          </p:cNvSpPr>
          <p:nvPr/>
        </p:nvSpPr>
        <p:spPr bwMode="auto">
          <a:xfrm>
            <a:off x="381000" y="6858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r>
              <a:rPr lang="en-US" sz="9600"/>
              <a:t>Moving on: Engineering the input and output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8546" name="Rectangle 1026"/>
          <p:cNvSpPr>
            <a:spLocks noChangeArrowheads="1"/>
          </p:cNvSpPr>
          <p:nvPr/>
        </p:nvSpPr>
        <p:spPr bwMode="auto">
          <a:xfrm>
            <a:off x="304800" y="30480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Bias-variance decomposition</a:t>
            </a:r>
            <a:endParaRPr lang="en-AU" sz="4400">
              <a:solidFill>
                <a:schemeClr val="tx2"/>
              </a:solidFill>
            </a:endParaRPr>
          </a:p>
        </p:txBody>
      </p:sp>
      <p:sp>
        <p:nvSpPr>
          <p:cNvPr id="108547" name="Rectangle 1027"/>
          <p:cNvSpPr>
            <a:spLocks noChangeArrowheads="1"/>
          </p:cNvSpPr>
          <p:nvPr/>
        </p:nvSpPr>
        <p:spPr bwMode="auto">
          <a:xfrm>
            <a:off x="304800" y="1066800"/>
            <a:ext cx="853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Theoretical tool for analyzing how much </a:t>
            </a:r>
            <a:r>
              <a:rPr lang="en-US" sz="3200" i="1"/>
              <a:t>specific</a:t>
            </a:r>
            <a:r>
              <a:rPr lang="en-US" sz="3200"/>
              <a:t> training set affects performance of classifier</a:t>
            </a:r>
          </a:p>
          <a:p>
            <a:pPr marL="342900" indent="-342900">
              <a:spcBef>
                <a:spcPct val="20000"/>
              </a:spcBef>
              <a:buFontTx/>
              <a:buChar char="•"/>
            </a:pPr>
            <a:r>
              <a:rPr lang="en-US" sz="3200"/>
              <a:t>Assume we have an infinite number of classifiers built from different training sets of size </a:t>
            </a:r>
            <a:r>
              <a:rPr lang="en-US" sz="3200" i="1"/>
              <a:t>n</a:t>
            </a:r>
            <a:endParaRPr lang="en-US" sz="3200"/>
          </a:p>
          <a:p>
            <a:pPr marL="742950" lvl="1" indent="-285750">
              <a:spcBef>
                <a:spcPct val="20000"/>
              </a:spcBef>
              <a:buFontTx/>
              <a:buChar char="–"/>
            </a:pPr>
            <a:r>
              <a:rPr lang="en-US" sz="2800"/>
              <a:t>The </a:t>
            </a:r>
            <a:r>
              <a:rPr lang="en-US" sz="2800" i="1"/>
              <a:t>bias</a:t>
            </a:r>
            <a:r>
              <a:rPr lang="en-US" sz="2800"/>
              <a:t> of a learning scheme is the expected error of the combined classifier on new data</a:t>
            </a:r>
          </a:p>
          <a:p>
            <a:pPr marL="742950" lvl="1" indent="-285750">
              <a:spcBef>
                <a:spcPct val="20000"/>
              </a:spcBef>
              <a:buFontTx/>
              <a:buChar char="–"/>
            </a:pPr>
            <a:r>
              <a:rPr lang="en-US" sz="2800"/>
              <a:t>The </a:t>
            </a:r>
            <a:r>
              <a:rPr lang="en-US" sz="2800" i="1"/>
              <a:t>variance</a:t>
            </a:r>
            <a:r>
              <a:rPr lang="en-US" sz="2800"/>
              <a:t> of a learning scheme is the expected error due to the particular training set used</a:t>
            </a:r>
          </a:p>
          <a:p>
            <a:pPr marL="742950" lvl="1" indent="-285750">
              <a:spcBef>
                <a:spcPct val="20000"/>
              </a:spcBef>
              <a:buFontTx/>
              <a:buChar char="–"/>
            </a:pPr>
            <a:r>
              <a:rPr lang="en-US" sz="2800"/>
              <a:t>Total expected error: bias + variance </a:t>
            </a:r>
            <a:endParaRPr lang="en-AU"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9570" name="Rectangle 2"/>
          <p:cNvSpPr>
            <a:spLocks noChangeArrowheads="1"/>
          </p:cNvSpPr>
          <p:nvPr/>
        </p:nvSpPr>
        <p:spPr bwMode="auto">
          <a:xfrm>
            <a:off x="304800" y="228600"/>
            <a:ext cx="853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More on bagging</a:t>
            </a:r>
            <a:endParaRPr lang="en-AU" sz="4400">
              <a:solidFill>
                <a:schemeClr val="tx2"/>
              </a:solidFill>
            </a:endParaRPr>
          </a:p>
        </p:txBody>
      </p:sp>
      <p:sp>
        <p:nvSpPr>
          <p:cNvPr id="109571" name="Rectangle 3"/>
          <p:cNvSpPr>
            <a:spLocks noChangeArrowheads="1"/>
          </p:cNvSpPr>
          <p:nvPr/>
        </p:nvSpPr>
        <p:spPr bwMode="auto">
          <a:xfrm>
            <a:off x="304800" y="9144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Bagging reduces variance by voting/averaging, thus reducing the overall expected error</a:t>
            </a:r>
          </a:p>
          <a:p>
            <a:pPr marL="742950" lvl="1" indent="-285750">
              <a:spcBef>
                <a:spcPct val="20000"/>
              </a:spcBef>
              <a:buFontTx/>
              <a:buChar char="–"/>
            </a:pPr>
            <a:r>
              <a:rPr lang="en-US" sz="2800"/>
              <a:t>In the case of classification there are pathological situations where the overall error might increase</a:t>
            </a:r>
          </a:p>
          <a:p>
            <a:pPr marL="742950" lvl="1" indent="-285750">
              <a:spcBef>
                <a:spcPct val="20000"/>
              </a:spcBef>
              <a:buFontTx/>
              <a:buChar char="–"/>
            </a:pPr>
            <a:r>
              <a:rPr lang="en-US" sz="2800"/>
              <a:t>Usually, the more classifiers the better</a:t>
            </a:r>
          </a:p>
          <a:p>
            <a:pPr marL="342900" indent="-342900">
              <a:spcBef>
                <a:spcPct val="20000"/>
              </a:spcBef>
              <a:buFontTx/>
              <a:buChar char="•"/>
            </a:pPr>
            <a:r>
              <a:rPr lang="en-US" sz="3200"/>
              <a:t>Problem: we only have one dataset!</a:t>
            </a:r>
          </a:p>
          <a:p>
            <a:pPr marL="342900" indent="-342900">
              <a:spcBef>
                <a:spcPct val="20000"/>
              </a:spcBef>
              <a:buFontTx/>
              <a:buChar char="•"/>
            </a:pPr>
            <a:r>
              <a:rPr lang="en-US" sz="3200"/>
              <a:t>Solution: generate new datasets of size </a:t>
            </a:r>
            <a:r>
              <a:rPr lang="en-US" sz="3200" i="1"/>
              <a:t>n</a:t>
            </a:r>
            <a:r>
              <a:rPr lang="en-US" sz="3200"/>
              <a:t> by sampling with replacement from original dataset</a:t>
            </a:r>
          </a:p>
          <a:p>
            <a:pPr marL="742950" lvl="1" indent="-285750">
              <a:spcBef>
                <a:spcPct val="20000"/>
              </a:spcBef>
              <a:buFontTx/>
              <a:buChar char="•"/>
            </a:pPr>
            <a:r>
              <a:rPr lang="en-US" sz="2800"/>
              <a:t>Bagging = </a:t>
            </a:r>
            <a:r>
              <a:rPr lang="en-US" sz="2800" i="1"/>
              <a:t>B</a:t>
            </a:r>
            <a:r>
              <a:rPr lang="en-US" sz="2800"/>
              <a:t>ootstrap + </a:t>
            </a:r>
            <a:r>
              <a:rPr lang="en-US" sz="2800" i="1"/>
              <a:t>Agg</a:t>
            </a:r>
            <a:r>
              <a:rPr lang="en-US" sz="2800"/>
              <a:t>regat</a:t>
            </a:r>
            <a:r>
              <a:rPr lang="en-US" sz="2800" i="1"/>
              <a:t>ing</a:t>
            </a:r>
            <a:endParaRPr lang="en-US" sz="2800"/>
          </a:p>
          <a:p>
            <a:pPr marL="742950" lvl="1" indent="-285750">
              <a:spcBef>
                <a:spcPct val="20000"/>
              </a:spcBef>
              <a:buFontTx/>
              <a:buChar char="•"/>
            </a:pPr>
            <a:r>
              <a:rPr lang="en-US" sz="2800"/>
              <a:t>Can help a lot if data is noisy</a:t>
            </a:r>
            <a:endParaRPr lang="en-AU"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0594" name="Rectangle 2"/>
          <p:cNvSpPr>
            <a:spLocks noChangeArrowheads="1"/>
          </p:cNvSpPr>
          <p:nvPr/>
        </p:nvSpPr>
        <p:spPr bwMode="auto">
          <a:xfrm>
            <a:off x="3048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Bagging classifiers</a:t>
            </a:r>
            <a:endParaRPr lang="en-AU" sz="4400">
              <a:solidFill>
                <a:schemeClr val="tx2"/>
              </a:solidFill>
            </a:endParaRPr>
          </a:p>
        </p:txBody>
      </p:sp>
      <p:sp>
        <p:nvSpPr>
          <p:cNvPr id="110595" name="Text Box 3"/>
          <p:cNvSpPr txBox="1">
            <a:spLocks noChangeArrowheads="1"/>
          </p:cNvSpPr>
          <p:nvPr/>
        </p:nvSpPr>
        <p:spPr bwMode="auto">
          <a:xfrm>
            <a:off x="152400" y="1752600"/>
            <a:ext cx="8763000" cy="35814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AU" sz="2000">
                <a:latin typeface="Times" pitchFamily="18" charset="0"/>
              </a:rPr>
              <a:t>model generation</a:t>
            </a:r>
            <a:endParaRPr lang="en-AU" sz="2000" i="1">
              <a:latin typeface="Times" pitchFamily="18" charset="0"/>
            </a:endParaRPr>
          </a:p>
          <a:p>
            <a:r>
              <a:rPr lang="en-AU" sz="2000">
                <a:latin typeface="Courier New" pitchFamily="49" charset="0"/>
              </a:rPr>
              <a:t>Let n be the number of instances in the training data.</a:t>
            </a:r>
          </a:p>
          <a:p>
            <a:r>
              <a:rPr lang="en-AU" sz="2000">
                <a:latin typeface="Courier New" pitchFamily="49" charset="0"/>
              </a:rPr>
              <a:t>For each of t iterations:</a:t>
            </a:r>
          </a:p>
          <a:p>
            <a:r>
              <a:rPr lang="en-AU" sz="2000">
                <a:latin typeface="Courier New" pitchFamily="49" charset="0"/>
              </a:rPr>
              <a:t>  Sample n instances with replacement from training </a:t>
            </a:r>
            <a:r>
              <a:rPr lang="en-US" sz="2000">
                <a:latin typeface="Courier New" pitchFamily="49" charset="0"/>
              </a:rPr>
              <a:t>set</a:t>
            </a:r>
            <a:r>
              <a:rPr lang="en-AU" sz="2000">
                <a:latin typeface="Courier New" pitchFamily="49" charset="0"/>
              </a:rPr>
              <a:t>.</a:t>
            </a:r>
          </a:p>
          <a:p>
            <a:r>
              <a:rPr lang="en-AU" sz="2000">
                <a:latin typeface="Courier New" pitchFamily="49" charset="0"/>
              </a:rPr>
              <a:t>  Apply the learning algorithm to the sample.</a:t>
            </a:r>
          </a:p>
          <a:p>
            <a:r>
              <a:rPr lang="en-AU" sz="2000">
                <a:latin typeface="Courier New" pitchFamily="49" charset="0"/>
              </a:rPr>
              <a:t>  Store the resulting model.</a:t>
            </a:r>
          </a:p>
          <a:p>
            <a:endParaRPr lang="en-AU" sz="2000">
              <a:latin typeface="Times" pitchFamily="18" charset="0"/>
            </a:endParaRPr>
          </a:p>
          <a:p>
            <a:r>
              <a:rPr lang="en-AU" sz="2000">
                <a:latin typeface="Times" pitchFamily="18" charset="0"/>
              </a:rPr>
              <a:t>classification</a:t>
            </a:r>
            <a:endParaRPr lang="en-AU" sz="2000" i="1">
              <a:latin typeface="Times" pitchFamily="18" charset="0"/>
            </a:endParaRPr>
          </a:p>
          <a:p>
            <a:r>
              <a:rPr lang="en-AU" sz="2000">
                <a:latin typeface="Courier New" pitchFamily="49" charset="0"/>
              </a:rPr>
              <a:t>For each of the t models:</a:t>
            </a:r>
          </a:p>
          <a:p>
            <a:r>
              <a:rPr lang="en-AU" sz="2000">
                <a:latin typeface="Courier New" pitchFamily="49" charset="0"/>
              </a:rPr>
              <a:t>  Predict class of instance using model.</a:t>
            </a:r>
          </a:p>
          <a:p>
            <a:r>
              <a:rPr lang="en-AU" sz="2000">
                <a:latin typeface="Courier New" pitchFamily="49" charset="0"/>
              </a:rPr>
              <a:t>Return class that has been predicted most often.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1618"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Boosting</a:t>
            </a:r>
            <a:endParaRPr lang="en-AU" sz="4400">
              <a:solidFill>
                <a:schemeClr val="tx2"/>
              </a:solidFill>
            </a:endParaRPr>
          </a:p>
        </p:txBody>
      </p:sp>
      <p:sp>
        <p:nvSpPr>
          <p:cNvPr id="111619"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Also uses voting/averaging but models are weighted according to their performance</a:t>
            </a:r>
          </a:p>
          <a:p>
            <a:pPr marL="342900" indent="-342900">
              <a:spcBef>
                <a:spcPct val="20000"/>
              </a:spcBef>
              <a:buFontTx/>
              <a:buChar char="•"/>
            </a:pPr>
            <a:r>
              <a:rPr lang="en-US" sz="3200"/>
              <a:t>Iterative procedure: new models are influenced by performance of previously built ones</a:t>
            </a:r>
          </a:p>
          <a:p>
            <a:pPr marL="742950" lvl="1" indent="-285750">
              <a:spcBef>
                <a:spcPct val="20000"/>
              </a:spcBef>
              <a:buFontTx/>
              <a:buChar char="–"/>
            </a:pPr>
            <a:r>
              <a:rPr lang="en-US" sz="2800"/>
              <a:t>New model is encouraged to become expert for instances classified incorrectly by earlier models</a:t>
            </a:r>
          </a:p>
          <a:p>
            <a:pPr marL="742950" lvl="1" indent="-285750">
              <a:spcBef>
                <a:spcPct val="20000"/>
              </a:spcBef>
              <a:buFontTx/>
              <a:buChar char="–"/>
            </a:pPr>
            <a:r>
              <a:rPr lang="en-US" sz="2800"/>
              <a:t>Intuitive justification: models should be experts that complement each other</a:t>
            </a:r>
          </a:p>
          <a:p>
            <a:pPr marL="342900" indent="-342900">
              <a:spcBef>
                <a:spcPct val="20000"/>
              </a:spcBef>
              <a:buFontTx/>
              <a:buChar char="•"/>
            </a:pPr>
            <a:r>
              <a:rPr lang="en-US" sz="3200"/>
              <a:t>There are several variants of this algorithm</a:t>
            </a:r>
            <a:endParaRPr lang="en-AU"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2642" name="Rectangle 2"/>
          <p:cNvSpPr>
            <a:spLocks noChangeArrowheads="1"/>
          </p:cNvSpPr>
          <p:nvPr/>
        </p:nvSpPr>
        <p:spPr bwMode="auto">
          <a:xfrm>
            <a:off x="228600" y="228600"/>
            <a:ext cx="853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AdaBoost.M1</a:t>
            </a:r>
            <a:endParaRPr lang="en-AU" sz="4400">
              <a:solidFill>
                <a:schemeClr val="tx2"/>
              </a:solidFill>
            </a:endParaRPr>
          </a:p>
        </p:txBody>
      </p:sp>
      <p:sp>
        <p:nvSpPr>
          <p:cNvPr id="112643" name="Text Box 3"/>
          <p:cNvSpPr txBox="1">
            <a:spLocks noChangeArrowheads="1"/>
          </p:cNvSpPr>
          <p:nvPr/>
        </p:nvSpPr>
        <p:spPr bwMode="auto">
          <a:xfrm>
            <a:off x="147638" y="838200"/>
            <a:ext cx="8839200" cy="483393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AU" sz="1800" b="1">
                <a:latin typeface="Times" pitchFamily="18" charset="0"/>
              </a:rPr>
              <a:t>model generation</a:t>
            </a:r>
          </a:p>
          <a:p>
            <a:pPr>
              <a:lnSpc>
                <a:spcPct val="90000"/>
              </a:lnSpc>
            </a:pPr>
            <a:r>
              <a:rPr lang="en-AU" sz="1800">
                <a:latin typeface="Courier New" pitchFamily="49" charset="0"/>
              </a:rPr>
              <a:t>Assign equal weight to each training instance.</a:t>
            </a:r>
          </a:p>
          <a:p>
            <a:pPr>
              <a:lnSpc>
                <a:spcPct val="90000"/>
              </a:lnSpc>
            </a:pPr>
            <a:r>
              <a:rPr lang="en-AU" sz="1800">
                <a:latin typeface="Courier New" pitchFamily="49" charset="0"/>
              </a:rPr>
              <a:t>For each of t iterations:</a:t>
            </a:r>
          </a:p>
          <a:p>
            <a:pPr>
              <a:lnSpc>
                <a:spcPct val="90000"/>
              </a:lnSpc>
            </a:pPr>
            <a:r>
              <a:rPr lang="en-AU" sz="1800">
                <a:latin typeface="Courier New" pitchFamily="49" charset="0"/>
              </a:rPr>
              <a:t>  Apply learning algorithm to weighted dataset and store</a:t>
            </a:r>
          </a:p>
          <a:p>
            <a:pPr>
              <a:lnSpc>
                <a:spcPct val="90000"/>
              </a:lnSpc>
            </a:pPr>
            <a:r>
              <a:rPr lang="en-AU" sz="1800">
                <a:latin typeface="Courier New" pitchFamily="49" charset="0"/>
              </a:rPr>
              <a:t>     resulting model.</a:t>
            </a:r>
          </a:p>
          <a:p>
            <a:pPr>
              <a:lnSpc>
                <a:spcPct val="90000"/>
              </a:lnSpc>
            </a:pPr>
            <a:r>
              <a:rPr lang="en-AU" sz="1800">
                <a:latin typeface="Courier New" pitchFamily="49" charset="0"/>
              </a:rPr>
              <a:t>  Compute error e of model on weighted dataset and store error.</a:t>
            </a:r>
          </a:p>
          <a:p>
            <a:pPr>
              <a:lnSpc>
                <a:spcPct val="90000"/>
              </a:lnSpc>
            </a:pPr>
            <a:r>
              <a:rPr lang="en-AU" sz="1800">
                <a:latin typeface="Courier New" pitchFamily="49" charset="0"/>
              </a:rPr>
              <a:t>  If e equal to zero, or e greater or equal to 0.5:</a:t>
            </a:r>
          </a:p>
          <a:p>
            <a:pPr>
              <a:lnSpc>
                <a:spcPct val="90000"/>
              </a:lnSpc>
            </a:pPr>
            <a:r>
              <a:rPr lang="en-AU" sz="1800">
                <a:latin typeface="Courier New" pitchFamily="49" charset="0"/>
              </a:rPr>
              <a:t>    Terminate model generation.</a:t>
            </a:r>
          </a:p>
          <a:p>
            <a:pPr>
              <a:lnSpc>
                <a:spcPct val="90000"/>
              </a:lnSpc>
            </a:pPr>
            <a:r>
              <a:rPr lang="en-AU" sz="1800">
                <a:latin typeface="Courier New" pitchFamily="49" charset="0"/>
              </a:rPr>
              <a:t>  For each instance in dataset:</a:t>
            </a:r>
          </a:p>
          <a:p>
            <a:pPr>
              <a:lnSpc>
                <a:spcPct val="90000"/>
              </a:lnSpc>
            </a:pPr>
            <a:r>
              <a:rPr lang="en-AU" sz="1800">
                <a:latin typeface="Courier New" pitchFamily="49" charset="0"/>
              </a:rPr>
              <a:t>    If instance classified correctly by model:</a:t>
            </a:r>
          </a:p>
          <a:p>
            <a:pPr>
              <a:lnSpc>
                <a:spcPct val="90000"/>
              </a:lnSpc>
            </a:pPr>
            <a:r>
              <a:rPr lang="en-AU" sz="1800">
                <a:latin typeface="Courier New" pitchFamily="49" charset="0"/>
              </a:rPr>
              <a:t>       Multiply weight of instance by e / (1 - e).</a:t>
            </a:r>
          </a:p>
          <a:p>
            <a:pPr>
              <a:lnSpc>
                <a:spcPct val="90000"/>
              </a:lnSpc>
            </a:pPr>
            <a:r>
              <a:rPr lang="en-AU" sz="1800">
                <a:latin typeface="Courier New" pitchFamily="49" charset="0"/>
              </a:rPr>
              <a:t>  Normalize weight of all instances.</a:t>
            </a:r>
          </a:p>
          <a:p>
            <a:pPr>
              <a:lnSpc>
                <a:spcPct val="90000"/>
              </a:lnSpc>
            </a:pPr>
            <a:endParaRPr lang="en-AU" sz="1800" i="1">
              <a:latin typeface="Times" pitchFamily="18" charset="0"/>
            </a:endParaRPr>
          </a:p>
          <a:p>
            <a:pPr>
              <a:lnSpc>
                <a:spcPct val="90000"/>
              </a:lnSpc>
            </a:pPr>
            <a:r>
              <a:rPr lang="en-AU" sz="1800" b="1">
                <a:latin typeface="Times" pitchFamily="18" charset="0"/>
              </a:rPr>
              <a:t>classification</a:t>
            </a:r>
          </a:p>
          <a:p>
            <a:pPr>
              <a:lnSpc>
                <a:spcPct val="90000"/>
              </a:lnSpc>
            </a:pPr>
            <a:r>
              <a:rPr lang="en-AU" sz="1800">
                <a:latin typeface="Courier New" pitchFamily="49" charset="0"/>
              </a:rPr>
              <a:t>Assign weight of zero to all classes.</a:t>
            </a:r>
          </a:p>
          <a:p>
            <a:pPr>
              <a:lnSpc>
                <a:spcPct val="90000"/>
              </a:lnSpc>
            </a:pPr>
            <a:r>
              <a:rPr lang="en-AU" sz="1800">
                <a:latin typeface="Courier New" pitchFamily="49" charset="0"/>
              </a:rPr>
              <a:t>For each of the t (or less) models:</a:t>
            </a:r>
          </a:p>
          <a:p>
            <a:pPr>
              <a:lnSpc>
                <a:spcPct val="90000"/>
              </a:lnSpc>
            </a:pPr>
            <a:r>
              <a:rPr lang="en-AU" sz="1800">
                <a:latin typeface="Courier New" pitchFamily="49" charset="0"/>
              </a:rPr>
              <a:t>  Add -log(e / (1 - e)) to weight of class predicted for instance by model.</a:t>
            </a:r>
          </a:p>
          <a:p>
            <a:pPr>
              <a:lnSpc>
                <a:spcPct val="90000"/>
              </a:lnSpc>
            </a:pPr>
            <a:r>
              <a:rPr lang="en-AU" sz="1800">
                <a:latin typeface="Courier New" pitchFamily="49" charset="0"/>
              </a:rPr>
              <a:t>Return class with highest weight.</a:t>
            </a:r>
          </a:p>
        </p:txBody>
      </p:sp>
      <p:sp>
        <p:nvSpPr>
          <p:cNvPr id="112644" name="Text Box 4"/>
          <p:cNvSpPr txBox="1">
            <a:spLocks noChangeArrowheads="1"/>
          </p:cNvSpPr>
          <p:nvPr/>
        </p:nvSpPr>
        <p:spPr bwMode="auto">
          <a:xfrm>
            <a:off x="609600" y="5715000"/>
            <a:ext cx="757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AdaBoost.M1 assumes instances in training set are weighted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3666"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More on boosting</a:t>
            </a:r>
            <a:endParaRPr lang="en-AU" sz="4400">
              <a:solidFill>
                <a:schemeClr val="tx2"/>
              </a:solidFill>
            </a:endParaRPr>
          </a:p>
        </p:txBody>
      </p:sp>
      <p:sp>
        <p:nvSpPr>
          <p:cNvPr id="113667"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2800"/>
              <a:t>Can be applied without weights using resampling with probability determined by weights</a:t>
            </a:r>
          </a:p>
          <a:p>
            <a:pPr marL="742950" lvl="1" indent="-285750">
              <a:lnSpc>
                <a:spcPct val="90000"/>
              </a:lnSpc>
              <a:spcBef>
                <a:spcPct val="20000"/>
              </a:spcBef>
              <a:buFontTx/>
              <a:buChar char="–"/>
            </a:pPr>
            <a:r>
              <a:rPr lang="en-US"/>
              <a:t>Disadvantage: not all instances are used</a:t>
            </a:r>
          </a:p>
          <a:p>
            <a:pPr marL="742950" lvl="1" indent="-285750">
              <a:lnSpc>
                <a:spcPct val="90000"/>
              </a:lnSpc>
              <a:spcBef>
                <a:spcPct val="20000"/>
              </a:spcBef>
              <a:buFontTx/>
              <a:buChar char="–"/>
            </a:pPr>
            <a:r>
              <a:rPr lang="en-US"/>
              <a:t>Advantage: resampling can be repeated if error exceeds 0.5</a:t>
            </a:r>
          </a:p>
          <a:p>
            <a:pPr marL="342900" indent="-342900">
              <a:lnSpc>
                <a:spcPct val="90000"/>
              </a:lnSpc>
              <a:spcBef>
                <a:spcPct val="20000"/>
              </a:spcBef>
              <a:buFontTx/>
              <a:buChar char="•"/>
            </a:pPr>
            <a:r>
              <a:rPr lang="en-US" sz="2800"/>
              <a:t>Stems from </a:t>
            </a:r>
            <a:r>
              <a:rPr lang="en-US" sz="2800" i="1"/>
              <a:t>computational learning theory</a:t>
            </a:r>
          </a:p>
          <a:p>
            <a:pPr marL="342900" indent="-342900">
              <a:lnSpc>
                <a:spcPct val="90000"/>
              </a:lnSpc>
              <a:spcBef>
                <a:spcPct val="20000"/>
              </a:spcBef>
              <a:buFontTx/>
              <a:buChar char="•"/>
            </a:pPr>
            <a:r>
              <a:rPr lang="en-US" sz="2800"/>
              <a:t>Theoretical result: training error decreases exponentially</a:t>
            </a:r>
          </a:p>
          <a:p>
            <a:pPr marL="342900" indent="-342900">
              <a:lnSpc>
                <a:spcPct val="90000"/>
              </a:lnSpc>
              <a:spcBef>
                <a:spcPct val="20000"/>
              </a:spcBef>
              <a:buFontTx/>
              <a:buChar char="•"/>
            </a:pPr>
            <a:r>
              <a:rPr lang="en-US" sz="2800"/>
              <a:t>Also: works if base classifiers not too complex and their error doesn’t become too large too quickly</a:t>
            </a:r>
            <a:endParaRPr lang="en-AU"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4690" name="Rectangle 2"/>
          <p:cNvSpPr>
            <a:spLocks noChangeArrowheads="1"/>
          </p:cNvSpPr>
          <p:nvPr/>
        </p:nvSpPr>
        <p:spPr bwMode="auto">
          <a:xfrm>
            <a:off x="2286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bit more on boosting</a:t>
            </a:r>
            <a:endParaRPr lang="en-AU" sz="4400">
              <a:solidFill>
                <a:schemeClr val="tx2"/>
              </a:solidFill>
            </a:endParaRPr>
          </a:p>
        </p:txBody>
      </p:sp>
      <p:sp>
        <p:nvSpPr>
          <p:cNvPr id="114691" name="Rectangle 3"/>
          <p:cNvSpPr>
            <a:spLocks noChangeArrowheads="1"/>
          </p:cNvSpPr>
          <p:nvPr/>
        </p:nvSpPr>
        <p:spPr bwMode="auto">
          <a:xfrm>
            <a:off x="2286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a:t>Puzzling fact: generalization (test set) error can decrease long after training error has reached zero</a:t>
            </a:r>
          </a:p>
          <a:p>
            <a:pPr marL="742950" lvl="1" indent="-285750">
              <a:lnSpc>
                <a:spcPct val="90000"/>
              </a:lnSpc>
              <a:spcBef>
                <a:spcPct val="20000"/>
              </a:spcBef>
              <a:buFontTx/>
              <a:buChar char="–"/>
            </a:pPr>
            <a:r>
              <a:rPr lang="en-US" sz="2000"/>
              <a:t>Seems to contradict Occam’s Razor!</a:t>
            </a:r>
          </a:p>
          <a:p>
            <a:pPr marL="742950" lvl="1" indent="-285750">
              <a:lnSpc>
                <a:spcPct val="90000"/>
              </a:lnSpc>
              <a:spcBef>
                <a:spcPct val="20000"/>
              </a:spcBef>
              <a:buFontTx/>
              <a:buChar char="–"/>
            </a:pPr>
            <a:r>
              <a:rPr lang="en-US" sz="2000"/>
              <a:t>However, problem disappears if </a:t>
            </a:r>
            <a:r>
              <a:rPr lang="en-US" sz="2000" i="1"/>
              <a:t>margin</a:t>
            </a:r>
            <a:r>
              <a:rPr lang="en-US" sz="2000"/>
              <a:t> (confidence) is considered instead of error – margin is difference in estimated probability of true class vs. most likely incorrectly predicted class</a:t>
            </a:r>
          </a:p>
          <a:p>
            <a:pPr marL="742950" lvl="1" indent="-285750">
              <a:lnSpc>
                <a:spcPct val="90000"/>
              </a:lnSpc>
              <a:spcBef>
                <a:spcPct val="20000"/>
              </a:spcBef>
              <a:buFontTx/>
              <a:buChar char="–"/>
            </a:pPr>
            <a:r>
              <a:rPr lang="en-US" sz="2000"/>
              <a:t>Boosting can increase margin long after training set error = 0</a:t>
            </a:r>
          </a:p>
          <a:p>
            <a:pPr marL="342900" indent="-342900">
              <a:lnSpc>
                <a:spcPct val="90000"/>
              </a:lnSpc>
              <a:spcBef>
                <a:spcPct val="20000"/>
              </a:spcBef>
              <a:buFontTx/>
              <a:buChar char="•"/>
            </a:pPr>
            <a:r>
              <a:rPr lang="en-US"/>
              <a:t>Boosting works with </a:t>
            </a:r>
            <a:r>
              <a:rPr lang="en-US" i="1"/>
              <a:t>weak</a:t>
            </a:r>
            <a:r>
              <a:rPr lang="en-US"/>
              <a:t> learners: only condition is that error doesn’t exceed 0.5</a:t>
            </a:r>
          </a:p>
          <a:p>
            <a:pPr marL="742950" lvl="1" indent="-285750">
              <a:lnSpc>
                <a:spcPct val="90000"/>
              </a:lnSpc>
              <a:spcBef>
                <a:spcPct val="20000"/>
              </a:spcBef>
              <a:buFontTx/>
              <a:buChar char="•"/>
            </a:pPr>
            <a:r>
              <a:rPr lang="en-US"/>
              <a:t>E.g., decision stump</a:t>
            </a:r>
          </a:p>
          <a:p>
            <a:pPr marL="342900" indent="-342900">
              <a:lnSpc>
                <a:spcPct val="90000"/>
              </a:lnSpc>
              <a:spcBef>
                <a:spcPct val="20000"/>
              </a:spcBef>
              <a:buFontTx/>
              <a:buChar char="•"/>
            </a:pPr>
            <a:r>
              <a:rPr lang="en-US"/>
              <a:t>LogitBoost: more sophisticated boosting scheme for multiclass problems </a:t>
            </a:r>
            <a:endParaRPr lang="en-A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5714" name="Rectangle 2"/>
          <p:cNvSpPr>
            <a:spLocks noChangeArrowheads="1"/>
          </p:cNvSpPr>
          <p:nvPr/>
        </p:nvSpPr>
        <p:spPr bwMode="auto">
          <a:xfrm>
            <a:off x="304800" y="304800"/>
            <a:ext cx="853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Stacking</a:t>
            </a:r>
            <a:endParaRPr lang="en-AU" sz="4400">
              <a:solidFill>
                <a:schemeClr val="tx2"/>
              </a:solidFill>
            </a:endParaRPr>
          </a:p>
        </p:txBody>
      </p:sp>
      <p:sp>
        <p:nvSpPr>
          <p:cNvPr id="115715" name="Rectangle 3"/>
          <p:cNvSpPr>
            <a:spLocks noChangeArrowheads="1"/>
          </p:cNvSpPr>
          <p:nvPr/>
        </p:nvSpPr>
        <p:spPr bwMode="auto">
          <a:xfrm>
            <a:off x="304800" y="1066800"/>
            <a:ext cx="853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dirty="0"/>
              <a:t>Hard to analyze theoretically: “black magic”</a:t>
            </a:r>
          </a:p>
          <a:p>
            <a:pPr marL="342900" indent="-342900">
              <a:spcBef>
                <a:spcPct val="20000"/>
              </a:spcBef>
              <a:buFontTx/>
              <a:buChar char="•"/>
            </a:pPr>
            <a:r>
              <a:rPr lang="en-US" sz="3200" dirty="0"/>
              <a:t>Uses </a:t>
            </a:r>
            <a:r>
              <a:rPr lang="en-US" sz="3200" i="1" dirty="0"/>
              <a:t>meta</a:t>
            </a:r>
            <a:r>
              <a:rPr lang="en-US" sz="3200" dirty="0"/>
              <a:t> </a:t>
            </a:r>
            <a:r>
              <a:rPr lang="en-US" sz="3200" i="1" dirty="0"/>
              <a:t>learner</a:t>
            </a:r>
            <a:r>
              <a:rPr lang="en-US" sz="3200" dirty="0"/>
              <a:t> instead of voting to combine predictions of base learners</a:t>
            </a:r>
          </a:p>
          <a:p>
            <a:pPr marL="742950" lvl="1" indent="-285750">
              <a:spcBef>
                <a:spcPct val="20000"/>
              </a:spcBef>
              <a:buFontTx/>
              <a:buChar char="–"/>
            </a:pPr>
            <a:r>
              <a:rPr lang="en-US" sz="2800" dirty="0"/>
              <a:t>Predictions of base learners (</a:t>
            </a:r>
            <a:r>
              <a:rPr lang="en-US" sz="2800" i="1" dirty="0"/>
              <a:t>level-0 models</a:t>
            </a:r>
            <a:r>
              <a:rPr lang="en-US" sz="2800" dirty="0"/>
              <a:t>) are used as input for meta learner (</a:t>
            </a:r>
            <a:r>
              <a:rPr lang="en-US" sz="2800" i="1" dirty="0"/>
              <a:t>level-1 model)</a:t>
            </a:r>
            <a:endParaRPr lang="en-US" sz="2800" dirty="0"/>
          </a:p>
          <a:p>
            <a:pPr marL="342900" indent="-342900">
              <a:spcBef>
                <a:spcPct val="20000"/>
              </a:spcBef>
              <a:buFontTx/>
              <a:buChar char="•"/>
            </a:pPr>
            <a:r>
              <a:rPr lang="en-US" sz="3200" dirty="0"/>
              <a:t>Base learners usually different learning schemes</a:t>
            </a:r>
          </a:p>
          <a:p>
            <a:pPr marL="342900" indent="-342900">
              <a:spcBef>
                <a:spcPct val="20000"/>
              </a:spcBef>
              <a:buFontTx/>
              <a:buChar char="•"/>
            </a:pPr>
            <a:r>
              <a:rPr lang="en-US" sz="3200" dirty="0"/>
              <a:t>Predictions on training data can’t be used to generate data for level-1 model!</a:t>
            </a:r>
          </a:p>
          <a:p>
            <a:pPr marL="742950" lvl="1" indent="-285750">
              <a:spcBef>
                <a:spcPct val="20000"/>
              </a:spcBef>
              <a:buFontTx/>
              <a:buChar char="–"/>
            </a:pPr>
            <a:r>
              <a:rPr lang="en-US" sz="2800" dirty="0"/>
              <a:t>Cross-validation-like scheme is </a:t>
            </a:r>
            <a:r>
              <a:rPr lang="en-US" sz="2800" dirty="0" smtClean="0"/>
              <a:t>employed</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9090"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dirty="0">
                <a:solidFill>
                  <a:schemeClr val="tx2"/>
                </a:solidFill>
              </a:rPr>
              <a:t>Applying a learner is not all</a:t>
            </a:r>
            <a:endParaRPr lang="en-AU" sz="4400" dirty="0">
              <a:solidFill>
                <a:schemeClr val="tx2"/>
              </a:solidFill>
            </a:endParaRPr>
          </a:p>
        </p:txBody>
      </p:sp>
      <p:sp>
        <p:nvSpPr>
          <p:cNvPr id="89091"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dirty="0"/>
              <a:t>Already discussed: scheme/parameter selection</a:t>
            </a:r>
          </a:p>
          <a:p>
            <a:pPr marL="742950" lvl="1" indent="-285750">
              <a:spcBef>
                <a:spcPct val="20000"/>
              </a:spcBef>
              <a:buFontTx/>
              <a:buChar char="–"/>
            </a:pPr>
            <a:r>
              <a:rPr lang="en-US" sz="2800" dirty="0"/>
              <a:t>Important: selection process should be treated as part of the learning process</a:t>
            </a:r>
          </a:p>
          <a:p>
            <a:pPr marL="342900" indent="-342900">
              <a:spcBef>
                <a:spcPct val="20000"/>
              </a:spcBef>
              <a:buFontTx/>
              <a:buChar char="•"/>
            </a:pPr>
            <a:r>
              <a:rPr lang="en-US" sz="3200" dirty="0"/>
              <a:t>Modifying the input: attribute selection, discretization, data cleansing, transformations</a:t>
            </a:r>
          </a:p>
          <a:p>
            <a:pPr marL="342900" indent="-342900">
              <a:spcBef>
                <a:spcPct val="20000"/>
              </a:spcBef>
              <a:buFontTx/>
              <a:buChar char="•"/>
            </a:pPr>
            <a:r>
              <a:rPr lang="en-US" sz="3200" dirty="0"/>
              <a:t>Modifying the output: combining classification models to improve performance</a:t>
            </a:r>
          </a:p>
          <a:p>
            <a:pPr marL="742950" lvl="1" indent="-285750">
              <a:spcBef>
                <a:spcPct val="20000"/>
              </a:spcBef>
              <a:buFontTx/>
              <a:buChar char="–"/>
            </a:pPr>
            <a:r>
              <a:rPr lang="en-US" sz="2800" dirty="0"/>
              <a:t>Bagging, boosting, stacking, error-correcting output codes (and Bayesian model averaging)</a:t>
            </a:r>
            <a:endParaRPr lang="en-AU"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0114"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Attribute selection</a:t>
            </a:r>
            <a:endParaRPr lang="en-AU" sz="4400">
              <a:solidFill>
                <a:schemeClr val="tx2"/>
              </a:solidFill>
            </a:endParaRPr>
          </a:p>
        </p:txBody>
      </p:sp>
      <p:sp>
        <p:nvSpPr>
          <p:cNvPr id="90115"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Adding a random (i.e., irrelevant) attribute can significantly degrade C4.5’s performance</a:t>
            </a:r>
          </a:p>
          <a:p>
            <a:pPr marL="742950" lvl="1" indent="-285750">
              <a:spcBef>
                <a:spcPct val="20000"/>
              </a:spcBef>
              <a:buFontTx/>
              <a:buChar char="–"/>
            </a:pPr>
            <a:r>
              <a:rPr lang="en-US"/>
              <a:t>Problem: attribute selection based on smaller and smaller amounts of data</a:t>
            </a:r>
          </a:p>
          <a:p>
            <a:pPr marL="342900" indent="-342900">
              <a:spcBef>
                <a:spcPct val="20000"/>
              </a:spcBef>
              <a:buFontTx/>
              <a:buChar char="•"/>
            </a:pPr>
            <a:r>
              <a:rPr lang="en-US" sz="2800"/>
              <a:t>IBL is also very susceptible to irrelevant attributes </a:t>
            </a:r>
          </a:p>
          <a:p>
            <a:pPr marL="742950" lvl="1" indent="-285750">
              <a:spcBef>
                <a:spcPct val="20000"/>
              </a:spcBef>
              <a:buFontTx/>
              <a:buChar char="–"/>
            </a:pPr>
            <a:r>
              <a:rPr lang="en-US"/>
              <a:t>Number of training instances required increases exponentially with number of irrelevant attributes</a:t>
            </a:r>
          </a:p>
          <a:p>
            <a:pPr marL="342900" indent="-342900">
              <a:spcBef>
                <a:spcPct val="20000"/>
              </a:spcBef>
              <a:buFontTx/>
              <a:buChar char="•"/>
            </a:pPr>
            <a:r>
              <a:rPr lang="en-US" sz="2800"/>
              <a:t>Naïve Bayes doesn’t have this problem</a:t>
            </a:r>
          </a:p>
          <a:p>
            <a:pPr marL="342900" indent="-342900">
              <a:spcBef>
                <a:spcPct val="20000"/>
              </a:spcBef>
              <a:buFontTx/>
              <a:buChar char="•"/>
            </a:pPr>
            <a:r>
              <a:rPr lang="en-US" sz="2800" i="1"/>
              <a:t>Relevant</a:t>
            </a:r>
            <a:r>
              <a:rPr lang="en-US" sz="2800"/>
              <a:t> attributes can also be harmful</a:t>
            </a:r>
            <a:endParaRPr lang="en-AU" sz="28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2162" name="Rectangle 1026"/>
          <p:cNvSpPr>
            <a:spLocks noChangeArrowheads="1"/>
          </p:cNvSpPr>
          <p:nvPr/>
        </p:nvSpPr>
        <p:spPr bwMode="auto">
          <a:xfrm>
            <a:off x="2286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Attribute subsets for weather data</a:t>
            </a:r>
            <a:endParaRPr lang="en-AU" sz="4400">
              <a:solidFill>
                <a:schemeClr val="tx2"/>
              </a:solidFill>
            </a:endParaRPr>
          </a:p>
        </p:txBody>
      </p:sp>
      <p:pic>
        <p:nvPicPr>
          <p:cNvPr id="92163" name="Picture 10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066800"/>
            <a:ext cx="7010400" cy="524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397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3186" name="Rectangle 2"/>
          <p:cNvSpPr>
            <a:spLocks noChangeArrowheads="1"/>
          </p:cNvSpPr>
          <p:nvPr/>
        </p:nvSpPr>
        <p:spPr bwMode="auto">
          <a:xfrm>
            <a:off x="381000"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Searching the attribute space</a:t>
            </a:r>
            <a:endParaRPr lang="en-AU" sz="4400">
              <a:solidFill>
                <a:schemeClr val="tx2"/>
              </a:solidFill>
            </a:endParaRPr>
          </a:p>
        </p:txBody>
      </p:sp>
      <p:sp>
        <p:nvSpPr>
          <p:cNvPr id="93187" name="Rectangle 3"/>
          <p:cNvSpPr>
            <a:spLocks noChangeArrowheads="1"/>
          </p:cNvSpPr>
          <p:nvPr/>
        </p:nvSpPr>
        <p:spPr bwMode="auto">
          <a:xfrm>
            <a:off x="381000" y="1066800"/>
            <a:ext cx="8534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2800"/>
              <a:t>Number of possible attribute subsets is exponential in the number of attributes</a:t>
            </a:r>
          </a:p>
          <a:p>
            <a:pPr marL="342900" indent="-342900">
              <a:lnSpc>
                <a:spcPct val="90000"/>
              </a:lnSpc>
              <a:spcBef>
                <a:spcPct val="20000"/>
              </a:spcBef>
              <a:buFontTx/>
              <a:buChar char="•"/>
            </a:pPr>
            <a:r>
              <a:rPr lang="en-US" sz="2800"/>
              <a:t>Common greedy approaches: </a:t>
            </a:r>
            <a:r>
              <a:rPr lang="en-US" sz="2800" i="1"/>
              <a:t>forward selection</a:t>
            </a:r>
            <a:r>
              <a:rPr lang="en-US" sz="2800"/>
              <a:t> and </a:t>
            </a:r>
            <a:r>
              <a:rPr lang="en-US" sz="2800" i="1"/>
              <a:t>backward</a:t>
            </a:r>
            <a:r>
              <a:rPr lang="en-US" sz="2800"/>
              <a:t> </a:t>
            </a:r>
            <a:r>
              <a:rPr lang="en-US" sz="2800" i="1"/>
              <a:t>elimination</a:t>
            </a:r>
            <a:endParaRPr lang="en-US" sz="2800"/>
          </a:p>
          <a:p>
            <a:pPr marL="342900" indent="-342900">
              <a:lnSpc>
                <a:spcPct val="90000"/>
              </a:lnSpc>
              <a:spcBef>
                <a:spcPct val="20000"/>
              </a:spcBef>
              <a:buFontTx/>
              <a:buChar char="•"/>
            </a:pPr>
            <a:r>
              <a:rPr lang="en-US" sz="2800"/>
              <a:t>More sophisticated strategies:</a:t>
            </a:r>
          </a:p>
          <a:p>
            <a:pPr marL="742950" lvl="1" indent="-285750">
              <a:lnSpc>
                <a:spcPct val="90000"/>
              </a:lnSpc>
              <a:spcBef>
                <a:spcPct val="20000"/>
              </a:spcBef>
              <a:buFontTx/>
              <a:buChar char="–"/>
            </a:pPr>
            <a:r>
              <a:rPr lang="en-US" i="1"/>
              <a:t>Bidirectional </a:t>
            </a:r>
            <a:r>
              <a:rPr lang="en-US"/>
              <a:t>search</a:t>
            </a:r>
          </a:p>
          <a:p>
            <a:pPr marL="742950" lvl="1" indent="-285750">
              <a:lnSpc>
                <a:spcPct val="90000"/>
              </a:lnSpc>
              <a:spcBef>
                <a:spcPct val="20000"/>
              </a:spcBef>
              <a:buFontTx/>
              <a:buChar char="–"/>
            </a:pPr>
            <a:r>
              <a:rPr lang="en-US" i="1"/>
              <a:t>Best-first</a:t>
            </a:r>
            <a:r>
              <a:rPr lang="en-US"/>
              <a:t> search: can find the optimum solution</a:t>
            </a:r>
          </a:p>
          <a:p>
            <a:pPr marL="742950" lvl="1" indent="-285750">
              <a:lnSpc>
                <a:spcPct val="90000"/>
              </a:lnSpc>
              <a:spcBef>
                <a:spcPct val="20000"/>
              </a:spcBef>
              <a:buFontTx/>
              <a:buChar char="–"/>
            </a:pPr>
            <a:r>
              <a:rPr lang="en-US" i="1"/>
              <a:t>Beam</a:t>
            </a:r>
            <a:r>
              <a:rPr lang="en-US"/>
              <a:t> search: approximation to best-first search</a:t>
            </a:r>
          </a:p>
          <a:p>
            <a:pPr marL="742950" lvl="1" indent="-285750">
              <a:lnSpc>
                <a:spcPct val="90000"/>
              </a:lnSpc>
              <a:spcBef>
                <a:spcPct val="20000"/>
              </a:spcBef>
              <a:buFontTx/>
              <a:buChar char="–"/>
            </a:pPr>
            <a:r>
              <a:rPr lang="en-US" i="1"/>
              <a:t>Genetic algorithms</a:t>
            </a:r>
          </a:p>
          <a:p>
            <a:pPr marL="342900" indent="-342900">
              <a:lnSpc>
                <a:spcPct val="90000"/>
              </a:lnSpc>
              <a:spcBef>
                <a:spcPct val="20000"/>
              </a:spcBef>
              <a:buFontTx/>
              <a:buChar char="•"/>
            </a:pPr>
            <a:r>
              <a:rPr lang="en-AU" sz="2800"/>
              <a:t>All approaches need a</a:t>
            </a:r>
            <a:r>
              <a:rPr lang="en-AU" sz="2800" i="1"/>
              <a:t> fitness metric </a:t>
            </a:r>
            <a:r>
              <a:rPr lang="en-AU" sz="2800"/>
              <a:t>(i.e., definition of ‘good’ or ‘right’)</a:t>
            </a:r>
          </a:p>
          <a:p>
            <a:pPr marL="742950" lvl="1" indent="-285750">
              <a:lnSpc>
                <a:spcPct val="90000"/>
              </a:lnSpc>
              <a:spcBef>
                <a:spcPct val="20000"/>
              </a:spcBef>
              <a:buFontTx/>
              <a:buChar char="–"/>
            </a:pPr>
            <a:r>
              <a:rPr lang="en-AU"/>
              <a:t>Could be 10-fold CV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1138" name="Rectangle 2"/>
          <p:cNvSpPr>
            <a:spLocks noChangeArrowheads="1"/>
          </p:cNvSpPr>
          <p:nvPr/>
        </p:nvSpPr>
        <p:spPr bwMode="auto">
          <a:xfrm>
            <a:off x="304800" y="152400"/>
            <a:ext cx="8534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Scheme-independent selection</a:t>
            </a:r>
            <a:endParaRPr lang="en-AU" sz="4400">
              <a:solidFill>
                <a:schemeClr val="tx2"/>
              </a:solidFill>
            </a:endParaRPr>
          </a:p>
        </p:txBody>
      </p:sp>
      <p:sp>
        <p:nvSpPr>
          <p:cNvPr id="91139" name="Rectangle 3"/>
          <p:cNvSpPr>
            <a:spLocks noChangeArrowheads="1"/>
          </p:cNvSpPr>
          <p:nvPr/>
        </p:nvSpPr>
        <p:spPr bwMode="auto">
          <a:xfrm>
            <a:off x="304800" y="1066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2800" i="1"/>
              <a:t>Filter</a:t>
            </a:r>
            <a:r>
              <a:rPr lang="en-US" sz="2800"/>
              <a:t> or </a:t>
            </a:r>
            <a:r>
              <a:rPr lang="en-US" sz="2800" i="1"/>
              <a:t>open loop</a:t>
            </a:r>
            <a:r>
              <a:rPr lang="en-US" sz="2800"/>
              <a:t> approach: assessment based on general characteristics of the data (does not involve repeated learning)</a:t>
            </a:r>
          </a:p>
          <a:p>
            <a:pPr marL="342900" indent="-342900">
              <a:lnSpc>
                <a:spcPct val="90000"/>
              </a:lnSpc>
              <a:spcBef>
                <a:spcPct val="20000"/>
              </a:spcBef>
              <a:buFontTx/>
              <a:buChar char="•"/>
            </a:pPr>
            <a:r>
              <a:rPr lang="en-US" sz="2800"/>
              <a:t>One method: find subset of attributes that is enough to separate all the instances</a:t>
            </a:r>
          </a:p>
          <a:p>
            <a:pPr marL="342900" indent="-342900">
              <a:lnSpc>
                <a:spcPct val="90000"/>
              </a:lnSpc>
              <a:spcBef>
                <a:spcPct val="20000"/>
              </a:spcBef>
              <a:buFontTx/>
              <a:buChar char="•"/>
            </a:pPr>
            <a:r>
              <a:rPr lang="en-US" sz="2800"/>
              <a:t>Another method: use different learning scheme (e.g., C4.5, 1R) to select attributes</a:t>
            </a:r>
          </a:p>
          <a:p>
            <a:pPr marL="342900" indent="-342900">
              <a:lnSpc>
                <a:spcPct val="90000"/>
              </a:lnSpc>
              <a:spcBef>
                <a:spcPct val="20000"/>
              </a:spcBef>
              <a:buFontTx/>
              <a:buChar char="•"/>
            </a:pPr>
            <a:r>
              <a:rPr lang="en-US" sz="2800"/>
              <a:t>IBL-based attribute weighting techniques can also be used (this is the normal way IBL works, but as noted can’t find redundant attributes)</a:t>
            </a:r>
          </a:p>
          <a:p>
            <a:pPr marL="342900" indent="-342900">
              <a:lnSpc>
                <a:spcPct val="90000"/>
              </a:lnSpc>
              <a:spcBef>
                <a:spcPct val="20000"/>
              </a:spcBef>
              <a:buFontTx/>
              <a:buChar char="•"/>
            </a:pPr>
            <a:r>
              <a:rPr lang="en-US" sz="2800"/>
              <a:t>Correlation-based (statistical) evaluation of subsets</a:t>
            </a:r>
          </a:p>
          <a:p>
            <a:pPr marL="742950" lvl="1" indent="-285750">
              <a:lnSpc>
                <a:spcPct val="90000"/>
              </a:lnSpc>
              <a:spcBef>
                <a:spcPct val="20000"/>
              </a:spcBef>
              <a:buFontTx/>
              <a:buChar char="–"/>
            </a:pPr>
            <a:r>
              <a:rPr lang="en-AU" i="1"/>
              <a:t>Symmetric uncertainty</a:t>
            </a:r>
            <a:r>
              <a:rPr lang="en-AU"/>
              <a:t> based on entropy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4210" name="Rectangle 2"/>
          <p:cNvSpPr>
            <a:spLocks noChangeArrowheads="1"/>
          </p:cNvSpPr>
          <p:nvPr/>
        </p:nvSpPr>
        <p:spPr bwMode="auto">
          <a:xfrm>
            <a:off x="381000" y="2286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Scheme-specific selection</a:t>
            </a:r>
            <a:endParaRPr lang="en-AU" sz="4400">
              <a:solidFill>
                <a:schemeClr val="tx2"/>
              </a:solidFill>
            </a:endParaRPr>
          </a:p>
        </p:txBody>
      </p:sp>
      <p:sp>
        <p:nvSpPr>
          <p:cNvPr id="94211" name="Rectangle 3"/>
          <p:cNvSpPr>
            <a:spLocks noChangeArrowheads="1"/>
          </p:cNvSpPr>
          <p:nvPr/>
        </p:nvSpPr>
        <p:spPr bwMode="auto">
          <a:xfrm>
            <a:off x="381000" y="11430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i="1"/>
              <a:t>Wrapper </a:t>
            </a:r>
            <a:r>
              <a:rPr lang="en-US" sz="2800"/>
              <a:t>or</a:t>
            </a:r>
            <a:r>
              <a:rPr lang="en-US" sz="2800" i="1"/>
              <a:t> closed loop </a:t>
            </a:r>
            <a:r>
              <a:rPr lang="en-US" sz="2800"/>
              <a:t>approach: attribute selection implemented as wrapper around learning scheme</a:t>
            </a:r>
          </a:p>
          <a:p>
            <a:pPr marL="742950" lvl="1" indent="-285750">
              <a:spcBef>
                <a:spcPct val="20000"/>
              </a:spcBef>
              <a:buFontTx/>
              <a:buChar char="–"/>
            </a:pPr>
            <a:r>
              <a:rPr lang="en-US"/>
              <a:t>Evaluation criterion: as before, CV performance</a:t>
            </a:r>
          </a:p>
          <a:p>
            <a:pPr marL="342900" indent="-342900">
              <a:spcBef>
                <a:spcPct val="20000"/>
              </a:spcBef>
              <a:buFontTx/>
              <a:buChar char="•"/>
            </a:pPr>
            <a:r>
              <a:rPr lang="en-US" sz="2800"/>
              <a:t>Time consuming: adds factor of </a:t>
            </a:r>
            <a:r>
              <a:rPr lang="en-US" sz="2800" i="1"/>
              <a:t>2</a:t>
            </a:r>
            <a:r>
              <a:rPr lang="en-US" sz="2800" i="1" baseline="30000"/>
              <a:t>k</a:t>
            </a:r>
            <a:r>
              <a:rPr lang="en-US" sz="2800"/>
              <a:t> – 1 for exhaustive search approaches with </a:t>
            </a:r>
            <a:r>
              <a:rPr lang="en-US" sz="2800" i="1"/>
              <a:t>k</a:t>
            </a:r>
            <a:r>
              <a:rPr lang="en-US" sz="2800"/>
              <a:t> attributes</a:t>
            </a:r>
          </a:p>
          <a:p>
            <a:pPr marL="742950" lvl="1" indent="-285750">
              <a:spcBef>
                <a:spcPct val="20000"/>
              </a:spcBef>
              <a:buFontTx/>
              <a:buChar char="–"/>
            </a:pPr>
            <a:r>
              <a:rPr lang="en-US"/>
              <a:t>sum(k choose 1, k choose 2, …, k choose k)</a:t>
            </a:r>
          </a:p>
          <a:p>
            <a:pPr marL="742950" lvl="1" indent="-285750">
              <a:spcBef>
                <a:spcPct val="20000"/>
              </a:spcBef>
              <a:buFontTx/>
              <a:buChar char="–"/>
            </a:pPr>
            <a:r>
              <a:rPr lang="en-US"/>
              <a:t>Linearity in </a:t>
            </a:r>
            <a:r>
              <a:rPr lang="en-US" i="1"/>
              <a:t>k</a:t>
            </a:r>
            <a:r>
              <a:rPr lang="en-US"/>
              <a:t> requires prior ranking of attributes</a:t>
            </a:r>
          </a:p>
          <a:p>
            <a:pPr marL="342900" indent="-342900">
              <a:spcBef>
                <a:spcPct val="20000"/>
              </a:spcBef>
              <a:buFontTx/>
              <a:buChar char="•"/>
            </a:pPr>
            <a:r>
              <a:rPr lang="en-US" sz="2800"/>
              <a:t>Scheme-specific attribute selection essential for learning decision tables</a:t>
            </a:r>
          </a:p>
          <a:p>
            <a:pPr marL="342900" indent="-342900">
              <a:spcBef>
                <a:spcPct val="20000"/>
              </a:spcBef>
              <a:buFontTx/>
              <a:buChar char="•"/>
            </a:pPr>
            <a:r>
              <a:rPr lang="en-US" sz="2800"/>
              <a:t>Is efficient for decision tables and Naïve Bayes</a:t>
            </a:r>
          </a:p>
          <a:p>
            <a:pPr marL="742950" lvl="1" indent="-285750">
              <a:spcBef>
                <a:spcPct val="20000"/>
              </a:spcBef>
              <a:buFontTx/>
              <a:buChar char="–"/>
            </a:pPr>
            <a:r>
              <a:rPr lang="en-AU"/>
              <a:t>Algorithms not complex =&gt; CV computation less complex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5234" name="Rectangle 2"/>
          <p:cNvSpPr>
            <a:spLocks noChangeArrowheads="1"/>
          </p:cNvSpPr>
          <p:nvPr/>
        </p:nvSpPr>
        <p:spPr bwMode="auto">
          <a:xfrm>
            <a:off x="381000" y="3048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Discretizing numeric attributes</a:t>
            </a:r>
            <a:endParaRPr lang="en-AU" sz="4400">
              <a:solidFill>
                <a:schemeClr val="tx2"/>
              </a:solidFill>
            </a:endParaRPr>
          </a:p>
        </p:txBody>
      </p:sp>
      <p:sp>
        <p:nvSpPr>
          <p:cNvPr id="95235" name="Rectangle 3"/>
          <p:cNvSpPr>
            <a:spLocks noChangeArrowheads="1"/>
          </p:cNvSpPr>
          <p:nvPr/>
        </p:nvSpPr>
        <p:spPr bwMode="auto">
          <a:xfrm>
            <a:off x="0" y="1143000"/>
            <a:ext cx="9067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Can be used to avoid making normality assumption in Naïve Bayes and Clustering</a:t>
            </a:r>
          </a:p>
          <a:p>
            <a:pPr marL="342900" indent="-342900">
              <a:spcBef>
                <a:spcPct val="20000"/>
              </a:spcBef>
              <a:buFontTx/>
              <a:buChar char="•"/>
            </a:pPr>
            <a:r>
              <a:rPr lang="en-US" sz="2800"/>
              <a:t>Recall the simple (</a:t>
            </a:r>
            <a:r>
              <a:rPr lang="en-US" sz="2800" i="1"/>
              <a:t>global</a:t>
            </a:r>
            <a:r>
              <a:rPr lang="en-US" sz="2800"/>
              <a:t>) discretization scheme used in 1R</a:t>
            </a:r>
          </a:p>
          <a:p>
            <a:pPr marL="342900" indent="-342900">
              <a:spcBef>
                <a:spcPct val="20000"/>
              </a:spcBef>
              <a:buFontTx/>
              <a:buChar char="•"/>
            </a:pPr>
            <a:r>
              <a:rPr lang="en-US" sz="2800"/>
              <a:t>C4.5, however, performs </a:t>
            </a:r>
            <a:r>
              <a:rPr lang="en-US" sz="2800" i="1"/>
              <a:t>local </a:t>
            </a:r>
            <a:r>
              <a:rPr lang="en-US" sz="2800"/>
              <a:t>discretization</a:t>
            </a:r>
          </a:p>
          <a:p>
            <a:pPr marL="342900" indent="-342900">
              <a:spcBef>
                <a:spcPct val="20000"/>
              </a:spcBef>
              <a:buFontTx/>
              <a:buChar char="•"/>
            </a:pPr>
            <a:r>
              <a:rPr lang="en-US" sz="2800"/>
              <a:t>Global</a:t>
            </a:r>
            <a:r>
              <a:rPr lang="en-US" sz="2800" i="1"/>
              <a:t> </a:t>
            </a:r>
            <a:r>
              <a:rPr lang="en-US" sz="2800"/>
              <a:t>discretization can be advantageous because it’s based on more data</a:t>
            </a:r>
          </a:p>
          <a:p>
            <a:pPr marL="742950" lvl="1" indent="-285750">
              <a:spcBef>
                <a:spcPct val="20000"/>
              </a:spcBef>
              <a:buFontTx/>
              <a:buChar char="–"/>
            </a:pPr>
            <a:r>
              <a:rPr lang="en-US"/>
              <a:t>Learner can be applied to discretized attribute using nominal attributes </a:t>
            </a:r>
            <a:r>
              <a:rPr lang="en-US" i="1"/>
              <a:t>or</a:t>
            </a:r>
          </a:p>
          <a:p>
            <a:pPr marL="742950" lvl="1" indent="-285750">
              <a:spcBef>
                <a:spcPct val="20000"/>
              </a:spcBef>
              <a:buFontTx/>
              <a:buChar char="–"/>
            </a:pPr>
            <a:r>
              <a:rPr lang="en-US"/>
              <a:t>Learner can be applied to order-preserving binary attributes coding the intervals in the discretized attribute</a:t>
            </a:r>
          </a:p>
          <a:p>
            <a:pPr marL="1143000" lvl="2" indent="-228600">
              <a:spcBef>
                <a:spcPct val="20000"/>
              </a:spcBef>
              <a:buFontTx/>
              <a:buChar char="•"/>
            </a:pPr>
            <a:r>
              <a:rPr lang="en-AU" sz="2000"/>
              <a:t>Relational tests can be employed to leverage the order</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4280</TotalTime>
  <Words>5877</Words>
  <Application>Microsoft Office PowerPoint</Application>
  <PresentationFormat>On-screen Show (4:3)</PresentationFormat>
  <Paragraphs>424</Paragraphs>
  <Slides>27</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Courier New</vt:lpstr>
      <vt:lpstr>Symbol</vt:lpstr>
      <vt:lpstr>Times</vt:lpstr>
      <vt:lpstr>Times New Roman</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Temperature attribute final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Lehigh University Computer Science and Engineering Department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on: Engineering the input and output</dc:title>
  <dc:subject>CSE 347 Data Mining</dc:subject>
  <dc:creator>William M. Pottenger, Ph.D.</dc:creator>
  <cp:lastModifiedBy>Christie Nelson</cp:lastModifiedBy>
  <cp:revision>352</cp:revision>
  <cp:lastPrinted>2016-04-14T04:28:59Z</cp:lastPrinted>
  <dcterms:created xsi:type="dcterms:W3CDTF">1601-01-01T00:00:00Z</dcterms:created>
  <dcterms:modified xsi:type="dcterms:W3CDTF">2017-11-16T18:57:27Z</dcterms:modified>
</cp:coreProperties>
</file>