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1"/>
  </p:notesMasterIdLst>
  <p:handoutMasterIdLst>
    <p:handoutMasterId r:id="rId72"/>
  </p:handoutMasterIdLst>
  <p:sldIdLst>
    <p:sldId id="428" r:id="rId2"/>
    <p:sldId id="495" r:id="rId3"/>
    <p:sldId id="455" r:id="rId4"/>
    <p:sldId id="430" r:id="rId5"/>
    <p:sldId id="496" r:id="rId6"/>
    <p:sldId id="431" r:id="rId7"/>
    <p:sldId id="432" r:id="rId8"/>
    <p:sldId id="433" r:id="rId9"/>
    <p:sldId id="497" r:id="rId10"/>
    <p:sldId id="435" r:id="rId11"/>
    <p:sldId id="434" r:id="rId12"/>
    <p:sldId id="436" r:id="rId13"/>
    <p:sldId id="437" r:id="rId14"/>
    <p:sldId id="488" r:id="rId15"/>
    <p:sldId id="456" r:id="rId16"/>
    <p:sldId id="310" r:id="rId17"/>
    <p:sldId id="311" r:id="rId18"/>
    <p:sldId id="312" r:id="rId19"/>
    <p:sldId id="313" r:id="rId20"/>
    <p:sldId id="314" r:id="rId21"/>
    <p:sldId id="315" r:id="rId22"/>
    <p:sldId id="498" r:id="rId23"/>
    <p:sldId id="316" r:id="rId24"/>
    <p:sldId id="317" r:id="rId25"/>
    <p:sldId id="318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499" r:id="rId43"/>
    <p:sldId id="500" r:id="rId44"/>
    <p:sldId id="336" r:id="rId45"/>
    <p:sldId id="337" r:id="rId46"/>
    <p:sldId id="338" r:id="rId47"/>
    <p:sldId id="339" r:id="rId48"/>
    <p:sldId id="340" r:id="rId49"/>
    <p:sldId id="341" r:id="rId50"/>
    <p:sldId id="489" r:id="rId51"/>
    <p:sldId id="491" r:id="rId52"/>
    <p:sldId id="457" r:id="rId53"/>
    <p:sldId id="458" r:id="rId54"/>
    <p:sldId id="459" r:id="rId55"/>
    <p:sldId id="460" r:id="rId56"/>
    <p:sldId id="461" r:id="rId57"/>
    <p:sldId id="462" r:id="rId58"/>
    <p:sldId id="463" r:id="rId59"/>
    <p:sldId id="464" r:id="rId60"/>
    <p:sldId id="465" r:id="rId61"/>
    <p:sldId id="466" r:id="rId62"/>
    <p:sldId id="467" r:id="rId63"/>
    <p:sldId id="468" r:id="rId64"/>
    <p:sldId id="469" r:id="rId65"/>
    <p:sldId id="470" r:id="rId66"/>
    <p:sldId id="471" r:id="rId67"/>
    <p:sldId id="472" r:id="rId68"/>
    <p:sldId id="473" r:id="rId69"/>
    <p:sldId id="493" r:id="rId70"/>
  </p:sldIdLst>
  <p:sldSz cx="9144000" cy="6858000" type="screen4x3"/>
  <p:notesSz cx="7086600" cy="8686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42" autoAdjust="0"/>
    <p:restoredTop sz="92157" autoAdjust="0"/>
  </p:normalViewPr>
  <p:slideViewPr>
    <p:cSldViewPr snapToGrid="0" snapToObjects="1">
      <p:cViewPr varScale="1">
        <p:scale>
          <a:sx n="114" d="100"/>
          <a:sy n="114" d="100"/>
        </p:scale>
        <p:origin x="112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2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image" Target="../media/image14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7.emf"/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vert="horz" lIns="84024" tIns="42012" rIns="84024" bIns="42012" compatLnSpc="0">
            <a:noAutofit/>
          </a:bodyPr>
          <a:lstStyle/>
          <a:p>
            <a:pPr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</a:pPr>
            <a:endParaRPr lang="en-US" sz="130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1487" y="0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vert="horz" lIns="84024" tIns="42012" rIns="84024" bIns="42012" compatLnSpc="0">
            <a:noAutofit/>
          </a:bodyPr>
          <a:lstStyle/>
          <a:p>
            <a:pPr algn="r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</a:pPr>
            <a:endParaRPr lang="en-US" sz="130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2729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vert="horz" lIns="84024" tIns="42012" rIns="84024" bIns="42012" anchor="b" compatLnSpc="0">
            <a:noAutofit/>
          </a:bodyPr>
          <a:lstStyle/>
          <a:p>
            <a:pPr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</a:pPr>
            <a:endParaRPr lang="en-US" sz="130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vert="horz" lIns="84024" tIns="42012" rIns="84024" bIns="42012" anchor="b" compatLnSpc="0">
            <a:noAutofit/>
          </a:bodyPr>
          <a:lstStyle/>
          <a:p>
            <a:pPr algn="r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</a:pPr>
            <a:fld id="{0FD29472-3254-4B52-BAD6-C39335F43F4B}" type="slidenum">
              <a:pPr algn="r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</a:pPr>
              <a:t>‹#›</a:t>
            </a:fld>
            <a:endParaRPr lang="en-US" sz="130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3841" y="0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/>
          <a:lstStyle>
            <a:lvl1pPr algn="r">
              <a:defRPr sz="1100"/>
            </a:lvl1pPr>
          </a:lstStyle>
          <a:p>
            <a:fld id="{6825392D-917D-4F0D-B33F-F525AFE32523}" type="datetimeFigureOut">
              <a:rPr lang="en-US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1094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3841" y="8251094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 anchor="b"/>
          <a:lstStyle>
            <a:lvl1pPr algn="r">
              <a:defRPr sz="1100"/>
            </a:lvl1pPr>
          </a:lstStyle>
          <a:p>
            <a:fld id="{87582209-91EF-4628-A1EE-5A715CBA63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58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3841" y="0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/>
          <a:lstStyle>
            <a:lvl1pPr algn="r">
              <a:defRPr sz="1100"/>
            </a:lvl1pPr>
          </a:lstStyle>
          <a:p>
            <a:fld id="{25ED9991-505F-4D7F-8E36-061EC94C824A}" type="datetimeFigureOut">
              <a:rPr lang="en-US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9088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368" tIns="42684" rIns="85368" bIns="426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506" y="4180190"/>
            <a:ext cx="5669588" cy="3420939"/>
          </a:xfrm>
          <a:prstGeom prst="rect">
            <a:avLst/>
          </a:prstGeom>
        </p:spPr>
        <p:txBody>
          <a:bodyPr vert="horz" lIns="85368" tIns="42684" rIns="85368" bIns="4268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217243" y="660010"/>
            <a:ext cx="4652068" cy="325733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08690" y="4126364"/>
            <a:ext cx="5669173" cy="3908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 lang="en-US" sz="13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011487" y="0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 lang="en-US" sz="13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8252729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 lang="en-US" sz="13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 lang="en-US" sz="13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5DB25C50-FBFB-4AF6-B5D9-A13A3745874E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251094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3841" y="8251094"/>
            <a:ext cx="3071219" cy="435707"/>
          </a:xfrm>
          <a:prstGeom prst="rect">
            <a:avLst/>
          </a:prstGeom>
        </p:spPr>
        <p:txBody>
          <a:bodyPr vert="horz" lIns="85368" tIns="42684" rIns="85368" bIns="42684" rtlCol="0" anchor="b"/>
          <a:lstStyle>
            <a:lvl1pPr algn="r">
              <a:defRPr sz="1100"/>
            </a:lvl1pPr>
          </a:lstStyle>
          <a:p>
            <a:fld id="{0B38130B-2021-4B37-933F-C67F83DAEC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BC758F00-32ED-474C-97D9-5B452B0E241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1EFB9466-8887-4411-A2AF-6F9D4D9C250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544" y="651205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341" y="4126038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F7534B5-FCF7-4146-B094-00A11E0ABEA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8B09A440-421D-4201-8B83-D6DD1A9470D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6B8694A-74FD-4521-9A29-38DC55EEC1E5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2EC1630-1E73-4184-82C1-988344721AA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077FF80-801E-49CD-8657-F03BB0ACBA7F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3CA3270-F16C-4366-A25F-CB51741E624D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A461AE1-4AE9-4BC3-A5CD-0AB6451149B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28272BE-0E00-4001-861A-75C61BD7BBF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1879-774E-0543-A054-9A8E05C48EB5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A6024A1-563A-48A7-BB16-343CEBBB503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165E822-5E23-4086-8E6D-8A75FF5C62EA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ED94CBF-2739-40BC-9331-83FA97EDD0F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0688342-276C-486A-B59F-8F9CAA8CC32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1F43B87C-9F8D-4C77-8792-27D532FA086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39B19EF-D5F3-4F34-91C7-327AA3F4B3D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3F01438-A696-4A0E-9A61-BFC5966CC40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9729D35-A21D-4EF3-960B-246C8B908A4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19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1955ED88-1261-480C-A317-8E716DB304C1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221393CF-DED9-4454-93D7-7C15C5194D7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1ED4AB6-A12D-45AF-83DE-E2273A4C9AB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2683968-4F18-446E-8BD7-F3810EB4B26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1779F1C-82B3-4DF4-884B-3C3D60921A2B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B29025B-0F16-4D4F-ACF5-C10648D0B68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1779F1C-82B3-4DF4-884B-3C3D60921A2B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B29025B-0F16-4D4F-ACF5-C10648D0B68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06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F5B47B1-3A58-43D9-B442-9DF9476F909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156B3816-0412-4B42-BF95-756196A23E2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7663E80-D0E1-4511-82FD-2E8EE63EB35A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A25FF59-CAD9-4AF8-AB76-210F4D1DE26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8410F591-BBCC-40CC-B770-BD2A528E3DC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251B4A4-152E-4400-B94F-522A920ED1BF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4D2452A-AEA4-4703-9B20-321C453B505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4DE52C0-9E35-45BA-92BF-CC733FA535EB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A7A3753-0BD8-4C35-BE58-C02495A5D81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EA9688F-4220-41F2-92F3-81409B81B0A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731D836-E2E5-4F9C-B24A-F01691BAAE3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97AAC3F-BB73-4AA6-839A-30B22F27C1E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13AE0A5-6B0C-4F9F-9544-B7DACC2606F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87B289F-86FB-4E98-A1C1-9971E021524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29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8AA2FCAE-4F5F-40C2-A363-5DAB28CFEEE1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5F92D2A-1E75-4615-8CF3-549EDE4CCF1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1879-774E-0543-A054-9A8E05C48EB5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A0EBBAE-8208-4090-BDE3-A2EA970C6C3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24ABCA4-B2E5-4F70-9F25-64AD7A4AEC3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1E0FDC1-AC4A-4550-B5B0-F97FE1E6F16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7191E8A-DD8D-4185-B099-5A943350DD7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718BB99-7336-45D7-A1AB-8F4A385A104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9B2419E-D3E3-4F79-AE67-CE10F946234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21FF3CE3-C2A3-4034-8234-1453BFBA44D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FDF420C0-059B-4CFE-8AD5-2CCB568D0905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E973A8A-4CEE-4FD1-81EB-4E89AACC6BC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B47BBBD9-BE41-467E-82D4-FA7621A4A86F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33C6DBF-5CE1-4169-96DF-68B86F829C4A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A530C7E-5F5A-407C-B53A-EE6008F0EBE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D3BFA2C-0911-42C3-81B6-4A61F4EE77B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D6FD892-5702-4169-B3A9-B3FF4D2397A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3A2E70C-2615-494D-A6DE-184C1295ABE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80197B3-30EF-4869-BCAE-29C7BC3D7DAD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BEF45AC-D259-422C-9D04-6125A22E53A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BD1FA0AB-65A5-4587-B8DD-AF7CD83E71F6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39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9AC71D4-8B69-49DF-8636-41F3968BDE8F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A37ED2B-BFD5-454E-BA6E-33E9BFC0D27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1ED4AB6-A12D-45AF-83DE-E2273A4C9AB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2683968-4F18-446E-8BD7-F3810EB4B26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9C88630-47B8-457E-8F7F-F8DA1E96E3A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D279C9D-4927-445A-80D5-0F6D91CE78F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9C88630-47B8-457E-8F7F-F8DA1E96E3A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D279C9D-4927-445A-80D5-0F6D91CE78F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55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9C88630-47B8-457E-8F7F-F8DA1E96E3A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D279C9D-4927-445A-80D5-0F6D91CE78F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238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07F94EE-977D-467B-B1F9-118B9010E11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F7F1161D-0155-43C3-BC75-6B20D2CFB281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3E6F6A2-E36B-4848-AE7C-13743358F9A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D175E21-F129-4B82-9600-EE8930421BED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F4FF03F-A860-4A88-B28C-B18ADEA5467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F5ED728D-3FDB-4677-8CB2-8DF4F988B7F6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B3C6B60-078F-4CCA-8CE8-CC7E727B578D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EB7884F-CACF-4904-AAB1-9A34CF1AD36F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2ABC57CA-2DCE-4329-A683-7AA4F166EB3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10FE9676-6F95-4523-9CB8-6BF5C473056A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816D268-0270-4F7C-BF62-9BCD93CBD50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37E0963-F4F0-4062-ADFE-F9496908644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49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3908861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1879-774E-0543-A054-9A8E05C48EB5}" type="slidenum">
              <a:rPr lang="en-CA" smtClean="0"/>
              <a:pPr/>
              <a:t>52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1ED4AB6-A12D-45AF-83DE-E2273A4C9AB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2683968-4F18-446E-8BD7-F3810EB4B26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37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2546EC08-9FCC-43DB-B029-E386AFA2661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34E695E-B50A-43C3-BF75-EAC364F4214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E8C38ED-771D-4062-9F03-F743F9EBC966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2297CB89-4F9C-4825-9FD9-4154C14DD4F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C5FBA2F-EF15-4D06-A4B9-8C6214F2D95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AF3B446-E202-4083-B312-EBB2C0795EF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A8C342E-EBA4-4D33-A565-F008978E9E40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CB66836-943D-41C5-BAE5-9EE1418AA5C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CE1BE195-241C-401C-8F37-D6B05726AFED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12F44A7-2921-46EE-8BCF-AA06CD8F8585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6759C96-DDBB-499B-A721-6723E829205A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EAFC501-B1D7-41DF-BC2B-17249F0FB65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0576D4E-411C-4711-A0FC-89DA684D836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83BE470-01C1-41D6-8F18-5C87F188787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59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039DEAA-D353-4E53-B64E-4436A01F26CB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4CCFA02-AF5F-4E0F-8CE9-975EE6EAEB51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60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B157910C-857D-4CB4-BC2B-3223E46A364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851BCDFB-C21A-4C9C-9954-925FFB1DE4C6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61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00A16F5D-17E3-4EA5-9373-ACA2E13C7536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D48A3FA2-A680-451F-87FB-8AE7132B56A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62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1E59CA3-EE3B-4310-A46C-EF1ABF8C469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A5E9461B-0019-41A3-8471-FF1ECF11512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508D6E7E-DE7A-4848-8959-BE012FACDD9D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6ED086CC-B1ED-466F-AE66-D482D6A2402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63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3830BDF7-0E68-4002-98F3-56A5994373F7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15198E4B-2FA6-4F57-807F-6BF58BA5B198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64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FC8FF908-0F57-410D-AFF2-6B05F850D3DF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55F020C-3119-4896-A5EB-4C836EB120F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65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909F16D-BB3F-49C6-86F6-186101037E1D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F85FF7A-76E8-4BDA-B619-2D37B4632854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66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3188" y="660400"/>
            <a:ext cx="4340225" cy="32559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5"/>
            <a:ext cx="5669173" cy="3827337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148385D1-F43B-43C6-B49F-36C4A72ECE72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E1D654A0-8460-4BB5-8154-96C39C3615AE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85B5EAD6-75EB-423C-B4C5-49017CE963C3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F387686-ABB7-41B3-9EFC-3193BCD5EE3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68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844BC41E-C691-4DEA-89EE-D590CDFB2899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93986F17-B092-4CA1-A845-BF36BD3AA965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7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D18F03A-F094-487E-A0C7-BA03A211B74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1C301D2-2819-4680-A201-46A153834B9A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8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013841" y="0"/>
            <a:ext cx="3071219" cy="435707"/>
          </a:xfrm>
          <a:prstGeom prst="rect">
            <a:avLst/>
          </a:prstGeom>
          <a:noFill/>
        </p:spPr>
        <p:txBody>
          <a:bodyPr vert="horz" lIns="85368" tIns="42684" rIns="85368" bIns="42684" rtlCol="0"/>
          <a:lstStyle/>
          <a:p>
            <a:pPr algn="r" defTabSz="853684">
              <a:defRPr/>
            </a:pPr>
            <a:fld id="{25ED9991-505F-4D7F-8E36-061EC94C824A}" type="datetimeFigureOut">
              <a:rPr lang="en-US" sz="1100"/>
              <a:pPr algn="r" defTabSz="853684">
                <a:defRPr/>
              </a:pPr>
              <a:t>4/16/2020</a:t>
            </a:fld>
            <a:endParaRPr lang="en-US" sz="1100"/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4D18F03A-F094-487E-A0C7-BA03A211B74C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011487" y="8252729"/>
            <a:ext cx="3075066" cy="434028"/>
          </a:xfrm>
          <a:prstGeom prst="rect">
            <a:avLst/>
          </a:prstGeom>
          <a:noFill/>
          <a:ln/>
        </p:spPr>
        <p:txBody>
          <a:bodyPr vert="horz" lIns="85368" tIns="42684" rIns="85368" bIns="42684" rtlCol="0" anchor="b">
            <a:noAutofit/>
          </a:bodyPr>
          <a:lstStyle/>
          <a:p>
            <a:pPr algn="r" defTabSz="853684" hangingPunct="0">
              <a:tabLst>
                <a:tab pos="0" algn="l"/>
                <a:tab pos="853684" algn="l"/>
                <a:tab pos="1707368" algn="l"/>
                <a:tab pos="2561051" algn="l"/>
                <a:tab pos="3414735" algn="l"/>
                <a:tab pos="4268419" algn="l"/>
                <a:tab pos="5122102" algn="l"/>
                <a:tab pos="5975786" algn="l"/>
                <a:tab pos="6829471" algn="l"/>
                <a:tab pos="7683155" algn="l"/>
                <a:tab pos="8536838" algn="l"/>
                <a:tab pos="9390522" algn="l"/>
              </a:tabLst>
              <a:defRPr/>
            </a:pPr>
            <a:fld id="{71C301D2-2819-4680-A201-46A153834B9A}" type="slidenum">
              <a:rPr lang="en-US" sz="130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rPr>
              <a:pPr algn="r" defTabSz="853684" hangingPunct="0">
                <a:tabLst>
                  <a:tab pos="0" algn="l"/>
                  <a:tab pos="853684" algn="l"/>
                  <a:tab pos="1707368" algn="l"/>
                  <a:tab pos="2561051" algn="l"/>
                  <a:tab pos="3414735" algn="l"/>
                  <a:tab pos="4268419" algn="l"/>
                  <a:tab pos="5122102" algn="l"/>
                  <a:tab pos="5975786" algn="l"/>
                  <a:tab pos="6829471" algn="l"/>
                  <a:tab pos="7683155" algn="l"/>
                  <a:tab pos="8536838" algn="l"/>
                  <a:tab pos="9390522" algn="l"/>
                </a:tabLst>
                <a:defRPr/>
              </a:pPr>
              <a:t>9</a:t>
            </a:fld>
            <a:endParaRPr lang="en-US" sz="130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6894" y="651531"/>
            <a:ext cx="4651369" cy="325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8690" y="4126364"/>
            <a:ext cx="5669173" cy="184666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1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090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97028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1134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4341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15843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40877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77472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639351-2A3C-474E-8A4E-77954126218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0657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CEC39-3F40-4CF7-A37F-EF4CC4CBCAE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128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196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C641CE-4933-4651-A6A2-A345D69EA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215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44736E-B941-4388-9143-427892EA5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09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E05BBB-A561-4033-9076-5C4E181B0F9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600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710665-DF5B-491E-AEFD-EDCE6A16CE6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839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78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FBA859-9025-4110-876D-BDE014A89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970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EC3423-E462-43A1-A482-7406E88E99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11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1758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dnuggets.com/2016/07/support-vector-machines-simple-explanation.html" TargetMode="Externa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6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7.e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10" Type="http://schemas.openxmlformats.org/officeDocument/2006/relationships/image" Target="../media/image35.jpg"/><Relationship Id="rId4" Type="http://schemas.openxmlformats.org/officeDocument/2006/relationships/image" Target="../media/image29.jpg"/><Relationship Id="rId9" Type="http://schemas.openxmlformats.org/officeDocument/2006/relationships/image" Target="../media/image3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6.emf"/><Relationship Id="rId4" Type="http://schemas.openxmlformats.org/officeDocument/2006/relationships/image" Target="../media/image42.jpg"/><Relationship Id="rId9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2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nsplash.com/photos/dIb_TIjZ80A" TargetMode="External"/><Relationship Id="rId5" Type="http://schemas.openxmlformats.org/officeDocument/2006/relationships/hyperlink" Target="https://www.marthastewart.com/345534/banana-muffins" TargetMode="External"/><Relationship Id="rId4" Type="http://schemas.openxmlformats.org/officeDocument/2006/relationships/image" Target="../media/image4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witter.com/teenybiscuit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2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2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24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neighbors/plot_classifica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-360" y="990360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Extending instance-based and linear</a:t>
            </a:r>
            <a:r>
              <a:rPr lang="en-AU" sz="2400" b="0" i="0" u="none" strike="noStrike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 models</a:t>
            </a:r>
            <a:endParaRPr lang="en-AU" sz="2400" b="0" i="0" u="none" strike="noStrike" baseline="0" dirty="0">
              <a:ln>
                <a:noFill/>
              </a:ln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dirty="0"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2498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10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Generalized exemplars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00100" y="1524000"/>
            <a:ext cx="7543800" cy="365399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Generalize instances into </a:t>
            </a:r>
            <a:r>
              <a:rPr lang="en-US" sz="2400" i="1" dirty="0" err="1"/>
              <a:t>hyperrectangles</a:t>
            </a:r>
            <a:endParaRPr lang="en-US" sz="2400" i="1" dirty="0"/>
          </a:p>
          <a:p>
            <a:pPr lvl="1">
              <a:spcBef>
                <a:spcPts val="598"/>
              </a:spcBef>
            </a:pPr>
            <a:r>
              <a:rPr lang="en-US" sz="2000" dirty="0"/>
              <a:t>Online: incrementally modify rectangles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Offline version: seek small set of rectangles that cover the instances</a:t>
            </a:r>
            <a:endParaRPr lang="en-US" sz="2400" dirty="0"/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Important design decisions: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Allow overlapping rectangles?</a:t>
            </a:r>
          </a:p>
          <a:p>
            <a:pPr lvl="2">
              <a:spcBef>
                <a:spcPts val="499"/>
              </a:spcBef>
            </a:pPr>
            <a:r>
              <a:rPr lang="en-US" sz="2000" dirty="0"/>
              <a:t>Requires conflict resolution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Allow nested rectangles?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Dealing with uncovered instances?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210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11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Rectangular generalizations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6100" y="4291013"/>
            <a:ext cx="8597900" cy="160337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Nearest-neighbor rule is used outside rectangles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Rectangles are rules! (But they can be more conservative than “normal” rules.)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Nested rectangles are rules with exceptions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75" y="1068310"/>
            <a:ext cx="4286250" cy="3009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342" y="1068310"/>
            <a:ext cx="4286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12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73029" y="65088"/>
            <a:ext cx="7543800" cy="97790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>
                <a:latin typeface="+mj-lt"/>
              </a:rPr>
              <a:t>Separating generalized exemplars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A7A77-F58D-47C5-8C7F-6FEEFFD1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08" y="1042988"/>
            <a:ext cx="6340984" cy="52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7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13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Generalized distance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22275" y="1539875"/>
            <a:ext cx="8721725" cy="409257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  <a:buSzPct val="100000"/>
            </a:pPr>
            <a:r>
              <a:rPr lang="en-US" sz="2400" dirty="0"/>
              <a:t>Problem with Euclidean distance, etc.: only natural for purely numeric datasets</a:t>
            </a:r>
          </a:p>
          <a:p>
            <a:pPr lvl="0">
              <a:lnSpc>
                <a:spcPct val="90000"/>
              </a:lnSpc>
              <a:spcBef>
                <a:spcPts val="697"/>
              </a:spcBef>
              <a:buSzPct val="100000"/>
            </a:pPr>
            <a:r>
              <a:rPr lang="en-US" sz="2400" dirty="0"/>
              <a:t>Transformation-based approach to designing distance functions can be applied more generally</a:t>
            </a:r>
          </a:p>
          <a:p>
            <a:pPr lvl="0">
              <a:lnSpc>
                <a:spcPct val="90000"/>
              </a:lnSpc>
              <a:spcBef>
                <a:spcPts val="697"/>
              </a:spcBef>
              <a:buSzPct val="100000"/>
            </a:pPr>
            <a:r>
              <a:rPr lang="en-US" sz="2400" dirty="0"/>
              <a:t>Given: some transformation operations on attributes</a:t>
            </a:r>
          </a:p>
          <a:p>
            <a:pPr lvl="0">
              <a:lnSpc>
                <a:spcPct val="90000"/>
              </a:lnSpc>
              <a:spcBef>
                <a:spcPts val="697"/>
              </a:spcBef>
              <a:buSzPct val="100000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i="1" dirty="0"/>
              <a:t>K* similarity </a:t>
            </a:r>
            <a:r>
              <a:rPr lang="en-US" sz="2400" dirty="0"/>
              <a:t>= probability of transforming instance A into B by chance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Average over all transformation paths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Weight paths according their probability</a:t>
            </a:r>
            <a:br>
              <a:rPr lang="en-US" sz="2000" dirty="0"/>
            </a:br>
            <a:r>
              <a:rPr lang="en-US" sz="2000" i="1" dirty="0"/>
              <a:t>(need way of measuring this)</a:t>
            </a:r>
            <a:endParaRPr lang="en-US" sz="2400" i="1" dirty="0"/>
          </a:p>
          <a:p>
            <a:pPr lvl="0">
              <a:lnSpc>
                <a:spcPct val="90000"/>
              </a:lnSpc>
              <a:spcBef>
                <a:spcPts val="697"/>
              </a:spcBef>
              <a:buSzPct val="100000"/>
            </a:pPr>
            <a:r>
              <a:rPr lang="en-US" sz="2400" dirty="0"/>
              <a:t>Easily generalized to give distance between </a:t>
            </a:r>
            <a:r>
              <a:rPr lang="en-US" sz="2400" i="1" dirty="0"/>
              <a:t>sets </a:t>
            </a:r>
            <a:r>
              <a:rPr lang="en-US" sz="2400" dirty="0"/>
              <a:t>of instances</a:t>
            </a:r>
          </a:p>
        </p:txBody>
      </p:sp>
    </p:spTree>
    <p:extLst>
      <p:ext uri="{BB962C8B-B14F-4D97-AF65-F5344CB8AC3E}">
        <p14:creationId xmlns:p14="http://schemas.microsoft.com/office/powerpoint/2010/main" val="61107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101" y="-185149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+mj-lt"/>
              </a:rPr>
              <a:t>Discussion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00570"/>
            <a:ext cx="8181207" cy="4862527"/>
          </a:xfrm>
        </p:spPr>
        <p:txBody>
          <a:bodyPr>
            <a:normAutofit/>
          </a:bodyPr>
          <a:lstStyle/>
          <a:p>
            <a:r>
              <a:rPr lang="en-US" sz="2400" dirty="0"/>
              <a:t>Nearest-neighbor methods gained popularity in machine learning through the work of Aha (1992)</a:t>
            </a:r>
          </a:p>
          <a:p>
            <a:r>
              <a:rPr lang="en-US" sz="2400" dirty="0" err="1"/>
              <a:t>Salzberg</a:t>
            </a:r>
            <a:r>
              <a:rPr lang="en-US" sz="2400" dirty="0"/>
              <a:t> (1991) suggested that generalization with nested exemplars can achieve high classification accuracy</a:t>
            </a:r>
          </a:p>
          <a:p>
            <a:r>
              <a:rPr lang="en-US" sz="2400" dirty="0" err="1"/>
              <a:t>Wettschereck</a:t>
            </a:r>
            <a:r>
              <a:rPr lang="en-US" sz="2400" dirty="0"/>
              <a:t> and </a:t>
            </a:r>
            <a:r>
              <a:rPr lang="en-US" sz="2400" dirty="0" err="1"/>
              <a:t>Dietterich</a:t>
            </a:r>
            <a:r>
              <a:rPr lang="en-US" sz="2400" dirty="0"/>
              <a:t> (1994) argued that these results were fortuitous and did not hold in other domains</a:t>
            </a:r>
          </a:p>
          <a:p>
            <a:r>
              <a:rPr lang="en-US" sz="2400" dirty="0"/>
              <a:t>Martin (1995) explored the idea that overgeneralization that occurs when </a:t>
            </a:r>
            <a:r>
              <a:rPr lang="en-US" sz="2400" dirty="0" err="1"/>
              <a:t>hyperrectangles</a:t>
            </a:r>
            <a:r>
              <a:rPr lang="en-US" sz="2400" dirty="0"/>
              <a:t> nest or overlap is problematic</a:t>
            </a:r>
          </a:p>
          <a:p>
            <a:r>
              <a:rPr lang="en-US" sz="2400" dirty="0"/>
              <a:t>The generalized distance function based on transformations is described by Cleary and Trigg (1995)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556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Extending Linear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649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pport vector mach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16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Support vector machines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9306" y="1524640"/>
            <a:ext cx="7545388" cy="299561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i="1" dirty="0"/>
              <a:t>Support vector machines</a:t>
            </a:r>
            <a:r>
              <a:rPr lang="en-US" sz="2400" dirty="0"/>
              <a:t> are algorithms for learning linear classifiers 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Resilient to </a:t>
            </a:r>
            <a:r>
              <a:rPr lang="en-US" sz="2400" dirty="0" err="1"/>
              <a:t>overfitting</a:t>
            </a:r>
            <a:r>
              <a:rPr lang="en-US" sz="2400" dirty="0"/>
              <a:t> because they learn a particular linear decision boundary: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The </a:t>
            </a:r>
            <a:r>
              <a:rPr lang="en-US" sz="2000" i="1" dirty="0"/>
              <a:t>maximum margin </a:t>
            </a:r>
            <a:r>
              <a:rPr lang="en-US" sz="2000" i="1" dirty="0" err="1"/>
              <a:t>hyperplane</a:t>
            </a:r>
            <a:endParaRPr lang="en-US" sz="2000" i="1" dirty="0"/>
          </a:p>
          <a:p>
            <a:pPr lvl="0">
              <a:spcBef>
                <a:spcPts val="697"/>
              </a:spcBef>
            </a:pPr>
            <a:r>
              <a:rPr lang="en-US" sz="2400" dirty="0"/>
              <a:t>Fast in the nonlinear case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Use a mathematical trick to avoid creating “pseudo-attributes”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The nonlinear space is created implicitly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maximum margin hype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17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>
                <a:latin typeface="+mj-lt"/>
              </a:rPr>
              <a:t>The maximum margin </a:t>
            </a:r>
            <a:r>
              <a:rPr lang="en-US" sz="3600" dirty="0" err="1">
                <a:latin typeface="+mj-lt"/>
              </a:rPr>
              <a:t>hyperplane</a:t>
            </a:r>
            <a:endParaRPr lang="en-US" sz="3600" dirty="0">
              <a:latin typeface="+mj-lt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74100" y="5281513"/>
            <a:ext cx="7543800" cy="76041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dirty="0"/>
              <a:t>The instances closest to the maximum margin </a:t>
            </a:r>
            <a:r>
              <a:rPr lang="en-US" sz="2400" dirty="0" err="1"/>
              <a:t>hyperplane</a:t>
            </a:r>
            <a:r>
              <a:rPr lang="en-US" sz="2400" dirty="0"/>
              <a:t> are called </a:t>
            </a:r>
            <a:r>
              <a:rPr lang="en-US" sz="2400" i="1" dirty="0"/>
              <a:t>support vectors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0" y="1196280"/>
            <a:ext cx="4572000" cy="366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pport vec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70445" y="1682155"/>
            <a:ext cx="4572000" cy="3666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18</a:t>
            </a:fld>
            <a:endParaRPr lang="uk-UA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Support vectors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0" y="3890963"/>
            <a:ext cx="4692650" cy="148907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499"/>
              </a:spcBef>
            </a:pPr>
            <a:r>
              <a:rPr lang="en-US" sz="2400" dirty="0"/>
              <a:t>The </a:t>
            </a:r>
            <a:r>
              <a:rPr lang="en-US" sz="2400" dirty="0" err="1"/>
              <a:t>hyperplane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457200" lvl="0" indent="-457200">
              <a:spcBef>
                <a:spcPts val="499"/>
              </a:spcBef>
              <a:buNone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	can be written as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273414" y="732449"/>
            <a:ext cx="8749080" cy="2298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support vectors define the maximum margin </a:t>
            </a:r>
            <a:r>
              <a:rPr lang="en-US" sz="2400" i="0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hyperplane</a:t>
            </a:r>
            <a:endParaRPr lang="en-US" sz="240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1" indent="-34290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All other instances can be deleted without changing its position and orientation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511490"/>
              </p:ext>
            </p:extLst>
          </p:nvPr>
        </p:nvGraphicFramePr>
        <p:xfrm>
          <a:off x="830017" y="5487989"/>
          <a:ext cx="38179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7" name="Equation" r:id="rId5" imgW="1739900" imgH="393700" progId="Equation.3">
                  <p:embed/>
                </p:oleObj>
              </mc:Choice>
              <mc:Fallback>
                <p:oleObj name="Equation" r:id="rId5" imgW="1739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017" y="5487989"/>
                        <a:ext cx="3817937" cy="8683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816988"/>
              </p:ext>
            </p:extLst>
          </p:nvPr>
        </p:nvGraphicFramePr>
        <p:xfrm>
          <a:off x="821576" y="4410279"/>
          <a:ext cx="26749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8" name="Equation" r:id="rId7" imgW="1219200" imgH="215900" progId="Equation.3">
                  <p:embed/>
                </p:oleObj>
              </mc:Choice>
              <mc:Fallback>
                <p:oleObj name="Equation" r:id="rId7" imgW="1219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1576" y="4410279"/>
                        <a:ext cx="2674938" cy="4746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inding support vec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19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Finding support vectors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1809" y="2470150"/>
            <a:ext cx="8093075" cy="263048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dirty="0"/>
              <a:t>Support vector: training instance for which </a:t>
            </a:r>
            <a:r>
              <a:rPr lang="en-US" sz="2400" dirty="0">
                <a:latin typeface="Symbol" pitchFamily="34"/>
              </a:rPr>
              <a:t></a:t>
            </a:r>
            <a:r>
              <a:rPr lang="en-US" sz="2400" i="1" baseline="-25000" dirty="0" err="1"/>
              <a:t>i</a:t>
            </a:r>
            <a:r>
              <a:rPr lang="en-US" sz="2400" dirty="0"/>
              <a:t> &gt; 0</a:t>
            </a:r>
          </a:p>
          <a:p>
            <a:pPr lvl="0">
              <a:spcBef>
                <a:spcPts val="598"/>
              </a:spcBef>
            </a:pPr>
            <a:r>
              <a:rPr lang="en-US" sz="2400" dirty="0"/>
              <a:t>Determining </a:t>
            </a:r>
            <a:r>
              <a:rPr lang="en-US" sz="2400" dirty="0">
                <a:latin typeface="Symbol" pitchFamily="34"/>
              </a:rPr>
              <a:t></a:t>
            </a:r>
            <a:r>
              <a:rPr lang="en-US" sz="2400" i="1" baseline="-25000" dirty="0" err="1"/>
              <a:t>i</a:t>
            </a:r>
            <a:r>
              <a:rPr lang="en-US" sz="2400" dirty="0"/>
              <a:t>  and </a:t>
            </a:r>
            <a:r>
              <a:rPr lang="en-US" sz="2400" i="1" dirty="0"/>
              <a:t>b</a:t>
            </a:r>
            <a:r>
              <a:rPr lang="en-US" sz="2400" dirty="0"/>
              <a:t> ?—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i="1" dirty="0"/>
              <a:t>constrained</a:t>
            </a:r>
            <a:r>
              <a:rPr lang="en-US" sz="2400" dirty="0"/>
              <a:t> </a:t>
            </a:r>
            <a:r>
              <a:rPr lang="en-US" sz="2400" i="1" dirty="0"/>
              <a:t>quadratic optimization </a:t>
            </a:r>
            <a:r>
              <a:rPr lang="en-US" sz="2400" dirty="0"/>
              <a:t>problem</a:t>
            </a:r>
          </a:p>
          <a:p>
            <a:pPr lvl="1">
              <a:lnSpc>
                <a:spcPct val="90000"/>
              </a:lnSpc>
              <a:spcBef>
                <a:spcPts val="499"/>
              </a:spcBef>
            </a:pPr>
            <a:r>
              <a:rPr lang="en-US" sz="2000" dirty="0"/>
              <a:t>Off-the-shelf tools for solving these problems</a:t>
            </a:r>
          </a:p>
          <a:p>
            <a:pPr lvl="1">
              <a:lnSpc>
                <a:spcPct val="90000"/>
              </a:lnSpc>
              <a:spcBef>
                <a:spcPts val="499"/>
              </a:spcBef>
            </a:pPr>
            <a:r>
              <a:rPr lang="en-US" sz="2000" dirty="0"/>
              <a:t>However, special-purpose algorithms are faster</a:t>
            </a:r>
          </a:p>
          <a:p>
            <a:pPr lvl="1">
              <a:lnSpc>
                <a:spcPct val="90000"/>
              </a:lnSpc>
              <a:spcBef>
                <a:spcPts val="499"/>
              </a:spcBef>
            </a:pPr>
            <a:r>
              <a:rPr lang="en-US" sz="2000" dirty="0"/>
              <a:t>Example: Platt’s </a:t>
            </a:r>
            <a:r>
              <a:rPr lang="en-US" sz="2000" i="1" dirty="0"/>
              <a:t>sequential minimal optimization</a:t>
            </a:r>
            <a:r>
              <a:rPr lang="en-US" sz="2000" dirty="0"/>
              <a:t> (SMO) algorithm </a:t>
            </a:r>
          </a:p>
          <a:p>
            <a:pPr>
              <a:spcBef>
                <a:spcPts val="499"/>
              </a:spcBef>
            </a:pPr>
            <a:r>
              <a:rPr lang="en-US" sz="2400" dirty="0"/>
              <a:t>Note: the method discussed so far assumes separable data!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594100"/>
              </p:ext>
            </p:extLst>
          </p:nvPr>
        </p:nvGraphicFramePr>
        <p:xfrm>
          <a:off x="2385514" y="1323818"/>
          <a:ext cx="38179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2" name="Equation" r:id="rId4" imgW="1739900" imgH="393700" progId="Equation.3">
                  <p:embed/>
                </p:oleObj>
              </mc:Choice>
              <mc:Fallback>
                <p:oleObj name="Equation" r:id="rId4" imgW="1739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5514" y="1323818"/>
                        <a:ext cx="3817937" cy="8683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66700" y="-77788"/>
            <a:ext cx="8877300" cy="977901"/>
          </a:xfrm>
        </p:spPr>
        <p:txBody>
          <a:bodyPr wrap="square" lIns="90360" tIns="44280" rIns="90360" bIns="44280" anchorCtr="0">
            <a:normAutofit fontScale="90000"/>
          </a:bodyPr>
          <a:lstStyle/>
          <a:p>
            <a:pPr lvl="0"/>
            <a:r>
              <a:rPr lang="en-US" sz="3600" dirty="0">
                <a:latin typeface="+mj-lt"/>
              </a:rPr>
              <a:t>Extending </a:t>
            </a:r>
            <a:r>
              <a:rPr lang="en-US" sz="3100" dirty="0">
                <a:latin typeface="+mj-lt"/>
              </a:rPr>
              <a:t>instance-based</a:t>
            </a:r>
            <a:r>
              <a:rPr lang="en-US" sz="3600" dirty="0">
                <a:latin typeface="+mj-lt"/>
              </a:rPr>
              <a:t> learning and linear models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9769" y="1176338"/>
            <a:ext cx="8031162" cy="440055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598"/>
              </a:spcBef>
            </a:pPr>
            <a:r>
              <a:rPr lang="en-US" sz="2400" dirty="0"/>
              <a:t>Instance-based learning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Pruning and reducing the number of exemplars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Weighted attributes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Generalized exemplars and distance functions</a:t>
            </a:r>
          </a:p>
          <a:p>
            <a:pPr>
              <a:spcBef>
                <a:spcPts val="598"/>
              </a:spcBef>
            </a:pPr>
            <a:r>
              <a:rPr lang="en-US" sz="2400" dirty="0"/>
              <a:t>Extending linear models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Support vector machines, kernel ridge regression, kernel </a:t>
            </a:r>
            <a:r>
              <a:rPr lang="en-US" sz="2000" dirty="0" err="1"/>
              <a:t>perceptrons</a:t>
            </a:r>
            <a:endParaRPr lang="en-US" sz="20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Multilayer </a:t>
            </a:r>
            <a:r>
              <a:rPr lang="en-US" sz="2000" dirty="0" err="1"/>
              <a:t>perceptrons</a:t>
            </a:r>
            <a:r>
              <a:rPr lang="en-US" sz="2000" dirty="0"/>
              <a:t> and radial basis function networks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Gradient descent</a:t>
            </a:r>
          </a:p>
          <a:p>
            <a:pPr>
              <a:spcBef>
                <a:spcPts val="598"/>
              </a:spcBef>
            </a:pPr>
            <a:r>
              <a:rPr lang="en-US" sz="2400" dirty="0"/>
              <a:t>Numeric prediction with local linear models</a:t>
            </a:r>
            <a:endParaRPr lang="en-US" dirty="0"/>
          </a:p>
          <a:p>
            <a:pPr lvl="1">
              <a:spcBef>
                <a:spcPts val="598"/>
              </a:spcBef>
            </a:pPr>
            <a:r>
              <a:rPr lang="en-US" sz="2000" dirty="0"/>
              <a:t>Model Trees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Learning rule sets with model trees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Locally weighted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24885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nlinear SV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20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Nonlinear SVMs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6418" y="900113"/>
            <a:ext cx="8031163" cy="538321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We can create a nonlinear classifier by creating new “pseudo” attributes from the original attributes in the data</a:t>
            </a:r>
          </a:p>
          <a:p>
            <a:pPr lvl="1">
              <a:spcBef>
                <a:spcPts val="697"/>
              </a:spcBef>
            </a:pPr>
            <a:r>
              <a:rPr lang="en-US" sz="2000" dirty="0"/>
              <a:t>“Pseudo” attributes represent attribute combinations</a:t>
            </a:r>
          </a:p>
          <a:p>
            <a:pPr lvl="1">
              <a:spcBef>
                <a:spcPts val="697"/>
              </a:spcBef>
            </a:pPr>
            <a:r>
              <a:rPr lang="en-US" sz="2000" dirty="0"/>
              <a:t>E.g.: all polynomials of degree 2 that can be formed from the original attributes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We can learn a linear SVM from this extended data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The linear SVM in the extended space is a non-linear classifier in the original attribute space</a:t>
            </a:r>
          </a:p>
          <a:p>
            <a:pPr lvl="0">
              <a:spcBef>
                <a:spcPts val="697"/>
              </a:spcBef>
            </a:pPr>
            <a:r>
              <a:rPr lang="en-US" sz="2400" dirty="0" err="1"/>
              <a:t>Overfitting</a:t>
            </a:r>
            <a:r>
              <a:rPr lang="en-US" sz="2400" dirty="0"/>
              <a:t> often not a significant problem with this approach because the maximum margin </a:t>
            </a:r>
            <a:r>
              <a:rPr lang="en-US" sz="2400" dirty="0" err="1"/>
              <a:t>hyperplane</a:t>
            </a:r>
            <a:r>
              <a:rPr lang="en-US" sz="2400" dirty="0"/>
              <a:t> is stable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There are often comparatively few support vectors relative to the size of the training set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Computation time still an issue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Each time the dot product is computed, all the “pseudo attributes” must be included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mathematical tr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21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SVM: Visual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51E79-7E45-4D8E-954A-2A3BB6F3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198" y="1308592"/>
            <a:ext cx="2043329" cy="114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238BFA-3C75-496A-88CB-722C5F8DE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68" y="3043671"/>
            <a:ext cx="3747039" cy="2044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26C15D-001C-4AE5-88BD-F131D03D7EF9}"/>
              </a:ext>
            </a:extLst>
          </p:cNvPr>
          <p:cNvSpPr txBox="1"/>
          <p:nvPr/>
        </p:nvSpPr>
        <p:spPr>
          <a:xfrm>
            <a:off x="814931" y="5464455"/>
            <a:ext cx="663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Image Source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https://www.kdnuggets.com/2016/07/support-vector-machines-simple-explanation.html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CDFAE-F5B0-4245-8B4F-030C284B36C3}"/>
              </a:ext>
            </a:extLst>
          </p:cNvPr>
          <p:cNvSpPr txBox="1"/>
          <p:nvPr/>
        </p:nvSpPr>
        <p:spPr>
          <a:xfrm>
            <a:off x="5025007" y="1568661"/>
            <a:ext cx="332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classes; </a:t>
            </a:r>
            <a:r>
              <a:rPr lang="en-US" b="1" i="1" dirty="0"/>
              <a:t>NOT Linearly Separable!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156C0-2C36-4628-8CFC-27923E86F8A5}"/>
              </a:ext>
            </a:extLst>
          </p:cNvPr>
          <p:cNvSpPr txBox="1"/>
          <p:nvPr/>
        </p:nvSpPr>
        <p:spPr>
          <a:xfrm>
            <a:off x="5025007" y="3688030"/>
            <a:ext cx="332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to higher dimension; now </a:t>
            </a:r>
            <a:r>
              <a:rPr lang="en-US" b="1" i="1" dirty="0"/>
              <a:t>SEPARABLE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22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A mathematical trick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3569" y="1961043"/>
            <a:ext cx="7539037" cy="277971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Avoid computing the “pseudo attributes”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Compute the dot product before doing the nonlinear mapping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Example:</a:t>
            </a:r>
          </a:p>
          <a:p>
            <a:pPr marL="457200" lvl="0" indent="-457200">
              <a:spcBef>
                <a:spcPts val="697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Corresponds to a map into the instance space spanned by all products of </a:t>
            </a:r>
            <a:r>
              <a:rPr lang="en-US" sz="2400" i="1" dirty="0"/>
              <a:t>n</a:t>
            </a:r>
            <a:r>
              <a:rPr lang="en-US" sz="2400" dirty="0"/>
              <a:t> attributes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21166"/>
              </p:ext>
            </p:extLst>
          </p:nvPr>
        </p:nvGraphicFramePr>
        <p:xfrm>
          <a:off x="3030391" y="2994819"/>
          <a:ext cx="41814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2" name="Equation" r:id="rId4" imgW="1905000" imgH="393700" progId="Equation.3">
                  <p:embed/>
                </p:oleObj>
              </mc:Choice>
              <mc:Fallback>
                <p:oleObj name="Equation" r:id="rId4" imgW="1905000" imgH="3937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0391" y="2994819"/>
                        <a:ext cx="4181475" cy="8683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898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ther kernel fun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23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Other kernel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2093" y="956029"/>
            <a:ext cx="7543800" cy="337978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Mapping is called a “kernel function”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Polynomial kernel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We can use others: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Only requirement: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1485" y="5669712"/>
            <a:ext cx="333000" cy="4334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*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72804"/>
              </p:ext>
            </p:extLst>
          </p:nvPr>
        </p:nvGraphicFramePr>
        <p:xfrm>
          <a:off x="3611705" y="2402050"/>
          <a:ext cx="42941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73" name="Equation" r:id="rId4" imgW="1955800" imgH="393700" progId="Equation.3">
                  <p:embed/>
                </p:oleObj>
              </mc:Choice>
              <mc:Fallback>
                <p:oleObj name="Equation" r:id="rId4" imgW="1955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1705" y="2402050"/>
                        <a:ext cx="4294188" cy="8683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61361"/>
              </p:ext>
            </p:extLst>
          </p:nvPr>
        </p:nvGraphicFramePr>
        <p:xfrm>
          <a:off x="3652232" y="1409360"/>
          <a:ext cx="41814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74" name="Equation" r:id="rId6" imgW="1905000" imgH="393700" progId="Equation.3">
                  <p:embed/>
                </p:oleObj>
              </mc:Choice>
              <mc:Fallback>
                <p:oleObj name="Equation" r:id="rId6" imgW="1905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2232" y="1409360"/>
                        <a:ext cx="4181475" cy="8683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229108"/>
              </p:ext>
            </p:extLst>
          </p:nvPr>
        </p:nvGraphicFramePr>
        <p:xfrm>
          <a:off x="3363913" y="3485791"/>
          <a:ext cx="30940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75" name="Equation" r:id="rId8" imgW="1409700" imgH="228600" progId="Equation.3">
                  <p:embed/>
                </p:oleObj>
              </mc:Choice>
              <mc:Fallback>
                <p:oleObj name="Equation" r:id="rId8" imgW="140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63913" y="3485791"/>
                        <a:ext cx="3094037" cy="5032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301892"/>
              </p:ext>
            </p:extLst>
          </p:nvPr>
        </p:nvGraphicFramePr>
        <p:xfrm>
          <a:off x="2563385" y="4046213"/>
          <a:ext cx="3760787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76" name="Equation" r:id="rId10" imgW="1714500" imgH="1003300" progId="Equation.3">
                  <p:embed/>
                </p:oleObj>
              </mc:Choice>
              <mc:Fallback>
                <p:oleObj name="Equation" r:id="rId10" imgW="17145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63385" y="4046213"/>
                        <a:ext cx="3760787" cy="22082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19053" y="3307549"/>
            <a:ext cx="2429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dirty="0"/>
              <a:t>() can be written as a</a:t>
            </a:r>
          </a:p>
          <a:p>
            <a:r>
              <a:rPr lang="en-US" dirty="0"/>
              <a:t>dot product in a feature</a:t>
            </a:r>
          </a:p>
          <a:p>
            <a:r>
              <a:rPr lang="en-US" dirty="0"/>
              <a:t>space create by the</a:t>
            </a:r>
          </a:p>
          <a:p>
            <a:r>
              <a:rPr lang="en-US" dirty="0"/>
              <a:t>implicit feature</a:t>
            </a:r>
          </a:p>
          <a:p>
            <a:r>
              <a:rPr lang="en-US" dirty="0"/>
              <a:t>mapping </a:t>
            </a:r>
            <a:r>
              <a:rPr lang="en-US" i="1" dirty="0" err="1"/>
              <a:t>Φ</a:t>
            </a:r>
            <a:r>
              <a:rPr lang="en-US" dirty="0"/>
              <a:t>()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57950" y="3683000"/>
            <a:ext cx="161103" cy="9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24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Noise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9456" y="1180692"/>
            <a:ext cx="7685087" cy="425450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Have assumed that the data is separable (in original or transformed space)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Can apply SVMs to noisy data by introducing a “noise” parameter </a:t>
            </a:r>
            <a:r>
              <a:rPr lang="en-US" sz="2400" i="1" dirty="0"/>
              <a:t>C</a:t>
            </a:r>
          </a:p>
          <a:p>
            <a:pPr lvl="1">
              <a:spcBef>
                <a:spcPts val="697"/>
              </a:spcBef>
            </a:pPr>
            <a:r>
              <a:rPr lang="en-US" sz="2000" dirty="0"/>
              <a:t>Also known as </a:t>
            </a:r>
            <a:r>
              <a:rPr lang="en-US" sz="2000" i="1" dirty="0"/>
              <a:t>regularization </a:t>
            </a:r>
            <a:r>
              <a:rPr lang="en-US" sz="2000" dirty="0"/>
              <a:t>parameter</a:t>
            </a:r>
          </a:p>
          <a:p>
            <a:pPr lvl="0">
              <a:spcBef>
                <a:spcPts val="697"/>
              </a:spcBef>
            </a:pPr>
            <a:r>
              <a:rPr lang="en-US" sz="2400" i="1" dirty="0"/>
              <a:t>C  </a:t>
            </a:r>
            <a:r>
              <a:rPr lang="en-US" sz="2400" dirty="0"/>
              <a:t>bounds the influence of any one training instance on the decision boundary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Based on the following constraint: 0 </a:t>
            </a:r>
            <a:r>
              <a:rPr lang="en-US" sz="2000" dirty="0">
                <a:latin typeface="Symbol" pitchFamily="34"/>
              </a:rPr>
              <a:t></a:t>
            </a:r>
            <a:r>
              <a:rPr lang="en-US" sz="2000" dirty="0"/>
              <a:t> </a:t>
            </a:r>
            <a:r>
              <a:rPr lang="en-US" sz="2000" dirty="0">
                <a:latin typeface="Symbol" pitchFamily="34"/>
              </a:rPr>
              <a:t></a:t>
            </a:r>
            <a:r>
              <a:rPr lang="en-US" sz="2000" i="1" baseline="-25000" dirty="0" err="1"/>
              <a:t>i</a:t>
            </a:r>
            <a:r>
              <a:rPr lang="en-US" sz="2000" dirty="0"/>
              <a:t>  </a:t>
            </a:r>
            <a:r>
              <a:rPr lang="en-US" sz="2000" dirty="0">
                <a:latin typeface="Symbol" pitchFamily="34"/>
              </a:rPr>
              <a:t></a:t>
            </a:r>
            <a:r>
              <a:rPr lang="en-US" sz="2000" dirty="0"/>
              <a:t> </a:t>
            </a:r>
            <a:r>
              <a:rPr lang="en-US" sz="2000" i="1" dirty="0"/>
              <a:t>C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A “soft” margin is maximized based on this constraint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Still a quadratic optimization problem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Have to determine</a:t>
            </a:r>
            <a:r>
              <a:rPr lang="en-US" sz="2400" i="1" dirty="0"/>
              <a:t> C</a:t>
            </a:r>
            <a:r>
              <a:rPr lang="en-US" sz="2400" dirty="0"/>
              <a:t>  by experimentation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pars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25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Sparse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77850" y="1587500"/>
            <a:ext cx="7988300" cy="243522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SVM algorithms speed up dramatically if the data is </a:t>
            </a:r>
            <a:r>
              <a:rPr lang="en-US" sz="2400" i="1" dirty="0"/>
              <a:t>sparse </a:t>
            </a:r>
            <a:r>
              <a:rPr lang="en-US" sz="2400" dirty="0"/>
              <a:t>(i.e., many values are 0)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Why? Because they compute lots and lots of dot products</a:t>
            </a:r>
          </a:p>
          <a:p>
            <a:pPr lvl="0">
              <a:spcBef>
                <a:spcPts val="697"/>
              </a:spcBef>
              <a:buSzPct val="100000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/>
              <a:t>Sparse data </a:t>
            </a:r>
            <a:r>
              <a:rPr lang="en-US" sz="2400" b="1" dirty="0">
                <a:latin typeface="Symbol" pitchFamily="34"/>
              </a:rPr>
              <a:t></a:t>
            </a:r>
            <a:r>
              <a:rPr lang="en-US" sz="2400" dirty="0"/>
              <a:t>  can compute dot products very efficiently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Iterate only over non-zero values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SVMs can process sparse datasets with 10,000s of attributes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26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Support vector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37393" y="1272447"/>
            <a:ext cx="7669213" cy="3897313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Maximum margin </a:t>
            </a:r>
            <a:r>
              <a:rPr lang="en-US" sz="2400" dirty="0" err="1"/>
              <a:t>hyperplane</a:t>
            </a:r>
            <a:r>
              <a:rPr lang="en-US" sz="2400" dirty="0"/>
              <a:t> only applies to classification</a:t>
            </a:r>
          </a:p>
          <a:p>
            <a:pPr lvl="0"/>
            <a:r>
              <a:rPr lang="en-US" sz="2400" dirty="0"/>
              <a:t>However, idea of support vectors and kernel functions can be used for regression</a:t>
            </a:r>
          </a:p>
          <a:p>
            <a:pPr lvl="0"/>
            <a:r>
              <a:rPr lang="en-US" sz="2400" dirty="0"/>
              <a:t>Basic method is the same as in linear regression: want to minimize error</a:t>
            </a:r>
          </a:p>
          <a:p>
            <a:r>
              <a:rPr lang="en-US" sz="2400" dirty="0"/>
              <a:t>Some differences: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Ignore errors smaller than </a:t>
            </a:r>
            <a:r>
              <a:rPr lang="en-US" dirty="0">
                <a:latin typeface="Symbol" pitchFamily="34"/>
              </a:rPr>
              <a:t>e</a:t>
            </a:r>
            <a:r>
              <a:rPr lang="en-US" sz="2100" dirty="0"/>
              <a:t> and use absolute error instead of squared error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Simultaneously aim to maximize flatness of function</a:t>
            </a:r>
          </a:p>
          <a:p>
            <a:pPr lvl="0"/>
            <a:r>
              <a:rPr lang="en-US" sz="2400" dirty="0"/>
              <a:t>User-specified parameter </a:t>
            </a:r>
            <a:r>
              <a:rPr lang="en-US" sz="2400" dirty="0">
                <a:latin typeface="Symbol" pitchFamily="34"/>
              </a:rPr>
              <a:t>e</a:t>
            </a:r>
            <a:r>
              <a:rPr lang="en-US" sz="2400" dirty="0"/>
              <a:t> defines “tube”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27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More on SVM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6790" y="1076282"/>
            <a:ext cx="8461375" cy="4878387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If there are tubes that enclose all the training points, the flattest of them is used</a:t>
            </a:r>
          </a:p>
          <a:p>
            <a:pPr lvl="1"/>
            <a:r>
              <a:rPr lang="en-US" sz="2000" dirty="0"/>
              <a:t>E.g.: mean is used if 2</a:t>
            </a:r>
            <a:r>
              <a:rPr lang="en-US" sz="2000" dirty="0">
                <a:latin typeface="Symbol" pitchFamily="34"/>
              </a:rPr>
              <a:t>e</a:t>
            </a:r>
            <a:r>
              <a:rPr lang="en-US" sz="2000" dirty="0"/>
              <a:t> &gt; range of target values</a:t>
            </a:r>
          </a:p>
          <a:p>
            <a:pPr lvl="0"/>
            <a:r>
              <a:rPr lang="en-US" sz="2400" dirty="0"/>
              <a:t>Model can be written as: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Support vectors: all points on or outside tube</a:t>
            </a:r>
          </a:p>
          <a:p>
            <a:r>
              <a:rPr lang="en-US" sz="2400" dirty="0"/>
              <a:t>Dot product can be replaced by kernel function</a:t>
            </a:r>
          </a:p>
          <a:p>
            <a:r>
              <a:rPr lang="en-US" sz="2400" dirty="0"/>
              <a:t>In contrast to the classification case, the coefficients </a:t>
            </a:r>
            <a:r>
              <a:rPr lang="en-US" sz="2400" dirty="0">
                <a:latin typeface="Symbol" pitchFamily="34"/>
              </a:rPr>
              <a:t>a</a:t>
            </a:r>
            <a:r>
              <a:rPr lang="en-US" sz="2400" i="1" baseline="-25000" dirty="0"/>
              <a:t>i  </a:t>
            </a:r>
            <a:r>
              <a:rPr lang="en-US" sz="2400" dirty="0"/>
              <a:t>may be negative (in the classification case, we have the class values)</a:t>
            </a:r>
            <a:endParaRPr lang="en-US" sz="2700" dirty="0"/>
          </a:p>
          <a:p>
            <a:pPr lvl="0"/>
            <a:r>
              <a:rPr lang="en-US" sz="2400" dirty="0"/>
              <a:t>No tube that encloses all training points?</a:t>
            </a:r>
          </a:p>
          <a:p>
            <a:pPr lvl="1"/>
            <a:r>
              <a:rPr lang="en-US" sz="2000" dirty="0"/>
              <a:t>Requires trade-off between error and flatness</a:t>
            </a:r>
          </a:p>
          <a:p>
            <a:pPr lvl="1"/>
            <a:r>
              <a:rPr lang="en-US" sz="2000" dirty="0"/>
              <a:t>Controlled by upper limit </a:t>
            </a:r>
            <a:r>
              <a:rPr lang="en-US" sz="2000" i="1" dirty="0"/>
              <a:t>C</a:t>
            </a:r>
            <a:r>
              <a:rPr lang="en-US" sz="2000" dirty="0"/>
              <a:t> on absolute value of coefficients </a:t>
            </a:r>
            <a:r>
              <a:rPr lang="en-US" sz="2000" dirty="0" err="1">
                <a:latin typeface="Symbol" pitchFamily="34"/>
              </a:rPr>
              <a:t>a</a:t>
            </a:r>
            <a:r>
              <a:rPr lang="en-US" sz="2000" i="1" baseline="-25000" dirty="0" err="1"/>
              <a:t>i</a:t>
            </a:r>
            <a:endParaRPr lang="en-US" sz="2400" i="1" baseline="-25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23804"/>
              </p:ext>
            </p:extLst>
          </p:nvPr>
        </p:nvGraphicFramePr>
        <p:xfrm>
          <a:off x="4032356" y="2229036"/>
          <a:ext cx="35687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4" name="Equation" r:id="rId4" imgW="1625600" imgH="393700" progId="Equation.3">
                  <p:embed/>
                </p:oleObj>
              </mc:Choice>
              <mc:Fallback>
                <p:oleObj name="Equation" r:id="rId4" imgW="162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2356" y="2229036"/>
                        <a:ext cx="3568700" cy="8683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28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479960"/>
            <a:ext cx="4571640" cy="320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11600" y="27000"/>
            <a:ext cx="4571640" cy="320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601880" y="3279959"/>
            <a:ext cx="4571640" cy="32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198960" y="900000"/>
            <a:ext cx="792000" cy="465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dirty="0">
                <a:ln>
                  <a:noFill/>
                </a:ln>
                <a:latin typeface="Symbol" pitchFamily="18"/>
                <a:ea typeface="Symbol" pitchFamily="2"/>
                <a:cs typeface="Symbol" pitchFamily="2"/>
              </a:rPr>
              <a:t>e</a:t>
            </a:r>
            <a:r>
              <a:rPr lang="en-US" sz="2400" b="0" i="0" u="none" strike="noStrike" dirty="0">
                <a:ln>
                  <a:noFill/>
                </a:ln>
                <a:latin typeface="Times New Roman" pitchFamily="18"/>
                <a:ea typeface="Symbol" pitchFamily="2"/>
                <a:cs typeface="Symbol" pitchFamily="2"/>
              </a:rPr>
              <a:t> =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000" y="5104080"/>
            <a:ext cx="792000" cy="465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Symbol" pitchFamily="18"/>
                <a:ea typeface="Symbol" pitchFamily="2"/>
                <a:cs typeface="Symbol" pitchFamily="2"/>
              </a:rPr>
              <a:t>e</a:t>
            </a:r>
            <a:r>
              <a:rPr lang="en-US" sz="2400" b="0" i="0" u="none" strike="noStrike" baseline="0" dirty="0">
                <a:ln>
                  <a:noFill/>
                </a:ln>
                <a:latin typeface="Times New Roman" pitchFamily="18"/>
                <a:ea typeface="Symbol" pitchFamily="2"/>
                <a:cs typeface="Symbol" pitchFamily="2"/>
              </a:rPr>
              <a:t>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8960" y="5580000"/>
            <a:ext cx="1020599" cy="465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Symbol" pitchFamily="18"/>
                <a:ea typeface="Symbol" pitchFamily="2"/>
                <a:cs typeface="Symbol" pitchFamily="2"/>
              </a:rPr>
              <a:t>e</a:t>
            </a:r>
            <a:r>
              <a:rPr lang="en-US" sz="2400" b="0" i="0" u="none" strike="noStrike" baseline="0" dirty="0">
                <a:ln>
                  <a:noFill/>
                </a:ln>
                <a:latin typeface="Times New Roman" pitchFamily="18"/>
                <a:ea typeface="Symbol" pitchFamily="2"/>
                <a:cs typeface="Symbol" pitchFamily="2"/>
              </a:rPr>
              <a:t> = 0.5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1260000" y="4860000"/>
            <a:ext cx="180000" cy="18000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4140000" y="1080000"/>
            <a:ext cx="18000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 flipV="1">
            <a:off x="4431600" y="5310000"/>
            <a:ext cx="180000" cy="18000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29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42844" y="36480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Kernel Ridge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7231" y="1548650"/>
            <a:ext cx="7729537" cy="46513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classic linear regression using squared loss, only simple matrix operations are needed to find the parameters</a:t>
            </a:r>
          </a:p>
          <a:p>
            <a:r>
              <a:rPr lang="en-US" sz="2400" dirty="0"/>
              <a:t>This is not the case for support vector regression because a different loss function is used</a:t>
            </a:r>
            <a:endParaRPr lang="en-US" dirty="0">
              <a:latin typeface="Symbol" pitchFamily="34"/>
            </a:endParaRPr>
          </a:p>
          <a:p>
            <a:pPr lvl="0"/>
            <a:r>
              <a:rPr lang="en-US" sz="2400" dirty="0"/>
              <a:t>Requires use of numeric optimization technique such as sequential minimal optimization</a:t>
            </a:r>
          </a:p>
          <a:p>
            <a:pPr lvl="0"/>
            <a:r>
              <a:rPr lang="en-US" sz="2400" dirty="0"/>
              <a:t>Can we combine the power of the kernel trick with the simplicity of standard least-squares regression?</a:t>
            </a:r>
          </a:p>
          <a:p>
            <a:pPr lvl="1"/>
            <a:r>
              <a:rPr lang="en-US" sz="2400" dirty="0"/>
              <a:t>Yes! This yields </a:t>
            </a:r>
            <a:r>
              <a:rPr lang="en-US" sz="2400" i="1" dirty="0"/>
              <a:t>kernel ridge 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6000" dirty="0"/>
              <a:t>Instance Based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494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30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77875" y="-67302"/>
            <a:ext cx="7870825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Comments on kernel ridge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77875" y="1101987"/>
            <a:ext cx="7588250" cy="5083175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Like in an SVM, the predicted class value for a test instance is expressed as a weighted sum of dot products</a:t>
            </a:r>
          </a:p>
          <a:p>
            <a:r>
              <a:rPr lang="en-US" sz="2400" dirty="0"/>
              <a:t>But: all training instances are involved in this sum: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lvl="0"/>
            <a:r>
              <a:rPr lang="en-US" sz="2400" dirty="0"/>
              <a:t>Unlike in an SVM, </a:t>
            </a:r>
            <a:r>
              <a:rPr lang="en-US" sz="2400" b="1" dirty="0"/>
              <a:t>all</a:t>
            </a:r>
            <a:r>
              <a:rPr lang="en-US" sz="2400" dirty="0"/>
              <a:t> training instances participate – not just support vectors</a:t>
            </a:r>
          </a:p>
          <a:p>
            <a:pPr lvl="1"/>
            <a:r>
              <a:rPr lang="en-US" sz="2400" dirty="0"/>
              <a:t>No sparseness in the solution </a:t>
            </a:r>
            <a:br>
              <a:rPr lang="en-US" sz="2400" dirty="0"/>
            </a:br>
            <a:r>
              <a:rPr lang="en-US" sz="2400" dirty="0"/>
              <a:t>(no support vectors)</a:t>
            </a:r>
          </a:p>
          <a:p>
            <a:pPr lvl="0"/>
            <a:r>
              <a:rPr lang="en-US" sz="2400" dirty="0"/>
              <a:t>Also, loss in ridge regression does not ignore errors smaller than </a:t>
            </a:r>
            <a:r>
              <a:rPr lang="en-US" sz="2400" dirty="0">
                <a:latin typeface="Symbol" pitchFamily="34"/>
              </a:rPr>
              <a:t>e</a:t>
            </a:r>
          </a:p>
          <a:p>
            <a:pPr lvl="0"/>
            <a:r>
              <a:rPr lang="en-US" sz="2400" dirty="0"/>
              <a:t>Moreover, squared error is used instead of absolute error so regression model is more sensitive to outliers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05" y="2199380"/>
            <a:ext cx="1129995" cy="71028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31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0976" y="-80526"/>
            <a:ext cx="7944374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Performing kernel ridge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4221" y="1064062"/>
            <a:ext cx="7821612" cy="55800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penalized loss function that is optimized by kernel ridge regression is</a:t>
            </a:r>
          </a:p>
          <a:p>
            <a:pPr lvl="0"/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user-specified parameter </a:t>
            </a:r>
            <a:r>
              <a:rPr lang="en-US" sz="2400" i="1" dirty="0" err="1"/>
              <a:t>λ</a:t>
            </a:r>
            <a:r>
              <a:rPr lang="en-US" sz="2400" dirty="0"/>
              <a:t> determines closeness of fit to the training data</a:t>
            </a:r>
          </a:p>
          <a:p>
            <a:r>
              <a:rPr lang="en-US" sz="2400" dirty="0"/>
              <a:t>The coefficients can be found using matrix operations</a:t>
            </a:r>
          </a:p>
          <a:p>
            <a:r>
              <a:rPr lang="en-US" sz="2400" dirty="0"/>
              <a:t>Standard regression – invert an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dirty="0">
                <a:latin typeface="Symbol" pitchFamily="34"/>
              </a:rPr>
              <a:t>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dirty="0"/>
              <a:t> matrix (O(</a:t>
            </a:r>
            <a:r>
              <a:rPr lang="en-US" sz="2400" i="1" dirty="0"/>
              <a:t>m</a:t>
            </a:r>
            <a:r>
              <a:rPr lang="en-US" sz="2400" baseline="30000" dirty="0"/>
              <a:t>3</a:t>
            </a:r>
            <a:r>
              <a:rPr lang="en-US" sz="2400" dirty="0"/>
              <a:t>)), </a:t>
            </a:r>
            <a:br>
              <a:rPr lang="en-US" sz="2400" dirty="0"/>
            </a:br>
            <a:r>
              <a:rPr lang="en-US" sz="2400" i="1" dirty="0"/>
              <a:t>m</a:t>
            </a:r>
            <a:r>
              <a:rPr lang="en-US" sz="2400" dirty="0"/>
              <a:t> = #attributes</a:t>
            </a:r>
          </a:p>
          <a:p>
            <a:r>
              <a:rPr lang="en-US" sz="2400" dirty="0"/>
              <a:t>Kernel ridge regression – invert an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latin typeface="Symbol" pitchFamily="34"/>
              </a:rPr>
              <a:t>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matrix (O(</a:t>
            </a:r>
            <a:r>
              <a:rPr lang="en-US" sz="2400" i="1" dirty="0"/>
              <a:t>n</a:t>
            </a:r>
            <a:r>
              <a:rPr lang="en-US" sz="2400" baseline="30000" dirty="0"/>
              <a:t>3</a:t>
            </a:r>
            <a:r>
              <a:rPr lang="en-US" sz="2400" dirty="0"/>
              <a:t>)), </a:t>
            </a:r>
            <a:br>
              <a:rPr lang="en-US" sz="2400" dirty="0"/>
            </a:br>
            <a:r>
              <a:rPr lang="en-US" sz="2400" i="1" dirty="0"/>
              <a:t>n</a:t>
            </a:r>
            <a:r>
              <a:rPr lang="en-US" sz="2400" dirty="0"/>
              <a:t> = #instances</a:t>
            </a:r>
            <a:endParaRPr lang="en-US" sz="2700" dirty="0"/>
          </a:p>
          <a:p>
            <a:pPr lvl="0"/>
            <a:r>
              <a:rPr lang="en-US" sz="2400" dirty="0"/>
              <a:t>Has an advantage if</a:t>
            </a:r>
          </a:p>
          <a:p>
            <a:pPr lvl="1"/>
            <a:r>
              <a:rPr lang="en-US" sz="2000" dirty="0"/>
              <a:t>a non-linear fit is desired or</a:t>
            </a:r>
          </a:p>
          <a:p>
            <a:pPr lvl="1"/>
            <a:r>
              <a:rPr lang="en-US" sz="2000" dirty="0"/>
              <a:t>there are more attributes than training instances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987" y="1523378"/>
            <a:ext cx="4258679" cy="108402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32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The kernel perceptron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1981" y="1042403"/>
            <a:ext cx="7747000" cy="5412764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We can use the “kernel trick” to make a non-linear classifier using the perceptron learning rule</a:t>
            </a:r>
          </a:p>
          <a:p>
            <a:pPr lvl="0"/>
            <a:r>
              <a:rPr lang="en-US" sz="2400" dirty="0"/>
              <a:t>Observation: in perceptron learning rule, weight vector is modified by adding or subtracting training instances</a:t>
            </a:r>
          </a:p>
          <a:p>
            <a:pPr lvl="0"/>
            <a:r>
              <a:rPr lang="en-US" sz="2400" dirty="0"/>
              <a:t>Hence, we can represent the learned weight vector using all instances that have been misclassified:</a:t>
            </a:r>
          </a:p>
          <a:p>
            <a:pPr lvl="1"/>
            <a:r>
              <a:rPr lang="en-US" sz="2400" dirty="0"/>
              <a:t>This means we can use        </a:t>
            </a:r>
            <a:br>
              <a:rPr lang="en-US" sz="2400" dirty="0"/>
            </a:br>
            <a:r>
              <a:rPr lang="en-US" sz="2400" dirty="0"/>
              <a:t>                            </a:t>
            </a:r>
            <a:br>
              <a:rPr lang="en-US" sz="2400" dirty="0"/>
            </a:br>
            <a:r>
              <a:rPr lang="en-US" sz="2400" dirty="0"/>
              <a:t>instead of  </a:t>
            </a:r>
            <a:br>
              <a:rPr lang="en-US" sz="2400" dirty="0"/>
            </a:br>
            <a:r>
              <a:rPr lang="en-US" sz="2400" dirty="0"/>
              <a:t>( where </a:t>
            </a:r>
            <a:r>
              <a:rPr lang="en-US" sz="2400" i="1" dirty="0"/>
              <a:t>y’s </a:t>
            </a:r>
            <a:r>
              <a:rPr lang="en-US" sz="2400" dirty="0"/>
              <a:t>are either -1 or +1)</a:t>
            </a:r>
          </a:p>
          <a:p>
            <a:pPr lvl="0"/>
            <a:r>
              <a:rPr lang="en-US" sz="2400" dirty="0"/>
              <a:t>Now swap summation signs:</a:t>
            </a:r>
          </a:p>
          <a:p>
            <a:r>
              <a:rPr lang="en-US" sz="2400" dirty="0"/>
              <a:t>Can be expressed as: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Can replace dot product by kernel: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787767"/>
              </p:ext>
            </p:extLst>
          </p:nvPr>
        </p:nvGraphicFramePr>
        <p:xfrm>
          <a:off x="5467350" y="4586135"/>
          <a:ext cx="1981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37" name="Equation" r:id="rId4" imgW="1181100" imgH="495300" progId="Equation.3">
                  <p:embed/>
                </p:oleObj>
              </mc:Choice>
              <mc:Fallback>
                <p:oleObj name="Equation" r:id="rId4" imgW="1181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67350" y="4586135"/>
                        <a:ext cx="1981200" cy="8302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429159"/>
              </p:ext>
            </p:extLst>
          </p:nvPr>
        </p:nvGraphicFramePr>
        <p:xfrm>
          <a:off x="4476750" y="3260129"/>
          <a:ext cx="1981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38" name="Equation" r:id="rId6" imgW="1181100" imgH="304800" progId="Equation.3">
                  <p:embed/>
                </p:oleObj>
              </mc:Choice>
              <mc:Fallback>
                <p:oleObj name="Equation" r:id="rId6" imgW="1181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76750" y="3260129"/>
                        <a:ext cx="1981200" cy="5095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942463"/>
              </p:ext>
            </p:extLst>
          </p:nvPr>
        </p:nvGraphicFramePr>
        <p:xfrm>
          <a:off x="5467350" y="5126465"/>
          <a:ext cx="1981200" cy="93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39" name="Equation" r:id="rId8" imgW="1054100" imgH="495300" progId="Equation.3">
                  <p:embed/>
                </p:oleObj>
              </mc:Choice>
              <mc:Fallback>
                <p:oleObj name="Equation" r:id="rId8" imgW="1054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67350" y="5126465"/>
                        <a:ext cx="1981200" cy="93013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608295"/>
              </p:ext>
            </p:extLst>
          </p:nvPr>
        </p:nvGraphicFramePr>
        <p:xfrm>
          <a:off x="5467351" y="5857840"/>
          <a:ext cx="1981200" cy="47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40" name="Equation" r:id="rId10" imgW="1270000" imgH="304800" progId="Equation.3">
                  <p:embed/>
                </p:oleObj>
              </mc:Choice>
              <mc:Fallback>
                <p:oleObj name="Equation" r:id="rId10" imgW="1270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67351" y="5857840"/>
                        <a:ext cx="1981200" cy="47537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20536"/>
              </p:ext>
            </p:extLst>
          </p:nvPr>
        </p:nvGraphicFramePr>
        <p:xfrm>
          <a:off x="4476750" y="3823408"/>
          <a:ext cx="830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41" name="Equation" r:id="rId12" imgW="495300" imgH="292100" progId="Equation.3">
                  <p:embed/>
                </p:oleObj>
              </mc:Choice>
              <mc:Fallback>
                <p:oleObj name="Equation" r:id="rId12" imgW="495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76750" y="3823408"/>
                        <a:ext cx="830263" cy="4889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33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45716" y="16203"/>
            <a:ext cx="725805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Comments on kernel perceptron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3575" y="1422954"/>
            <a:ext cx="7816850" cy="3324225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Finds separating </a:t>
            </a:r>
            <a:r>
              <a:rPr lang="en-US" sz="2400" dirty="0" err="1"/>
              <a:t>hyperplane</a:t>
            </a:r>
            <a:r>
              <a:rPr lang="en-US" sz="2400" dirty="0"/>
              <a:t> in space created by kernel function (if it exists)</a:t>
            </a:r>
          </a:p>
          <a:p>
            <a:pPr lvl="1"/>
            <a:r>
              <a:rPr lang="en-US" sz="2000" dirty="0"/>
              <a:t>But: doesn’t necessarily find maximum-margin hyperplane</a:t>
            </a:r>
          </a:p>
          <a:p>
            <a:pPr lvl="0"/>
            <a:r>
              <a:rPr lang="en-US" sz="2400" dirty="0"/>
              <a:t>Easy to implement, supports incremental learning</a:t>
            </a:r>
          </a:p>
          <a:p>
            <a:pPr lvl="0"/>
            <a:r>
              <a:rPr lang="en-US" sz="2400" dirty="0"/>
              <a:t>Perceptron can be made more stable by using all weight vectors encountered during incremental learning, not just the last one (yields the </a:t>
            </a:r>
            <a:r>
              <a:rPr lang="en-US" sz="2400" i="1" dirty="0"/>
              <a:t>voted perceptron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Weight vectors vote on prediction (vote based on number of successful classifications since inception)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34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Multilayer </a:t>
            </a:r>
            <a:r>
              <a:rPr lang="en-US" sz="3600" dirty="0" err="1">
                <a:latin typeface="+mj-lt"/>
              </a:rPr>
              <a:t>perceptrons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62000" y="1357517"/>
            <a:ext cx="7620000" cy="3571875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Using kernels is only one way to build nonlinear classifier based on </a:t>
            </a:r>
            <a:r>
              <a:rPr lang="en-US" sz="2400" dirty="0" err="1"/>
              <a:t>perceptrons</a:t>
            </a:r>
            <a:endParaRPr lang="en-US" sz="2400" dirty="0"/>
          </a:p>
          <a:p>
            <a:pPr lvl="0"/>
            <a:r>
              <a:rPr lang="en-US" sz="2400" dirty="0"/>
              <a:t>Can create network of </a:t>
            </a:r>
            <a:r>
              <a:rPr lang="en-US" sz="2400" dirty="0" err="1"/>
              <a:t>perceptrons</a:t>
            </a:r>
            <a:r>
              <a:rPr lang="en-US" sz="2400" dirty="0"/>
              <a:t> to approximate arbitrary target concepts</a:t>
            </a:r>
          </a:p>
          <a:p>
            <a:pPr lvl="0"/>
            <a:r>
              <a:rPr lang="en-US" sz="2400" dirty="0"/>
              <a:t>A </a:t>
            </a:r>
            <a:r>
              <a:rPr lang="en-US" sz="2400" i="1" dirty="0"/>
              <a:t>multilayer perceptron</a:t>
            </a:r>
            <a:r>
              <a:rPr lang="en-US" sz="2400" dirty="0"/>
              <a:t> is an example of an artificial neural network build from </a:t>
            </a:r>
            <a:r>
              <a:rPr lang="en-US" sz="2400" dirty="0" err="1"/>
              <a:t>perceptrons</a:t>
            </a:r>
            <a:endParaRPr lang="en-US" sz="2400" dirty="0"/>
          </a:p>
          <a:p>
            <a:r>
              <a:rPr lang="en-US" sz="2400" dirty="0"/>
              <a:t>Consists of: input layer, hidden layer(s), and output layer</a:t>
            </a:r>
          </a:p>
          <a:p>
            <a:pPr lvl="0"/>
            <a:r>
              <a:rPr lang="en-US" sz="2400" dirty="0"/>
              <a:t>Structure of MLP is usually found by experimentation</a:t>
            </a:r>
          </a:p>
          <a:p>
            <a:pPr lvl="0"/>
            <a:r>
              <a:rPr lang="en-US" sz="2400" dirty="0"/>
              <a:t>Parameters can be found using </a:t>
            </a:r>
            <a:r>
              <a:rPr lang="en-US" sz="2400" i="1" dirty="0" err="1"/>
              <a:t>backpropagation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35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04116" y="0"/>
            <a:ext cx="5682871" cy="1146175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28655" y="136524"/>
            <a:ext cx="1876653" cy="2064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028655" y="2345038"/>
            <a:ext cx="1863274" cy="2036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028655" y="4521256"/>
            <a:ext cx="55116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1400" y="2756351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814375" y="2328890"/>
            <a:ext cx="2053080" cy="205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881564" y="136524"/>
            <a:ext cx="1985891" cy="205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5313935" y="4521256"/>
            <a:ext cx="1558369" cy="20308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8407800" y="3328919"/>
            <a:ext cx="180000" cy="18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6239" y="5338991"/>
            <a:ext cx="180000" cy="10152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902159" y="5391191"/>
            <a:ext cx="3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365219" y="675769"/>
            <a:ext cx="1742040" cy="19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36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err="1">
                <a:latin typeface="+mj-lt"/>
              </a:rPr>
              <a:t>Backpropagation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77850" y="1117592"/>
            <a:ext cx="7988300" cy="4432300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How to learn the weights given a network structure?</a:t>
            </a:r>
          </a:p>
          <a:p>
            <a:r>
              <a:rPr lang="en-US" sz="2400" dirty="0"/>
              <a:t>Cannot simply use perceptron learning rule because we have hidden layer(s)</a:t>
            </a:r>
          </a:p>
          <a:p>
            <a:r>
              <a:rPr lang="en-US" sz="2400" dirty="0"/>
              <a:t>Function we are trying to minimize: error</a:t>
            </a:r>
          </a:p>
          <a:p>
            <a:r>
              <a:rPr lang="en-US" sz="2400" dirty="0"/>
              <a:t>Can use a general function minimization technique called </a:t>
            </a:r>
            <a:r>
              <a:rPr lang="en-US" sz="2400" i="1" dirty="0"/>
              <a:t>gradient descent</a:t>
            </a:r>
          </a:p>
          <a:p>
            <a:pPr lvl="1"/>
            <a:r>
              <a:rPr lang="en-US" sz="2200" i="1" dirty="0"/>
              <a:t>Activation function </a:t>
            </a:r>
            <a:r>
              <a:rPr lang="en-US" sz="2200" dirty="0"/>
              <a:t>needs to provide gradient information: can use </a:t>
            </a:r>
            <a:r>
              <a:rPr lang="en-US" sz="2200" i="1" dirty="0"/>
              <a:t>sigmoid function</a:t>
            </a:r>
            <a:r>
              <a:rPr lang="en-US" sz="2200" dirty="0"/>
              <a:t> instead of threshold (step) function</a:t>
            </a:r>
            <a:br>
              <a:rPr lang="en-US" sz="2400" dirty="0"/>
            </a:br>
            <a:endParaRPr lang="en-US" sz="2400" dirty="0"/>
          </a:p>
          <a:p>
            <a:pPr marL="685800" lvl="2" indent="0">
              <a:buNone/>
            </a:pPr>
            <a:endParaRPr lang="en-US" sz="2000" dirty="0"/>
          </a:p>
          <a:p>
            <a:pPr lvl="1"/>
            <a:r>
              <a:rPr lang="en-US" sz="2200" dirty="0"/>
              <a:t>Loss function also needs to provide gradient information: cannot use zero-one loss, but can use squared error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347259"/>
              </p:ext>
            </p:extLst>
          </p:nvPr>
        </p:nvGraphicFramePr>
        <p:xfrm>
          <a:off x="3459956" y="4100894"/>
          <a:ext cx="19367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92" name="Equation" r:id="rId4" imgW="1155700" imgH="431800" progId="Equation.3">
                  <p:embed/>
                </p:oleObj>
              </mc:Choice>
              <mc:Fallback>
                <p:oleObj name="Equation" r:id="rId4" imgW="1155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9956" y="4100894"/>
                        <a:ext cx="1936750" cy="7223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247998"/>
              </p:ext>
            </p:extLst>
          </p:nvPr>
        </p:nvGraphicFramePr>
        <p:xfrm>
          <a:off x="3544888" y="5544183"/>
          <a:ext cx="176688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93" name="Equation" r:id="rId6" imgW="1054100" imgH="393700" progId="Equation.3">
                  <p:embed/>
                </p:oleObj>
              </mc:Choice>
              <mc:Fallback>
                <p:oleObj name="Equation" r:id="rId6" imgW="1054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4888" y="5544183"/>
                        <a:ext cx="1766887" cy="6588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37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99500" y="0"/>
            <a:ext cx="80010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Threshold vs. sigmoid activation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" y="2160000"/>
            <a:ext cx="4320000" cy="30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80000" y="2160000"/>
            <a:ext cx="4247640" cy="302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38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Gradient descent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5750" y="976808"/>
            <a:ext cx="8229600" cy="5208587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Function: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+1</a:t>
            </a:r>
          </a:p>
          <a:p>
            <a:pPr lvl="0"/>
            <a:r>
              <a:rPr lang="en-US" sz="2400" dirty="0"/>
              <a:t>Derivative: 2</a:t>
            </a:r>
            <a:r>
              <a:rPr lang="en-US" sz="2400" i="1" dirty="0"/>
              <a:t>x</a:t>
            </a:r>
          </a:p>
          <a:p>
            <a:pPr lvl="0"/>
            <a:r>
              <a:rPr lang="en-US" sz="2400" dirty="0"/>
              <a:t>Learning rate: 0.1</a:t>
            </a:r>
          </a:p>
          <a:p>
            <a:pPr lvl="0"/>
            <a:r>
              <a:rPr lang="en-US" sz="2400" dirty="0"/>
              <a:t>Start value: 4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First step: 2*4*0.1 = 0.8</a:t>
            </a:r>
          </a:p>
          <a:p>
            <a:pPr lvl="0"/>
            <a:r>
              <a:rPr lang="en-US" sz="2400" dirty="0"/>
              <a:t>Next value: 4 – 0.8 = 3.2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Second step: 2*3.2*0.1 = 0.64</a:t>
            </a:r>
          </a:p>
          <a:p>
            <a:pPr lvl="0"/>
            <a:r>
              <a:rPr lang="en-US" sz="2400" dirty="0"/>
              <a:t>Next value: 3.2 – 0.64 = 2.56</a:t>
            </a:r>
          </a:p>
          <a:p>
            <a:pPr lvl="0"/>
            <a:endParaRPr lang="en-US" sz="2400" i="1" dirty="0"/>
          </a:p>
          <a:p>
            <a:pPr lvl="0"/>
            <a:r>
              <a:rPr lang="en-US" sz="2400" i="1" dirty="0"/>
              <a:t>Can only find a local minimum!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91345" y="965200"/>
            <a:ext cx="4853015" cy="339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39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Minimizing the error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4400" y="1079500"/>
            <a:ext cx="8229600" cy="763588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Need to find partial derivative of error function with respect to each parameter (i.e., weight):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47002" y="2002636"/>
            <a:ext cx="4760639" cy="410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317245"/>
              </p:ext>
            </p:extLst>
          </p:nvPr>
        </p:nvGraphicFramePr>
        <p:xfrm>
          <a:off x="713988" y="2726636"/>
          <a:ext cx="2767013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69" name="Equation" r:id="rId5" imgW="1651000" imgH="2019300" progId="Equation.3">
                  <p:embed/>
                </p:oleObj>
              </mc:Choice>
              <mc:Fallback>
                <p:oleObj name="Equation" r:id="rId5" imgW="1651000" imgH="201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3988" y="2726636"/>
                        <a:ext cx="2767013" cy="3378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CF2CA3B-A715-4163-98F6-71A906F87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69229"/>
              </p:ext>
            </p:extLst>
          </p:nvPr>
        </p:nvGraphicFramePr>
        <p:xfrm>
          <a:off x="713988" y="1843088"/>
          <a:ext cx="1584805" cy="590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0" name="Equation" r:id="rId7" imgW="1054100" imgH="393700" progId="Equation.3">
                  <p:embed/>
                </p:oleObj>
              </mc:Choice>
              <mc:Fallback>
                <p:oleObj name="Equation" r:id="rId7" imgW="1054100" imgH="3937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3988" y="1843088"/>
                        <a:ext cx="1584805" cy="590921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60407E3-EAC2-4835-A91C-43FBAC146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031771"/>
              </p:ext>
            </p:extLst>
          </p:nvPr>
        </p:nvGraphicFramePr>
        <p:xfrm>
          <a:off x="6911043" y="2052064"/>
          <a:ext cx="17049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1" name="Equation" r:id="rId9" imgW="1155700" imgH="431800" progId="Equation.3">
                  <p:embed/>
                </p:oleObj>
              </mc:Choice>
              <mc:Fallback>
                <p:oleObj name="Equation" r:id="rId9" imgW="1155700" imgH="4318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1043" y="2052064"/>
                        <a:ext cx="1704975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19100" y="-77788"/>
            <a:ext cx="87249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Nearest-neighbor Instance-based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56419" y="1179229"/>
                <a:ext cx="8031162" cy="4968875"/>
              </a:xfrm>
            </p:spPr>
            <p:txBody>
              <a:bodyPr wrap="square" lIns="90360" tIns="44280" rIns="90360" bIns="44280" anchor="t" anchorCtr="0">
                <a:spAutoFit/>
              </a:bodyPr>
              <a:lstStyle/>
              <a:p>
                <a:pPr marL="0" lvl="0" indent="0">
                  <a:spcBef>
                    <a:spcPts val="697"/>
                  </a:spcBef>
                  <a:buNone/>
                </a:pPr>
                <a:r>
                  <a:rPr lang="en-US" sz="2400" dirty="0"/>
                  <a:t>Recall the (“naïve”) nearest-neighbor instance-based learning:</a:t>
                </a:r>
              </a:p>
              <a:p>
                <a:pPr lvl="1">
                  <a:spcBef>
                    <a:spcPts val="598"/>
                  </a:spcBef>
                </a:pPr>
                <a:r>
                  <a:rPr lang="en-US" sz="2400" dirty="0"/>
                  <a:t>Distance metric between two instances with attributes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>
                  <a:spcBef>
                    <a:spcPts val="598"/>
                  </a:spcBef>
                  <a:buFont typeface="Calibri" panose="020F0502020204030204" pitchFamily="34" charset="0"/>
                  <a:buChar char="‐"/>
                </a:pPr>
                <a:r>
                  <a:rPr lang="en-US" sz="2100" dirty="0"/>
                  <a:t>Often, the Euclidean distance:</a:t>
                </a:r>
                <a:br>
                  <a:rPr lang="en-US" sz="2100" dirty="0"/>
                </a:br>
                <a:br>
                  <a:rPr lang="en-US" sz="2100" dirty="0"/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+ … +</m:t>
                        </m:r>
                        <m:sSup>
                          <m:sSup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100" dirty="0"/>
              </a:p>
              <a:p>
                <a:pPr lvl="2">
                  <a:spcBef>
                    <a:spcPts val="598"/>
                  </a:spcBef>
                  <a:buFont typeface="Calibri" panose="020F0502020204030204" pitchFamily="34" charset="0"/>
                  <a:buChar char="‐"/>
                </a:pPr>
                <a:r>
                  <a:rPr lang="en-US" sz="2100" dirty="0"/>
                  <a:t>Usually normalize all attributes before computing distance</a:t>
                </a:r>
                <a:br>
                  <a:rPr lang="en-US" sz="2100" dirty="0"/>
                </a:br>
                <a:endParaRPr lang="en-US" sz="2400" dirty="0"/>
              </a:p>
              <a:p>
                <a:pPr lvl="1">
                  <a:spcBef>
                    <a:spcPts val="598"/>
                  </a:spcBef>
                </a:pPr>
                <a:r>
                  <a:rPr lang="en-US" sz="2400" dirty="0"/>
                  <a:t>Given a labeled training set and a new instance to predict:</a:t>
                </a:r>
              </a:p>
              <a:p>
                <a:pPr lvl="2">
                  <a:spcBef>
                    <a:spcPts val="598"/>
                  </a:spcBef>
                  <a:buFont typeface="Calibri" panose="020F0502020204030204" pitchFamily="34" charset="0"/>
                  <a:buChar char="‐"/>
                </a:pPr>
                <a:r>
                  <a:rPr lang="en-US" sz="2100" dirty="0"/>
                  <a:t>Find the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100" dirty="0"/>
                  <a:t> in the training set with smallest distance to the new instance</a:t>
                </a:r>
              </a:p>
              <a:p>
                <a:pPr lvl="2">
                  <a:spcBef>
                    <a:spcPts val="598"/>
                  </a:spcBef>
                  <a:buFont typeface="Calibri" panose="020F0502020204030204" pitchFamily="34" charset="0"/>
                  <a:buChar char="‐"/>
                </a:pPr>
                <a:r>
                  <a:rPr lang="en-US" sz="2100" dirty="0"/>
                  <a:t>Predict the class/target value of the new instance to be the class/target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2100" dirty="0"/>
              </a:p>
              <a:p>
                <a:pPr lvl="2">
                  <a:spcBef>
                    <a:spcPts val="598"/>
                  </a:spcBef>
                  <a:buFont typeface="Calibri" panose="020F0502020204030204" pitchFamily="34" charset="0"/>
                  <a:buChar char="‐"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56419" y="1179229"/>
                <a:ext cx="8031162" cy="49688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02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40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Minimizing the error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0069" y="1092947"/>
            <a:ext cx="8043862" cy="763588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What about the weights for the connections from the input to the hidden layer? More application of the chain rule</a:t>
            </a:r>
            <a:r>
              <a:rPr lang="is-IS" sz="2400" dirty="0"/>
              <a:t>…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82693" y="2126404"/>
            <a:ext cx="4760639" cy="410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555965"/>
              </p:ext>
            </p:extLst>
          </p:nvPr>
        </p:nvGraphicFramePr>
        <p:xfrm>
          <a:off x="335061" y="2392360"/>
          <a:ext cx="3810000" cy="357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14" name="Equation" r:id="rId5" imgW="2273300" imgH="2133600" progId="Equation.3">
                  <p:embed/>
                </p:oleObj>
              </mc:Choice>
              <mc:Fallback>
                <p:oleObj name="Equation" r:id="rId5" imgW="2273300" imgH="213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061" y="2392360"/>
                        <a:ext cx="3810000" cy="35702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41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Remarks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2087" y="1144864"/>
            <a:ext cx="8231187" cy="4610100"/>
          </a:xfrm>
        </p:spPr>
        <p:txBody>
          <a:bodyPr wrap="square">
            <a:spAutoFit/>
          </a:bodyPr>
          <a:lstStyle/>
          <a:p>
            <a:pPr lvl="0"/>
            <a:r>
              <a:rPr lang="en-US" sz="2600" dirty="0"/>
              <a:t>The same process works for multiple hidden layers and multiple output units (e.g., for multiple classes)</a:t>
            </a:r>
          </a:p>
          <a:p>
            <a:pPr lvl="0"/>
            <a:r>
              <a:rPr lang="en-US" sz="2600" dirty="0"/>
              <a:t>Can update weights after all training instances have been processed or incrementally:</a:t>
            </a:r>
          </a:p>
          <a:p>
            <a:pPr lvl="1"/>
            <a:r>
              <a:rPr lang="en-US" sz="2000" i="1" dirty="0"/>
              <a:t>batch</a:t>
            </a:r>
            <a:r>
              <a:rPr lang="en-US" sz="2000" dirty="0"/>
              <a:t> </a:t>
            </a:r>
            <a:r>
              <a:rPr lang="en-US" sz="2000" i="1" dirty="0"/>
              <a:t>learning</a:t>
            </a:r>
            <a:r>
              <a:rPr lang="en-US" sz="2000" dirty="0"/>
              <a:t> vs. </a:t>
            </a:r>
            <a:r>
              <a:rPr lang="en-US" sz="2000" i="1" dirty="0"/>
              <a:t>stochastic </a:t>
            </a:r>
            <a:r>
              <a:rPr lang="en-US" sz="2000" i="1" dirty="0" err="1"/>
              <a:t>backpropagation</a:t>
            </a:r>
            <a:endParaRPr lang="en-US" sz="2000" i="1" dirty="0"/>
          </a:p>
          <a:p>
            <a:pPr lvl="1"/>
            <a:r>
              <a:rPr lang="en-US" sz="2000" dirty="0"/>
              <a:t>Weights are initialized to small random values</a:t>
            </a:r>
            <a:endParaRPr lang="en-US" sz="2400" dirty="0"/>
          </a:p>
          <a:p>
            <a:pPr lvl="0"/>
            <a:r>
              <a:rPr lang="en-US" sz="2600" dirty="0"/>
              <a:t>How to avoid </a:t>
            </a:r>
            <a:r>
              <a:rPr lang="en-US" sz="2600" dirty="0" err="1"/>
              <a:t>overfitting</a:t>
            </a:r>
            <a:r>
              <a:rPr lang="en-US" sz="2600" dirty="0"/>
              <a:t>?</a:t>
            </a:r>
          </a:p>
          <a:p>
            <a:pPr lvl="1"/>
            <a:r>
              <a:rPr lang="en-US" sz="2000" i="1" dirty="0"/>
              <a:t>Early stopping</a:t>
            </a:r>
            <a:r>
              <a:rPr lang="en-US" sz="2000" dirty="0"/>
              <a:t>: use validation set to check when to stop</a:t>
            </a:r>
          </a:p>
          <a:p>
            <a:pPr lvl="1"/>
            <a:r>
              <a:rPr lang="en-US" sz="2000" i="1" dirty="0"/>
              <a:t>Weight decay</a:t>
            </a:r>
            <a:r>
              <a:rPr lang="en-US" sz="2000" dirty="0"/>
              <a:t>: add penalty term to error function</a:t>
            </a:r>
            <a:endParaRPr lang="en-US" sz="2400" dirty="0"/>
          </a:p>
          <a:p>
            <a:pPr lvl="0"/>
            <a:r>
              <a:rPr lang="en-US" sz="2600" dirty="0"/>
              <a:t>How to speed up learning?</a:t>
            </a:r>
          </a:p>
          <a:p>
            <a:pPr lvl="1"/>
            <a:r>
              <a:rPr lang="en-US" sz="2000" i="1" dirty="0"/>
              <a:t>Momentum</a:t>
            </a:r>
            <a:r>
              <a:rPr lang="en-US" sz="2000" dirty="0"/>
              <a:t>: re-use proportion of old weight change</a:t>
            </a:r>
          </a:p>
          <a:p>
            <a:pPr lvl="1"/>
            <a:r>
              <a:rPr lang="en-US" sz="2000" dirty="0"/>
              <a:t>Use optimization method that employs 2nd derivative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42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MLP in Practice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33967" y="995522"/>
            <a:ext cx="8231187" cy="1905000"/>
          </a:xfrm>
        </p:spPr>
        <p:txBody>
          <a:bodyPr wrap="square">
            <a:spAutoFit/>
          </a:bodyPr>
          <a:lstStyle/>
          <a:p>
            <a:pPr lvl="0"/>
            <a:r>
              <a:rPr lang="en-US" sz="2600" dirty="0"/>
              <a:t>Can be used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Regression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Classification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Could be used for, for example, image recognition but has been surpassed by other approaches such as CNN</a:t>
            </a:r>
          </a:p>
        </p:txBody>
      </p:sp>
      <p:pic>
        <p:nvPicPr>
          <p:cNvPr id="218114" name="Picture 2" descr="beige chihuahua">
            <a:extLst>
              <a:ext uri="{FF2B5EF4-FFF2-40B4-BE49-F238E27FC236}">
                <a16:creationId xmlns:a16="http://schemas.microsoft.com/office/drawing/2014/main" id="{83D0B2A9-A314-4B4E-B35B-C6A352B46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78" y="3713337"/>
            <a:ext cx="1719743" cy="257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6850BB-0DB6-486B-BCF1-EEB7D01791C3}"/>
              </a:ext>
            </a:extLst>
          </p:cNvPr>
          <p:cNvSpPr txBox="1"/>
          <p:nvPr/>
        </p:nvSpPr>
        <p:spPr>
          <a:xfrm>
            <a:off x="585656" y="3235212"/>
            <a:ext cx="703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Image Classification</a:t>
            </a:r>
            <a:r>
              <a:rPr lang="en-US" sz="2400" dirty="0"/>
              <a:t>: Chihuahua OR Muffin?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D1F14-FD39-479A-9F44-FE19EBE1FB61}"/>
              </a:ext>
            </a:extLst>
          </p:cNvPr>
          <p:cNvSpPr txBox="1"/>
          <p:nvPr/>
        </p:nvSpPr>
        <p:spPr>
          <a:xfrm>
            <a:off x="3138343" y="4688048"/>
            <a:ext cx="810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vs.</a:t>
            </a:r>
          </a:p>
        </p:txBody>
      </p:sp>
      <p:pic>
        <p:nvPicPr>
          <p:cNvPr id="218116" name="Picture 4" descr="Banana Muffins | Martha Stewart">
            <a:extLst>
              <a:ext uri="{FF2B5EF4-FFF2-40B4-BE49-F238E27FC236}">
                <a16:creationId xmlns:a16="http://schemas.microsoft.com/office/drawing/2014/main" id="{9A7F5236-362F-4B02-A63B-F1A8A2A34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9"/>
          <a:stretch/>
        </p:blipFill>
        <p:spPr bwMode="auto">
          <a:xfrm>
            <a:off x="4167945" y="4013594"/>
            <a:ext cx="2694059" cy="206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95BA6-1A83-4D43-9278-F284DFCCA831}"/>
              </a:ext>
            </a:extLst>
          </p:cNvPr>
          <p:cNvSpPr txBox="1"/>
          <p:nvPr/>
        </p:nvSpPr>
        <p:spPr>
          <a:xfrm>
            <a:off x="7397384" y="3743948"/>
            <a:ext cx="131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Easy?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344F6-4E38-4214-8D4F-7BC73A580F47}"/>
              </a:ext>
            </a:extLst>
          </p:cNvPr>
          <p:cNvSpPr txBox="1"/>
          <p:nvPr/>
        </p:nvSpPr>
        <p:spPr>
          <a:xfrm>
            <a:off x="3865302" y="6309412"/>
            <a:ext cx="3926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https://www.marthastewart.com/345534/banana-muffins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A826-A253-4BCB-9F34-43B74DC31DC5}"/>
              </a:ext>
            </a:extLst>
          </p:cNvPr>
          <p:cNvSpPr txBox="1"/>
          <p:nvPr/>
        </p:nvSpPr>
        <p:spPr>
          <a:xfrm>
            <a:off x="507157" y="6309412"/>
            <a:ext cx="296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/>
              </a:rPr>
              <a:t>https://unsplash.com/photos/dIb_TIjZ80A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8108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43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9438" y="-179388"/>
            <a:ext cx="8564562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Image Classification: Chihuahua or Muffin??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2813" y="1047750"/>
            <a:ext cx="8231187" cy="425450"/>
          </a:xfr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400" dirty="0"/>
              <a:t>Not always easy…</a:t>
            </a:r>
          </a:p>
        </p:txBody>
      </p:sp>
      <p:pic>
        <p:nvPicPr>
          <p:cNvPr id="220162" name="Picture 2" descr="Chihuahua vs Muffin Enterprise Computer Vision API Benchmarking">
            <a:extLst>
              <a:ext uri="{FF2B5EF4-FFF2-40B4-BE49-F238E27FC236}">
                <a16:creationId xmlns:a16="http://schemas.microsoft.com/office/drawing/2014/main" id="{A89A86D1-B93A-48BD-8584-775B03BF2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90" y="1555740"/>
            <a:ext cx="4329419" cy="43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11515-F8D5-454F-8F61-933917AD713F}"/>
              </a:ext>
            </a:extLst>
          </p:cNvPr>
          <p:cNvSpPr txBox="1"/>
          <p:nvPr/>
        </p:nvSpPr>
        <p:spPr>
          <a:xfrm>
            <a:off x="628650" y="6073685"/>
            <a:ext cx="6140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Original source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https://twitter.com/teenybiscuit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6153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44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57300" y="-98675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Radial basis function networks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0231" y="1387911"/>
            <a:ext cx="7983538" cy="3481388"/>
          </a:xfrm>
        </p:spPr>
        <p:txBody>
          <a:bodyPr wrap="square">
            <a:spAutoFit/>
          </a:bodyPr>
          <a:lstStyle/>
          <a:p>
            <a:pPr lvl="0"/>
            <a:r>
              <a:rPr lang="en-US" sz="2400" i="1" dirty="0"/>
              <a:t>RBF network</a:t>
            </a:r>
            <a:r>
              <a:rPr lang="en-US" sz="2400" dirty="0"/>
              <a:t>: another type of </a:t>
            </a:r>
            <a:r>
              <a:rPr lang="en-US" sz="2400" i="1" dirty="0" err="1"/>
              <a:t>feedforward</a:t>
            </a:r>
            <a:r>
              <a:rPr lang="en-US" sz="2400" i="1" dirty="0"/>
              <a:t> network,</a:t>
            </a:r>
            <a:r>
              <a:rPr lang="en-US" sz="2400" dirty="0"/>
              <a:t> with two layers (plus the input layer)</a:t>
            </a:r>
          </a:p>
          <a:p>
            <a:pPr lvl="0"/>
            <a:r>
              <a:rPr lang="en-US" sz="2400" dirty="0"/>
              <a:t>Hidden units represent points in instance space and activation depends on distance to these points</a:t>
            </a:r>
            <a:endParaRPr lang="en-US" sz="2800" dirty="0"/>
          </a:p>
          <a:p>
            <a:pPr lvl="1"/>
            <a:r>
              <a:rPr lang="en-US" sz="2000" dirty="0"/>
              <a:t>To this end, distance is converted into a similarity score using a Gaussian activation function</a:t>
            </a:r>
          </a:p>
          <a:p>
            <a:pPr lvl="1"/>
            <a:r>
              <a:rPr lang="en-US" sz="2000" dirty="0"/>
              <a:t>Width of Gaussian may be different for each hidden unit</a:t>
            </a:r>
          </a:p>
          <a:p>
            <a:pPr lvl="1"/>
            <a:r>
              <a:rPr lang="en-US" sz="2000" dirty="0"/>
              <a:t>Points of equal activation of units in hidden layer form </a:t>
            </a:r>
            <a:r>
              <a:rPr lang="en-US" sz="2000" dirty="0" err="1"/>
              <a:t>hypersphere</a:t>
            </a:r>
            <a:r>
              <a:rPr lang="en-US" sz="2000" dirty="0"/>
              <a:t> (or </a:t>
            </a:r>
            <a:r>
              <a:rPr lang="en-US" sz="2000" dirty="0" err="1"/>
              <a:t>hyperellipsoid</a:t>
            </a:r>
            <a:r>
              <a:rPr lang="en-US" sz="2000" dirty="0"/>
              <a:t>) as opposed to </a:t>
            </a:r>
            <a:r>
              <a:rPr lang="en-US" sz="2000" dirty="0" err="1"/>
              <a:t>hyperplane</a:t>
            </a:r>
            <a:endParaRPr lang="en-US" sz="2800" dirty="0"/>
          </a:p>
          <a:p>
            <a:pPr lvl="0"/>
            <a:r>
              <a:rPr lang="en-US" sz="2400" dirty="0"/>
              <a:t>Output layer is the same as in a multi-layer perceptron</a:t>
            </a:r>
            <a:endParaRPr lang="en-US" sz="3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45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Learning RBF networks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88748" y="993775"/>
            <a:ext cx="8604250" cy="5384800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Parameters to be learned: centers and widths of the RBFs + weights in output layer</a:t>
            </a:r>
          </a:p>
          <a:p>
            <a:pPr lvl="0"/>
            <a:r>
              <a:rPr lang="en-US" sz="2400" dirty="0"/>
              <a:t>Can learn the two sets of parameters independently and still get fairly accurate models</a:t>
            </a:r>
          </a:p>
          <a:p>
            <a:pPr lvl="1"/>
            <a:r>
              <a:rPr lang="en-US" sz="2000" dirty="0"/>
              <a:t>E.g.: clusters from </a:t>
            </a:r>
            <a:r>
              <a:rPr lang="en-US" sz="2000" i="1" dirty="0"/>
              <a:t>k</a:t>
            </a:r>
            <a:r>
              <a:rPr lang="en-US" sz="2000" dirty="0"/>
              <a:t>-means can be used to form basis functions</a:t>
            </a:r>
          </a:p>
          <a:p>
            <a:pPr lvl="1"/>
            <a:r>
              <a:rPr lang="en-US" sz="2000" dirty="0"/>
              <a:t>Linear model for output layer can be based on fixed RBFs found using clustering, which makes learning very efficient</a:t>
            </a:r>
            <a:endParaRPr lang="en-US" sz="2400" dirty="0"/>
          </a:p>
          <a:p>
            <a:pPr lvl="0"/>
            <a:r>
              <a:rPr lang="en-US" sz="2400" dirty="0"/>
              <a:t>However, for best accuracy it is best to train the entire network in a fully supervised manner</a:t>
            </a:r>
          </a:p>
          <a:p>
            <a:pPr lvl="1"/>
            <a:r>
              <a:rPr lang="en-US" sz="2000" dirty="0"/>
              <a:t>Can use the same methods that are used for training multilayer </a:t>
            </a:r>
            <a:r>
              <a:rPr lang="en-US" sz="2000" dirty="0" err="1"/>
              <a:t>perceptrons</a:t>
            </a:r>
            <a:endParaRPr lang="en-US" sz="2000" dirty="0"/>
          </a:p>
          <a:p>
            <a:pPr lvl="0"/>
            <a:r>
              <a:rPr lang="en-US" sz="2400" dirty="0"/>
              <a:t>Disadvantage of standard RBF networks: no built-in attribute weighting based on relevance</a:t>
            </a:r>
          </a:p>
          <a:p>
            <a:pPr lvl="1"/>
            <a:r>
              <a:rPr lang="en-US" sz="2000" dirty="0"/>
              <a:t>But: can introduce attribute weights into the distance function</a:t>
            </a:r>
          </a:p>
          <a:p>
            <a:pPr lvl="0"/>
            <a:r>
              <a:rPr lang="en-US" sz="2400" dirty="0"/>
              <a:t>RBF networks are related to RBF SVMs, which have a basis function centered on each support vector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46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08620" y="-178922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Stochastic gradient descent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6925" y="965200"/>
            <a:ext cx="7550150" cy="5694362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We have seen gradient descent + backpropagation for learning weights in a neural network</a:t>
            </a:r>
          </a:p>
          <a:p>
            <a:pPr lvl="0"/>
            <a:r>
              <a:rPr lang="en-US" sz="2400" dirty="0"/>
              <a:t>Gradient descent is a general-purpose optimization technique</a:t>
            </a:r>
          </a:p>
          <a:p>
            <a:pPr lvl="1"/>
            <a:r>
              <a:rPr lang="en-US" sz="2000" dirty="0"/>
              <a:t>Can be applied whenever the objective function is </a:t>
            </a:r>
            <a:r>
              <a:rPr lang="en-US" sz="2000" i="1" dirty="0"/>
              <a:t>differentiable</a:t>
            </a:r>
          </a:p>
          <a:p>
            <a:pPr lvl="1"/>
            <a:r>
              <a:rPr lang="en-US" sz="2000" dirty="0"/>
              <a:t>Actually, can be used even when the objective function is not completely differentiable!</a:t>
            </a:r>
          </a:p>
          <a:p>
            <a:pPr lvl="1"/>
            <a:r>
              <a:rPr lang="en-US" sz="2000" dirty="0"/>
              <a:t>This based on the concept of </a:t>
            </a:r>
            <a:r>
              <a:rPr lang="en-US" sz="2000" i="1" dirty="0" err="1"/>
              <a:t>subgradients</a:t>
            </a:r>
            <a:r>
              <a:rPr lang="en-US" sz="2000" dirty="0"/>
              <a:t>, which we will not get into here</a:t>
            </a:r>
            <a:endParaRPr lang="en-US" sz="2700" i="1" dirty="0"/>
          </a:p>
          <a:p>
            <a:pPr lvl="0"/>
            <a:r>
              <a:rPr lang="en-US" sz="2400" dirty="0"/>
              <a:t>One application: learning linear models – e.g. linear SVMs or logistic regression</a:t>
            </a:r>
          </a:p>
          <a:p>
            <a:pPr lvl="0"/>
            <a:r>
              <a:rPr lang="en-US" sz="2400" dirty="0"/>
              <a:t>Very fast, simple method for learning from large datasets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47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11933" y="-200870"/>
            <a:ext cx="7059612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Stochastic gradient descent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7375" y="1600141"/>
            <a:ext cx="7969250" cy="46513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Learning linear models using gradient descent is easier than optimizing non-linear neural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Objective function has a single global minimum rather than several local minima</a:t>
            </a:r>
          </a:p>
          <a:p>
            <a:pPr lvl="0"/>
            <a:r>
              <a:rPr lang="en-US" sz="2400" dirty="0"/>
              <a:t>Stochastic gradient descent is fast, uses little memory and is suitable for incremental online learning</a:t>
            </a:r>
          </a:p>
          <a:p>
            <a:pPr lvl="0"/>
            <a:r>
              <a:rPr lang="en-US" sz="2400" dirty="0"/>
              <a:t>Let us look at how to apply stochastic gradient descent to learn a linear support vector machine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48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074863" y="-179388"/>
            <a:ext cx="7069137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Loss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8650" y="875960"/>
            <a:ext cx="7377113" cy="56943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SVMs, the error function (to be minimized) is called the </a:t>
            </a:r>
            <a:r>
              <a:rPr lang="en-US" sz="2400" i="1" dirty="0"/>
              <a:t>hinge loss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01774" y="1725222"/>
            <a:ext cx="6106319" cy="429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758" y="6198134"/>
            <a:ext cx="4812417" cy="31643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915535"/>
              </p:ext>
            </p:extLst>
          </p:nvPr>
        </p:nvGraphicFramePr>
        <p:xfrm>
          <a:off x="3151927" y="2932196"/>
          <a:ext cx="2851563" cy="50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4" imgW="1651000" imgH="292100" progId="Equation.3">
                  <p:embed/>
                </p:oleObj>
              </mc:Choice>
              <mc:Fallback>
                <p:oleObj name="Equation" r:id="rId4" imgW="16510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1927" y="2932196"/>
                        <a:ext cx="2851563" cy="50450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49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9795" y="-59595"/>
            <a:ext cx="5807075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Optimizing the hinge loss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04069" y="1163638"/>
            <a:ext cx="7535862" cy="5408612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 the linearly separable case, the hinge loss is 0 for a function that successfully separates the data</a:t>
            </a:r>
          </a:p>
          <a:p>
            <a:pPr lvl="1"/>
            <a:r>
              <a:rPr lang="en-US" sz="2000" dirty="0"/>
              <a:t>The </a:t>
            </a:r>
            <a:r>
              <a:rPr lang="en-US" sz="2000" i="1" dirty="0"/>
              <a:t>maximum margin </a:t>
            </a:r>
            <a:r>
              <a:rPr lang="en-US" sz="2000" dirty="0" err="1"/>
              <a:t>hyperplane</a:t>
            </a:r>
            <a:r>
              <a:rPr lang="en-US" sz="2000" dirty="0"/>
              <a:t> is given by the smallest</a:t>
            </a:r>
            <a:r>
              <a:rPr lang="en-US" sz="2000" b="1" dirty="0"/>
              <a:t> </a:t>
            </a:r>
            <a:r>
              <a:rPr lang="en-US" sz="2000" dirty="0"/>
              <a:t>weight vector that achieves 0 hinge loss</a:t>
            </a:r>
          </a:p>
          <a:p>
            <a:pPr lvl="1"/>
            <a:r>
              <a:rPr lang="en-US" sz="2000" dirty="0"/>
              <a:t>Corresponding optimization problem that needs to be solved: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400" dirty="0"/>
          </a:p>
          <a:p>
            <a:pPr lvl="0"/>
            <a:r>
              <a:rPr lang="en-US" sz="2400" dirty="0"/>
              <a:t>But: hinge loss is not differentiable at </a:t>
            </a:r>
            <a:r>
              <a:rPr lang="en-US" sz="2400" i="1" dirty="0"/>
              <a:t>z </a:t>
            </a:r>
            <a:r>
              <a:rPr lang="en-US" sz="2400" dirty="0"/>
              <a:t>= 1; cannot compute gradient for all values of </a:t>
            </a:r>
            <a:r>
              <a:rPr lang="en-US" sz="2400" i="1" dirty="0"/>
              <a:t>z</a:t>
            </a:r>
          </a:p>
          <a:p>
            <a:pPr lvl="1"/>
            <a:r>
              <a:rPr lang="en-US" sz="2000" dirty="0"/>
              <a:t>Can use </a:t>
            </a:r>
            <a:r>
              <a:rPr lang="en-US" sz="2000" i="1" dirty="0" err="1"/>
              <a:t>subgradient</a:t>
            </a:r>
            <a:r>
              <a:rPr lang="en-US" sz="2000" i="1" dirty="0"/>
              <a:t> – </a:t>
            </a:r>
            <a:r>
              <a:rPr lang="en-US" sz="2000" dirty="0"/>
              <a:t>something that resembles a gradient</a:t>
            </a:r>
          </a:p>
          <a:p>
            <a:pPr lvl="1"/>
            <a:r>
              <a:rPr lang="en-US" sz="2000" dirty="0"/>
              <a:t>Can use 0 at </a:t>
            </a:r>
            <a:r>
              <a:rPr lang="en-US" sz="2000" i="1" dirty="0"/>
              <a:t>z = </a:t>
            </a:r>
            <a:r>
              <a:rPr lang="en-US" sz="2000" dirty="0"/>
              <a:t>1</a:t>
            </a:r>
          </a:p>
          <a:p>
            <a:pPr lvl="1"/>
            <a:r>
              <a:rPr lang="en-US" sz="2000" dirty="0"/>
              <a:t>In fact, loss is 0 for </a:t>
            </a:r>
            <a:r>
              <a:rPr lang="en-US" sz="2000" i="1" dirty="0"/>
              <a:t>z</a:t>
            </a:r>
            <a:r>
              <a:rPr lang="en-US" sz="2000" dirty="0"/>
              <a:t> </a:t>
            </a:r>
            <a:r>
              <a:rPr lang="en-US" sz="2000" dirty="0">
                <a:latin typeface="Symbol" pitchFamily="34"/>
              </a:rPr>
              <a:t></a:t>
            </a:r>
            <a:r>
              <a:rPr lang="en-US" sz="2000" dirty="0"/>
              <a:t> 1, so we can focus on  z </a:t>
            </a:r>
            <a:r>
              <a:rPr lang="en-US" sz="2000" dirty="0">
                <a:latin typeface="Symbol" pitchFamily="34"/>
              </a:rPr>
              <a:t></a:t>
            </a:r>
            <a:r>
              <a:rPr lang="en-US" sz="2000" dirty="0"/>
              <a:t> 1 and proceed as usual with stochastic gradient descent</a:t>
            </a:r>
          </a:p>
          <a:p>
            <a:r>
              <a:rPr lang="en-US" sz="2400" dirty="0"/>
              <a:t>Also yields a solution if the data is not separable</a:t>
            </a:r>
            <a:endParaRPr lang="en-US" sz="29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5355533" y="3263430"/>
            <a:ext cx="184168" cy="383521"/>
          </a:xfrm>
          <a:prstGeom prst="leftBrace">
            <a:avLst>
              <a:gd name="adj1" fmla="val 8333"/>
              <a:gd name="adj2" fmla="val 45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88963" y="3214757"/>
            <a:ext cx="701591" cy="133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8682" y="2886300"/>
            <a:ext cx="152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user-specified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parameter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5856" y="3408527"/>
            <a:ext cx="45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Instance-based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36669" y="1411229"/>
            <a:ext cx="8031162" cy="364966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marL="0" lvl="0" indent="0">
              <a:spcBef>
                <a:spcPts val="697"/>
              </a:spcBef>
              <a:buNone/>
            </a:pPr>
            <a:r>
              <a:rPr lang="en-US" sz="2400" dirty="0"/>
              <a:t>Practical problems of 1-nearest-neighbour scheme: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Slow (but: fast tree-based approaches exist)</a:t>
            </a:r>
          </a:p>
          <a:p>
            <a:pPr marL="685800" lvl="2" indent="0">
              <a:spcBef>
                <a:spcPts val="499"/>
              </a:spcBef>
              <a:buNone/>
            </a:pPr>
            <a:r>
              <a:rPr lang="en-US" sz="2400" dirty="0"/>
              <a:t>- Remedy: remove irrelevant data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Noise (but: </a:t>
            </a:r>
            <a:r>
              <a:rPr lang="en-US" sz="2400" i="1" dirty="0"/>
              <a:t>k </a:t>
            </a:r>
            <a:r>
              <a:rPr lang="en-US" sz="2400" dirty="0"/>
              <a:t>-NN copes quite well with noise)</a:t>
            </a:r>
          </a:p>
          <a:p>
            <a:pPr marL="685800" lvl="2" indent="0">
              <a:spcBef>
                <a:spcPts val="499"/>
              </a:spcBef>
              <a:buNone/>
            </a:pPr>
            <a:r>
              <a:rPr lang="en-US" sz="2400" dirty="0"/>
              <a:t>- Remedy: remove noisy instances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All attributes deemed equally important</a:t>
            </a:r>
          </a:p>
          <a:p>
            <a:pPr marL="685800" lvl="2" indent="0">
              <a:spcBef>
                <a:spcPts val="499"/>
              </a:spcBef>
              <a:buNone/>
            </a:pPr>
            <a:r>
              <a:rPr lang="en-US" sz="2400" dirty="0"/>
              <a:t>- Remedy: weight attributes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Doesn’t perform explicit generalization</a:t>
            </a:r>
          </a:p>
          <a:p>
            <a:pPr marL="685800" lvl="2" indent="0">
              <a:spcBef>
                <a:spcPts val="499"/>
              </a:spcBef>
              <a:buNone/>
            </a:pPr>
            <a:r>
              <a:rPr lang="en-US" sz="2400" dirty="0"/>
              <a:t>- Remedy: rule-based NN approach</a:t>
            </a:r>
          </a:p>
        </p:txBody>
      </p:sp>
    </p:spTree>
    <p:extLst>
      <p:ext uri="{BB962C8B-B14F-4D97-AF65-F5344CB8AC3E}">
        <p14:creationId xmlns:p14="http://schemas.microsoft.com/office/powerpoint/2010/main" val="91040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21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+mj-lt"/>
              </a:rPr>
              <a:t>Discussion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70" y="1190054"/>
            <a:ext cx="8960830" cy="5352885"/>
          </a:xfrm>
        </p:spPr>
        <p:txBody>
          <a:bodyPr>
            <a:noAutofit/>
          </a:bodyPr>
          <a:lstStyle/>
          <a:p>
            <a:r>
              <a:rPr lang="en-US" sz="2400" dirty="0"/>
              <a:t>SVMs stem from statistical learning theory (</a:t>
            </a:r>
            <a:r>
              <a:rPr lang="en-US" sz="2400" dirty="0" err="1"/>
              <a:t>Vapnik</a:t>
            </a:r>
            <a:r>
              <a:rPr lang="en-US" sz="2400" dirty="0"/>
              <a:t> 1999)</a:t>
            </a:r>
          </a:p>
          <a:p>
            <a:r>
              <a:rPr lang="en-US" sz="2400" dirty="0"/>
              <a:t>A good starting point for exploration is a tutorial by Burges (1998) </a:t>
            </a:r>
          </a:p>
          <a:p>
            <a:r>
              <a:rPr lang="en-US" sz="2400" dirty="0"/>
              <a:t>Soft-margin SVMs were discussed by Cortes and </a:t>
            </a:r>
            <a:r>
              <a:rPr lang="en-US" sz="2400" dirty="0" err="1"/>
              <a:t>Vapnik</a:t>
            </a:r>
            <a:r>
              <a:rPr lang="en-US" sz="2400" dirty="0"/>
              <a:t> (1995)</a:t>
            </a:r>
          </a:p>
          <a:p>
            <a:r>
              <a:rPr lang="en-US" sz="2400" dirty="0"/>
              <a:t>Tutorial on support vector regression: </a:t>
            </a:r>
            <a:r>
              <a:rPr lang="en-US" sz="2400" dirty="0" err="1"/>
              <a:t>Smola</a:t>
            </a:r>
            <a:r>
              <a:rPr lang="en-US" sz="2400" dirty="0"/>
              <a:t> and </a:t>
            </a:r>
            <a:r>
              <a:rPr lang="en-US" sz="2400" dirty="0" err="1"/>
              <a:t>Schölkopf</a:t>
            </a:r>
            <a:r>
              <a:rPr lang="en-US" sz="2400" dirty="0"/>
              <a:t> (2004) </a:t>
            </a:r>
          </a:p>
          <a:p>
            <a:r>
              <a:rPr lang="en-US" sz="2400" dirty="0" err="1"/>
              <a:t>Schölkopf</a:t>
            </a:r>
            <a:r>
              <a:rPr lang="en-US" sz="2400" dirty="0"/>
              <a:t> et al. (1999) present support vector regression with just one parameter instead of two (</a:t>
            </a:r>
            <a:r>
              <a:rPr lang="en-US" sz="2400" i="1" dirty="0"/>
              <a:t>C </a:t>
            </a:r>
            <a:r>
              <a:rPr lang="en-US" sz="2400" dirty="0"/>
              <a:t>and </a:t>
            </a:r>
            <a:r>
              <a:rPr lang="en-US" sz="2400" i="1" dirty="0" err="1"/>
              <a:t>ε</a:t>
            </a:r>
            <a:r>
              <a:rPr lang="en-US" sz="2400" dirty="0"/>
              <a:t>)</a:t>
            </a:r>
          </a:p>
          <a:p>
            <a:r>
              <a:rPr lang="en-US" sz="2400" dirty="0"/>
              <a:t>Fletcher (1987) covers constrained quadratic optimization</a:t>
            </a:r>
          </a:p>
          <a:p>
            <a:r>
              <a:rPr lang="en-US" sz="2400" dirty="0"/>
              <a:t>The SMO algorithm for training SVMs is due to Platt (1998)</a:t>
            </a:r>
          </a:p>
          <a:p>
            <a:r>
              <a:rPr lang="en-US" sz="2400" dirty="0"/>
              <a:t>Ridge regression was introduced by </a:t>
            </a:r>
            <a:r>
              <a:rPr lang="en-AU" sz="2400" dirty="0" err="1"/>
              <a:t>Hoerl</a:t>
            </a:r>
            <a:r>
              <a:rPr lang="en-AU" sz="2400" dirty="0"/>
              <a:t> and Kennard (1970) </a:t>
            </a:r>
          </a:p>
          <a:p>
            <a:r>
              <a:rPr lang="en-AU" sz="2400" dirty="0"/>
              <a:t>Hastie et al. (2009) give a good description of kernel ridge regression</a:t>
            </a:r>
          </a:p>
          <a:p>
            <a:r>
              <a:rPr lang="en-AU" sz="2400" dirty="0"/>
              <a:t>Kernel ridge regression is equivalent to Gaussian process regression, a Bayesian approach that also provides estimates of uncertainty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50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01021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696" y="2225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+mj-lt"/>
              </a:rPr>
              <a:t>Discussion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7788"/>
            <a:ext cx="7886700" cy="4849175"/>
          </a:xfrm>
        </p:spPr>
        <p:txBody>
          <a:bodyPr>
            <a:normAutofit/>
          </a:bodyPr>
          <a:lstStyle/>
          <a:p>
            <a:r>
              <a:rPr lang="en-US" sz="2400" dirty="0"/>
              <a:t>The kernel perceptron is due to Freund and </a:t>
            </a:r>
            <a:r>
              <a:rPr lang="en-US" sz="2400" dirty="0" err="1"/>
              <a:t>Schapire</a:t>
            </a:r>
            <a:r>
              <a:rPr lang="en-US" sz="2400" dirty="0"/>
              <a:t> (1999) </a:t>
            </a:r>
          </a:p>
          <a:p>
            <a:r>
              <a:rPr lang="en-US" sz="2400" dirty="0" err="1"/>
              <a:t>Cristianini</a:t>
            </a:r>
            <a:r>
              <a:rPr lang="en-US" sz="2400" dirty="0"/>
              <a:t> and </a:t>
            </a:r>
            <a:r>
              <a:rPr lang="en-US" sz="2400" dirty="0" err="1"/>
              <a:t>Shawe</a:t>
            </a:r>
            <a:r>
              <a:rPr lang="en-US" sz="2400" dirty="0"/>
              <a:t>-Taylor (2000) provide an introduction to support vector machines and kernel-based methods</a:t>
            </a:r>
          </a:p>
          <a:p>
            <a:r>
              <a:rPr lang="en-US" sz="2400" dirty="0" err="1"/>
              <a:t>Shawe</a:t>
            </a:r>
            <a:r>
              <a:rPr lang="en-US" sz="2400" dirty="0"/>
              <a:t>-Taylor and </a:t>
            </a:r>
            <a:r>
              <a:rPr lang="en-US" sz="2400" dirty="0" err="1"/>
              <a:t>Cristianini</a:t>
            </a:r>
            <a:r>
              <a:rPr lang="en-US" sz="2400" dirty="0"/>
              <a:t> (2004) and </a:t>
            </a:r>
            <a:r>
              <a:rPr lang="en-US" sz="2400" dirty="0" err="1"/>
              <a:t>Schölkopf</a:t>
            </a:r>
            <a:r>
              <a:rPr lang="en-US" sz="2400" dirty="0"/>
              <a:t> and </a:t>
            </a:r>
            <a:r>
              <a:rPr lang="en-US" sz="2400" dirty="0" err="1"/>
              <a:t>Smola</a:t>
            </a:r>
            <a:r>
              <a:rPr lang="en-US" sz="2400" dirty="0"/>
              <a:t> (2002) cover kernel-based learning in detail</a:t>
            </a:r>
          </a:p>
          <a:p>
            <a:r>
              <a:rPr lang="en-US" sz="2400" dirty="0"/>
              <a:t>Bishop (1995) provides an excellent introduction to both multilayer </a:t>
            </a:r>
            <a:r>
              <a:rPr lang="en-US" sz="2400" dirty="0" err="1"/>
              <a:t>perceptrons</a:t>
            </a:r>
            <a:r>
              <a:rPr lang="en-US" sz="2400" dirty="0"/>
              <a:t> and RBF networks </a:t>
            </a:r>
          </a:p>
          <a:p>
            <a:r>
              <a:rPr lang="en-US" sz="2400" dirty="0" err="1"/>
              <a:t>Kivinen</a:t>
            </a:r>
            <a:r>
              <a:rPr lang="en-US" sz="2400" dirty="0"/>
              <a:t> et al. (2002), Zhang (2004) and </a:t>
            </a:r>
            <a:r>
              <a:rPr lang="en-US" sz="2400" dirty="0" err="1"/>
              <a:t>Shalev-Shwartz</a:t>
            </a:r>
            <a:r>
              <a:rPr lang="en-US" sz="2400" dirty="0"/>
              <a:t> et al. (2007) explore gradient methods for SVMs</a:t>
            </a:r>
          </a:p>
          <a:p>
            <a:r>
              <a:rPr lang="en-US" sz="2400" dirty="0" err="1"/>
              <a:t>Kivinen</a:t>
            </a:r>
            <a:r>
              <a:rPr lang="en-US" sz="2400" dirty="0"/>
              <a:t> et al. and </a:t>
            </a:r>
            <a:r>
              <a:rPr lang="en-US" sz="2400" dirty="0" err="1"/>
              <a:t>Shalev-Shwartz</a:t>
            </a:r>
            <a:r>
              <a:rPr lang="en-US" sz="2400" dirty="0"/>
              <a:t> et al. provide heuristics for setting the learning rate for gradient descent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51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6514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819326"/>
          </a:xfrm>
        </p:spPr>
        <p:txBody>
          <a:bodyPr>
            <a:normAutofit/>
          </a:bodyPr>
          <a:lstStyle/>
          <a:p>
            <a:r>
              <a:rPr lang="en-CA" sz="5400" dirty="0"/>
              <a:t>Numeric Prediction with</a:t>
            </a:r>
            <a:br>
              <a:rPr lang="en-CA" sz="5400" dirty="0"/>
            </a:br>
            <a:r>
              <a:rPr lang="en-CA" sz="5400" dirty="0"/>
              <a:t>Local Linear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52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639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53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6954" y="-24963"/>
            <a:ext cx="8070209" cy="977901"/>
          </a:xfrm>
        </p:spPr>
        <p:txBody>
          <a:bodyPr wrap="square" lIns="90360" tIns="44280" rIns="90360" bIns="44280" anchorCtr="0">
            <a:normAutofit fontScale="90000"/>
          </a:bodyPr>
          <a:lstStyle/>
          <a:p>
            <a:pPr lvl="0"/>
            <a:r>
              <a:rPr lang="en-US" dirty="0">
                <a:latin typeface="+mj-lt"/>
              </a:rPr>
              <a:t>Numeric prediction (aka regression)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1601" y="1271566"/>
            <a:ext cx="8459787" cy="479901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Counterparts exist for all classification schemes previously discussed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Decision trees, rule learners, SVMs, etc.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(Almost) all classification schemes can be applied to regression problems using discretization: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Discretize the output interval into </a:t>
            </a:r>
            <a:r>
              <a:rPr lang="en-US" sz="2400" dirty="0" err="1"/>
              <a:t>classess</a:t>
            </a:r>
            <a:endParaRPr lang="en-US" sz="2400" dirty="0"/>
          </a:p>
          <a:p>
            <a:pPr lvl="1">
              <a:spcBef>
                <a:spcPts val="598"/>
              </a:spcBef>
            </a:pPr>
            <a:r>
              <a:rPr lang="en-US" sz="2400" dirty="0"/>
              <a:t>Predict weighted average of interval representatives (e.g., midpoints)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Weight according to class probabilities</a:t>
            </a:r>
          </a:p>
          <a:p>
            <a:pPr>
              <a:spcBef>
                <a:spcPts val="598"/>
              </a:spcBef>
            </a:pPr>
            <a:r>
              <a:rPr lang="en-US" sz="2400" dirty="0"/>
              <a:t>We will cover a couple of approaches to regression that are based on building local linear models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Model trees (+ a rule learning algorithm based on them) and locally weighted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280302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54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Regression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20687" y="1344613"/>
            <a:ext cx="8094663" cy="332898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Like decision trees,  but:</a:t>
            </a:r>
          </a:p>
          <a:p>
            <a:pPr lvl="1">
              <a:spcBef>
                <a:spcPts val="598"/>
              </a:spcBef>
              <a:tabLst>
                <a:tab pos="2968559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/>
              <a:t>Splitting criterion:	minimize intra-subset variation</a:t>
            </a:r>
          </a:p>
          <a:p>
            <a:pPr lvl="1">
              <a:spcBef>
                <a:spcPts val="598"/>
              </a:spcBef>
              <a:tabLst>
                <a:tab pos="2968559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/>
              <a:t>Termination criterion:	std. dev. becomes small</a:t>
            </a:r>
          </a:p>
          <a:p>
            <a:pPr lvl="1">
              <a:spcBef>
                <a:spcPts val="598"/>
              </a:spcBef>
              <a:tabLst>
                <a:tab pos="2968559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/>
              <a:t>Pruning criterion:	based on numeric error measure</a:t>
            </a:r>
          </a:p>
          <a:p>
            <a:pPr lvl="1">
              <a:spcBef>
                <a:spcPts val="598"/>
              </a:spcBef>
              <a:tabLst>
                <a:tab pos="2968559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/>
              <a:t>Prediction: Leaf predicts average class value of instances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Yields piecewise constant functions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Easy to interpret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More sophisticated version: </a:t>
            </a:r>
            <a:r>
              <a:rPr lang="en-US" sz="2400" i="1" dirty="0"/>
              <a:t>model trees</a:t>
            </a:r>
          </a:p>
        </p:txBody>
      </p:sp>
    </p:spTree>
    <p:extLst>
      <p:ext uri="{BB962C8B-B14F-4D97-AF65-F5344CB8AC3E}">
        <p14:creationId xmlns:p14="http://schemas.microsoft.com/office/powerpoint/2010/main" val="40002453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55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Model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73641" y="1103313"/>
            <a:ext cx="8167687" cy="522605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600" dirty="0"/>
              <a:t>Build a regression tree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Each leaf </a:t>
            </a:r>
            <a:r>
              <a:rPr lang="en-US" sz="2800" b="1" dirty="0">
                <a:latin typeface="Symbol" pitchFamily="34"/>
              </a:rPr>
              <a:t></a:t>
            </a:r>
            <a:r>
              <a:rPr lang="en-US" sz="2800" b="1" dirty="0"/>
              <a:t>   </a:t>
            </a:r>
            <a:r>
              <a:rPr lang="en-US" sz="2600" dirty="0"/>
              <a:t>linear regression function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Smoothing: factor in ancestor’s predictions</a:t>
            </a:r>
          </a:p>
          <a:p>
            <a:pPr lvl="1">
              <a:spcBef>
                <a:spcPts val="598"/>
              </a:spcBef>
            </a:pPr>
            <a:r>
              <a:rPr lang="en-US" sz="2200" dirty="0"/>
              <a:t>Smoothing formula:</a:t>
            </a:r>
            <a:br>
              <a:rPr lang="en-US" sz="2200" dirty="0"/>
            </a:br>
            <a:endParaRPr lang="en-US" sz="2200" dirty="0"/>
          </a:p>
          <a:p>
            <a:pPr lvl="1">
              <a:spcBef>
                <a:spcPts val="598"/>
              </a:spcBef>
            </a:pPr>
            <a:r>
              <a:rPr lang="en-US" sz="2200" dirty="0"/>
              <a:t>Same effect can be achieved by incorporating ancestor models into the leaves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Need linear regression function at each </a:t>
            </a:r>
            <a:r>
              <a:rPr lang="en-US" sz="2600" i="1" dirty="0"/>
              <a:t>node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At each node, use only a subset of attributes to build linear regression model</a:t>
            </a:r>
          </a:p>
          <a:p>
            <a:pPr lvl="1">
              <a:spcBef>
                <a:spcPts val="598"/>
              </a:spcBef>
            </a:pPr>
            <a:r>
              <a:rPr lang="en-US" sz="2200" dirty="0"/>
              <a:t>Those occurring in </a:t>
            </a:r>
            <a:r>
              <a:rPr lang="en-US" sz="2200" dirty="0" err="1"/>
              <a:t>subtree</a:t>
            </a:r>
            <a:endParaRPr lang="en-US" sz="2200" dirty="0"/>
          </a:p>
          <a:p>
            <a:pPr lvl="1">
              <a:spcBef>
                <a:spcPts val="598"/>
              </a:spcBef>
            </a:pPr>
            <a:r>
              <a:rPr lang="en-US" sz="2200" dirty="0"/>
              <a:t>(+maybe those occurring in path to the root)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Fast: tree usually uses only a small subset of the attributes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565924"/>
              </p:ext>
            </p:extLst>
          </p:nvPr>
        </p:nvGraphicFramePr>
        <p:xfrm>
          <a:off x="3713410" y="2460550"/>
          <a:ext cx="1326408" cy="67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36" name="Equation" r:id="rId4" imgW="774700" imgH="393700" progId="Equation.3">
                  <p:embed/>
                </p:oleObj>
              </mc:Choice>
              <mc:Fallback>
                <p:oleObj name="Equation" r:id="rId4" imgW="774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3410" y="2460550"/>
                        <a:ext cx="1326408" cy="674076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2432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56</a:t>
            </a:fld>
            <a:endParaRPr lang="uk-UA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13556" y="1139825"/>
            <a:ext cx="8116888" cy="487997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dirty="0"/>
              <a:t>Splitting: standard deviation reduction</a:t>
            </a:r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i="1" dirty="0"/>
          </a:p>
          <a:p>
            <a:pPr lvl="0">
              <a:spcBef>
                <a:spcPts val="598"/>
              </a:spcBef>
            </a:pPr>
            <a:r>
              <a:rPr lang="en-US" sz="2400" dirty="0"/>
              <a:t>Termination of splitting process: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Standard deviation &lt; 5% of its value on full training set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Too few instances remain (e.g., &lt; 4)</a:t>
            </a:r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r>
              <a:rPr lang="en-US" sz="2400" dirty="0"/>
              <a:t>Pruning: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Heuristic estimate of absolute error of linear regression models:</a:t>
            </a:r>
            <a:br>
              <a:rPr lang="en-US" sz="2000" dirty="0"/>
            </a:br>
            <a:endParaRPr lang="en-US" sz="2000" dirty="0"/>
          </a:p>
          <a:p>
            <a:pPr marL="848519" lvl="0" indent="-277200">
              <a:spcBef>
                <a:spcPts val="499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US" sz="2000" dirty="0"/>
          </a:p>
          <a:p>
            <a:pPr lvl="1">
              <a:spcBef>
                <a:spcPts val="499"/>
              </a:spcBef>
            </a:pPr>
            <a:r>
              <a:rPr lang="en-US" sz="2000" dirty="0"/>
              <a:t>Greedily remove terms from LR models to minimize estimated error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Proceed bottom up: compare error of LR model at internal node to error of </a:t>
            </a:r>
            <a:r>
              <a:rPr lang="en-US" sz="2000" dirty="0" err="1"/>
              <a:t>subtree</a:t>
            </a:r>
            <a:r>
              <a:rPr lang="en-US" sz="2000" dirty="0"/>
              <a:t> (this happens before smoothing is applied)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Heavy pruning: single model may replace whole </a:t>
            </a:r>
            <a:r>
              <a:rPr lang="en-US" sz="2000" dirty="0" err="1"/>
              <a:t>subtree</a:t>
            </a:r>
            <a:endParaRPr lang="en-US" sz="2000" dirty="0"/>
          </a:p>
          <a:p>
            <a:pPr marL="848519" lvl="0" indent="-277200">
              <a:spcBef>
                <a:spcPts val="499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AU" sz="16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Building the tree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118058"/>
              </p:ext>
            </p:extLst>
          </p:nvPr>
        </p:nvGraphicFramePr>
        <p:xfrm>
          <a:off x="5678446" y="1006569"/>
          <a:ext cx="2836904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9" name="Equation" r:id="rId4" imgW="1816100" imgH="431800" progId="Equation.3">
                  <p:embed/>
                </p:oleObj>
              </mc:Choice>
              <mc:Fallback>
                <p:oleObj name="Equation" r:id="rId4" imgW="1816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8446" y="1006569"/>
                        <a:ext cx="2836904" cy="7381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020084"/>
              </p:ext>
            </p:extLst>
          </p:nvPr>
        </p:nvGraphicFramePr>
        <p:xfrm>
          <a:off x="2991478" y="3742636"/>
          <a:ext cx="3263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0" name="Equation" r:id="rId6" imgW="1905000" imgH="393700" progId="Equation.3">
                  <p:embed/>
                </p:oleObj>
              </mc:Choice>
              <mc:Fallback>
                <p:oleObj name="Equation" r:id="rId6" imgW="1905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1478" y="3742636"/>
                        <a:ext cx="3263900" cy="6731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4621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57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Nominal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35116" y="1041400"/>
            <a:ext cx="8039100" cy="49323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Convert nominal attributes to binary ones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Sort attribute values by their average class values (over training instances)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If attribute has </a:t>
            </a:r>
            <a:r>
              <a:rPr lang="en-US" sz="2000" i="1" dirty="0"/>
              <a:t>k</a:t>
            </a:r>
            <a:r>
              <a:rPr lang="en-US" sz="2000" dirty="0"/>
              <a:t> values, generate </a:t>
            </a:r>
            <a:r>
              <a:rPr lang="en-US" sz="2000" i="1" dirty="0"/>
              <a:t>k </a:t>
            </a:r>
            <a:r>
              <a:rPr lang="en-US" sz="2000" i="1" dirty="0">
                <a:ea typeface="Tahoma" pitchFamily="2"/>
                <a:cs typeface="Tahoma" pitchFamily="2"/>
              </a:rPr>
              <a:t>– </a:t>
            </a:r>
            <a:r>
              <a:rPr lang="en-US" sz="2000" dirty="0"/>
              <a:t>1 binary attributes</a:t>
            </a:r>
          </a:p>
          <a:p>
            <a:pPr lvl="2">
              <a:spcBef>
                <a:spcPts val="499"/>
              </a:spcBef>
              <a:buSzPct val="100000"/>
            </a:pP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 err="1"/>
              <a:t>th</a:t>
            </a:r>
            <a:r>
              <a:rPr lang="en-US" sz="2000" dirty="0"/>
              <a:t> attribute is 0 if original nominal value is part of the first </a:t>
            </a:r>
            <a:r>
              <a:rPr lang="en-US" sz="2000" i="1" dirty="0" err="1"/>
              <a:t>i</a:t>
            </a:r>
            <a:r>
              <a:rPr lang="en-US" sz="2000" dirty="0"/>
              <a:t> nominal values in the sorted list, and 1 otherwise</a:t>
            </a:r>
            <a:endParaRPr lang="en-US" sz="2400" dirty="0"/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Treat binary attributes as numeric in linear regression models and when selecting splits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Can prove: best SDR split on one of the new binary attributes is the best (binary) SDR split on original nominal attribute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In practice this process is not applied at every node of the tree but globally at the root node of the tree</a:t>
            </a:r>
          </a:p>
          <a:p>
            <a:pPr lvl="1">
              <a:spcBef>
                <a:spcPts val="697"/>
              </a:spcBef>
              <a:buSzPct val="100000"/>
            </a:pPr>
            <a:r>
              <a:rPr lang="en-US" sz="2000" dirty="0"/>
              <a:t>Splits are no longer optimal but runtime and potential for </a:t>
            </a:r>
            <a:r>
              <a:rPr lang="en-US" sz="2000" dirty="0" err="1"/>
              <a:t>overfitting</a:t>
            </a:r>
            <a:r>
              <a:rPr lang="en-US" sz="2000" dirty="0"/>
              <a:t> are reduced this way</a:t>
            </a:r>
          </a:p>
        </p:txBody>
      </p:sp>
    </p:spTree>
    <p:extLst>
      <p:ext uri="{BB962C8B-B14F-4D97-AF65-F5344CB8AC3E}">
        <p14:creationId xmlns:p14="http://schemas.microsoft.com/office/powerpoint/2010/main" val="21181443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58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Missing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0433" y="1362075"/>
            <a:ext cx="8108950" cy="401637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Modify splitting criterion:</a:t>
            </a:r>
            <a:br>
              <a:rPr lang="en-US" sz="2400" i="1" dirty="0"/>
            </a:br>
            <a:br>
              <a:rPr lang="en-US" sz="2400" i="1" dirty="0"/>
            </a:br>
            <a:endParaRPr lang="en-US" sz="2400" i="1" dirty="0"/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To determine which branch an instance with missing value goes down, use </a:t>
            </a:r>
            <a:r>
              <a:rPr lang="en-US" sz="2400" i="1" dirty="0"/>
              <a:t>surrogate splitting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Split on the attribute whose correlation with attribute whose value is missing is greatest</a:t>
            </a:r>
          </a:p>
          <a:p>
            <a:pPr lvl="2">
              <a:spcBef>
                <a:spcPts val="598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700" dirty="0"/>
              <a:t>Problem: complex and time-consuming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Simple solution: always use the class as surrogate attribute</a:t>
            </a:r>
          </a:p>
          <a:p>
            <a:pPr lvl="2">
              <a:spcBef>
                <a:spcPts val="598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700" dirty="0"/>
              <a:t>Class can only be used at training time</a:t>
            </a:r>
            <a:endParaRPr lang="en-US" sz="2100" dirty="0"/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Test set: replace missing value with average value for attribute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570449"/>
              </p:ext>
            </p:extLst>
          </p:nvPr>
        </p:nvGraphicFramePr>
        <p:xfrm>
          <a:off x="4291725" y="1231838"/>
          <a:ext cx="37639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4" name="Equation" r:id="rId4" imgW="2197100" imgH="469900" progId="Equation.3">
                  <p:embed/>
                </p:oleObj>
              </mc:Choice>
              <mc:Fallback>
                <p:oleObj name="Equation" r:id="rId4" imgW="2197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1725" y="1231838"/>
                        <a:ext cx="3763962" cy="8032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1424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59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>
                <a:latin typeface="+mj-lt"/>
              </a:rPr>
              <a:t>Surrogate splitting based on class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0718" y="1263854"/>
            <a:ext cx="7926387" cy="450532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Choose split point based on instances with known values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Split point divides instances into 2 branches/subsets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 </a:t>
            </a:r>
            <a:r>
              <a:rPr lang="en-US" sz="2000" i="1" dirty="0"/>
              <a:t>L</a:t>
            </a:r>
            <a:r>
              <a:rPr lang="en-US" sz="2000" dirty="0"/>
              <a:t> (smaller class average)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 </a:t>
            </a:r>
            <a:r>
              <a:rPr lang="en-US" sz="2000" i="1" dirty="0"/>
              <a:t>R </a:t>
            </a:r>
            <a:r>
              <a:rPr lang="en-US" sz="2000" dirty="0"/>
              <a:t>(larger)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i="1" dirty="0"/>
              <a:t>m  </a:t>
            </a:r>
            <a:r>
              <a:rPr lang="en-US" sz="2400" dirty="0"/>
              <a:t>is the average of the two average class values for </a:t>
            </a:r>
            <a:r>
              <a:rPr lang="en-US" sz="2400" i="1" dirty="0"/>
              <a:t>L</a:t>
            </a:r>
            <a:r>
              <a:rPr lang="en-US" sz="2400" dirty="0"/>
              <a:t> and </a:t>
            </a:r>
            <a:r>
              <a:rPr lang="en-US" sz="2400" i="1" dirty="0"/>
              <a:t>R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For an instance with a missing value: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Choose </a:t>
            </a:r>
            <a:r>
              <a:rPr lang="en-US" sz="2000" i="1" dirty="0"/>
              <a:t>L</a:t>
            </a:r>
            <a:r>
              <a:rPr lang="en-US" sz="2000" dirty="0"/>
              <a:t> if class value &lt; </a:t>
            </a:r>
            <a:r>
              <a:rPr lang="en-US" sz="2000" i="1" dirty="0"/>
              <a:t>m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Otherwise </a:t>
            </a:r>
            <a:r>
              <a:rPr lang="en-US" sz="2000" i="1" dirty="0"/>
              <a:t>R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Once full tree is built, replace missing values with averages of corresponding leaf nodes</a:t>
            </a:r>
          </a:p>
          <a:p>
            <a:pPr lvl="1">
              <a:spcBef>
                <a:spcPts val="697"/>
              </a:spcBef>
              <a:buSzPct val="100000"/>
            </a:pPr>
            <a:r>
              <a:rPr lang="en-US" sz="2000" dirty="0"/>
              <a:t>Linear regression models can then be built on the completed (“imputed”) dataset</a:t>
            </a:r>
          </a:p>
        </p:txBody>
      </p:sp>
    </p:spTree>
    <p:extLst>
      <p:ext uri="{BB962C8B-B14F-4D97-AF65-F5344CB8AC3E}">
        <p14:creationId xmlns:p14="http://schemas.microsoft.com/office/powerpoint/2010/main" val="394478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Learning prototypes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600200" y="4306888"/>
            <a:ext cx="7543800" cy="160496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Only those instances involved in a decision need to be stored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Noisy instances should be filtered out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Idea: only use </a:t>
            </a:r>
            <a:r>
              <a:rPr lang="en-US" sz="2400" i="1" dirty="0"/>
              <a:t>prototypical</a:t>
            </a:r>
            <a:r>
              <a:rPr lang="en-US" sz="2400" dirty="0"/>
              <a:t> examples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740390" y="1828800"/>
            <a:ext cx="2743199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4" y="1121708"/>
            <a:ext cx="4324350" cy="300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298" y="1118304"/>
            <a:ext cx="43243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10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60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Pseudo-code for M5'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1072" y="1329379"/>
            <a:ext cx="8428037" cy="386238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Let us consider the pseudo code for the model tree inducer M5’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Four methods: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Main method: </a:t>
            </a:r>
            <a:r>
              <a:rPr lang="en-US" sz="2000" i="1" dirty="0" err="1"/>
              <a:t>MakeModelTree</a:t>
            </a:r>
            <a:endParaRPr lang="en-US" sz="2000" i="1" dirty="0"/>
          </a:p>
          <a:p>
            <a:pPr lvl="1">
              <a:spcBef>
                <a:spcPts val="598"/>
              </a:spcBef>
            </a:pPr>
            <a:r>
              <a:rPr lang="en-US" sz="2000" dirty="0"/>
              <a:t>Method for splitting: </a:t>
            </a:r>
            <a:r>
              <a:rPr lang="en-US" sz="2000" i="1" dirty="0"/>
              <a:t>split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Method for pruning: </a:t>
            </a:r>
            <a:r>
              <a:rPr lang="en-US" sz="2000" i="1" dirty="0"/>
              <a:t>prune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Method that computes error: </a:t>
            </a:r>
            <a:r>
              <a:rPr lang="en-US" sz="2000" i="1" dirty="0" err="1"/>
              <a:t>subtreeError</a:t>
            </a:r>
            <a:endParaRPr lang="en-US" sz="2000" i="1" dirty="0"/>
          </a:p>
          <a:p>
            <a:pPr lvl="0">
              <a:spcBef>
                <a:spcPts val="697"/>
              </a:spcBef>
            </a:pPr>
            <a:r>
              <a:rPr lang="en-US" sz="2400" dirty="0"/>
              <a:t>We will briefly look at each method in turn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We will assume that the linear regression method performs attribute subset selection based on error (discussed previously)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Nominal attributes are replaced globally at the root node</a:t>
            </a:r>
          </a:p>
        </p:txBody>
      </p:sp>
    </p:spTree>
    <p:extLst>
      <p:ext uri="{BB962C8B-B14F-4D97-AF65-F5344CB8AC3E}">
        <p14:creationId xmlns:p14="http://schemas.microsoft.com/office/powerpoint/2010/main" val="15415980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61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i="1" dirty="0" err="1">
                <a:latin typeface="+mj-lt"/>
              </a:rPr>
              <a:t>MakeModelTree</a:t>
            </a:r>
            <a:endParaRPr lang="en-US" sz="3600" i="1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62000" y="1584704"/>
            <a:ext cx="7620000" cy="3594100"/>
          </a:xfrm>
          <a:solidFill>
            <a:srgbClr val="CCFFCC"/>
          </a:solidFill>
        </p:spPr>
        <p:txBody>
          <a:bodyPr wrap="square" lIns="90360" tIns="44280" rIns="90360" bIns="44280" anchor="t" anchorCtr="0">
            <a:spAutoFit/>
          </a:bodyPr>
          <a:lstStyle/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MakeModelTree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(instances)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{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SD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sd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(instances)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for each k-valued nominal attribute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convert into k-1 synthetic binary attributes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root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newNode</a:t>
            </a:r>
            <a:endParaRPr lang="en-US" sz="1800" b="1" dirty="0">
              <a:solidFill>
                <a:srgbClr val="000000"/>
              </a:solidFill>
              <a:latin typeface="Courier New" pitchFamily="34"/>
              <a:cs typeface="Times New Roman" pitchFamily="2"/>
            </a:endParaRP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root.instances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instances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split(root)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prune(root)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printTree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(root)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96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62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i="1" dirty="0">
                <a:latin typeface="+mj-lt"/>
              </a:rPr>
              <a:t>split</a:t>
            </a:r>
            <a:endParaRPr lang="en-US" i="1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62000" y="1292487"/>
            <a:ext cx="7620000" cy="4495800"/>
          </a:xfrm>
          <a:solidFill>
            <a:srgbClr val="CCFFCC"/>
          </a:solidFill>
        </p:spPr>
        <p:txBody>
          <a:bodyPr wrap="square" lIns="90360" tIns="44280" rIns="90360" bIns="44280" anchor="t" anchorCtr="0">
            <a:spAutoFit/>
          </a:bodyPr>
          <a:lstStyle/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split(node)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{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if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sizeof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 &lt; 4 or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sd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 &lt; 0.05*SD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node.type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LEAF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else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node.type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INTERIOR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for each attribute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 for all possible split positions of attribute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   calculate the attribute's SDR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node.attribute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attribute with maximum SDR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split(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node.left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split(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node.right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31013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63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i="1" dirty="0">
                <a:latin typeface="+mj-lt"/>
              </a:rPr>
              <a:t>prune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62000" y="1730113"/>
            <a:ext cx="7620000" cy="2832100"/>
          </a:xfrm>
          <a:solidFill>
            <a:srgbClr val="CCFFCC"/>
          </a:solidFill>
        </p:spPr>
        <p:txBody>
          <a:bodyPr wrap="square" lIns="90360" tIns="44280" rIns="90360" bIns="44280" anchor="t" anchorCtr="0">
            <a:spAutoFit/>
          </a:bodyPr>
          <a:lstStyle/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prune(node)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{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if node = INTERIOR then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prune(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node.leftChild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prune(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node.rightChild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node.model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linearRegression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(node)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if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subtreeError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(node) &gt; error(node) then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node.type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LEAF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AU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9273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64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i="1" dirty="0" err="1">
                <a:latin typeface="+mj-lt"/>
              </a:rPr>
              <a:t>subtreeError</a:t>
            </a:r>
            <a:endParaRPr lang="en-US" i="1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00100" y="1647825"/>
            <a:ext cx="7543800" cy="2755900"/>
          </a:xfrm>
          <a:solidFill>
            <a:srgbClr val="CCFFCC"/>
          </a:solidFill>
        </p:spPr>
        <p:txBody>
          <a:bodyPr wrap="square" lIns="90360" tIns="44280" rIns="90360" bIns="44280" anchor="t" anchorCtr="0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subtreeError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(node)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{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l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node.left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; r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node.right</a:t>
            </a:r>
            <a:endParaRPr lang="en-US" sz="1800" b="1" dirty="0">
              <a:solidFill>
                <a:srgbClr val="000000"/>
              </a:solidFill>
              <a:latin typeface="Courier New" pitchFamily="34"/>
              <a:cs typeface="Times New Roman" pitchFamily="2"/>
            </a:endParaRP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if node = INTERIOR then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return 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sizeof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l.instances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)*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subtreeError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(l)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       +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sizeof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r.instances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)*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subtreeError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(r))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			/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sizeof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else return error(node)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1386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65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Model tree for servo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2280" y="900000"/>
            <a:ext cx="6869519" cy="5477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3072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66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Rules from model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9456" y="1155001"/>
            <a:ext cx="7685088" cy="4699000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PART algorithm generates classification rules by building partial decision trees</a:t>
            </a:r>
          </a:p>
          <a:p>
            <a:pPr lvl="0"/>
            <a:r>
              <a:rPr lang="en-US" sz="2400" dirty="0"/>
              <a:t>Can use the same method to build rule sets for regression</a:t>
            </a:r>
          </a:p>
          <a:p>
            <a:pPr lvl="1"/>
            <a:r>
              <a:rPr lang="en-US" sz="2000" dirty="0"/>
              <a:t>Use model trees instead of decision trees</a:t>
            </a:r>
          </a:p>
          <a:p>
            <a:pPr lvl="1"/>
            <a:r>
              <a:rPr lang="en-US" sz="2000" dirty="0"/>
              <a:t>Use variance instead of entropy to choose node to expand when building a partial tree</a:t>
            </a:r>
          </a:p>
          <a:p>
            <a:pPr lvl="0"/>
            <a:r>
              <a:rPr lang="en-US" sz="2400" dirty="0"/>
              <a:t>Rules that are generated will have linear models on right-hand side</a:t>
            </a:r>
          </a:p>
          <a:p>
            <a:pPr lvl="0"/>
            <a:r>
              <a:rPr lang="en-US" sz="2400" dirty="0"/>
              <a:t>Caveat: using smoothed trees may not be appropriate due to the separate-and-conquer strategy used in rule learning</a:t>
            </a:r>
          </a:p>
          <a:p>
            <a:pPr lvl="1"/>
            <a:r>
              <a:rPr lang="en-US" sz="2000" dirty="0"/>
              <a:t>Empirical evidence shows that smoothing does not help</a:t>
            </a:r>
          </a:p>
          <a:p>
            <a:r>
              <a:rPr lang="en-US" sz="2300" dirty="0"/>
              <a:t>Full trees can be used instead of partial trees at the expense of runtime</a:t>
            </a:r>
          </a:p>
        </p:txBody>
      </p:sp>
    </p:spTree>
    <p:extLst>
      <p:ext uri="{BB962C8B-B14F-4D97-AF65-F5344CB8AC3E}">
        <p14:creationId xmlns:p14="http://schemas.microsoft.com/office/powerpoint/2010/main" val="35989204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67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Locally weighted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2775" y="894215"/>
            <a:ext cx="7918450" cy="553243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Locally weighted regression is a numeric prediction method that combines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instance-based learning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linear regression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It is a “lazy” learning method: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Computes new regression function for each test instance at prediction time 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Works incrementally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Weights training instances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according to distance to test instance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builds linear regression model from weighted data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requires weighted version of linear regression (straightforward)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Advantage: nonlinear approximation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Slow if implemented using brute-force search; however, fast data structures can be used for the nearest-neighbor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1164351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68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Design decisions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10381" y="1096963"/>
            <a:ext cx="8123237" cy="507523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Weighting functions: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Inverse Euclidean distance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Gaussian kernel applied to Euclidean distance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Triangular kernel used the same way</a:t>
            </a:r>
          </a:p>
          <a:p>
            <a:pPr lvl="1">
              <a:spcBef>
                <a:spcPts val="598"/>
              </a:spcBef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dirty="0"/>
              <a:t>etc.</a:t>
            </a:r>
          </a:p>
          <a:p>
            <a:pPr>
              <a:spcBef>
                <a:spcPts val="598"/>
              </a:spcBef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/>
              <a:t>Empirically, performance does not appear to depend much on the weighting method that is used		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Ideally, weighting function has </a:t>
            </a:r>
            <a:r>
              <a:rPr lang="en-US" sz="2400" i="1" dirty="0"/>
              <a:t>bounded support </a:t>
            </a:r>
            <a:r>
              <a:rPr lang="en-US" sz="2400" dirty="0"/>
              <a:t>so that most training instances receive weight 0 and can be ignored</a:t>
            </a:r>
          </a:p>
          <a:p>
            <a:pPr lvl="0">
              <a:spcBef>
                <a:spcPts val="697"/>
              </a:spcBef>
            </a:pPr>
            <a:r>
              <a:rPr lang="en-US" sz="2400" i="1" dirty="0"/>
              <a:t>Smoothing parameter</a:t>
            </a:r>
            <a:r>
              <a:rPr lang="en-US" sz="2400" dirty="0"/>
              <a:t> is used to scale the distance function for computation of the weights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Multiply distance by inverse of this parameter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Possible choice: distance to the </a:t>
            </a:r>
            <a:r>
              <a:rPr lang="en-US" sz="2000" i="1" dirty="0" err="1"/>
              <a:t>k</a:t>
            </a:r>
            <a:r>
              <a:rPr lang="en-US" sz="2000" dirty="0" err="1"/>
              <a:t>th</a:t>
            </a:r>
            <a:r>
              <a:rPr lang="en-US" sz="2000" dirty="0"/>
              <a:t> nearest training instance (renders choice of smoothing parameter data dependent)</a:t>
            </a:r>
          </a:p>
        </p:txBody>
      </p:sp>
    </p:spTree>
    <p:extLst>
      <p:ext uri="{BB962C8B-B14F-4D97-AF65-F5344CB8AC3E}">
        <p14:creationId xmlns:p14="http://schemas.microsoft.com/office/powerpoint/2010/main" val="52846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20" y="-137886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+mj-lt"/>
              </a:rPr>
              <a:t>Discussion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22" y="951718"/>
            <a:ext cx="8189298" cy="5196080"/>
          </a:xfrm>
        </p:spPr>
        <p:txBody>
          <a:bodyPr>
            <a:noAutofit/>
          </a:bodyPr>
          <a:lstStyle/>
          <a:p>
            <a:r>
              <a:rPr lang="en-US" sz="2400" dirty="0"/>
              <a:t>Regression trees were introduced in the “</a:t>
            </a:r>
            <a:r>
              <a:rPr lang="en-US" sz="2400" i="1" dirty="0"/>
              <a:t>classification and regression trees</a:t>
            </a:r>
            <a:r>
              <a:rPr lang="en-US" sz="2400" dirty="0"/>
              <a:t>”, or CART system (</a:t>
            </a:r>
            <a:r>
              <a:rPr lang="en-US" sz="2400" dirty="0" err="1"/>
              <a:t>Breiman</a:t>
            </a:r>
            <a:r>
              <a:rPr lang="en-US" sz="2400" dirty="0"/>
              <a:t> et al., 1984) </a:t>
            </a:r>
          </a:p>
          <a:p>
            <a:r>
              <a:rPr lang="en-US" sz="2400" dirty="0"/>
              <a:t>The method of handling nominal attributes and the surrogate device for dealing with missing values were included in CART</a:t>
            </a:r>
          </a:p>
          <a:p>
            <a:r>
              <a:rPr lang="en-US" sz="2400" dirty="0"/>
              <a:t>M5 model trees were first described by Quinlan (1992)</a:t>
            </a:r>
          </a:p>
          <a:p>
            <a:r>
              <a:rPr lang="en-US" sz="2400" dirty="0"/>
              <a:t>The M5’ version is given by Wang and Witten (1997)</a:t>
            </a:r>
          </a:p>
          <a:p>
            <a:r>
              <a:rPr lang="en-US" sz="2400" dirty="0"/>
              <a:t>Using model trees (although not partial trees) for generating rule sets has been explored by Hall et al. (1999)</a:t>
            </a:r>
          </a:p>
          <a:p>
            <a:r>
              <a:rPr lang="en-US" sz="2400" dirty="0"/>
              <a:t>There are many variations of locally weighted learning.</a:t>
            </a:r>
          </a:p>
          <a:p>
            <a:pPr lvl="1"/>
            <a:r>
              <a:rPr lang="en-US" sz="2000" dirty="0"/>
              <a:t>Statisticians have considered using locally quadratic models</a:t>
            </a:r>
          </a:p>
          <a:p>
            <a:pPr lvl="1"/>
            <a:r>
              <a:rPr lang="en-US" sz="2000" dirty="0"/>
              <a:t>They have applied locally weighted logistic regression to classification</a:t>
            </a:r>
          </a:p>
          <a:p>
            <a:pPr lvl="1"/>
            <a:r>
              <a:rPr lang="en-US" sz="2000" dirty="0"/>
              <a:t>Frank et al. (2003) evaluated the use of locally weighted learning in conjunction with Naïve Bayes</a:t>
            </a:r>
            <a:endParaRPr lang="en-CA" sz="2000" dirty="0"/>
          </a:p>
          <a:p>
            <a:pPr lvl="1"/>
            <a:r>
              <a:rPr lang="en-US" sz="2000" dirty="0" err="1"/>
              <a:t>Atkeson</a:t>
            </a:r>
            <a:r>
              <a:rPr lang="en-US" sz="2000" dirty="0"/>
              <a:t> et al. (1997) provide a survey on locally weighted learning</a:t>
            </a:r>
          </a:p>
          <a:p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69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43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7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00100" y="-22676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Speed up classification, combat noise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5781" y="1437270"/>
            <a:ext cx="8072437" cy="467677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David </a:t>
            </a:r>
            <a:r>
              <a:rPr lang="en-US" sz="2400" dirty="0" err="1"/>
              <a:t>Aha’s</a:t>
            </a:r>
            <a:r>
              <a:rPr lang="en-US" sz="2400" dirty="0"/>
              <a:t> IB2: save memory, speed up classification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Work incrementally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Only incorporate misclassified instances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Problem: noisy data gets incorporated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David </a:t>
            </a:r>
            <a:r>
              <a:rPr lang="en-US" sz="2400" dirty="0" err="1"/>
              <a:t>Aha’s</a:t>
            </a:r>
            <a:r>
              <a:rPr lang="en-US" sz="2400" dirty="0"/>
              <a:t> IB3: deal with noise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Discard instances that do not perform well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Compute confidence intervals for</a:t>
            </a:r>
          </a:p>
          <a:p>
            <a:pPr marL="342900" lvl="1" indent="0">
              <a:spcBef>
                <a:spcPts val="499"/>
              </a:spcBef>
              <a:buNone/>
            </a:pPr>
            <a:r>
              <a:rPr lang="en-US" sz="2000" dirty="0"/>
              <a:t>	1. Each instance’s success rate (= s/n)</a:t>
            </a:r>
          </a:p>
          <a:p>
            <a:pPr marL="342900" lvl="1" indent="0">
              <a:spcBef>
                <a:spcPts val="499"/>
              </a:spcBef>
              <a:buNone/>
            </a:pPr>
            <a:r>
              <a:rPr lang="en-US" sz="2000" dirty="0"/>
              <a:t>	2. Default accuracy of the instance’s class (= c/N)</a:t>
            </a:r>
            <a:endParaRPr lang="en-US" sz="21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Accept/reject instances according to performance</a:t>
            </a:r>
          </a:p>
          <a:p>
            <a:pPr marL="342900" lvl="1" indent="0">
              <a:spcBef>
                <a:spcPts val="499"/>
              </a:spcBef>
              <a:buNone/>
            </a:pPr>
            <a:r>
              <a:rPr lang="en-US" sz="2100" dirty="0"/>
              <a:t>	1</a:t>
            </a:r>
            <a:r>
              <a:rPr lang="en-US" sz="2000" dirty="0"/>
              <a:t>. Accept if lower limit of 1 exceeds upper limit of 2</a:t>
            </a:r>
          </a:p>
          <a:p>
            <a:pPr marL="342900" lvl="1" indent="0">
              <a:spcBef>
                <a:spcPts val="499"/>
              </a:spcBef>
              <a:buNone/>
            </a:pPr>
            <a:r>
              <a:rPr lang="en-US" sz="2000" dirty="0"/>
              <a:t>	2. Reject if upper limit of 1 is below lower limit of 2</a:t>
            </a:r>
          </a:p>
          <a:p>
            <a:pPr marL="848519" lvl="0" indent="-277200">
              <a:spcBef>
                <a:spcPts val="499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8099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8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Weight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40932" y="1377600"/>
                <a:ext cx="8459787" cy="4589463"/>
              </a:xfrm>
            </p:spPr>
            <p:txBody>
              <a:bodyPr wrap="square" lIns="90360" tIns="44280" rIns="90360" bIns="44280" anchor="t" anchorCtr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97"/>
                  </a:spcBef>
                  <a:buSzPct val="100000"/>
                </a:pPr>
                <a:r>
                  <a:rPr lang="en-US" sz="2400" dirty="0"/>
                  <a:t>David </a:t>
                </a:r>
                <a:r>
                  <a:rPr lang="en-US" sz="2400" dirty="0" err="1"/>
                  <a:t>Aha’s</a:t>
                </a:r>
                <a:r>
                  <a:rPr lang="en-US" sz="2400" dirty="0"/>
                  <a:t> IB4: weight each attribute</a:t>
                </a:r>
                <a:br>
                  <a:rPr lang="en-US" sz="2400" dirty="0"/>
                </a:br>
                <a:r>
                  <a:rPr lang="en-US" sz="2400" dirty="0"/>
                  <a:t>(weights can be class-specific)</a:t>
                </a:r>
              </a:p>
              <a:p>
                <a:pPr lvl="0">
                  <a:lnSpc>
                    <a:spcPct val="90000"/>
                  </a:lnSpc>
                  <a:spcBef>
                    <a:spcPts val="697"/>
                  </a:spcBef>
                  <a:buSzPct val="100000"/>
                </a:pPr>
                <a:r>
                  <a:rPr lang="en-US" sz="2400" dirty="0"/>
                  <a:t>Weighted Euclidean distance: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… +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sz="2400" dirty="0"/>
              </a:p>
              <a:p>
                <a:pPr lvl="0">
                  <a:lnSpc>
                    <a:spcPct val="90000"/>
                  </a:lnSpc>
                  <a:spcBef>
                    <a:spcPts val="697"/>
                  </a:spcBef>
                  <a:buSzPct val="100000"/>
                </a:pPr>
                <a:endParaRPr lang="en-US" sz="2400" dirty="0"/>
              </a:p>
              <a:p>
                <a:pPr lvl="0">
                  <a:lnSpc>
                    <a:spcPct val="90000"/>
                  </a:lnSpc>
                  <a:spcBef>
                    <a:spcPts val="697"/>
                  </a:spcBef>
                  <a:buSzPct val="100000"/>
                </a:pPr>
                <a:r>
                  <a:rPr lang="en-US" sz="2400" dirty="0"/>
                  <a:t>Update weights based on nearest neighbor</a:t>
                </a:r>
              </a:p>
              <a:p>
                <a:pPr lvl="1">
                  <a:spcBef>
                    <a:spcPts val="598"/>
                  </a:spcBef>
                  <a:buSzPct val="100000"/>
                </a:pPr>
                <a:r>
                  <a:rPr lang="en-US" sz="2400" dirty="0"/>
                  <a:t>Class correct: increase weight (toward attributes that were “close”)</a:t>
                </a:r>
              </a:p>
              <a:p>
                <a:pPr lvl="1">
                  <a:spcBef>
                    <a:spcPts val="598"/>
                  </a:spcBef>
                  <a:buSzPct val="100000"/>
                </a:pPr>
                <a:r>
                  <a:rPr lang="en-US" sz="2400" dirty="0"/>
                  <a:t>Class incorrect: decrease weight (away from attributes that were “close”)</a:t>
                </a:r>
              </a:p>
              <a:p>
                <a:pPr lvl="1">
                  <a:spcBef>
                    <a:spcPts val="598"/>
                  </a:spcBef>
                  <a:buSzPct val="100000"/>
                </a:pPr>
                <a:r>
                  <a:rPr lang="en-US" sz="2400" dirty="0"/>
                  <a:t>Amount of change for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attribute depends on |</a:t>
                </a:r>
                <a:r>
                  <a:rPr lang="en-US" sz="2400" i="1" dirty="0"/>
                  <a:t>x</a:t>
                </a:r>
                <a:r>
                  <a:rPr lang="en-US" sz="2400" i="1" baseline="-25000" dirty="0"/>
                  <a:t>i </a:t>
                </a:r>
                <a:r>
                  <a:rPr lang="en-US" sz="2400" i="1" dirty="0"/>
                  <a:t>- </a:t>
                </a:r>
                <a:r>
                  <a:rPr lang="en-US" sz="2400" dirty="0" err="1"/>
                  <a:t>y</a:t>
                </a:r>
                <a:r>
                  <a:rPr lang="en-US" sz="2400" i="1" baseline="-25000" dirty="0" err="1"/>
                  <a:t>i</a:t>
                </a:r>
                <a:r>
                  <a:rPr lang="en-US" sz="2400" dirty="0"/>
                  <a:t>|</a:t>
                </a: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40932" y="1377600"/>
                <a:ext cx="8459787" cy="45894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05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9</a:t>
            </a:fld>
            <a:endParaRPr lang="uk-UA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k-NN Classifier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11729" y="5923063"/>
            <a:ext cx="8458200" cy="31102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marL="0" lvl="0" indent="0">
              <a:spcBef>
                <a:spcPts val="697"/>
              </a:spcBef>
              <a:buSzPct val="100000"/>
              <a:buNone/>
            </a:pPr>
            <a:r>
              <a:rPr lang="en-US" sz="1600" b="1" i="1" dirty="0"/>
              <a:t>Source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https://scikit-learn.org/stable/auto_examples/neighbors/plot_classification.html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483AC-EE08-46ED-A6A9-C43E35B09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61" y="900113"/>
            <a:ext cx="6110612" cy="464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0FCDF-10F2-4DBD-AD72-7B838A3D69D8}"/>
              </a:ext>
            </a:extLst>
          </p:cNvPr>
          <p:cNvSpPr txBox="1"/>
          <p:nvPr/>
        </p:nvSpPr>
        <p:spPr>
          <a:xfrm>
            <a:off x="6979640" y="1898911"/>
            <a:ext cx="1822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k-NN (k=15)</a:t>
            </a:r>
          </a:p>
          <a:p>
            <a:r>
              <a:rPr lang="en-US" sz="2000" dirty="0"/>
              <a:t>- “Iris” dataset</a:t>
            </a:r>
          </a:p>
          <a:p>
            <a:r>
              <a:rPr lang="en-US" sz="2000" dirty="0"/>
              <a:t>- 2 features</a:t>
            </a:r>
          </a:p>
          <a:p>
            <a:r>
              <a:rPr lang="en-US" sz="2000" dirty="0"/>
              <a:t>- 3 classes</a:t>
            </a:r>
          </a:p>
        </p:txBody>
      </p:sp>
    </p:spTree>
    <p:extLst>
      <p:ext uri="{BB962C8B-B14F-4D97-AF65-F5344CB8AC3E}">
        <p14:creationId xmlns:p14="http://schemas.microsoft.com/office/powerpoint/2010/main" val="236824913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18932</TotalTime>
  <Words>4749</Words>
  <Application>Microsoft Office PowerPoint</Application>
  <PresentationFormat>On-screen Show (4:3)</PresentationFormat>
  <Paragraphs>783</Paragraphs>
  <Slides>69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</vt:lpstr>
      <vt:lpstr>Calibri</vt:lpstr>
      <vt:lpstr>Cambria Math</vt:lpstr>
      <vt:lpstr>Corbel</vt:lpstr>
      <vt:lpstr>Courier New</vt:lpstr>
      <vt:lpstr>Symbol</vt:lpstr>
      <vt:lpstr>Times New Roman</vt:lpstr>
      <vt:lpstr>Utopia</vt:lpstr>
      <vt:lpstr>Wingdings</vt:lpstr>
      <vt:lpstr>Depth</vt:lpstr>
      <vt:lpstr>Equation</vt:lpstr>
      <vt:lpstr>PowerPoint Presentation</vt:lpstr>
      <vt:lpstr>Extending instance-based learning and linear models</vt:lpstr>
      <vt:lpstr>Instance Based Learning</vt:lpstr>
      <vt:lpstr>Nearest-neighbor Instance-based learning</vt:lpstr>
      <vt:lpstr>Instance-based learning</vt:lpstr>
      <vt:lpstr>Learning prototypes</vt:lpstr>
      <vt:lpstr>Speed up classification, combat noise</vt:lpstr>
      <vt:lpstr>Weight attributes</vt:lpstr>
      <vt:lpstr>k-NN Classifier Example</vt:lpstr>
      <vt:lpstr>Generalized exemplars</vt:lpstr>
      <vt:lpstr>Rectangular generalizations</vt:lpstr>
      <vt:lpstr>Separating generalized exemplars</vt:lpstr>
      <vt:lpstr>Generalized distance functions</vt:lpstr>
      <vt:lpstr>Discussion and Bibliographic Notes</vt:lpstr>
      <vt:lpstr>Extending Linear Models</vt:lpstr>
      <vt:lpstr>Support vector machines</vt:lpstr>
      <vt:lpstr>The maximum margin hyperplane</vt:lpstr>
      <vt:lpstr>Support vectors</vt:lpstr>
      <vt:lpstr>Finding support vectors</vt:lpstr>
      <vt:lpstr>Nonlinear SVMs</vt:lpstr>
      <vt:lpstr>SVM: Visual Example</vt:lpstr>
      <vt:lpstr>A mathematical trick</vt:lpstr>
      <vt:lpstr>Other kernel functions</vt:lpstr>
      <vt:lpstr>Noise</vt:lpstr>
      <vt:lpstr>Sparse data</vt:lpstr>
      <vt:lpstr>Support vector regression</vt:lpstr>
      <vt:lpstr>More on SVM regression</vt:lpstr>
      <vt:lpstr>Examples</vt:lpstr>
      <vt:lpstr>Kernel Ridge Regression</vt:lpstr>
      <vt:lpstr>Comments on kernel ridge regression</vt:lpstr>
      <vt:lpstr>Performing kernel ridge regression</vt:lpstr>
      <vt:lpstr>The kernel perceptron</vt:lpstr>
      <vt:lpstr>Comments on kernel perceptron</vt:lpstr>
      <vt:lpstr>Multilayer perceptrons</vt:lpstr>
      <vt:lpstr>Examples</vt:lpstr>
      <vt:lpstr>Backpropagation</vt:lpstr>
      <vt:lpstr>Threshold vs. sigmoid activation function</vt:lpstr>
      <vt:lpstr>Gradient descent example</vt:lpstr>
      <vt:lpstr>Minimizing the error I</vt:lpstr>
      <vt:lpstr>Minimizing the error II</vt:lpstr>
      <vt:lpstr>Remarks</vt:lpstr>
      <vt:lpstr>MLP in Practice</vt:lpstr>
      <vt:lpstr>Image Classification: Chihuahua or Muffin??</vt:lpstr>
      <vt:lpstr>Radial basis function networks</vt:lpstr>
      <vt:lpstr>Learning RBF networks</vt:lpstr>
      <vt:lpstr>Stochastic gradient descent</vt:lpstr>
      <vt:lpstr>Stochastic gradient descent cont.</vt:lpstr>
      <vt:lpstr>Loss functions</vt:lpstr>
      <vt:lpstr>Optimizing the hinge loss</vt:lpstr>
      <vt:lpstr>Discussion and Bibliographic Notes</vt:lpstr>
      <vt:lpstr>Discussion and Bibliographic Notes</vt:lpstr>
      <vt:lpstr>Numeric Prediction with Local Linear Models</vt:lpstr>
      <vt:lpstr>Numeric prediction (aka regression)</vt:lpstr>
      <vt:lpstr>Regression trees</vt:lpstr>
      <vt:lpstr>Model trees</vt:lpstr>
      <vt:lpstr>Building the tree</vt:lpstr>
      <vt:lpstr>Nominal attributes</vt:lpstr>
      <vt:lpstr>Missing values</vt:lpstr>
      <vt:lpstr>Surrogate splitting based on class</vt:lpstr>
      <vt:lpstr>Pseudo-code for M5'</vt:lpstr>
      <vt:lpstr>MakeModelTree</vt:lpstr>
      <vt:lpstr>split</vt:lpstr>
      <vt:lpstr>prune</vt:lpstr>
      <vt:lpstr>subtreeError</vt:lpstr>
      <vt:lpstr>Model tree for servo data</vt:lpstr>
      <vt:lpstr>Rules from model trees</vt:lpstr>
      <vt:lpstr>Locally weighted regression</vt:lpstr>
      <vt:lpstr>Design decisions</vt:lpstr>
      <vt:lpstr>Discussion and Bibliographic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Ian H. Witten</dc:creator>
  <cp:lastModifiedBy>Brian</cp:lastModifiedBy>
  <cp:revision>631</cp:revision>
  <cp:lastPrinted>2020-04-12T20:36:13Z</cp:lastPrinted>
  <dcterms:created xsi:type="dcterms:W3CDTF">1998-04-13T16:48:28Z</dcterms:created>
  <dcterms:modified xsi:type="dcterms:W3CDTF">2020-04-16T22:29:24Z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