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47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487" r:id="rId30"/>
    <p:sldId id="478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483" r:id="rId47"/>
    <p:sldId id="479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481" r:id="rId58"/>
  </p:sldIdLst>
  <p:sldSz cx="9144000" cy="6858000" type="screen4x3"/>
  <p:notesSz cx="7086600" cy="8686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78947" autoAdjust="0"/>
  </p:normalViewPr>
  <p:slideViewPr>
    <p:cSldViewPr snapToGrid="0" snapToObjects="1">
      <p:cViewPr varScale="1">
        <p:scale>
          <a:sx n="90" d="100"/>
          <a:sy n="90" d="100"/>
        </p:scale>
        <p:origin x="207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29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3075066" cy="434028"/>
          </a:xfrm>
          <a:prstGeom prst="rect">
            <a:avLst/>
          </a:prstGeom>
          <a:noFill/>
          <a:ln>
            <a:noFill/>
          </a:ln>
        </p:spPr>
        <p:txBody>
          <a:bodyPr vert="horz" lIns="84024" tIns="42012" rIns="84024" bIns="42012" compatLnSpc="0">
            <a:noAutofit/>
          </a:bodyPr>
          <a:lstStyle/>
          <a:p>
            <a:pPr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</a:pPr>
            <a:endParaRPr lang="en-US" sz="1300"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11487" y="0"/>
            <a:ext cx="3075066" cy="434028"/>
          </a:xfrm>
          <a:prstGeom prst="rect">
            <a:avLst/>
          </a:prstGeom>
          <a:noFill/>
          <a:ln>
            <a:noFill/>
          </a:ln>
        </p:spPr>
        <p:txBody>
          <a:bodyPr vert="horz" lIns="84024" tIns="42012" rIns="84024" bIns="42012" compatLnSpc="0">
            <a:noAutofit/>
          </a:bodyPr>
          <a:lstStyle/>
          <a:p>
            <a:pPr algn="r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</a:pPr>
            <a:endParaRPr lang="en-US" sz="1300"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252729"/>
            <a:ext cx="3075066" cy="434028"/>
          </a:xfrm>
          <a:prstGeom prst="rect">
            <a:avLst/>
          </a:prstGeom>
          <a:noFill/>
          <a:ln>
            <a:noFill/>
          </a:ln>
        </p:spPr>
        <p:txBody>
          <a:bodyPr vert="horz" lIns="84024" tIns="42012" rIns="84024" bIns="42012" anchor="b" compatLnSpc="0">
            <a:noAutofit/>
          </a:bodyPr>
          <a:lstStyle/>
          <a:p>
            <a:pPr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</a:pPr>
            <a:endParaRPr lang="en-US" sz="1300"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>
            <a:noFill/>
          </a:ln>
        </p:spPr>
        <p:txBody>
          <a:bodyPr vert="horz" lIns="84024" tIns="42012" rIns="84024" bIns="42012" anchor="b" compatLnSpc="0">
            <a:noAutofit/>
          </a:bodyPr>
          <a:lstStyle/>
          <a:p>
            <a:pPr algn="r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</a:pPr>
            <a:fld id="{0FD29472-3254-4B52-BAD6-C39335F43F4B}" type="slidenum">
              <a:pPr algn="r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</a:pPr>
              <a:t>‹#›</a:t>
            </a:fld>
            <a:endParaRPr lang="en-US" sz="1300"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1219" cy="435707"/>
          </a:xfrm>
          <a:prstGeom prst="rect">
            <a:avLst/>
          </a:prstGeom>
        </p:spPr>
        <p:txBody>
          <a:bodyPr vert="horz" lIns="85368" tIns="42684" rIns="85368" bIns="42684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3841" y="0"/>
            <a:ext cx="3071219" cy="435707"/>
          </a:xfrm>
          <a:prstGeom prst="rect">
            <a:avLst/>
          </a:prstGeom>
        </p:spPr>
        <p:txBody>
          <a:bodyPr vert="horz" lIns="85368" tIns="42684" rIns="85368" bIns="42684" rtlCol="0"/>
          <a:lstStyle>
            <a:lvl1pPr algn="r">
              <a:defRPr sz="1100"/>
            </a:lvl1pPr>
          </a:lstStyle>
          <a:p>
            <a:fld id="{6825392D-917D-4F0D-B33F-F525AFE32523}" type="datetimeFigureOut">
              <a:rPr lang="en-US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251094"/>
            <a:ext cx="3071219" cy="435707"/>
          </a:xfrm>
          <a:prstGeom prst="rect">
            <a:avLst/>
          </a:prstGeom>
        </p:spPr>
        <p:txBody>
          <a:bodyPr vert="horz" lIns="85368" tIns="42684" rIns="85368" bIns="42684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3841" y="8251094"/>
            <a:ext cx="3071219" cy="435707"/>
          </a:xfrm>
          <a:prstGeom prst="rect">
            <a:avLst/>
          </a:prstGeom>
        </p:spPr>
        <p:txBody>
          <a:bodyPr vert="horz" lIns="85368" tIns="42684" rIns="85368" bIns="42684" rtlCol="0" anchor="b"/>
          <a:lstStyle>
            <a:lvl1pPr algn="r">
              <a:defRPr sz="1100"/>
            </a:lvl1pPr>
          </a:lstStyle>
          <a:p>
            <a:fld id="{87582209-91EF-4628-A1EE-5A715CBA63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589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1219" cy="435707"/>
          </a:xfrm>
          <a:prstGeom prst="rect">
            <a:avLst/>
          </a:prstGeom>
        </p:spPr>
        <p:txBody>
          <a:bodyPr vert="horz" lIns="85368" tIns="42684" rIns="85368" bIns="42684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3841" y="0"/>
            <a:ext cx="3071219" cy="435707"/>
          </a:xfrm>
          <a:prstGeom prst="rect">
            <a:avLst/>
          </a:prstGeom>
        </p:spPr>
        <p:txBody>
          <a:bodyPr vert="horz" lIns="85368" tIns="42684" rIns="85368" bIns="42684" rtlCol="0"/>
          <a:lstStyle>
            <a:lvl1pPr algn="r">
              <a:defRPr sz="1100"/>
            </a:lvl1pPr>
          </a:lstStyle>
          <a:p>
            <a:fld id="{25ED9991-505F-4D7F-8E36-061EC94C824A}" type="datetimeFigureOut">
              <a:rPr lang="en-US"/>
              <a:t>4/2/2020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89088" y="1085850"/>
            <a:ext cx="3908425" cy="2932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5368" tIns="42684" rIns="85368" bIns="4268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506" y="4180190"/>
            <a:ext cx="5669588" cy="3420939"/>
          </a:xfrm>
          <a:prstGeom prst="rect">
            <a:avLst/>
          </a:prstGeom>
        </p:spPr>
        <p:txBody>
          <a:bodyPr vert="horz" lIns="85368" tIns="42684" rIns="85368" bIns="4268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217243" y="660010"/>
            <a:ext cx="4652068" cy="325733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/>
          <p:cNvSpPr txBox="1">
            <a:spLocks noGrp="1"/>
          </p:cNvSpPr>
          <p:nvPr>
            <p:ph type="body" sz="quarter" idx="3"/>
          </p:nvPr>
        </p:nvSpPr>
        <p:spPr>
          <a:xfrm>
            <a:off x="708690" y="4126364"/>
            <a:ext cx="5669173" cy="3908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Header Placeholder 9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5066" cy="4340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 lang="en-US" sz="13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Date Placeholder 10"/>
          <p:cNvSpPr txBox="1">
            <a:spLocks noGrp="1"/>
          </p:cNvSpPr>
          <p:nvPr>
            <p:ph type="dt" idx="1"/>
          </p:nvPr>
        </p:nvSpPr>
        <p:spPr>
          <a:xfrm>
            <a:off x="4011487" y="0"/>
            <a:ext cx="3075066" cy="4340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 lang="en-US" sz="13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8252729"/>
            <a:ext cx="3075066" cy="4340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 lang="en-US" sz="13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 lang="en-US" sz="13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fld id="{5DB25C50-FBFB-4AF6-B5D9-A13A3745874E}" type="slidenum"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251094"/>
            <a:ext cx="3071219" cy="435707"/>
          </a:xfrm>
          <a:prstGeom prst="rect">
            <a:avLst/>
          </a:prstGeom>
        </p:spPr>
        <p:txBody>
          <a:bodyPr vert="horz" lIns="85368" tIns="42684" rIns="85368" bIns="42684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3841" y="8251094"/>
            <a:ext cx="3071219" cy="435707"/>
          </a:xfrm>
          <a:prstGeom prst="rect">
            <a:avLst/>
          </a:prstGeom>
        </p:spPr>
        <p:txBody>
          <a:bodyPr vert="horz" lIns="85368" tIns="42684" rIns="85368" bIns="42684" rtlCol="0" anchor="b"/>
          <a:lstStyle>
            <a:lvl1pPr algn="r">
              <a:defRPr sz="1100"/>
            </a:lvl1pPr>
          </a:lstStyle>
          <a:p>
            <a:fld id="{0B38130B-2021-4B37-933F-C67F83DAEC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830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BC758F00-32ED-474C-97D9-5B452B0E2414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1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1EFB9466-8887-4411-A2AF-6F9D4D9C2500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1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544" y="651205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341" y="4126038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6E4BB-97BB-4156-9B42-076ECD7AEE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D91DE959-C908-42C6-AE1B-F11C985C63B1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10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80D1AE44-61ED-4EFB-AD2B-0A62EE878647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10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584E7-3F7F-46D7-835E-6793A495DE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5C6B8AE8-5698-4221-9971-6671774F7F07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11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A2B52652-111F-492D-921A-76C6E6353E95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11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E67EE-B35B-4FE2-80C1-002C568BE0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2C9ED1D6-F88C-4C36-AFF3-93BCEDA0C9DC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12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30A30650-80A2-4D13-954C-A56E97D50D78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12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32099-6464-42D5-96D7-1B6B3F200A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20A6E838-4566-4C04-B2EB-7AE528F3A2A4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13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0370F11F-82AA-4A5B-B3D4-B5F899A960D6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13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A581E-DAF6-4F7F-9A5E-D56F06530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C3250B05-B342-40D1-8D45-9B8E4822D0F8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14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E4738238-2CE1-4316-853F-0D0AF24D0521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14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49E13-2FC8-437C-989B-50FEDD1F75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7329CB81-33EC-4F25-9250-E97D726817BF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15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DDDBE7C8-0393-4952-B31A-2E63F074210A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15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61CD9-199B-4E9B-9C25-15B4DCFC63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46BCBF96-B060-4EB5-9E63-FFC9DA6707BD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16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2C88F2F9-C44A-4EED-9652-27FD891F3FF7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16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CBE97-9C93-4980-8D32-CE17D9F80F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7ABE36F9-0110-423F-A3CF-A58F80E6241C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17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A22E3C81-0E79-4ECC-A5FD-B9EC53A8E988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17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74CFF-E215-4A8A-B7AB-870915E86A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0CBE1B4A-77D1-4586-88BD-77FE0CCBD674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18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1E1CDC50-9C1A-4416-81EE-4E5CE39A0054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18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835B1-785D-4B90-BD70-57CD5326F7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BF3534D6-9F54-4035-A048-8521CF6A3268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19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2A93E1D9-EF24-429B-AE32-6F6B8AEE7882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19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867BD-A1CA-44A2-8F42-2917B98EBA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A02C7D88-065A-4F8A-845D-02345AAFE85A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2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9B1A22F2-26BA-4767-B55C-265FD07498E5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2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63220-B1C2-46BA-8040-3349C254E1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E549046F-36D9-429E-9384-0F3AC5CA0A27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20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E7CD72D5-7DD5-4CF2-8225-8C6CEADD81FB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20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9A558-9FD1-4089-8841-DF15D31F2A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8CED798C-4DD9-4995-89BF-7FFBD87768E4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21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D54A38C6-AE85-4C4C-89AE-29BDD0F286E4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21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5E878-DD93-444A-9E31-78BF8D5058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040A1BAD-FCBE-41E9-9B3E-954D742E600E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22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FF6237AA-3D56-4DEB-9453-DBD23BD2B327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22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F8882-AE77-4AF2-B1F9-CAEF29B6A8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8A987963-5349-4C9B-9AD2-7DEC608A66C4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23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8ECA4EE5-6E11-4E03-BD31-73A03F9E6AB3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23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2B358-3069-4C4C-8D02-8BD32ECB5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E73082CA-E492-4B4B-AAC9-EDB16AB2F835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24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6FBBE637-9037-4D74-9DEA-77B0B1B7EC77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24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27206-0CAF-4B0F-80DD-DD488D92F9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69135382-32F9-4B4F-AEE7-63804CD5D0CC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25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B502C004-0F68-48A2-83B7-C27B89AD6555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25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D8FEE-F926-4A0B-9A46-FE6093F74A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43916F79-1AC2-49D2-BBED-C4BE40A02955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26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0C2C01A1-93E7-4FD6-8435-5FAE895261FF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26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660400"/>
            <a:ext cx="4340225" cy="32559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3908861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9BB44-BB96-4972-9F10-34D7DC6168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6F574B23-3BDF-40AB-ACE6-9C1B788F3B28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27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DD897ACB-5E15-4B5D-83CD-60B4A7734AA0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27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660400"/>
            <a:ext cx="4340225" cy="32559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3908861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792B4-57C0-4968-9C77-CA7DE8E2B5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9EB14C08-2F77-4F83-A13D-65B8C6989AE6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28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83E55408-2A8A-49DA-A580-B45D6756E22E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28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E5D0F-16AA-424C-8A34-C2CD09DE0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3AAFC-0180-42E1-8BFB-16B453E20A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7D771-6505-4200-889A-38BFDFA621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17CD1603-5D6A-4A72-BA96-1BA678E93A6B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31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17A5DBAA-EBB9-43AA-BCE3-9F33E4A47565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31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C9F67-08C7-4436-BB24-4F94B9686F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AC6D3EB0-2FB4-4AE1-9D23-CFB2A887986C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32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49B8C015-CB31-4285-A5F3-E4D7F4D6F72E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32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2BCB7-F6A9-491A-89EF-52B35C5CD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0B381BB2-7226-4EAA-B36C-CA6F58AF8997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33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2242BADA-095B-4A0C-A3E8-41D497FFB566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33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BCDBD-1171-44C8-BC42-7F2331DEA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56464F5B-9987-479F-8DBA-71E28B40C243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34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AC003854-6617-417B-A08D-52B25E831329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34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D60F8-6B7E-4D92-AC4D-A3EC89D729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589733C8-A6BE-45C9-AE2A-CCEF2E850EB4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35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53EA333D-04D6-44EA-8D17-46897396513C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35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42BBB-A90C-495A-A71E-077E2105A0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46DD5252-DB29-4A1E-8C72-1AE1E7608073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36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F7B687A7-1F33-43A5-BB00-9134FED5EF96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36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2AA9F-6CDF-4F1A-968A-622EF9EC2D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4E96FF77-70EF-42A8-A183-853DCD107022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37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F873CA55-DF64-428E-8AF1-70E59B3BB0D8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37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4CF5E-0EDD-4816-BF27-EA750F1F44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449126CE-C89A-4C66-A7AC-3F636BD8A769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38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3716831C-01BF-49D4-8523-104B4BF1A865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38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9E818-06A4-435A-99E0-EB113A742B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4B687F3C-2F7A-4CC9-9992-AE49FECD6C4E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39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56176427-F0F2-46A2-8672-5C41389C6604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39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660400"/>
            <a:ext cx="4340225" cy="32559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5"/>
            <a:ext cx="5669173" cy="3827337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64635-D99F-4A0D-AB6E-0EF91D6EC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3EEA7CB6-5F48-46F6-8D7D-B73E4E706AE9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40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CE821AED-D967-4126-8034-6E4768E64D9F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40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A9E8F-8D92-44D9-8E69-132EF135E1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3EC96A33-D8A2-48C6-BED1-76F5131A469B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4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1F9AEAFC-5D08-4231-BFF6-C1EFE615C4A2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4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39C67-F84F-4964-9D16-96414FB984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1700E1B9-1228-4ED9-A204-F25B5036E93F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41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24A57B9C-BE3A-4B74-9B63-5BF2FC757BA7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41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37BEE-4391-484C-803D-769FD32D2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3358CC34-0535-4B2E-BC49-162674DDA123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42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BB3871EB-8D9E-4449-BA14-7BA43AD8B1DE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42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CA18E-B0F3-481F-A285-7F8507534F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52D9640B-60F5-4229-977F-CA29F7832974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43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30A8B9F2-191A-40DA-A7A3-2881EAC1C5B8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43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D12AE-40DF-4287-A1EA-7B74C81E6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77F0EF33-9FA9-4D14-83DD-C09C98DACF12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44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91E78D61-37BB-410F-83CE-C2A1DB7D6503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44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61FB9-EB99-46CB-9B4B-724AAFB5C7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E8151563-ACE9-49A6-9AF3-9E29E4F17E3B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45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5A8F7559-A626-452B-B2AB-4257FF12DFBC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45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4A730-83E8-4FFF-A15D-F7830C3E28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38130B-2021-4B37-933F-C67F83DAEC53}" type="slidenum">
              <a:rPr lang="uk-UA" smtClean="0"/>
              <a:t>46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42179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E1520-17BF-4283-B36E-0A0D6CD032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E8229415-E880-4521-ACA4-D1DB8246CAA2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48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C89FB2B2-B024-4150-88DA-9692E43906F2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48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660400"/>
            <a:ext cx="4340225" cy="32559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3908861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17BBE-69C1-4B38-A98F-3F17A9CF4D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E2FA1F17-2AA3-472F-9F69-28766FFC4DD1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49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81C8FAF1-0B7A-436C-A2F7-A48F60F2DBAC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49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660400"/>
            <a:ext cx="4340225" cy="32559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3908861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0881F-25D3-41C4-9DF7-001EA7EEFB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2CC2B066-5B87-4BF0-B001-9812BF6323C1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50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3C674F42-FF12-4DDC-BF51-DAEC1432BF01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50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660400"/>
            <a:ext cx="4340225" cy="32559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3908861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F9BAD-A059-438D-8342-C4BE6B34FD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459B211C-1B0E-487F-A06C-5A8BCF82DDB8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5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31985E19-37B7-4568-BA83-36E71408C661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5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A4B1C-1EA3-4B2E-A531-83B09F6810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397E6FD7-DB3F-4303-84C5-FE356F5E25CA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51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767BF88F-A4E8-4304-B078-36AD02320BF7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51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660400"/>
            <a:ext cx="4340225" cy="32559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3908861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5A2C6-3BDB-444D-A2B6-33C90C7D86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A4BC24F2-73C0-4AE1-88D8-78A52D27D728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52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E60C93EF-7567-4396-9669-DA75F0FFCA71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52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660400"/>
            <a:ext cx="4340225" cy="32559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3908861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EA2D0-9654-4ECC-B42E-117676667E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C09C0B3B-79D4-4E30-8F05-CA71F05B1795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53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5A39DDD0-6534-4C17-A71F-53421C47C3D0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53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660400"/>
            <a:ext cx="4340225" cy="32559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3908861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00443-063E-4966-B4E7-42BDD3C72B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F2DECE18-6B60-4975-9E20-4F5FE78D9E56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54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85BDD9B5-8251-44D6-938D-A6E3447589EF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54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660400"/>
            <a:ext cx="4340225" cy="32559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3908861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8EDF1-4F18-420E-B177-2ED032752C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49B28D6A-E266-45FF-BF0C-355F1BEBAD18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55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7315E9B2-CDD1-4D71-AB68-D12ABDC9A3D7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55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660400"/>
            <a:ext cx="4340225" cy="32559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3908861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77E29-FCD7-4667-BAC3-60D8CC4E6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D1B4EF1B-2616-4EB1-A9CB-92090D3D46E8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56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CA9853C7-1B76-421B-B34A-C0030E5C783C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56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660400"/>
            <a:ext cx="4340225" cy="32559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3908861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053E0-87C7-46F5-8D5C-50273A89EC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6D641875-D3FE-47F1-A974-BD37E14325C2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6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004D2ECA-9C9C-4C9E-93AA-6FAE2449F5A3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6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80588-78B6-4EE5-AF53-092E50F383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9C0B3538-F78B-4C09-9C7C-F180E74CF814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7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3DCAD93E-50BA-4B13-BD2A-C120B75DFDA1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7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84128-DDAA-4826-8E13-35B64534EF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EE14D2D6-DA64-49EB-BCF8-EACA529B0C24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8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E4C6AC43-932B-4A38-A39B-1E22A9E46B44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8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6D78B-10B9-494A-8343-5F0322301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4/2/2020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92C5858D-30C7-40DF-ADD5-86DA6E80075C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9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CFBC1A6E-5D34-4270-A5F4-0090ECC01137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9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4CBEC-08DF-4F58-96EE-EA4B1DAE07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DB25C50-FBFB-4AF6-B5D9-A13A3745874E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37D1DA-5E1C-4273-A7C4-0B85F22D080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926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CD0822-95E0-4F22-AC65-8002CEB536D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308244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CD0822-95E0-4F22-AC65-8002CEB536D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040535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CD0822-95E0-4F22-AC65-8002CEB536DC}" type="slidenum">
              <a:rPr lang="uk-UA" smtClean="0"/>
              <a:t>‹#›</a:t>
            </a:fld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337545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CD0822-95E0-4F22-AC65-8002CEB536D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07561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CD0822-95E0-4F22-AC65-8002CEB536D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288514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CD0822-95E0-4F22-AC65-8002CEB536D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919381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639351-2A3C-474E-8A4E-77954126218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7253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CCEC39-3F40-4CF7-A37F-EF4CC4CBCAE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877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D3BC8F-1185-4F6B-96C6-4A761659E4B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297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C641CE-4933-4651-A6A2-A345D69EAE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249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44736E-B941-4388-9143-427892EA575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750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E05BBB-A561-4033-9076-5C4E181B0F9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935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710665-DF5B-491E-AEFD-EDCE6A16CE6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4980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717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FBA859-9025-4110-876D-BDE014A892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817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EC3423-E462-43A1-A482-7406E88E99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581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lvl="0"/>
            <a:fld id="{69CD0822-95E0-4F22-AC65-8002CEB536D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9352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owerPoin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0" y="1355484"/>
            <a:ext cx="9144000" cy="31031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5400" b="0" i="0" u="none" strike="noStrike" baseline="0" dirty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Data Mining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b="0" i="0" u="none" strike="noStrike" baseline="0" dirty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Practical Machine Learning Tools and Techniques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3DEB3D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Chapter 6: Trees and Rules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FFFF99"/>
              </a:solidFill>
              <a:latin typeface="Utopia" pitchFamily="34"/>
              <a:ea typeface="Gothic" pitchFamily="2"/>
              <a:cs typeface="Lucida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FFFF99"/>
              </a:solidFill>
              <a:latin typeface="Utopia" pitchFamily="34"/>
              <a:ea typeface="Gothic" pitchFamily="2"/>
              <a:cs typeface="Lucidasans" pitchFamily="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A9119-AB9F-4995-98C4-378909C5B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</a:t>
            </a:fld>
            <a:endParaRPr lang="uk-U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void repeated sorting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10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4400" dirty="0">
                <a:latin typeface="+mj-lt"/>
              </a:rPr>
              <a:t>Can avoid repeated sorting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37393" y="1365028"/>
            <a:ext cx="7669213" cy="3359150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Sort instances by the values of the numeric attribute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Time complexity for sorting: </a:t>
            </a:r>
            <a:r>
              <a:rPr lang="en-US" sz="2000" i="1" dirty="0"/>
              <a:t>O </a:t>
            </a:r>
            <a:r>
              <a:rPr lang="en-US" sz="2000" dirty="0"/>
              <a:t>(</a:t>
            </a:r>
            <a:r>
              <a:rPr lang="en-US" sz="2000" i="1" dirty="0"/>
              <a:t>n </a:t>
            </a:r>
            <a:r>
              <a:rPr lang="en-US" sz="2000" dirty="0"/>
              <a:t>log </a:t>
            </a:r>
            <a:r>
              <a:rPr lang="en-US" sz="2000" i="1" dirty="0"/>
              <a:t>n</a:t>
            </a:r>
            <a:r>
              <a:rPr lang="en-US" sz="2000" dirty="0"/>
              <a:t>)</a:t>
            </a:r>
          </a:p>
          <a:p>
            <a:pPr lvl="0">
              <a:spcBef>
                <a:spcPts val="697"/>
              </a:spcBef>
            </a:pPr>
            <a:endParaRPr lang="en-US" sz="2400" dirty="0"/>
          </a:p>
          <a:p>
            <a:pPr lvl="0">
              <a:spcBef>
                <a:spcPts val="697"/>
              </a:spcBef>
            </a:pPr>
            <a:r>
              <a:rPr lang="en-US" sz="2400" dirty="0"/>
              <a:t>Does this have to be repeated at each node of the tree?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No! Sort order for children can be derived from sort order for parent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Time complexity of derivation: </a:t>
            </a:r>
            <a:r>
              <a:rPr lang="en-US" sz="2000" i="1" dirty="0"/>
              <a:t>O 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dirty="0"/>
              <a:t>)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Drawback: need to create and store an array of sorted indices for each numeric attribute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inary vs multiway spl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11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Binary </a:t>
            </a:r>
            <a:r>
              <a:rPr lang="en-US" sz="3600" i="1" dirty="0" err="1">
                <a:latin typeface="+mj-lt"/>
              </a:rPr>
              <a:t>vs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multiway</a:t>
            </a:r>
            <a:r>
              <a:rPr lang="en-US" sz="3600" dirty="0">
                <a:latin typeface="+mj-lt"/>
              </a:rPr>
              <a:t> splits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33438" y="1273175"/>
            <a:ext cx="8310562" cy="385921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Splitting (multi-way) on a nominal attribute exhausts all information in that attribute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Nominal attribute is tested (at most) once on any path in the tree</a:t>
            </a:r>
          </a:p>
          <a:p>
            <a:pPr lvl="0">
              <a:spcBef>
                <a:spcPts val="697"/>
              </a:spcBef>
            </a:pPr>
            <a:endParaRPr lang="en-US" sz="2400" dirty="0"/>
          </a:p>
          <a:p>
            <a:pPr lvl="0">
              <a:spcBef>
                <a:spcPts val="697"/>
              </a:spcBef>
            </a:pPr>
            <a:r>
              <a:rPr lang="en-US" sz="2400" dirty="0"/>
              <a:t>Not so for binary splits on numeric attributes!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Numeric attribute may be tested several times along a path in the tree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Disadvantage: tree is hard to read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Alternatives: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pre-discretize numeric attributes, </a:t>
            </a:r>
            <a:r>
              <a:rPr lang="en-US" sz="2000" i="1" dirty="0"/>
              <a:t>or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use multi-way splits instead of binary ones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mputing multi-way spl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12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Computing multi-way splits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2381" y="1387475"/>
            <a:ext cx="7543800" cy="3608388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Simple and efficient way of generating multi-way splits: greedy algorithm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But: dynamic programming can find optimum multi-way split in </a:t>
            </a:r>
            <a:r>
              <a:rPr lang="en-US" sz="2400" i="1" dirty="0"/>
              <a:t>O 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dirty="0"/>
              <a:t>) time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imp (</a:t>
            </a:r>
            <a:r>
              <a:rPr lang="en-US" sz="2000" i="1" dirty="0"/>
              <a:t>k</a:t>
            </a:r>
            <a:r>
              <a:rPr lang="en-US" sz="2000" dirty="0"/>
              <a:t>,</a:t>
            </a:r>
            <a:r>
              <a:rPr lang="en-US" sz="2000" i="1" dirty="0"/>
              <a:t> </a:t>
            </a:r>
            <a:r>
              <a:rPr lang="en-US" sz="2000" i="1" dirty="0" err="1"/>
              <a:t>i</a:t>
            </a:r>
            <a:r>
              <a:rPr lang="en-US" sz="2000" dirty="0"/>
              <a:t>, </a:t>
            </a:r>
            <a:r>
              <a:rPr lang="en-US" sz="2000" i="1" dirty="0"/>
              <a:t>j </a:t>
            </a:r>
            <a:r>
              <a:rPr lang="en-US" sz="2000" dirty="0"/>
              <a:t>) is the impurity of the best split of values </a:t>
            </a:r>
            <a:r>
              <a:rPr lang="en-US" sz="2000" i="1" dirty="0"/>
              <a:t>x</a:t>
            </a:r>
            <a:r>
              <a:rPr lang="en-US" sz="2000" i="1" baseline="-25000" dirty="0"/>
              <a:t>i</a:t>
            </a:r>
            <a:r>
              <a:rPr lang="en-US" sz="2000" i="1" dirty="0"/>
              <a:t> … 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j</a:t>
            </a:r>
            <a:r>
              <a:rPr lang="en-US" sz="2000" dirty="0"/>
              <a:t> into </a:t>
            </a:r>
            <a:r>
              <a:rPr lang="en-US" sz="2000" i="1" dirty="0"/>
              <a:t>k</a:t>
            </a:r>
            <a:r>
              <a:rPr lang="en-US" sz="2000" dirty="0"/>
              <a:t> sub-intervals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imp (</a:t>
            </a:r>
            <a:r>
              <a:rPr lang="en-US" sz="2000" i="1" dirty="0"/>
              <a:t>k</a:t>
            </a:r>
            <a:r>
              <a:rPr lang="en-US" sz="2000" dirty="0"/>
              <a:t>, 1,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) =</a:t>
            </a:r>
            <a:br>
              <a:rPr lang="en-US" sz="2000" dirty="0"/>
            </a:br>
            <a:r>
              <a:rPr lang="en-US" sz="2000" dirty="0"/>
              <a:t>      min</a:t>
            </a:r>
            <a:r>
              <a:rPr lang="en-US" sz="2000" baseline="-25000" dirty="0"/>
              <a:t>0&lt;</a:t>
            </a:r>
            <a:r>
              <a:rPr lang="en-US" sz="2000" i="1" baseline="-25000" dirty="0"/>
              <a:t>j </a:t>
            </a:r>
            <a:r>
              <a:rPr lang="en-US" sz="2000" baseline="-25000" dirty="0"/>
              <a:t>&lt;</a:t>
            </a:r>
            <a:r>
              <a:rPr lang="en-US" sz="2000" i="1" baseline="-25000" dirty="0" err="1"/>
              <a:t>i</a:t>
            </a:r>
            <a:r>
              <a:rPr lang="en-US" sz="2000" dirty="0"/>
              <a:t>  imp (</a:t>
            </a:r>
            <a:r>
              <a:rPr lang="en-US" sz="2000" i="1" dirty="0"/>
              <a:t>k</a:t>
            </a:r>
            <a:r>
              <a:rPr lang="en-US" sz="2000" dirty="0">
                <a:ea typeface="Tahoma" pitchFamily="2"/>
                <a:cs typeface="Tahoma" pitchFamily="2"/>
              </a:rPr>
              <a:t>–</a:t>
            </a:r>
            <a:r>
              <a:rPr lang="en-US" sz="2000" dirty="0"/>
              <a:t>1, 1, </a:t>
            </a:r>
            <a:r>
              <a:rPr lang="en-US" sz="2000" i="1" dirty="0"/>
              <a:t>j </a:t>
            </a:r>
            <a:r>
              <a:rPr lang="en-US" sz="2000" dirty="0"/>
              <a:t>) + imp (1, </a:t>
            </a:r>
            <a:r>
              <a:rPr lang="en-US" sz="2000" i="1" dirty="0"/>
              <a:t>j</a:t>
            </a:r>
            <a:r>
              <a:rPr lang="en-US" sz="2000" dirty="0"/>
              <a:t>+1,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)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imp (</a:t>
            </a:r>
            <a:r>
              <a:rPr lang="en-US" sz="2000" i="1" dirty="0"/>
              <a:t>k, </a:t>
            </a:r>
            <a:r>
              <a:rPr lang="en-US" sz="2000" dirty="0"/>
              <a:t>1</a:t>
            </a:r>
            <a:r>
              <a:rPr lang="en-US" sz="2000" i="1" dirty="0"/>
              <a:t>, N </a:t>
            </a:r>
            <a:r>
              <a:rPr lang="en-US" sz="2000" dirty="0"/>
              <a:t>) gives us the best </a:t>
            </a:r>
            <a:r>
              <a:rPr lang="en-US" sz="2000" i="1" dirty="0"/>
              <a:t>k</a:t>
            </a:r>
            <a:r>
              <a:rPr lang="en-US" sz="2000" dirty="0"/>
              <a:t>-way split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In practice, greedy algorithm works as well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issing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13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Missing values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225550" y="1492250"/>
            <a:ext cx="7918450" cy="4079875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C4.5 applies method of fractional instances:</a:t>
            </a:r>
          </a:p>
          <a:p>
            <a:pPr lvl="1">
              <a:spcBef>
                <a:spcPts val="697"/>
              </a:spcBef>
            </a:pPr>
            <a:r>
              <a:rPr lang="en-US" sz="2000" dirty="0"/>
              <a:t>Split instances with missing values into pieces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A piece going down a branch receives a weight proportional to the popularity of the branch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weights sum to 1</a:t>
            </a:r>
          </a:p>
          <a:p>
            <a:pPr lvl="0">
              <a:spcBef>
                <a:spcPts val="697"/>
              </a:spcBef>
            </a:pPr>
            <a:endParaRPr lang="en-US" sz="2400" dirty="0"/>
          </a:p>
          <a:p>
            <a:pPr lvl="0">
              <a:spcBef>
                <a:spcPts val="697"/>
              </a:spcBef>
            </a:pPr>
            <a:r>
              <a:rPr lang="en-US" sz="2400" dirty="0"/>
              <a:t>Info gain works with fractional instances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use sums of weights instead of counts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During classification, split the instance into pieces in the same way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Merge probability distribution using weights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u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14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dirty="0">
                <a:latin typeface="+mj-lt"/>
              </a:rPr>
              <a:t>Pruning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08074" y="1219200"/>
            <a:ext cx="7267575" cy="3968750"/>
          </a:xfrm>
        </p:spPr>
        <p:txBody>
          <a:bodyPr wrap="square" lIns="90360" tIns="44280" rIns="90360" bIns="44280" anchor="t" anchorCtr="0">
            <a:spAutoFit/>
          </a:bodyPr>
          <a:lstStyle/>
          <a:p>
            <a:r>
              <a:rPr lang="en-US" sz="2400" dirty="0"/>
              <a:t>Prevent overfitting the training data: “prune” the decision tree</a:t>
            </a:r>
          </a:p>
          <a:p>
            <a:endParaRPr lang="en-US" sz="2400" dirty="0"/>
          </a:p>
          <a:p>
            <a:r>
              <a:rPr lang="en-US" sz="2400" dirty="0"/>
              <a:t>Two strategies:</a:t>
            </a:r>
            <a:endParaRPr lang="en-US" sz="2800" dirty="0"/>
          </a:p>
          <a:p>
            <a:pPr lvl="1"/>
            <a:r>
              <a:rPr lang="en-US" sz="2000" i="1" dirty="0" err="1"/>
              <a:t>Postpruning</a:t>
            </a:r>
            <a:br>
              <a:rPr lang="en-US" sz="2000" dirty="0"/>
            </a:br>
            <a:r>
              <a:rPr lang="en-US" sz="2000" dirty="0"/>
              <a:t>take a fully-grown decision tree and discard unreliable parts</a:t>
            </a:r>
          </a:p>
          <a:p>
            <a:pPr lvl="1"/>
            <a:r>
              <a:rPr lang="en-US" sz="2000" i="1" dirty="0" err="1"/>
              <a:t>Prepruning</a:t>
            </a:r>
            <a:br>
              <a:rPr lang="en-US" sz="2000" dirty="0"/>
            </a:br>
            <a:r>
              <a:rPr lang="en-US" sz="2000" dirty="0"/>
              <a:t>stop growing a branch when information becomes unreliable</a:t>
            </a:r>
            <a:endParaRPr lang="en-US" sz="2800" dirty="0"/>
          </a:p>
          <a:p>
            <a:r>
              <a:rPr lang="en-US" sz="2400" dirty="0" err="1"/>
              <a:t>Postpruning</a:t>
            </a:r>
            <a:r>
              <a:rPr lang="en-US" sz="2400" dirty="0"/>
              <a:t> is preferred in practice—</a:t>
            </a:r>
            <a:r>
              <a:rPr lang="en-US" sz="2400" dirty="0" err="1"/>
              <a:t>prepruning</a:t>
            </a:r>
            <a:r>
              <a:rPr lang="en-US" sz="2400" dirty="0"/>
              <a:t> can “stop early”</a:t>
            </a:r>
          </a:p>
          <a:p>
            <a:pPr marL="0" lvl="0" indent="0">
              <a:lnSpc>
                <a:spcPct val="90000"/>
              </a:lnSpc>
              <a:spcBef>
                <a:spcPts val="697"/>
              </a:spcBef>
              <a:buSzPct val="45000"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epru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15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dirty="0" err="1">
                <a:latin typeface="+mj-lt"/>
              </a:rPr>
              <a:t>Prepruning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12813" y="1296988"/>
            <a:ext cx="8231187" cy="3281362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Based on statistical significance test</a:t>
            </a:r>
            <a:endParaRPr lang="en-US" sz="2800" dirty="0"/>
          </a:p>
          <a:p>
            <a:pPr lvl="1">
              <a:spcBef>
                <a:spcPts val="598"/>
              </a:spcBef>
            </a:pPr>
            <a:r>
              <a:rPr lang="en-US" sz="2000" dirty="0"/>
              <a:t>Stop growing the tree when there is no </a:t>
            </a:r>
            <a:r>
              <a:rPr lang="en-US" sz="2000" i="1" dirty="0"/>
              <a:t>statistically significant </a:t>
            </a:r>
            <a:r>
              <a:rPr lang="en-US" sz="2000" dirty="0"/>
              <a:t>association between any attribute and the class at a particular node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Most popular test: </a:t>
            </a:r>
            <a:r>
              <a:rPr lang="en-US" sz="2400" i="1" dirty="0"/>
              <a:t>chi-squared test</a:t>
            </a:r>
          </a:p>
          <a:p>
            <a:pPr lvl="0">
              <a:spcBef>
                <a:spcPts val="697"/>
              </a:spcBef>
            </a:pPr>
            <a:endParaRPr lang="en-US" sz="2400" dirty="0"/>
          </a:p>
          <a:p>
            <a:pPr lvl="0">
              <a:spcBef>
                <a:spcPts val="697"/>
              </a:spcBef>
            </a:pPr>
            <a:r>
              <a:rPr lang="en-US" sz="2400" dirty="0"/>
              <a:t>Quinlan’s classic tree learner ID3 used chi-squared test in addition to information gain</a:t>
            </a:r>
            <a:endParaRPr lang="en-US" sz="2800" dirty="0"/>
          </a:p>
          <a:p>
            <a:pPr lvl="1">
              <a:spcBef>
                <a:spcPts val="598"/>
              </a:spcBef>
            </a:pPr>
            <a:r>
              <a:rPr lang="en-US" sz="2000" dirty="0"/>
              <a:t>Only statistically significant attributes were allowed to be selected by the information gain procedure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arly stopp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16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-77788"/>
            <a:ext cx="7543800" cy="977901"/>
          </a:xfrm>
        </p:spPr>
        <p:txBody>
          <a:bodyPr wrap="square" lIns="90360" tIns="44280" rIns="90360" bIns="44280" anchorCtr="1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Early stopping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76176" y="1203325"/>
            <a:ext cx="7091363" cy="4114800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Pre-pruning may stop the </a:t>
            </a:r>
            <a:br>
              <a:rPr lang="en-US" sz="2400" dirty="0"/>
            </a:br>
            <a:r>
              <a:rPr lang="en-US" sz="2400" dirty="0"/>
              <a:t>growth process prematurely: </a:t>
            </a:r>
            <a:br>
              <a:rPr lang="en-US" sz="2400" dirty="0"/>
            </a:br>
            <a:r>
              <a:rPr lang="en-US" sz="2400" i="1" dirty="0"/>
              <a:t>early stopping</a:t>
            </a:r>
          </a:p>
          <a:p>
            <a:pPr lvl="0">
              <a:spcBef>
                <a:spcPts val="697"/>
              </a:spcBef>
            </a:pPr>
            <a:endParaRPr lang="en-US" sz="2400" dirty="0"/>
          </a:p>
          <a:p>
            <a:pPr lvl="0">
              <a:spcBef>
                <a:spcPts val="697"/>
              </a:spcBef>
            </a:pPr>
            <a:r>
              <a:rPr lang="en-US" sz="2400" dirty="0"/>
              <a:t>Classic example: XOR/Parity-problem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No </a:t>
            </a:r>
            <a:r>
              <a:rPr lang="en-US" sz="2000" i="1" dirty="0"/>
              <a:t>individual</a:t>
            </a:r>
            <a:r>
              <a:rPr lang="en-US" sz="2000" dirty="0"/>
              <a:t> attribute exhibits any significant association with the class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Structure is only visible in fully expanded tree</a:t>
            </a:r>
          </a:p>
          <a:p>
            <a:pPr lvl="1">
              <a:spcBef>
                <a:spcPts val="598"/>
              </a:spcBef>
            </a:pPr>
            <a:r>
              <a:rPr lang="en-US" sz="2000" dirty="0" err="1"/>
              <a:t>Prepruning</a:t>
            </a:r>
            <a:r>
              <a:rPr lang="en-US" sz="2000" dirty="0"/>
              <a:t> won’t expand the root node</a:t>
            </a:r>
            <a:endParaRPr lang="en-US" sz="2400" dirty="0"/>
          </a:p>
          <a:p>
            <a:pPr lvl="0">
              <a:spcBef>
                <a:spcPts val="697"/>
              </a:spcBef>
            </a:pPr>
            <a:r>
              <a:rPr lang="en-US" sz="2400" dirty="0"/>
              <a:t>But: XOR-type problems rare in practice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And: </a:t>
            </a:r>
            <a:r>
              <a:rPr lang="en-US" sz="2400" dirty="0" err="1"/>
              <a:t>prepruning</a:t>
            </a:r>
            <a:r>
              <a:rPr lang="en-US" sz="2400" dirty="0"/>
              <a:t> faster than </a:t>
            </a:r>
            <a:r>
              <a:rPr lang="en-US" sz="2400" dirty="0" err="1"/>
              <a:t>postpruning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5658127" y="668507"/>
            <a:ext cx="3335400" cy="1674720"/>
            <a:chOff x="5808600" y="900000"/>
            <a:chExt cx="3335400" cy="1674720"/>
          </a:xfrm>
        </p:grpSpPr>
        <p:sp>
          <p:nvSpPr>
            <p:cNvPr id="5" name="Freeform: Shape 4"/>
            <p:cNvSpPr/>
            <p:nvPr/>
          </p:nvSpPr>
          <p:spPr>
            <a:xfrm>
              <a:off x="8310240" y="1234800"/>
              <a:ext cx="8337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6" name="Freeform: Shape 5"/>
            <p:cNvSpPr/>
            <p:nvPr/>
          </p:nvSpPr>
          <p:spPr>
            <a:xfrm>
              <a:off x="7476120" y="1234800"/>
              <a:ext cx="83411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6642360" y="1234800"/>
              <a:ext cx="8337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5808600" y="1234800"/>
              <a:ext cx="8337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8310240" y="1569960"/>
              <a:ext cx="833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7476120" y="1569960"/>
              <a:ext cx="83411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6642360" y="1569960"/>
              <a:ext cx="833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5808600" y="1569960"/>
              <a:ext cx="833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</a:t>
              </a:r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6642360" y="2239920"/>
              <a:ext cx="833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642360" y="1904760"/>
              <a:ext cx="8337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6642360" y="900000"/>
              <a:ext cx="833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</a:t>
              </a:r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8310240" y="2239920"/>
              <a:ext cx="833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7476120" y="2239920"/>
              <a:ext cx="83411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5808600" y="2239920"/>
              <a:ext cx="833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</a:t>
              </a:r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8310240" y="1904760"/>
              <a:ext cx="8337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7476120" y="1904760"/>
              <a:ext cx="83411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5808600" y="1904760"/>
              <a:ext cx="8337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</a:t>
              </a:r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8310240" y="900000"/>
              <a:ext cx="833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class</a:t>
              </a:r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7476120" y="900000"/>
              <a:ext cx="83411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b</a:t>
              </a:r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5808600" y="900000"/>
              <a:ext cx="833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5" name="Straight Connector 24"/>
            <p:cNvSpPr/>
            <p:nvPr/>
          </p:nvSpPr>
          <p:spPr>
            <a:xfrm>
              <a:off x="5808600" y="900000"/>
              <a:ext cx="83376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6" name="Straight Connector 25"/>
            <p:cNvSpPr/>
            <p:nvPr/>
          </p:nvSpPr>
          <p:spPr>
            <a:xfrm>
              <a:off x="5808600" y="90000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7" name="Straight Connector 26"/>
            <p:cNvSpPr/>
            <p:nvPr/>
          </p:nvSpPr>
          <p:spPr>
            <a:xfrm>
              <a:off x="6642360" y="900000"/>
              <a:ext cx="83376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8" name="Straight Connector 27"/>
            <p:cNvSpPr/>
            <p:nvPr/>
          </p:nvSpPr>
          <p:spPr>
            <a:xfrm>
              <a:off x="5808600" y="123480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9" name="Straight Connector 28"/>
            <p:cNvSpPr/>
            <p:nvPr/>
          </p:nvSpPr>
          <p:spPr>
            <a:xfrm>
              <a:off x="7476120" y="900000"/>
              <a:ext cx="834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0" name="Straight Connector 29"/>
            <p:cNvSpPr/>
            <p:nvPr/>
          </p:nvSpPr>
          <p:spPr>
            <a:xfrm>
              <a:off x="8310240" y="900000"/>
              <a:ext cx="83376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1" name="Straight Connector 30"/>
            <p:cNvSpPr/>
            <p:nvPr/>
          </p:nvSpPr>
          <p:spPr>
            <a:xfrm>
              <a:off x="9144000" y="1234800"/>
              <a:ext cx="0" cy="1339919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2" name="Straight Connector 31"/>
            <p:cNvSpPr/>
            <p:nvPr/>
          </p:nvSpPr>
          <p:spPr>
            <a:xfrm>
              <a:off x="5808600" y="156996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3" name="Straight Connector 32"/>
            <p:cNvSpPr/>
            <p:nvPr/>
          </p:nvSpPr>
          <p:spPr>
            <a:xfrm>
              <a:off x="5808600" y="190476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4" name="Straight Connector 33"/>
            <p:cNvSpPr/>
            <p:nvPr/>
          </p:nvSpPr>
          <p:spPr>
            <a:xfrm>
              <a:off x="5808600" y="2239920"/>
              <a:ext cx="0" cy="33479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5" name="Straight Connector 34"/>
            <p:cNvSpPr/>
            <p:nvPr/>
          </p:nvSpPr>
          <p:spPr>
            <a:xfrm>
              <a:off x="6642360" y="2574719"/>
              <a:ext cx="2501640" cy="0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6" name="Straight Connector 35"/>
            <p:cNvSpPr/>
            <p:nvPr/>
          </p:nvSpPr>
          <p:spPr>
            <a:xfrm>
              <a:off x="6642360" y="1234800"/>
              <a:ext cx="2501640" cy="0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7" name="Straight Connector 36"/>
            <p:cNvSpPr/>
            <p:nvPr/>
          </p:nvSpPr>
          <p:spPr>
            <a:xfrm>
              <a:off x="6642360" y="1234800"/>
              <a:ext cx="0" cy="1339919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8" name="Straight Connector 37"/>
            <p:cNvSpPr/>
            <p:nvPr/>
          </p:nvSpPr>
          <p:spPr>
            <a:xfrm>
              <a:off x="7476120" y="1234800"/>
              <a:ext cx="0" cy="1339919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9" name="Straight Connector 38"/>
            <p:cNvSpPr/>
            <p:nvPr/>
          </p:nvSpPr>
          <p:spPr>
            <a:xfrm>
              <a:off x="8310240" y="1234800"/>
              <a:ext cx="0" cy="1339919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0" name="Straight Connector 39"/>
            <p:cNvSpPr/>
            <p:nvPr/>
          </p:nvSpPr>
          <p:spPr>
            <a:xfrm>
              <a:off x="6642360" y="1569960"/>
              <a:ext cx="2501640" cy="0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1" name="Straight Connector 40"/>
            <p:cNvSpPr/>
            <p:nvPr/>
          </p:nvSpPr>
          <p:spPr>
            <a:xfrm>
              <a:off x="6642360" y="1904760"/>
              <a:ext cx="2501640" cy="0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2" name="Straight Connector 41"/>
            <p:cNvSpPr/>
            <p:nvPr/>
          </p:nvSpPr>
          <p:spPr>
            <a:xfrm>
              <a:off x="6642360" y="2239920"/>
              <a:ext cx="2501640" cy="0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3" name="Straight Connector 42"/>
            <p:cNvSpPr/>
            <p:nvPr/>
          </p:nvSpPr>
          <p:spPr>
            <a:xfrm>
              <a:off x="9144000" y="90000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4" name="Straight Connector 43"/>
            <p:cNvSpPr/>
            <p:nvPr/>
          </p:nvSpPr>
          <p:spPr>
            <a:xfrm>
              <a:off x="5808600" y="2574719"/>
              <a:ext cx="83376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733920" y="1447919"/>
            <a:ext cx="182520" cy="519120"/>
            <a:chOff x="3733920" y="1447919"/>
            <a:chExt cx="182520" cy="519120"/>
          </a:xfrm>
        </p:grpSpPr>
        <p:sp>
          <p:nvSpPr>
            <p:cNvPr id="46" name="Freeform: Shape 45"/>
            <p:cNvSpPr/>
            <p:nvPr/>
          </p:nvSpPr>
          <p:spPr>
            <a:xfrm>
              <a:off x="3733920" y="1447919"/>
              <a:ext cx="182520" cy="519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7" name="Straight Connector 46"/>
            <p:cNvSpPr/>
            <p:nvPr/>
          </p:nvSpPr>
          <p:spPr>
            <a:xfrm>
              <a:off x="3733920" y="1447919"/>
              <a:ext cx="1825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8" name="Straight Connector 47"/>
            <p:cNvSpPr/>
            <p:nvPr/>
          </p:nvSpPr>
          <p:spPr>
            <a:xfrm>
              <a:off x="3733920" y="1967039"/>
              <a:ext cx="1825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9" name="Straight Connector 48"/>
            <p:cNvSpPr/>
            <p:nvPr/>
          </p:nvSpPr>
          <p:spPr>
            <a:xfrm>
              <a:off x="3733920" y="1447919"/>
              <a:ext cx="0" cy="5191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0" name="Straight Connector 49"/>
            <p:cNvSpPr/>
            <p:nvPr/>
          </p:nvSpPr>
          <p:spPr>
            <a:xfrm>
              <a:off x="3916440" y="1447919"/>
              <a:ext cx="0" cy="5191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ostpru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17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dirty="0" err="1">
                <a:latin typeface="+mj-lt"/>
              </a:rPr>
              <a:t>Postpruning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58863" y="1047750"/>
            <a:ext cx="8085137" cy="4567238"/>
          </a:xfrm>
        </p:spPr>
        <p:txBody>
          <a:bodyPr wrap="square" lIns="90360" tIns="44280" rIns="90360" bIns="44280" anchor="t" anchorCtr="0">
            <a:spAutoFit/>
          </a:bodyPr>
          <a:lstStyle/>
          <a:p>
            <a:r>
              <a:rPr lang="en-US" sz="2400" dirty="0"/>
              <a:t>First, build full tree</a:t>
            </a:r>
          </a:p>
          <a:p>
            <a:r>
              <a:rPr lang="en-US" sz="2400" dirty="0"/>
              <a:t>Then, prune it</a:t>
            </a:r>
          </a:p>
          <a:p>
            <a:pPr lvl="1"/>
            <a:r>
              <a:rPr lang="en-US" sz="2000" dirty="0"/>
              <a:t>Fully-grown tree shows all attribute interactions</a:t>
            </a:r>
          </a:p>
          <a:p>
            <a:r>
              <a:rPr lang="en-US" sz="2400" dirty="0"/>
              <a:t>Problem: some subtrees might be due to chance effects</a:t>
            </a:r>
          </a:p>
          <a:p>
            <a:endParaRPr lang="en-US" sz="2400" dirty="0"/>
          </a:p>
          <a:p>
            <a:r>
              <a:rPr lang="en-US" sz="2400" dirty="0"/>
              <a:t>Two pruning operations:</a:t>
            </a:r>
          </a:p>
          <a:p>
            <a:pPr lvl="1"/>
            <a:r>
              <a:rPr lang="en-US" sz="2000" dirty="0"/>
              <a:t>Subtree replacement</a:t>
            </a:r>
          </a:p>
          <a:p>
            <a:pPr lvl="1"/>
            <a:r>
              <a:rPr lang="en-US" sz="2000" dirty="0"/>
              <a:t>Subtree raising</a:t>
            </a:r>
            <a:endParaRPr lang="en-US" sz="2400" dirty="0"/>
          </a:p>
          <a:p>
            <a:r>
              <a:rPr lang="en-US" sz="2400" dirty="0"/>
              <a:t>Possible strategies:</a:t>
            </a:r>
          </a:p>
          <a:p>
            <a:pPr lvl="1"/>
            <a:r>
              <a:rPr lang="en-US" sz="2000" dirty="0"/>
              <a:t>error estimation</a:t>
            </a:r>
          </a:p>
          <a:p>
            <a:pPr lvl="1"/>
            <a:r>
              <a:rPr lang="en-US" sz="2000" dirty="0"/>
              <a:t>significance testing</a:t>
            </a:r>
          </a:p>
          <a:p>
            <a:pPr lvl="1"/>
            <a:r>
              <a:rPr lang="en-US" sz="2000" dirty="0"/>
              <a:t>MDL principle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ubtree repla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3600" y="2880000"/>
            <a:ext cx="5943600" cy="36655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18</a:t>
            </a:fld>
            <a:endParaRPr lang="uk-UA"/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0" y="-77788"/>
            <a:ext cx="7543800" cy="977901"/>
          </a:xfrm>
        </p:spPr>
        <p:txBody>
          <a:bodyPr wrap="square" lIns="90360" tIns="44280" rIns="90360" bIns="44280" anchorCtr="1">
            <a:normAutofit/>
          </a:bodyPr>
          <a:lstStyle/>
          <a:p>
            <a:pPr lvl="0"/>
            <a:r>
              <a:rPr lang="en-US" sz="4400" dirty="0" err="1">
                <a:latin typeface="+mj-lt"/>
              </a:rPr>
              <a:t>Subtree</a:t>
            </a:r>
            <a:r>
              <a:rPr lang="en-US" sz="4400" dirty="0">
                <a:latin typeface="+mj-lt"/>
              </a:rPr>
              <a:t> replacement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0" y="1104900"/>
            <a:ext cx="5040313" cy="1169988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598"/>
              </a:spcBef>
            </a:pPr>
            <a:r>
              <a:rPr lang="en-US" sz="2400" i="1" dirty="0"/>
              <a:t>Bottom-up</a:t>
            </a:r>
          </a:p>
          <a:p>
            <a:pPr lvl="0">
              <a:spcBef>
                <a:spcPts val="598"/>
              </a:spcBef>
            </a:pPr>
            <a:r>
              <a:rPr lang="en-US" sz="2400" dirty="0"/>
              <a:t>Consider replacing a tree only after considering all its </a:t>
            </a:r>
            <a:r>
              <a:rPr lang="en-US" sz="2400" dirty="0" err="1"/>
              <a:t>subtrees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5376960" y="900000"/>
            <a:ext cx="3767040" cy="4038479"/>
            <a:chOff x="5376960" y="900000"/>
            <a:chExt cx="3767040" cy="403847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lum/>
              <a:alphaModFix/>
            </a:blip>
            <a:srcRect/>
            <a:stretch>
              <a:fillRect/>
            </a:stretch>
          </p:blipFill>
          <p:spPr>
            <a:xfrm>
              <a:off x="5376960" y="900000"/>
              <a:ext cx="3767040" cy="40384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Freeform: Shape 6"/>
            <p:cNvSpPr/>
            <p:nvPr/>
          </p:nvSpPr>
          <p:spPr>
            <a:xfrm rot="18998809">
              <a:off x="5429915" y="4168195"/>
              <a:ext cx="762120" cy="457200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008000"/>
            </a:solidFill>
            <a:ln w="3816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ubtree rai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19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-77788"/>
            <a:ext cx="7543800" cy="977901"/>
          </a:xfrm>
        </p:spPr>
        <p:txBody>
          <a:bodyPr wrap="square" lIns="90360" tIns="44280" rIns="90360" bIns="44280" anchorCtr="1"/>
          <a:lstStyle/>
          <a:p>
            <a:pPr lvl="0"/>
            <a:r>
              <a:rPr lang="en-US"/>
              <a:t>Subtree raising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105400" y="1079500"/>
            <a:ext cx="4038600" cy="1987550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598"/>
              </a:spcBef>
            </a:pPr>
            <a:r>
              <a:rPr lang="en-US" sz="2400" dirty="0"/>
              <a:t>Delete node</a:t>
            </a:r>
          </a:p>
          <a:p>
            <a:pPr lvl="0">
              <a:spcBef>
                <a:spcPts val="598"/>
              </a:spcBef>
            </a:pPr>
            <a:r>
              <a:rPr lang="en-US" sz="2400" dirty="0"/>
              <a:t>Redistribute instances</a:t>
            </a:r>
          </a:p>
          <a:p>
            <a:pPr lvl="0">
              <a:spcBef>
                <a:spcPts val="598"/>
              </a:spcBef>
            </a:pPr>
            <a:r>
              <a:rPr lang="en-US" sz="2400" dirty="0"/>
              <a:t>Slower than </a:t>
            </a:r>
            <a:r>
              <a:rPr lang="en-US" sz="2400" dirty="0" err="1"/>
              <a:t>subtree</a:t>
            </a:r>
            <a:r>
              <a:rPr lang="en-US" sz="2400" dirty="0"/>
              <a:t> replacement</a:t>
            </a:r>
          </a:p>
          <a:p>
            <a:pPr marL="457200" lvl="0" indent="-457200">
              <a:spcBef>
                <a:spcPts val="598"/>
              </a:spcBef>
              <a:buNone/>
              <a:tabLst>
                <a:tab pos="457200" algn="l"/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/>
              <a:t>	</a:t>
            </a:r>
            <a:r>
              <a:rPr lang="en-US" sz="2400" i="1" dirty="0"/>
              <a:t>(Worthwhile?)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63080" y="1080000"/>
            <a:ext cx="4876920" cy="35989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Object 3"/>
          <p:cNvGraphicFramePr/>
          <p:nvPr/>
        </p:nvGraphicFramePr>
        <p:xfrm>
          <a:off x="5040000" y="3867119"/>
          <a:ext cx="3270240" cy="2612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7" r:id="rId5" imgW="9000000" imgH="7190476" progId="">
                  <p:embed/>
                </p:oleObj>
              </mc:Choice>
              <mc:Fallback>
                <p:oleObj r:id="rId5" imgW="9000000" imgH="7190476" progId="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40000" y="3867119"/>
                        <a:ext cx="3270240" cy="261288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0">
                        <a:solidFill>
                          <a:srgbClr val="00DCFF"/>
                        </a:solidFill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eform: Shape 5"/>
          <p:cNvSpPr/>
          <p:nvPr/>
        </p:nvSpPr>
        <p:spPr>
          <a:xfrm rot="2236200">
            <a:off x="5105667" y="4038487"/>
            <a:ext cx="761759" cy="4572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8000"/>
          </a:solidFill>
          <a:ln w="38160">
            <a:solidFill>
              <a:srgbClr val="008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mplementation: Real machine learning sche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28613" y="55563"/>
            <a:ext cx="8815387" cy="979487"/>
          </a:xfrm>
        </p:spPr>
        <p:txBody>
          <a:bodyPr wrap="square" lIns="90360" tIns="44280" rIns="90360" bIns="44280" anchor="t" anchorCtr="0">
            <a:noAutofit/>
          </a:bodyPr>
          <a:lstStyle/>
          <a:p>
            <a:pPr lvl="0"/>
            <a:r>
              <a:rPr lang="en-NZ" sz="3600" dirty="0">
                <a:latin typeface="+mj-lt"/>
              </a:rPr>
              <a:t>Algorithms for learning trees and rules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41363" y="1401763"/>
            <a:ext cx="8402637" cy="3121025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>
              <a:spcBef>
                <a:spcPts val="598"/>
              </a:spcBef>
            </a:pPr>
            <a:r>
              <a:rPr lang="en-NZ" sz="2400" dirty="0"/>
              <a:t>Decision trees</a:t>
            </a:r>
          </a:p>
          <a:p>
            <a:pPr lvl="1">
              <a:spcBef>
                <a:spcPts val="499"/>
              </a:spcBef>
            </a:pPr>
            <a:r>
              <a:rPr lang="en-NZ" sz="2000" dirty="0"/>
              <a:t>From ID3 (Chap. 4.3) to C4.5 (pruning, numeric attributes, ...)</a:t>
            </a:r>
          </a:p>
          <a:p>
            <a:pPr>
              <a:spcBef>
                <a:spcPts val="598"/>
              </a:spcBef>
            </a:pPr>
            <a:endParaRPr lang="en-NZ" sz="2400" dirty="0"/>
          </a:p>
          <a:p>
            <a:pPr>
              <a:spcBef>
                <a:spcPts val="598"/>
              </a:spcBef>
            </a:pPr>
            <a:r>
              <a:rPr lang="en-NZ" sz="2400" dirty="0"/>
              <a:t>Classification rules</a:t>
            </a:r>
          </a:p>
          <a:p>
            <a:pPr lvl="1">
              <a:spcBef>
                <a:spcPts val="499"/>
              </a:spcBef>
            </a:pPr>
            <a:r>
              <a:rPr lang="en-NZ" sz="2000" dirty="0"/>
              <a:t>From PRISM (Chap. 4.4) to RIPPER and PART (pruning, numeric data, …)</a:t>
            </a:r>
          </a:p>
          <a:p>
            <a:endParaRPr lang="en-NZ" sz="2400" dirty="0"/>
          </a:p>
          <a:p>
            <a:r>
              <a:rPr lang="en-NZ" sz="2400" dirty="0"/>
              <a:t>Association Rules</a:t>
            </a:r>
          </a:p>
          <a:p>
            <a:pPr lvl="1"/>
            <a:r>
              <a:rPr lang="en-NZ" sz="2000" dirty="0"/>
              <a:t>Faster rule mining with frequent-pattern trees</a:t>
            </a:r>
            <a:endParaRPr lang="en-NZ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stimating error r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20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Estimating error rates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44563" y="1174750"/>
            <a:ext cx="8199437" cy="4191061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lnSpc>
                <a:spcPct val="90000"/>
              </a:lnSpc>
              <a:spcBef>
                <a:spcPts val="697"/>
              </a:spcBef>
            </a:pPr>
            <a:r>
              <a:rPr lang="en-US" sz="2400" dirty="0"/>
              <a:t>Prune only if it does not increase the estimated error</a:t>
            </a:r>
          </a:p>
          <a:p>
            <a:pPr lvl="0">
              <a:lnSpc>
                <a:spcPct val="90000"/>
              </a:lnSpc>
              <a:spcBef>
                <a:spcPts val="598"/>
              </a:spcBef>
            </a:pPr>
            <a:r>
              <a:rPr lang="en-US" sz="2400" dirty="0"/>
              <a:t>Error on the training data is NOT a useful estimator</a:t>
            </a:r>
            <a:br>
              <a:rPr lang="en-US" sz="2400" dirty="0"/>
            </a:br>
            <a:r>
              <a:rPr lang="en-US" sz="2000" i="1" dirty="0"/>
              <a:t>(would result in almost no pruning)</a:t>
            </a:r>
          </a:p>
          <a:p>
            <a:pPr lvl="0">
              <a:lnSpc>
                <a:spcPct val="90000"/>
              </a:lnSpc>
              <a:spcBef>
                <a:spcPts val="697"/>
              </a:spcBef>
            </a:pPr>
            <a:endParaRPr lang="en-US" sz="2400" dirty="0"/>
          </a:p>
          <a:p>
            <a:pPr lvl="0">
              <a:lnSpc>
                <a:spcPct val="90000"/>
              </a:lnSpc>
              <a:spcBef>
                <a:spcPts val="697"/>
              </a:spcBef>
            </a:pPr>
            <a:r>
              <a:rPr lang="en-US" sz="2400" dirty="0"/>
              <a:t>One possibility: use hold-out set for pruning</a:t>
            </a:r>
            <a:br>
              <a:rPr lang="en-US" sz="2400" dirty="0"/>
            </a:br>
            <a:r>
              <a:rPr lang="en-US" sz="2400" dirty="0"/>
              <a:t>(yields “reduced-error pruning”)</a:t>
            </a:r>
          </a:p>
          <a:p>
            <a:pPr lvl="0">
              <a:lnSpc>
                <a:spcPct val="90000"/>
              </a:lnSpc>
              <a:spcBef>
                <a:spcPts val="697"/>
              </a:spcBef>
            </a:pPr>
            <a:endParaRPr lang="en-US" sz="2400" dirty="0"/>
          </a:p>
          <a:p>
            <a:pPr lvl="0">
              <a:lnSpc>
                <a:spcPct val="90000"/>
              </a:lnSpc>
              <a:spcBef>
                <a:spcPts val="697"/>
              </a:spcBef>
            </a:pPr>
            <a:r>
              <a:rPr lang="en-US" sz="2400" dirty="0"/>
              <a:t>C4.5’s method</a:t>
            </a:r>
          </a:p>
          <a:p>
            <a:pPr lvl="1">
              <a:lnSpc>
                <a:spcPct val="90000"/>
              </a:lnSpc>
              <a:spcBef>
                <a:spcPts val="598"/>
              </a:spcBef>
            </a:pPr>
            <a:r>
              <a:rPr lang="en-US" sz="2000" dirty="0"/>
              <a:t>Derive confidence interval from training data</a:t>
            </a:r>
          </a:p>
          <a:p>
            <a:pPr lvl="1">
              <a:lnSpc>
                <a:spcPct val="90000"/>
              </a:lnSpc>
              <a:spcBef>
                <a:spcPts val="598"/>
              </a:spcBef>
            </a:pPr>
            <a:r>
              <a:rPr lang="en-US" sz="2000" dirty="0"/>
              <a:t>Use a heuristic limit, derived from this, for pruning</a:t>
            </a:r>
          </a:p>
          <a:p>
            <a:pPr lvl="1">
              <a:lnSpc>
                <a:spcPct val="90000"/>
              </a:lnSpc>
              <a:spcBef>
                <a:spcPts val="598"/>
              </a:spcBef>
            </a:pPr>
            <a:r>
              <a:rPr lang="en-US" sz="2000" dirty="0"/>
              <a:t>Standard Bernoulli-process-based method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4.5’s meth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21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C4.5’s method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508125"/>
            <a:ext cx="8075613" cy="371316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Error estimate for subtree is weighted sum of error estimates for all its leaves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Error estimate for a node:</a:t>
            </a:r>
          </a:p>
          <a:p>
            <a:pPr lvl="0">
              <a:spcBef>
                <a:spcPts val="697"/>
              </a:spcBef>
            </a:pPr>
            <a:endParaRPr lang="en-US" sz="2400" dirty="0"/>
          </a:p>
          <a:p>
            <a:pPr marL="259200" lvl="0" indent="-259200">
              <a:spcBef>
                <a:spcPts val="697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400" dirty="0"/>
          </a:p>
          <a:p>
            <a:pPr marL="259200" lvl="0" indent="-259200">
              <a:spcBef>
                <a:spcPts val="697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400" dirty="0"/>
          </a:p>
          <a:p>
            <a:pPr lvl="0">
              <a:spcBef>
                <a:spcPts val="697"/>
              </a:spcBef>
            </a:pPr>
            <a:r>
              <a:rPr lang="en-US" sz="2400" dirty="0"/>
              <a:t>If </a:t>
            </a:r>
            <a:r>
              <a:rPr lang="en-US" sz="2400" i="1" dirty="0"/>
              <a:t>c = </a:t>
            </a:r>
            <a:r>
              <a:rPr lang="en-US" sz="2400" dirty="0"/>
              <a:t>25% then </a:t>
            </a:r>
            <a:r>
              <a:rPr lang="en-US" sz="2400" i="1" dirty="0"/>
              <a:t>z</a:t>
            </a:r>
            <a:r>
              <a:rPr lang="en-US" sz="2400" dirty="0"/>
              <a:t> = 0.69 (from normal distribution)</a:t>
            </a:r>
          </a:p>
          <a:p>
            <a:pPr lvl="0">
              <a:spcBef>
                <a:spcPts val="697"/>
              </a:spcBef>
            </a:pPr>
            <a:r>
              <a:rPr lang="en-US" sz="2400" i="1" dirty="0"/>
              <a:t>f</a:t>
            </a:r>
            <a:r>
              <a:rPr lang="en-US" sz="2400" dirty="0"/>
              <a:t> is the error on the training data</a:t>
            </a:r>
          </a:p>
          <a:p>
            <a:pPr lvl="0">
              <a:spcBef>
                <a:spcPts val="697"/>
              </a:spcBef>
            </a:pPr>
            <a:r>
              <a:rPr lang="en-US" sz="2400" i="1" dirty="0"/>
              <a:t>N</a:t>
            </a:r>
            <a:r>
              <a:rPr lang="en-US" sz="2400" dirty="0"/>
              <a:t> is the number of instances covered by the leaf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645090"/>
              </p:ext>
            </p:extLst>
          </p:nvPr>
        </p:nvGraphicFramePr>
        <p:xfrm>
          <a:off x="1280673" y="2715788"/>
          <a:ext cx="5582542" cy="1127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4" imgW="2641600" imgH="533400" progId="Equation.3">
                  <p:embed/>
                </p:oleObj>
              </mc:Choice>
              <mc:Fallback>
                <p:oleObj name="Equation" r:id="rId4" imgW="26416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80673" y="2715788"/>
                        <a:ext cx="5582542" cy="112724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22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784975" y="-179388"/>
            <a:ext cx="2359025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80200" y="82800"/>
            <a:ext cx="37674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/>
          <p:cNvSpPr/>
          <p:nvPr/>
        </p:nvSpPr>
        <p:spPr>
          <a:xfrm flipV="1">
            <a:off x="2680200" y="4425840"/>
            <a:ext cx="762120" cy="609480"/>
          </a:xfrm>
          <a:prstGeom prst="line">
            <a:avLst/>
          </a:prstGeom>
          <a:noFill/>
          <a:ln w="44280">
            <a:solidFill>
              <a:srgbClr val="008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FFC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1813320" y="4959720"/>
            <a:ext cx="1302120" cy="72071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1247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1" u="none" strike="noStrike" baseline="0">
                <a:ln>
                  <a:noFill/>
                </a:ln>
                <a:solidFill>
                  <a:srgbClr val="FFC000"/>
                </a:solidFill>
                <a:latin typeface="Utopia" pitchFamily="18"/>
                <a:ea typeface="Gothic" pitchFamily="2"/>
                <a:cs typeface="Lucidasans" pitchFamily="2"/>
              </a:rPr>
              <a:t>f=0.33 e=0.47</a:t>
            </a:r>
          </a:p>
        </p:txBody>
      </p:sp>
      <p:sp>
        <p:nvSpPr>
          <p:cNvPr id="6" name="Straight Connector 5"/>
          <p:cNvSpPr/>
          <p:nvPr/>
        </p:nvSpPr>
        <p:spPr>
          <a:xfrm flipV="1">
            <a:off x="4813920" y="4425840"/>
            <a:ext cx="0" cy="609480"/>
          </a:xfrm>
          <a:prstGeom prst="line">
            <a:avLst/>
          </a:prstGeom>
          <a:noFill/>
          <a:ln w="44280">
            <a:solidFill>
              <a:srgbClr val="008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FFC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4204440" y="4959720"/>
            <a:ext cx="1208879" cy="72071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1247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1" u="none" strike="noStrike" baseline="0">
                <a:ln>
                  <a:noFill/>
                </a:ln>
                <a:solidFill>
                  <a:srgbClr val="FFC000"/>
                </a:solidFill>
                <a:latin typeface="Utopia" pitchFamily="18"/>
                <a:ea typeface="Gothic" pitchFamily="2"/>
                <a:cs typeface="Lucidasans" pitchFamily="2"/>
              </a:rPr>
              <a:t>f=0.5 e=0.72</a:t>
            </a:r>
          </a:p>
        </p:txBody>
      </p:sp>
      <p:sp>
        <p:nvSpPr>
          <p:cNvPr id="8" name="Straight Connector 7"/>
          <p:cNvSpPr/>
          <p:nvPr/>
        </p:nvSpPr>
        <p:spPr>
          <a:xfrm flipH="1" flipV="1">
            <a:off x="6337440" y="4425840"/>
            <a:ext cx="155880" cy="648360"/>
          </a:xfrm>
          <a:prstGeom prst="line">
            <a:avLst/>
          </a:prstGeom>
          <a:noFill/>
          <a:ln w="44280">
            <a:solidFill>
              <a:srgbClr val="008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FFC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5773320" y="4959720"/>
            <a:ext cx="1456920" cy="72071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1247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1" u="none" strike="noStrike" baseline="0">
                <a:ln>
                  <a:noFill/>
                </a:ln>
                <a:solidFill>
                  <a:srgbClr val="FFC000"/>
                </a:solidFill>
                <a:latin typeface="Utopia" pitchFamily="18"/>
                <a:ea typeface="Gothic" pitchFamily="2"/>
                <a:cs typeface="Lucidasans" pitchFamily="2"/>
              </a:rPr>
              <a:t>f=0.33 e=0.47</a:t>
            </a:r>
          </a:p>
        </p:txBody>
      </p:sp>
      <p:sp>
        <p:nvSpPr>
          <p:cNvPr id="10" name="Straight Connector 9"/>
          <p:cNvSpPr/>
          <p:nvPr/>
        </p:nvSpPr>
        <p:spPr>
          <a:xfrm flipH="1" flipV="1">
            <a:off x="6185160" y="2902320"/>
            <a:ext cx="1219319" cy="380879"/>
          </a:xfrm>
          <a:prstGeom prst="line">
            <a:avLst/>
          </a:prstGeom>
          <a:noFill/>
          <a:ln w="44280">
            <a:solidFill>
              <a:srgbClr val="008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7391520" y="3200400"/>
            <a:ext cx="1608480" cy="134690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1247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1" u="none" strike="noStrike" baseline="0" dirty="0">
                <a:ln>
                  <a:noFill/>
                </a:ln>
                <a:solidFill>
                  <a:srgbClr val="FFC000"/>
                </a:solidFill>
                <a:latin typeface="Utopia" pitchFamily="18"/>
                <a:ea typeface="Gothic" pitchFamily="2"/>
                <a:cs typeface="Lucidasans" pitchFamily="2"/>
              </a:rPr>
              <a:t>f = 5/14 </a:t>
            </a:r>
            <a:br>
              <a:rPr lang="en-US" sz="2000" b="1" i="1" u="none" strike="noStrike" baseline="0" dirty="0">
                <a:ln>
                  <a:noFill/>
                </a:ln>
                <a:solidFill>
                  <a:srgbClr val="FFC000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000" b="1" i="1" u="none" strike="noStrike" baseline="0" dirty="0">
                <a:ln>
                  <a:noFill/>
                </a:ln>
                <a:solidFill>
                  <a:srgbClr val="FFC000"/>
                </a:solidFill>
                <a:latin typeface="Utopia" pitchFamily="18"/>
                <a:ea typeface="Gothic" pitchFamily="2"/>
                <a:cs typeface="Lucidasans" pitchFamily="2"/>
              </a:rPr>
              <a:t>e = 0.46</a:t>
            </a:r>
            <a:br>
              <a:rPr lang="en-US" sz="2000" b="1" i="1" u="none" strike="noStrike" baseline="0" dirty="0">
                <a:ln>
                  <a:noFill/>
                </a:ln>
                <a:solidFill>
                  <a:srgbClr val="FFC000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000" b="1" i="1" u="none" strike="noStrike" baseline="0" dirty="0">
                <a:ln>
                  <a:noFill/>
                </a:ln>
                <a:solidFill>
                  <a:srgbClr val="FFC000"/>
                </a:solidFill>
                <a:latin typeface="Utopia" pitchFamily="18"/>
                <a:ea typeface="Gothic" pitchFamily="2"/>
                <a:cs typeface="Lucidasans" pitchFamily="2"/>
              </a:rPr>
              <a:t>e &lt; 0.51</a:t>
            </a:r>
            <a:br>
              <a:rPr lang="en-US" sz="2000" b="1" i="1" u="none" strike="noStrike" baseline="0" dirty="0">
                <a:ln>
                  <a:noFill/>
                </a:ln>
                <a:solidFill>
                  <a:srgbClr val="FFC000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000" b="1" i="1" u="none" strike="noStrike" baseline="0" dirty="0">
                <a:ln>
                  <a:noFill/>
                </a:ln>
                <a:solidFill>
                  <a:srgbClr val="FFC000"/>
                </a:solidFill>
                <a:latin typeface="Utopia" pitchFamily="18"/>
                <a:ea typeface="Gothic" pitchFamily="2"/>
                <a:cs typeface="Lucidasans" pitchFamily="2"/>
              </a:rPr>
              <a:t>so prune!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1633320" y="6154200"/>
            <a:ext cx="5390280" cy="40761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1" u="none" strike="noStrike" baseline="0" dirty="0">
                <a:ln>
                  <a:noFill/>
                </a:ln>
                <a:solidFill>
                  <a:srgbClr val="FFC000"/>
                </a:solidFill>
                <a:latin typeface="Utopia" pitchFamily="18"/>
                <a:ea typeface="Gothic" pitchFamily="2"/>
                <a:cs typeface="Lucidasans" pitchFamily="2"/>
              </a:rPr>
              <a:t>Combined using ratios 6:2:6 gives 0.51</a:t>
            </a:r>
          </a:p>
        </p:txBody>
      </p:sp>
      <p:sp>
        <p:nvSpPr>
          <p:cNvPr id="13" name="Freeform: Shape 12"/>
          <p:cNvSpPr/>
          <p:nvPr/>
        </p:nvSpPr>
        <p:spPr>
          <a:xfrm>
            <a:off x="1080000" y="4969574"/>
            <a:ext cx="6629400" cy="66573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noFill/>
          <a:ln w="4428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FFC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4" name="Straight Connector 13"/>
          <p:cNvSpPr/>
          <p:nvPr/>
        </p:nvSpPr>
        <p:spPr>
          <a:xfrm>
            <a:off x="4433040" y="5797800"/>
            <a:ext cx="0" cy="380880"/>
          </a:xfrm>
          <a:prstGeom prst="line">
            <a:avLst/>
          </a:prstGeom>
          <a:noFill/>
          <a:ln w="44280">
            <a:solidFill>
              <a:srgbClr val="008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FFC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mplexity of tree in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23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Complexity of tree induction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13" y="1022350"/>
            <a:ext cx="7659687" cy="4216400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Assume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i="1" dirty="0"/>
              <a:t>m </a:t>
            </a:r>
            <a:r>
              <a:rPr lang="en-US" sz="2000" dirty="0"/>
              <a:t>attributes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i="1" dirty="0"/>
              <a:t>n </a:t>
            </a:r>
            <a:r>
              <a:rPr lang="en-US" sz="2000" dirty="0"/>
              <a:t>training instances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tree depth </a:t>
            </a:r>
            <a:r>
              <a:rPr lang="en-US" sz="2000" i="1" dirty="0"/>
              <a:t>O </a:t>
            </a:r>
            <a:r>
              <a:rPr lang="en-US" sz="2000" dirty="0"/>
              <a:t>(log </a:t>
            </a:r>
            <a:r>
              <a:rPr lang="en-US" sz="2000" i="1" dirty="0"/>
              <a:t>n</a:t>
            </a:r>
            <a:r>
              <a:rPr lang="en-US" sz="2000" dirty="0"/>
              <a:t>)</a:t>
            </a:r>
          </a:p>
          <a:p>
            <a:pPr>
              <a:spcBef>
                <a:spcPts val="697"/>
              </a:spcBef>
              <a:buSzPct val="100000"/>
              <a:tabLst>
                <a:tab pos="366047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400" dirty="0"/>
              <a:t>Building a tree	</a:t>
            </a:r>
            <a:r>
              <a:rPr lang="en-US" sz="2400" i="1" dirty="0"/>
              <a:t>O </a:t>
            </a:r>
            <a:r>
              <a:rPr lang="en-US" sz="2400" dirty="0"/>
              <a:t>(</a:t>
            </a:r>
            <a:r>
              <a:rPr lang="en-US" sz="2400" i="1" dirty="0"/>
              <a:t>m n </a:t>
            </a:r>
            <a:r>
              <a:rPr lang="en-US" sz="2400" dirty="0"/>
              <a:t>log</a:t>
            </a:r>
            <a:r>
              <a:rPr lang="en-US" sz="2400" i="1" dirty="0"/>
              <a:t> n</a:t>
            </a:r>
            <a:r>
              <a:rPr lang="en-US" sz="2400" dirty="0"/>
              <a:t>)</a:t>
            </a:r>
          </a:p>
          <a:p>
            <a:pPr>
              <a:spcBef>
                <a:spcPts val="697"/>
              </a:spcBef>
              <a:buSzPct val="100000"/>
              <a:tabLst>
                <a:tab pos="366047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400" dirty="0" err="1"/>
              <a:t>Subtree</a:t>
            </a:r>
            <a:r>
              <a:rPr lang="en-US" sz="2400" dirty="0"/>
              <a:t> replacement	</a:t>
            </a:r>
            <a:r>
              <a:rPr lang="en-US" sz="2400" i="1" dirty="0"/>
              <a:t>O 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</a:p>
          <a:p>
            <a:pPr>
              <a:spcBef>
                <a:spcPts val="697"/>
              </a:spcBef>
              <a:buSzPct val="100000"/>
              <a:tabLst>
                <a:tab pos="366047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400" dirty="0" err="1"/>
              <a:t>Subtree</a:t>
            </a:r>
            <a:r>
              <a:rPr lang="en-US" sz="2400" dirty="0"/>
              <a:t> raising	</a:t>
            </a:r>
            <a:r>
              <a:rPr lang="en-US" sz="2400" i="1" dirty="0"/>
              <a:t>O </a:t>
            </a:r>
            <a:r>
              <a:rPr lang="en-US" sz="2400" dirty="0"/>
              <a:t>(</a:t>
            </a:r>
            <a:r>
              <a:rPr lang="en-US" sz="2400" i="1" dirty="0"/>
              <a:t>n </a:t>
            </a:r>
            <a:r>
              <a:rPr lang="en-US" sz="2400" dirty="0"/>
              <a:t>(log 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Every instance may have to be redistributed at every node between its leaf and the root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Cost for redistribution (on average): </a:t>
            </a:r>
            <a:r>
              <a:rPr lang="en-US" sz="2000" i="1" dirty="0"/>
              <a:t>O </a:t>
            </a:r>
            <a:r>
              <a:rPr lang="en-US" sz="2000" dirty="0"/>
              <a:t>(log </a:t>
            </a:r>
            <a:r>
              <a:rPr lang="en-US" sz="2000" i="1" dirty="0"/>
              <a:t>n</a:t>
            </a:r>
            <a:r>
              <a:rPr lang="en-US" sz="2000" dirty="0"/>
              <a:t>)</a:t>
            </a:r>
          </a:p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Total cost: </a:t>
            </a:r>
            <a:r>
              <a:rPr lang="en-US" sz="2400" i="1" dirty="0"/>
              <a:t>O </a:t>
            </a:r>
            <a:r>
              <a:rPr lang="en-US" sz="2400" dirty="0"/>
              <a:t>(</a:t>
            </a:r>
            <a:r>
              <a:rPr lang="en-US" sz="2400" i="1" dirty="0"/>
              <a:t>m n </a:t>
            </a:r>
            <a:r>
              <a:rPr lang="en-US" sz="2400" dirty="0"/>
              <a:t>log</a:t>
            </a:r>
            <a:r>
              <a:rPr lang="en-US" sz="2400" i="1" dirty="0"/>
              <a:t> n</a:t>
            </a:r>
            <a:r>
              <a:rPr lang="en-US" sz="2400" dirty="0"/>
              <a:t>) + </a:t>
            </a:r>
            <a:r>
              <a:rPr lang="en-US" sz="2400" i="1" dirty="0"/>
              <a:t>O </a:t>
            </a:r>
            <a:r>
              <a:rPr lang="en-US" sz="2400" dirty="0"/>
              <a:t>(</a:t>
            </a:r>
            <a:r>
              <a:rPr lang="en-US" sz="2400" i="1" dirty="0"/>
              <a:t>n </a:t>
            </a:r>
            <a:r>
              <a:rPr lang="en-US" sz="2400" dirty="0"/>
              <a:t>(log 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From trees to ru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24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From trees to rules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53608" y="1165225"/>
            <a:ext cx="7743825" cy="4432300"/>
          </a:xfrm>
        </p:spPr>
        <p:txBody>
          <a:bodyPr wrap="square" lIns="90360" tIns="44280" rIns="90360" bIns="44280" anchor="t" anchorCtr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a typeface="Times New Roman"/>
                <a:cs typeface="Arial"/>
              </a:rPr>
              <a:t>Simple way: one rule for each leaf</a:t>
            </a:r>
          </a:p>
          <a:p>
            <a:r>
              <a:rPr lang="en-US" sz="2400" dirty="0">
                <a:solidFill>
                  <a:schemeClr val="tx1"/>
                </a:solidFill>
                <a:ea typeface="Times New Roman"/>
                <a:cs typeface="Arial"/>
              </a:rPr>
              <a:t>C4.5rules: greedily prune conditions from each rule if this reduces its estimated error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ea typeface="Times New Roman"/>
                <a:cs typeface="Arial"/>
              </a:rPr>
              <a:t>Can produce duplicate rules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ea typeface="Times New Roman"/>
                <a:cs typeface="Arial"/>
              </a:rPr>
              <a:t>Check for this at the end</a:t>
            </a:r>
            <a:endParaRPr lang="en-US" sz="2400" dirty="0">
              <a:solidFill>
                <a:schemeClr val="tx1"/>
              </a:solidFill>
              <a:ea typeface="Times New Roman"/>
              <a:cs typeface="Arial"/>
            </a:endParaRPr>
          </a:p>
          <a:p>
            <a:r>
              <a:rPr lang="en-US" sz="2400" dirty="0">
                <a:solidFill>
                  <a:schemeClr val="tx1"/>
                </a:solidFill>
                <a:ea typeface="Times New Roman"/>
                <a:cs typeface="Arial"/>
              </a:rPr>
              <a:t>Then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ea typeface="Times New Roman"/>
                <a:cs typeface="Arial"/>
              </a:rPr>
              <a:t>look at each class in turn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ea typeface="Times New Roman"/>
                <a:cs typeface="Arial"/>
              </a:rPr>
              <a:t>consider the rules that predict that class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ea typeface="Times New Roman"/>
                <a:cs typeface="Arial"/>
              </a:rPr>
              <a:t>find a “good” subset (guided by MDL)</a:t>
            </a:r>
            <a:endParaRPr lang="en-US" sz="2400" dirty="0">
              <a:solidFill>
                <a:schemeClr val="tx1"/>
              </a:solidFill>
              <a:ea typeface="Times New Roman"/>
              <a:cs typeface="Arial"/>
            </a:endParaRPr>
          </a:p>
          <a:p>
            <a:r>
              <a:rPr lang="en-US" sz="2400" dirty="0">
                <a:solidFill>
                  <a:schemeClr val="tx1"/>
                </a:solidFill>
                <a:ea typeface="Times New Roman"/>
                <a:cs typeface="Arial"/>
              </a:rPr>
              <a:t>Then rank the subsets to avoid conflicts</a:t>
            </a:r>
          </a:p>
          <a:p>
            <a:r>
              <a:rPr lang="en-US" sz="2400" dirty="0">
                <a:solidFill>
                  <a:schemeClr val="tx1"/>
                </a:solidFill>
                <a:ea typeface="Times New Roman"/>
                <a:cs typeface="Arial"/>
              </a:rPr>
              <a:t>Finally, remove rules (greedily) if this decreases error on the training data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4.5: choices and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25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/>
              <a:t>C4.5: choices and options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39750" y="1300162"/>
            <a:ext cx="8064500" cy="4257675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C4.5 rules slow for large and noisy datasets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Successor algorithm C5.0 rules uses a different technique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Much faster and a bit more accurate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C4.5 has two parameters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Confidence value (default 25%):</a:t>
            </a:r>
            <a:br>
              <a:rPr lang="en-US" sz="2000" dirty="0"/>
            </a:br>
            <a:r>
              <a:rPr lang="en-US" sz="2000" dirty="0"/>
              <a:t>lower values incur heavier pruning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Minimum number of instances in the two most popular branches (default 2)</a:t>
            </a:r>
          </a:p>
          <a:p>
            <a:pPr>
              <a:spcBef>
                <a:spcPts val="598"/>
              </a:spcBef>
            </a:pPr>
            <a:r>
              <a:rPr lang="en-US" sz="2400" dirty="0"/>
              <a:t>Time complexity of C4.5 is actually greater than what was stated above: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For each numeric split point that has been identified, the </a:t>
            </a:r>
            <a:r>
              <a:rPr lang="en-US" sz="2000" i="1" dirty="0"/>
              <a:t>entire</a:t>
            </a:r>
            <a:r>
              <a:rPr lang="en-US" sz="2000" dirty="0"/>
              <a:t> training set is scanned to find the closest actual point</a:t>
            </a:r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st-complexity pru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26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78418" y="-53182"/>
            <a:ext cx="655320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Cost-complexity pruning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63526" y="1330325"/>
            <a:ext cx="7654925" cy="4548188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C4.5's </a:t>
            </a:r>
            <a:r>
              <a:rPr lang="en-US" sz="2400" dirty="0" err="1"/>
              <a:t>postpruning</a:t>
            </a:r>
            <a:r>
              <a:rPr lang="en-US" sz="2400" dirty="0"/>
              <a:t> often does not prune enough</a:t>
            </a:r>
          </a:p>
          <a:p>
            <a:pPr lvl="1"/>
            <a:r>
              <a:rPr lang="en-US" sz="2000" dirty="0"/>
              <a:t>Tree size continues to grow when more instances are added even if performance on independent data does not improve</a:t>
            </a:r>
          </a:p>
          <a:p>
            <a:pPr lvl="1"/>
            <a:r>
              <a:rPr lang="en-US" sz="2000" dirty="0"/>
              <a:t>But: it is very fast and popular in practice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Can be worthwhile in some cases to strive for a more compact tree at the expense of more computational effort</a:t>
            </a:r>
          </a:p>
          <a:p>
            <a:pPr lvl="1"/>
            <a:r>
              <a:rPr lang="en-US" sz="2000" i="1" dirty="0"/>
              <a:t>Cost-complexity pruning</a:t>
            </a:r>
            <a:r>
              <a:rPr lang="en-US" sz="2000" dirty="0"/>
              <a:t> method from the CART (Classification and Regression Trees) learning system achieves this</a:t>
            </a:r>
          </a:p>
          <a:p>
            <a:pPr lvl="1"/>
            <a:r>
              <a:rPr lang="en-US" sz="2000" dirty="0"/>
              <a:t>Applies cross-validation or a hold-out set to choose an appropriate tree size for the final tree</a:t>
            </a:r>
          </a:p>
          <a:p>
            <a:pPr lvl="1"/>
            <a:endParaRPr 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st-complexity pruning co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27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99461" y="46037"/>
            <a:ext cx="7661275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Cost-complexity pruning details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5481" y="1190625"/>
            <a:ext cx="7793037" cy="4984750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Basic idea:</a:t>
            </a:r>
          </a:p>
          <a:p>
            <a:pPr lvl="1"/>
            <a:r>
              <a:rPr lang="en-US" sz="2000" dirty="0"/>
              <a:t>First prune </a:t>
            </a:r>
            <a:r>
              <a:rPr lang="en-US" sz="2000" dirty="0" err="1"/>
              <a:t>subtrees</a:t>
            </a:r>
            <a:r>
              <a:rPr lang="en-US" sz="2000" dirty="0"/>
              <a:t> that, relative to their size, lead to the smallest increase in error on the training data</a:t>
            </a:r>
          </a:p>
          <a:p>
            <a:pPr lvl="1"/>
            <a:r>
              <a:rPr lang="en-US" sz="2000" dirty="0"/>
              <a:t>Increase in error (α): average error increase per leaf of </a:t>
            </a:r>
            <a:r>
              <a:rPr lang="en-US" sz="2000" dirty="0" err="1"/>
              <a:t>subtree</a:t>
            </a:r>
            <a:endParaRPr lang="en-US" sz="2000" dirty="0"/>
          </a:p>
          <a:p>
            <a:pPr lvl="1"/>
            <a:r>
              <a:rPr lang="en-US" sz="2000" dirty="0"/>
              <a:t>Bottom-up pruning based on this criterion generates a </a:t>
            </a:r>
            <a:r>
              <a:rPr lang="en-US" sz="2000" i="1" dirty="0"/>
              <a:t>sequence</a:t>
            </a:r>
            <a:r>
              <a:rPr lang="en-US" sz="2000" dirty="0"/>
              <a:t> of successively smaller trees</a:t>
            </a:r>
          </a:p>
          <a:p>
            <a:pPr lvl="1"/>
            <a:r>
              <a:rPr lang="en-US" sz="2000" dirty="0"/>
              <a:t>Each candidate tree in the sequence corresponds to one particular threshold value </a:t>
            </a:r>
            <a:r>
              <a:rPr lang="en-US" sz="2000" i="1" dirty="0"/>
              <a:t>α</a:t>
            </a:r>
            <a:r>
              <a:rPr lang="en-US" sz="2000" i="1" baseline="-25000" dirty="0" err="1"/>
              <a:t>i</a:t>
            </a:r>
            <a:endParaRPr lang="en-US" sz="2000" i="1" baseline="-25000" dirty="0"/>
          </a:p>
          <a:p>
            <a:endParaRPr lang="en-US" sz="2400" dirty="0"/>
          </a:p>
          <a:p>
            <a:r>
              <a:rPr lang="en-US" sz="2400" dirty="0"/>
              <a:t>Which tree to chose as the final model?</a:t>
            </a:r>
          </a:p>
          <a:p>
            <a:pPr lvl="1"/>
            <a:r>
              <a:rPr lang="en-US" sz="2000" dirty="0"/>
              <a:t>Use either a hold-out set or cross-validation to estimate the error for each </a:t>
            </a:r>
            <a:r>
              <a:rPr lang="en-US" sz="2000" i="1" dirty="0"/>
              <a:t>α</a:t>
            </a:r>
            <a:r>
              <a:rPr lang="en-US" sz="2000" i="1" baseline="-25000" dirty="0" err="1"/>
              <a:t>i</a:t>
            </a:r>
            <a:endParaRPr lang="en-US" sz="2000" i="1" baseline="-25000" dirty="0"/>
          </a:p>
          <a:p>
            <a:pPr lvl="1"/>
            <a:r>
              <a:rPr lang="en-US" sz="2000" dirty="0"/>
              <a:t>Rebuild tree on entire training set using chosen value of  </a:t>
            </a:r>
            <a:r>
              <a:rPr lang="en-US" sz="2000" i="1" dirty="0"/>
              <a:t>α</a:t>
            </a:r>
            <a:endParaRPr 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28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Discussion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99730" y="1703955"/>
            <a:ext cx="7543800" cy="3776662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The most extensively studied method of machine learning used in data mining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Different criteria for attribute/test selection rarely make a large difference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Different pruning methods mainly change the size of the resulting pruned tree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C4.5 builds </a:t>
            </a:r>
            <a:r>
              <a:rPr lang="en-US" sz="2400" i="1" dirty="0" err="1"/>
              <a:t>univariate</a:t>
            </a:r>
            <a:r>
              <a:rPr lang="en-US" sz="2400" i="1" dirty="0"/>
              <a:t> </a:t>
            </a:r>
            <a:r>
              <a:rPr lang="en-US" sz="2400" dirty="0"/>
              <a:t>decision trees: each node tests a single attribute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Some TDITDT systems can build </a:t>
            </a:r>
            <a:r>
              <a:rPr lang="en-US" sz="2400" i="1" dirty="0"/>
              <a:t>multivariate</a:t>
            </a:r>
            <a:r>
              <a:rPr lang="en-US" sz="2400" dirty="0"/>
              <a:t> trees (e.g., the famous CART tree learner)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620955" y="977621"/>
            <a:ext cx="7898699" cy="6787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457200" algn="l"/>
                <a:tab pos="1371600" algn="l"/>
                <a:tab pos="2286000" algn="l"/>
                <a:tab pos="3200399" algn="l"/>
                <a:tab pos="4114800" algn="l"/>
                <a:tab pos="5029200" algn="l"/>
                <a:tab pos="5943599" algn="l"/>
                <a:tab pos="6857999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240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TDIDT: Top-Down Induction of Decision Trees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439"/>
            <a:ext cx="7886700" cy="1325563"/>
          </a:xfrm>
        </p:spPr>
        <p:txBody>
          <a:bodyPr>
            <a:normAutofit/>
          </a:bodyPr>
          <a:lstStyle/>
          <a:p>
            <a:r>
              <a:rPr lang="en-CA" sz="3600" dirty="0">
                <a:latin typeface="+mj-lt"/>
              </a:rPr>
              <a:t>Discussion and Bibliographic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211" y="1376006"/>
            <a:ext cx="8232598" cy="4667789"/>
          </a:xfrm>
        </p:spPr>
        <p:txBody>
          <a:bodyPr>
            <a:noAutofit/>
          </a:bodyPr>
          <a:lstStyle/>
          <a:p>
            <a:r>
              <a:rPr lang="en-US" sz="2400" dirty="0"/>
              <a:t>CART’s pruning method (</a:t>
            </a:r>
            <a:r>
              <a:rPr lang="en-US" sz="2400" dirty="0" err="1"/>
              <a:t>Breiman</a:t>
            </a:r>
            <a:r>
              <a:rPr lang="en-US" sz="2400" dirty="0"/>
              <a:t> et al. 1984) can often produce smaller trees than C4.5’s method</a:t>
            </a:r>
          </a:p>
          <a:p>
            <a:r>
              <a:rPr lang="en-US" sz="2400" dirty="0"/>
              <a:t>C4.5’s </a:t>
            </a:r>
            <a:r>
              <a:rPr lang="en-US" sz="2400" dirty="0" err="1"/>
              <a:t>overfitting</a:t>
            </a:r>
            <a:r>
              <a:rPr lang="en-US" sz="2400" dirty="0"/>
              <a:t> problems have been investigated empirically by Oates and Jensen (1997)</a:t>
            </a:r>
            <a:endParaRPr lang="en-CA" sz="2400" dirty="0"/>
          </a:p>
          <a:p>
            <a:r>
              <a:rPr lang="en-US" sz="2400" dirty="0"/>
              <a:t>A complete description of C4.5, the early 1990s version, appears as a excellent and readable book (Quinlan 1993)</a:t>
            </a:r>
          </a:p>
          <a:p>
            <a:r>
              <a:rPr lang="en-US" sz="2400" dirty="0"/>
              <a:t>An MDL-based heuristic for C4.5 Release 8 that combats </a:t>
            </a:r>
            <a:r>
              <a:rPr lang="en-US" sz="2400" dirty="0" err="1"/>
              <a:t>overfitting</a:t>
            </a:r>
            <a:r>
              <a:rPr lang="en-US" sz="2400" dirty="0"/>
              <a:t> of numeric attributes is described by Quinlan (1998)</a:t>
            </a:r>
          </a:p>
          <a:p>
            <a:r>
              <a:rPr lang="en-US" sz="2400" dirty="0"/>
              <a:t>The more recent version of Quinlan’s tree learner, C5.0, is also available as open-source code</a:t>
            </a:r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D3BC8F-1185-4F6B-96C6-4A761659E4BA}" type="slidenum">
              <a:rPr lang="uk-UA" smtClean="0"/>
              <a:t>29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466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Decision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37D1DA-5E1C-4273-A7C4-0B85F22D0800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3633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Classification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37D1DA-5E1C-4273-A7C4-0B85F22D0800}" type="slidenum">
              <a:rPr lang="uk-UA" smtClean="0"/>
              <a:t>30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3988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lassification ru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31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Classification rules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18043" y="1301788"/>
            <a:ext cx="7207250" cy="4545004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Common procedure: </a:t>
            </a:r>
            <a:r>
              <a:rPr lang="en-US" sz="2400" i="1" dirty="0"/>
              <a:t>separate-and-conquer</a:t>
            </a:r>
          </a:p>
          <a:p>
            <a:pPr lvl="0">
              <a:spcBef>
                <a:spcPts val="697"/>
              </a:spcBef>
            </a:pPr>
            <a:endParaRPr lang="en-US" sz="2400" dirty="0"/>
          </a:p>
          <a:p>
            <a:pPr lvl="0">
              <a:spcBef>
                <a:spcPts val="697"/>
              </a:spcBef>
            </a:pPr>
            <a:r>
              <a:rPr lang="en-US" sz="2400" dirty="0"/>
              <a:t>Differences: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Search method (e.g. greedy, beam search, ...)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Test selection criteria (e.g. accuracy, ...)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Pruning method (e.g. MDL, hold-out set, ...)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Stopping criterion (e.g. minimum accuracy)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Post-processing step</a:t>
            </a:r>
          </a:p>
          <a:p>
            <a:pPr lvl="0">
              <a:spcBef>
                <a:spcPts val="697"/>
              </a:spcBef>
            </a:pPr>
            <a:endParaRPr lang="en-US" sz="2400" dirty="0"/>
          </a:p>
          <a:p>
            <a:pPr lvl="0">
              <a:spcBef>
                <a:spcPts val="697"/>
              </a:spcBef>
            </a:pPr>
            <a:r>
              <a:rPr lang="en-US" sz="2400" dirty="0"/>
              <a:t>Also: Decision list</a:t>
            </a:r>
            <a:br>
              <a:rPr lang="en-US" sz="2400" dirty="0"/>
            </a:br>
            <a:r>
              <a:rPr lang="en-US" sz="2400" dirty="0"/>
              <a:t>		vs.</a:t>
            </a:r>
            <a:br>
              <a:rPr lang="en-US" sz="2400" dirty="0"/>
            </a:br>
            <a:r>
              <a:rPr lang="en-US" sz="2400" dirty="0"/>
              <a:t>		     one rule set for each class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est selection cri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32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Test selection criteria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00087" y="906168"/>
            <a:ext cx="7743825" cy="5149850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598"/>
              </a:spcBef>
            </a:pPr>
            <a:r>
              <a:rPr lang="en-US" sz="2400" dirty="0"/>
              <a:t>Basic covering algorithm:</a:t>
            </a:r>
          </a:p>
          <a:p>
            <a:pPr lvl="1">
              <a:spcBef>
                <a:spcPts val="499"/>
              </a:spcBef>
            </a:pPr>
            <a:r>
              <a:rPr lang="en-US" sz="2000" dirty="0"/>
              <a:t>Keep adding conditions to a rule to improve its accuracy</a:t>
            </a:r>
          </a:p>
          <a:p>
            <a:pPr lvl="1">
              <a:spcBef>
                <a:spcPts val="499"/>
              </a:spcBef>
            </a:pPr>
            <a:r>
              <a:rPr lang="en-US" sz="2000" dirty="0"/>
              <a:t>Add the condition that improves accuracy the most</a:t>
            </a:r>
          </a:p>
          <a:p>
            <a:pPr lvl="0">
              <a:spcBef>
                <a:spcPts val="598"/>
              </a:spcBef>
            </a:pPr>
            <a:r>
              <a:rPr lang="en-US" sz="2400" dirty="0"/>
              <a:t>Accuracy measure 1: </a:t>
            </a:r>
            <a:r>
              <a:rPr lang="en-US" sz="2400" i="1" dirty="0"/>
              <a:t>p</a:t>
            </a:r>
            <a:r>
              <a:rPr lang="en-US" sz="2400" dirty="0"/>
              <a:t>/</a:t>
            </a:r>
            <a:r>
              <a:rPr lang="en-US" sz="2400" i="1" dirty="0"/>
              <a:t>t</a:t>
            </a:r>
          </a:p>
          <a:p>
            <a:pPr lvl="1">
              <a:spcBef>
                <a:spcPts val="499"/>
              </a:spcBef>
              <a:tabLst>
                <a:tab pos="406080" algn="l"/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</a:pPr>
            <a:r>
              <a:rPr lang="en-US" sz="2000" i="1" dirty="0"/>
              <a:t>t</a:t>
            </a:r>
            <a:r>
              <a:rPr lang="en-US" sz="2000" dirty="0"/>
              <a:t>	total instances covered by rule</a:t>
            </a:r>
            <a:br>
              <a:rPr lang="en-US" sz="2000" dirty="0"/>
            </a:br>
            <a:r>
              <a:rPr lang="en-US" sz="2000" i="1" dirty="0"/>
              <a:t>p</a:t>
            </a:r>
            <a:r>
              <a:rPr lang="en-US" sz="2000" dirty="0"/>
              <a:t>	number of these that are positive</a:t>
            </a:r>
          </a:p>
          <a:p>
            <a:pPr lvl="1">
              <a:spcBef>
                <a:spcPts val="499"/>
              </a:spcBef>
            </a:pPr>
            <a:r>
              <a:rPr lang="en-US" sz="2000" dirty="0"/>
              <a:t>Produce rules that don’t cover </a:t>
            </a:r>
            <a:r>
              <a:rPr lang="en-US" sz="2000" i="1" dirty="0"/>
              <a:t>negative</a:t>
            </a:r>
            <a:r>
              <a:rPr lang="en-US" sz="2000" dirty="0"/>
              <a:t> instances,</a:t>
            </a:r>
            <a:br>
              <a:rPr lang="en-US" sz="2000" dirty="0"/>
            </a:br>
            <a:r>
              <a:rPr lang="en-US" sz="2000" dirty="0"/>
              <a:t>as quickly as possible</a:t>
            </a:r>
          </a:p>
          <a:p>
            <a:pPr lvl="1">
              <a:spcBef>
                <a:spcPts val="499"/>
              </a:spcBef>
            </a:pPr>
            <a:r>
              <a:rPr lang="en-US" sz="2000" dirty="0"/>
              <a:t>May produce rules with very small coverage</a:t>
            </a:r>
            <a:br>
              <a:rPr lang="en-US" sz="2000" dirty="0"/>
            </a:br>
            <a:r>
              <a:rPr lang="en-US" sz="2000" dirty="0"/>
              <a:t>—special cases or noise?</a:t>
            </a:r>
          </a:p>
          <a:p>
            <a:pPr lvl="0">
              <a:spcBef>
                <a:spcPts val="598"/>
              </a:spcBef>
            </a:pPr>
            <a:r>
              <a:rPr lang="en-US" sz="2400" dirty="0"/>
              <a:t>Measure 2: Information gain </a:t>
            </a:r>
            <a:r>
              <a:rPr lang="en-US" sz="2400" i="1" dirty="0"/>
              <a:t>p</a:t>
            </a:r>
            <a:r>
              <a:rPr lang="en-US" sz="2400" dirty="0"/>
              <a:t> (log(</a:t>
            </a:r>
            <a:r>
              <a:rPr lang="en-US" sz="2400" i="1" dirty="0"/>
              <a:t>p</a:t>
            </a:r>
            <a:r>
              <a:rPr lang="en-US" sz="2400" dirty="0"/>
              <a:t>/</a:t>
            </a:r>
            <a:r>
              <a:rPr lang="en-US" sz="2400" i="1" dirty="0"/>
              <a:t>t</a:t>
            </a:r>
            <a:r>
              <a:rPr lang="en-US" sz="2400" dirty="0"/>
              <a:t>) – log(P/T))</a:t>
            </a:r>
          </a:p>
          <a:p>
            <a:pPr lvl="1">
              <a:spcBef>
                <a:spcPts val="499"/>
              </a:spcBef>
            </a:pPr>
            <a:r>
              <a:rPr lang="en-US" sz="2000" i="1" dirty="0"/>
              <a:t>P</a:t>
            </a:r>
            <a:r>
              <a:rPr lang="en-US" sz="2000" dirty="0"/>
              <a:t> and </a:t>
            </a:r>
            <a:r>
              <a:rPr lang="en-US" sz="2000" i="1" dirty="0"/>
              <a:t>T </a:t>
            </a:r>
            <a:r>
              <a:rPr lang="en-US" sz="2000" dirty="0"/>
              <a:t>the positive and total numbers before the new condition was added</a:t>
            </a:r>
          </a:p>
          <a:p>
            <a:pPr lvl="1">
              <a:spcBef>
                <a:spcPts val="499"/>
              </a:spcBef>
            </a:pPr>
            <a:r>
              <a:rPr lang="en-US" sz="2000" dirty="0"/>
              <a:t>Information gain emphasizes positive rather than negative instances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issing values, numeric attribu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33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Missing values, numeric attributes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1994" y="1093233"/>
            <a:ext cx="7720012" cy="4484688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Common treatment of missing values:</a:t>
            </a:r>
            <a:br>
              <a:rPr lang="en-US" sz="2400" dirty="0"/>
            </a:br>
            <a:r>
              <a:rPr lang="en-US" sz="2400" i="1" dirty="0"/>
              <a:t>for any test, they fail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This means the algorithm must either</a:t>
            </a:r>
          </a:p>
          <a:p>
            <a:pPr lvl="1">
              <a:spcBef>
                <a:spcPts val="697"/>
              </a:spcBef>
            </a:pPr>
            <a:r>
              <a:rPr lang="en-US" sz="2000" dirty="0"/>
              <a:t>use other tests to separate out positive instances</a:t>
            </a:r>
          </a:p>
          <a:p>
            <a:pPr lvl="1">
              <a:spcBef>
                <a:spcPts val="697"/>
              </a:spcBef>
            </a:pPr>
            <a:r>
              <a:rPr lang="en-US" sz="2000" dirty="0"/>
              <a:t>leave them uncovered until later in the process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In some cases it is better to treat “missing” as a separate value (i.e., if “missing” has a special significance”</a:t>
            </a:r>
          </a:p>
          <a:p>
            <a:pPr lvl="0">
              <a:spcBef>
                <a:spcPts val="697"/>
              </a:spcBef>
            </a:pPr>
            <a:endParaRPr lang="en-US" sz="2400" dirty="0"/>
          </a:p>
          <a:p>
            <a:pPr lvl="0">
              <a:spcBef>
                <a:spcPts val="697"/>
              </a:spcBef>
            </a:pPr>
            <a:r>
              <a:rPr lang="en-US" sz="2400" dirty="0"/>
              <a:t>Numeric attributes are treated just like they are in decision trees, with binary split points</a:t>
            </a:r>
          </a:p>
          <a:p>
            <a:pPr lvl="1">
              <a:spcBef>
                <a:spcPts val="697"/>
              </a:spcBef>
            </a:pPr>
            <a:r>
              <a:rPr lang="en-US" sz="2000" dirty="0"/>
              <a:t>Split points are found by optimizing test selection criterion, similar to what happens when finding a split in decision trees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uning ru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34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Pruning rules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77106" y="1277014"/>
            <a:ext cx="7189787" cy="3879850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Two main strategies:</a:t>
            </a:r>
          </a:p>
          <a:p>
            <a:pPr lvl="1">
              <a:spcBef>
                <a:spcPts val="598"/>
              </a:spcBef>
            </a:pPr>
            <a:r>
              <a:rPr lang="en-US" sz="2000" i="1" dirty="0"/>
              <a:t>Incremental </a:t>
            </a:r>
            <a:r>
              <a:rPr lang="en-US" sz="2000" dirty="0"/>
              <a:t>pruning</a:t>
            </a:r>
          </a:p>
          <a:p>
            <a:pPr lvl="1">
              <a:spcBef>
                <a:spcPts val="598"/>
              </a:spcBef>
            </a:pPr>
            <a:r>
              <a:rPr lang="en-US" sz="2000" i="1" dirty="0"/>
              <a:t>Global</a:t>
            </a:r>
            <a:r>
              <a:rPr lang="en-US" sz="2000" dirty="0"/>
              <a:t> pruning</a:t>
            </a:r>
            <a:endParaRPr lang="en-US" sz="2400" dirty="0"/>
          </a:p>
          <a:p>
            <a:pPr lvl="0">
              <a:spcBef>
                <a:spcPts val="697"/>
              </a:spcBef>
            </a:pPr>
            <a:endParaRPr lang="en-US" sz="2400" dirty="0"/>
          </a:p>
          <a:p>
            <a:pPr lvl="0">
              <a:spcBef>
                <a:spcPts val="697"/>
              </a:spcBef>
            </a:pPr>
            <a:r>
              <a:rPr lang="en-US" sz="2400" dirty="0"/>
              <a:t>Other difference: pruning criterion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Error on hold-out set (</a:t>
            </a:r>
            <a:r>
              <a:rPr lang="en-US" sz="2000" i="1" dirty="0"/>
              <a:t>reduced-error pruning</a:t>
            </a:r>
            <a:r>
              <a:rPr lang="en-US" sz="2000" dirty="0"/>
              <a:t>)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Statistical significance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MDL principle</a:t>
            </a:r>
            <a:endParaRPr lang="en-US" sz="2400" dirty="0"/>
          </a:p>
          <a:p>
            <a:pPr lvl="0">
              <a:spcBef>
                <a:spcPts val="697"/>
              </a:spcBef>
            </a:pPr>
            <a:endParaRPr lang="en-US" sz="2400" dirty="0"/>
          </a:p>
          <a:p>
            <a:pPr lvl="0">
              <a:spcBef>
                <a:spcPts val="697"/>
              </a:spcBef>
            </a:pPr>
            <a:r>
              <a:rPr lang="en-US" sz="2400" dirty="0"/>
              <a:t>Also: post-pruning vs. pre-pruning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Using a pruning 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35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Using a pruning set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36588" y="1387475"/>
            <a:ext cx="7878762" cy="4083050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For statistical validity, must evaluate measure on data not used for growing the tree: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This requires a </a:t>
            </a:r>
            <a:r>
              <a:rPr lang="en-US" sz="2000" i="1" dirty="0"/>
              <a:t>growing set</a:t>
            </a:r>
            <a:r>
              <a:rPr lang="en-US" sz="2000" dirty="0"/>
              <a:t> and a </a:t>
            </a:r>
            <a:r>
              <a:rPr lang="en-US" sz="2000" i="1" dirty="0"/>
              <a:t>pruning set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The full training set is split, randomly, into these two sets</a:t>
            </a:r>
          </a:p>
          <a:p>
            <a:pPr lvl="0">
              <a:spcBef>
                <a:spcPts val="697"/>
              </a:spcBef>
            </a:pPr>
            <a:r>
              <a:rPr lang="en-US" sz="2400" i="1" dirty="0"/>
              <a:t>Reduced-error pruning 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build full rule set on growing set and then prune it</a:t>
            </a:r>
          </a:p>
          <a:p>
            <a:pPr lvl="0">
              <a:spcBef>
                <a:spcPts val="697"/>
              </a:spcBef>
            </a:pPr>
            <a:r>
              <a:rPr lang="en-US" sz="2400" i="1" dirty="0"/>
              <a:t>Incremental reduced-error pruning</a:t>
            </a:r>
            <a:r>
              <a:rPr lang="en-US" sz="2400" dirty="0"/>
              <a:t> :</a:t>
            </a:r>
            <a:r>
              <a:rPr lang="en-US" sz="2400" i="1" dirty="0"/>
              <a:t> </a:t>
            </a:r>
            <a:r>
              <a:rPr lang="en-US" sz="2400" dirty="0"/>
              <a:t>simplify each rule as soon as it has been built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 Can re-split data after rule has been pruned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Stratification is advantageous when applying reduced-error pruning, so that class proportions are preserved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ncremental reduced-error pru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36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Incremental reduced-error pruning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8080" y="1499399"/>
            <a:ext cx="7620120" cy="4267441"/>
            <a:chOff x="838080" y="1499399"/>
            <a:chExt cx="7620120" cy="4267441"/>
          </a:xfrm>
        </p:grpSpPr>
        <p:sp>
          <p:nvSpPr>
            <p:cNvPr id="4" name="Freeform: Shape 3"/>
            <p:cNvSpPr/>
            <p:nvPr/>
          </p:nvSpPr>
          <p:spPr>
            <a:xfrm>
              <a:off x="838080" y="1499399"/>
              <a:ext cx="7620120" cy="4267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Initialize E to the instance set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Until E is empty do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290160" algn="l"/>
                  <a:tab pos="566640" algn="l"/>
                  <a:tab pos="855359" algn="l"/>
                  <a:tab pos="1145880" algn="l"/>
                  <a:tab pos="1807919" algn="l"/>
                  <a:tab pos="2566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Split E into Grow and Prune in the ratio 2:1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290160" algn="l"/>
                  <a:tab pos="566640" algn="l"/>
                  <a:tab pos="855359" algn="l"/>
                  <a:tab pos="1145880" algn="l"/>
                  <a:tab pos="1807919" algn="l"/>
                  <a:tab pos="2566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For each class C for which Grow contains an instance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290160" algn="l"/>
                  <a:tab pos="566640" algn="l"/>
                  <a:tab pos="855359" algn="l"/>
                  <a:tab pos="1145880" algn="l"/>
                  <a:tab pos="1807919" algn="l"/>
                  <a:tab pos="2566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	Use basic covering algorithm to create best perfect rule</a:t>
              </a:r>
              <a:b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		for C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290160" algn="l"/>
                  <a:tab pos="566640" algn="l"/>
                  <a:tab pos="855359" algn="l"/>
                  <a:tab pos="1145880" algn="l"/>
                  <a:tab pos="1807919" algn="l"/>
                  <a:tab pos="2566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	Calculate w(R):	worth of rule on Prune</a:t>
              </a:r>
              <a:b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			 and w(R-):	worth of rule with final condition</a:t>
              </a:r>
              <a:b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					omitted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290160" algn="l"/>
                  <a:tab pos="566640" algn="l"/>
                  <a:tab pos="855359" algn="l"/>
                  <a:tab pos="1145880" algn="l"/>
                  <a:tab pos="1807919" algn="l"/>
                  <a:tab pos="2566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	If w(R-) &gt; w(R), prune rule and repeat previous step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290160" algn="l"/>
                  <a:tab pos="566640" algn="l"/>
                  <a:tab pos="855359" algn="l"/>
                  <a:tab pos="1145880" algn="l"/>
                  <a:tab pos="1807919" algn="l"/>
                  <a:tab pos="2566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From the rules for the different classes, select the one</a:t>
              </a:r>
              <a:b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	that’s worth most (i.e. with largest w(R))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 Print the rule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 Remove the instances covered by rule from E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Continue</a:t>
              </a:r>
            </a:p>
          </p:txBody>
        </p:sp>
        <p:sp>
          <p:nvSpPr>
            <p:cNvPr id="5" name="Straight Connector 4"/>
            <p:cNvSpPr/>
            <p:nvPr/>
          </p:nvSpPr>
          <p:spPr>
            <a:xfrm>
              <a:off x="838080" y="1499399"/>
              <a:ext cx="7620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838080" y="5766840"/>
              <a:ext cx="7620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838080" y="1499399"/>
              <a:ext cx="0" cy="426744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8458200" y="1499399"/>
              <a:ext cx="0" cy="426744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easures used in incr. reduced-error pru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37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Measures of worth used in IREP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11188" y="1350963"/>
            <a:ext cx="8532812" cy="4476750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lnSpc>
                <a:spcPct val="90000"/>
              </a:lnSpc>
              <a:spcBef>
                <a:spcPts val="697"/>
              </a:spcBef>
            </a:pPr>
            <a:r>
              <a:rPr lang="en-US" sz="2400" dirty="0"/>
              <a:t>[</a:t>
            </a:r>
            <a:r>
              <a:rPr lang="en-US" sz="2400" i="1" dirty="0"/>
              <a:t>p </a:t>
            </a:r>
            <a:r>
              <a:rPr lang="en-US" sz="2400" dirty="0"/>
              <a:t>+ (</a:t>
            </a:r>
            <a:r>
              <a:rPr lang="en-US" sz="2400" i="1" dirty="0"/>
              <a:t>N </a:t>
            </a:r>
            <a:r>
              <a:rPr lang="en-US" sz="2400" i="1" dirty="0">
                <a:ea typeface="Tahoma" pitchFamily="2"/>
                <a:cs typeface="Tahoma" pitchFamily="2"/>
              </a:rPr>
              <a:t>–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)] / </a:t>
            </a:r>
            <a:r>
              <a:rPr lang="en-US" sz="2400" i="1" dirty="0"/>
              <a:t>T</a:t>
            </a:r>
          </a:p>
          <a:p>
            <a:pPr lvl="1">
              <a:lnSpc>
                <a:spcPct val="90000"/>
              </a:lnSpc>
              <a:spcBef>
                <a:spcPts val="598"/>
              </a:spcBef>
            </a:pP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dirty="0"/>
              <a:t>  is total number of negatives)</a:t>
            </a:r>
          </a:p>
          <a:p>
            <a:pPr lvl="1">
              <a:lnSpc>
                <a:spcPct val="90000"/>
              </a:lnSpc>
              <a:spcBef>
                <a:spcPts val="598"/>
              </a:spcBef>
            </a:pPr>
            <a:r>
              <a:rPr lang="en-US" sz="2000" dirty="0"/>
              <a:t>Counterintuitive:</a:t>
            </a:r>
          </a:p>
          <a:p>
            <a:pPr lvl="2">
              <a:lnSpc>
                <a:spcPct val="90000"/>
              </a:lnSpc>
              <a:spcBef>
                <a:spcPts val="499"/>
              </a:spcBef>
            </a:pPr>
            <a:r>
              <a:rPr lang="en-US" sz="2000" i="1" dirty="0"/>
              <a:t>p</a:t>
            </a:r>
            <a:r>
              <a:rPr lang="en-US" sz="2000" dirty="0"/>
              <a:t> = 2000 and </a:t>
            </a:r>
            <a:r>
              <a:rPr lang="en-US" sz="2000" i="1" dirty="0"/>
              <a:t>n = </a:t>
            </a:r>
            <a:r>
              <a:rPr lang="en-US" sz="2000" dirty="0"/>
              <a:t>1000 vs. </a:t>
            </a:r>
            <a:r>
              <a:rPr lang="en-US" sz="2000" i="1" dirty="0"/>
              <a:t>p = </a:t>
            </a:r>
            <a:r>
              <a:rPr lang="en-US" sz="2000" dirty="0"/>
              <a:t>1000 and </a:t>
            </a:r>
            <a:r>
              <a:rPr lang="en-US" sz="2000" i="1" dirty="0"/>
              <a:t>n </a:t>
            </a:r>
            <a:r>
              <a:rPr lang="en-US" sz="2000" dirty="0"/>
              <a:t>= 1</a:t>
            </a:r>
            <a:endParaRPr lang="en-US" sz="2400" dirty="0"/>
          </a:p>
          <a:p>
            <a:pPr lvl="0">
              <a:lnSpc>
                <a:spcPct val="90000"/>
              </a:lnSpc>
              <a:spcBef>
                <a:spcPts val="697"/>
              </a:spcBef>
            </a:pPr>
            <a:r>
              <a:rPr lang="en-US" sz="2400" dirty="0"/>
              <a:t>Alternative: Success rate</a:t>
            </a:r>
            <a:r>
              <a:rPr lang="en-US" sz="2400" i="1" dirty="0"/>
              <a:t> p / t</a:t>
            </a:r>
          </a:p>
          <a:p>
            <a:pPr lvl="1">
              <a:lnSpc>
                <a:spcPct val="90000"/>
              </a:lnSpc>
              <a:spcBef>
                <a:spcPts val="598"/>
              </a:spcBef>
            </a:pPr>
            <a:r>
              <a:rPr lang="en-US" sz="2000" dirty="0"/>
              <a:t>Problem: </a:t>
            </a:r>
            <a:r>
              <a:rPr lang="en-US" sz="2000" i="1" dirty="0"/>
              <a:t>p</a:t>
            </a:r>
            <a:r>
              <a:rPr lang="en-US" sz="2000" dirty="0"/>
              <a:t> = 1 and </a:t>
            </a:r>
            <a:r>
              <a:rPr lang="en-US" sz="2000" i="1" dirty="0"/>
              <a:t>t</a:t>
            </a:r>
            <a:r>
              <a:rPr lang="en-US" sz="2000" dirty="0"/>
              <a:t> = 1</a:t>
            </a:r>
            <a:br>
              <a:rPr lang="en-US" sz="2000" dirty="0"/>
            </a:br>
            <a:r>
              <a:rPr lang="en-US" sz="2000" dirty="0"/>
              <a:t>        vs. </a:t>
            </a:r>
            <a:r>
              <a:rPr lang="en-US" sz="2000" i="1" dirty="0"/>
              <a:t>p </a:t>
            </a:r>
            <a:r>
              <a:rPr lang="en-US" sz="2000" dirty="0"/>
              <a:t>=</a:t>
            </a:r>
            <a:r>
              <a:rPr lang="en-US" sz="2000" i="1" dirty="0"/>
              <a:t> </a:t>
            </a:r>
            <a:r>
              <a:rPr lang="en-US" sz="2000" dirty="0"/>
              <a:t>1000 and </a:t>
            </a:r>
            <a:r>
              <a:rPr lang="en-US" sz="2000" i="1" dirty="0"/>
              <a:t>t </a:t>
            </a:r>
            <a:r>
              <a:rPr lang="en-US" sz="2000" dirty="0"/>
              <a:t>=</a:t>
            </a:r>
            <a:r>
              <a:rPr lang="en-US" sz="2000" i="1" dirty="0"/>
              <a:t> </a:t>
            </a:r>
            <a:r>
              <a:rPr lang="en-US" sz="2000" dirty="0"/>
              <a:t>1001</a:t>
            </a:r>
            <a:endParaRPr lang="en-US" sz="2400" dirty="0"/>
          </a:p>
          <a:p>
            <a:pPr lvl="0">
              <a:lnSpc>
                <a:spcPct val="90000"/>
              </a:lnSpc>
              <a:spcBef>
                <a:spcPts val="697"/>
              </a:spcBef>
            </a:pPr>
            <a:r>
              <a:rPr lang="en-US" sz="2400" dirty="0"/>
              <a:t>Another alternative: (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i="1" dirty="0">
                <a:ea typeface="Tahoma" pitchFamily="2"/>
                <a:cs typeface="Tahoma" pitchFamily="2"/>
              </a:rPr>
              <a:t>–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) / </a:t>
            </a:r>
            <a:r>
              <a:rPr lang="en-US" sz="2400" i="1" dirty="0"/>
              <a:t>t</a:t>
            </a:r>
          </a:p>
          <a:p>
            <a:pPr lvl="1">
              <a:lnSpc>
                <a:spcPct val="90000"/>
              </a:lnSpc>
              <a:spcBef>
                <a:spcPts val="598"/>
              </a:spcBef>
            </a:pPr>
            <a:r>
              <a:rPr lang="en-US" sz="2000" dirty="0"/>
              <a:t>Same effect as success rate because it equals 2</a:t>
            </a:r>
            <a:r>
              <a:rPr lang="en-US" sz="2000" i="1" dirty="0"/>
              <a:t>p</a:t>
            </a:r>
            <a:r>
              <a:rPr lang="en-US" sz="2000" dirty="0"/>
              <a:t>/</a:t>
            </a:r>
            <a:r>
              <a:rPr lang="en-US" sz="2000" i="1" dirty="0"/>
              <a:t>t  </a:t>
            </a:r>
            <a:r>
              <a:rPr lang="en-US" sz="2000" i="1" dirty="0">
                <a:ea typeface="Tahoma" pitchFamily="2"/>
                <a:cs typeface="Tahoma" pitchFamily="2"/>
              </a:rPr>
              <a:t>–</a:t>
            </a:r>
            <a:r>
              <a:rPr lang="en-US" sz="2000" dirty="0"/>
              <a:t> 1</a:t>
            </a:r>
            <a:endParaRPr lang="en-US" sz="2400" dirty="0"/>
          </a:p>
          <a:p>
            <a:pPr lvl="0">
              <a:lnSpc>
                <a:spcPct val="90000"/>
              </a:lnSpc>
              <a:spcBef>
                <a:spcPts val="697"/>
              </a:spcBef>
            </a:pPr>
            <a:endParaRPr lang="en-US" sz="2400" dirty="0"/>
          </a:p>
          <a:p>
            <a:pPr lvl="0">
              <a:lnSpc>
                <a:spcPct val="90000"/>
              </a:lnSpc>
              <a:spcBef>
                <a:spcPts val="697"/>
              </a:spcBef>
            </a:pPr>
            <a:r>
              <a:rPr lang="en-US" sz="2400" dirty="0"/>
              <a:t>Seems hard to find a simple measure of a rule’s worth that corresponds with intuition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Vari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38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Variations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37394" y="1150937"/>
            <a:ext cx="7669212" cy="4556125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Generating rules for classes in order, from smallest class to largest class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Start with the smallest class and learn a rule set for this class, treating all other classes together as the negative class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Remove the smallest class and proceed to learn a rule set for the next-largest class, and so on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Leave the largest class to be covered by the default rule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Stopping criterion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Stop rule production for each if accuracy becomes too low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Rule learner RIPPER applies this strategy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Employs an MDL-based stopping criterion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Employs a post-processing step to modify the generated rules, guided by a criterion based on the MDL principle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39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98563" y="-179388"/>
            <a:ext cx="7945437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Rule learning using global optimization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21481" y="1049079"/>
            <a:ext cx="8301037" cy="4919663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RIPPER: </a:t>
            </a:r>
            <a:r>
              <a:rPr lang="en-US" sz="2400" i="1" dirty="0"/>
              <a:t>Repeated Incremental Pruning to Produce Error Reduction </a:t>
            </a:r>
          </a:p>
          <a:p>
            <a:pPr lvl="1"/>
            <a:r>
              <a:rPr lang="en-US" sz="2000" dirty="0"/>
              <a:t>Performs global optimization in an efficient way</a:t>
            </a:r>
          </a:p>
          <a:p>
            <a:pPr lvl="0"/>
            <a:r>
              <a:rPr lang="en-US" sz="2400" dirty="0"/>
              <a:t>Classes are processed in order of increasing size</a:t>
            </a:r>
          </a:p>
          <a:p>
            <a:pPr lvl="0"/>
            <a:r>
              <a:rPr lang="en-US" sz="2400" dirty="0"/>
              <a:t>Initial rule set for each class is generated using IREP</a:t>
            </a:r>
          </a:p>
          <a:p>
            <a:pPr lvl="0"/>
            <a:r>
              <a:rPr lang="en-US" sz="2400" dirty="0"/>
              <a:t>An MDL-based stopping condition is used</a:t>
            </a:r>
          </a:p>
          <a:p>
            <a:pPr lvl="1"/>
            <a:r>
              <a:rPr lang="en-US" sz="2000" i="1" dirty="0"/>
              <a:t>DL</a:t>
            </a:r>
            <a:r>
              <a:rPr lang="en-US" sz="2000" dirty="0"/>
              <a:t>: bits needs to send examples </a:t>
            </a:r>
            <a:r>
              <a:rPr lang="en-US" sz="2000" dirty="0" err="1"/>
              <a:t>wrt</a:t>
            </a:r>
            <a:r>
              <a:rPr lang="en-US" sz="2000" dirty="0"/>
              <a:t> set of rules, </a:t>
            </a:r>
            <a:br>
              <a:rPr lang="en-US" sz="2000" dirty="0"/>
            </a:br>
            <a:r>
              <a:rPr lang="en-US" sz="2000" dirty="0"/>
              <a:t>bits needed to send </a:t>
            </a:r>
            <a:r>
              <a:rPr lang="en-US" sz="2000" i="1" dirty="0"/>
              <a:t>k</a:t>
            </a:r>
            <a:r>
              <a:rPr lang="en-US" sz="2000" dirty="0"/>
              <a:t> tests</a:t>
            </a:r>
            <a:r>
              <a:rPr lang="en-US" sz="2000" i="1" dirty="0"/>
              <a:t>, </a:t>
            </a:r>
            <a:r>
              <a:rPr lang="en-US" sz="2000" dirty="0"/>
              <a:t>and bits for </a:t>
            </a:r>
            <a:r>
              <a:rPr lang="en-US" sz="2000" i="1" dirty="0"/>
              <a:t>k</a:t>
            </a:r>
          </a:p>
          <a:p>
            <a:pPr lvl="0"/>
            <a:r>
              <a:rPr lang="en-US" sz="2400" dirty="0"/>
              <a:t>Once a rule set has been produced for each class, each rule is re-considered and two variants are produced</a:t>
            </a:r>
          </a:p>
          <a:p>
            <a:pPr lvl="1"/>
            <a:r>
              <a:rPr lang="en-US" sz="2000" dirty="0"/>
              <a:t>One is an extended version, one is grown from scratch</a:t>
            </a:r>
          </a:p>
          <a:p>
            <a:pPr lvl="1"/>
            <a:r>
              <a:rPr lang="en-US" sz="2000" dirty="0"/>
              <a:t>Chooses among three candidates according to </a:t>
            </a:r>
            <a:r>
              <a:rPr lang="en-US" sz="2000" i="1" dirty="0"/>
              <a:t>DL</a:t>
            </a:r>
            <a:endParaRPr lang="en-US" sz="2400" i="1" dirty="0"/>
          </a:p>
          <a:p>
            <a:pPr lvl="0"/>
            <a:r>
              <a:rPr lang="en-US" sz="2400" dirty="0"/>
              <a:t>Final cleanup step greedily deletes rules to minimize DL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ndustrial-strength algorith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</a:t>
            </a:fld>
            <a:endParaRPr lang="uk-UA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14288"/>
            <a:ext cx="7543800" cy="977900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Industrial-strength algorithms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52500" y="1412875"/>
            <a:ext cx="8191500" cy="2992438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For an algorithm to be useful in a wide range of real-world applications it must: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Permit numeric attributes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Allow missing values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Be robust in the presence of noise</a:t>
            </a:r>
          </a:p>
          <a:p>
            <a:pPr lvl="0">
              <a:spcBef>
                <a:spcPts val="697"/>
              </a:spcBef>
            </a:pPr>
            <a:endParaRPr lang="en-US" sz="2400" dirty="0"/>
          </a:p>
          <a:p>
            <a:pPr lvl="0">
              <a:spcBef>
                <a:spcPts val="697"/>
              </a:spcBef>
            </a:pPr>
            <a:r>
              <a:rPr lang="en-US" sz="2400" dirty="0"/>
              <a:t>Basic scheme needs to be extended to fulfill these requirements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40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PART: rule learning using partial trees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51693" y="1430338"/>
            <a:ext cx="7440613" cy="4352925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PART rule learner avoids global optimization step used in C4.5rules and RIPPER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Generates an unrestricted decision list using the basic separate-and-conquer procedure</a:t>
            </a:r>
          </a:p>
          <a:p>
            <a:pPr lvl="1">
              <a:spcBef>
                <a:spcPts val="697"/>
              </a:spcBef>
            </a:pPr>
            <a:r>
              <a:rPr lang="en-US" sz="2000" dirty="0"/>
              <a:t>In each iteration of the separate-and-conquer algorithm, a rule predicting any of the classes may be added to the rule set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Builds a </a:t>
            </a:r>
            <a:r>
              <a:rPr lang="en-US" sz="2400" i="1" dirty="0"/>
              <a:t>partial</a:t>
            </a:r>
            <a:r>
              <a:rPr lang="en-US" sz="2400" dirty="0"/>
              <a:t> decision tree to obtain each rule</a:t>
            </a:r>
          </a:p>
          <a:p>
            <a:pPr lvl="1">
              <a:spcBef>
                <a:spcPts val="697"/>
              </a:spcBef>
            </a:pPr>
            <a:r>
              <a:rPr lang="en-US" sz="2000" dirty="0"/>
              <a:t>Once partial tree has been generated, one of the leaves of this tree is turned into a rule</a:t>
            </a:r>
            <a:endParaRPr lang="en-US" dirty="0"/>
          </a:p>
          <a:p>
            <a:pPr lvl="1">
              <a:spcBef>
                <a:spcPts val="598"/>
              </a:spcBef>
            </a:pPr>
            <a:r>
              <a:rPr lang="en-US" sz="2000" dirty="0"/>
              <a:t>A rule is only pruned if all its implications are known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Prevents </a:t>
            </a:r>
            <a:r>
              <a:rPr lang="en-US" sz="2000" i="1" dirty="0"/>
              <a:t>hasty generalization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Uses C4.5’s tree building procedures to build a tree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uilding a partial t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41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/>
              <a:t>Building a partial tree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14400" y="1406520"/>
            <a:ext cx="7543800" cy="4268520"/>
            <a:chOff x="914400" y="1406520"/>
            <a:chExt cx="7543800" cy="4268520"/>
          </a:xfrm>
        </p:grpSpPr>
        <p:sp>
          <p:nvSpPr>
            <p:cNvPr id="4" name="Freeform: Shape 3"/>
            <p:cNvSpPr/>
            <p:nvPr/>
          </p:nvSpPr>
          <p:spPr>
            <a:xfrm>
              <a:off x="914400" y="1406520"/>
              <a:ext cx="7543799" cy="4268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Expand-subset (S):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290160" algn="l"/>
                  <a:tab pos="566640" algn="l"/>
                  <a:tab pos="855359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Choose test T and use it to split set of examples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	into subsets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290160" algn="l"/>
                  <a:tab pos="566640" algn="l"/>
                  <a:tab pos="855359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Sort subsets into increasing order of average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	entropy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290160" algn="l"/>
                  <a:tab pos="566640" algn="l"/>
                  <a:tab pos="855359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while 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		there is a subset X not yet been expanded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		AND   all subsets expanded so far are leaves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   expand-subset(X)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290160" algn="l"/>
                  <a:tab pos="566640" algn="l"/>
                  <a:tab pos="855359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 if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		all subsets expanded are leaves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		AND estimated error for subtree 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				</a:t>
              </a: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Symbol" pitchFamily="18"/>
                  <a:ea typeface="Gothic" pitchFamily="2"/>
                  <a:cs typeface="Lucidasans" pitchFamily="2"/>
                </a:rPr>
                <a:t></a:t>
              </a: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estimated error for node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   undo expansion into subsets and make node a leaf</a:t>
              </a:r>
            </a:p>
          </p:txBody>
        </p:sp>
        <p:sp>
          <p:nvSpPr>
            <p:cNvPr id="5" name="Straight Connector 4"/>
            <p:cNvSpPr/>
            <p:nvPr/>
          </p:nvSpPr>
          <p:spPr>
            <a:xfrm>
              <a:off x="914400" y="1406520"/>
              <a:ext cx="75438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914400" y="5675040"/>
              <a:ext cx="75438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914400" y="1406520"/>
              <a:ext cx="0" cy="42685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8458200" y="1406520"/>
              <a:ext cx="0" cy="42685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229205" y="875620"/>
            <a:ext cx="2346480" cy="21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42</a:t>
            </a:fld>
            <a:endParaRPr lang="uk-UA"/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1">
            <a:normAutofit/>
          </a:bodyPr>
          <a:lstStyle/>
          <a:p>
            <a:pPr lvl="0" algn="r"/>
            <a:r>
              <a:rPr lang="en-US" sz="3600" dirty="0">
                <a:latin typeface="+mj-lt"/>
              </a:rPr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105124" y="571060"/>
            <a:ext cx="2346480" cy="1287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257405" y="3009340"/>
            <a:ext cx="2346480" cy="29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3711885" y="4380940"/>
            <a:ext cx="2346120" cy="2135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6286605" y="3466540"/>
            <a:ext cx="2346480" cy="18097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reeform: Shape 7"/>
          <p:cNvSpPr/>
          <p:nvPr/>
        </p:nvSpPr>
        <p:spPr>
          <a:xfrm>
            <a:off x="3467445" y="875620"/>
            <a:ext cx="761759" cy="4572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8000"/>
          </a:solidFill>
          <a:ln w="38160">
            <a:solidFill>
              <a:srgbClr val="008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 rot="1870200">
            <a:off x="5135515" y="4698887"/>
            <a:ext cx="762120" cy="4572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8000"/>
          </a:solidFill>
          <a:ln w="38160">
            <a:solidFill>
              <a:srgbClr val="008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 rot="1401000">
            <a:off x="3619592" y="4228850"/>
            <a:ext cx="762120" cy="4572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8000"/>
          </a:solidFill>
          <a:ln w="38160">
            <a:solidFill>
              <a:srgbClr val="008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 rot="8966400">
            <a:off x="3162226" y="2399999"/>
            <a:ext cx="762120" cy="4572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8000"/>
          </a:solidFill>
          <a:ln w="38160">
            <a:solidFill>
              <a:srgbClr val="008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Notes on 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43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Notes on PART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70756" y="1245393"/>
            <a:ext cx="7202488" cy="436721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Select only one leaf to convert to a rule</a:t>
            </a:r>
          </a:p>
          <a:p>
            <a:pPr lvl="1">
              <a:spcBef>
                <a:spcPts val="697"/>
              </a:spcBef>
            </a:pPr>
            <a:r>
              <a:rPr lang="en-US" sz="2100" dirty="0"/>
              <a:t>Choose leaf with maximum coverage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Treat missing values just as C4.5 does</a:t>
            </a:r>
          </a:p>
          <a:p>
            <a:pPr marL="342900" lvl="1" indent="0">
              <a:spcBef>
                <a:spcPts val="598"/>
              </a:spcBef>
              <a:buNone/>
            </a:pPr>
            <a:r>
              <a:rPr lang="en-US" sz="2000" dirty="0"/>
              <a:t> i.e. split instance with a missing value into pieces</a:t>
            </a:r>
          </a:p>
          <a:p>
            <a:pPr lvl="0">
              <a:spcBef>
                <a:spcPts val="697"/>
              </a:spcBef>
            </a:pPr>
            <a:endParaRPr lang="en-US" sz="2400" dirty="0"/>
          </a:p>
          <a:p>
            <a:pPr lvl="0">
              <a:spcBef>
                <a:spcPts val="697"/>
              </a:spcBef>
            </a:pPr>
            <a:r>
              <a:rPr lang="en-US" sz="2400" dirty="0"/>
              <a:t>Time taken to generate a rule: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Worst case: same as for building a pruned C4.5 tree</a:t>
            </a:r>
          </a:p>
          <a:p>
            <a:pPr marL="685800" lvl="2" indent="0">
              <a:spcBef>
                <a:spcPts val="499"/>
              </a:spcBef>
              <a:buNone/>
            </a:pPr>
            <a:r>
              <a:rPr lang="en-US" sz="2000" dirty="0"/>
              <a:t>- Occurs when data is noisy and the maximum amount of pruning occurs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Best case: same as for building a single if-then rule using the basic strategy employed by the PRISM rule learner</a:t>
            </a:r>
          </a:p>
          <a:p>
            <a:pPr marL="685800" lvl="2" indent="0">
              <a:spcBef>
                <a:spcPts val="499"/>
              </a:spcBef>
              <a:buNone/>
            </a:pPr>
            <a:r>
              <a:rPr lang="en-US" sz="2000" dirty="0"/>
              <a:t>- Occurs when data is noise free and no pruning occurs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44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Rules with exceptions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69119" y="1587500"/>
            <a:ext cx="8005762" cy="263366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  <a:buSzPct val="100000"/>
            </a:pPr>
            <a:r>
              <a:rPr lang="en-US" sz="2400" dirty="0"/>
              <a:t>Assume we have a way of generating a single good rule</a:t>
            </a:r>
          </a:p>
          <a:p>
            <a:pPr lvl="0">
              <a:spcBef>
                <a:spcPts val="697"/>
              </a:spcBef>
              <a:buSzPct val="100000"/>
            </a:pPr>
            <a:r>
              <a:rPr lang="en-US" sz="2400" dirty="0"/>
              <a:t>Then, in principle, it is easy to generate rules with exceptions</a:t>
            </a:r>
          </a:p>
          <a:p>
            <a:pPr lvl="0">
              <a:spcBef>
                <a:spcPts val="697"/>
              </a:spcBef>
              <a:buSzPct val="100000"/>
            </a:pPr>
            <a:r>
              <a:rPr lang="en-US" sz="2400" dirty="0"/>
              <a:t>Algorithm for building a tree of rules:</a:t>
            </a:r>
          </a:p>
          <a:p>
            <a:pPr marL="514350" lvl="0" indent="-514350">
              <a:spcBef>
                <a:spcPts val="697"/>
              </a:spcBef>
              <a:buSzPct val="100000"/>
              <a:buFont typeface="+mj-lt"/>
              <a:buAutoNum type="arabicPeriod"/>
            </a:pPr>
            <a:r>
              <a:rPr lang="en-US" sz="2000" dirty="0"/>
              <a:t>Select default class for top-level rule</a:t>
            </a:r>
          </a:p>
          <a:p>
            <a:pPr marL="514350" lvl="0" indent="-514350">
              <a:spcBef>
                <a:spcPts val="697"/>
              </a:spcBef>
              <a:buSzPct val="100000"/>
              <a:buFont typeface="+mj-lt"/>
              <a:buAutoNum type="arabicPeriod"/>
            </a:pPr>
            <a:r>
              <a:rPr lang="en-US" sz="2000" dirty="0"/>
              <a:t>Generate a good rule for one of the remaining classes</a:t>
            </a:r>
          </a:p>
          <a:p>
            <a:pPr marL="514350" lvl="0" indent="-514350">
              <a:spcBef>
                <a:spcPts val="598"/>
              </a:spcBef>
              <a:buSzPct val="100000"/>
              <a:buFont typeface="+mj-lt"/>
              <a:buAutoNum type="arabicPeriod"/>
            </a:pPr>
            <a:r>
              <a:rPr lang="en-US" sz="2000" dirty="0"/>
              <a:t>Apply this method recursively to the two subsets produced by the rule</a:t>
            </a:r>
            <a:br>
              <a:rPr lang="en-US" sz="2000" dirty="0"/>
            </a:br>
            <a:r>
              <a:rPr lang="en-US" sz="2000" dirty="0"/>
              <a:t>(i.e., instances that are covered/not covered)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ris data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45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Iris data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4400" y="1523880"/>
            <a:ext cx="7315200" cy="42865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eform: Shape 3"/>
          <p:cNvSpPr/>
          <p:nvPr/>
        </p:nvSpPr>
        <p:spPr>
          <a:xfrm>
            <a:off x="990719" y="3733920"/>
            <a:ext cx="2514600" cy="697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4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Times" pitchFamily="18"/>
                <a:ea typeface="Gothic" pitchFamily="2"/>
                <a:cs typeface="Lucidasans" pitchFamily="2"/>
              </a:rPr>
              <a:t>Exceptions are represented as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4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Times" pitchFamily="18"/>
                <a:ea typeface="Gothic" pitchFamily="2"/>
                <a:cs typeface="Lucidasans" pitchFamily="2"/>
              </a:rPr>
              <a:t>Dotted paths, alternatives as solid ones.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822"/>
            <a:ext cx="7886700" cy="1325563"/>
          </a:xfrm>
        </p:spPr>
        <p:txBody>
          <a:bodyPr>
            <a:normAutofit/>
          </a:bodyPr>
          <a:lstStyle/>
          <a:p>
            <a:r>
              <a:rPr lang="en-CA" sz="3600" dirty="0">
                <a:latin typeface="+mj-lt"/>
              </a:rPr>
              <a:t>Discussion and Bibliographic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9162"/>
            <a:ext cx="8225430" cy="5368408"/>
          </a:xfrm>
        </p:spPr>
        <p:txBody>
          <a:bodyPr>
            <a:normAutofit/>
          </a:bodyPr>
          <a:lstStyle/>
          <a:p>
            <a:r>
              <a:rPr lang="en-US" sz="2400" dirty="0"/>
              <a:t>The idea of incremental reduced-error pruning is due to </a:t>
            </a:r>
            <a:r>
              <a:rPr lang="en-US" sz="2400" dirty="0" err="1"/>
              <a:t>Fürnkranz</a:t>
            </a:r>
            <a:r>
              <a:rPr lang="en-US" sz="2400" dirty="0"/>
              <a:t> and </a:t>
            </a:r>
            <a:r>
              <a:rPr lang="en-US" sz="2400" dirty="0" err="1"/>
              <a:t>Widmer</a:t>
            </a:r>
            <a:r>
              <a:rPr lang="en-US" sz="2400" dirty="0"/>
              <a:t> (1994)</a:t>
            </a:r>
          </a:p>
          <a:p>
            <a:r>
              <a:rPr lang="en-US" sz="2400" dirty="0"/>
              <a:t>The RIPPER rule learner is due to Cohen (1995)</a:t>
            </a:r>
          </a:p>
          <a:p>
            <a:pPr lvl="1"/>
            <a:r>
              <a:rPr lang="en-US" sz="2000" dirty="0"/>
              <a:t>What we have presented here is the basic idea of the algorithm; there are many more details in the implementation</a:t>
            </a:r>
          </a:p>
          <a:p>
            <a:r>
              <a:rPr lang="en-US" sz="2400" dirty="0"/>
              <a:t>An extensive theoretical study of various test selection criteria for rules has been performed by </a:t>
            </a:r>
            <a:r>
              <a:rPr lang="en-US" sz="2400" dirty="0" err="1"/>
              <a:t>Fürnkranz</a:t>
            </a:r>
            <a:r>
              <a:rPr lang="en-US" sz="2400" dirty="0"/>
              <a:t> and </a:t>
            </a:r>
            <a:r>
              <a:rPr lang="en-US" sz="2400" dirty="0" err="1"/>
              <a:t>Flach</a:t>
            </a:r>
            <a:r>
              <a:rPr lang="en-US" sz="2400" dirty="0"/>
              <a:t> (2005)</a:t>
            </a:r>
          </a:p>
          <a:p>
            <a:r>
              <a:rPr lang="en-US" sz="2400" dirty="0"/>
              <a:t>The rule-learning scheme based on partial decision trees was developed by Frank and Witten (1998)</a:t>
            </a:r>
          </a:p>
          <a:p>
            <a:r>
              <a:rPr lang="en-US" sz="2400" dirty="0"/>
              <a:t>The procedure for generating rules with exceptions was part of Gaines and Compton’s </a:t>
            </a:r>
            <a:r>
              <a:rPr lang="en-US" sz="2400" i="1" dirty="0"/>
              <a:t>Induct</a:t>
            </a:r>
            <a:r>
              <a:rPr lang="en-US" sz="2400" dirty="0"/>
              <a:t> system (1995)</a:t>
            </a:r>
          </a:p>
          <a:p>
            <a:pPr lvl="1"/>
            <a:r>
              <a:rPr lang="en-US" sz="2000" dirty="0"/>
              <a:t>They called rules with exceptions </a:t>
            </a:r>
            <a:r>
              <a:rPr lang="en-US" sz="2000" i="1" dirty="0"/>
              <a:t>ripple-down </a:t>
            </a:r>
            <a:r>
              <a:rPr lang="en-US" sz="2000" dirty="0"/>
              <a:t>rules</a:t>
            </a:r>
          </a:p>
          <a:p>
            <a:pPr lvl="1"/>
            <a:r>
              <a:rPr lang="en-US" sz="2000" dirty="0"/>
              <a:t>Richards and Compton (1998) describe their role as an alternative to classic knowledge engineering</a:t>
            </a:r>
            <a:endParaRPr lang="en-CA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D3BC8F-1185-4F6B-96C6-4A761659E4BA}" type="slidenum">
              <a:rPr lang="uk-UA" smtClean="0"/>
              <a:t>46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93696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Association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37D1DA-5E1C-4273-A7C4-0B85F22D0800}" type="slidenum">
              <a:rPr lang="uk-UA" smtClean="0"/>
              <a:t>47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8903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48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90800" y="-179388"/>
            <a:ext cx="655320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Association rules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54856" y="1247960"/>
            <a:ext cx="7634288" cy="3898900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The </a:t>
            </a:r>
            <a:r>
              <a:rPr lang="en-US" sz="2400" dirty="0" err="1"/>
              <a:t>Apriori</a:t>
            </a:r>
            <a:r>
              <a:rPr lang="en-US" sz="2400" dirty="0"/>
              <a:t> algorithm finds frequent item sets via a generate-and-test methodology</a:t>
            </a:r>
          </a:p>
          <a:p>
            <a:pPr lvl="1"/>
            <a:r>
              <a:rPr lang="en-US" sz="2000" dirty="0"/>
              <a:t>Successively longer item sets are formed from shorter ones</a:t>
            </a:r>
          </a:p>
          <a:p>
            <a:pPr lvl="1"/>
            <a:r>
              <a:rPr lang="en-US" sz="2000" dirty="0"/>
              <a:t>Each different size of candidate item set requires a full scan of the dataset</a:t>
            </a:r>
          </a:p>
          <a:p>
            <a:pPr lvl="1"/>
            <a:r>
              <a:rPr lang="en-US" sz="2000" dirty="0"/>
              <a:t>Combinatorial nature of generation process is costly – particularly if there are many item sets, or item sets are large</a:t>
            </a:r>
            <a:endParaRPr lang="en-US" sz="2400" dirty="0"/>
          </a:p>
          <a:p>
            <a:pPr lvl="0"/>
            <a:r>
              <a:rPr lang="en-US" sz="2400" dirty="0"/>
              <a:t>Appropriate data structures can help</a:t>
            </a:r>
          </a:p>
          <a:p>
            <a:pPr lvl="0"/>
            <a:r>
              <a:rPr lang="en-US" sz="2400" dirty="0"/>
              <a:t>The </a:t>
            </a:r>
            <a:r>
              <a:rPr lang="en-US" sz="2400" i="1" dirty="0"/>
              <a:t>FP-growth</a:t>
            </a:r>
            <a:r>
              <a:rPr lang="en-US" sz="2400" dirty="0"/>
              <a:t> algorithm for finding frequent item sets employs an extended prefix tree (FP-tree)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49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739656" y="-23628"/>
            <a:ext cx="655320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FP-growth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85019" y="1282700"/>
            <a:ext cx="7573962" cy="4756150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FP-growth uses a Frequent Pattern Tree (FP-tree) to store a compressed version of the data</a:t>
            </a:r>
          </a:p>
          <a:p>
            <a:pPr lvl="0"/>
            <a:r>
              <a:rPr lang="en-US" sz="2400" dirty="0"/>
              <a:t>Only two passes through a dataset are required to map the data into an FP-tree</a:t>
            </a:r>
          </a:p>
          <a:p>
            <a:pPr lvl="0"/>
            <a:r>
              <a:rPr lang="en-US" sz="2400" dirty="0"/>
              <a:t>The tree is then processed recursively to “grow” large item sets directly</a:t>
            </a:r>
          </a:p>
          <a:p>
            <a:pPr lvl="1"/>
            <a:r>
              <a:rPr lang="en-US" sz="2000" dirty="0"/>
              <a:t>Avoids generating candidate item sets that need to be tested against the entire database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ecision tre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5</a:t>
            </a:fld>
            <a:endParaRPr lang="uk-UA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60325"/>
            <a:ext cx="7543800" cy="977900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From ID3 to C4.5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88373" y="1185863"/>
            <a:ext cx="7777162" cy="4486275"/>
          </a:xfrm>
        </p:spPr>
        <p:txBody>
          <a:bodyPr wrap="square" lIns="90360" tIns="44280" rIns="90360" bIns="44280" anchor="t" anchorCtr="0">
            <a:spAutoFit/>
          </a:bodyPr>
          <a:lstStyle/>
          <a:p>
            <a:r>
              <a:rPr lang="en-US" sz="2400" dirty="0"/>
              <a:t>ID3 algorithm for constructing decision trees:</a:t>
            </a:r>
          </a:p>
          <a:p>
            <a:pPr lvl="1"/>
            <a:r>
              <a:rPr lang="en-US" sz="2100" dirty="0"/>
              <a:t>Covered in Chap. 4.3</a:t>
            </a:r>
          </a:p>
          <a:p>
            <a:pPr lvl="1"/>
            <a:r>
              <a:rPr lang="en-US" sz="2100" dirty="0"/>
              <a:t>Determine splits based on optimizing information-gain</a:t>
            </a:r>
          </a:p>
          <a:p>
            <a:endParaRPr lang="en-US" sz="2400" dirty="0"/>
          </a:p>
          <a:p>
            <a:r>
              <a:rPr lang="en-US" sz="2400" dirty="0"/>
              <a:t>Extending ID3:</a:t>
            </a:r>
          </a:p>
          <a:p>
            <a:pPr lvl="1"/>
            <a:r>
              <a:rPr lang="en-US" sz="2000" dirty="0"/>
              <a:t>to permit numeric attributes:  </a:t>
            </a:r>
            <a:r>
              <a:rPr lang="en-US" sz="2000" i="1" dirty="0"/>
              <a:t>straightforward</a:t>
            </a:r>
          </a:p>
          <a:p>
            <a:pPr lvl="1"/>
            <a:r>
              <a:rPr lang="en-US" sz="2000" dirty="0"/>
              <a:t>to deal sensibly with missing values:  </a:t>
            </a:r>
            <a:r>
              <a:rPr lang="en-US" sz="2000" i="1" dirty="0"/>
              <a:t>trickier</a:t>
            </a:r>
          </a:p>
          <a:p>
            <a:pPr lvl="1"/>
            <a:r>
              <a:rPr lang="en-US" sz="2000" dirty="0"/>
              <a:t>stability for noisy data: </a:t>
            </a:r>
            <a:r>
              <a:rPr lang="en-US" sz="2000" i="1" dirty="0"/>
              <a:t>requires pruning mechanism</a:t>
            </a:r>
            <a:endParaRPr lang="en-US" sz="2400" i="1" dirty="0"/>
          </a:p>
          <a:p>
            <a:endParaRPr lang="en-US" sz="2400" dirty="0"/>
          </a:p>
          <a:p>
            <a:r>
              <a:rPr lang="en-US" sz="2400" dirty="0"/>
              <a:t>End result: C4.5 (Quinlan)</a:t>
            </a:r>
          </a:p>
          <a:p>
            <a:pPr lvl="1"/>
            <a:r>
              <a:rPr lang="en-US" sz="2000" dirty="0"/>
              <a:t>Best-known and (probably) most widely-used learning algorithm</a:t>
            </a:r>
          </a:p>
          <a:p>
            <a:pPr lvl="1"/>
            <a:r>
              <a:rPr lang="en-US" sz="2000" dirty="0"/>
              <a:t>Commercial successor: C5.0</a:t>
            </a:r>
            <a:endParaRPr lang="en-US" sz="2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50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50937" y="-146972"/>
            <a:ext cx="6842125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Building a frequent pattern tree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7506" y="1079500"/>
            <a:ext cx="8408988" cy="4699000"/>
          </a:xfrm>
        </p:spPr>
        <p:txBody>
          <a:bodyPr>
            <a:normAutofit/>
          </a:bodyPr>
          <a:lstStyle/>
          <a:p>
            <a:pPr lvl="0">
              <a:buSzPct val="100000"/>
              <a:buAutoNum type="arabicParenR"/>
            </a:pPr>
            <a:r>
              <a:rPr lang="en-US" sz="2400" dirty="0"/>
              <a:t> First pass over the data: count the number times individual items occur</a:t>
            </a:r>
            <a:br>
              <a:rPr lang="en-US" sz="2400" dirty="0"/>
            </a:br>
            <a:endParaRPr lang="en-US" sz="2400" dirty="0"/>
          </a:p>
          <a:p>
            <a:pPr lvl="0">
              <a:buSzPct val="100000"/>
              <a:buAutoNum type="arabicParenR"/>
            </a:pPr>
            <a:r>
              <a:rPr lang="en-US" sz="2400" dirty="0"/>
              <a:t> Second pass over the data: </a:t>
            </a:r>
            <a:br>
              <a:rPr lang="en-US" sz="2400" dirty="0"/>
            </a:br>
            <a:r>
              <a:rPr lang="en-US" sz="2400" dirty="0"/>
              <a:t>before inserting each instance into the FP-tree, sort its items in descending order of their frequency of occurrence</a:t>
            </a:r>
          </a:p>
          <a:p>
            <a:pPr marL="342900" lvl="1" indent="0">
              <a:buSzPct val="45000"/>
              <a:buNone/>
            </a:pPr>
            <a:r>
              <a:rPr lang="en-US" sz="2400" dirty="0"/>
              <a:t>- </a:t>
            </a:r>
            <a:r>
              <a:rPr lang="en-US" sz="2000" dirty="0"/>
              <a:t>Individual items that do not meet the minimum support are not inserted into the tree</a:t>
            </a:r>
          </a:p>
          <a:p>
            <a:pPr marL="342900" lvl="1" indent="0">
              <a:buSzPct val="45000"/>
              <a:buNone/>
            </a:pPr>
            <a:r>
              <a:rPr lang="en-US" sz="2000" dirty="0"/>
              <a:t>- Ideally, many instances will share items that occur frequently individually, resulting in a high degree of compression close to the root of the tree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51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027238" y="-165100"/>
            <a:ext cx="7116762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An example using the weather data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7860" y="1079500"/>
            <a:ext cx="8229600" cy="1047750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Frequency of individual items (minimum support = 6)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24440" y="2146320"/>
            <a:ext cx="4276440" cy="3866399"/>
            <a:chOff x="2224440" y="2146320"/>
            <a:chExt cx="4276440" cy="3866399"/>
          </a:xfrm>
        </p:grpSpPr>
        <p:sp>
          <p:nvSpPr>
            <p:cNvPr id="5" name="Freeform: Shape 4"/>
            <p:cNvSpPr/>
            <p:nvPr/>
          </p:nvSpPr>
          <p:spPr>
            <a:xfrm>
              <a:off x="2224440" y="2146320"/>
              <a:ext cx="4276440" cy="38663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play = yes			9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windy = false			8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humidity = normal		7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humidity = high		7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windy = true			6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temperature = mild		6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play = no			5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outlook = sunny		5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outlook = rainy		5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temperature = hot		4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temperature = cool		4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outlook = overcast		4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800" b="0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2224440" y="2146320"/>
              <a:ext cx="42764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2224440" y="6012719"/>
              <a:ext cx="42764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2224440" y="2146320"/>
              <a:ext cx="0" cy="386639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6500880" y="2146320"/>
              <a:ext cx="0" cy="386639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52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917700" y="-179388"/>
            <a:ext cx="722630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An example using the weather data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5750" y="1068911"/>
            <a:ext cx="8229600" cy="587375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Instances with items sorted</a:t>
            </a:r>
          </a:p>
        </p:txBody>
      </p:sp>
      <p:sp>
        <p:nvSpPr>
          <p:cNvPr id="10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285750" y="4309746"/>
            <a:ext cx="7962900" cy="798512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Final answer: six single-item sets (previous slide) plus two multiple-item sets that meet minimum support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3240" y="1785960"/>
            <a:ext cx="9195120" cy="2381400"/>
            <a:chOff x="-3240" y="1785960"/>
            <a:chExt cx="9195120" cy="2381400"/>
          </a:xfrm>
        </p:grpSpPr>
        <p:sp>
          <p:nvSpPr>
            <p:cNvPr id="5" name="Freeform: Shape 4"/>
            <p:cNvSpPr/>
            <p:nvPr/>
          </p:nvSpPr>
          <p:spPr>
            <a:xfrm>
              <a:off x="-3240" y="1785960"/>
              <a:ext cx="9147240" cy="23813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1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windy=false, humidity=high, 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play=no, outlook=sunny, temperature=hot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2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humidity=high, windy=true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, play=no, outlook=sunny, temperature=hot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3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play=yes, windy=false, humidity=high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, temperature=hot, outlook=overcast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4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play=yes, windy=false, humidity=high, temperature=mild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, outlook=rainy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.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.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.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14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humidity=high, windy=true, temperature=mild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, play=no, outlook=rainy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6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600" b="0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44640" y="1785960"/>
              <a:ext cx="91472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44640" y="4167360"/>
              <a:ext cx="91472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44640" y="1785960"/>
              <a:ext cx="0" cy="23814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9191880" y="1785960"/>
              <a:ext cx="0" cy="23814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47120" y="5495400"/>
            <a:ext cx="4916880" cy="822240"/>
            <a:chOff x="2247120" y="5495400"/>
            <a:chExt cx="4916880" cy="822240"/>
          </a:xfrm>
        </p:grpSpPr>
        <p:sp>
          <p:nvSpPr>
            <p:cNvPr id="12" name="Freeform: Shape 11"/>
            <p:cNvSpPr/>
            <p:nvPr/>
          </p:nvSpPr>
          <p:spPr>
            <a:xfrm>
              <a:off x="2247120" y="5495400"/>
              <a:ext cx="4916880" cy="822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play=yes and windy=false		6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play=yes and humidity=normal	6	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800" b="0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2247120" y="5495400"/>
              <a:ext cx="4916879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2247120" y="6317640"/>
              <a:ext cx="4916879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2247120" y="5495400"/>
              <a:ext cx="0" cy="8222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6" name="Straight Connector 15"/>
            <p:cNvSpPr/>
            <p:nvPr/>
          </p:nvSpPr>
          <p:spPr>
            <a:xfrm>
              <a:off x="7163999" y="5495400"/>
              <a:ext cx="0" cy="8222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53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90800" y="-179388"/>
            <a:ext cx="655320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Finding large item sets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977642"/>
            <a:ext cx="8229600" cy="650875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FP-tree for the weather data (min support 6)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57200" y="4745038"/>
            <a:ext cx="8686800" cy="1577975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Process header table (shown on left) from bottom</a:t>
            </a:r>
          </a:p>
          <a:p>
            <a:pPr lvl="1"/>
            <a:r>
              <a:rPr lang="en-US" sz="2000" dirty="0"/>
              <a:t>Add </a:t>
            </a:r>
            <a:r>
              <a:rPr lang="en-US" sz="2000" i="1" dirty="0"/>
              <a:t>temperature=mild </a:t>
            </a:r>
            <a:r>
              <a:rPr lang="en-US" sz="2000" dirty="0"/>
              <a:t>to the list of large item sets</a:t>
            </a:r>
          </a:p>
          <a:p>
            <a:pPr lvl="1"/>
            <a:r>
              <a:rPr lang="en-US" sz="2000" dirty="0"/>
              <a:t>Are there any item sets containing temperature=mild that meet the minimum support?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667155"/>
            <a:ext cx="8976600" cy="2997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54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47900" y="-179388"/>
            <a:ext cx="6896100" cy="1144588"/>
          </a:xfrm>
        </p:spPr>
        <p:txBody>
          <a:bodyPr/>
          <a:lstStyle/>
          <a:p>
            <a:pPr lvl="0"/>
            <a:r>
              <a:rPr lang="en-US" sz="3600" dirty="0">
                <a:latin typeface="+mj-lt"/>
              </a:rPr>
              <a:t>Finding large item sets cont.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6413" y="1000125"/>
            <a:ext cx="8637587" cy="571500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FP-tree for the data conditioned on </a:t>
            </a:r>
            <a:r>
              <a:rPr lang="en-US" sz="2400" i="1" dirty="0"/>
              <a:t>temperature=mild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24002" y="4413782"/>
            <a:ext cx="8143875" cy="1925637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400" dirty="0"/>
              <a:t>Created by scanning the first (original) tree</a:t>
            </a:r>
          </a:p>
          <a:p>
            <a:pPr lvl="1"/>
            <a:r>
              <a:rPr lang="en-US" sz="2000" dirty="0"/>
              <a:t>Follow </a:t>
            </a:r>
            <a:r>
              <a:rPr lang="en-US" sz="2000" i="1" dirty="0"/>
              <a:t>temperature=mild</a:t>
            </a:r>
            <a:r>
              <a:rPr lang="en-US" sz="2000" dirty="0"/>
              <a:t> link from header table to find all instances that contain </a:t>
            </a:r>
            <a:r>
              <a:rPr lang="en-US" sz="2000" i="1" dirty="0"/>
              <a:t>temperature=mild</a:t>
            </a:r>
          </a:p>
          <a:p>
            <a:pPr lvl="1"/>
            <a:r>
              <a:rPr lang="en-US" sz="2000" dirty="0"/>
              <a:t>Project counts from original tree</a:t>
            </a:r>
          </a:p>
          <a:p>
            <a:pPr lvl="0"/>
            <a:r>
              <a:rPr lang="en-US" sz="2400" dirty="0"/>
              <a:t>Header table shows that </a:t>
            </a:r>
            <a:r>
              <a:rPr lang="en-US" sz="2400" i="1" dirty="0"/>
              <a:t>temperature=mild</a:t>
            </a:r>
            <a:r>
              <a:rPr lang="en-US" sz="2400" dirty="0"/>
              <a:t> cannot be grown any longer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1240" y="1481399"/>
            <a:ext cx="8969400" cy="2847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55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90800" y="-179388"/>
            <a:ext cx="6553200" cy="1144588"/>
          </a:xfrm>
        </p:spPr>
        <p:txBody>
          <a:bodyPr/>
          <a:lstStyle/>
          <a:p>
            <a:pPr lvl="0"/>
            <a:r>
              <a:rPr lang="en-US" sz="3600" dirty="0">
                <a:latin typeface="+mj-lt"/>
              </a:rPr>
              <a:t>Finding large item sets cont.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46075" y="852488"/>
            <a:ext cx="8797925" cy="587375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FP-tree for the data conditioned on </a:t>
            </a:r>
            <a:r>
              <a:rPr lang="en-US" sz="2400" i="1" dirty="0"/>
              <a:t>humidity=normal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04813" y="4137025"/>
            <a:ext cx="8739187" cy="2481263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Created by scanning the first (original) tree</a:t>
            </a:r>
          </a:p>
          <a:p>
            <a:pPr lvl="1"/>
            <a:r>
              <a:rPr lang="en-US" sz="2000" dirty="0"/>
              <a:t>Follow </a:t>
            </a:r>
            <a:r>
              <a:rPr lang="en-US" sz="2000" i="1" dirty="0"/>
              <a:t>humidity=normal</a:t>
            </a:r>
            <a:r>
              <a:rPr lang="en-US" sz="2000" dirty="0"/>
              <a:t> link from header table to find all instances that contain </a:t>
            </a:r>
            <a:r>
              <a:rPr lang="en-US" sz="2000" i="1" dirty="0"/>
              <a:t>humidity=normal</a:t>
            </a:r>
          </a:p>
          <a:p>
            <a:pPr lvl="1"/>
            <a:r>
              <a:rPr lang="en-US" sz="2000" dirty="0"/>
              <a:t>Project counts from original tree</a:t>
            </a:r>
          </a:p>
          <a:p>
            <a:pPr lvl="0"/>
            <a:r>
              <a:rPr lang="en-US" sz="2400" dirty="0"/>
              <a:t>Header table shows that </a:t>
            </a:r>
            <a:r>
              <a:rPr lang="en-US" sz="2400" i="1" dirty="0"/>
              <a:t>humidity=normal</a:t>
            </a:r>
            <a:r>
              <a:rPr lang="en-US" sz="2400" dirty="0"/>
              <a:t> </a:t>
            </a:r>
            <a:r>
              <a:rPr lang="en-US" sz="2400" b="1" dirty="0"/>
              <a:t>can</a:t>
            </a:r>
            <a:r>
              <a:rPr lang="en-US" sz="2400" dirty="0"/>
              <a:t> be grown to include </a:t>
            </a:r>
            <a:r>
              <a:rPr lang="en-US" sz="2400" i="1" dirty="0"/>
              <a:t>play=yes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4880" y="1283400"/>
            <a:ext cx="7850520" cy="288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56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95399" y="0"/>
            <a:ext cx="6553200" cy="1144588"/>
          </a:xfrm>
        </p:spPr>
        <p:txBody>
          <a:bodyPr/>
          <a:lstStyle/>
          <a:p>
            <a:pPr lvl="0"/>
            <a:r>
              <a:rPr lang="en-US" sz="3600" dirty="0">
                <a:latin typeface="+mj-lt"/>
              </a:rPr>
              <a:t>Finding large item sets cont.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42168" y="1390650"/>
            <a:ext cx="7459663" cy="3201988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All large item sets have now been found</a:t>
            </a:r>
          </a:p>
          <a:p>
            <a:pPr lvl="0"/>
            <a:r>
              <a:rPr lang="en-US" sz="2400" dirty="0"/>
              <a:t>However, in order to be sure it is necessary to process the entire header link table from the original tree</a:t>
            </a:r>
          </a:p>
          <a:p>
            <a:pPr lvl="0"/>
            <a:r>
              <a:rPr lang="en-US" sz="2400" dirty="0"/>
              <a:t>Association rules are formed from large item sets in the same way as for </a:t>
            </a:r>
            <a:r>
              <a:rPr lang="en-US" sz="2400" dirty="0" err="1"/>
              <a:t>Apriori</a:t>
            </a:r>
            <a:endParaRPr lang="en-US" sz="2400" dirty="0"/>
          </a:p>
          <a:p>
            <a:pPr lvl="0"/>
            <a:r>
              <a:rPr lang="en-US" sz="2400" dirty="0"/>
              <a:t>FP-growth can be up to an order of magnitude faster than </a:t>
            </a:r>
            <a:r>
              <a:rPr lang="en-US" sz="2400" dirty="0" err="1"/>
              <a:t>Apriori</a:t>
            </a:r>
            <a:r>
              <a:rPr lang="en-US" sz="2400" dirty="0"/>
              <a:t> for finding large item sets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5848"/>
            <a:ext cx="7886700" cy="873587"/>
          </a:xfrm>
        </p:spPr>
        <p:txBody>
          <a:bodyPr>
            <a:normAutofit/>
          </a:bodyPr>
          <a:lstStyle/>
          <a:p>
            <a:r>
              <a:rPr lang="en-CA" sz="3600" dirty="0">
                <a:latin typeface="+mj-lt"/>
              </a:rPr>
              <a:t>Discussion and Bibliographic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84" y="1176320"/>
            <a:ext cx="8333982" cy="5180031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The FP-tree and the FP-growth algorithm were introduced by Han et al. (2000) following pioneering work by </a:t>
            </a:r>
            <a:r>
              <a:rPr lang="en-US" sz="3100" dirty="0" err="1"/>
              <a:t>Zaki</a:t>
            </a:r>
            <a:r>
              <a:rPr lang="en-US" sz="3100" dirty="0"/>
              <a:t> et al. (1997)</a:t>
            </a:r>
          </a:p>
          <a:p>
            <a:r>
              <a:rPr lang="en-US" sz="3100" dirty="0"/>
              <a:t>Han et al. (2004) give a more comprehensive description; the algorithm has been extended in various ways</a:t>
            </a:r>
          </a:p>
          <a:p>
            <a:r>
              <a:rPr lang="en-US" sz="3100" dirty="0"/>
              <a:t>Wang et al. (2003) develop an algorithm called CLOSET+ to mine </a:t>
            </a:r>
            <a:r>
              <a:rPr lang="en-US" sz="3100" i="1" dirty="0"/>
              <a:t>closed</a:t>
            </a:r>
            <a:r>
              <a:rPr lang="en-US" sz="3100" dirty="0"/>
              <a:t> item sets</a:t>
            </a:r>
          </a:p>
          <a:p>
            <a:pPr lvl="1"/>
            <a:r>
              <a:rPr lang="en-US" sz="2600" dirty="0"/>
              <a:t>Close item sets are sets for which there is no proper superset that has the same support</a:t>
            </a:r>
          </a:p>
          <a:p>
            <a:pPr lvl="1"/>
            <a:r>
              <a:rPr lang="en-US" sz="2600" dirty="0"/>
              <a:t>Produces few redundant rules and thus eases the task that users face when examining the output of the mining process </a:t>
            </a:r>
          </a:p>
          <a:p>
            <a:r>
              <a:rPr lang="en-US" sz="3100" dirty="0"/>
              <a:t>GSP, for Generalized Sequential Patterns, is a method for mining patterns in event sequences (</a:t>
            </a:r>
            <a:r>
              <a:rPr lang="en-US" sz="3100" dirty="0" err="1"/>
              <a:t>Srikant</a:t>
            </a:r>
            <a:r>
              <a:rPr lang="en-US" sz="3100" dirty="0"/>
              <a:t> and </a:t>
            </a:r>
            <a:r>
              <a:rPr lang="en-US" sz="3100" dirty="0" err="1"/>
              <a:t>Agrawal</a:t>
            </a:r>
            <a:r>
              <a:rPr lang="en-US" sz="3100" dirty="0"/>
              <a:t>, 1996) </a:t>
            </a:r>
          </a:p>
          <a:p>
            <a:r>
              <a:rPr lang="en-US" sz="3100" dirty="0"/>
              <a:t>An approach like FP-growth is used for event sequences by </a:t>
            </a:r>
            <a:r>
              <a:rPr lang="en-US" sz="3100" dirty="0" err="1"/>
              <a:t>PrefixSpan</a:t>
            </a:r>
            <a:r>
              <a:rPr lang="en-US" sz="3100" dirty="0"/>
              <a:t> (Pei et al., 2004) and </a:t>
            </a:r>
            <a:r>
              <a:rPr lang="en-US" sz="3100" dirty="0" err="1"/>
              <a:t>CloSpan</a:t>
            </a:r>
            <a:r>
              <a:rPr lang="en-US" sz="3100" dirty="0"/>
              <a:t> (Yan et al., 2003)</a:t>
            </a:r>
          </a:p>
          <a:p>
            <a:r>
              <a:rPr lang="en-US" sz="3100" dirty="0"/>
              <a:t>For graph patterns, there is </a:t>
            </a:r>
            <a:r>
              <a:rPr lang="en-US" sz="3100" dirty="0" err="1"/>
              <a:t>gSpan</a:t>
            </a:r>
            <a:r>
              <a:rPr lang="en-US" sz="3100" dirty="0"/>
              <a:t> (Yan and Han, 2002) and </a:t>
            </a:r>
            <a:r>
              <a:rPr lang="en-US" sz="3100" dirty="0" err="1"/>
              <a:t>CloseGraph</a:t>
            </a:r>
            <a:r>
              <a:rPr lang="en-US" sz="3100" dirty="0"/>
              <a:t> (Yan and Han, 2003)</a:t>
            </a:r>
            <a:endParaRPr lang="en-CA" sz="3100" dirty="0"/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D3BC8F-1185-4F6B-96C6-4A761659E4BA}" type="slidenum">
              <a:rPr lang="uk-UA" smtClean="0"/>
              <a:t>57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149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Numeric attribu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6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Numeric attributes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03350" y="1247775"/>
            <a:ext cx="7740650" cy="4135438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Standard method: binary splits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E.g. temp &lt; 45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Unlike nominal attributes,</a:t>
            </a:r>
            <a:br>
              <a:rPr lang="en-US" sz="2400" dirty="0"/>
            </a:br>
            <a:r>
              <a:rPr lang="en-US" sz="2400" dirty="0"/>
              <a:t>every attribute has many possible split points</a:t>
            </a:r>
          </a:p>
          <a:p>
            <a:pPr lvl="0">
              <a:spcBef>
                <a:spcPts val="697"/>
              </a:spcBef>
            </a:pPr>
            <a:endParaRPr lang="en-US" sz="2400" dirty="0"/>
          </a:p>
          <a:p>
            <a:pPr lvl="0">
              <a:spcBef>
                <a:spcPts val="697"/>
              </a:spcBef>
            </a:pPr>
            <a:r>
              <a:rPr lang="en-US" sz="2400" dirty="0"/>
              <a:t>Solution is straightforward extension: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Evaluate info gain (or other measure)</a:t>
            </a:r>
            <a:br>
              <a:rPr lang="en-US" sz="2000" dirty="0"/>
            </a:br>
            <a:r>
              <a:rPr lang="en-US" sz="2000" dirty="0"/>
              <a:t>for every possible split point of attribute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Choose “best” split point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Info gain for best split point is info gain for attribute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Computationally more demanding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eather data (again!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 Placeholder 1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7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Weather data (again!)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8080" y="4099680"/>
            <a:ext cx="6019920" cy="1325520"/>
            <a:chOff x="838080" y="4099680"/>
            <a:chExt cx="6019920" cy="1325520"/>
          </a:xfrm>
        </p:grpSpPr>
        <p:sp>
          <p:nvSpPr>
            <p:cNvPr id="4" name="Freeform: Shape 3"/>
            <p:cNvSpPr/>
            <p:nvPr/>
          </p:nvSpPr>
          <p:spPr>
            <a:xfrm>
              <a:off x="838080" y="4099680"/>
              <a:ext cx="6019919" cy="1325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sunny and humidity = high then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rainy and windy = true then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overcast then play =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humidity = normal then play =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none of the above then play = yes</a:t>
              </a:r>
            </a:p>
          </p:txBody>
        </p:sp>
        <p:sp>
          <p:nvSpPr>
            <p:cNvPr id="5" name="Straight Connector 4"/>
            <p:cNvSpPr/>
            <p:nvPr/>
          </p:nvSpPr>
          <p:spPr>
            <a:xfrm>
              <a:off x="838080" y="4099680"/>
              <a:ext cx="60199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838080" y="5425200"/>
              <a:ext cx="60199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838080" y="4099680"/>
              <a:ext cx="0" cy="132552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6858000" y="4099680"/>
              <a:ext cx="0" cy="132552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38080" y="995400"/>
            <a:ext cx="6364440" cy="2438640"/>
            <a:chOff x="838080" y="995400"/>
            <a:chExt cx="6364440" cy="2438640"/>
          </a:xfrm>
        </p:grpSpPr>
        <p:sp>
          <p:nvSpPr>
            <p:cNvPr id="10" name="Freeform: Shape 9"/>
            <p:cNvSpPr/>
            <p:nvPr/>
          </p:nvSpPr>
          <p:spPr>
            <a:xfrm>
              <a:off x="5927759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4718520" y="251928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3382920" y="251928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2110319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838080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5927759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4718520" y="2214719"/>
              <a:ext cx="12088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3382920" y="2214719"/>
              <a:ext cx="13356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2110319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838080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5927759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4718520" y="19098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3382920" y="19098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2110319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  </a:t>
              </a:r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838080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5927759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4718520" y="160488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3382920" y="160488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2110319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838080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5927759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4718520" y="1300319"/>
              <a:ext cx="12088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3382920" y="1300319"/>
              <a:ext cx="13356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2110319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838080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5927759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Play</a:t>
              </a:r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718520" y="9954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Windy</a:t>
              </a: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3382920" y="9954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Humidity</a:t>
              </a:r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2110319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Temperature</a:t>
              </a:r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838080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Outlook</a:t>
              </a:r>
            </a:p>
          </p:txBody>
        </p:sp>
        <p:sp>
          <p:nvSpPr>
            <p:cNvPr id="40" name="Straight Connector 39"/>
            <p:cNvSpPr/>
            <p:nvPr/>
          </p:nvSpPr>
          <p:spPr>
            <a:xfrm>
              <a:off x="838080" y="995400"/>
              <a:ext cx="0" cy="18288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1" name="Straight Connector 40"/>
            <p:cNvSpPr/>
            <p:nvPr/>
          </p:nvSpPr>
          <p:spPr>
            <a:xfrm>
              <a:off x="7200000" y="995400"/>
              <a:ext cx="0" cy="18288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2" name="Straight Connector 41"/>
            <p:cNvSpPr/>
            <p:nvPr/>
          </p:nvSpPr>
          <p:spPr>
            <a:xfrm>
              <a:off x="838080" y="1300319"/>
              <a:ext cx="63619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3" name="Straight Connector 42"/>
            <p:cNvSpPr/>
            <p:nvPr/>
          </p:nvSpPr>
          <p:spPr>
            <a:xfrm>
              <a:off x="838080" y="995400"/>
              <a:ext cx="63619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5927759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4718520" y="251928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3382920" y="251928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2110319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838080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5927759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718520" y="2214719"/>
              <a:ext cx="12088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3382920" y="2214719"/>
              <a:ext cx="13356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2110319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838080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927759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4718520" y="19098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3382920" y="19098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2110319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  </a:t>
              </a:r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838080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5927759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718520" y="160488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3382920" y="160488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2110319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838080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5927759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4718520" y="1300319"/>
              <a:ext cx="12088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3382920" y="1300319"/>
              <a:ext cx="13356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2110319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38080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69" name="Freeform: Shape 68"/>
            <p:cNvSpPr/>
            <p:nvPr/>
          </p:nvSpPr>
          <p:spPr>
            <a:xfrm>
              <a:off x="5927759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Play</a:t>
              </a:r>
            </a:p>
          </p:txBody>
        </p:sp>
        <p:sp>
          <p:nvSpPr>
            <p:cNvPr id="70" name="Freeform: Shape 69"/>
            <p:cNvSpPr/>
            <p:nvPr/>
          </p:nvSpPr>
          <p:spPr>
            <a:xfrm>
              <a:off x="4718520" y="9954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Windy</a:t>
              </a:r>
            </a:p>
          </p:txBody>
        </p:sp>
        <p:sp>
          <p:nvSpPr>
            <p:cNvPr id="71" name="Freeform: Shape 70"/>
            <p:cNvSpPr/>
            <p:nvPr/>
          </p:nvSpPr>
          <p:spPr>
            <a:xfrm>
              <a:off x="3382920" y="9954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Humidity</a:t>
              </a:r>
            </a:p>
          </p:txBody>
        </p:sp>
        <p:sp>
          <p:nvSpPr>
            <p:cNvPr id="72" name="Freeform: Shape 71"/>
            <p:cNvSpPr/>
            <p:nvPr/>
          </p:nvSpPr>
          <p:spPr>
            <a:xfrm>
              <a:off x="2110319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Temperature</a:t>
              </a:r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38080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Outlook</a:t>
              </a:r>
            </a:p>
          </p:txBody>
        </p:sp>
        <p:sp>
          <p:nvSpPr>
            <p:cNvPr id="74" name="Straight Connector 73"/>
            <p:cNvSpPr/>
            <p:nvPr/>
          </p:nvSpPr>
          <p:spPr>
            <a:xfrm>
              <a:off x="838080" y="3434040"/>
              <a:ext cx="63619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5" name="Straight Connector 74"/>
            <p:cNvSpPr/>
            <p:nvPr/>
          </p:nvSpPr>
          <p:spPr>
            <a:xfrm>
              <a:off x="838080" y="995400"/>
              <a:ext cx="0" cy="18288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6" name="Straight Connector 75"/>
            <p:cNvSpPr/>
            <p:nvPr/>
          </p:nvSpPr>
          <p:spPr>
            <a:xfrm>
              <a:off x="7200000" y="995400"/>
              <a:ext cx="0" cy="18288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7" name="Straight Connector 76"/>
            <p:cNvSpPr/>
            <p:nvPr/>
          </p:nvSpPr>
          <p:spPr>
            <a:xfrm>
              <a:off x="838080" y="1300319"/>
              <a:ext cx="63619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8" name="Straight Connector 77"/>
            <p:cNvSpPr/>
            <p:nvPr/>
          </p:nvSpPr>
          <p:spPr>
            <a:xfrm>
              <a:off x="838080" y="995400"/>
              <a:ext cx="63619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9" name="Freeform: Shape 78"/>
            <p:cNvSpPr/>
            <p:nvPr/>
          </p:nvSpPr>
          <p:spPr>
            <a:xfrm>
              <a:off x="5927759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0" name="Freeform: Shape 79"/>
            <p:cNvSpPr/>
            <p:nvPr/>
          </p:nvSpPr>
          <p:spPr>
            <a:xfrm>
              <a:off x="4718520" y="251928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3382920" y="251928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2" name="Freeform: Shape 81"/>
            <p:cNvSpPr/>
            <p:nvPr/>
          </p:nvSpPr>
          <p:spPr>
            <a:xfrm>
              <a:off x="2110319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3" name="Freeform: Shape 82"/>
            <p:cNvSpPr/>
            <p:nvPr/>
          </p:nvSpPr>
          <p:spPr>
            <a:xfrm>
              <a:off x="838080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4" name="Freeform: Shape 83"/>
            <p:cNvSpPr/>
            <p:nvPr/>
          </p:nvSpPr>
          <p:spPr>
            <a:xfrm>
              <a:off x="5927759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85" name="Freeform: Shape 84"/>
            <p:cNvSpPr/>
            <p:nvPr/>
          </p:nvSpPr>
          <p:spPr>
            <a:xfrm>
              <a:off x="4718520" y="2214719"/>
              <a:ext cx="12088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86" name="Freeform: Shape 85"/>
            <p:cNvSpPr/>
            <p:nvPr/>
          </p:nvSpPr>
          <p:spPr>
            <a:xfrm>
              <a:off x="3382920" y="2214719"/>
              <a:ext cx="13356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2110319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88" name="Freeform: Shape 87"/>
            <p:cNvSpPr/>
            <p:nvPr/>
          </p:nvSpPr>
          <p:spPr>
            <a:xfrm>
              <a:off x="838080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89" name="Freeform: Shape 88"/>
            <p:cNvSpPr/>
            <p:nvPr/>
          </p:nvSpPr>
          <p:spPr>
            <a:xfrm>
              <a:off x="5927759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90" name="Freeform: Shape 89"/>
            <p:cNvSpPr/>
            <p:nvPr/>
          </p:nvSpPr>
          <p:spPr>
            <a:xfrm>
              <a:off x="4718520" y="19098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91" name="Freeform: Shape 90"/>
            <p:cNvSpPr/>
            <p:nvPr/>
          </p:nvSpPr>
          <p:spPr>
            <a:xfrm>
              <a:off x="3382920" y="19098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2110319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  </a:t>
              </a:r>
            </a:p>
          </p:txBody>
        </p:sp>
        <p:sp>
          <p:nvSpPr>
            <p:cNvPr id="93" name="Freeform: Shape 92"/>
            <p:cNvSpPr/>
            <p:nvPr/>
          </p:nvSpPr>
          <p:spPr>
            <a:xfrm>
              <a:off x="838080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94" name="Freeform: Shape 93"/>
            <p:cNvSpPr/>
            <p:nvPr/>
          </p:nvSpPr>
          <p:spPr>
            <a:xfrm>
              <a:off x="5927759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95" name="Freeform: Shape 94"/>
            <p:cNvSpPr/>
            <p:nvPr/>
          </p:nvSpPr>
          <p:spPr>
            <a:xfrm>
              <a:off x="4718520" y="160488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96" name="Freeform: Shape 95"/>
            <p:cNvSpPr/>
            <p:nvPr/>
          </p:nvSpPr>
          <p:spPr>
            <a:xfrm>
              <a:off x="3382920" y="160488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2110319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98" name="Freeform: Shape 97"/>
            <p:cNvSpPr/>
            <p:nvPr/>
          </p:nvSpPr>
          <p:spPr>
            <a:xfrm>
              <a:off x="838080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99" name="Freeform: Shape 98"/>
            <p:cNvSpPr/>
            <p:nvPr/>
          </p:nvSpPr>
          <p:spPr>
            <a:xfrm>
              <a:off x="5927759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00" name="Freeform: Shape 99"/>
            <p:cNvSpPr/>
            <p:nvPr/>
          </p:nvSpPr>
          <p:spPr>
            <a:xfrm>
              <a:off x="4718520" y="1300319"/>
              <a:ext cx="12088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01" name="Freeform: Shape 100"/>
            <p:cNvSpPr/>
            <p:nvPr/>
          </p:nvSpPr>
          <p:spPr>
            <a:xfrm>
              <a:off x="3382920" y="1300319"/>
              <a:ext cx="13356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102" name="Freeform: Shape 101"/>
            <p:cNvSpPr/>
            <p:nvPr/>
          </p:nvSpPr>
          <p:spPr>
            <a:xfrm>
              <a:off x="2110319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103" name="Freeform: Shape 102"/>
            <p:cNvSpPr/>
            <p:nvPr/>
          </p:nvSpPr>
          <p:spPr>
            <a:xfrm>
              <a:off x="838080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104" name="Freeform: Shape 103"/>
            <p:cNvSpPr/>
            <p:nvPr/>
          </p:nvSpPr>
          <p:spPr>
            <a:xfrm>
              <a:off x="5927759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Play</a:t>
              </a:r>
            </a:p>
          </p:txBody>
        </p:sp>
        <p:sp>
          <p:nvSpPr>
            <p:cNvPr id="105" name="Freeform: Shape 104"/>
            <p:cNvSpPr/>
            <p:nvPr/>
          </p:nvSpPr>
          <p:spPr>
            <a:xfrm>
              <a:off x="4718520" y="9954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Windy</a:t>
              </a:r>
            </a:p>
          </p:txBody>
        </p:sp>
        <p:sp>
          <p:nvSpPr>
            <p:cNvPr id="106" name="Freeform: Shape 105"/>
            <p:cNvSpPr/>
            <p:nvPr/>
          </p:nvSpPr>
          <p:spPr>
            <a:xfrm>
              <a:off x="3382920" y="9954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Humidity</a:t>
              </a:r>
            </a:p>
          </p:txBody>
        </p:sp>
        <p:sp>
          <p:nvSpPr>
            <p:cNvPr id="107" name="Freeform: Shape 106"/>
            <p:cNvSpPr/>
            <p:nvPr/>
          </p:nvSpPr>
          <p:spPr>
            <a:xfrm>
              <a:off x="2110319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Temperature</a:t>
              </a:r>
            </a:p>
          </p:txBody>
        </p:sp>
        <p:sp>
          <p:nvSpPr>
            <p:cNvPr id="108" name="Freeform: Shape 107"/>
            <p:cNvSpPr/>
            <p:nvPr/>
          </p:nvSpPr>
          <p:spPr>
            <a:xfrm>
              <a:off x="838080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Outlook</a:t>
              </a:r>
            </a:p>
          </p:txBody>
        </p:sp>
        <p:sp>
          <p:nvSpPr>
            <p:cNvPr id="109" name="Straight Connector 108"/>
            <p:cNvSpPr/>
            <p:nvPr/>
          </p:nvSpPr>
          <p:spPr>
            <a:xfrm>
              <a:off x="838080" y="995400"/>
              <a:ext cx="0" cy="243864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0" name="Straight Connector 109"/>
            <p:cNvSpPr/>
            <p:nvPr/>
          </p:nvSpPr>
          <p:spPr>
            <a:xfrm>
              <a:off x="838080" y="1300319"/>
              <a:ext cx="63619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1" name="Straight Connector 110"/>
            <p:cNvSpPr/>
            <p:nvPr/>
          </p:nvSpPr>
          <p:spPr>
            <a:xfrm>
              <a:off x="838080" y="995400"/>
              <a:ext cx="63619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2" name="Freeform: Shape 111"/>
            <p:cNvSpPr/>
            <p:nvPr/>
          </p:nvSpPr>
          <p:spPr>
            <a:xfrm>
              <a:off x="5927759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13" name="Freeform: Shape 112"/>
            <p:cNvSpPr/>
            <p:nvPr/>
          </p:nvSpPr>
          <p:spPr>
            <a:xfrm>
              <a:off x="4718520" y="28242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14" name="Freeform: Shape 113"/>
            <p:cNvSpPr/>
            <p:nvPr/>
          </p:nvSpPr>
          <p:spPr>
            <a:xfrm>
              <a:off x="3382920" y="28242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15" name="Freeform: Shape 114"/>
            <p:cNvSpPr/>
            <p:nvPr/>
          </p:nvSpPr>
          <p:spPr>
            <a:xfrm>
              <a:off x="2110319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16" name="Freeform: Shape 115"/>
            <p:cNvSpPr/>
            <p:nvPr/>
          </p:nvSpPr>
          <p:spPr>
            <a:xfrm>
              <a:off x="838080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17" name="Freeform: Shape 116"/>
            <p:cNvSpPr/>
            <p:nvPr/>
          </p:nvSpPr>
          <p:spPr>
            <a:xfrm>
              <a:off x="5927759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18" name="Freeform: Shape 117"/>
            <p:cNvSpPr/>
            <p:nvPr/>
          </p:nvSpPr>
          <p:spPr>
            <a:xfrm>
              <a:off x="4718520" y="28242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19" name="Freeform: Shape 118"/>
            <p:cNvSpPr/>
            <p:nvPr/>
          </p:nvSpPr>
          <p:spPr>
            <a:xfrm>
              <a:off x="3382920" y="28242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0" name="Freeform: Shape 119"/>
            <p:cNvSpPr/>
            <p:nvPr/>
          </p:nvSpPr>
          <p:spPr>
            <a:xfrm>
              <a:off x="2110319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1" name="Freeform: Shape 120"/>
            <p:cNvSpPr/>
            <p:nvPr/>
          </p:nvSpPr>
          <p:spPr>
            <a:xfrm>
              <a:off x="838080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2" name="Freeform: Shape 121"/>
            <p:cNvSpPr/>
            <p:nvPr/>
          </p:nvSpPr>
          <p:spPr>
            <a:xfrm>
              <a:off x="5927759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23" name="Freeform: Shape 122"/>
            <p:cNvSpPr/>
            <p:nvPr/>
          </p:nvSpPr>
          <p:spPr>
            <a:xfrm>
              <a:off x="4718520" y="28242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124" name="Freeform: Shape 123"/>
            <p:cNvSpPr/>
            <p:nvPr/>
          </p:nvSpPr>
          <p:spPr>
            <a:xfrm>
              <a:off x="3382920" y="28242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25" name="Freeform: Shape 124"/>
            <p:cNvSpPr/>
            <p:nvPr/>
          </p:nvSpPr>
          <p:spPr>
            <a:xfrm>
              <a:off x="2110319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Cool</a:t>
              </a:r>
            </a:p>
          </p:txBody>
        </p:sp>
        <p:sp>
          <p:nvSpPr>
            <p:cNvPr id="126" name="Freeform: Shape 125"/>
            <p:cNvSpPr/>
            <p:nvPr/>
          </p:nvSpPr>
          <p:spPr>
            <a:xfrm>
              <a:off x="838080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127" name="Freeform: Shape 126"/>
            <p:cNvSpPr/>
            <p:nvPr/>
          </p:nvSpPr>
          <p:spPr>
            <a:xfrm>
              <a:off x="5927759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8" name="Freeform: Shape 127"/>
            <p:cNvSpPr/>
            <p:nvPr/>
          </p:nvSpPr>
          <p:spPr>
            <a:xfrm>
              <a:off x="4718520" y="312912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9" name="Freeform: Shape 128"/>
            <p:cNvSpPr/>
            <p:nvPr/>
          </p:nvSpPr>
          <p:spPr>
            <a:xfrm>
              <a:off x="3382920" y="312912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0" name="Freeform: Shape 129"/>
            <p:cNvSpPr/>
            <p:nvPr/>
          </p:nvSpPr>
          <p:spPr>
            <a:xfrm>
              <a:off x="2110319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1" name="Freeform: Shape 130"/>
            <p:cNvSpPr/>
            <p:nvPr/>
          </p:nvSpPr>
          <p:spPr>
            <a:xfrm>
              <a:off x="838080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2" name="Freeform: Shape 131"/>
            <p:cNvSpPr/>
            <p:nvPr/>
          </p:nvSpPr>
          <p:spPr>
            <a:xfrm>
              <a:off x="5927759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3" name="Freeform: Shape 132"/>
            <p:cNvSpPr/>
            <p:nvPr/>
          </p:nvSpPr>
          <p:spPr>
            <a:xfrm>
              <a:off x="4718520" y="312912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4" name="Freeform: Shape 133"/>
            <p:cNvSpPr/>
            <p:nvPr/>
          </p:nvSpPr>
          <p:spPr>
            <a:xfrm>
              <a:off x="3382920" y="312912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5" name="Freeform: Shape 134"/>
            <p:cNvSpPr/>
            <p:nvPr/>
          </p:nvSpPr>
          <p:spPr>
            <a:xfrm>
              <a:off x="2110319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6" name="Freeform: Shape 135"/>
            <p:cNvSpPr/>
            <p:nvPr/>
          </p:nvSpPr>
          <p:spPr>
            <a:xfrm>
              <a:off x="838080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7" name="Freeform: Shape 136"/>
            <p:cNvSpPr/>
            <p:nvPr/>
          </p:nvSpPr>
          <p:spPr>
            <a:xfrm>
              <a:off x="5927759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8" name="Freeform: Shape 137"/>
            <p:cNvSpPr/>
            <p:nvPr/>
          </p:nvSpPr>
          <p:spPr>
            <a:xfrm>
              <a:off x="4718520" y="312912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9" name="Freeform: Shape 138"/>
            <p:cNvSpPr/>
            <p:nvPr/>
          </p:nvSpPr>
          <p:spPr>
            <a:xfrm>
              <a:off x="3382920" y="312912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0" name="Freeform: Shape 139"/>
            <p:cNvSpPr/>
            <p:nvPr/>
          </p:nvSpPr>
          <p:spPr>
            <a:xfrm>
              <a:off x="2110319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1" name="Freeform: Shape 140"/>
            <p:cNvSpPr/>
            <p:nvPr/>
          </p:nvSpPr>
          <p:spPr>
            <a:xfrm>
              <a:off x="838080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2" name="Freeform: Shape 141"/>
            <p:cNvSpPr/>
            <p:nvPr/>
          </p:nvSpPr>
          <p:spPr>
            <a:xfrm>
              <a:off x="5927759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3" name="Freeform: Shape 142"/>
            <p:cNvSpPr/>
            <p:nvPr/>
          </p:nvSpPr>
          <p:spPr>
            <a:xfrm>
              <a:off x="4718520" y="251964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4" name="Freeform: Shape 143"/>
            <p:cNvSpPr/>
            <p:nvPr/>
          </p:nvSpPr>
          <p:spPr>
            <a:xfrm>
              <a:off x="3382920" y="251964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5" name="Freeform: Shape 144"/>
            <p:cNvSpPr/>
            <p:nvPr/>
          </p:nvSpPr>
          <p:spPr>
            <a:xfrm>
              <a:off x="2110319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6" name="Freeform: Shape 145"/>
            <p:cNvSpPr/>
            <p:nvPr/>
          </p:nvSpPr>
          <p:spPr>
            <a:xfrm>
              <a:off x="838080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7" name="Freeform: Shape 146"/>
            <p:cNvSpPr/>
            <p:nvPr/>
          </p:nvSpPr>
          <p:spPr>
            <a:xfrm>
              <a:off x="5927759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8" name="Freeform: Shape 147"/>
            <p:cNvSpPr/>
            <p:nvPr/>
          </p:nvSpPr>
          <p:spPr>
            <a:xfrm>
              <a:off x="4718520" y="251964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9" name="Freeform: Shape 148"/>
            <p:cNvSpPr/>
            <p:nvPr/>
          </p:nvSpPr>
          <p:spPr>
            <a:xfrm>
              <a:off x="3382920" y="251964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0" name="Freeform: Shape 149"/>
            <p:cNvSpPr/>
            <p:nvPr/>
          </p:nvSpPr>
          <p:spPr>
            <a:xfrm>
              <a:off x="2110319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1" name="Freeform: Shape 150"/>
            <p:cNvSpPr/>
            <p:nvPr/>
          </p:nvSpPr>
          <p:spPr>
            <a:xfrm>
              <a:off x="838080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5927759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53" name="Freeform: Shape 152"/>
            <p:cNvSpPr/>
            <p:nvPr/>
          </p:nvSpPr>
          <p:spPr>
            <a:xfrm>
              <a:off x="4718520" y="251964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54" name="Freeform: Shape 153"/>
            <p:cNvSpPr/>
            <p:nvPr/>
          </p:nvSpPr>
          <p:spPr>
            <a:xfrm>
              <a:off x="3382920" y="251964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55" name="Freeform: Shape 154"/>
            <p:cNvSpPr/>
            <p:nvPr/>
          </p:nvSpPr>
          <p:spPr>
            <a:xfrm>
              <a:off x="2110319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Cool</a:t>
              </a:r>
            </a:p>
          </p:txBody>
        </p:sp>
        <p:sp>
          <p:nvSpPr>
            <p:cNvPr id="156" name="Freeform: Shape 155"/>
            <p:cNvSpPr/>
            <p:nvPr/>
          </p:nvSpPr>
          <p:spPr>
            <a:xfrm>
              <a:off x="838080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157" name="Straight Connector 156"/>
            <p:cNvSpPr/>
            <p:nvPr/>
          </p:nvSpPr>
          <p:spPr>
            <a:xfrm>
              <a:off x="7200000" y="995400"/>
              <a:ext cx="2520" cy="243864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8" name="Straight Connector 157"/>
            <p:cNvSpPr/>
            <p:nvPr/>
          </p:nvSpPr>
          <p:spPr>
            <a:xfrm>
              <a:off x="838080" y="995400"/>
              <a:ext cx="2519" cy="243864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lide Number Placeholder 3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8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Weather data (again!)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8080" y="4125240"/>
            <a:ext cx="6019920" cy="1325520"/>
            <a:chOff x="838080" y="4125240"/>
            <a:chExt cx="6019920" cy="1325520"/>
          </a:xfrm>
        </p:grpSpPr>
        <p:sp>
          <p:nvSpPr>
            <p:cNvPr id="4" name="Freeform: Shape 3"/>
            <p:cNvSpPr/>
            <p:nvPr/>
          </p:nvSpPr>
          <p:spPr>
            <a:xfrm>
              <a:off x="838080" y="4125240"/>
              <a:ext cx="6019919" cy="1325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sunny and humidity = high then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rainy and windy = true then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overcast then play =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humidity = normal then play =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none of the above then play = yes</a:t>
              </a:r>
            </a:p>
          </p:txBody>
        </p:sp>
        <p:sp>
          <p:nvSpPr>
            <p:cNvPr id="5" name="Straight Connector 4"/>
            <p:cNvSpPr/>
            <p:nvPr/>
          </p:nvSpPr>
          <p:spPr>
            <a:xfrm>
              <a:off x="838080" y="4125240"/>
              <a:ext cx="60199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838080" y="5450759"/>
              <a:ext cx="60199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838080" y="4125240"/>
              <a:ext cx="0" cy="1325519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6858000" y="4125240"/>
              <a:ext cx="0" cy="1325519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38280" y="5191920"/>
            <a:ext cx="6019920" cy="1325520"/>
            <a:chOff x="2438280" y="5191920"/>
            <a:chExt cx="6019920" cy="1325520"/>
          </a:xfrm>
        </p:grpSpPr>
        <p:sp>
          <p:nvSpPr>
            <p:cNvPr id="10" name="Freeform: Shape 9"/>
            <p:cNvSpPr/>
            <p:nvPr/>
          </p:nvSpPr>
          <p:spPr>
            <a:xfrm>
              <a:off x="2438280" y="5191920"/>
              <a:ext cx="6019919" cy="1325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sunny and humidity &gt; 83 then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rainy and windy = true then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overcast then play =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humidity &lt; 85 then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none of the above then play = yes</a:t>
              </a:r>
            </a:p>
          </p:txBody>
        </p:sp>
        <p:sp>
          <p:nvSpPr>
            <p:cNvPr id="11" name="Straight Connector 10"/>
            <p:cNvSpPr/>
            <p:nvPr/>
          </p:nvSpPr>
          <p:spPr>
            <a:xfrm>
              <a:off x="2438280" y="5191920"/>
              <a:ext cx="60199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2438280" y="6517440"/>
              <a:ext cx="60199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2438280" y="5191920"/>
              <a:ext cx="0" cy="132552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8458200" y="5191920"/>
              <a:ext cx="0" cy="132552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439" y="995400"/>
            <a:ext cx="6364441" cy="2438640"/>
            <a:chOff x="838439" y="995400"/>
            <a:chExt cx="6364441" cy="2438640"/>
          </a:xfrm>
        </p:grpSpPr>
        <p:sp>
          <p:nvSpPr>
            <p:cNvPr id="16" name="Freeform: Shape 15"/>
            <p:cNvSpPr/>
            <p:nvPr/>
          </p:nvSpPr>
          <p:spPr>
            <a:xfrm>
              <a:off x="5928120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4718880" y="251928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3383280" y="251928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2110680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838439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5928120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4718880" y="2214719"/>
              <a:ext cx="12088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3383280" y="2214719"/>
              <a:ext cx="13356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2110680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838439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5928120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4718880" y="19098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3383280" y="19098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2110680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  </a:t>
              </a:r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838439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5928120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4718880" y="160488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383280" y="160488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2110680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838439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5928120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718880" y="1300319"/>
              <a:ext cx="12088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3383280" y="1300319"/>
              <a:ext cx="13356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2110680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38439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5928120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Play</a:t>
              </a: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4718880" y="9954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Windy</a:t>
              </a:r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3383280" y="9954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Humidity</a:t>
              </a:r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110680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Temperature</a:t>
              </a:r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838439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Outlook</a:t>
              </a:r>
            </a:p>
          </p:txBody>
        </p:sp>
        <p:sp>
          <p:nvSpPr>
            <p:cNvPr id="46" name="Straight Connector 45"/>
            <p:cNvSpPr/>
            <p:nvPr/>
          </p:nvSpPr>
          <p:spPr>
            <a:xfrm>
              <a:off x="838439" y="995400"/>
              <a:ext cx="0" cy="18288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7" name="Straight Connector 46"/>
            <p:cNvSpPr/>
            <p:nvPr/>
          </p:nvSpPr>
          <p:spPr>
            <a:xfrm>
              <a:off x="7200360" y="995400"/>
              <a:ext cx="0" cy="18288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8" name="Straight Connector 47"/>
            <p:cNvSpPr/>
            <p:nvPr/>
          </p:nvSpPr>
          <p:spPr>
            <a:xfrm>
              <a:off x="838439" y="1300319"/>
              <a:ext cx="636192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9" name="Straight Connector 48"/>
            <p:cNvSpPr/>
            <p:nvPr/>
          </p:nvSpPr>
          <p:spPr>
            <a:xfrm>
              <a:off x="838439" y="995400"/>
              <a:ext cx="636192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5928120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718880" y="251928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3383280" y="251928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2110680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838439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28120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4718880" y="2214719"/>
              <a:ext cx="12088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3383280" y="2214719"/>
              <a:ext cx="13356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2110680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838439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5928120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4718880" y="19098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3383280" y="19098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2110680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  </a:t>
              </a: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838439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5928120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4718880" y="160488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3383280" y="160488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2110680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69" name="Freeform: Shape 68"/>
            <p:cNvSpPr/>
            <p:nvPr/>
          </p:nvSpPr>
          <p:spPr>
            <a:xfrm>
              <a:off x="838439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70" name="Freeform: Shape 69"/>
            <p:cNvSpPr/>
            <p:nvPr/>
          </p:nvSpPr>
          <p:spPr>
            <a:xfrm>
              <a:off x="5928120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71" name="Freeform: Shape 70"/>
            <p:cNvSpPr/>
            <p:nvPr/>
          </p:nvSpPr>
          <p:spPr>
            <a:xfrm>
              <a:off x="4718880" y="1300319"/>
              <a:ext cx="12088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72" name="Freeform: Shape 71"/>
            <p:cNvSpPr/>
            <p:nvPr/>
          </p:nvSpPr>
          <p:spPr>
            <a:xfrm>
              <a:off x="3383280" y="1300319"/>
              <a:ext cx="13356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2110680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74" name="Freeform: Shape 73"/>
            <p:cNvSpPr/>
            <p:nvPr/>
          </p:nvSpPr>
          <p:spPr>
            <a:xfrm>
              <a:off x="838439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75" name="Freeform: Shape 74"/>
            <p:cNvSpPr/>
            <p:nvPr/>
          </p:nvSpPr>
          <p:spPr>
            <a:xfrm>
              <a:off x="5928120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Play</a:t>
              </a:r>
            </a:p>
          </p:txBody>
        </p:sp>
        <p:sp>
          <p:nvSpPr>
            <p:cNvPr id="76" name="Freeform: Shape 75"/>
            <p:cNvSpPr/>
            <p:nvPr/>
          </p:nvSpPr>
          <p:spPr>
            <a:xfrm>
              <a:off x="4718880" y="9954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Windy</a:t>
              </a:r>
            </a:p>
          </p:txBody>
        </p:sp>
        <p:sp>
          <p:nvSpPr>
            <p:cNvPr id="77" name="Freeform: Shape 76"/>
            <p:cNvSpPr/>
            <p:nvPr/>
          </p:nvSpPr>
          <p:spPr>
            <a:xfrm>
              <a:off x="3383280" y="9954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Humidity</a:t>
              </a:r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2110680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Temperature</a:t>
              </a:r>
            </a:p>
          </p:txBody>
        </p:sp>
        <p:sp>
          <p:nvSpPr>
            <p:cNvPr id="79" name="Freeform: Shape 78"/>
            <p:cNvSpPr/>
            <p:nvPr/>
          </p:nvSpPr>
          <p:spPr>
            <a:xfrm>
              <a:off x="838439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Outlook</a:t>
              </a:r>
            </a:p>
          </p:txBody>
        </p:sp>
        <p:sp>
          <p:nvSpPr>
            <p:cNvPr id="80" name="Straight Connector 79"/>
            <p:cNvSpPr/>
            <p:nvPr/>
          </p:nvSpPr>
          <p:spPr>
            <a:xfrm>
              <a:off x="838439" y="3434040"/>
              <a:ext cx="636192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1" name="Straight Connector 80"/>
            <p:cNvSpPr/>
            <p:nvPr/>
          </p:nvSpPr>
          <p:spPr>
            <a:xfrm>
              <a:off x="838439" y="995400"/>
              <a:ext cx="0" cy="18288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2" name="Straight Connector 81"/>
            <p:cNvSpPr/>
            <p:nvPr/>
          </p:nvSpPr>
          <p:spPr>
            <a:xfrm>
              <a:off x="7200360" y="995400"/>
              <a:ext cx="0" cy="18288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3" name="Straight Connector 82"/>
            <p:cNvSpPr/>
            <p:nvPr/>
          </p:nvSpPr>
          <p:spPr>
            <a:xfrm>
              <a:off x="838439" y="1300319"/>
              <a:ext cx="636192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4" name="Straight Connector 83"/>
            <p:cNvSpPr/>
            <p:nvPr/>
          </p:nvSpPr>
          <p:spPr>
            <a:xfrm>
              <a:off x="838439" y="995400"/>
              <a:ext cx="636192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5" name="Freeform: Shape 84"/>
            <p:cNvSpPr/>
            <p:nvPr/>
          </p:nvSpPr>
          <p:spPr>
            <a:xfrm>
              <a:off x="5928120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6" name="Freeform: Shape 85"/>
            <p:cNvSpPr/>
            <p:nvPr/>
          </p:nvSpPr>
          <p:spPr>
            <a:xfrm>
              <a:off x="4718880" y="251928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3383280" y="251928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8" name="Freeform: Shape 87"/>
            <p:cNvSpPr/>
            <p:nvPr/>
          </p:nvSpPr>
          <p:spPr>
            <a:xfrm>
              <a:off x="2110680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9" name="Freeform: Shape 88"/>
            <p:cNvSpPr/>
            <p:nvPr/>
          </p:nvSpPr>
          <p:spPr>
            <a:xfrm>
              <a:off x="838439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90" name="Freeform: Shape 89"/>
            <p:cNvSpPr/>
            <p:nvPr/>
          </p:nvSpPr>
          <p:spPr>
            <a:xfrm>
              <a:off x="5928120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91" name="Freeform: Shape 90"/>
            <p:cNvSpPr/>
            <p:nvPr/>
          </p:nvSpPr>
          <p:spPr>
            <a:xfrm>
              <a:off x="4718880" y="2214719"/>
              <a:ext cx="12088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3383280" y="2214719"/>
              <a:ext cx="13356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93" name="Freeform: Shape 92"/>
            <p:cNvSpPr/>
            <p:nvPr/>
          </p:nvSpPr>
          <p:spPr>
            <a:xfrm>
              <a:off x="2110680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94" name="Freeform: Shape 93"/>
            <p:cNvSpPr/>
            <p:nvPr/>
          </p:nvSpPr>
          <p:spPr>
            <a:xfrm>
              <a:off x="838439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95" name="Freeform: Shape 94"/>
            <p:cNvSpPr/>
            <p:nvPr/>
          </p:nvSpPr>
          <p:spPr>
            <a:xfrm>
              <a:off x="5928120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96" name="Freeform: Shape 95"/>
            <p:cNvSpPr/>
            <p:nvPr/>
          </p:nvSpPr>
          <p:spPr>
            <a:xfrm>
              <a:off x="4718880" y="19098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3383280" y="19098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98" name="Freeform: Shape 97"/>
            <p:cNvSpPr/>
            <p:nvPr/>
          </p:nvSpPr>
          <p:spPr>
            <a:xfrm>
              <a:off x="2110680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  </a:t>
              </a:r>
            </a:p>
          </p:txBody>
        </p:sp>
        <p:sp>
          <p:nvSpPr>
            <p:cNvPr id="99" name="Freeform: Shape 98"/>
            <p:cNvSpPr/>
            <p:nvPr/>
          </p:nvSpPr>
          <p:spPr>
            <a:xfrm>
              <a:off x="838439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100" name="Freeform: Shape 99"/>
            <p:cNvSpPr/>
            <p:nvPr/>
          </p:nvSpPr>
          <p:spPr>
            <a:xfrm>
              <a:off x="5928120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01" name="Freeform: Shape 100"/>
            <p:cNvSpPr/>
            <p:nvPr/>
          </p:nvSpPr>
          <p:spPr>
            <a:xfrm>
              <a:off x="4718880" y="160488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102" name="Freeform: Shape 101"/>
            <p:cNvSpPr/>
            <p:nvPr/>
          </p:nvSpPr>
          <p:spPr>
            <a:xfrm>
              <a:off x="3383280" y="160488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103" name="Freeform: Shape 102"/>
            <p:cNvSpPr/>
            <p:nvPr/>
          </p:nvSpPr>
          <p:spPr>
            <a:xfrm>
              <a:off x="2110680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104" name="Freeform: Shape 103"/>
            <p:cNvSpPr/>
            <p:nvPr/>
          </p:nvSpPr>
          <p:spPr>
            <a:xfrm>
              <a:off x="838439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105" name="Freeform: Shape 104"/>
            <p:cNvSpPr/>
            <p:nvPr/>
          </p:nvSpPr>
          <p:spPr>
            <a:xfrm>
              <a:off x="5928120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06" name="Freeform: Shape 105"/>
            <p:cNvSpPr/>
            <p:nvPr/>
          </p:nvSpPr>
          <p:spPr>
            <a:xfrm>
              <a:off x="4718880" y="1300319"/>
              <a:ext cx="12088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07" name="Freeform: Shape 106"/>
            <p:cNvSpPr/>
            <p:nvPr/>
          </p:nvSpPr>
          <p:spPr>
            <a:xfrm>
              <a:off x="3383280" y="1300319"/>
              <a:ext cx="13356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108" name="Freeform: Shape 107"/>
            <p:cNvSpPr/>
            <p:nvPr/>
          </p:nvSpPr>
          <p:spPr>
            <a:xfrm>
              <a:off x="2110680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109" name="Freeform: Shape 108"/>
            <p:cNvSpPr/>
            <p:nvPr/>
          </p:nvSpPr>
          <p:spPr>
            <a:xfrm>
              <a:off x="838439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110" name="Freeform: Shape 109"/>
            <p:cNvSpPr/>
            <p:nvPr/>
          </p:nvSpPr>
          <p:spPr>
            <a:xfrm>
              <a:off x="5928120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Play</a:t>
              </a:r>
            </a:p>
          </p:txBody>
        </p:sp>
        <p:sp>
          <p:nvSpPr>
            <p:cNvPr id="111" name="Freeform: Shape 110"/>
            <p:cNvSpPr/>
            <p:nvPr/>
          </p:nvSpPr>
          <p:spPr>
            <a:xfrm>
              <a:off x="4718880" y="9954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Windy</a:t>
              </a:r>
            </a:p>
          </p:txBody>
        </p:sp>
        <p:sp>
          <p:nvSpPr>
            <p:cNvPr id="112" name="Freeform: Shape 111"/>
            <p:cNvSpPr/>
            <p:nvPr/>
          </p:nvSpPr>
          <p:spPr>
            <a:xfrm>
              <a:off x="3383280" y="9954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Humidity</a:t>
              </a:r>
            </a:p>
          </p:txBody>
        </p:sp>
        <p:sp>
          <p:nvSpPr>
            <p:cNvPr id="113" name="Freeform: Shape 112"/>
            <p:cNvSpPr/>
            <p:nvPr/>
          </p:nvSpPr>
          <p:spPr>
            <a:xfrm>
              <a:off x="2110680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Temperature</a:t>
              </a:r>
            </a:p>
          </p:txBody>
        </p:sp>
        <p:sp>
          <p:nvSpPr>
            <p:cNvPr id="114" name="Freeform: Shape 113"/>
            <p:cNvSpPr/>
            <p:nvPr/>
          </p:nvSpPr>
          <p:spPr>
            <a:xfrm>
              <a:off x="838439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Outlook</a:t>
              </a:r>
            </a:p>
          </p:txBody>
        </p:sp>
        <p:sp>
          <p:nvSpPr>
            <p:cNvPr id="115" name="Straight Connector 114"/>
            <p:cNvSpPr/>
            <p:nvPr/>
          </p:nvSpPr>
          <p:spPr>
            <a:xfrm>
              <a:off x="838439" y="995400"/>
              <a:ext cx="0" cy="243864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6" name="Straight Connector 115"/>
            <p:cNvSpPr/>
            <p:nvPr/>
          </p:nvSpPr>
          <p:spPr>
            <a:xfrm>
              <a:off x="838439" y="1300319"/>
              <a:ext cx="636192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7" name="Straight Connector 116"/>
            <p:cNvSpPr/>
            <p:nvPr/>
          </p:nvSpPr>
          <p:spPr>
            <a:xfrm>
              <a:off x="838439" y="995400"/>
              <a:ext cx="636192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8" name="Freeform: Shape 117"/>
            <p:cNvSpPr/>
            <p:nvPr/>
          </p:nvSpPr>
          <p:spPr>
            <a:xfrm>
              <a:off x="5928120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19" name="Freeform: Shape 118"/>
            <p:cNvSpPr/>
            <p:nvPr/>
          </p:nvSpPr>
          <p:spPr>
            <a:xfrm>
              <a:off x="4718880" y="28242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0" name="Freeform: Shape 119"/>
            <p:cNvSpPr/>
            <p:nvPr/>
          </p:nvSpPr>
          <p:spPr>
            <a:xfrm>
              <a:off x="3383280" y="28242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1" name="Freeform: Shape 120"/>
            <p:cNvSpPr/>
            <p:nvPr/>
          </p:nvSpPr>
          <p:spPr>
            <a:xfrm>
              <a:off x="2110680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2" name="Freeform: Shape 121"/>
            <p:cNvSpPr/>
            <p:nvPr/>
          </p:nvSpPr>
          <p:spPr>
            <a:xfrm>
              <a:off x="838439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3" name="Freeform: Shape 122"/>
            <p:cNvSpPr/>
            <p:nvPr/>
          </p:nvSpPr>
          <p:spPr>
            <a:xfrm>
              <a:off x="5928120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4" name="Freeform: Shape 123"/>
            <p:cNvSpPr/>
            <p:nvPr/>
          </p:nvSpPr>
          <p:spPr>
            <a:xfrm>
              <a:off x="4718880" y="28242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5" name="Freeform: Shape 124"/>
            <p:cNvSpPr/>
            <p:nvPr/>
          </p:nvSpPr>
          <p:spPr>
            <a:xfrm>
              <a:off x="3383280" y="28242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6" name="Freeform: Shape 125"/>
            <p:cNvSpPr/>
            <p:nvPr/>
          </p:nvSpPr>
          <p:spPr>
            <a:xfrm>
              <a:off x="2110680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7" name="Freeform: Shape 126"/>
            <p:cNvSpPr/>
            <p:nvPr/>
          </p:nvSpPr>
          <p:spPr>
            <a:xfrm>
              <a:off x="838439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8" name="Freeform: Shape 127"/>
            <p:cNvSpPr/>
            <p:nvPr/>
          </p:nvSpPr>
          <p:spPr>
            <a:xfrm>
              <a:off x="5928120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29" name="Freeform: Shape 128"/>
            <p:cNvSpPr/>
            <p:nvPr/>
          </p:nvSpPr>
          <p:spPr>
            <a:xfrm>
              <a:off x="4718880" y="28242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130" name="Freeform: Shape 129"/>
            <p:cNvSpPr/>
            <p:nvPr/>
          </p:nvSpPr>
          <p:spPr>
            <a:xfrm>
              <a:off x="3383280" y="28242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31" name="Freeform: Shape 130"/>
            <p:cNvSpPr/>
            <p:nvPr/>
          </p:nvSpPr>
          <p:spPr>
            <a:xfrm>
              <a:off x="2110680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Cool</a:t>
              </a:r>
            </a:p>
          </p:txBody>
        </p:sp>
        <p:sp>
          <p:nvSpPr>
            <p:cNvPr id="132" name="Freeform: Shape 131"/>
            <p:cNvSpPr/>
            <p:nvPr/>
          </p:nvSpPr>
          <p:spPr>
            <a:xfrm>
              <a:off x="838439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133" name="Freeform: Shape 132"/>
            <p:cNvSpPr/>
            <p:nvPr/>
          </p:nvSpPr>
          <p:spPr>
            <a:xfrm>
              <a:off x="5928120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4" name="Freeform: Shape 133"/>
            <p:cNvSpPr/>
            <p:nvPr/>
          </p:nvSpPr>
          <p:spPr>
            <a:xfrm>
              <a:off x="4718880" y="312912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5" name="Freeform: Shape 134"/>
            <p:cNvSpPr/>
            <p:nvPr/>
          </p:nvSpPr>
          <p:spPr>
            <a:xfrm>
              <a:off x="3383280" y="312912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6" name="Freeform: Shape 135"/>
            <p:cNvSpPr/>
            <p:nvPr/>
          </p:nvSpPr>
          <p:spPr>
            <a:xfrm>
              <a:off x="2110680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7" name="Freeform: Shape 136"/>
            <p:cNvSpPr/>
            <p:nvPr/>
          </p:nvSpPr>
          <p:spPr>
            <a:xfrm>
              <a:off x="838439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8" name="Freeform: Shape 137"/>
            <p:cNvSpPr/>
            <p:nvPr/>
          </p:nvSpPr>
          <p:spPr>
            <a:xfrm>
              <a:off x="5928120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9" name="Freeform: Shape 138"/>
            <p:cNvSpPr/>
            <p:nvPr/>
          </p:nvSpPr>
          <p:spPr>
            <a:xfrm>
              <a:off x="4718880" y="312912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0" name="Freeform: Shape 139"/>
            <p:cNvSpPr/>
            <p:nvPr/>
          </p:nvSpPr>
          <p:spPr>
            <a:xfrm>
              <a:off x="3383280" y="312912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1" name="Freeform: Shape 140"/>
            <p:cNvSpPr/>
            <p:nvPr/>
          </p:nvSpPr>
          <p:spPr>
            <a:xfrm>
              <a:off x="2110680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2" name="Freeform: Shape 141"/>
            <p:cNvSpPr/>
            <p:nvPr/>
          </p:nvSpPr>
          <p:spPr>
            <a:xfrm>
              <a:off x="838439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3" name="Freeform: Shape 142"/>
            <p:cNvSpPr/>
            <p:nvPr/>
          </p:nvSpPr>
          <p:spPr>
            <a:xfrm>
              <a:off x="5928120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4" name="Freeform: Shape 143"/>
            <p:cNvSpPr/>
            <p:nvPr/>
          </p:nvSpPr>
          <p:spPr>
            <a:xfrm>
              <a:off x="4718880" y="312912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5" name="Freeform: Shape 144"/>
            <p:cNvSpPr/>
            <p:nvPr/>
          </p:nvSpPr>
          <p:spPr>
            <a:xfrm>
              <a:off x="3383280" y="312912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6" name="Freeform: Shape 145"/>
            <p:cNvSpPr/>
            <p:nvPr/>
          </p:nvSpPr>
          <p:spPr>
            <a:xfrm>
              <a:off x="2110680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7" name="Freeform: Shape 146"/>
            <p:cNvSpPr/>
            <p:nvPr/>
          </p:nvSpPr>
          <p:spPr>
            <a:xfrm>
              <a:off x="838439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8" name="Freeform: Shape 147"/>
            <p:cNvSpPr/>
            <p:nvPr/>
          </p:nvSpPr>
          <p:spPr>
            <a:xfrm>
              <a:off x="5928120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9" name="Freeform: Shape 148"/>
            <p:cNvSpPr/>
            <p:nvPr/>
          </p:nvSpPr>
          <p:spPr>
            <a:xfrm>
              <a:off x="4718880" y="251964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0" name="Freeform: Shape 149"/>
            <p:cNvSpPr/>
            <p:nvPr/>
          </p:nvSpPr>
          <p:spPr>
            <a:xfrm>
              <a:off x="3383280" y="251964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1" name="Freeform: Shape 150"/>
            <p:cNvSpPr/>
            <p:nvPr/>
          </p:nvSpPr>
          <p:spPr>
            <a:xfrm>
              <a:off x="2110680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838439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3" name="Freeform: Shape 152"/>
            <p:cNvSpPr/>
            <p:nvPr/>
          </p:nvSpPr>
          <p:spPr>
            <a:xfrm>
              <a:off x="5928120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4" name="Freeform: Shape 153"/>
            <p:cNvSpPr/>
            <p:nvPr/>
          </p:nvSpPr>
          <p:spPr>
            <a:xfrm>
              <a:off x="4718880" y="251964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5" name="Freeform: Shape 154"/>
            <p:cNvSpPr/>
            <p:nvPr/>
          </p:nvSpPr>
          <p:spPr>
            <a:xfrm>
              <a:off x="3383280" y="251964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6" name="Freeform: Shape 155"/>
            <p:cNvSpPr/>
            <p:nvPr/>
          </p:nvSpPr>
          <p:spPr>
            <a:xfrm>
              <a:off x="2110680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7" name="Freeform: Shape 156"/>
            <p:cNvSpPr/>
            <p:nvPr/>
          </p:nvSpPr>
          <p:spPr>
            <a:xfrm>
              <a:off x="838439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8" name="Freeform: Shape 157"/>
            <p:cNvSpPr/>
            <p:nvPr/>
          </p:nvSpPr>
          <p:spPr>
            <a:xfrm>
              <a:off x="5928120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59" name="Freeform: Shape 158"/>
            <p:cNvSpPr/>
            <p:nvPr/>
          </p:nvSpPr>
          <p:spPr>
            <a:xfrm>
              <a:off x="4718880" y="251964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60" name="Freeform: Shape 159"/>
            <p:cNvSpPr/>
            <p:nvPr/>
          </p:nvSpPr>
          <p:spPr>
            <a:xfrm>
              <a:off x="3383280" y="251964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61" name="Freeform: Shape 160"/>
            <p:cNvSpPr/>
            <p:nvPr/>
          </p:nvSpPr>
          <p:spPr>
            <a:xfrm>
              <a:off x="2110680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Cool</a:t>
              </a:r>
            </a:p>
          </p:txBody>
        </p:sp>
        <p:sp>
          <p:nvSpPr>
            <p:cNvPr id="162" name="Freeform: Shape 161"/>
            <p:cNvSpPr/>
            <p:nvPr/>
          </p:nvSpPr>
          <p:spPr>
            <a:xfrm>
              <a:off x="838439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163" name="Straight Connector 162"/>
            <p:cNvSpPr/>
            <p:nvPr/>
          </p:nvSpPr>
          <p:spPr>
            <a:xfrm>
              <a:off x="7200360" y="995400"/>
              <a:ext cx="2520" cy="243864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64" name="Straight Connector 163"/>
            <p:cNvSpPr/>
            <p:nvPr/>
          </p:nvSpPr>
          <p:spPr>
            <a:xfrm>
              <a:off x="838439" y="995400"/>
              <a:ext cx="2520" cy="243864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165" name="Freeform: Shape 164"/>
          <p:cNvSpPr/>
          <p:nvPr/>
        </p:nvSpPr>
        <p:spPr>
          <a:xfrm>
            <a:off x="7569360" y="312875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166" name="Freeform: Shape 165"/>
          <p:cNvSpPr/>
          <p:nvPr/>
        </p:nvSpPr>
        <p:spPr>
          <a:xfrm>
            <a:off x="6360120" y="3128759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167" name="Freeform: Shape 166"/>
          <p:cNvSpPr/>
          <p:nvPr/>
        </p:nvSpPr>
        <p:spPr>
          <a:xfrm>
            <a:off x="5024520" y="3128759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168" name="Freeform: Shape 167"/>
          <p:cNvSpPr/>
          <p:nvPr/>
        </p:nvSpPr>
        <p:spPr>
          <a:xfrm>
            <a:off x="3751920" y="312875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169" name="Freeform: Shape 168"/>
          <p:cNvSpPr/>
          <p:nvPr/>
        </p:nvSpPr>
        <p:spPr>
          <a:xfrm>
            <a:off x="2479680" y="312875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170" name="Freeform: Shape 169"/>
          <p:cNvSpPr/>
          <p:nvPr/>
        </p:nvSpPr>
        <p:spPr>
          <a:xfrm>
            <a:off x="7569360" y="28242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171" name="Freeform: Shape 170"/>
          <p:cNvSpPr/>
          <p:nvPr/>
        </p:nvSpPr>
        <p:spPr>
          <a:xfrm>
            <a:off x="6360120" y="2824200"/>
            <a:ext cx="1208879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172" name="Freeform: Shape 171"/>
          <p:cNvSpPr/>
          <p:nvPr/>
        </p:nvSpPr>
        <p:spPr>
          <a:xfrm>
            <a:off x="5024520" y="2824200"/>
            <a:ext cx="133560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Normal</a:t>
            </a:r>
          </a:p>
        </p:txBody>
      </p:sp>
      <p:sp>
        <p:nvSpPr>
          <p:cNvPr id="173" name="Freeform: Shape 172"/>
          <p:cNvSpPr/>
          <p:nvPr/>
        </p:nvSpPr>
        <p:spPr>
          <a:xfrm>
            <a:off x="3751920" y="28242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Mild</a:t>
            </a:r>
          </a:p>
        </p:txBody>
      </p:sp>
      <p:sp>
        <p:nvSpPr>
          <p:cNvPr id="174" name="Freeform: Shape 173"/>
          <p:cNvSpPr/>
          <p:nvPr/>
        </p:nvSpPr>
        <p:spPr>
          <a:xfrm>
            <a:off x="2479680" y="28242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Rainy</a:t>
            </a:r>
          </a:p>
        </p:txBody>
      </p:sp>
      <p:sp>
        <p:nvSpPr>
          <p:cNvPr id="175" name="Freeform: Shape 174"/>
          <p:cNvSpPr/>
          <p:nvPr/>
        </p:nvSpPr>
        <p:spPr>
          <a:xfrm>
            <a:off x="7569360" y="25192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176" name="Freeform: Shape 175"/>
          <p:cNvSpPr/>
          <p:nvPr/>
        </p:nvSpPr>
        <p:spPr>
          <a:xfrm>
            <a:off x="6360120" y="251928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177" name="Freeform: Shape 176"/>
          <p:cNvSpPr/>
          <p:nvPr/>
        </p:nvSpPr>
        <p:spPr>
          <a:xfrm>
            <a:off x="5024520" y="251928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High</a:t>
            </a:r>
          </a:p>
        </p:txBody>
      </p:sp>
      <p:sp>
        <p:nvSpPr>
          <p:cNvPr id="178" name="Freeform: Shape 177"/>
          <p:cNvSpPr/>
          <p:nvPr/>
        </p:nvSpPr>
        <p:spPr>
          <a:xfrm>
            <a:off x="3751920" y="25192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Hot  </a:t>
            </a:r>
          </a:p>
        </p:txBody>
      </p:sp>
      <p:sp>
        <p:nvSpPr>
          <p:cNvPr id="179" name="Freeform: Shape 178"/>
          <p:cNvSpPr/>
          <p:nvPr/>
        </p:nvSpPr>
        <p:spPr>
          <a:xfrm>
            <a:off x="2479680" y="25192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Overcast</a:t>
            </a:r>
          </a:p>
        </p:txBody>
      </p:sp>
      <p:sp>
        <p:nvSpPr>
          <p:cNvPr id="180" name="Freeform: Shape 179"/>
          <p:cNvSpPr/>
          <p:nvPr/>
        </p:nvSpPr>
        <p:spPr>
          <a:xfrm>
            <a:off x="7569360" y="221436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</a:p>
        </p:txBody>
      </p:sp>
      <p:sp>
        <p:nvSpPr>
          <p:cNvPr id="181" name="Freeform: Shape 180"/>
          <p:cNvSpPr/>
          <p:nvPr/>
        </p:nvSpPr>
        <p:spPr>
          <a:xfrm>
            <a:off x="6360120" y="221436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True</a:t>
            </a:r>
          </a:p>
        </p:txBody>
      </p:sp>
      <p:sp>
        <p:nvSpPr>
          <p:cNvPr id="182" name="Freeform: Shape 181"/>
          <p:cNvSpPr/>
          <p:nvPr/>
        </p:nvSpPr>
        <p:spPr>
          <a:xfrm>
            <a:off x="5024520" y="221436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High</a:t>
            </a:r>
          </a:p>
        </p:txBody>
      </p:sp>
      <p:sp>
        <p:nvSpPr>
          <p:cNvPr id="183" name="Freeform: Shape 182"/>
          <p:cNvSpPr/>
          <p:nvPr/>
        </p:nvSpPr>
        <p:spPr>
          <a:xfrm>
            <a:off x="3751920" y="221436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Hot</a:t>
            </a:r>
          </a:p>
        </p:txBody>
      </p:sp>
      <p:sp>
        <p:nvSpPr>
          <p:cNvPr id="184" name="Freeform: Shape 183"/>
          <p:cNvSpPr/>
          <p:nvPr/>
        </p:nvSpPr>
        <p:spPr>
          <a:xfrm>
            <a:off x="2479680" y="221436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Sunny</a:t>
            </a:r>
          </a:p>
        </p:txBody>
      </p:sp>
      <p:sp>
        <p:nvSpPr>
          <p:cNvPr id="185" name="Freeform: Shape 184"/>
          <p:cNvSpPr/>
          <p:nvPr/>
        </p:nvSpPr>
        <p:spPr>
          <a:xfrm>
            <a:off x="7569360" y="19098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</a:p>
        </p:txBody>
      </p:sp>
      <p:sp>
        <p:nvSpPr>
          <p:cNvPr id="186" name="Freeform: Shape 185"/>
          <p:cNvSpPr/>
          <p:nvPr/>
        </p:nvSpPr>
        <p:spPr>
          <a:xfrm>
            <a:off x="6360120" y="1909800"/>
            <a:ext cx="1208879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187" name="Freeform: Shape 186"/>
          <p:cNvSpPr/>
          <p:nvPr/>
        </p:nvSpPr>
        <p:spPr>
          <a:xfrm>
            <a:off x="5024520" y="1909800"/>
            <a:ext cx="133560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High</a:t>
            </a:r>
          </a:p>
        </p:txBody>
      </p:sp>
      <p:sp>
        <p:nvSpPr>
          <p:cNvPr id="188" name="Freeform: Shape 187"/>
          <p:cNvSpPr/>
          <p:nvPr/>
        </p:nvSpPr>
        <p:spPr>
          <a:xfrm>
            <a:off x="3751920" y="19098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Hot</a:t>
            </a:r>
          </a:p>
        </p:txBody>
      </p:sp>
      <p:sp>
        <p:nvSpPr>
          <p:cNvPr id="189" name="Freeform: Shape 188"/>
          <p:cNvSpPr/>
          <p:nvPr/>
        </p:nvSpPr>
        <p:spPr>
          <a:xfrm>
            <a:off x="2479680" y="19098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Sunny</a:t>
            </a:r>
          </a:p>
        </p:txBody>
      </p:sp>
      <p:sp>
        <p:nvSpPr>
          <p:cNvPr id="190" name="Freeform: Shape 189"/>
          <p:cNvSpPr/>
          <p:nvPr/>
        </p:nvSpPr>
        <p:spPr>
          <a:xfrm>
            <a:off x="7569360" y="16048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Play</a:t>
            </a:r>
          </a:p>
        </p:txBody>
      </p:sp>
      <p:sp>
        <p:nvSpPr>
          <p:cNvPr id="191" name="Freeform: Shape 190"/>
          <p:cNvSpPr/>
          <p:nvPr/>
        </p:nvSpPr>
        <p:spPr>
          <a:xfrm>
            <a:off x="6360120" y="160488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Windy</a:t>
            </a:r>
          </a:p>
        </p:txBody>
      </p:sp>
      <p:sp>
        <p:nvSpPr>
          <p:cNvPr id="192" name="Freeform: Shape 191"/>
          <p:cNvSpPr/>
          <p:nvPr/>
        </p:nvSpPr>
        <p:spPr>
          <a:xfrm>
            <a:off x="5024520" y="160488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Humidity</a:t>
            </a:r>
          </a:p>
        </p:txBody>
      </p:sp>
      <p:sp>
        <p:nvSpPr>
          <p:cNvPr id="193" name="Freeform: Shape 192"/>
          <p:cNvSpPr/>
          <p:nvPr/>
        </p:nvSpPr>
        <p:spPr>
          <a:xfrm>
            <a:off x="3751920" y="16048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Temperature</a:t>
            </a:r>
          </a:p>
        </p:txBody>
      </p:sp>
      <p:sp>
        <p:nvSpPr>
          <p:cNvPr id="194" name="Freeform: Shape 193"/>
          <p:cNvSpPr/>
          <p:nvPr/>
        </p:nvSpPr>
        <p:spPr>
          <a:xfrm>
            <a:off x="2479680" y="16048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Outlook</a:t>
            </a:r>
          </a:p>
        </p:txBody>
      </p:sp>
      <p:sp>
        <p:nvSpPr>
          <p:cNvPr id="195" name="Straight Connector 194"/>
          <p:cNvSpPr/>
          <p:nvPr/>
        </p:nvSpPr>
        <p:spPr>
          <a:xfrm>
            <a:off x="2479680" y="1604880"/>
            <a:ext cx="0" cy="1828799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96" name="Straight Connector 195"/>
          <p:cNvSpPr/>
          <p:nvPr/>
        </p:nvSpPr>
        <p:spPr>
          <a:xfrm>
            <a:off x="8841600" y="1604880"/>
            <a:ext cx="0" cy="1828799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97" name="Straight Connector 196"/>
          <p:cNvSpPr/>
          <p:nvPr/>
        </p:nvSpPr>
        <p:spPr>
          <a:xfrm>
            <a:off x="2479680" y="1909800"/>
            <a:ext cx="6361920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98" name="Straight Connector 197"/>
          <p:cNvSpPr/>
          <p:nvPr/>
        </p:nvSpPr>
        <p:spPr>
          <a:xfrm>
            <a:off x="2479680" y="1604880"/>
            <a:ext cx="6361920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99" name="Freeform: Shape 198"/>
          <p:cNvSpPr/>
          <p:nvPr/>
        </p:nvSpPr>
        <p:spPr>
          <a:xfrm>
            <a:off x="7569360" y="312875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00" name="Freeform: Shape 199"/>
          <p:cNvSpPr/>
          <p:nvPr/>
        </p:nvSpPr>
        <p:spPr>
          <a:xfrm>
            <a:off x="6360120" y="3128759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01" name="Freeform: Shape 200"/>
          <p:cNvSpPr/>
          <p:nvPr/>
        </p:nvSpPr>
        <p:spPr>
          <a:xfrm>
            <a:off x="5024520" y="3128759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02" name="Freeform: Shape 201"/>
          <p:cNvSpPr/>
          <p:nvPr/>
        </p:nvSpPr>
        <p:spPr>
          <a:xfrm>
            <a:off x="3751920" y="312875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03" name="Freeform: Shape 202"/>
          <p:cNvSpPr/>
          <p:nvPr/>
        </p:nvSpPr>
        <p:spPr>
          <a:xfrm>
            <a:off x="2479680" y="312875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04" name="Freeform: Shape 203"/>
          <p:cNvSpPr/>
          <p:nvPr/>
        </p:nvSpPr>
        <p:spPr>
          <a:xfrm>
            <a:off x="7569360" y="28242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205" name="Freeform: Shape 204"/>
          <p:cNvSpPr/>
          <p:nvPr/>
        </p:nvSpPr>
        <p:spPr>
          <a:xfrm>
            <a:off x="6360120" y="2824200"/>
            <a:ext cx="1208879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206" name="Freeform: Shape 205"/>
          <p:cNvSpPr/>
          <p:nvPr/>
        </p:nvSpPr>
        <p:spPr>
          <a:xfrm>
            <a:off x="5024520" y="2824200"/>
            <a:ext cx="133560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Normal</a:t>
            </a:r>
          </a:p>
        </p:txBody>
      </p:sp>
      <p:sp>
        <p:nvSpPr>
          <p:cNvPr id="207" name="Freeform: Shape 206"/>
          <p:cNvSpPr/>
          <p:nvPr/>
        </p:nvSpPr>
        <p:spPr>
          <a:xfrm>
            <a:off x="3751920" y="28242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Mild</a:t>
            </a:r>
          </a:p>
        </p:txBody>
      </p:sp>
      <p:sp>
        <p:nvSpPr>
          <p:cNvPr id="208" name="Freeform: Shape 207"/>
          <p:cNvSpPr/>
          <p:nvPr/>
        </p:nvSpPr>
        <p:spPr>
          <a:xfrm>
            <a:off x="2479680" y="28242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Rainy</a:t>
            </a:r>
          </a:p>
        </p:txBody>
      </p:sp>
      <p:sp>
        <p:nvSpPr>
          <p:cNvPr id="209" name="Freeform: Shape 208"/>
          <p:cNvSpPr/>
          <p:nvPr/>
        </p:nvSpPr>
        <p:spPr>
          <a:xfrm>
            <a:off x="7569360" y="25192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210" name="Freeform: Shape 209"/>
          <p:cNvSpPr/>
          <p:nvPr/>
        </p:nvSpPr>
        <p:spPr>
          <a:xfrm>
            <a:off x="6360120" y="251928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211" name="Freeform: Shape 210"/>
          <p:cNvSpPr/>
          <p:nvPr/>
        </p:nvSpPr>
        <p:spPr>
          <a:xfrm>
            <a:off x="5024520" y="251928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High</a:t>
            </a:r>
          </a:p>
        </p:txBody>
      </p:sp>
      <p:sp>
        <p:nvSpPr>
          <p:cNvPr id="212" name="Freeform: Shape 211"/>
          <p:cNvSpPr/>
          <p:nvPr/>
        </p:nvSpPr>
        <p:spPr>
          <a:xfrm>
            <a:off x="3751920" y="25192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Hot  </a:t>
            </a:r>
          </a:p>
        </p:txBody>
      </p:sp>
      <p:sp>
        <p:nvSpPr>
          <p:cNvPr id="213" name="Freeform: Shape 212"/>
          <p:cNvSpPr/>
          <p:nvPr/>
        </p:nvSpPr>
        <p:spPr>
          <a:xfrm>
            <a:off x="2479680" y="25192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Overcast</a:t>
            </a:r>
          </a:p>
        </p:txBody>
      </p:sp>
      <p:sp>
        <p:nvSpPr>
          <p:cNvPr id="214" name="Freeform: Shape 213"/>
          <p:cNvSpPr/>
          <p:nvPr/>
        </p:nvSpPr>
        <p:spPr>
          <a:xfrm>
            <a:off x="7569360" y="221436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</a:p>
        </p:txBody>
      </p:sp>
      <p:sp>
        <p:nvSpPr>
          <p:cNvPr id="215" name="Freeform: Shape 214"/>
          <p:cNvSpPr/>
          <p:nvPr/>
        </p:nvSpPr>
        <p:spPr>
          <a:xfrm>
            <a:off x="6360120" y="221436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True</a:t>
            </a:r>
          </a:p>
        </p:txBody>
      </p:sp>
      <p:sp>
        <p:nvSpPr>
          <p:cNvPr id="216" name="Freeform: Shape 215"/>
          <p:cNvSpPr/>
          <p:nvPr/>
        </p:nvSpPr>
        <p:spPr>
          <a:xfrm>
            <a:off x="5024520" y="221436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High</a:t>
            </a:r>
          </a:p>
        </p:txBody>
      </p:sp>
      <p:sp>
        <p:nvSpPr>
          <p:cNvPr id="217" name="Freeform: Shape 216"/>
          <p:cNvSpPr/>
          <p:nvPr/>
        </p:nvSpPr>
        <p:spPr>
          <a:xfrm>
            <a:off x="3751920" y="221436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Hot</a:t>
            </a:r>
          </a:p>
        </p:txBody>
      </p:sp>
      <p:sp>
        <p:nvSpPr>
          <p:cNvPr id="218" name="Freeform: Shape 217"/>
          <p:cNvSpPr/>
          <p:nvPr/>
        </p:nvSpPr>
        <p:spPr>
          <a:xfrm>
            <a:off x="2479680" y="221436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Sunny</a:t>
            </a:r>
          </a:p>
        </p:txBody>
      </p:sp>
      <p:sp>
        <p:nvSpPr>
          <p:cNvPr id="219" name="Freeform: Shape 218"/>
          <p:cNvSpPr/>
          <p:nvPr/>
        </p:nvSpPr>
        <p:spPr>
          <a:xfrm>
            <a:off x="7569360" y="19098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</a:p>
        </p:txBody>
      </p:sp>
      <p:sp>
        <p:nvSpPr>
          <p:cNvPr id="220" name="Freeform: Shape 219"/>
          <p:cNvSpPr/>
          <p:nvPr/>
        </p:nvSpPr>
        <p:spPr>
          <a:xfrm>
            <a:off x="6360120" y="1909800"/>
            <a:ext cx="1208879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221" name="Freeform: Shape 220"/>
          <p:cNvSpPr/>
          <p:nvPr/>
        </p:nvSpPr>
        <p:spPr>
          <a:xfrm>
            <a:off x="5024520" y="1909800"/>
            <a:ext cx="133560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High</a:t>
            </a:r>
          </a:p>
        </p:txBody>
      </p:sp>
      <p:sp>
        <p:nvSpPr>
          <p:cNvPr id="222" name="Freeform: Shape 221"/>
          <p:cNvSpPr/>
          <p:nvPr/>
        </p:nvSpPr>
        <p:spPr>
          <a:xfrm>
            <a:off x="3751920" y="19098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Hot</a:t>
            </a:r>
          </a:p>
        </p:txBody>
      </p:sp>
      <p:sp>
        <p:nvSpPr>
          <p:cNvPr id="223" name="Freeform: Shape 222"/>
          <p:cNvSpPr/>
          <p:nvPr/>
        </p:nvSpPr>
        <p:spPr>
          <a:xfrm>
            <a:off x="2479680" y="19098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Sunny</a:t>
            </a:r>
          </a:p>
        </p:txBody>
      </p:sp>
      <p:sp>
        <p:nvSpPr>
          <p:cNvPr id="224" name="Freeform: Shape 223"/>
          <p:cNvSpPr/>
          <p:nvPr/>
        </p:nvSpPr>
        <p:spPr>
          <a:xfrm>
            <a:off x="7569360" y="16048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Play</a:t>
            </a:r>
          </a:p>
        </p:txBody>
      </p:sp>
      <p:sp>
        <p:nvSpPr>
          <p:cNvPr id="225" name="Freeform: Shape 224"/>
          <p:cNvSpPr/>
          <p:nvPr/>
        </p:nvSpPr>
        <p:spPr>
          <a:xfrm>
            <a:off x="6360120" y="160488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Windy</a:t>
            </a:r>
          </a:p>
        </p:txBody>
      </p:sp>
      <p:sp>
        <p:nvSpPr>
          <p:cNvPr id="226" name="Freeform: Shape 225"/>
          <p:cNvSpPr/>
          <p:nvPr/>
        </p:nvSpPr>
        <p:spPr>
          <a:xfrm>
            <a:off x="5024520" y="160488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Humidity</a:t>
            </a:r>
          </a:p>
        </p:txBody>
      </p:sp>
      <p:sp>
        <p:nvSpPr>
          <p:cNvPr id="227" name="Freeform: Shape 226"/>
          <p:cNvSpPr/>
          <p:nvPr/>
        </p:nvSpPr>
        <p:spPr>
          <a:xfrm>
            <a:off x="3751920" y="16048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Temperature</a:t>
            </a:r>
          </a:p>
        </p:txBody>
      </p:sp>
      <p:sp>
        <p:nvSpPr>
          <p:cNvPr id="228" name="Freeform: Shape 227"/>
          <p:cNvSpPr/>
          <p:nvPr/>
        </p:nvSpPr>
        <p:spPr>
          <a:xfrm>
            <a:off x="2479680" y="16048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Outlook</a:t>
            </a:r>
          </a:p>
        </p:txBody>
      </p:sp>
      <p:sp>
        <p:nvSpPr>
          <p:cNvPr id="229" name="Straight Connector 228"/>
          <p:cNvSpPr/>
          <p:nvPr/>
        </p:nvSpPr>
        <p:spPr>
          <a:xfrm>
            <a:off x="2479680" y="4043519"/>
            <a:ext cx="6361920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30" name="Straight Connector 229"/>
          <p:cNvSpPr/>
          <p:nvPr/>
        </p:nvSpPr>
        <p:spPr>
          <a:xfrm>
            <a:off x="2479680" y="1604880"/>
            <a:ext cx="0" cy="1828799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31" name="Straight Connector 230"/>
          <p:cNvSpPr/>
          <p:nvPr/>
        </p:nvSpPr>
        <p:spPr>
          <a:xfrm>
            <a:off x="8841600" y="1604880"/>
            <a:ext cx="0" cy="1828799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32" name="Straight Connector 231"/>
          <p:cNvSpPr/>
          <p:nvPr/>
        </p:nvSpPr>
        <p:spPr>
          <a:xfrm>
            <a:off x="2479680" y="1909800"/>
            <a:ext cx="6361920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33" name="Straight Connector 232"/>
          <p:cNvSpPr/>
          <p:nvPr/>
        </p:nvSpPr>
        <p:spPr>
          <a:xfrm>
            <a:off x="2479680" y="1604880"/>
            <a:ext cx="6361920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34" name="Freeform: Shape 233"/>
          <p:cNvSpPr/>
          <p:nvPr/>
        </p:nvSpPr>
        <p:spPr>
          <a:xfrm>
            <a:off x="7569360" y="312875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35" name="Freeform: Shape 234"/>
          <p:cNvSpPr/>
          <p:nvPr/>
        </p:nvSpPr>
        <p:spPr>
          <a:xfrm>
            <a:off x="6360120" y="3128759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36" name="Freeform: Shape 235"/>
          <p:cNvSpPr/>
          <p:nvPr/>
        </p:nvSpPr>
        <p:spPr>
          <a:xfrm>
            <a:off x="5024520" y="3128759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37" name="Freeform: Shape 236"/>
          <p:cNvSpPr/>
          <p:nvPr/>
        </p:nvSpPr>
        <p:spPr>
          <a:xfrm>
            <a:off x="3751920" y="312875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38" name="Freeform: Shape 237"/>
          <p:cNvSpPr/>
          <p:nvPr/>
        </p:nvSpPr>
        <p:spPr>
          <a:xfrm>
            <a:off x="2479680" y="312875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39" name="Freeform: Shape 238"/>
          <p:cNvSpPr/>
          <p:nvPr/>
        </p:nvSpPr>
        <p:spPr>
          <a:xfrm>
            <a:off x="7569360" y="28242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240" name="Freeform: Shape 239"/>
          <p:cNvSpPr/>
          <p:nvPr/>
        </p:nvSpPr>
        <p:spPr>
          <a:xfrm>
            <a:off x="6360120" y="2824200"/>
            <a:ext cx="1208879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241" name="Freeform: Shape 240"/>
          <p:cNvSpPr/>
          <p:nvPr/>
        </p:nvSpPr>
        <p:spPr>
          <a:xfrm>
            <a:off x="5024520" y="2824200"/>
            <a:ext cx="133560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96</a:t>
            </a:r>
          </a:p>
        </p:txBody>
      </p:sp>
      <p:sp>
        <p:nvSpPr>
          <p:cNvPr id="242" name="Freeform: Shape 241"/>
          <p:cNvSpPr/>
          <p:nvPr/>
        </p:nvSpPr>
        <p:spPr>
          <a:xfrm>
            <a:off x="3751920" y="28242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70</a:t>
            </a:r>
          </a:p>
        </p:txBody>
      </p:sp>
      <p:sp>
        <p:nvSpPr>
          <p:cNvPr id="243" name="Freeform: Shape 242"/>
          <p:cNvSpPr/>
          <p:nvPr/>
        </p:nvSpPr>
        <p:spPr>
          <a:xfrm>
            <a:off x="2479680" y="28242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Rainy</a:t>
            </a:r>
          </a:p>
        </p:txBody>
      </p:sp>
      <p:sp>
        <p:nvSpPr>
          <p:cNvPr id="244" name="Freeform: Shape 243"/>
          <p:cNvSpPr/>
          <p:nvPr/>
        </p:nvSpPr>
        <p:spPr>
          <a:xfrm>
            <a:off x="7569360" y="25192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245" name="Freeform: Shape 244"/>
          <p:cNvSpPr/>
          <p:nvPr/>
        </p:nvSpPr>
        <p:spPr>
          <a:xfrm>
            <a:off x="6360120" y="251928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246" name="Freeform: Shape 245"/>
          <p:cNvSpPr/>
          <p:nvPr/>
        </p:nvSpPr>
        <p:spPr>
          <a:xfrm>
            <a:off x="5024520" y="251928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86</a:t>
            </a:r>
          </a:p>
        </p:txBody>
      </p:sp>
      <p:sp>
        <p:nvSpPr>
          <p:cNvPr id="247" name="Freeform: Shape 246"/>
          <p:cNvSpPr/>
          <p:nvPr/>
        </p:nvSpPr>
        <p:spPr>
          <a:xfrm>
            <a:off x="3751920" y="25192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83  </a:t>
            </a:r>
          </a:p>
        </p:txBody>
      </p:sp>
      <p:sp>
        <p:nvSpPr>
          <p:cNvPr id="248" name="Freeform: Shape 247"/>
          <p:cNvSpPr/>
          <p:nvPr/>
        </p:nvSpPr>
        <p:spPr>
          <a:xfrm>
            <a:off x="2479680" y="25192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Overcast</a:t>
            </a:r>
          </a:p>
        </p:txBody>
      </p:sp>
      <p:sp>
        <p:nvSpPr>
          <p:cNvPr id="249" name="Freeform: Shape 248"/>
          <p:cNvSpPr/>
          <p:nvPr/>
        </p:nvSpPr>
        <p:spPr>
          <a:xfrm>
            <a:off x="7569360" y="221436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</a:p>
        </p:txBody>
      </p:sp>
      <p:sp>
        <p:nvSpPr>
          <p:cNvPr id="250" name="Freeform: Shape 249"/>
          <p:cNvSpPr/>
          <p:nvPr/>
        </p:nvSpPr>
        <p:spPr>
          <a:xfrm>
            <a:off x="6360120" y="221436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True</a:t>
            </a:r>
          </a:p>
        </p:txBody>
      </p:sp>
      <p:sp>
        <p:nvSpPr>
          <p:cNvPr id="251" name="Freeform: Shape 250"/>
          <p:cNvSpPr/>
          <p:nvPr/>
        </p:nvSpPr>
        <p:spPr>
          <a:xfrm>
            <a:off x="5024520" y="221436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90</a:t>
            </a:r>
          </a:p>
        </p:txBody>
      </p:sp>
      <p:sp>
        <p:nvSpPr>
          <p:cNvPr id="252" name="Freeform: Shape 251"/>
          <p:cNvSpPr/>
          <p:nvPr/>
        </p:nvSpPr>
        <p:spPr>
          <a:xfrm>
            <a:off x="3751920" y="221436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80</a:t>
            </a:r>
          </a:p>
        </p:txBody>
      </p:sp>
      <p:sp>
        <p:nvSpPr>
          <p:cNvPr id="253" name="Freeform: Shape 252"/>
          <p:cNvSpPr/>
          <p:nvPr/>
        </p:nvSpPr>
        <p:spPr>
          <a:xfrm>
            <a:off x="2479680" y="221436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Sunny</a:t>
            </a:r>
          </a:p>
        </p:txBody>
      </p:sp>
      <p:sp>
        <p:nvSpPr>
          <p:cNvPr id="254" name="Freeform: Shape 253"/>
          <p:cNvSpPr/>
          <p:nvPr/>
        </p:nvSpPr>
        <p:spPr>
          <a:xfrm>
            <a:off x="7569360" y="19098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</a:p>
        </p:txBody>
      </p:sp>
      <p:sp>
        <p:nvSpPr>
          <p:cNvPr id="255" name="Freeform: Shape 254"/>
          <p:cNvSpPr/>
          <p:nvPr/>
        </p:nvSpPr>
        <p:spPr>
          <a:xfrm>
            <a:off x="6360120" y="1909800"/>
            <a:ext cx="1208879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256" name="Freeform: Shape 255"/>
          <p:cNvSpPr/>
          <p:nvPr/>
        </p:nvSpPr>
        <p:spPr>
          <a:xfrm>
            <a:off x="5024520" y="1909800"/>
            <a:ext cx="133560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85</a:t>
            </a:r>
          </a:p>
        </p:txBody>
      </p:sp>
      <p:sp>
        <p:nvSpPr>
          <p:cNvPr id="257" name="Freeform: Shape 256"/>
          <p:cNvSpPr/>
          <p:nvPr/>
        </p:nvSpPr>
        <p:spPr>
          <a:xfrm>
            <a:off x="3751920" y="19098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85</a:t>
            </a:r>
          </a:p>
        </p:txBody>
      </p:sp>
      <p:sp>
        <p:nvSpPr>
          <p:cNvPr id="258" name="Freeform: Shape 257"/>
          <p:cNvSpPr/>
          <p:nvPr/>
        </p:nvSpPr>
        <p:spPr>
          <a:xfrm>
            <a:off x="2479680" y="19098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Sunny</a:t>
            </a:r>
          </a:p>
        </p:txBody>
      </p:sp>
      <p:sp>
        <p:nvSpPr>
          <p:cNvPr id="259" name="Freeform: Shape 258"/>
          <p:cNvSpPr/>
          <p:nvPr/>
        </p:nvSpPr>
        <p:spPr>
          <a:xfrm>
            <a:off x="7569360" y="16048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Play</a:t>
            </a:r>
          </a:p>
        </p:txBody>
      </p:sp>
      <p:sp>
        <p:nvSpPr>
          <p:cNvPr id="260" name="Freeform: Shape 259"/>
          <p:cNvSpPr/>
          <p:nvPr/>
        </p:nvSpPr>
        <p:spPr>
          <a:xfrm>
            <a:off x="6360120" y="160488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Windy</a:t>
            </a:r>
          </a:p>
        </p:txBody>
      </p:sp>
      <p:sp>
        <p:nvSpPr>
          <p:cNvPr id="261" name="Freeform: Shape 260"/>
          <p:cNvSpPr/>
          <p:nvPr/>
        </p:nvSpPr>
        <p:spPr>
          <a:xfrm>
            <a:off x="5024520" y="160488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Humidity</a:t>
            </a:r>
          </a:p>
        </p:txBody>
      </p:sp>
      <p:sp>
        <p:nvSpPr>
          <p:cNvPr id="262" name="Freeform: Shape 261"/>
          <p:cNvSpPr/>
          <p:nvPr/>
        </p:nvSpPr>
        <p:spPr>
          <a:xfrm>
            <a:off x="3751920" y="16048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Temperature</a:t>
            </a:r>
          </a:p>
        </p:txBody>
      </p:sp>
      <p:sp>
        <p:nvSpPr>
          <p:cNvPr id="263" name="Freeform: Shape 262"/>
          <p:cNvSpPr/>
          <p:nvPr/>
        </p:nvSpPr>
        <p:spPr>
          <a:xfrm>
            <a:off x="2479680" y="16048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Outlook</a:t>
            </a:r>
          </a:p>
        </p:txBody>
      </p:sp>
      <p:sp>
        <p:nvSpPr>
          <p:cNvPr id="264" name="Straight Connector 263"/>
          <p:cNvSpPr/>
          <p:nvPr/>
        </p:nvSpPr>
        <p:spPr>
          <a:xfrm>
            <a:off x="2479680" y="1604880"/>
            <a:ext cx="0" cy="2438639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65" name="Straight Connector 264"/>
          <p:cNvSpPr/>
          <p:nvPr/>
        </p:nvSpPr>
        <p:spPr>
          <a:xfrm>
            <a:off x="2479680" y="1909800"/>
            <a:ext cx="6361920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66" name="Straight Connector 265"/>
          <p:cNvSpPr/>
          <p:nvPr/>
        </p:nvSpPr>
        <p:spPr>
          <a:xfrm>
            <a:off x="2479680" y="1604880"/>
            <a:ext cx="6361920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67" name="Freeform: Shape 266"/>
          <p:cNvSpPr/>
          <p:nvPr/>
        </p:nvSpPr>
        <p:spPr>
          <a:xfrm>
            <a:off x="7569360" y="343367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68" name="Freeform: Shape 267"/>
          <p:cNvSpPr/>
          <p:nvPr/>
        </p:nvSpPr>
        <p:spPr>
          <a:xfrm>
            <a:off x="6360120" y="3433679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69" name="Freeform: Shape 268"/>
          <p:cNvSpPr/>
          <p:nvPr/>
        </p:nvSpPr>
        <p:spPr>
          <a:xfrm>
            <a:off x="5024520" y="3433679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70" name="Freeform: Shape 269"/>
          <p:cNvSpPr/>
          <p:nvPr/>
        </p:nvSpPr>
        <p:spPr>
          <a:xfrm>
            <a:off x="3751920" y="343367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71" name="Freeform: Shape 270"/>
          <p:cNvSpPr/>
          <p:nvPr/>
        </p:nvSpPr>
        <p:spPr>
          <a:xfrm>
            <a:off x="2479680" y="343367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72" name="Freeform: Shape 271"/>
          <p:cNvSpPr/>
          <p:nvPr/>
        </p:nvSpPr>
        <p:spPr>
          <a:xfrm>
            <a:off x="7569360" y="343367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73" name="Freeform: Shape 272"/>
          <p:cNvSpPr/>
          <p:nvPr/>
        </p:nvSpPr>
        <p:spPr>
          <a:xfrm>
            <a:off x="6360120" y="3433679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74" name="Freeform: Shape 273"/>
          <p:cNvSpPr/>
          <p:nvPr/>
        </p:nvSpPr>
        <p:spPr>
          <a:xfrm>
            <a:off x="5024520" y="3433679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75" name="Freeform: Shape 274"/>
          <p:cNvSpPr/>
          <p:nvPr/>
        </p:nvSpPr>
        <p:spPr>
          <a:xfrm>
            <a:off x="3751920" y="343367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76" name="Freeform: Shape 275"/>
          <p:cNvSpPr/>
          <p:nvPr/>
        </p:nvSpPr>
        <p:spPr>
          <a:xfrm>
            <a:off x="2479680" y="343367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77" name="Freeform: Shape 276"/>
          <p:cNvSpPr/>
          <p:nvPr/>
        </p:nvSpPr>
        <p:spPr>
          <a:xfrm>
            <a:off x="7569360" y="343367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</a:p>
        </p:txBody>
      </p:sp>
      <p:sp>
        <p:nvSpPr>
          <p:cNvPr id="278" name="Freeform: Shape 277"/>
          <p:cNvSpPr/>
          <p:nvPr/>
        </p:nvSpPr>
        <p:spPr>
          <a:xfrm>
            <a:off x="6360120" y="3433679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True</a:t>
            </a:r>
          </a:p>
        </p:txBody>
      </p:sp>
      <p:sp>
        <p:nvSpPr>
          <p:cNvPr id="279" name="Freeform: Shape 278"/>
          <p:cNvSpPr/>
          <p:nvPr/>
        </p:nvSpPr>
        <p:spPr>
          <a:xfrm>
            <a:off x="5024520" y="3433679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70</a:t>
            </a:r>
          </a:p>
        </p:txBody>
      </p:sp>
      <p:sp>
        <p:nvSpPr>
          <p:cNvPr id="280" name="Freeform: Shape 279"/>
          <p:cNvSpPr/>
          <p:nvPr/>
        </p:nvSpPr>
        <p:spPr>
          <a:xfrm>
            <a:off x="3751920" y="343367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65</a:t>
            </a:r>
          </a:p>
        </p:txBody>
      </p:sp>
      <p:sp>
        <p:nvSpPr>
          <p:cNvPr id="281" name="Freeform: Shape 280"/>
          <p:cNvSpPr/>
          <p:nvPr/>
        </p:nvSpPr>
        <p:spPr>
          <a:xfrm>
            <a:off x="2479680" y="343367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Rainy</a:t>
            </a:r>
          </a:p>
        </p:txBody>
      </p:sp>
      <p:sp>
        <p:nvSpPr>
          <p:cNvPr id="282" name="Freeform: Shape 281"/>
          <p:cNvSpPr/>
          <p:nvPr/>
        </p:nvSpPr>
        <p:spPr>
          <a:xfrm>
            <a:off x="7569360" y="373860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83" name="Freeform: Shape 282"/>
          <p:cNvSpPr/>
          <p:nvPr/>
        </p:nvSpPr>
        <p:spPr>
          <a:xfrm>
            <a:off x="6360120" y="373860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84" name="Freeform: Shape 283"/>
          <p:cNvSpPr/>
          <p:nvPr/>
        </p:nvSpPr>
        <p:spPr>
          <a:xfrm>
            <a:off x="5024520" y="373860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85" name="Freeform: Shape 284"/>
          <p:cNvSpPr/>
          <p:nvPr/>
        </p:nvSpPr>
        <p:spPr>
          <a:xfrm>
            <a:off x="3751920" y="373860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86" name="Freeform: Shape 285"/>
          <p:cNvSpPr/>
          <p:nvPr/>
        </p:nvSpPr>
        <p:spPr>
          <a:xfrm>
            <a:off x="2479680" y="373860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87" name="Freeform: Shape 286"/>
          <p:cNvSpPr/>
          <p:nvPr/>
        </p:nvSpPr>
        <p:spPr>
          <a:xfrm>
            <a:off x="7569360" y="373860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88" name="Freeform: Shape 287"/>
          <p:cNvSpPr/>
          <p:nvPr/>
        </p:nvSpPr>
        <p:spPr>
          <a:xfrm>
            <a:off x="6360120" y="373860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89" name="Freeform: Shape 288"/>
          <p:cNvSpPr/>
          <p:nvPr/>
        </p:nvSpPr>
        <p:spPr>
          <a:xfrm>
            <a:off x="5024520" y="373860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90" name="Freeform: Shape 289"/>
          <p:cNvSpPr/>
          <p:nvPr/>
        </p:nvSpPr>
        <p:spPr>
          <a:xfrm>
            <a:off x="3751920" y="373860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91" name="Freeform: Shape 290"/>
          <p:cNvSpPr/>
          <p:nvPr/>
        </p:nvSpPr>
        <p:spPr>
          <a:xfrm>
            <a:off x="2479680" y="373860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92" name="Freeform: Shape 291"/>
          <p:cNvSpPr/>
          <p:nvPr/>
        </p:nvSpPr>
        <p:spPr>
          <a:xfrm>
            <a:off x="7569360" y="373860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93" name="Freeform: Shape 292"/>
          <p:cNvSpPr/>
          <p:nvPr/>
        </p:nvSpPr>
        <p:spPr>
          <a:xfrm>
            <a:off x="6360120" y="373860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94" name="Freeform: Shape 293"/>
          <p:cNvSpPr/>
          <p:nvPr/>
        </p:nvSpPr>
        <p:spPr>
          <a:xfrm>
            <a:off x="5024520" y="373860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95" name="Freeform: Shape 294"/>
          <p:cNvSpPr/>
          <p:nvPr/>
        </p:nvSpPr>
        <p:spPr>
          <a:xfrm>
            <a:off x="3751920" y="373860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96" name="Freeform: Shape 295"/>
          <p:cNvSpPr/>
          <p:nvPr/>
        </p:nvSpPr>
        <p:spPr>
          <a:xfrm>
            <a:off x="2479680" y="373860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97" name="Freeform: Shape 296"/>
          <p:cNvSpPr/>
          <p:nvPr/>
        </p:nvSpPr>
        <p:spPr>
          <a:xfrm>
            <a:off x="7569360" y="312912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98" name="Freeform: Shape 297"/>
          <p:cNvSpPr/>
          <p:nvPr/>
        </p:nvSpPr>
        <p:spPr>
          <a:xfrm>
            <a:off x="6360120" y="312912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99" name="Freeform: Shape 298"/>
          <p:cNvSpPr/>
          <p:nvPr/>
        </p:nvSpPr>
        <p:spPr>
          <a:xfrm>
            <a:off x="5024520" y="312912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300" name="Freeform: Shape 299"/>
          <p:cNvSpPr/>
          <p:nvPr/>
        </p:nvSpPr>
        <p:spPr>
          <a:xfrm>
            <a:off x="3751920" y="312912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301" name="Freeform: Shape 300"/>
          <p:cNvSpPr/>
          <p:nvPr/>
        </p:nvSpPr>
        <p:spPr>
          <a:xfrm>
            <a:off x="2479680" y="312912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302" name="Freeform: Shape 301"/>
          <p:cNvSpPr/>
          <p:nvPr/>
        </p:nvSpPr>
        <p:spPr>
          <a:xfrm>
            <a:off x="7569360" y="312912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303" name="Freeform: Shape 302"/>
          <p:cNvSpPr/>
          <p:nvPr/>
        </p:nvSpPr>
        <p:spPr>
          <a:xfrm>
            <a:off x="6360120" y="312912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304" name="Freeform: Shape 303"/>
          <p:cNvSpPr/>
          <p:nvPr/>
        </p:nvSpPr>
        <p:spPr>
          <a:xfrm>
            <a:off x="5024520" y="312912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305" name="Freeform: Shape 304"/>
          <p:cNvSpPr/>
          <p:nvPr/>
        </p:nvSpPr>
        <p:spPr>
          <a:xfrm>
            <a:off x="3751920" y="312912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306" name="Freeform: Shape 305"/>
          <p:cNvSpPr/>
          <p:nvPr/>
        </p:nvSpPr>
        <p:spPr>
          <a:xfrm>
            <a:off x="2479680" y="312912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307" name="Freeform: Shape 306"/>
          <p:cNvSpPr/>
          <p:nvPr/>
        </p:nvSpPr>
        <p:spPr>
          <a:xfrm>
            <a:off x="7569360" y="312912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308" name="Freeform: Shape 307"/>
          <p:cNvSpPr/>
          <p:nvPr/>
        </p:nvSpPr>
        <p:spPr>
          <a:xfrm>
            <a:off x="6360120" y="312912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309" name="Freeform: Shape 308"/>
          <p:cNvSpPr/>
          <p:nvPr/>
        </p:nvSpPr>
        <p:spPr>
          <a:xfrm>
            <a:off x="5024520" y="312912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80</a:t>
            </a:r>
          </a:p>
        </p:txBody>
      </p:sp>
      <p:sp>
        <p:nvSpPr>
          <p:cNvPr id="310" name="Freeform: Shape 309"/>
          <p:cNvSpPr/>
          <p:nvPr/>
        </p:nvSpPr>
        <p:spPr>
          <a:xfrm>
            <a:off x="3751920" y="312912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68</a:t>
            </a:r>
          </a:p>
        </p:txBody>
      </p:sp>
      <p:sp>
        <p:nvSpPr>
          <p:cNvPr id="311" name="Freeform: Shape 310"/>
          <p:cNvSpPr/>
          <p:nvPr/>
        </p:nvSpPr>
        <p:spPr>
          <a:xfrm>
            <a:off x="2479680" y="312912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Rainy</a:t>
            </a:r>
          </a:p>
        </p:txBody>
      </p:sp>
      <p:sp>
        <p:nvSpPr>
          <p:cNvPr id="312" name="Straight Connector 311"/>
          <p:cNvSpPr/>
          <p:nvPr/>
        </p:nvSpPr>
        <p:spPr>
          <a:xfrm>
            <a:off x="8841600" y="1604880"/>
            <a:ext cx="2520" cy="2438639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13" name="Straight Connector 312"/>
          <p:cNvSpPr/>
          <p:nvPr/>
        </p:nvSpPr>
        <p:spPr>
          <a:xfrm>
            <a:off x="2479680" y="1604880"/>
            <a:ext cx="2520" cy="2438639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9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Example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49878" y="1241942"/>
            <a:ext cx="7543800" cy="404336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Split on temperature attribute:</a:t>
            </a:r>
          </a:p>
          <a:p>
            <a:pPr marL="259200" lvl="0" indent="-259200">
              <a:spcBef>
                <a:spcPts val="697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400" dirty="0"/>
          </a:p>
          <a:p>
            <a:pPr marL="259200" lvl="0" indent="-259200">
              <a:spcBef>
                <a:spcPts val="697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400" dirty="0"/>
          </a:p>
          <a:p>
            <a:pPr lvl="1">
              <a:spcBef>
                <a:spcPts val="598"/>
              </a:spcBef>
              <a:tabLst>
                <a:tab pos="682560" algn="l"/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</a:pPr>
            <a:r>
              <a:rPr lang="en-US" sz="2000" dirty="0"/>
              <a:t>E.g.,  temperature </a:t>
            </a:r>
            <a:r>
              <a:rPr lang="en-US" sz="2000" dirty="0">
                <a:latin typeface="Symbol" pitchFamily="34"/>
              </a:rPr>
              <a:t></a:t>
            </a:r>
            <a:r>
              <a:rPr lang="en-US" sz="2000" dirty="0"/>
              <a:t> 71.5: yes/4, no/2</a:t>
            </a:r>
            <a:br>
              <a:rPr lang="en-US" sz="2000" dirty="0"/>
            </a:br>
            <a:r>
              <a:rPr lang="en-US" sz="2000" dirty="0"/>
              <a:t>	      temperature </a:t>
            </a:r>
            <a:r>
              <a:rPr lang="en-US" sz="2000" dirty="0">
                <a:latin typeface="Symbol" pitchFamily="34"/>
              </a:rPr>
              <a:t></a:t>
            </a:r>
            <a:r>
              <a:rPr lang="en-US" sz="2000" dirty="0"/>
              <a:t> 71.5: yes/5, no/3</a:t>
            </a:r>
            <a:br>
              <a:rPr lang="en-US" sz="2000" dirty="0"/>
            </a:br>
            <a:endParaRPr lang="en-US" sz="2000" dirty="0"/>
          </a:p>
          <a:p>
            <a:pPr lvl="1">
              <a:spcBef>
                <a:spcPts val="598"/>
              </a:spcBef>
            </a:pPr>
            <a:r>
              <a:rPr lang="en-US" sz="2000" dirty="0"/>
              <a:t>Info([4,2],[5,3])</a:t>
            </a:r>
            <a:br>
              <a:rPr lang="en-US" sz="2000" dirty="0"/>
            </a:br>
            <a:r>
              <a:rPr lang="en-US" sz="2000" dirty="0"/>
              <a:t>= 6/14 info([4,2]) + 8/14 info([5,3]) </a:t>
            </a:r>
            <a:br>
              <a:rPr lang="en-US" sz="2000" dirty="0"/>
            </a:br>
            <a:r>
              <a:rPr lang="en-US" sz="2000" dirty="0"/>
              <a:t>= 0.939 bits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Place split points halfway between values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Can evaluate all split points in one pass!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19702" y="1669830"/>
            <a:ext cx="8229600" cy="628560"/>
            <a:chOff x="590400" y="1683000"/>
            <a:chExt cx="8229600" cy="628560"/>
          </a:xfrm>
        </p:grpSpPr>
        <p:sp>
          <p:nvSpPr>
            <p:cNvPr id="5" name="Freeform: Shape 4"/>
            <p:cNvSpPr/>
            <p:nvPr/>
          </p:nvSpPr>
          <p:spPr>
            <a:xfrm>
              <a:off x="590400" y="1683000"/>
              <a:ext cx="8229600" cy="628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 64     65     68     69       70     71    72      72     75      75     80     81      83     85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Yes  No  Yes  Yes  Yes  No  No  Yes  Yes  Yes  No  Yes  Yes  No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590400" y="1683000"/>
              <a:ext cx="82296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590400" y="2311560"/>
              <a:ext cx="82296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590400" y="1683000"/>
              <a:ext cx="0" cy="6285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8820000" y="1683000"/>
              <a:ext cx="0" cy="6285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18118</TotalTime>
  <Words>4888</Words>
  <Application>Microsoft Office PowerPoint</Application>
  <PresentationFormat>On-screen Show (4:3)</PresentationFormat>
  <Paragraphs>1145</Paragraphs>
  <Slides>57</Slides>
  <Notes>55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Arial</vt:lpstr>
      <vt:lpstr>Calibri</vt:lpstr>
      <vt:lpstr>Corbel</vt:lpstr>
      <vt:lpstr>Courier New</vt:lpstr>
      <vt:lpstr>Symbol</vt:lpstr>
      <vt:lpstr>Tahoma</vt:lpstr>
      <vt:lpstr>Times</vt:lpstr>
      <vt:lpstr>Times New Roman</vt:lpstr>
      <vt:lpstr>Utopia</vt:lpstr>
      <vt:lpstr>Depth</vt:lpstr>
      <vt:lpstr>Equation</vt:lpstr>
      <vt:lpstr>PowerPoint Presentation</vt:lpstr>
      <vt:lpstr>Algorithms for learning trees and rules</vt:lpstr>
      <vt:lpstr>Decision Trees</vt:lpstr>
      <vt:lpstr>Industrial-strength algorithms</vt:lpstr>
      <vt:lpstr>From ID3 to C4.5</vt:lpstr>
      <vt:lpstr>Numeric attributes</vt:lpstr>
      <vt:lpstr>Weather data (again!)</vt:lpstr>
      <vt:lpstr>Weather data (again!)</vt:lpstr>
      <vt:lpstr>Example</vt:lpstr>
      <vt:lpstr>Can avoid repeated sorting</vt:lpstr>
      <vt:lpstr>Binary vs multiway splits</vt:lpstr>
      <vt:lpstr>Computing multi-way splits</vt:lpstr>
      <vt:lpstr>Missing values</vt:lpstr>
      <vt:lpstr>Pruning</vt:lpstr>
      <vt:lpstr>Prepruning</vt:lpstr>
      <vt:lpstr>Early stopping</vt:lpstr>
      <vt:lpstr>Postpruning</vt:lpstr>
      <vt:lpstr>Subtree replacement</vt:lpstr>
      <vt:lpstr>Subtree raising</vt:lpstr>
      <vt:lpstr>Estimating error rates</vt:lpstr>
      <vt:lpstr>C4.5’s method</vt:lpstr>
      <vt:lpstr>Example</vt:lpstr>
      <vt:lpstr>Complexity of tree induction</vt:lpstr>
      <vt:lpstr>From trees to rules</vt:lpstr>
      <vt:lpstr>C4.5: choices and options</vt:lpstr>
      <vt:lpstr>Cost-complexity pruning</vt:lpstr>
      <vt:lpstr>Cost-complexity pruning details</vt:lpstr>
      <vt:lpstr>Discussion</vt:lpstr>
      <vt:lpstr>Discussion and Bibliographic Notes</vt:lpstr>
      <vt:lpstr>Classification Rules</vt:lpstr>
      <vt:lpstr>Classification rules</vt:lpstr>
      <vt:lpstr>Test selection criteria</vt:lpstr>
      <vt:lpstr>Missing values, numeric attributes</vt:lpstr>
      <vt:lpstr>Pruning rules</vt:lpstr>
      <vt:lpstr>Using a pruning set</vt:lpstr>
      <vt:lpstr>Incremental reduced-error pruning</vt:lpstr>
      <vt:lpstr>Measures of worth used in IREP</vt:lpstr>
      <vt:lpstr>Variations</vt:lpstr>
      <vt:lpstr>Rule learning using global optimization</vt:lpstr>
      <vt:lpstr>PART: rule learning using partial trees</vt:lpstr>
      <vt:lpstr>Building a partial tree</vt:lpstr>
      <vt:lpstr>Example</vt:lpstr>
      <vt:lpstr>Notes on PART</vt:lpstr>
      <vt:lpstr>Rules with exceptions</vt:lpstr>
      <vt:lpstr>Iris data example</vt:lpstr>
      <vt:lpstr>Discussion and Bibliographic Notes</vt:lpstr>
      <vt:lpstr>Association Rules</vt:lpstr>
      <vt:lpstr>Association rules</vt:lpstr>
      <vt:lpstr>FP-growth</vt:lpstr>
      <vt:lpstr>Building a frequent pattern tree</vt:lpstr>
      <vt:lpstr>An example using the weather data</vt:lpstr>
      <vt:lpstr>An example using the weather data</vt:lpstr>
      <vt:lpstr>Finding large item sets</vt:lpstr>
      <vt:lpstr>Finding large item sets cont.</vt:lpstr>
      <vt:lpstr>Finding large item sets cont.</vt:lpstr>
      <vt:lpstr>Finding large item sets cont.</vt:lpstr>
      <vt:lpstr>Discussion and Bibliographic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Ian H. Witten</dc:creator>
  <cp:lastModifiedBy>Brian</cp:lastModifiedBy>
  <cp:revision>581</cp:revision>
  <cp:lastPrinted>2020-04-02T20:03:42Z</cp:lastPrinted>
  <dcterms:created xsi:type="dcterms:W3CDTF">1998-04-13T16:48:28Z</dcterms:created>
  <dcterms:modified xsi:type="dcterms:W3CDTF">2020-04-02T22:22:22Z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