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2097103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306672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5138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15172590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83630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2870634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21189106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1383024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1261576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E661489-DD67-47CA-9B84-C6A1CF777844}" type="datetimeFigureOut">
              <a:rPr lang="en-IN" smtClean="0"/>
              <a:t>02-02-2025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263284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E661489-DD67-47CA-9B84-C6A1CF777844}"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231891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E661489-DD67-47CA-9B84-C6A1CF777844}" type="datetimeFigureOut">
              <a:rPr lang="en-IN" smtClean="0"/>
              <a:t>02-02-2025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245917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E661489-DD67-47CA-9B84-C6A1CF777844}" type="datetimeFigureOut">
              <a:rPr lang="en-IN" smtClean="0"/>
              <a:t>02-02-2025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1928759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661489-DD67-47CA-9B84-C6A1CF777844}" type="datetimeFigureOut">
              <a:rPr lang="en-IN" smtClean="0"/>
              <a:t>02-02-2025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34503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E661489-DD67-47CA-9B84-C6A1CF777844}"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1705743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E661489-DD67-47CA-9B84-C6A1CF777844}" type="datetimeFigureOut">
              <a:rPr lang="en-IN" smtClean="0"/>
              <a:t>02-02-2025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9B9BAF-0A6B-423F-BDD2-F1898E808DBB}" type="slidenum">
              <a:rPr lang="en-IN" smtClean="0"/>
              <a:t>‹#›</a:t>
            </a:fld>
            <a:endParaRPr lang="en-IN"/>
          </a:p>
        </p:txBody>
      </p:sp>
    </p:spTree>
    <p:extLst>
      <p:ext uri="{BB962C8B-B14F-4D97-AF65-F5344CB8AC3E}">
        <p14:creationId xmlns:p14="http://schemas.microsoft.com/office/powerpoint/2010/main" val="3226162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E661489-DD67-47CA-9B84-C6A1CF777844}" type="datetimeFigureOut">
              <a:rPr lang="en-IN" smtClean="0"/>
              <a:t>02-02-2025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79B9BAF-0A6B-423F-BDD2-F1898E808DBB}" type="slidenum">
              <a:rPr lang="en-IN" smtClean="0"/>
              <a:t>‹#›</a:t>
            </a:fld>
            <a:endParaRPr lang="en-IN"/>
          </a:p>
        </p:txBody>
      </p:sp>
    </p:spTree>
    <p:extLst>
      <p:ext uri="{BB962C8B-B14F-4D97-AF65-F5344CB8AC3E}">
        <p14:creationId xmlns:p14="http://schemas.microsoft.com/office/powerpoint/2010/main" val="41134521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accent1">
                    <a:lumMod val="50000"/>
                  </a:schemeClr>
                </a:solidFill>
              </a:rPr>
              <a:t>Consumer Goods Ad-hoc Analysis</a:t>
            </a:r>
            <a:endParaRPr lang="en-IN" dirty="0">
              <a:solidFill>
                <a:schemeClr val="accent1">
                  <a:lumMod val="50000"/>
                </a:schemeClr>
              </a:solidFill>
            </a:endParaRPr>
          </a:p>
        </p:txBody>
      </p:sp>
      <p:sp>
        <p:nvSpPr>
          <p:cNvPr id="3" name="Subtitle 2"/>
          <p:cNvSpPr>
            <a:spLocks noGrp="1"/>
          </p:cNvSpPr>
          <p:nvPr>
            <p:ph type="subTitle" idx="1"/>
          </p:nvPr>
        </p:nvSpPr>
        <p:spPr/>
        <p:txBody>
          <a:bodyPr/>
          <a:lstStyle/>
          <a:p>
            <a:r>
              <a:rPr lang="en-US" dirty="0" smtClean="0">
                <a:solidFill>
                  <a:schemeClr val="tx1"/>
                </a:solidFill>
              </a:rPr>
              <a:t>Resume Project Challenge #4</a:t>
            </a:r>
            <a:endParaRPr lang="en-IN" dirty="0">
              <a:solidFill>
                <a:schemeClr val="tx1"/>
              </a:solidFill>
            </a:endParaRPr>
          </a:p>
        </p:txBody>
      </p:sp>
    </p:spTree>
    <p:extLst>
      <p:ext uri="{BB962C8B-B14F-4D97-AF65-F5344CB8AC3E}">
        <p14:creationId xmlns:p14="http://schemas.microsoft.com/office/powerpoint/2010/main" val="204003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smtClean="0">
                <a:solidFill>
                  <a:schemeClr val="accent2">
                    <a:lumMod val="50000"/>
                  </a:schemeClr>
                </a:solidFill>
              </a:rPr>
              <a:t>There has been increase in unique products in year 2021 as compared to 2020 in all </a:t>
            </a:r>
            <a:r>
              <a:rPr lang="en-US" dirty="0">
                <a:solidFill>
                  <a:schemeClr val="accent2">
                    <a:lumMod val="50000"/>
                  </a:schemeClr>
                </a:solidFill>
              </a:rPr>
              <a:t>the segments. Accessories had the largest increase in production. Storage and networking are experiencing slower production growth than other segments. </a:t>
            </a:r>
            <a:endParaRPr lang="en-IN" dirty="0">
              <a:solidFill>
                <a:schemeClr val="accent2">
                  <a:lumMod val="50000"/>
                </a:schemeClr>
              </a:solidFill>
            </a:endParaRPr>
          </a:p>
        </p:txBody>
      </p:sp>
      <p:pic>
        <p:nvPicPr>
          <p:cNvPr id="2" name="Picture 1"/>
          <p:cNvPicPr>
            <a:picLocks noChangeAspect="1"/>
          </p:cNvPicPr>
          <p:nvPr/>
        </p:nvPicPr>
        <p:blipFill>
          <a:blip r:embed="rId2"/>
          <a:stretch>
            <a:fillRect/>
          </a:stretch>
        </p:blipFill>
        <p:spPr>
          <a:xfrm>
            <a:off x="2749818" y="2874099"/>
            <a:ext cx="4451699" cy="3086383"/>
          </a:xfrm>
          <a:prstGeom prst="rect">
            <a:avLst/>
          </a:prstGeom>
        </p:spPr>
      </p:pic>
    </p:spTree>
    <p:extLst>
      <p:ext uri="{BB962C8B-B14F-4D97-AF65-F5344CB8AC3E}">
        <p14:creationId xmlns:p14="http://schemas.microsoft.com/office/powerpoint/2010/main" val="3090479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accent2">
                    <a:lumMod val="50000"/>
                  </a:schemeClr>
                </a:solidFill>
              </a:rPr>
              <a:t>Request </a:t>
            </a:r>
            <a:r>
              <a:rPr lang="en-US" sz="2400" dirty="0" smtClean="0">
                <a:solidFill>
                  <a:schemeClr val="accent2">
                    <a:lumMod val="50000"/>
                  </a:schemeClr>
                </a:solidFill>
              </a:rPr>
              <a:t>#5</a:t>
            </a:r>
            <a:endParaRPr lang="en-IN" sz="2400" dirty="0">
              <a:solidFill>
                <a:schemeClr val="accent2">
                  <a:lumMod val="50000"/>
                </a:schemeClr>
              </a:solidFill>
            </a:endParaRPr>
          </a:p>
        </p:txBody>
      </p:sp>
      <p:sp>
        <p:nvSpPr>
          <p:cNvPr id="6" name="Text Placeholder 5"/>
          <p:cNvSpPr>
            <a:spLocks noGrp="1"/>
          </p:cNvSpPr>
          <p:nvPr>
            <p:ph type="body" sz="half" idx="2"/>
          </p:nvPr>
        </p:nvSpPr>
        <p:spPr/>
        <p:txBody>
          <a:bodyPr>
            <a:normAutofit/>
          </a:bodyPr>
          <a:lstStyle/>
          <a:p>
            <a:r>
              <a:rPr lang="en-US" sz="1800" dirty="0">
                <a:solidFill>
                  <a:schemeClr val="accent2">
                    <a:lumMod val="50000"/>
                  </a:schemeClr>
                </a:solidFill>
              </a:rPr>
              <a:t>Get the products that have the highest and lowest manufacturing costs. The final output should contain these </a:t>
            </a:r>
            <a:r>
              <a:rPr lang="en-US" sz="1800" dirty="0" smtClean="0">
                <a:solidFill>
                  <a:schemeClr val="accent2">
                    <a:lumMod val="50000"/>
                  </a:schemeClr>
                </a:solidFill>
              </a:rPr>
              <a:t>fields: </a:t>
            </a:r>
          </a:p>
          <a:p>
            <a:r>
              <a:rPr lang="en-US" sz="1800" dirty="0" smtClean="0">
                <a:solidFill>
                  <a:schemeClr val="accent2">
                    <a:lumMod val="50000"/>
                  </a:schemeClr>
                </a:solidFill>
              </a:rPr>
              <a:t>	</a:t>
            </a:r>
            <a:r>
              <a:rPr lang="en-US" sz="1800" dirty="0" err="1" smtClean="0">
                <a:solidFill>
                  <a:schemeClr val="accent2">
                    <a:lumMod val="50000"/>
                  </a:schemeClr>
                </a:solidFill>
              </a:rPr>
              <a:t>product_code</a:t>
            </a:r>
            <a:r>
              <a:rPr lang="en-US" sz="1800" dirty="0" smtClean="0">
                <a:solidFill>
                  <a:schemeClr val="accent2">
                    <a:lumMod val="50000"/>
                  </a:schemeClr>
                </a:solidFill>
              </a:rPr>
              <a:t> </a:t>
            </a:r>
          </a:p>
          <a:p>
            <a:r>
              <a:rPr lang="en-US" sz="1800" dirty="0" smtClean="0">
                <a:solidFill>
                  <a:schemeClr val="accent2">
                    <a:lumMod val="50000"/>
                  </a:schemeClr>
                </a:solidFill>
              </a:rPr>
              <a:t>	product </a:t>
            </a:r>
          </a:p>
          <a:p>
            <a:r>
              <a:rPr lang="en-US" sz="1800" dirty="0" smtClean="0">
                <a:solidFill>
                  <a:schemeClr val="accent2">
                    <a:lumMod val="50000"/>
                  </a:schemeClr>
                </a:solidFill>
              </a:rPr>
              <a:t>	</a:t>
            </a:r>
            <a:r>
              <a:rPr lang="en-US" sz="1800" dirty="0" err="1" smtClean="0">
                <a:solidFill>
                  <a:schemeClr val="accent2">
                    <a:lumMod val="50000"/>
                  </a:schemeClr>
                </a:solidFill>
              </a:rPr>
              <a:t>manufacturing_cost</a:t>
            </a:r>
            <a:endParaRPr lang="en-IN" sz="1800" dirty="0">
              <a:solidFill>
                <a:schemeClr val="accent2">
                  <a:lumMod val="50000"/>
                </a:schemeClr>
              </a:solidFill>
            </a:endParaRPr>
          </a:p>
        </p:txBody>
      </p:sp>
      <p:pic>
        <p:nvPicPr>
          <p:cNvPr id="3" name="Content Placeholder 2"/>
          <p:cNvPicPr>
            <a:picLocks noGrp="1" noChangeAspect="1"/>
          </p:cNvPicPr>
          <p:nvPr>
            <p:ph idx="1"/>
          </p:nvPr>
        </p:nvPicPr>
        <p:blipFill>
          <a:blip r:embed="rId2"/>
          <a:stretch>
            <a:fillRect/>
          </a:stretch>
        </p:blipFill>
        <p:spPr>
          <a:xfrm>
            <a:off x="4531861" y="2922073"/>
            <a:ext cx="5262769" cy="897063"/>
          </a:xfrm>
          <a:prstGeom prst="rect">
            <a:avLst/>
          </a:prstGeom>
        </p:spPr>
      </p:pic>
    </p:spTree>
    <p:extLst>
      <p:ext uri="{BB962C8B-B14F-4D97-AF65-F5344CB8AC3E}">
        <p14:creationId xmlns:p14="http://schemas.microsoft.com/office/powerpoint/2010/main" val="2995705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smtClean="0">
                <a:solidFill>
                  <a:schemeClr val="accent2">
                    <a:lumMod val="50000"/>
                  </a:schemeClr>
                </a:solidFill>
              </a:rPr>
              <a:t>AQ </a:t>
            </a:r>
            <a:r>
              <a:rPr lang="en-US" dirty="0">
                <a:solidFill>
                  <a:schemeClr val="accent2">
                    <a:lumMod val="50000"/>
                  </a:schemeClr>
                </a:solidFill>
              </a:rPr>
              <a:t>Master wired x1 </a:t>
            </a:r>
            <a:r>
              <a:rPr lang="en-US" dirty="0" err="1">
                <a:solidFill>
                  <a:schemeClr val="accent2">
                    <a:lumMod val="50000"/>
                  </a:schemeClr>
                </a:solidFill>
              </a:rPr>
              <a:t>Ms</a:t>
            </a:r>
            <a:r>
              <a:rPr lang="en-US" dirty="0">
                <a:solidFill>
                  <a:schemeClr val="accent2">
                    <a:lumMod val="50000"/>
                  </a:schemeClr>
                </a:solidFill>
              </a:rPr>
              <a:t> </a:t>
            </a:r>
            <a:r>
              <a:rPr lang="en-US" dirty="0" smtClean="0">
                <a:solidFill>
                  <a:schemeClr val="accent2">
                    <a:lumMod val="50000"/>
                  </a:schemeClr>
                </a:solidFill>
              </a:rPr>
              <a:t>(</a:t>
            </a:r>
            <a:r>
              <a:rPr lang="en-US" dirty="0">
                <a:solidFill>
                  <a:schemeClr val="accent2">
                    <a:lumMod val="50000"/>
                  </a:schemeClr>
                </a:solidFill>
              </a:rPr>
              <a:t> </a:t>
            </a:r>
            <a:r>
              <a:rPr lang="en-US" dirty="0" smtClean="0">
                <a:solidFill>
                  <a:schemeClr val="accent2">
                    <a:lumMod val="50000"/>
                  </a:schemeClr>
                </a:solidFill>
              </a:rPr>
              <a:t>Mouse) </a:t>
            </a:r>
            <a:r>
              <a:rPr lang="en-US" dirty="0">
                <a:solidFill>
                  <a:schemeClr val="accent2">
                    <a:lumMod val="50000"/>
                  </a:schemeClr>
                </a:solidFill>
              </a:rPr>
              <a:t>has the lowest manufacturing cost</a:t>
            </a:r>
            <a:r>
              <a:rPr lang="en-US" dirty="0" smtClean="0">
                <a:solidFill>
                  <a:schemeClr val="accent2">
                    <a:lumMod val="50000"/>
                  </a:schemeClr>
                </a:solidFill>
              </a:rPr>
              <a:t>.</a:t>
            </a:r>
          </a:p>
          <a:p>
            <a:r>
              <a:rPr lang="en-US" dirty="0">
                <a:solidFill>
                  <a:schemeClr val="accent2">
                    <a:lumMod val="50000"/>
                  </a:schemeClr>
                </a:solidFill>
              </a:rPr>
              <a:t>AQ Home Allin1 Gen2 </a:t>
            </a:r>
            <a:r>
              <a:rPr lang="en-US" dirty="0" smtClean="0">
                <a:solidFill>
                  <a:schemeClr val="accent2">
                    <a:lumMod val="50000"/>
                  </a:schemeClr>
                </a:solidFill>
              </a:rPr>
              <a:t>(Desktop) </a:t>
            </a:r>
            <a:r>
              <a:rPr lang="en-US" dirty="0">
                <a:solidFill>
                  <a:schemeClr val="accent2">
                    <a:lumMod val="50000"/>
                  </a:schemeClr>
                </a:solidFill>
              </a:rPr>
              <a:t>has the highest manufacturing cost. </a:t>
            </a:r>
          </a:p>
          <a:p>
            <a:pPr marL="0" indent="0">
              <a:buNone/>
            </a:pPr>
            <a:r>
              <a:rPr lang="en-US" dirty="0" smtClean="0"/>
              <a:t> </a:t>
            </a:r>
            <a:endParaRPr lang="en-IN"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69782" y="2927837"/>
            <a:ext cx="2063177" cy="1928140"/>
          </a:xfrm>
          <a:prstGeom prst="rect">
            <a:avLst/>
          </a:prstGeom>
        </p:spPr>
      </p:pic>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50463" y="2927837"/>
            <a:ext cx="1928140" cy="1928140"/>
          </a:xfrm>
          <a:prstGeom prst="rect">
            <a:avLst/>
          </a:prstGeom>
        </p:spPr>
      </p:pic>
      <p:sp>
        <p:nvSpPr>
          <p:cNvPr id="7" name="TextBox 6"/>
          <p:cNvSpPr txBox="1"/>
          <p:nvPr/>
        </p:nvSpPr>
        <p:spPr>
          <a:xfrm>
            <a:off x="2249627" y="5079337"/>
            <a:ext cx="1503485" cy="369332"/>
          </a:xfrm>
          <a:prstGeom prst="rect">
            <a:avLst/>
          </a:prstGeom>
          <a:noFill/>
        </p:spPr>
        <p:txBody>
          <a:bodyPr wrap="square" rtlCol="0">
            <a:spAutoFit/>
          </a:bodyPr>
          <a:lstStyle/>
          <a:p>
            <a:pPr algn="ctr"/>
            <a:r>
              <a:rPr lang="en-US" dirty="0" smtClean="0"/>
              <a:t>$263.43</a:t>
            </a:r>
            <a:endParaRPr lang="en-IN" dirty="0"/>
          </a:p>
        </p:txBody>
      </p:sp>
      <p:sp>
        <p:nvSpPr>
          <p:cNvPr id="8" name="TextBox 7"/>
          <p:cNvSpPr txBox="1"/>
          <p:nvPr/>
        </p:nvSpPr>
        <p:spPr>
          <a:xfrm>
            <a:off x="6062790" y="5079337"/>
            <a:ext cx="1503485" cy="369332"/>
          </a:xfrm>
          <a:prstGeom prst="rect">
            <a:avLst/>
          </a:prstGeom>
          <a:noFill/>
        </p:spPr>
        <p:txBody>
          <a:bodyPr wrap="square" rtlCol="0">
            <a:spAutoFit/>
          </a:bodyPr>
          <a:lstStyle/>
          <a:p>
            <a:pPr algn="ctr"/>
            <a:r>
              <a:rPr lang="en-US" dirty="0" smtClean="0"/>
              <a:t>$0.87</a:t>
            </a:r>
            <a:endParaRPr lang="en-IN" dirty="0"/>
          </a:p>
        </p:txBody>
      </p:sp>
    </p:spTree>
    <p:extLst>
      <p:ext uri="{BB962C8B-B14F-4D97-AF65-F5344CB8AC3E}">
        <p14:creationId xmlns:p14="http://schemas.microsoft.com/office/powerpoint/2010/main" val="3975829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accent2">
                    <a:lumMod val="50000"/>
                  </a:schemeClr>
                </a:solidFill>
              </a:rPr>
              <a:t>Request </a:t>
            </a:r>
            <a:r>
              <a:rPr lang="en-US" sz="2400" dirty="0" smtClean="0">
                <a:solidFill>
                  <a:schemeClr val="accent2">
                    <a:lumMod val="50000"/>
                  </a:schemeClr>
                </a:solidFill>
              </a:rPr>
              <a:t>#6</a:t>
            </a:r>
            <a:endParaRPr lang="en-IN" sz="2400" dirty="0">
              <a:solidFill>
                <a:schemeClr val="accent2">
                  <a:lumMod val="50000"/>
                </a:schemeClr>
              </a:solidFill>
            </a:endParaRPr>
          </a:p>
        </p:txBody>
      </p:sp>
      <p:sp>
        <p:nvSpPr>
          <p:cNvPr id="6" name="Text Placeholder 5"/>
          <p:cNvSpPr>
            <a:spLocks noGrp="1"/>
          </p:cNvSpPr>
          <p:nvPr>
            <p:ph type="body" sz="half" idx="2"/>
          </p:nvPr>
        </p:nvSpPr>
        <p:spPr>
          <a:xfrm>
            <a:off x="677334" y="2777069"/>
            <a:ext cx="3854528" cy="3043439"/>
          </a:xfrm>
        </p:spPr>
        <p:txBody>
          <a:bodyPr>
            <a:normAutofit fontScale="92500" lnSpcReduction="10000"/>
          </a:bodyPr>
          <a:lstStyle/>
          <a:p>
            <a:r>
              <a:rPr lang="en-US" sz="1800" dirty="0">
                <a:solidFill>
                  <a:schemeClr val="accent2">
                    <a:lumMod val="50000"/>
                  </a:schemeClr>
                </a:solidFill>
              </a:rPr>
              <a:t>Generate a report which contains the top 5 customers who received an average </a:t>
            </a:r>
            <a:r>
              <a:rPr lang="en-US" sz="1800" dirty="0" smtClean="0">
                <a:solidFill>
                  <a:schemeClr val="accent2">
                    <a:lumMod val="50000"/>
                  </a:schemeClr>
                </a:solidFill>
              </a:rPr>
              <a:t>high </a:t>
            </a:r>
            <a:r>
              <a:rPr lang="en-US" sz="1800" dirty="0" err="1" smtClean="0">
                <a:solidFill>
                  <a:schemeClr val="accent2">
                    <a:lumMod val="50000"/>
                  </a:schemeClr>
                </a:solidFill>
              </a:rPr>
              <a:t>pre_invoice_discount_pct</a:t>
            </a:r>
            <a:r>
              <a:rPr lang="en-US" sz="1800" dirty="0" smtClean="0">
                <a:solidFill>
                  <a:schemeClr val="accent2">
                    <a:lumMod val="50000"/>
                  </a:schemeClr>
                </a:solidFill>
              </a:rPr>
              <a:t> </a:t>
            </a:r>
            <a:r>
              <a:rPr lang="en-US" sz="1800" dirty="0">
                <a:solidFill>
                  <a:schemeClr val="accent2">
                    <a:lumMod val="50000"/>
                  </a:schemeClr>
                </a:solidFill>
              </a:rPr>
              <a:t>for the fiscal year 2021 and in the Indian market. The final output contains these </a:t>
            </a:r>
            <a:r>
              <a:rPr lang="en-US" sz="1800" dirty="0" smtClean="0">
                <a:solidFill>
                  <a:schemeClr val="accent2">
                    <a:lumMod val="50000"/>
                  </a:schemeClr>
                </a:solidFill>
              </a:rPr>
              <a:t>fields: </a:t>
            </a:r>
          </a:p>
          <a:p>
            <a:r>
              <a:rPr lang="en-US" sz="1800" dirty="0" smtClean="0">
                <a:solidFill>
                  <a:schemeClr val="accent2">
                    <a:lumMod val="50000"/>
                  </a:schemeClr>
                </a:solidFill>
              </a:rPr>
              <a:t>	</a:t>
            </a:r>
            <a:r>
              <a:rPr lang="en-US" sz="1800" dirty="0" err="1" smtClean="0">
                <a:solidFill>
                  <a:schemeClr val="accent2">
                    <a:lumMod val="50000"/>
                  </a:schemeClr>
                </a:solidFill>
              </a:rPr>
              <a:t>customer_code</a:t>
            </a:r>
            <a:r>
              <a:rPr lang="en-US" sz="1800" dirty="0" smtClean="0">
                <a:solidFill>
                  <a:schemeClr val="accent2">
                    <a:lumMod val="50000"/>
                  </a:schemeClr>
                </a:solidFill>
              </a:rPr>
              <a:t> </a:t>
            </a:r>
          </a:p>
          <a:p>
            <a:r>
              <a:rPr lang="en-US" sz="1800" dirty="0" smtClean="0">
                <a:solidFill>
                  <a:schemeClr val="accent2">
                    <a:lumMod val="50000"/>
                  </a:schemeClr>
                </a:solidFill>
              </a:rPr>
              <a:t>	customer </a:t>
            </a:r>
          </a:p>
          <a:p>
            <a:r>
              <a:rPr lang="en-US" sz="1800" dirty="0" smtClean="0">
                <a:solidFill>
                  <a:schemeClr val="accent2">
                    <a:lumMod val="50000"/>
                  </a:schemeClr>
                </a:solidFill>
              </a:rPr>
              <a:t>	</a:t>
            </a:r>
            <a:r>
              <a:rPr lang="en-US" sz="1800" dirty="0" err="1" smtClean="0">
                <a:solidFill>
                  <a:schemeClr val="accent2">
                    <a:lumMod val="50000"/>
                  </a:schemeClr>
                </a:solidFill>
              </a:rPr>
              <a:t>average_discount_percentage</a:t>
            </a:r>
            <a:r>
              <a:rPr lang="en-US" sz="1800" dirty="0" smtClean="0">
                <a:solidFill>
                  <a:schemeClr val="accent2">
                    <a:lumMod val="50000"/>
                  </a:schemeClr>
                </a:solidFill>
              </a:rPr>
              <a:t> </a:t>
            </a:r>
            <a:endParaRPr lang="en-IN" sz="1800" dirty="0">
              <a:solidFill>
                <a:schemeClr val="accent2">
                  <a:lumMod val="50000"/>
                </a:schemeClr>
              </a:solidFill>
            </a:endParaRPr>
          </a:p>
        </p:txBody>
      </p:sp>
      <p:sp>
        <p:nvSpPr>
          <p:cNvPr id="2" name="Content Placeholder 1"/>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4760461" y="2677213"/>
            <a:ext cx="4513541" cy="1410481"/>
          </a:xfrm>
          <a:prstGeom prst="rect">
            <a:avLst/>
          </a:prstGeom>
        </p:spPr>
      </p:pic>
    </p:spTree>
    <p:extLst>
      <p:ext uri="{BB962C8B-B14F-4D97-AF65-F5344CB8AC3E}">
        <p14:creationId xmlns:p14="http://schemas.microsoft.com/office/powerpoint/2010/main" val="3206335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smtClean="0">
                <a:solidFill>
                  <a:schemeClr val="accent2">
                    <a:lumMod val="50000"/>
                  </a:schemeClr>
                </a:solidFill>
              </a:rPr>
              <a:t>Flipkart received the largest average pre invoice discount in fiscal year 2021 in Indian market, While Amazon got the least in the same year.</a:t>
            </a:r>
            <a:endParaRPr lang="en-IN" dirty="0">
              <a:solidFill>
                <a:schemeClr val="accent2">
                  <a:lumMod val="50000"/>
                </a:schemeClr>
              </a:solidFill>
            </a:endParaRPr>
          </a:p>
        </p:txBody>
      </p:sp>
      <p:pic>
        <p:nvPicPr>
          <p:cNvPr id="3" name="Picture 2"/>
          <p:cNvPicPr>
            <a:picLocks noChangeAspect="1"/>
          </p:cNvPicPr>
          <p:nvPr/>
        </p:nvPicPr>
        <p:blipFill>
          <a:blip r:embed="rId2"/>
          <a:stretch>
            <a:fillRect/>
          </a:stretch>
        </p:blipFill>
        <p:spPr>
          <a:xfrm>
            <a:off x="3089554" y="3252200"/>
            <a:ext cx="3772227" cy="2789162"/>
          </a:xfrm>
          <a:prstGeom prst="rect">
            <a:avLst/>
          </a:prstGeom>
        </p:spPr>
      </p:pic>
    </p:spTree>
    <p:extLst>
      <p:ext uri="{BB962C8B-B14F-4D97-AF65-F5344CB8AC3E}">
        <p14:creationId xmlns:p14="http://schemas.microsoft.com/office/powerpoint/2010/main" val="139910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accent2">
                    <a:lumMod val="50000"/>
                  </a:schemeClr>
                </a:solidFill>
              </a:rPr>
              <a:t>Request </a:t>
            </a:r>
            <a:r>
              <a:rPr lang="en-US" sz="2400" dirty="0" smtClean="0">
                <a:solidFill>
                  <a:schemeClr val="accent2">
                    <a:lumMod val="50000"/>
                  </a:schemeClr>
                </a:solidFill>
              </a:rPr>
              <a:t>#7</a:t>
            </a:r>
            <a:endParaRPr lang="en-IN" sz="2400" dirty="0">
              <a:solidFill>
                <a:schemeClr val="accent2">
                  <a:lumMod val="50000"/>
                </a:schemeClr>
              </a:solidFill>
            </a:endParaRPr>
          </a:p>
        </p:txBody>
      </p:sp>
      <p:sp>
        <p:nvSpPr>
          <p:cNvPr id="6" name="Text Placeholder 5"/>
          <p:cNvSpPr>
            <a:spLocks noGrp="1"/>
          </p:cNvSpPr>
          <p:nvPr>
            <p:ph type="body" sz="half" idx="2"/>
          </p:nvPr>
        </p:nvSpPr>
        <p:spPr>
          <a:xfrm>
            <a:off x="677334" y="2777069"/>
            <a:ext cx="3854528" cy="3043439"/>
          </a:xfrm>
        </p:spPr>
        <p:txBody>
          <a:bodyPr>
            <a:normAutofit fontScale="92500" lnSpcReduction="20000"/>
          </a:bodyPr>
          <a:lstStyle/>
          <a:p>
            <a:r>
              <a:rPr lang="en-US" sz="1800" dirty="0">
                <a:solidFill>
                  <a:schemeClr val="accent2">
                    <a:lumMod val="50000"/>
                  </a:schemeClr>
                </a:solidFill>
              </a:rPr>
              <a:t>Get the complete report of the Gross sales amount for the customer “</a:t>
            </a:r>
            <a:r>
              <a:rPr lang="en-US" sz="1800" dirty="0" err="1">
                <a:solidFill>
                  <a:schemeClr val="accent2">
                    <a:lumMod val="50000"/>
                  </a:schemeClr>
                </a:solidFill>
              </a:rPr>
              <a:t>Atliq</a:t>
            </a:r>
            <a:r>
              <a:rPr lang="en-US" sz="1800" dirty="0">
                <a:solidFill>
                  <a:schemeClr val="accent2">
                    <a:lumMod val="50000"/>
                  </a:schemeClr>
                </a:solidFill>
              </a:rPr>
              <a:t> Exclusive” for each month . This analysis helps to get an idea of low and high-performing months and take strategic decisions. The final report contains these columns</a:t>
            </a:r>
            <a:r>
              <a:rPr lang="en-US" sz="1800" dirty="0" smtClean="0">
                <a:solidFill>
                  <a:schemeClr val="accent2">
                    <a:lumMod val="50000"/>
                  </a:schemeClr>
                </a:solidFill>
              </a:rPr>
              <a:t>:</a:t>
            </a:r>
          </a:p>
          <a:p>
            <a:r>
              <a:rPr lang="en-US" sz="1800" dirty="0" smtClean="0">
                <a:solidFill>
                  <a:schemeClr val="accent2">
                    <a:lumMod val="50000"/>
                  </a:schemeClr>
                </a:solidFill>
              </a:rPr>
              <a:t>	 </a:t>
            </a:r>
            <a:r>
              <a:rPr lang="en-US" sz="1800" dirty="0">
                <a:solidFill>
                  <a:schemeClr val="accent2">
                    <a:lumMod val="50000"/>
                  </a:schemeClr>
                </a:solidFill>
              </a:rPr>
              <a:t>Month </a:t>
            </a:r>
            <a:endParaRPr lang="en-US" sz="1800" dirty="0" smtClean="0">
              <a:solidFill>
                <a:schemeClr val="accent2">
                  <a:lumMod val="50000"/>
                </a:schemeClr>
              </a:solidFill>
            </a:endParaRPr>
          </a:p>
          <a:p>
            <a:r>
              <a:rPr lang="en-US" sz="1800" dirty="0">
                <a:solidFill>
                  <a:schemeClr val="accent2">
                    <a:lumMod val="50000"/>
                  </a:schemeClr>
                </a:solidFill>
              </a:rPr>
              <a:t>	</a:t>
            </a:r>
            <a:r>
              <a:rPr lang="en-US" sz="1800" dirty="0" smtClean="0">
                <a:solidFill>
                  <a:schemeClr val="accent2">
                    <a:lumMod val="50000"/>
                  </a:schemeClr>
                </a:solidFill>
              </a:rPr>
              <a:t> Year </a:t>
            </a:r>
          </a:p>
          <a:p>
            <a:r>
              <a:rPr lang="en-US" sz="1800" dirty="0" smtClean="0">
                <a:solidFill>
                  <a:schemeClr val="accent2">
                    <a:lumMod val="50000"/>
                  </a:schemeClr>
                </a:solidFill>
              </a:rPr>
              <a:t>	 Gross </a:t>
            </a:r>
            <a:r>
              <a:rPr lang="en-US" sz="1800" dirty="0">
                <a:solidFill>
                  <a:schemeClr val="accent2">
                    <a:lumMod val="50000"/>
                  </a:schemeClr>
                </a:solidFill>
              </a:rPr>
              <a:t>sales </a:t>
            </a:r>
            <a:endParaRPr lang="en-US" sz="1800" dirty="0" smtClean="0">
              <a:solidFill>
                <a:schemeClr val="accent2">
                  <a:lumMod val="50000"/>
                </a:schemeClr>
              </a:solidFill>
            </a:endParaRPr>
          </a:p>
          <a:p>
            <a:r>
              <a:rPr lang="en-US" sz="1800" dirty="0" smtClean="0">
                <a:solidFill>
                  <a:schemeClr val="accent2">
                    <a:lumMod val="50000"/>
                  </a:schemeClr>
                </a:solidFill>
              </a:rPr>
              <a:t>	 Amount </a:t>
            </a:r>
            <a:endParaRPr lang="en-IN" sz="1800" dirty="0">
              <a:solidFill>
                <a:schemeClr val="accent2">
                  <a:lumMod val="50000"/>
                </a:schemeClr>
              </a:solidFill>
            </a:endParaRPr>
          </a:p>
        </p:txBody>
      </p:sp>
      <p:sp>
        <p:nvSpPr>
          <p:cNvPr id="2" name="Content Placeholder 1"/>
          <p:cNvSpPr>
            <a:spLocks noGrp="1"/>
          </p:cNvSpPr>
          <p:nvPr>
            <p:ph idx="1"/>
          </p:nvPr>
        </p:nvSpPr>
        <p:spPr/>
        <p:txBody>
          <a:bodyPr/>
          <a:lstStyle/>
          <a:p>
            <a:endParaRPr lang="en-IN" dirty="0"/>
          </a:p>
        </p:txBody>
      </p:sp>
      <p:pic>
        <p:nvPicPr>
          <p:cNvPr id="3" name="Picture 2"/>
          <p:cNvPicPr>
            <a:picLocks noChangeAspect="1"/>
          </p:cNvPicPr>
          <p:nvPr/>
        </p:nvPicPr>
        <p:blipFill>
          <a:blip r:embed="rId2"/>
          <a:stretch>
            <a:fillRect/>
          </a:stretch>
        </p:blipFill>
        <p:spPr>
          <a:xfrm>
            <a:off x="5795787" y="764190"/>
            <a:ext cx="2442887" cy="5027904"/>
          </a:xfrm>
          <a:prstGeom prst="rect">
            <a:avLst/>
          </a:prstGeom>
        </p:spPr>
      </p:pic>
    </p:spTree>
    <p:extLst>
      <p:ext uri="{BB962C8B-B14F-4D97-AF65-F5344CB8AC3E}">
        <p14:creationId xmlns:p14="http://schemas.microsoft.com/office/powerpoint/2010/main" val="3980898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a:solidFill>
                  <a:schemeClr val="accent2">
                    <a:lumMod val="50000"/>
                  </a:schemeClr>
                </a:solidFill>
              </a:rPr>
              <a:t>For </a:t>
            </a:r>
            <a:r>
              <a:rPr lang="en-US" dirty="0" err="1">
                <a:solidFill>
                  <a:schemeClr val="accent2">
                    <a:lumMod val="50000"/>
                  </a:schemeClr>
                </a:solidFill>
              </a:rPr>
              <a:t>AtliqExclusive</a:t>
            </a:r>
            <a:r>
              <a:rPr lang="en-US" dirty="0">
                <a:solidFill>
                  <a:schemeClr val="accent2">
                    <a:lumMod val="50000"/>
                  </a:schemeClr>
                </a:solidFill>
              </a:rPr>
              <a:t>, November 2020 marked </a:t>
            </a:r>
            <a:r>
              <a:rPr lang="en-US" dirty="0" smtClean="0">
                <a:solidFill>
                  <a:schemeClr val="accent2">
                    <a:lumMod val="50000"/>
                  </a:schemeClr>
                </a:solidFill>
              </a:rPr>
              <a:t>the highest </a:t>
            </a:r>
            <a:r>
              <a:rPr lang="en-US" dirty="0">
                <a:solidFill>
                  <a:schemeClr val="accent2">
                    <a:lumMod val="50000"/>
                  </a:schemeClr>
                </a:solidFill>
              </a:rPr>
              <a:t>sales, and March 2020 marked the lowest gross </a:t>
            </a:r>
            <a:r>
              <a:rPr lang="en-US" dirty="0" smtClean="0">
                <a:solidFill>
                  <a:schemeClr val="accent2">
                    <a:lumMod val="50000"/>
                  </a:schemeClr>
                </a:solidFill>
              </a:rPr>
              <a:t>sales. </a:t>
            </a:r>
          </a:p>
          <a:p>
            <a:r>
              <a:rPr lang="en-US" dirty="0" smtClean="0">
                <a:solidFill>
                  <a:schemeClr val="accent2">
                    <a:lumMod val="50000"/>
                  </a:schemeClr>
                </a:solidFill>
              </a:rPr>
              <a:t>The </a:t>
            </a:r>
            <a:r>
              <a:rPr lang="en-US" dirty="0">
                <a:solidFill>
                  <a:schemeClr val="accent2">
                    <a:lumMod val="50000"/>
                  </a:schemeClr>
                </a:solidFill>
              </a:rPr>
              <a:t>lower sales between March and August are because of COVID-19</a:t>
            </a:r>
            <a:r>
              <a:rPr lang="en-US" dirty="0" smtClean="0">
                <a:solidFill>
                  <a:schemeClr val="accent2">
                    <a:lumMod val="50000"/>
                  </a:schemeClr>
                </a:solidFill>
              </a:rPr>
              <a:t>.</a:t>
            </a:r>
          </a:p>
          <a:p>
            <a:r>
              <a:rPr lang="en-US" dirty="0" smtClean="0">
                <a:solidFill>
                  <a:schemeClr val="accent2">
                    <a:lumMod val="50000"/>
                  </a:schemeClr>
                </a:solidFill>
              </a:rPr>
              <a:t> </a:t>
            </a:r>
            <a:r>
              <a:rPr lang="en-US" dirty="0">
                <a:solidFill>
                  <a:schemeClr val="accent2">
                    <a:lumMod val="50000"/>
                  </a:schemeClr>
                </a:solidFill>
              </a:rPr>
              <a:t>However, it’s a very good sign that the sales increased quickly after August and reached the highest level since the last two years in November.</a:t>
            </a:r>
            <a:endParaRPr lang="en-IN" dirty="0">
              <a:solidFill>
                <a:schemeClr val="accent2">
                  <a:lumMod val="50000"/>
                </a:schemeClr>
              </a:solidFill>
            </a:endParaRPr>
          </a:p>
        </p:txBody>
      </p:sp>
      <p:pic>
        <p:nvPicPr>
          <p:cNvPr id="4" name="Picture 3"/>
          <p:cNvPicPr>
            <a:picLocks noChangeAspect="1"/>
          </p:cNvPicPr>
          <p:nvPr/>
        </p:nvPicPr>
        <p:blipFill>
          <a:blip r:embed="rId2"/>
          <a:stretch>
            <a:fillRect/>
          </a:stretch>
        </p:blipFill>
        <p:spPr>
          <a:xfrm>
            <a:off x="1409767" y="3273280"/>
            <a:ext cx="7131802" cy="2768082"/>
          </a:xfrm>
          <a:prstGeom prst="rect">
            <a:avLst/>
          </a:prstGeom>
        </p:spPr>
      </p:pic>
    </p:spTree>
    <p:extLst>
      <p:ext uri="{BB962C8B-B14F-4D97-AF65-F5344CB8AC3E}">
        <p14:creationId xmlns:p14="http://schemas.microsoft.com/office/powerpoint/2010/main" val="1344591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accent2">
                    <a:lumMod val="50000"/>
                  </a:schemeClr>
                </a:solidFill>
              </a:rPr>
              <a:t>Request </a:t>
            </a:r>
            <a:r>
              <a:rPr lang="en-US" sz="2400" dirty="0" smtClean="0">
                <a:solidFill>
                  <a:schemeClr val="accent2">
                    <a:lumMod val="50000"/>
                  </a:schemeClr>
                </a:solidFill>
              </a:rPr>
              <a:t>#8</a:t>
            </a:r>
            <a:endParaRPr lang="en-IN" sz="2400" dirty="0">
              <a:solidFill>
                <a:schemeClr val="accent2">
                  <a:lumMod val="50000"/>
                </a:schemeClr>
              </a:solidFill>
            </a:endParaRPr>
          </a:p>
        </p:txBody>
      </p:sp>
      <p:sp>
        <p:nvSpPr>
          <p:cNvPr id="6" name="Text Placeholder 5"/>
          <p:cNvSpPr>
            <a:spLocks noGrp="1"/>
          </p:cNvSpPr>
          <p:nvPr>
            <p:ph type="body" sz="half" idx="2"/>
          </p:nvPr>
        </p:nvSpPr>
        <p:spPr>
          <a:xfrm>
            <a:off x="677334" y="2777069"/>
            <a:ext cx="3854528" cy="3043439"/>
          </a:xfrm>
        </p:spPr>
        <p:txBody>
          <a:bodyPr>
            <a:normAutofit/>
          </a:bodyPr>
          <a:lstStyle/>
          <a:p>
            <a:r>
              <a:rPr lang="en-US" sz="1800" dirty="0">
                <a:solidFill>
                  <a:schemeClr val="accent2">
                    <a:lumMod val="50000"/>
                  </a:schemeClr>
                </a:solidFill>
              </a:rPr>
              <a:t>In which quarter of 2020, got the maximum </a:t>
            </a:r>
            <a:r>
              <a:rPr lang="en-US" sz="1800" dirty="0" err="1">
                <a:solidFill>
                  <a:schemeClr val="accent2">
                    <a:lumMod val="50000"/>
                  </a:schemeClr>
                </a:solidFill>
              </a:rPr>
              <a:t>total_sold_quantity</a:t>
            </a:r>
            <a:r>
              <a:rPr lang="en-US" sz="1800" dirty="0">
                <a:solidFill>
                  <a:schemeClr val="accent2">
                    <a:lumMod val="50000"/>
                  </a:schemeClr>
                </a:solidFill>
              </a:rPr>
              <a:t>? The final output contains these fields sorted by the </a:t>
            </a:r>
            <a:r>
              <a:rPr lang="en-US" sz="1800" dirty="0" err="1">
                <a:solidFill>
                  <a:schemeClr val="accent2">
                    <a:lumMod val="50000"/>
                  </a:schemeClr>
                </a:solidFill>
              </a:rPr>
              <a:t>total_sold_quantity</a:t>
            </a:r>
            <a:r>
              <a:rPr lang="en-US" sz="1800" dirty="0" smtClean="0">
                <a:solidFill>
                  <a:schemeClr val="accent2">
                    <a:lumMod val="50000"/>
                  </a:schemeClr>
                </a:solidFill>
              </a:rPr>
              <a:t>,</a:t>
            </a:r>
          </a:p>
          <a:p>
            <a:r>
              <a:rPr lang="en-US" sz="1800" dirty="0" smtClean="0">
                <a:solidFill>
                  <a:schemeClr val="accent2">
                    <a:lumMod val="50000"/>
                  </a:schemeClr>
                </a:solidFill>
              </a:rPr>
              <a:t> 	Quarter </a:t>
            </a:r>
          </a:p>
          <a:p>
            <a:r>
              <a:rPr lang="en-US" sz="1800" dirty="0" smtClean="0">
                <a:solidFill>
                  <a:schemeClr val="accent2">
                    <a:lumMod val="50000"/>
                  </a:schemeClr>
                </a:solidFill>
              </a:rPr>
              <a:t>	</a:t>
            </a:r>
            <a:r>
              <a:rPr lang="en-US" sz="1800" dirty="0" err="1" smtClean="0">
                <a:solidFill>
                  <a:schemeClr val="accent2">
                    <a:lumMod val="50000"/>
                  </a:schemeClr>
                </a:solidFill>
              </a:rPr>
              <a:t>total_sold_quantity</a:t>
            </a:r>
            <a:r>
              <a:rPr lang="en-US" sz="1800" dirty="0" smtClean="0">
                <a:solidFill>
                  <a:schemeClr val="accent2">
                    <a:lumMod val="50000"/>
                  </a:schemeClr>
                </a:solidFill>
              </a:rPr>
              <a:t> </a:t>
            </a:r>
            <a:endParaRPr lang="en-IN" sz="1800" dirty="0">
              <a:solidFill>
                <a:schemeClr val="accent2">
                  <a:lumMod val="50000"/>
                </a:schemeClr>
              </a:solidFill>
            </a:endParaRPr>
          </a:p>
        </p:txBody>
      </p:sp>
      <p:sp>
        <p:nvSpPr>
          <p:cNvPr id="2" name="Content Placeholder 1"/>
          <p:cNvSpPr>
            <a:spLocks noGrp="1"/>
          </p:cNvSpPr>
          <p:nvPr>
            <p:ph idx="1"/>
          </p:nvPr>
        </p:nvSpPr>
        <p:spPr/>
        <p:txBody>
          <a:bodyPr/>
          <a:lstStyle/>
          <a:p>
            <a:endParaRPr lang="en-IN" dirty="0"/>
          </a:p>
        </p:txBody>
      </p:sp>
      <p:pic>
        <p:nvPicPr>
          <p:cNvPr id="3" name="Picture 2"/>
          <p:cNvPicPr>
            <a:picLocks noChangeAspect="1"/>
          </p:cNvPicPr>
          <p:nvPr/>
        </p:nvPicPr>
        <p:blipFill>
          <a:blip r:embed="rId2"/>
          <a:stretch>
            <a:fillRect/>
          </a:stretch>
        </p:blipFill>
        <p:spPr>
          <a:xfrm>
            <a:off x="5072932" y="2374567"/>
            <a:ext cx="3888597" cy="1807149"/>
          </a:xfrm>
          <a:prstGeom prst="rect">
            <a:avLst/>
          </a:prstGeom>
        </p:spPr>
      </p:pic>
    </p:spTree>
    <p:extLst>
      <p:ext uri="{BB962C8B-B14F-4D97-AF65-F5344CB8AC3E}">
        <p14:creationId xmlns:p14="http://schemas.microsoft.com/office/powerpoint/2010/main" val="3266979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a:solidFill>
                  <a:schemeClr val="accent2">
                    <a:lumMod val="50000"/>
                  </a:schemeClr>
                </a:solidFill>
              </a:rPr>
              <a:t>The sold quantity decreased to </a:t>
            </a:r>
            <a:r>
              <a:rPr lang="en-US" dirty="0" smtClean="0">
                <a:solidFill>
                  <a:schemeClr val="accent2">
                    <a:lumMod val="50000"/>
                  </a:schemeClr>
                </a:solidFill>
              </a:rPr>
              <a:t>2.08 </a:t>
            </a:r>
            <a:r>
              <a:rPr lang="en-US" dirty="0">
                <a:solidFill>
                  <a:schemeClr val="accent2">
                    <a:lumMod val="50000"/>
                  </a:schemeClr>
                </a:solidFill>
              </a:rPr>
              <a:t>million in quarter 3 of FY 2020, which was actually March, April, and May when COVID-19 was at its peak. </a:t>
            </a:r>
            <a:endParaRPr lang="en-US" dirty="0" smtClean="0">
              <a:solidFill>
                <a:schemeClr val="accent2">
                  <a:lumMod val="50000"/>
                </a:schemeClr>
              </a:solidFill>
            </a:endParaRPr>
          </a:p>
          <a:p>
            <a:r>
              <a:rPr lang="en-US" dirty="0">
                <a:solidFill>
                  <a:schemeClr val="accent2">
                    <a:lumMod val="50000"/>
                  </a:schemeClr>
                </a:solidFill>
              </a:rPr>
              <a:t>But we started recovering </a:t>
            </a:r>
            <a:r>
              <a:rPr lang="en-US" dirty="0" smtClean="0">
                <a:solidFill>
                  <a:schemeClr val="accent2">
                    <a:lumMod val="50000"/>
                  </a:schemeClr>
                </a:solidFill>
              </a:rPr>
              <a:t>early </a:t>
            </a:r>
            <a:r>
              <a:rPr lang="en-US" dirty="0">
                <a:solidFill>
                  <a:schemeClr val="accent2">
                    <a:lumMod val="50000"/>
                  </a:schemeClr>
                </a:solidFill>
              </a:rPr>
              <a:t>during quarter 4 is probably because of the increased need for hardware like desktops and notebooks as majority of the students began or continued to do their coursework online during this time, and there was a huge demand for computer accessories during this period.</a:t>
            </a:r>
            <a:endParaRPr lang="en-IN" dirty="0">
              <a:solidFill>
                <a:schemeClr val="accent2">
                  <a:lumMod val="50000"/>
                </a:schemeClr>
              </a:solidFill>
            </a:endParaRPr>
          </a:p>
        </p:txBody>
      </p:sp>
      <p:pic>
        <p:nvPicPr>
          <p:cNvPr id="2" name="Picture 1"/>
          <p:cNvPicPr>
            <a:picLocks noChangeAspect="1"/>
          </p:cNvPicPr>
          <p:nvPr/>
        </p:nvPicPr>
        <p:blipFill>
          <a:blip r:embed="rId2"/>
          <a:stretch>
            <a:fillRect/>
          </a:stretch>
        </p:blipFill>
        <p:spPr>
          <a:xfrm>
            <a:off x="3631802" y="3430980"/>
            <a:ext cx="2698659" cy="2997586"/>
          </a:xfrm>
          <a:prstGeom prst="rect">
            <a:avLst/>
          </a:prstGeom>
        </p:spPr>
      </p:pic>
    </p:spTree>
    <p:extLst>
      <p:ext uri="{BB962C8B-B14F-4D97-AF65-F5344CB8AC3E}">
        <p14:creationId xmlns:p14="http://schemas.microsoft.com/office/powerpoint/2010/main" val="381662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accent2">
                    <a:lumMod val="50000"/>
                  </a:schemeClr>
                </a:solidFill>
              </a:rPr>
              <a:t>Request </a:t>
            </a:r>
            <a:r>
              <a:rPr lang="en-US" sz="2400" dirty="0" smtClean="0">
                <a:solidFill>
                  <a:schemeClr val="accent2">
                    <a:lumMod val="50000"/>
                  </a:schemeClr>
                </a:solidFill>
              </a:rPr>
              <a:t>#9</a:t>
            </a:r>
            <a:endParaRPr lang="en-IN" sz="2400" dirty="0">
              <a:solidFill>
                <a:schemeClr val="accent2">
                  <a:lumMod val="50000"/>
                </a:schemeClr>
              </a:solidFill>
            </a:endParaRPr>
          </a:p>
        </p:txBody>
      </p:sp>
      <p:sp>
        <p:nvSpPr>
          <p:cNvPr id="6" name="Text Placeholder 5"/>
          <p:cNvSpPr>
            <a:spLocks noGrp="1"/>
          </p:cNvSpPr>
          <p:nvPr>
            <p:ph type="body" sz="half" idx="2"/>
          </p:nvPr>
        </p:nvSpPr>
        <p:spPr>
          <a:xfrm>
            <a:off x="677334" y="2777069"/>
            <a:ext cx="3854528" cy="3043439"/>
          </a:xfrm>
        </p:spPr>
        <p:txBody>
          <a:bodyPr>
            <a:normAutofit/>
          </a:bodyPr>
          <a:lstStyle/>
          <a:p>
            <a:r>
              <a:rPr lang="en-US" sz="1800" dirty="0">
                <a:solidFill>
                  <a:schemeClr val="accent2">
                    <a:lumMod val="50000"/>
                  </a:schemeClr>
                </a:solidFill>
              </a:rPr>
              <a:t>Which channel helped to bring more gross sales in the fiscal year 2021 and the percentage of contribution? The final output contains these </a:t>
            </a:r>
            <a:r>
              <a:rPr lang="en-US" sz="1800" dirty="0" smtClean="0">
                <a:solidFill>
                  <a:schemeClr val="accent2">
                    <a:lumMod val="50000"/>
                  </a:schemeClr>
                </a:solidFill>
              </a:rPr>
              <a:t>fields</a:t>
            </a:r>
            <a:r>
              <a:rPr lang="en-US" sz="1800" dirty="0">
                <a:solidFill>
                  <a:schemeClr val="accent2">
                    <a:lumMod val="50000"/>
                  </a:schemeClr>
                </a:solidFill>
              </a:rPr>
              <a:t>:</a:t>
            </a:r>
            <a:endParaRPr lang="en-US" sz="1800" dirty="0" smtClean="0">
              <a:solidFill>
                <a:schemeClr val="accent2">
                  <a:lumMod val="50000"/>
                </a:schemeClr>
              </a:solidFill>
            </a:endParaRPr>
          </a:p>
          <a:p>
            <a:r>
              <a:rPr lang="en-US" sz="1800" dirty="0" smtClean="0">
                <a:solidFill>
                  <a:schemeClr val="accent2">
                    <a:lumMod val="50000"/>
                  </a:schemeClr>
                </a:solidFill>
              </a:rPr>
              <a:t>	channel </a:t>
            </a:r>
          </a:p>
          <a:p>
            <a:r>
              <a:rPr lang="en-US" sz="1800" dirty="0" smtClean="0">
                <a:solidFill>
                  <a:schemeClr val="accent2">
                    <a:lumMod val="50000"/>
                  </a:schemeClr>
                </a:solidFill>
              </a:rPr>
              <a:t>	</a:t>
            </a:r>
            <a:r>
              <a:rPr lang="en-US" sz="1800" dirty="0" err="1" smtClean="0">
                <a:solidFill>
                  <a:schemeClr val="accent2">
                    <a:lumMod val="50000"/>
                  </a:schemeClr>
                </a:solidFill>
              </a:rPr>
              <a:t>gross_sales_mln</a:t>
            </a:r>
            <a:r>
              <a:rPr lang="en-US" sz="1800" dirty="0" smtClean="0">
                <a:solidFill>
                  <a:schemeClr val="accent2">
                    <a:lumMod val="50000"/>
                  </a:schemeClr>
                </a:solidFill>
              </a:rPr>
              <a:t> </a:t>
            </a:r>
          </a:p>
          <a:p>
            <a:r>
              <a:rPr lang="en-US" sz="1800" dirty="0" smtClean="0">
                <a:solidFill>
                  <a:schemeClr val="accent2">
                    <a:lumMod val="50000"/>
                  </a:schemeClr>
                </a:solidFill>
              </a:rPr>
              <a:t>	percentage</a:t>
            </a:r>
            <a:endParaRPr lang="en-IN" sz="1800" dirty="0">
              <a:solidFill>
                <a:schemeClr val="accent2">
                  <a:lumMod val="50000"/>
                </a:schemeClr>
              </a:solidFill>
            </a:endParaRPr>
          </a:p>
        </p:txBody>
      </p:sp>
      <p:sp>
        <p:nvSpPr>
          <p:cNvPr id="2" name="Content Placeholder 1"/>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4769291" y="2609276"/>
            <a:ext cx="4495879" cy="1337731"/>
          </a:xfrm>
          <a:prstGeom prst="rect">
            <a:avLst/>
          </a:prstGeom>
        </p:spPr>
      </p:pic>
    </p:spTree>
    <p:extLst>
      <p:ext uri="{BB962C8B-B14F-4D97-AF65-F5344CB8AC3E}">
        <p14:creationId xmlns:p14="http://schemas.microsoft.com/office/powerpoint/2010/main" val="1869749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chemeClr val="accent1">
                    <a:lumMod val="50000"/>
                  </a:schemeClr>
                </a:solidFill>
              </a:rPr>
              <a:t>Problem Statement</a:t>
            </a:r>
            <a:endParaRPr lang="en-IN" dirty="0">
              <a:solidFill>
                <a:schemeClr val="accent1">
                  <a:lumMod val="50000"/>
                </a:schemeClr>
              </a:solidFill>
            </a:endParaRPr>
          </a:p>
        </p:txBody>
      </p:sp>
      <p:sp>
        <p:nvSpPr>
          <p:cNvPr id="3" name="Content Placeholder 2"/>
          <p:cNvSpPr>
            <a:spLocks noGrp="1"/>
          </p:cNvSpPr>
          <p:nvPr>
            <p:ph idx="1"/>
          </p:nvPr>
        </p:nvSpPr>
        <p:spPr/>
        <p:txBody>
          <a:bodyPr/>
          <a:lstStyle/>
          <a:p>
            <a:r>
              <a:rPr lang="en-US" dirty="0" err="1">
                <a:solidFill>
                  <a:schemeClr val="accent2">
                    <a:lumMod val="50000"/>
                  </a:schemeClr>
                </a:solidFill>
              </a:rPr>
              <a:t>Atliq</a:t>
            </a:r>
            <a:r>
              <a:rPr lang="en-US" dirty="0">
                <a:solidFill>
                  <a:schemeClr val="accent2">
                    <a:lumMod val="50000"/>
                  </a:schemeClr>
                </a:solidFill>
              </a:rPr>
              <a:t> </a:t>
            </a:r>
            <a:r>
              <a:rPr lang="en-US" dirty="0" err="1" smtClean="0">
                <a:solidFill>
                  <a:schemeClr val="accent2">
                    <a:lumMod val="50000"/>
                  </a:schemeClr>
                </a:solidFill>
              </a:rPr>
              <a:t>Hardwares</a:t>
            </a:r>
            <a:r>
              <a:rPr lang="en-US" dirty="0" smtClean="0">
                <a:solidFill>
                  <a:schemeClr val="accent2">
                    <a:lumMod val="50000"/>
                  </a:schemeClr>
                </a:solidFill>
              </a:rPr>
              <a:t> </a:t>
            </a:r>
            <a:r>
              <a:rPr lang="en-US" dirty="0">
                <a:solidFill>
                  <a:schemeClr val="accent2">
                    <a:lumMod val="50000"/>
                  </a:schemeClr>
                </a:solidFill>
              </a:rPr>
              <a:t>is one of the leading computer hardware producers in India and well expanded in other countries too.</a:t>
            </a:r>
          </a:p>
          <a:p>
            <a:r>
              <a:rPr lang="en-US" dirty="0">
                <a:solidFill>
                  <a:schemeClr val="accent2">
                    <a:lumMod val="50000"/>
                  </a:schemeClr>
                </a:solidFill>
              </a:rPr>
              <a:t>However, the management noticed that they do not get enough insights to make quick and smart data-informed decisions. </a:t>
            </a:r>
            <a:endParaRPr lang="en-US" dirty="0" smtClean="0">
              <a:solidFill>
                <a:schemeClr val="accent2">
                  <a:lumMod val="50000"/>
                </a:schemeClr>
              </a:solidFill>
            </a:endParaRPr>
          </a:p>
          <a:p>
            <a:r>
              <a:rPr lang="en-US" dirty="0" smtClean="0">
                <a:solidFill>
                  <a:schemeClr val="accent2">
                    <a:lumMod val="50000"/>
                  </a:schemeClr>
                </a:solidFill>
              </a:rPr>
              <a:t>There are 10 ad-hoc requests which the company needs insights .</a:t>
            </a:r>
          </a:p>
          <a:p>
            <a:r>
              <a:rPr lang="en-US" dirty="0" smtClean="0">
                <a:solidFill>
                  <a:schemeClr val="accent2">
                    <a:lumMod val="50000"/>
                  </a:schemeClr>
                </a:solidFill>
              </a:rPr>
              <a:t>Objective is to run a SQL query to answer the requests and covert it into the visualizations and present Insights to the top level management. </a:t>
            </a:r>
          </a:p>
          <a:p>
            <a:endParaRPr lang="en-US" dirty="0" smtClean="0">
              <a:solidFill>
                <a:schemeClr val="accent2">
                  <a:lumMod val="50000"/>
                </a:schemeClr>
              </a:solidFill>
            </a:endParaRPr>
          </a:p>
        </p:txBody>
      </p:sp>
    </p:spTree>
    <p:extLst>
      <p:ext uri="{BB962C8B-B14F-4D97-AF65-F5344CB8AC3E}">
        <p14:creationId xmlns:p14="http://schemas.microsoft.com/office/powerpoint/2010/main" val="2804707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smtClean="0">
                <a:solidFill>
                  <a:schemeClr val="accent2">
                    <a:lumMod val="50000"/>
                  </a:schemeClr>
                </a:solidFill>
              </a:rPr>
              <a:t>In FY 2021, </a:t>
            </a:r>
            <a:r>
              <a:rPr lang="en-US" dirty="0">
                <a:solidFill>
                  <a:schemeClr val="accent2">
                    <a:lumMod val="50000"/>
                  </a:schemeClr>
                </a:solidFill>
              </a:rPr>
              <a:t>majority of our sales took place via retailers, which is 75% of the total sales. Only a very small percentage of our sales happened through direct and distributor channels.</a:t>
            </a:r>
            <a:endParaRPr lang="en-IN" dirty="0">
              <a:solidFill>
                <a:schemeClr val="accent2">
                  <a:lumMod val="50000"/>
                </a:schemeClr>
              </a:solidFill>
            </a:endParaRPr>
          </a:p>
        </p:txBody>
      </p:sp>
      <p:pic>
        <p:nvPicPr>
          <p:cNvPr id="3" name="Picture 2"/>
          <p:cNvPicPr>
            <a:picLocks noChangeAspect="1"/>
          </p:cNvPicPr>
          <p:nvPr/>
        </p:nvPicPr>
        <p:blipFill>
          <a:blip r:embed="rId2"/>
          <a:stretch>
            <a:fillRect/>
          </a:stretch>
        </p:blipFill>
        <p:spPr>
          <a:xfrm>
            <a:off x="3234347" y="2967584"/>
            <a:ext cx="3482642" cy="2575783"/>
          </a:xfrm>
          <a:prstGeom prst="rect">
            <a:avLst/>
          </a:prstGeom>
        </p:spPr>
      </p:pic>
    </p:spTree>
    <p:extLst>
      <p:ext uri="{BB962C8B-B14F-4D97-AF65-F5344CB8AC3E}">
        <p14:creationId xmlns:p14="http://schemas.microsoft.com/office/powerpoint/2010/main" val="413163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accent2">
                    <a:lumMod val="50000"/>
                  </a:schemeClr>
                </a:solidFill>
              </a:rPr>
              <a:t>Request </a:t>
            </a:r>
            <a:r>
              <a:rPr lang="en-US" sz="2400" dirty="0" smtClean="0">
                <a:solidFill>
                  <a:schemeClr val="accent2">
                    <a:lumMod val="50000"/>
                  </a:schemeClr>
                </a:solidFill>
              </a:rPr>
              <a:t>#10</a:t>
            </a:r>
            <a:endParaRPr lang="en-IN" sz="2400" dirty="0">
              <a:solidFill>
                <a:schemeClr val="accent2">
                  <a:lumMod val="50000"/>
                </a:schemeClr>
              </a:solidFill>
            </a:endParaRPr>
          </a:p>
        </p:txBody>
      </p:sp>
      <p:sp>
        <p:nvSpPr>
          <p:cNvPr id="6" name="Text Placeholder 5"/>
          <p:cNvSpPr>
            <a:spLocks noGrp="1"/>
          </p:cNvSpPr>
          <p:nvPr>
            <p:ph type="body" sz="half" idx="2"/>
          </p:nvPr>
        </p:nvSpPr>
        <p:spPr>
          <a:xfrm>
            <a:off x="677334" y="2777069"/>
            <a:ext cx="3854528" cy="3043439"/>
          </a:xfrm>
        </p:spPr>
        <p:txBody>
          <a:bodyPr>
            <a:normAutofit fontScale="92500" lnSpcReduction="20000"/>
          </a:bodyPr>
          <a:lstStyle/>
          <a:p>
            <a:r>
              <a:rPr lang="en-US" sz="1800" dirty="0">
                <a:solidFill>
                  <a:schemeClr val="accent2">
                    <a:lumMod val="50000"/>
                  </a:schemeClr>
                </a:solidFill>
              </a:rPr>
              <a:t>Get the Top 3 products in each division that have a high </a:t>
            </a:r>
            <a:r>
              <a:rPr lang="en-US" sz="1800" dirty="0" err="1">
                <a:solidFill>
                  <a:schemeClr val="accent2">
                    <a:lumMod val="50000"/>
                  </a:schemeClr>
                </a:solidFill>
              </a:rPr>
              <a:t>total_sold_quantity</a:t>
            </a:r>
            <a:r>
              <a:rPr lang="en-US" sz="1800" dirty="0">
                <a:solidFill>
                  <a:schemeClr val="accent2">
                    <a:lumMod val="50000"/>
                  </a:schemeClr>
                </a:solidFill>
              </a:rPr>
              <a:t> in the </a:t>
            </a:r>
            <a:r>
              <a:rPr lang="en-US" sz="1800" dirty="0" err="1">
                <a:solidFill>
                  <a:schemeClr val="accent2">
                    <a:lumMod val="50000"/>
                  </a:schemeClr>
                </a:solidFill>
              </a:rPr>
              <a:t>fiscal_year</a:t>
            </a:r>
            <a:r>
              <a:rPr lang="en-US" sz="1800" dirty="0">
                <a:solidFill>
                  <a:schemeClr val="accent2">
                    <a:lumMod val="50000"/>
                  </a:schemeClr>
                </a:solidFill>
              </a:rPr>
              <a:t> 2021? The final output contains these </a:t>
            </a:r>
            <a:r>
              <a:rPr lang="en-US" sz="1800" dirty="0" smtClean="0">
                <a:solidFill>
                  <a:schemeClr val="accent2">
                    <a:lumMod val="50000"/>
                  </a:schemeClr>
                </a:solidFill>
              </a:rPr>
              <a:t>fields:</a:t>
            </a:r>
          </a:p>
          <a:p>
            <a:r>
              <a:rPr lang="en-US" sz="1800" dirty="0">
                <a:solidFill>
                  <a:schemeClr val="accent2">
                    <a:lumMod val="50000"/>
                  </a:schemeClr>
                </a:solidFill>
              </a:rPr>
              <a:t>	</a:t>
            </a:r>
            <a:r>
              <a:rPr lang="en-US" sz="1800" dirty="0" smtClean="0">
                <a:solidFill>
                  <a:schemeClr val="accent2">
                    <a:lumMod val="50000"/>
                  </a:schemeClr>
                </a:solidFill>
              </a:rPr>
              <a:t>division </a:t>
            </a:r>
          </a:p>
          <a:p>
            <a:r>
              <a:rPr lang="en-US" sz="1800" dirty="0">
                <a:solidFill>
                  <a:schemeClr val="accent2">
                    <a:lumMod val="50000"/>
                  </a:schemeClr>
                </a:solidFill>
              </a:rPr>
              <a:t>	</a:t>
            </a:r>
            <a:r>
              <a:rPr lang="en-US" sz="1800" dirty="0" err="1" smtClean="0">
                <a:solidFill>
                  <a:schemeClr val="accent2">
                    <a:lumMod val="50000"/>
                  </a:schemeClr>
                </a:solidFill>
              </a:rPr>
              <a:t>product_code</a:t>
            </a:r>
            <a:r>
              <a:rPr lang="en-US" sz="1800" dirty="0" smtClean="0">
                <a:solidFill>
                  <a:schemeClr val="accent2">
                    <a:lumMod val="50000"/>
                  </a:schemeClr>
                </a:solidFill>
              </a:rPr>
              <a:t> </a:t>
            </a:r>
          </a:p>
          <a:p>
            <a:r>
              <a:rPr lang="en-US" sz="1800" dirty="0">
                <a:solidFill>
                  <a:schemeClr val="accent2">
                    <a:lumMod val="50000"/>
                  </a:schemeClr>
                </a:solidFill>
              </a:rPr>
              <a:t>	</a:t>
            </a:r>
            <a:r>
              <a:rPr lang="en-IN" sz="1800" dirty="0">
                <a:solidFill>
                  <a:schemeClr val="accent2">
                    <a:lumMod val="50000"/>
                  </a:schemeClr>
                </a:solidFill>
              </a:rPr>
              <a:t>product </a:t>
            </a:r>
            <a:endParaRPr lang="en-IN" sz="1800" dirty="0" smtClean="0">
              <a:solidFill>
                <a:schemeClr val="accent2">
                  <a:lumMod val="50000"/>
                </a:schemeClr>
              </a:solidFill>
            </a:endParaRPr>
          </a:p>
          <a:p>
            <a:r>
              <a:rPr lang="en-IN" sz="1800" dirty="0">
                <a:solidFill>
                  <a:schemeClr val="accent2">
                    <a:lumMod val="50000"/>
                  </a:schemeClr>
                </a:solidFill>
              </a:rPr>
              <a:t>	</a:t>
            </a:r>
            <a:r>
              <a:rPr lang="en-IN" sz="1800" dirty="0" err="1" smtClean="0">
                <a:solidFill>
                  <a:schemeClr val="accent2">
                    <a:lumMod val="50000"/>
                  </a:schemeClr>
                </a:solidFill>
              </a:rPr>
              <a:t>total_sold_quantity</a:t>
            </a:r>
            <a:r>
              <a:rPr lang="en-IN" sz="1800" dirty="0" smtClean="0">
                <a:solidFill>
                  <a:schemeClr val="accent2">
                    <a:lumMod val="50000"/>
                  </a:schemeClr>
                </a:solidFill>
              </a:rPr>
              <a:t> </a:t>
            </a:r>
          </a:p>
          <a:p>
            <a:r>
              <a:rPr lang="en-IN" sz="1800" dirty="0">
                <a:solidFill>
                  <a:schemeClr val="accent2">
                    <a:lumMod val="50000"/>
                  </a:schemeClr>
                </a:solidFill>
              </a:rPr>
              <a:t>	</a:t>
            </a:r>
            <a:r>
              <a:rPr lang="en-IN" sz="1800" dirty="0" err="1" smtClean="0">
                <a:solidFill>
                  <a:schemeClr val="accent2">
                    <a:lumMod val="50000"/>
                  </a:schemeClr>
                </a:solidFill>
              </a:rPr>
              <a:t>rank_order</a:t>
            </a:r>
            <a:r>
              <a:rPr lang="en-IN" sz="1800" dirty="0" smtClean="0">
                <a:solidFill>
                  <a:schemeClr val="accent2">
                    <a:lumMod val="50000"/>
                  </a:schemeClr>
                </a:solidFill>
              </a:rPr>
              <a:t> </a:t>
            </a:r>
            <a:endParaRPr lang="en-IN" sz="1800" dirty="0">
              <a:solidFill>
                <a:schemeClr val="accent2">
                  <a:lumMod val="50000"/>
                </a:schemeClr>
              </a:solidFill>
            </a:endParaRPr>
          </a:p>
        </p:txBody>
      </p:sp>
      <p:sp>
        <p:nvSpPr>
          <p:cNvPr id="2" name="Content Placeholder 1"/>
          <p:cNvSpPr>
            <a:spLocks noGrp="1"/>
          </p:cNvSpPr>
          <p:nvPr>
            <p:ph idx="1"/>
          </p:nvPr>
        </p:nvSpPr>
        <p:spPr/>
        <p:txBody>
          <a:bodyPr/>
          <a:lstStyle/>
          <a:p>
            <a:endParaRPr lang="en-IN" dirty="0"/>
          </a:p>
        </p:txBody>
      </p:sp>
      <p:pic>
        <p:nvPicPr>
          <p:cNvPr id="3" name="Picture 2"/>
          <p:cNvPicPr>
            <a:picLocks noChangeAspect="1"/>
          </p:cNvPicPr>
          <p:nvPr/>
        </p:nvPicPr>
        <p:blipFill>
          <a:blip r:embed="rId2"/>
          <a:stretch>
            <a:fillRect/>
          </a:stretch>
        </p:blipFill>
        <p:spPr>
          <a:xfrm>
            <a:off x="4531862" y="2205858"/>
            <a:ext cx="5166053" cy="2135687"/>
          </a:xfrm>
          <a:prstGeom prst="rect">
            <a:avLst/>
          </a:prstGeom>
        </p:spPr>
      </p:pic>
    </p:spTree>
    <p:extLst>
      <p:ext uri="{BB962C8B-B14F-4D97-AF65-F5344CB8AC3E}">
        <p14:creationId xmlns:p14="http://schemas.microsoft.com/office/powerpoint/2010/main" val="88831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a:solidFill>
                  <a:schemeClr val="accent2">
                    <a:lumMod val="50000"/>
                  </a:schemeClr>
                </a:solidFill>
              </a:rPr>
              <a:t>The top 3 selling products in N&amp;S were pen drives, which were around 7 lakh in quantity</a:t>
            </a:r>
            <a:r>
              <a:rPr lang="en-US" dirty="0" smtClean="0">
                <a:solidFill>
                  <a:schemeClr val="accent2">
                    <a:lumMod val="50000"/>
                  </a:schemeClr>
                </a:solidFill>
              </a:rPr>
              <a:t>.</a:t>
            </a:r>
          </a:p>
          <a:p>
            <a:r>
              <a:rPr lang="en-US" dirty="0">
                <a:solidFill>
                  <a:schemeClr val="accent2">
                    <a:lumMod val="50000"/>
                  </a:schemeClr>
                </a:solidFill>
              </a:rPr>
              <a:t>The top 3 selling products in P&amp;A were mouse, which were around 4 lakh in quantity</a:t>
            </a:r>
            <a:r>
              <a:rPr lang="en-US" dirty="0" smtClean="0">
                <a:solidFill>
                  <a:schemeClr val="accent2">
                    <a:lumMod val="50000"/>
                  </a:schemeClr>
                </a:solidFill>
              </a:rPr>
              <a:t>.</a:t>
            </a:r>
          </a:p>
          <a:p>
            <a:r>
              <a:rPr lang="en-US" dirty="0">
                <a:solidFill>
                  <a:schemeClr val="accent2">
                    <a:lumMod val="50000"/>
                  </a:schemeClr>
                </a:solidFill>
              </a:rPr>
              <a:t>The top 3 selling products in PC were personal laptops, which were around 17000 in quantity.</a:t>
            </a:r>
            <a:endParaRPr lang="en-IN" dirty="0">
              <a:solidFill>
                <a:schemeClr val="accent2">
                  <a:lumMod val="50000"/>
                </a:schemeClr>
              </a:solidFill>
            </a:endParaRPr>
          </a:p>
        </p:txBody>
      </p:sp>
    </p:spTree>
    <p:extLst>
      <p:ext uri="{BB962C8B-B14F-4D97-AF65-F5344CB8AC3E}">
        <p14:creationId xmlns:p14="http://schemas.microsoft.com/office/powerpoint/2010/main" val="1928235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4196" y="2913184"/>
            <a:ext cx="8596668" cy="1320800"/>
          </a:xfrm>
        </p:spPr>
        <p:txBody>
          <a:bodyPr/>
          <a:lstStyle/>
          <a:p>
            <a:pPr algn="ctr"/>
            <a:r>
              <a:rPr lang="en-US" dirty="0" smtClean="0">
                <a:solidFill>
                  <a:schemeClr val="accent2">
                    <a:lumMod val="50000"/>
                  </a:schemeClr>
                </a:solidFill>
              </a:rPr>
              <a:t>Thank You</a:t>
            </a:r>
            <a:endParaRPr lang="en-IN" dirty="0">
              <a:solidFill>
                <a:schemeClr val="accent2">
                  <a:lumMod val="50000"/>
                </a:schemeClr>
              </a:solidFill>
            </a:endParaRPr>
          </a:p>
        </p:txBody>
      </p:sp>
    </p:spTree>
    <p:extLst>
      <p:ext uri="{BB962C8B-B14F-4D97-AF65-F5344CB8AC3E}">
        <p14:creationId xmlns:p14="http://schemas.microsoft.com/office/powerpoint/2010/main" val="1425202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solidFill>
                  <a:schemeClr val="accent2">
                    <a:lumMod val="50000"/>
                  </a:schemeClr>
                </a:solidFill>
              </a:rPr>
              <a:t>Request #1</a:t>
            </a:r>
            <a:r>
              <a:rPr lang="en-US" sz="2000" dirty="0" smtClean="0">
                <a:solidFill>
                  <a:schemeClr val="accent2">
                    <a:lumMod val="50000"/>
                  </a:schemeClr>
                </a:solidFill>
              </a:rPr>
              <a:t/>
            </a:r>
            <a:br>
              <a:rPr lang="en-US" sz="2000" dirty="0" smtClean="0">
                <a:solidFill>
                  <a:schemeClr val="accent2">
                    <a:lumMod val="50000"/>
                  </a:schemeClr>
                </a:solidFill>
              </a:rPr>
            </a:br>
            <a:endParaRPr lang="en-IN" sz="2000" dirty="0">
              <a:solidFill>
                <a:schemeClr val="accent2">
                  <a:lumMod val="50000"/>
                </a:schemeClr>
              </a:solidFill>
            </a:endParaRPr>
          </a:p>
        </p:txBody>
      </p:sp>
      <p:pic>
        <p:nvPicPr>
          <p:cNvPr id="4" name="Content Placeholder 3"/>
          <p:cNvPicPr>
            <a:picLocks noGrp="1" noChangeAspect="1"/>
          </p:cNvPicPr>
          <p:nvPr>
            <p:ph idx="1"/>
          </p:nvPr>
        </p:nvPicPr>
        <p:blipFill>
          <a:blip r:embed="rId2"/>
          <a:stretch>
            <a:fillRect/>
          </a:stretch>
        </p:blipFill>
        <p:spPr>
          <a:xfrm>
            <a:off x="6268917" y="2023751"/>
            <a:ext cx="2039814" cy="3058203"/>
          </a:xfrm>
          <a:prstGeom prst="rect">
            <a:avLst/>
          </a:prstGeom>
        </p:spPr>
      </p:pic>
      <p:sp>
        <p:nvSpPr>
          <p:cNvPr id="5" name="Text Placeholder 4"/>
          <p:cNvSpPr>
            <a:spLocks noGrp="1"/>
          </p:cNvSpPr>
          <p:nvPr>
            <p:ph type="body" sz="half" idx="2"/>
          </p:nvPr>
        </p:nvSpPr>
        <p:spPr/>
        <p:txBody>
          <a:bodyPr>
            <a:normAutofit/>
          </a:bodyPr>
          <a:lstStyle/>
          <a:p>
            <a:r>
              <a:rPr lang="en-US" sz="2000" dirty="0">
                <a:solidFill>
                  <a:schemeClr val="accent2">
                    <a:lumMod val="50000"/>
                  </a:schemeClr>
                </a:solidFill>
              </a:rPr>
              <a:t>Provide the list of markets in which customer "</a:t>
            </a:r>
            <a:r>
              <a:rPr lang="en-US" sz="2000" dirty="0" err="1">
                <a:solidFill>
                  <a:schemeClr val="accent2">
                    <a:lumMod val="50000"/>
                  </a:schemeClr>
                </a:solidFill>
              </a:rPr>
              <a:t>Atliq</a:t>
            </a:r>
            <a:r>
              <a:rPr lang="en-US" sz="2000" dirty="0">
                <a:solidFill>
                  <a:schemeClr val="accent2">
                    <a:lumMod val="50000"/>
                  </a:schemeClr>
                </a:solidFill>
              </a:rPr>
              <a:t> Exclusive" operates its business in the APAC region.</a:t>
            </a:r>
            <a:endParaRPr lang="en-IN" sz="2000" dirty="0"/>
          </a:p>
        </p:txBody>
      </p:sp>
    </p:spTree>
    <p:extLst>
      <p:ext uri="{BB962C8B-B14F-4D97-AF65-F5344CB8AC3E}">
        <p14:creationId xmlns:p14="http://schemas.microsoft.com/office/powerpoint/2010/main" val="4156960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smtClean="0">
                <a:solidFill>
                  <a:schemeClr val="accent2">
                    <a:lumMod val="50000"/>
                  </a:schemeClr>
                </a:solidFill>
              </a:rPr>
              <a:t>There are total 8 markets in APAC region where “</a:t>
            </a:r>
            <a:r>
              <a:rPr lang="en-US" dirty="0" err="1" smtClean="0">
                <a:solidFill>
                  <a:schemeClr val="accent2">
                    <a:lumMod val="50000"/>
                  </a:schemeClr>
                </a:solidFill>
              </a:rPr>
              <a:t>Atliq</a:t>
            </a:r>
            <a:r>
              <a:rPr lang="en-US" dirty="0" smtClean="0">
                <a:solidFill>
                  <a:schemeClr val="accent2">
                    <a:lumMod val="50000"/>
                  </a:schemeClr>
                </a:solidFill>
              </a:rPr>
              <a:t> Exclusive” operates its business.</a:t>
            </a:r>
          </a:p>
          <a:p>
            <a:endParaRPr lang="en-IN" dirty="0">
              <a:solidFill>
                <a:schemeClr val="accent2">
                  <a:lumMod val="50000"/>
                </a:schemeClr>
              </a:solidFill>
            </a:endParaRPr>
          </a:p>
        </p:txBody>
      </p:sp>
      <p:pic>
        <p:nvPicPr>
          <p:cNvPr id="7" name="Picture 6"/>
          <p:cNvPicPr>
            <a:picLocks noChangeAspect="1"/>
          </p:cNvPicPr>
          <p:nvPr/>
        </p:nvPicPr>
        <p:blipFill>
          <a:blip r:embed="rId2"/>
          <a:stretch>
            <a:fillRect/>
          </a:stretch>
        </p:blipFill>
        <p:spPr>
          <a:xfrm>
            <a:off x="2331463" y="2205771"/>
            <a:ext cx="5928874" cy="3581710"/>
          </a:xfrm>
          <a:prstGeom prst="rect">
            <a:avLst/>
          </a:prstGeom>
        </p:spPr>
      </p:pic>
    </p:spTree>
    <p:extLst>
      <p:ext uri="{BB962C8B-B14F-4D97-AF65-F5344CB8AC3E}">
        <p14:creationId xmlns:p14="http://schemas.microsoft.com/office/powerpoint/2010/main" val="2950830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accent2">
                    <a:lumMod val="50000"/>
                  </a:schemeClr>
                </a:solidFill>
              </a:rPr>
              <a:t>Request </a:t>
            </a:r>
            <a:r>
              <a:rPr lang="en-US" sz="2400" dirty="0" smtClean="0">
                <a:solidFill>
                  <a:schemeClr val="accent2">
                    <a:lumMod val="50000"/>
                  </a:schemeClr>
                </a:solidFill>
              </a:rPr>
              <a:t>#2</a:t>
            </a:r>
            <a:endParaRPr lang="en-IN" sz="2400" dirty="0">
              <a:solidFill>
                <a:schemeClr val="accent2">
                  <a:lumMod val="50000"/>
                </a:schemeClr>
              </a:solidFill>
            </a:endParaRPr>
          </a:p>
        </p:txBody>
      </p:sp>
      <p:pic>
        <p:nvPicPr>
          <p:cNvPr id="7" name="Content Placeholder 6"/>
          <p:cNvPicPr>
            <a:picLocks noGrp="1" noChangeAspect="1"/>
          </p:cNvPicPr>
          <p:nvPr>
            <p:ph idx="1"/>
          </p:nvPr>
        </p:nvPicPr>
        <p:blipFill>
          <a:blip r:embed="rId2"/>
          <a:stretch>
            <a:fillRect/>
          </a:stretch>
        </p:blipFill>
        <p:spPr>
          <a:xfrm>
            <a:off x="4531862" y="2999078"/>
            <a:ext cx="5520679" cy="713477"/>
          </a:xfrm>
          <a:prstGeom prst="rect">
            <a:avLst/>
          </a:prstGeom>
        </p:spPr>
      </p:pic>
      <p:sp>
        <p:nvSpPr>
          <p:cNvPr id="6" name="Text Placeholder 5"/>
          <p:cNvSpPr>
            <a:spLocks noGrp="1"/>
          </p:cNvSpPr>
          <p:nvPr>
            <p:ph type="body" sz="half" idx="2"/>
          </p:nvPr>
        </p:nvSpPr>
        <p:spPr/>
        <p:txBody>
          <a:bodyPr>
            <a:normAutofit/>
          </a:bodyPr>
          <a:lstStyle/>
          <a:p>
            <a:r>
              <a:rPr lang="en-US" sz="1800" dirty="0">
                <a:solidFill>
                  <a:schemeClr val="accent2">
                    <a:lumMod val="50000"/>
                  </a:schemeClr>
                </a:solidFill>
              </a:rPr>
              <a:t>What is the percentage of unique product increase in 2021 vs. 2020? The final output contains these </a:t>
            </a:r>
            <a:r>
              <a:rPr lang="en-US" sz="1800" dirty="0" smtClean="0">
                <a:solidFill>
                  <a:schemeClr val="accent2">
                    <a:lumMod val="50000"/>
                  </a:schemeClr>
                </a:solidFill>
              </a:rPr>
              <a:t>fields: </a:t>
            </a:r>
          </a:p>
          <a:p>
            <a:r>
              <a:rPr lang="en-US" sz="1800" dirty="0" smtClean="0">
                <a:solidFill>
                  <a:schemeClr val="accent2">
                    <a:lumMod val="50000"/>
                  </a:schemeClr>
                </a:solidFill>
              </a:rPr>
              <a:t>unique_products_2020 </a:t>
            </a:r>
            <a:r>
              <a:rPr lang="en-US" sz="1800" dirty="0">
                <a:solidFill>
                  <a:schemeClr val="accent2">
                    <a:lumMod val="50000"/>
                  </a:schemeClr>
                </a:solidFill>
              </a:rPr>
              <a:t>unique_products_2021 </a:t>
            </a:r>
            <a:r>
              <a:rPr lang="en-US" sz="1800" dirty="0" err="1">
                <a:solidFill>
                  <a:schemeClr val="accent2">
                    <a:lumMod val="50000"/>
                  </a:schemeClr>
                </a:solidFill>
              </a:rPr>
              <a:t>percentage_chg</a:t>
            </a:r>
            <a:endParaRPr lang="en-IN" sz="1800" dirty="0">
              <a:solidFill>
                <a:schemeClr val="accent2">
                  <a:lumMod val="50000"/>
                </a:schemeClr>
              </a:solidFill>
            </a:endParaRPr>
          </a:p>
        </p:txBody>
      </p:sp>
    </p:spTree>
    <p:extLst>
      <p:ext uri="{BB962C8B-B14F-4D97-AF65-F5344CB8AC3E}">
        <p14:creationId xmlns:p14="http://schemas.microsoft.com/office/powerpoint/2010/main" val="4292720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smtClean="0">
                <a:solidFill>
                  <a:schemeClr val="accent2">
                    <a:lumMod val="50000"/>
                  </a:schemeClr>
                </a:solidFill>
              </a:rPr>
              <a:t>In </a:t>
            </a:r>
            <a:r>
              <a:rPr lang="en-US" dirty="0">
                <a:solidFill>
                  <a:schemeClr val="accent2">
                    <a:lumMod val="50000"/>
                  </a:schemeClr>
                </a:solidFill>
              </a:rPr>
              <a:t>FY 2020, we had a total of 245 </a:t>
            </a:r>
            <a:r>
              <a:rPr lang="en-US" dirty="0" smtClean="0">
                <a:solidFill>
                  <a:schemeClr val="accent2">
                    <a:lumMod val="50000"/>
                  </a:schemeClr>
                </a:solidFill>
              </a:rPr>
              <a:t>unique products</a:t>
            </a:r>
            <a:r>
              <a:rPr lang="en-US" dirty="0">
                <a:solidFill>
                  <a:schemeClr val="accent2">
                    <a:lumMod val="50000"/>
                  </a:schemeClr>
                </a:solidFill>
              </a:rPr>
              <a:t>, but in FY 2021, our count </a:t>
            </a:r>
            <a:r>
              <a:rPr lang="en-US" dirty="0" smtClean="0">
                <a:solidFill>
                  <a:schemeClr val="accent2">
                    <a:lumMod val="50000"/>
                  </a:schemeClr>
                </a:solidFill>
              </a:rPr>
              <a:t>increased </a:t>
            </a:r>
            <a:r>
              <a:rPr lang="en-US" dirty="0">
                <a:solidFill>
                  <a:schemeClr val="accent2">
                    <a:lumMod val="50000"/>
                  </a:schemeClr>
                </a:solidFill>
              </a:rPr>
              <a:t>by </a:t>
            </a:r>
            <a:r>
              <a:rPr lang="en-US" dirty="0" smtClean="0">
                <a:solidFill>
                  <a:schemeClr val="accent2">
                    <a:lumMod val="50000"/>
                  </a:schemeClr>
                </a:solidFill>
              </a:rPr>
              <a:t>36.33% </a:t>
            </a:r>
            <a:r>
              <a:rPr lang="en-US" dirty="0">
                <a:solidFill>
                  <a:schemeClr val="accent2">
                    <a:lumMod val="50000"/>
                  </a:schemeClr>
                </a:solidFill>
              </a:rPr>
              <a:t>to </a:t>
            </a:r>
            <a:r>
              <a:rPr lang="en-US" dirty="0" smtClean="0">
                <a:solidFill>
                  <a:schemeClr val="accent2">
                    <a:lumMod val="50000"/>
                  </a:schemeClr>
                </a:solidFill>
              </a:rPr>
              <a:t>334 unique </a:t>
            </a:r>
            <a:r>
              <a:rPr lang="en-US" dirty="0">
                <a:solidFill>
                  <a:schemeClr val="accent2">
                    <a:lumMod val="50000"/>
                  </a:schemeClr>
                </a:solidFill>
              </a:rPr>
              <a:t>products</a:t>
            </a:r>
            <a:r>
              <a:rPr lang="en-US" dirty="0" smtClean="0">
                <a:solidFill>
                  <a:schemeClr val="accent2">
                    <a:lumMod val="50000"/>
                  </a:schemeClr>
                </a:solidFill>
              </a:rPr>
              <a:t>. This show that we are constantly trying to innovate to bring new products in the market.</a:t>
            </a:r>
            <a:endParaRPr lang="en-IN" dirty="0">
              <a:solidFill>
                <a:schemeClr val="accent2">
                  <a:lumMod val="50000"/>
                </a:schemeClr>
              </a:solidFill>
            </a:endParaRPr>
          </a:p>
        </p:txBody>
      </p:sp>
      <p:pic>
        <p:nvPicPr>
          <p:cNvPr id="2" name="Picture 1"/>
          <p:cNvPicPr>
            <a:picLocks noChangeAspect="1"/>
          </p:cNvPicPr>
          <p:nvPr/>
        </p:nvPicPr>
        <p:blipFill>
          <a:blip r:embed="rId2"/>
          <a:stretch>
            <a:fillRect/>
          </a:stretch>
        </p:blipFill>
        <p:spPr>
          <a:xfrm>
            <a:off x="2741235" y="2801978"/>
            <a:ext cx="4740051" cy="2994920"/>
          </a:xfrm>
          <a:prstGeom prst="rect">
            <a:avLst/>
          </a:prstGeom>
        </p:spPr>
      </p:pic>
    </p:spTree>
    <p:extLst>
      <p:ext uri="{BB962C8B-B14F-4D97-AF65-F5344CB8AC3E}">
        <p14:creationId xmlns:p14="http://schemas.microsoft.com/office/powerpoint/2010/main" val="221852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accent2">
                    <a:lumMod val="50000"/>
                  </a:schemeClr>
                </a:solidFill>
              </a:rPr>
              <a:t>Request </a:t>
            </a:r>
            <a:r>
              <a:rPr lang="en-US" sz="2400" dirty="0" smtClean="0">
                <a:solidFill>
                  <a:schemeClr val="accent2">
                    <a:lumMod val="50000"/>
                  </a:schemeClr>
                </a:solidFill>
              </a:rPr>
              <a:t>#3</a:t>
            </a:r>
            <a:endParaRPr lang="en-IN" sz="2400" dirty="0">
              <a:solidFill>
                <a:schemeClr val="accent2">
                  <a:lumMod val="50000"/>
                </a:schemeClr>
              </a:solidFill>
            </a:endParaRPr>
          </a:p>
        </p:txBody>
      </p:sp>
      <p:sp>
        <p:nvSpPr>
          <p:cNvPr id="6" name="Text Placeholder 5"/>
          <p:cNvSpPr>
            <a:spLocks noGrp="1"/>
          </p:cNvSpPr>
          <p:nvPr>
            <p:ph type="body" sz="half" idx="2"/>
          </p:nvPr>
        </p:nvSpPr>
        <p:spPr/>
        <p:txBody>
          <a:bodyPr>
            <a:normAutofit/>
          </a:bodyPr>
          <a:lstStyle/>
          <a:p>
            <a:r>
              <a:rPr lang="en-US" sz="1800" dirty="0">
                <a:solidFill>
                  <a:schemeClr val="accent2">
                    <a:lumMod val="50000"/>
                  </a:schemeClr>
                </a:solidFill>
              </a:rPr>
              <a:t>Provide a report with all the unique product counts for each segment and sort them in descending order of product counts. The final output contains 2 </a:t>
            </a:r>
            <a:r>
              <a:rPr lang="en-US" sz="1800" dirty="0" smtClean="0">
                <a:solidFill>
                  <a:schemeClr val="accent2">
                    <a:lumMod val="50000"/>
                  </a:schemeClr>
                </a:solidFill>
              </a:rPr>
              <a:t>fields:</a:t>
            </a:r>
          </a:p>
          <a:p>
            <a:r>
              <a:rPr lang="en-US" sz="1800" dirty="0" smtClean="0">
                <a:solidFill>
                  <a:schemeClr val="accent2">
                    <a:lumMod val="50000"/>
                  </a:schemeClr>
                </a:solidFill>
              </a:rPr>
              <a:t>	segment </a:t>
            </a:r>
          </a:p>
          <a:p>
            <a:r>
              <a:rPr lang="en-US" sz="1800" dirty="0" smtClean="0">
                <a:solidFill>
                  <a:schemeClr val="accent2">
                    <a:lumMod val="50000"/>
                  </a:schemeClr>
                </a:solidFill>
              </a:rPr>
              <a:t>	</a:t>
            </a:r>
            <a:r>
              <a:rPr lang="en-US" sz="1800" dirty="0" err="1" smtClean="0">
                <a:solidFill>
                  <a:schemeClr val="accent2">
                    <a:lumMod val="50000"/>
                  </a:schemeClr>
                </a:solidFill>
              </a:rPr>
              <a:t>product_count</a:t>
            </a:r>
            <a:r>
              <a:rPr lang="en-US" sz="1800" dirty="0" smtClean="0">
                <a:solidFill>
                  <a:schemeClr val="accent2">
                    <a:lumMod val="50000"/>
                  </a:schemeClr>
                </a:solidFill>
              </a:rPr>
              <a:t> </a:t>
            </a:r>
            <a:endParaRPr lang="en-IN" sz="1800" dirty="0">
              <a:solidFill>
                <a:schemeClr val="accent2">
                  <a:lumMod val="50000"/>
                </a:schemeClr>
              </a:solidFill>
            </a:endParaRPr>
          </a:p>
        </p:txBody>
      </p:sp>
      <p:sp>
        <p:nvSpPr>
          <p:cNvPr id="2" name="Content Placeholder 1"/>
          <p:cNvSpPr>
            <a:spLocks noGrp="1"/>
          </p:cNvSpPr>
          <p:nvPr>
            <p:ph idx="1"/>
          </p:nvPr>
        </p:nvSpPr>
        <p:spPr/>
        <p:txBody>
          <a:bodyPr/>
          <a:lstStyle/>
          <a:p>
            <a:endParaRPr lang="en-IN" dirty="0"/>
          </a:p>
        </p:txBody>
      </p:sp>
      <p:pic>
        <p:nvPicPr>
          <p:cNvPr id="3" name="Picture 2"/>
          <p:cNvPicPr>
            <a:picLocks noChangeAspect="1"/>
          </p:cNvPicPr>
          <p:nvPr/>
        </p:nvPicPr>
        <p:blipFill>
          <a:blip r:embed="rId2"/>
          <a:stretch>
            <a:fillRect/>
          </a:stretch>
        </p:blipFill>
        <p:spPr>
          <a:xfrm>
            <a:off x="5313698" y="2161173"/>
            <a:ext cx="3302763" cy="2225468"/>
          </a:xfrm>
          <a:prstGeom prst="rect">
            <a:avLst/>
          </a:prstGeom>
        </p:spPr>
      </p:pic>
    </p:spTree>
    <p:extLst>
      <p:ext uri="{BB962C8B-B14F-4D97-AF65-F5344CB8AC3E}">
        <p14:creationId xmlns:p14="http://schemas.microsoft.com/office/powerpoint/2010/main" val="963995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7334" y="609600"/>
            <a:ext cx="8596668" cy="700454"/>
          </a:xfrm>
        </p:spPr>
        <p:txBody>
          <a:bodyPr>
            <a:normAutofit/>
          </a:bodyPr>
          <a:lstStyle/>
          <a:p>
            <a:r>
              <a:rPr lang="en-US" sz="2400" dirty="0" smtClean="0">
                <a:solidFill>
                  <a:schemeClr val="accent2">
                    <a:lumMod val="50000"/>
                  </a:schemeClr>
                </a:solidFill>
              </a:rPr>
              <a:t>Insights</a:t>
            </a:r>
            <a:endParaRPr lang="en-IN" sz="2400" dirty="0">
              <a:solidFill>
                <a:schemeClr val="accent2">
                  <a:lumMod val="50000"/>
                </a:schemeClr>
              </a:solidFill>
            </a:endParaRPr>
          </a:p>
        </p:txBody>
      </p:sp>
      <p:sp>
        <p:nvSpPr>
          <p:cNvPr id="6" name="Content Placeholder 5"/>
          <p:cNvSpPr>
            <a:spLocks noGrp="1"/>
          </p:cNvSpPr>
          <p:nvPr>
            <p:ph idx="1"/>
          </p:nvPr>
        </p:nvSpPr>
        <p:spPr>
          <a:xfrm>
            <a:off x="677334" y="1582615"/>
            <a:ext cx="8596668" cy="4458747"/>
          </a:xfrm>
        </p:spPr>
        <p:txBody>
          <a:bodyPr/>
          <a:lstStyle/>
          <a:p>
            <a:r>
              <a:rPr lang="en-US" dirty="0">
                <a:solidFill>
                  <a:schemeClr val="accent2">
                    <a:lumMod val="50000"/>
                  </a:schemeClr>
                </a:solidFill>
              </a:rPr>
              <a:t>Segments: notebooks, accessories, and peripherals are showing significant manufacturing growth as compared to desktops, storage, and networking. Notebooks, accessories, and peripherals constitute 83% of the total manufactured product. </a:t>
            </a:r>
            <a:endParaRPr lang="en-IN" dirty="0">
              <a:solidFill>
                <a:schemeClr val="accent2">
                  <a:lumMod val="50000"/>
                </a:schemeClr>
              </a:solidFill>
            </a:endParaRPr>
          </a:p>
        </p:txBody>
      </p:sp>
      <p:pic>
        <p:nvPicPr>
          <p:cNvPr id="3" name="Picture 2"/>
          <p:cNvPicPr>
            <a:picLocks noChangeAspect="1"/>
          </p:cNvPicPr>
          <p:nvPr/>
        </p:nvPicPr>
        <p:blipFill>
          <a:blip r:embed="rId2"/>
          <a:stretch>
            <a:fillRect/>
          </a:stretch>
        </p:blipFill>
        <p:spPr>
          <a:xfrm>
            <a:off x="2845861" y="2848902"/>
            <a:ext cx="4259614" cy="2743005"/>
          </a:xfrm>
          <a:prstGeom prst="rect">
            <a:avLst/>
          </a:prstGeom>
        </p:spPr>
      </p:pic>
    </p:spTree>
    <p:extLst>
      <p:ext uri="{BB962C8B-B14F-4D97-AF65-F5344CB8AC3E}">
        <p14:creationId xmlns:p14="http://schemas.microsoft.com/office/powerpoint/2010/main" val="3310080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400" dirty="0">
                <a:solidFill>
                  <a:schemeClr val="accent2">
                    <a:lumMod val="50000"/>
                  </a:schemeClr>
                </a:solidFill>
              </a:rPr>
              <a:t>Request </a:t>
            </a:r>
            <a:r>
              <a:rPr lang="en-US" sz="2400" dirty="0" smtClean="0">
                <a:solidFill>
                  <a:schemeClr val="accent2">
                    <a:lumMod val="50000"/>
                  </a:schemeClr>
                </a:solidFill>
              </a:rPr>
              <a:t>#4</a:t>
            </a:r>
            <a:endParaRPr lang="en-IN" sz="2400" dirty="0">
              <a:solidFill>
                <a:schemeClr val="accent2">
                  <a:lumMod val="50000"/>
                </a:schemeClr>
              </a:solidFill>
            </a:endParaRPr>
          </a:p>
        </p:txBody>
      </p:sp>
      <p:sp>
        <p:nvSpPr>
          <p:cNvPr id="6" name="Text Placeholder 5"/>
          <p:cNvSpPr>
            <a:spLocks noGrp="1"/>
          </p:cNvSpPr>
          <p:nvPr>
            <p:ph type="body" sz="half" idx="2"/>
          </p:nvPr>
        </p:nvSpPr>
        <p:spPr/>
        <p:txBody>
          <a:bodyPr>
            <a:normAutofit lnSpcReduction="10000"/>
          </a:bodyPr>
          <a:lstStyle/>
          <a:p>
            <a:r>
              <a:rPr lang="en-US" sz="1800" dirty="0">
                <a:solidFill>
                  <a:schemeClr val="accent2">
                    <a:lumMod val="50000"/>
                  </a:schemeClr>
                </a:solidFill>
              </a:rPr>
              <a:t>Follow-up: Which segment had the most increase in unique products in 2021 vs 2020? The final output contains these </a:t>
            </a:r>
            <a:r>
              <a:rPr lang="en-US" sz="1800" dirty="0" smtClean="0">
                <a:solidFill>
                  <a:schemeClr val="accent2">
                    <a:lumMod val="50000"/>
                  </a:schemeClr>
                </a:solidFill>
              </a:rPr>
              <a:t>fields:</a:t>
            </a:r>
          </a:p>
          <a:p>
            <a:r>
              <a:rPr lang="en-US" sz="1800" dirty="0">
                <a:solidFill>
                  <a:schemeClr val="accent2">
                    <a:lumMod val="50000"/>
                  </a:schemeClr>
                </a:solidFill>
              </a:rPr>
              <a:t>	</a:t>
            </a:r>
            <a:r>
              <a:rPr lang="en-US" sz="1800" dirty="0" smtClean="0">
                <a:solidFill>
                  <a:schemeClr val="accent2">
                    <a:lumMod val="50000"/>
                  </a:schemeClr>
                </a:solidFill>
              </a:rPr>
              <a:t>segment </a:t>
            </a:r>
            <a:endParaRPr lang="en-US" sz="1800" dirty="0">
              <a:solidFill>
                <a:schemeClr val="accent2">
                  <a:lumMod val="50000"/>
                </a:schemeClr>
              </a:solidFill>
            </a:endParaRPr>
          </a:p>
          <a:p>
            <a:pPr>
              <a:lnSpc>
                <a:spcPct val="110000"/>
              </a:lnSpc>
            </a:pPr>
            <a:r>
              <a:rPr lang="en-US" sz="1800" dirty="0" smtClean="0">
                <a:solidFill>
                  <a:schemeClr val="accent2">
                    <a:lumMod val="50000"/>
                  </a:schemeClr>
                </a:solidFill>
              </a:rPr>
              <a:t>	product_count_2020 	product_count_2021 </a:t>
            </a:r>
          </a:p>
          <a:p>
            <a:pPr>
              <a:lnSpc>
                <a:spcPct val="110000"/>
              </a:lnSpc>
            </a:pPr>
            <a:r>
              <a:rPr lang="en-US" sz="1800" dirty="0" smtClean="0">
                <a:solidFill>
                  <a:schemeClr val="accent2">
                    <a:lumMod val="50000"/>
                  </a:schemeClr>
                </a:solidFill>
              </a:rPr>
              <a:t>	difference </a:t>
            </a:r>
            <a:endParaRPr lang="en-IN" sz="1800" dirty="0">
              <a:solidFill>
                <a:schemeClr val="accent2">
                  <a:lumMod val="50000"/>
                </a:schemeClr>
              </a:solidFill>
            </a:endParaRPr>
          </a:p>
        </p:txBody>
      </p:sp>
      <p:sp>
        <p:nvSpPr>
          <p:cNvPr id="2" name="Content Placeholder 1"/>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4531862" y="2569538"/>
            <a:ext cx="5260600" cy="1641977"/>
          </a:xfrm>
          <a:prstGeom prst="rect">
            <a:avLst/>
          </a:prstGeom>
        </p:spPr>
      </p:pic>
    </p:spTree>
    <p:extLst>
      <p:ext uri="{BB962C8B-B14F-4D97-AF65-F5344CB8AC3E}">
        <p14:creationId xmlns:p14="http://schemas.microsoft.com/office/powerpoint/2010/main" val="23372456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1740</TotalTime>
  <Words>751</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Consumer Goods Ad-hoc Analysis</vt:lpstr>
      <vt:lpstr>Problem Statement</vt:lpstr>
      <vt:lpstr>Request #1 </vt:lpstr>
      <vt:lpstr>Insights</vt:lpstr>
      <vt:lpstr>Request #2</vt:lpstr>
      <vt:lpstr>Insights</vt:lpstr>
      <vt:lpstr>Request #3</vt:lpstr>
      <vt:lpstr>Insights</vt:lpstr>
      <vt:lpstr>Request #4</vt:lpstr>
      <vt:lpstr>Insights</vt:lpstr>
      <vt:lpstr>Request #5</vt:lpstr>
      <vt:lpstr>Insights</vt:lpstr>
      <vt:lpstr>Request #6</vt:lpstr>
      <vt:lpstr>Insights</vt:lpstr>
      <vt:lpstr>Request #7</vt:lpstr>
      <vt:lpstr>Insights</vt:lpstr>
      <vt:lpstr>Request #8</vt:lpstr>
      <vt:lpstr>Insights</vt:lpstr>
      <vt:lpstr>Request #9</vt:lpstr>
      <vt:lpstr>Insights</vt:lpstr>
      <vt:lpstr>Request #10</vt:lpstr>
      <vt:lpstr>Insights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 Goods Analysis</dc:title>
  <dc:creator>Shounak</dc:creator>
  <cp:lastModifiedBy>Shounak</cp:lastModifiedBy>
  <cp:revision>49</cp:revision>
  <dcterms:created xsi:type="dcterms:W3CDTF">2024-12-19T03:56:17Z</dcterms:created>
  <dcterms:modified xsi:type="dcterms:W3CDTF">2025-02-02T13:00:21Z</dcterms:modified>
</cp:coreProperties>
</file>