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D43B-50F5-4E4B-B42E-2470230737B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CD59-C4BB-4312-BA09-E2350F049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1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D43B-50F5-4E4B-B42E-2470230737B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CD59-C4BB-4312-BA09-E2350F049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46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B5E5D43B-50F5-4E4B-B42E-2470230737B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1BBCD59-C4BB-4312-BA09-E2350F049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95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D43B-50F5-4E4B-B42E-2470230737B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CD59-C4BB-4312-BA09-E2350F049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46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E5D43B-50F5-4E4B-B42E-2470230737B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BBCD59-C4BB-4312-BA09-E2350F049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60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D43B-50F5-4E4B-B42E-2470230737B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CD59-C4BB-4312-BA09-E2350F049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46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D43B-50F5-4E4B-B42E-2470230737B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CD59-C4BB-4312-BA09-E2350F049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4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D43B-50F5-4E4B-B42E-2470230737B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CD59-C4BB-4312-BA09-E2350F049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3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D43B-50F5-4E4B-B42E-2470230737B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CD59-C4BB-4312-BA09-E2350F049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15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D43B-50F5-4E4B-B42E-2470230737B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CD59-C4BB-4312-BA09-E2350F049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1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D43B-50F5-4E4B-B42E-2470230737B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BCD59-C4BB-4312-BA09-E2350F049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08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5E5D43B-50F5-4E4B-B42E-2470230737B2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1BBCD59-C4BB-4312-BA09-E2350F0493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664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096027"/>
            <a:ext cx="12192000" cy="1739347"/>
          </a:xfrm>
        </p:spPr>
        <p:txBody>
          <a:bodyPr/>
          <a:lstStyle/>
          <a:p>
            <a:r>
              <a:rPr lang="en-IN" b="1" dirty="0" smtClean="0"/>
              <a:t>Shield Insurance Analysis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875" y="4120540"/>
            <a:ext cx="1505331" cy="150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Customer </a:t>
            </a:r>
            <a:r>
              <a:rPr lang="en-US" b="1" dirty="0" smtClean="0"/>
              <a:t>Base</a:t>
            </a:r>
            <a:r>
              <a:rPr lang="en-US" dirty="0" smtClean="0"/>
              <a:t>- Focus </a:t>
            </a:r>
            <a:r>
              <a:rPr lang="en-US" dirty="0"/>
              <a:t>on growing the younger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18–24</a:t>
            </a:r>
            <a:r>
              <a:rPr lang="en-US" dirty="0"/>
              <a:t>) and older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65+</a:t>
            </a:r>
            <a:r>
              <a:rPr lang="en-US" dirty="0"/>
              <a:t>) customer bases to drive long-term growth</a:t>
            </a:r>
            <a:r>
              <a:rPr lang="en-US" dirty="0" smtClean="0"/>
              <a:t>.</a:t>
            </a:r>
          </a:p>
          <a:p>
            <a:r>
              <a:rPr lang="en-US" b="1" dirty="0"/>
              <a:t>Age Group </a:t>
            </a:r>
            <a:r>
              <a:rPr lang="en-US" b="1" dirty="0" smtClean="0"/>
              <a:t>Focus</a:t>
            </a:r>
            <a:r>
              <a:rPr lang="en-US" dirty="0" smtClean="0"/>
              <a:t>- Strengthen </a:t>
            </a:r>
            <a:r>
              <a:rPr lang="en-US" dirty="0"/>
              <a:t>retention efforts for the high-revenue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31–40</a:t>
            </a:r>
            <a:r>
              <a:rPr lang="en-US" dirty="0"/>
              <a:t> age group with personalized offerings and loyalty programs.</a:t>
            </a:r>
            <a:endParaRPr lang="en-US" dirty="0" smtClean="0"/>
          </a:p>
          <a:p>
            <a:r>
              <a:rPr lang="en-US" b="1" dirty="0"/>
              <a:t>Geographical </a:t>
            </a:r>
            <a:r>
              <a:rPr lang="en-US" b="1" dirty="0" smtClean="0"/>
              <a:t>Strategy</a:t>
            </a:r>
            <a:r>
              <a:rPr lang="en-US" dirty="0" smtClean="0"/>
              <a:t>-</a:t>
            </a:r>
            <a:r>
              <a:rPr lang="en-US" b="1" dirty="0" smtClean="0"/>
              <a:t> </a:t>
            </a:r>
            <a:r>
              <a:rPr lang="en-US" dirty="0" smtClean="0"/>
              <a:t>Replicate </a:t>
            </a:r>
            <a:r>
              <a:rPr lang="en-US" dirty="0"/>
              <a:t>successful strategies from Delhi NCR across other high-potential regions like Mumbai and Chennai to accelerate market expansion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Sales Mode</a:t>
            </a:r>
            <a:r>
              <a:rPr lang="en-US" dirty="0" smtClean="0"/>
              <a:t> - Enhance </a:t>
            </a:r>
            <a:r>
              <a:rPr lang="en-US" dirty="0"/>
              <a:t>and promote digital platforms (App and Website) to better engage the younger demographic, who show a preference for online channels</a:t>
            </a:r>
            <a:r>
              <a:rPr lang="en-US" dirty="0" smtClean="0"/>
              <a:t>.</a:t>
            </a:r>
          </a:p>
          <a:p>
            <a:r>
              <a:rPr lang="en-US" b="1" dirty="0"/>
              <a:t>Policy &amp; Risk </a:t>
            </a:r>
            <a:r>
              <a:rPr lang="en-US" b="1" dirty="0" smtClean="0"/>
              <a:t>Management </a:t>
            </a:r>
            <a:r>
              <a:rPr lang="en-US" dirty="0" smtClean="0"/>
              <a:t>-Develop </a:t>
            </a:r>
            <a:r>
              <a:rPr lang="en-US" dirty="0"/>
              <a:t>specialized policies and proactive risk management frameworks targeting high-settlement groups (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31–40, 41–50 </a:t>
            </a:r>
            <a:r>
              <a:rPr lang="en-US" dirty="0"/>
              <a:t>age brackets).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16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" y="2113610"/>
            <a:ext cx="12191999" cy="1739347"/>
          </a:xfrm>
        </p:spPr>
        <p:txBody>
          <a:bodyPr/>
          <a:lstStyle/>
          <a:p>
            <a:r>
              <a:rPr lang="en-US" b="1" dirty="0" smtClean="0"/>
              <a:t>Thank You!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8322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Shield Insurance Company offers </a:t>
            </a:r>
            <a:r>
              <a:rPr lang="en-US" sz="2000" b="1" dirty="0"/>
              <a:t>dependable</a:t>
            </a:r>
            <a:r>
              <a:rPr lang="en-US" sz="2000" dirty="0"/>
              <a:t> and </a:t>
            </a:r>
            <a:r>
              <a:rPr lang="en-US" sz="2000" b="1" dirty="0"/>
              <a:t>all-inclusive insurance solutions tailored for both individuals and businesses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With </a:t>
            </a:r>
            <a:r>
              <a:rPr lang="en-US" sz="2000" dirty="0"/>
              <a:t>a </a:t>
            </a:r>
            <a:r>
              <a:rPr lang="en-US" sz="2000" b="1" dirty="0"/>
              <a:t>strong emphasis </a:t>
            </a:r>
            <a:r>
              <a:rPr lang="en-US" sz="2000" dirty="0"/>
              <a:t>on </a:t>
            </a:r>
            <a:r>
              <a:rPr lang="en-US" sz="2000" b="1" dirty="0"/>
              <a:t>customer service</a:t>
            </a:r>
            <a:r>
              <a:rPr lang="en-US" sz="2000" dirty="0"/>
              <a:t> and </a:t>
            </a:r>
            <a:r>
              <a:rPr lang="en-US" sz="2000" b="1" dirty="0"/>
              <a:t>protection</a:t>
            </a:r>
            <a:r>
              <a:rPr lang="en-US" sz="2000" dirty="0"/>
              <a:t>, Shield has built a reputation for delivering </a:t>
            </a:r>
            <a:r>
              <a:rPr lang="en-US" sz="2000" b="1" dirty="0"/>
              <a:t>trustworthy coverage. </a:t>
            </a:r>
            <a:endParaRPr lang="en-US" sz="2000" b="1" dirty="0" smtClean="0"/>
          </a:p>
          <a:p>
            <a:r>
              <a:rPr lang="en-US" sz="2000" dirty="0" smtClean="0"/>
              <a:t>Its </a:t>
            </a:r>
            <a:r>
              <a:rPr lang="en-US" sz="2000" dirty="0"/>
              <a:t>dedication to ensuring </a:t>
            </a:r>
            <a:r>
              <a:rPr lang="en-US" sz="2000" b="1" dirty="0"/>
              <a:t>clients' peace of mind </a:t>
            </a:r>
            <a:r>
              <a:rPr lang="en-US" sz="2000" dirty="0"/>
              <a:t>sets it apart in the insurance industry.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006" y="3802967"/>
            <a:ext cx="4829905" cy="241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Highlight essential business metrics </a:t>
            </a:r>
            <a:r>
              <a:rPr lang="en-US" dirty="0"/>
              <a:t>such as total customer count, overall revenue, daily revenue performance, customer acquisition trends, and month-over-month growth percentages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Break </a:t>
            </a:r>
            <a:r>
              <a:rPr lang="en-US" b="1" dirty="0"/>
              <a:t>down customer data </a:t>
            </a:r>
            <a:r>
              <a:rPr lang="en-US" dirty="0"/>
              <a:t>by age group, city, and sales mode to uncover patterns in both customer behavior and revenue generation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Visualize </a:t>
            </a:r>
            <a:r>
              <a:rPr lang="en-US" b="1" dirty="0"/>
              <a:t>customer and revenue trends</a:t>
            </a:r>
            <a:r>
              <a:rPr lang="en-US" dirty="0"/>
              <a:t> through interactive graphs with the ability to toggle views, and enable dynamic filtering across key dimensions like month, city, age group, and sales mode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Dive </a:t>
            </a:r>
            <a:r>
              <a:rPr lang="en-US" b="1" dirty="0"/>
              <a:t>deeper into sales performance</a:t>
            </a:r>
            <a:r>
              <a:rPr lang="en-US" dirty="0"/>
              <a:t> by analyzing trends in sales modes, customer distribution, and revenue share across various age groups, cities, and sales channels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Gain </a:t>
            </a:r>
            <a:r>
              <a:rPr lang="en-US" b="1" dirty="0"/>
              <a:t>actionable insights</a:t>
            </a:r>
            <a:r>
              <a:rPr lang="en-US" dirty="0"/>
              <a:t> by examining how different age segments interact with specific sales modes and policy types, along with their expected settlement behaviors.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56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17" y="2011680"/>
            <a:ext cx="9030483" cy="13869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Performance Indicators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202919" y="3398640"/>
            <a:ext cx="9784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Total</a:t>
            </a:r>
            <a:r>
              <a:rPr lang="en-US" dirty="0" smtClean="0"/>
              <a:t> </a:t>
            </a:r>
            <a:r>
              <a:rPr lang="en-US" b="1" dirty="0" smtClean="0"/>
              <a:t>Revenue </a:t>
            </a:r>
            <a:r>
              <a:rPr lang="en-US" dirty="0" smtClean="0"/>
              <a:t>generated by Shield Insurance is  of about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₹989.3M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There are total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27K</a:t>
            </a:r>
            <a:r>
              <a:rPr lang="en-US" b="1" dirty="0" smtClean="0"/>
              <a:t> customers</a:t>
            </a:r>
            <a:r>
              <a:rPr lang="en-US" dirty="0" smtClean="0"/>
              <a:t> using shield Insurance.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Daily Revenue Growth Rate(DRG)</a:t>
            </a:r>
            <a:r>
              <a:rPr lang="en-US" dirty="0" smtClean="0"/>
              <a:t> is about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₹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5.5M</a:t>
            </a:r>
            <a:r>
              <a:rPr lang="en-IN" dirty="0" smtClean="0"/>
              <a:t>, and </a:t>
            </a:r>
            <a:r>
              <a:rPr lang="en-IN" b="1" dirty="0" smtClean="0"/>
              <a:t>Daily Customer Growth Rate(DCG) </a:t>
            </a:r>
            <a:r>
              <a:rPr lang="en-IN" dirty="0" smtClean="0"/>
              <a:t>is 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149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cs typeface="Arial" panose="020B0604020202020204" pitchFamily="34" charset="0"/>
              </a:rPr>
              <a:t>Overall </a:t>
            </a:r>
            <a:r>
              <a:rPr lang="en-US" b="1" dirty="0" smtClean="0">
                <a:cs typeface="Arial" panose="020B0604020202020204" pitchFamily="34" charset="0"/>
              </a:rPr>
              <a:t>Key Performance Indicators(KPIs)</a:t>
            </a:r>
            <a:r>
              <a:rPr lang="en-US" dirty="0" smtClean="0">
                <a:cs typeface="Arial" panose="020B0604020202020204" pitchFamily="34" charset="0"/>
              </a:rPr>
              <a:t> shows that company has </a:t>
            </a:r>
            <a:r>
              <a:rPr lang="en-US" b="1" dirty="0" smtClean="0">
                <a:cs typeface="Arial" panose="020B0604020202020204" pitchFamily="34" charset="0"/>
              </a:rPr>
              <a:t>strong financial growth </a:t>
            </a:r>
            <a:r>
              <a:rPr lang="en-US" dirty="0" smtClean="0">
                <a:cs typeface="Arial" panose="020B0604020202020204" pitchFamily="34" charset="0"/>
              </a:rPr>
              <a:t>with </a:t>
            </a:r>
            <a:r>
              <a:rPr lang="en-US" b="1" dirty="0" smtClean="0">
                <a:cs typeface="Arial" panose="020B0604020202020204" pitchFamily="34" charset="0"/>
              </a:rPr>
              <a:t>good customer base.</a:t>
            </a:r>
            <a:endParaRPr lang="en-IN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13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Revenue and Customer split by age group and city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2318" y="2013557"/>
            <a:ext cx="2454681" cy="23388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19" y="4598635"/>
            <a:ext cx="2454681" cy="16918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 flipH="1">
            <a:off x="1202919" y="2013557"/>
            <a:ext cx="71233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aged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31-40</a:t>
            </a:r>
            <a:r>
              <a:rPr lang="en-US" dirty="0" smtClean="0"/>
              <a:t> </a:t>
            </a:r>
            <a:r>
              <a:rPr lang="en-US" b="1" dirty="0"/>
              <a:t>lead in revenue contribution</a:t>
            </a:r>
            <a:r>
              <a:rPr lang="en-US" dirty="0"/>
              <a:t>, bringing in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311M </a:t>
            </a:r>
            <a:r>
              <a:rPr lang="en-US" dirty="0"/>
              <a:t>from a sizable base of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10,460</a:t>
            </a:r>
            <a:r>
              <a:rPr lang="en-US" dirty="0" smtClean="0"/>
              <a:t> </a:t>
            </a:r>
            <a:r>
              <a:rPr lang="en-US" dirty="0"/>
              <a:t>individuals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41-50</a:t>
            </a:r>
            <a:r>
              <a:rPr lang="en-US" dirty="0" smtClean="0"/>
              <a:t> </a:t>
            </a:r>
            <a:r>
              <a:rPr lang="en-US" dirty="0"/>
              <a:t>age group </a:t>
            </a:r>
            <a:r>
              <a:rPr lang="en-US" b="1" dirty="0"/>
              <a:t>ranks second</a:t>
            </a:r>
            <a:r>
              <a:rPr lang="en-US" dirty="0"/>
              <a:t>, with a notable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226.5M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b="1" dirty="0"/>
              <a:t>revenue</a:t>
            </a:r>
            <a:r>
              <a:rPr lang="en-US" dirty="0"/>
              <a:t>, reflecting </a:t>
            </a:r>
            <a:r>
              <a:rPr lang="en-US" b="1" dirty="0"/>
              <a:t>strong participation</a:t>
            </a:r>
            <a:r>
              <a:rPr lang="en-US" dirty="0"/>
              <a:t> from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,031</a:t>
            </a:r>
            <a:r>
              <a:rPr lang="en-US" dirty="0" smtClean="0"/>
              <a:t> </a:t>
            </a:r>
            <a:r>
              <a:rPr lang="en-US" dirty="0"/>
              <a:t>customers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65+</a:t>
            </a:r>
            <a:r>
              <a:rPr lang="en-US" dirty="0" smtClean="0"/>
              <a:t> </a:t>
            </a:r>
            <a:r>
              <a:rPr lang="en-US" dirty="0"/>
              <a:t>segment, though </a:t>
            </a:r>
            <a:r>
              <a:rPr lang="en-US" b="1" dirty="0"/>
              <a:t>smaller in size</a:t>
            </a:r>
            <a:r>
              <a:rPr lang="en-US" dirty="0"/>
              <a:t>, stands out for its high value, contributing an impressive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203.9M</a:t>
            </a:r>
            <a:r>
              <a:rPr lang="en-US" dirty="0" smtClean="0"/>
              <a:t> </a:t>
            </a:r>
            <a:r>
              <a:rPr lang="en-US" dirty="0"/>
              <a:t>despite having fewer customers—highlighting its potential as a </a:t>
            </a:r>
            <a:r>
              <a:rPr lang="en-US" b="1" dirty="0"/>
              <a:t>premium segment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886201" y="4488342"/>
            <a:ext cx="7100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Delhi NCR </a:t>
            </a:r>
            <a:r>
              <a:rPr lang="en-US" dirty="0" smtClean="0"/>
              <a:t>generates the largest revenue of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401.6M</a:t>
            </a:r>
            <a:r>
              <a:rPr lang="en-US" dirty="0" smtClean="0"/>
              <a:t> among all the cities, with the base of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11007</a:t>
            </a:r>
            <a:r>
              <a:rPr lang="en-US" b="1" dirty="0" smtClean="0"/>
              <a:t> customer</a:t>
            </a:r>
            <a:r>
              <a:rPr lang="en-US" dirty="0" smtClean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Mumbai</a:t>
            </a:r>
            <a:r>
              <a:rPr lang="en-US" dirty="0" smtClean="0"/>
              <a:t> becomes </a:t>
            </a:r>
            <a:r>
              <a:rPr lang="en-US" b="1" dirty="0" smtClean="0"/>
              <a:t>second largest contributor</a:t>
            </a:r>
            <a:r>
              <a:rPr lang="en-US" dirty="0" smtClean="0"/>
              <a:t> by generating revenue of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239.5M</a:t>
            </a:r>
            <a:r>
              <a:rPr lang="en-US" dirty="0" smtClean="0"/>
              <a:t> with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6432</a:t>
            </a:r>
            <a:r>
              <a:rPr lang="en-US" dirty="0" smtClean="0"/>
              <a:t> customer base, followed by </a:t>
            </a:r>
            <a:r>
              <a:rPr lang="en-US" b="1" dirty="0" smtClean="0"/>
              <a:t>Hyderabad</a:t>
            </a:r>
            <a:r>
              <a:rPr lang="en-US" dirty="0" smtClean="0"/>
              <a:t> and </a:t>
            </a:r>
            <a:r>
              <a:rPr lang="en-US" b="1" dirty="0" smtClean="0"/>
              <a:t>Chennai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While </a:t>
            </a:r>
            <a:r>
              <a:rPr lang="en-US" b="1" dirty="0" smtClean="0"/>
              <a:t>Indore </a:t>
            </a:r>
            <a:r>
              <a:rPr lang="en-US" dirty="0" smtClean="0"/>
              <a:t>generates the </a:t>
            </a:r>
            <a:r>
              <a:rPr lang="en-US" b="1" dirty="0" smtClean="0"/>
              <a:t>least</a:t>
            </a:r>
            <a:r>
              <a:rPr lang="en-US" dirty="0" smtClean="0"/>
              <a:t> revenue of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81.3M</a:t>
            </a:r>
            <a:r>
              <a:rPr lang="en-US" dirty="0" smtClean="0"/>
              <a:t> with base of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2096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28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mode analysis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11" y="1974026"/>
            <a:ext cx="3911337" cy="2237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328" y="1974026"/>
            <a:ext cx="3973709" cy="2241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202919" y="4392606"/>
            <a:ext cx="9784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majority of Shield Insurance's </a:t>
            </a:r>
            <a:r>
              <a:rPr lang="en-US" b="1" dirty="0" smtClean="0"/>
              <a:t>customers</a:t>
            </a:r>
            <a:r>
              <a:rPr lang="en-US" dirty="0" smtClean="0"/>
              <a:t> </a:t>
            </a:r>
            <a:r>
              <a:rPr lang="en-US" dirty="0"/>
              <a:t>are </a:t>
            </a:r>
            <a:r>
              <a:rPr lang="en-US" dirty="0" smtClean="0"/>
              <a:t>generated </a:t>
            </a:r>
            <a:r>
              <a:rPr lang="en-US" dirty="0"/>
              <a:t>through </a:t>
            </a:r>
            <a:r>
              <a:rPr lang="en-US" b="1" dirty="0" smtClean="0"/>
              <a:t>Offline </a:t>
            </a:r>
            <a:r>
              <a:rPr lang="en-US" b="1" dirty="0" smtClean="0"/>
              <a:t>Agents</a:t>
            </a:r>
            <a:r>
              <a:rPr lang="en-US" dirty="0" smtClean="0"/>
              <a:t> i.e.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55.41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dirty="0"/>
              <a:t> of total </a:t>
            </a:r>
            <a:r>
              <a:rPr lang="en-US" dirty="0" smtClean="0"/>
              <a:t>customers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Other modes include </a:t>
            </a:r>
            <a:r>
              <a:rPr lang="en-US" b="1" dirty="0"/>
              <a:t>App</a:t>
            </a:r>
            <a:r>
              <a:rPr lang="en-US" dirty="0"/>
              <a:t> 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16.03%</a:t>
            </a:r>
            <a:r>
              <a:rPr lang="en-US" dirty="0"/>
              <a:t>), </a:t>
            </a:r>
            <a:r>
              <a:rPr lang="en-US" b="1" dirty="0"/>
              <a:t>Direct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15.86%</a:t>
            </a:r>
            <a:r>
              <a:rPr lang="en-US" dirty="0"/>
              <a:t>), and Website 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12.70%</a:t>
            </a:r>
            <a:r>
              <a:rPr lang="en-US" dirty="0"/>
              <a:t>), showing </a:t>
            </a:r>
            <a:r>
              <a:rPr lang="en-US" dirty="0" smtClean="0"/>
              <a:t>that </a:t>
            </a:r>
            <a:r>
              <a:rPr lang="en-US" dirty="0"/>
              <a:t>offline channels (Agent and Direct) still </a:t>
            </a:r>
            <a:r>
              <a:rPr lang="en-US" dirty="0" smtClean="0"/>
              <a:t>play </a:t>
            </a:r>
            <a:r>
              <a:rPr lang="en-US" dirty="0"/>
              <a:t>a significant role in sales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Similarly, </a:t>
            </a:r>
            <a:r>
              <a:rPr lang="en-US" b="1" dirty="0" smtClean="0"/>
              <a:t>Agents</a:t>
            </a:r>
            <a:r>
              <a:rPr lang="en-US" dirty="0" smtClean="0"/>
              <a:t> also contribute the most in generating the revenue of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55.67%</a:t>
            </a:r>
            <a:r>
              <a:rPr lang="en-US" dirty="0" smtClean="0"/>
              <a:t> . </a:t>
            </a:r>
            <a:r>
              <a:rPr lang="en-US" dirty="0"/>
              <a:t>The Offline-Agent segment </a:t>
            </a:r>
            <a:r>
              <a:rPr lang="en-US" dirty="0" smtClean="0"/>
              <a:t>holds </a:t>
            </a:r>
            <a:r>
              <a:rPr lang="en-US" dirty="0"/>
              <a:t>the highest share </a:t>
            </a:r>
            <a:r>
              <a:rPr lang="en-US" dirty="0" smtClean="0"/>
              <a:t>at, </a:t>
            </a:r>
            <a:r>
              <a:rPr lang="en-US" dirty="0"/>
              <a:t>followed </a:t>
            </a:r>
            <a:r>
              <a:rPr lang="en-US" dirty="0" smtClean="0"/>
              <a:t>by </a:t>
            </a:r>
            <a:r>
              <a:rPr lang="en-US" dirty="0"/>
              <a:t>other online and offline channels.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4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trends by month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357" y="2002887"/>
            <a:ext cx="4796642" cy="43612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02919" y="2002887"/>
            <a:ext cx="4652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Offline-Agent</a:t>
            </a:r>
            <a:r>
              <a:rPr lang="en-US" dirty="0" smtClean="0"/>
              <a:t> </a:t>
            </a:r>
            <a:r>
              <a:rPr lang="en-US" dirty="0"/>
              <a:t>dominates overall revenue. It </a:t>
            </a:r>
            <a:r>
              <a:rPr lang="en-US" b="1" dirty="0"/>
              <a:t>peaks massively</a:t>
            </a:r>
            <a:r>
              <a:rPr lang="en-US" dirty="0"/>
              <a:t> in </a:t>
            </a:r>
            <a:r>
              <a:rPr lang="en-US" b="1" dirty="0" smtClean="0"/>
              <a:t>March</a:t>
            </a:r>
            <a:r>
              <a:rPr lang="en-US" dirty="0" smtClean="0"/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2023 (134M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Offline-Direct </a:t>
            </a:r>
            <a:r>
              <a:rPr lang="en-US" b="1" dirty="0"/>
              <a:t>steadily declines </a:t>
            </a:r>
            <a:r>
              <a:rPr lang="en-US" dirty="0"/>
              <a:t>from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0M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b="1" dirty="0" smtClean="0"/>
              <a:t>November</a:t>
            </a:r>
            <a:r>
              <a:rPr lang="en-US" dirty="0" smtClean="0"/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2022</a:t>
            </a:r>
            <a:r>
              <a:rPr lang="en-US" dirty="0"/>
              <a:t> to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10M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b="1" dirty="0" smtClean="0"/>
              <a:t>April</a:t>
            </a:r>
            <a:r>
              <a:rPr lang="en-US" dirty="0" smtClean="0"/>
              <a:t>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2023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Online-App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 smtClean="0"/>
              <a:t>Online-Website</a:t>
            </a:r>
            <a:r>
              <a:rPr lang="en-US" dirty="0" smtClean="0"/>
              <a:t> </a:t>
            </a:r>
            <a:r>
              <a:rPr lang="en-US" dirty="0"/>
              <a:t>show a </a:t>
            </a:r>
            <a:r>
              <a:rPr lang="en-US" b="1" dirty="0"/>
              <a:t>gradual growth</a:t>
            </a:r>
            <a:r>
              <a:rPr lang="en-US" dirty="0"/>
              <a:t> until </a:t>
            </a:r>
            <a:r>
              <a:rPr lang="en-US" b="1" dirty="0"/>
              <a:t>March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2023</a:t>
            </a:r>
            <a:r>
              <a:rPr lang="en-US" dirty="0"/>
              <a:t>, where they also peak —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54M</a:t>
            </a:r>
            <a:r>
              <a:rPr lang="en-US" dirty="0"/>
              <a:t> </a:t>
            </a:r>
            <a:r>
              <a:rPr lang="en-US" b="1" dirty="0"/>
              <a:t>(App) </a:t>
            </a:r>
            <a:r>
              <a:rPr lang="en-US" dirty="0"/>
              <a:t>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46M</a:t>
            </a:r>
            <a:r>
              <a:rPr lang="en-US" dirty="0"/>
              <a:t> </a:t>
            </a:r>
            <a:r>
              <a:rPr lang="en-US" b="1" dirty="0"/>
              <a:t>(Website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Best month overall</a:t>
            </a:r>
            <a:r>
              <a:rPr lang="en-US" dirty="0"/>
              <a:t>: March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2023</a:t>
            </a:r>
            <a:r>
              <a:rPr lang="en-US" dirty="0"/>
              <a:t> (for all sales modes).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2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group analysis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02919" y="4399380"/>
            <a:ext cx="9784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31-40</a:t>
            </a:r>
            <a:r>
              <a:rPr lang="en-US" dirty="0" smtClean="0"/>
              <a:t> age </a:t>
            </a:r>
            <a:r>
              <a:rPr lang="en-US" dirty="0"/>
              <a:t>group is the </a:t>
            </a:r>
            <a:r>
              <a:rPr lang="en-US" b="1" dirty="0"/>
              <a:t>largest customer segment </a:t>
            </a:r>
            <a:r>
              <a:rPr lang="en-US" dirty="0"/>
              <a:t>(total around </a:t>
            </a:r>
            <a:r>
              <a:rPr lang="en-US" b="1" dirty="0"/>
              <a:t>10.5K customers</a:t>
            </a:r>
            <a:r>
              <a:rPr lang="en-US" dirty="0"/>
              <a:t>), with </a:t>
            </a:r>
            <a:r>
              <a:rPr lang="en-US" b="1" dirty="0" smtClean="0"/>
              <a:t>Offline-Agent </a:t>
            </a:r>
            <a:r>
              <a:rPr lang="en-US" b="1" dirty="0"/>
              <a:t>(5.6K) </a:t>
            </a:r>
            <a:r>
              <a:rPr lang="en-US" dirty="0"/>
              <a:t>being the dominant channel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18-24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65+</a:t>
            </a:r>
            <a:r>
              <a:rPr lang="en-US" dirty="0"/>
              <a:t> are the </a:t>
            </a:r>
            <a:r>
              <a:rPr lang="en-US" b="1" dirty="0"/>
              <a:t>smallest customer </a:t>
            </a:r>
            <a:r>
              <a:rPr lang="en-US" dirty="0"/>
              <a:t>groups (~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1.1K–1.2K</a:t>
            </a:r>
            <a:r>
              <a:rPr lang="en-US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31-40</a:t>
            </a:r>
            <a:r>
              <a:rPr lang="en-US" dirty="0"/>
              <a:t> age group accounts for </a:t>
            </a:r>
            <a:r>
              <a:rPr lang="en-US" b="1" dirty="0"/>
              <a:t>the highest share of settlements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(30.28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%). 41-50 </a:t>
            </a:r>
            <a:r>
              <a:rPr lang="en-US" dirty="0"/>
              <a:t>age group follows closely at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22.95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Settlements </a:t>
            </a:r>
            <a:r>
              <a:rPr lang="en-US" dirty="0"/>
              <a:t>are </a:t>
            </a:r>
            <a:r>
              <a:rPr lang="en-US" b="1" dirty="0"/>
              <a:t>most common </a:t>
            </a:r>
            <a:r>
              <a:rPr lang="en-US" dirty="0"/>
              <a:t>among customers aged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31-50</a:t>
            </a:r>
            <a:r>
              <a:rPr lang="en-US" dirty="0" smtClean="0"/>
              <a:t>. </a:t>
            </a:r>
            <a:r>
              <a:rPr lang="en-US" b="1" dirty="0" smtClean="0"/>
              <a:t>Younger customer </a:t>
            </a:r>
            <a:r>
              <a:rPr lang="en-US" dirty="0"/>
              <a:t>(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18-24 &amp; 25-30</a:t>
            </a:r>
            <a:r>
              <a:rPr lang="en-US" dirty="0" smtClean="0"/>
              <a:t>) </a:t>
            </a:r>
            <a:r>
              <a:rPr lang="en-US" dirty="0"/>
              <a:t>have much </a:t>
            </a:r>
            <a:r>
              <a:rPr lang="en-US" b="1" dirty="0"/>
              <a:t>lower settlement rates</a:t>
            </a:r>
            <a:r>
              <a:rPr lang="en-US" dirty="0"/>
              <a:t>.</a:t>
            </a:r>
            <a:br>
              <a:rPr lang="en-US" dirty="0"/>
            </a:b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657" y="1922158"/>
            <a:ext cx="3619045" cy="23318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069" y="1922158"/>
            <a:ext cx="3121269" cy="23293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8204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group vs policy Preference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33" y="2508366"/>
            <a:ext cx="4301066" cy="29546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02919" y="2508366"/>
            <a:ext cx="51539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31-40</a:t>
            </a:r>
            <a:r>
              <a:rPr lang="en-US" dirty="0"/>
              <a:t> is the </a:t>
            </a:r>
            <a:r>
              <a:rPr lang="en-US" b="1" dirty="0"/>
              <a:t>"power" </a:t>
            </a:r>
            <a:r>
              <a:rPr lang="en-US" dirty="0"/>
              <a:t>age group — highest customers and settlements, top policy buyers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POL3309HEL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POL4321HEL</a:t>
            </a:r>
            <a:r>
              <a:rPr lang="en-US" dirty="0"/>
              <a:t> dominate across </a:t>
            </a:r>
            <a:r>
              <a:rPr lang="en-US" b="1" dirty="0"/>
              <a:t>multiple groups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Older </a:t>
            </a:r>
            <a:r>
              <a:rPr lang="en-US" b="1" dirty="0"/>
              <a:t>customers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(65+) </a:t>
            </a:r>
            <a:r>
              <a:rPr lang="en-US" dirty="0"/>
              <a:t>lean towards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POL2005HEL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Younger groups 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18-24</a:t>
            </a:r>
            <a:r>
              <a:rPr lang="en-US" b="1" dirty="0"/>
              <a:t>) </a:t>
            </a:r>
            <a:r>
              <a:rPr lang="en-US" dirty="0"/>
              <a:t>have low policy enrollments overall, with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POL3309HEL</a:t>
            </a:r>
            <a:r>
              <a:rPr lang="en-US" dirty="0"/>
              <a:t> 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POL4321HEL </a:t>
            </a:r>
            <a:r>
              <a:rPr lang="en-US" dirty="0"/>
              <a:t>being their top picks too.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232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1091</TotalTime>
  <Words>812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Corbel</vt:lpstr>
      <vt:lpstr>Wingdings</vt:lpstr>
      <vt:lpstr>Banded</vt:lpstr>
      <vt:lpstr>Shield Insurance Analysis</vt:lpstr>
      <vt:lpstr>Company Overview</vt:lpstr>
      <vt:lpstr>Objective</vt:lpstr>
      <vt:lpstr>Key Performance Indicators</vt:lpstr>
      <vt:lpstr>Revenue and Customer split by age group and city</vt:lpstr>
      <vt:lpstr>Sales mode analysis </vt:lpstr>
      <vt:lpstr>Revenue trends by month</vt:lpstr>
      <vt:lpstr>Age group analysis</vt:lpstr>
      <vt:lpstr>Age group vs policy Preference</vt:lpstr>
      <vt:lpstr>recommendation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Shounak</dc:creator>
  <cp:lastModifiedBy>Shounak</cp:lastModifiedBy>
  <cp:revision>47</cp:revision>
  <dcterms:created xsi:type="dcterms:W3CDTF">2025-04-23T08:48:08Z</dcterms:created>
  <dcterms:modified xsi:type="dcterms:W3CDTF">2025-04-25T14:37:54Z</dcterms:modified>
</cp:coreProperties>
</file>